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9"/>
  </p:notesMasterIdLst>
  <p:sldIdLst>
    <p:sldId id="289" r:id="rId3"/>
    <p:sldId id="290" r:id="rId4"/>
    <p:sldId id="302" r:id="rId5"/>
    <p:sldId id="303" r:id="rId6"/>
    <p:sldId id="261" r:id="rId7"/>
    <p:sldId id="262" r:id="rId8"/>
    <p:sldId id="273" r:id="rId9"/>
    <p:sldId id="305" r:id="rId10"/>
    <p:sldId id="310" r:id="rId11"/>
    <p:sldId id="309" r:id="rId12"/>
    <p:sldId id="276" r:id="rId13"/>
    <p:sldId id="304" r:id="rId14"/>
    <p:sldId id="277" r:id="rId15"/>
    <p:sldId id="306" r:id="rId16"/>
    <p:sldId id="308" r:id="rId17"/>
    <p:sldId id="307" r:id="rId18"/>
    <p:sldId id="257" r:id="rId19"/>
    <p:sldId id="258" r:id="rId20"/>
    <p:sldId id="275" r:id="rId21"/>
    <p:sldId id="259" r:id="rId22"/>
    <p:sldId id="260" r:id="rId23"/>
    <p:sldId id="299" r:id="rId24"/>
    <p:sldId id="300" r:id="rId25"/>
    <p:sldId id="301" r:id="rId26"/>
    <p:sldId id="263" r:id="rId27"/>
    <p:sldId id="264" r:id="rId28"/>
    <p:sldId id="265" r:id="rId29"/>
    <p:sldId id="266" r:id="rId30"/>
    <p:sldId id="267" r:id="rId31"/>
    <p:sldId id="268" r:id="rId32"/>
    <p:sldId id="269" r:id="rId33"/>
    <p:sldId id="270" r:id="rId34"/>
    <p:sldId id="271" r:id="rId35"/>
    <p:sldId id="272" r:id="rId36"/>
    <p:sldId id="278" r:id="rId37"/>
    <p:sldId id="279" r:id="rId38"/>
    <p:sldId id="281" r:id="rId39"/>
    <p:sldId id="280" r:id="rId40"/>
    <p:sldId id="284" r:id="rId41"/>
    <p:sldId id="285" r:id="rId42"/>
    <p:sldId id="286" r:id="rId43"/>
    <p:sldId id="287" r:id="rId44"/>
    <p:sldId id="282" r:id="rId45"/>
    <p:sldId id="283" r:id="rId46"/>
    <p:sldId id="298" r:id="rId47"/>
    <p:sldId id="311" r:id="rId48"/>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100000" saltData="jzOPqTm/tFCvqFcdhCSyOw==" hashData="5apCOw33dl8x/kPFDkMi8+2XhdA="/>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0000FF"/>
    <a:srgbClr val="FF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2" d="100"/>
          <a:sy n="72" d="100"/>
        </p:scale>
        <p:origin x="-93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3A5ADA2-38FD-47D5-9ABB-1185CB75E299}" type="datetimeFigureOut">
              <a:rPr lang="es-ES" smtClean="0"/>
              <a:pPr/>
              <a:t>17/12/2014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AB00502-64DF-4CE4-92CC-8CC892CC5FD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90A298F8-A5DB-403F-901C-2F81883D2A87}" type="datetimeFigureOut">
              <a:rPr lang="es-ES"/>
              <a:pPr>
                <a:defRPr/>
              </a:pPr>
              <a:t>17/12/2014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14B08AF6-F351-49FC-9922-6B45FCADE15E}" type="slidenum">
              <a:rPr lang="es-ES"/>
              <a:pPr>
                <a:defRPr/>
              </a:pPr>
              <a:t>‹Nº›</a:t>
            </a:fld>
            <a:endParaRPr lang="es-ES"/>
          </a:p>
        </p:txBody>
      </p:sp>
    </p:spTree>
  </p:cSld>
  <p:clrMapOvr>
    <a:masterClrMapping/>
  </p:clrMapOvr>
  <p:transition spd="slow" advTm="8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A8BEE50F-96A5-41D2-AD61-0B96989E490E}" type="datetimeFigureOut">
              <a:rPr lang="es-ES"/>
              <a:pPr>
                <a:defRPr/>
              </a:pPr>
              <a:t>17/12/2014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25EB837C-1132-4269-AB26-604123CA1734}" type="slidenum">
              <a:rPr lang="es-ES"/>
              <a:pPr>
                <a:defRPr/>
              </a:pPr>
              <a:t>‹Nº›</a:t>
            </a:fld>
            <a:endParaRPr lang="es-ES"/>
          </a:p>
        </p:txBody>
      </p:sp>
    </p:spTree>
  </p:cSld>
  <p:clrMapOvr>
    <a:masterClrMapping/>
  </p:clrMapOvr>
  <p:transition spd="slow" advTm="8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B687320-4DE5-4B34-BCC6-C926E93F29DF}" type="datetimeFigureOut">
              <a:rPr lang="es-ES"/>
              <a:pPr>
                <a:defRPr/>
              </a:pPr>
              <a:t>17/12/2014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52FE867-B449-4C20-8C46-CB9B36A54A52}" type="slidenum">
              <a:rPr lang="es-ES"/>
              <a:pPr>
                <a:defRPr/>
              </a:pPr>
              <a:t>‹Nº›</a:t>
            </a:fld>
            <a:endParaRPr lang="es-ES"/>
          </a:p>
        </p:txBody>
      </p:sp>
    </p:spTree>
  </p:cSld>
  <p:clrMapOvr>
    <a:masterClrMapping/>
  </p:clrMapOvr>
  <p:transition spd="slow" advTm="8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84E36358-701E-4316-BB64-6391E3C7AB4B}" type="datetimeFigureOut">
              <a:rPr lang="es-ES"/>
              <a:pPr>
                <a:defRPr/>
              </a:pPr>
              <a:t>17/12/2014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D4A8D279-F1EE-449E-9DA8-F1BC1D5B8161}" type="slidenum">
              <a:rPr lang="es-ES"/>
              <a:pPr>
                <a:defRPr/>
              </a:pPr>
              <a:t>‹Nº›</a:t>
            </a:fld>
            <a:endParaRPr lang="es-ES"/>
          </a:p>
        </p:txBody>
      </p:sp>
    </p:spTree>
  </p:cSld>
  <p:clrMapOvr>
    <a:masterClrMapping/>
  </p:clrMapOvr>
  <p:transition spd="slow" advTm="8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1A3AF8EA-C37A-48DD-AA5C-C352A4252D9A}" type="datetimeFigureOut">
              <a:rPr lang="es-ES"/>
              <a:pPr>
                <a:defRPr/>
              </a:pPr>
              <a:t>17/12/2014</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pPr>
              <a:defRPr/>
            </a:pPr>
            <a:fld id="{947E671A-BE06-4525-9A19-92AC33FDA796}" type="slidenum">
              <a:rPr lang="es-ES"/>
              <a:pPr>
                <a:defRPr/>
              </a:pPr>
              <a:t>‹Nº›</a:t>
            </a:fld>
            <a:endParaRPr lang="es-ES"/>
          </a:p>
        </p:txBody>
      </p:sp>
    </p:spTree>
  </p:cSld>
  <p:clrMapOvr>
    <a:masterClrMapping/>
  </p:clrMapOvr>
  <p:transition spd="slow" advTm="8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596E7430-ED43-4099-B431-B29B2059E1B4}" type="datetimeFigureOut">
              <a:rPr lang="es-ES"/>
              <a:pPr>
                <a:defRPr/>
              </a:pPr>
              <a:t>17/12/2014</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pPr>
              <a:defRPr/>
            </a:pPr>
            <a:fld id="{BE43C1F9-038E-4E01-8992-60B6FF9AE802}" type="slidenum">
              <a:rPr lang="es-ES"/>
              <a:pPr>
                <a:defRPr/>
              </a:pPr>
              <a:t>‹Nº›</a:t>
            </a:fld>
            <a:endParaRPr lang="es-ES"/>
          </a:p>
        </p:txBody>
      </p:sp>
    </p:spTree>
  </p:cSld>
  <p:clrMapOvr>
    <a:masterClrMapping/>
  </p:clrMapOvr>
  <p:transition spd="slow" advTm="8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7085C5C2-1EA1-4DC6-8824-EC45E7D94018}" type="datetimeFigureOut">
              <a:rPr lang="es-ES"/>
              <a:pPr>
                <a:defRPr/>
              </a:pPr>
              <a:t>17/12/2014</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pPr>
              <a:defRPr/>
            </a:pPr>
            <a:fld id="{28643B72-E836-4D39-B3B8-BBCFB35C3C10}" type="slidenum">
              <a:rPr lang="es-ES"/>
              <a:pPr>
                <a:defRPr/>
              </a:pPr>
              <a:t>‹Nº›</a:t>
            </a:fld>
            <a:endParaRPr lang="es-ES"/>
          </a:p>
        </p:txBody>
      </p:sp>
    </p:spTree>
  </p:cSld>
  <p:clrMapOvr>
    <a:masterClrMapping/>
  </p:clrMapOvr>
  <p:transition spd="slow" advTm="8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1284AE08-9B5F-4441-8F75-F3D7C66230DE}" type="datetimeFigureOut">
              <a:rPr lang="es-ES"/>
              <a:pPr>
                <a:defRPr/>
              </a:pPr>
              <a:t>17/12/2014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E1870BE1-3C40-4AC3-A856-8AA892DD6B21}" type="slidenum">
              <a:rPr lang="es-ES"/>
              <a:pPr>
                <a:defRPr/>
              </a:pPr>
              <a:t>‹Nº›</a:t>
            </a:fld>
            <a:endParaRPr lang="es-ES"/>
          </a:p>
        </p:txBody>
      </p:sp>
    </p:spTree>
  </p:cSld>
  <p:clrMapOvr>
    <a:masterClrMapping/>
  </p:clrMapOvr>
  <p:transition spd="slow" advTm="8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89ED4A5-512C-4777-9991-2D860DAACBBF}" type="datetimeFigureOut">
              <a:rPr lang="es-ES"/>
              <a:pPr>
                <a:defRPr/>
              </a:pPr>
              <a:t>17/12/2014</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pPr>
              <a:defRPr/>
            </a:pPr>
            <a:fld id="{43CA74D3-F8F7-41A6-9CEB-DA76D597E0C4}" type="slidenum">
              <a:rPr lang="es-ES"/>
              <a:pPr>
                <a:defRPr/>
              </a:pPr>
              <a:t>‹Nº›</a:t>
            </a:fld>
            <a:endParaRPr lang="es-ES"/>
          </a:p>
        </p:txBody>
      </p:sp>
    </p:spTree>
  </p:cSld>
  <p:clrMapOvr>
    <a:masterClrMapping/>
  </p:clrMapOvr>
  <p:transition spd="slow" advTm="8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1FE2EA1C-53B5-4DFA-9815-54696CF575E9}" type="datetimeFigureOut">
              <a:rPr lang="es-ES"/>
              <a:pPr>
                <a:defRPr/>
              </a:pPr>
              <a:t>17/12/2014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2930344-BCE4-4B36-B9D7-19CF350B590E}" type="slidenum">
              <a:rPr lang="es-ES"/>
              <a:pPr>
                <a:defRPr/>
              </a:pPr>
              <a:t>‹Nº›</a:t>
            </a:fld>
            <a:endParaRPr lang="es-ES"/>
          </a:p>
        </p:txBody>
      </p:sp>
    </p:spTree>
  </p:cSld>
  <p:clrMapOvr>
    <a:masterClrMapping/>
  </p:clrMapOvr>
  <p:transition spd="slow" advTm="8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A52A162-7249-4A98-8681-CC8D22AAF064}" type="datetimeFigureOut">
              <a:rPr lang="es-ES"/>
              <a:pPr>
                <a:defRPr/>
              </a:pPr>
              <a:t>17/12/2014</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F874ADF-F842-45E2-B4BC-09DF60838B09}" type="slidenum">
              <a:rPr lang="es-ES"/>
              <a:pPr>
                <a:defRPr/>
              </a:pPr>
              <a:t>‹Nº›</a:t>
            </a:fld>
            <a:endParaRPr lang="es-ES"/>
          </a:p>
        </p:txBody>
      </p:sp>
    </p:spTree>
  </p:cSld>
  <p:clrMapOvr>
    <a:masterClrMapping/>
  </p:clrMapOvr>
  <p:transition spd="slow" advTm="8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E2FBE32C-24D3-4EA2-A06F-469EC47B7310}"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0000">
            <a:alpha val="65000"/>
          </a:srgbClr>
        </a:solidFill>
        <a:effectLst/>
      </p:bgPr>
    </p:bg>
    <p:spTree>
      <p:nvGrpSpPr>
        <p:cNvPr id="1" name=""/>
        <p:cNvGrpSpPr/>
        <p:nvPr/>
      </p:nvGrpSpPr>
      <p:grpSpPr>
        <a:xfrm>
          <a:off x="0" y="0"/>
          <a:ext cx="0" cy="0"/>
          <a:chOff x="0" y="0"/>
          <a:chExt cx="0" cy="0"/>
        </a:xfrm>
      </p:grpSpPr>
      <p:sp>
        <p:nvSpPr>
          <p:cNvPr id="1026" name="1 Marcador de título"/>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1027" name="2 Marcador de texto"/>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A33C0D7D-E6F2-4566-8472-4610044B14B6}" type="datetimeFigureOut">
              <a:rPr lang="es-ES"/>
              <a:pPr>
                <a:defRPr/>
              </a:pPr>
              <a:t>17/12/2014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smtClean="0">
                <a:solidFill>
                  <a:schemeClr val="tx1">
                    <a:tint val="75000"/>
                  </a:schemeClr>
                </a:solidFill>
                <a:latin typeface="+mn-lt"/>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B46577CB-8A8F-4127-80C3-FE6BA89DD776}"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advTm="8000">
    <p:blinds dir="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1C5B48B6-CB21-49B7-B29F-492DE7214B3D}" type="slidenum">
              <a:rPr lang="es-ES_tradnl" smtClean="0">
                <a:solidFill>
                  <a:srgbClr val="000000"/>
                </a:solidFill>
              </a:rPr>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image" Target="../media/image7.gif"/><Relationship Id="rId3" Type="http://schemas.openxmlformats.org/officeDocument/2006/relationships/image" Target="../media/image2.gif"/><Relationship Id="rId7" Type="http://schemas.openxmlformats.org/officeDocument/2006/relationships/image" Target="../media/image6.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3.gif"/></Relationships>
</file>

<file path=ppt/slides/_rels/slide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2.gif"/><Relationship Id="rId1" Type="http://schemas.openxmlformats.org/officeDocument/2006/relationships/slideLayout" Target="../slideLayouts/slideLayout7.xml"/><Relationship Id="rId6" Type="http://schemas.openxmlformats.org/officeDocument/2006/relationships/image" Target="../media/image7.gif"/><Relationship Id="rId5" Type="http://schemas.openxmlformats.org/officeDocument/2006/relationships/image" Target="../media/image6.jpeg"/><Relationship Id="rId4" Type="http://schemas.openxmlformats.org/officeDocument/2006/relationships/image" Target="../media/image5.gif"/></Relationships>
</file>

<file path=ppt/slides/_rels/slide46.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2.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3.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kZEq.png"/>
          <p:cNvPicPr>
            <a:picLocks noChangeAspect="1" noChangeArrowheads="1"/>
          </p:cNvPicPr>
          <p:nvPr/>
        </p:nvPicPr>
        <p:blipFill>
          <a:blip r:embed="rId2" cstate="print"/>
          <a:srcRect/>
          <a:stretch>
            <a:fillRect/>
          </a:stretch>
        </p:blipFill>
        <p:spPr bwMode="auto">
          <a:xfrm>
            <a:off x="-324544" y="-243408"/>
            <a:ext cx="9721080" cy="7290810"/>
          </a:xfrm>
          <a:prstGeom prst="rect">
            <a:avLst/>
          </a:prstGeom>
          <a:noFill/>
          <a:ln>
            <a:noFill/>
          </a:ln>
        </p:spPr>
      </p:pic>
      <p:sp>
        <p:nvSpPr>
          <p:cNvPr id="3" name="2 Rectángulo"/>
          <p:cNvSpPr/>
          <p:nvPr/>
        </p:nvSpPr>
        <p:spPr>
          <a:xfrm>
            <a:off x="6660232" y="5943600"/>
            <a:ext cx="2664296" cy="1085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6000">
    <p:blinds dir="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3" descr="illusion-017"/>
          <p:cNvPicPr>
            <a:picLocks noChangeAspect="1" noChangeArrowheads="1" noCrop="1"/>
          </p:cNvPicPr>
          <p:nvPr/>
        </p:nvPicPr>
        <p:blipFill>
          <a:blip r:embed="rId3"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pic>
        <p:nvPicPr>
          <p:cNvPr id="10" name="Picture 3" descr="illusion-010"/>
          <p:cNvPicPr>
            <a:picLocks noChangeAspect="1" noChangeArrowheads="1"/>
          </p:cNvPicPr>
          <p:nvPr/>
        </p:nvPicPr>
        <p:blipFill>
          <a:blip r:embed="rId4" cstate="print">
            <a:duotone>
              <a:schemeClr val="accent2">
                <a:shade val="45000"/>
                <a:satMod val="135000"/>
              </a:schemeClr>
              <a:prstClr val="white"/>
            </a:duotone>
          </a:blip>
          <a:srcRect/>
          <a:stretch>
            <a:fillRect/>
          </a:stretch>
        </p:blipFill>
        <p:spPr bwMode="auto">
          <a:xfrm>
            <a:off x="0" y="0"/>
            <a:ext cx="9144000" cy="6858000"/>
          </a:xfrm>
          <a:prstGeom prst="rect">
            <a:avLst/>
          </a:prstGeom>
          <a:noFill/>
        </p:spPr>
      </p:pic>
      <p:pic>
        <p:nvPicPr>
          <p:cNvPr id="13316" name="Picture 8"/>
          <p:cNvPicPr>
            <a:picLocks noChangeAspect="1" noChangeArrowheads="1"/>
          </p:cNvPicPr>
          <p:nvPr/>
        </p:nvPicPr>
        <p:blipFill>
          <a:blip r:embed="rId5"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7"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0" y="1412776"/>
            <a:ext cx="9144000" cy="3785652"/>
          </a:xfrm>
          <a:prstGeom prst="rect">
            <a:avLst/>
          </a:prstGeom>
        </p:spPr>
        <p:txBody>
          <a:bodyPr wrap="square">
            <a:spAutoFit/>
          </a:bodyPr>
          <a:lstStyle/>
          <a:p>
            <a:pPr algn="ctr"/>
            <a:r>
              <a:rPr lang="es-E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nard MT Condensed" pitchFamily="18" charset="0"/>
              </a:rPr>
              <a:t>El misterio de las </a:t>
            </a:r>
            <a:r>
              <a:rPr lang="es-E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nard MT Condensed" pitchFamily="18" charset="0"/>
              </a:rPr>
              <a:t>Malformaciones </a:t>
            </a:r>
            <a:r>
              <a:rPr lang="es-E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nard MT Condensed" pitchFamily="18" charset="0"/>
              </a:rPr>
              <a:t>humanas </a:t>
            </a:r>
            <a:endParaRPr lang="es-E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nard MT Condensed" pitchFamily="18" charset="0"/>
            </a:endParaRPr>
          </a:p>
          <a:p>
            <a:pPr algn="ctr"/>
            <a:r>
              <a:rPr lang="es-E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nard MT Condensed" pitchFamily="18" charset="0"/>
              </a:rPr>
              <a:t>más </a:t>
            </a:r>
            <a:r>
              <a:rPr lang="es-E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nard MT Condensed" pitchFamily="18" charset="0"/>
              </a:rPr>
              <a:t>impresionantes</a:t>
            </a:r>
          </a:p>
          <a:p>
            <a:pPr algn="ctr"/>
            <a:r>
              <a:rPr lang="es-ES" sz="6000" b="1"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nard MT Condensed" pitchFamily="18" charset="0"/>
              </a:rPr>
              <a:t> de los últimos tiempos</a:t>
            </a:r>
            <a:endParaRPr lang="es-ES" sz="60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Bernard MT Condensed" pitchFamily="18" charset="0"/>
            </a:endParaRPr>
          </a:p>
        </p:txBody>
      </p:sp>
    </p:spTree>
  </p:cSld>
  <p:clrMapOvr>
    <a:masterClrMapping/>
  </p:clrMapOvr>
  <p:transition spd="slow" advTm="14000">
    <p:blinds dir="vert"/>
    <p:sndAc>
      <p:stSnd>
        <p:snd r:embed="rId2" name="musica de peliculas - la mision (ennio morricone)40124.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10"/>
                                        </p:tgtEl>
                                      </p:cBhvr>
                                    </p:animEffect>
                                    <p:set>
                                      <p:cBhvr>
                                        <p:cTn id="7" dur="1" fill="hold">
                                          <p:stCondLst>
                                            <p:cond delay="4999"/>
                                          </p:stCondLst>
                                        </p:cTn>
                                        <p:tgtEl>
                                          <p:spTgt spid="10"/>
                                        </p:tgtEl>
                                        <p:attrNameLst>
                                          <p:attrName>style.visibility</p:attrName>
                                        </p:attrNameLst>
                                      </p:cBhvr>
                                      <p:to>
                                        <p:strVal val="hidden"/>
                                      </p:to>
                                    </p:set>
                                  </p:childTnLst>
                                </p:cTn>
                              </p:par>
                            </p:childTnLst>
                          </p:cTn>
                        </p:par>
                        <p:par>
                          <p:cTn id="8" fill="hold">
                            <p:stCondLst>
                              <p:cond delay="5000"/>
                            </p:stCondLst>
                            <p:childTnLst>
                              <p:par>
                                <p:cTn id="9" presetID="9" presetClass="emph" presetSubtype="0" nodeType="afterEffect">
                                  <p:stCondLst>
                                    <p:cond delay="0"/>
                                  </p:stCondLst>
                                  <p:childTnLst>
                                    <p:set>
                                      <p:cBhvr rctx="PPT">
                                        <p:cTn id="10" dur="indefinite"/>
                                        <p:tgtEl>
                                          <p:spTgt spid="11"/>
                                        </p:tgtEl>
                                        <p:attrNameLst>
                                          <p:attrName>style.opacity</p:attrName>
                                        </p:attrNameLst>
                                      </p:cBhvr>
                                      <p:to>
                                        <p:strVal val="0.25"/>
                                      </p:to>
                                    </p:set>
                                    <p:animEffect filter="image" prLst="opacity: 0.25">
                                      <p:cBhvr rctx="IE">
                                        <p:cTn id="11" dur="indefinite"/>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32000" contrast="41000"/>
          </a:blip>
          <a:srcRect/>
          <a:stretch>
            <a:fillRect/>
          </a:stretch>
        </p:blipFill>
        <p:spPr bwMode="auto">
          <a:xfrm>
            <a:off x="0" y="0"/>
            <a:ext cx="9144000" cy="6877050"/>
          </a:xfrm>
          <a:prstGeom prst="rect">
            <a:avLst/>
          </a:prstGeom>
          <a:noFill/>
        </p:spPr>
      </p:pic>
      <p:sp>
        <p:nvSpPr>
          <p:cNvPr id="2" name="1 Rectángulo"/>
          <p:cNvSpPr/>
          <p:nvPr/>
        </p:nvSpPr>
        <p:spPr>
          <a:xfrm>
            <a:off x="611560" y="1700808"/>
            <a:ext cx="7939136" cy="5078313"/>
          </a:xfrm>
          <a:prstGeom prst="rect">
            <a:avLst/>
          </a:prstGeom>
        </p:spPr>
        <p:txBody>
          <a:bodyPr wrap="square">
            <a:spAutoFit/>
          </a:bodyPr>
          <a:lstStyle/>
          <a:p>
            <a:pPr algn="ctr"/>
            <a:r>
              <a:rPr lang="es-ES" sz="2400" b="1" dirty="0" smtClean="0"/>
              <a:t>PROTEUS: 200 casos documentados en todo el mundo actualmente. Se producen una gran cantidad de malformaciones cutáneas y subcutáneas, con </a:t>
            </a:r>
            <a:r>
              <a:rPr lang="es-ES" sz="2400" b="1" dirty="0" err="1" smtClean="0"/>
              <a:t>hiperpigmentación</a:t>
            </a:r>
            <a:r>
              <a:rPr lang="es-ES" sz="2400" b="1" dirty="0" smtClean="0"/>
              <a:t>, malformaciones vasculares y crecimiento irregular de los huesos. Se produce el gigantismo parcial de los miembros o el crecimiento excesivo de los dedos mientras que algunas zonas del cuerpo crecen menos de lo que deberían. Todo esto provoca una desfiguración extrema de la persona que suele estigmatizarla socialmente. Josep </a:t>
            </a:r>
            <a:r>
              <a:rPr lang="es-ES" sz="2400" b="1" dirty="0" err="1" smtClean="0"/>
              <a:t>Merrick</a:t>
            </a:r>
            <a:r>
              <a:rPr lang="es-ES" sz="2400" b="1" dirty="0" smtClean="0"/>
              <a:t>, el famoso “Hombre Elefante”, sufría de este síndrome.</a:t>
            </a:r>
            <a:r>
              <a:rPr lang="es-ES" dirty="0" smtClean="0"/>
              <a:t/>
            </a:r>
            <a:br>
              <a:rPr lang="es-ES" dirty="0" smtClean="0"/>
            </a:br>
            <a:r>
              <a:rPr lang="es-ES" dirty="0" smtClean="0"/>
              <a:t/>
            </a:r>
            <a:br>
              <a:rPr lang="es-ES" dirty="0" smtClean="0"/>
            </a:br>
            <a:endParaRPr lang="es-ES" dirty="0"/>
          </a:p>
        </p:txBody>
      </p:sp>
      <p:sp>
        <p:nvSpPr>
          <p:cNvPr id="3" name="2 Rectángulo"/>
          <p:cNvSpPr/>
          <p:nvPr/>
        </p:nvSpPr>
        <p:spPr>
          <a:xfrm>
            <a:off x="1619672" y="476672"/>
            <a:ext cx="6120680" cy="830997"/>
          </a:xfrm>
          <a:prstGeom prst="rect">
            <a:avLst/>
          </a:prstGeom>
        </p:spPr>
        <p:txBody>
          <a:bodyPr wrap="square">
            <a:spAutoFit/>
          </a:bodyPr>
          <a:lstStyle/>
          <a:p>
            <a:r>
              <a:rPr lang="es-ES" sz="4800" b="1" dirty="0" smtClean="0"/>
              <a:t>Hombre Elefante</a:t>
            </a:r>
            <a:r>
              <a:rPr lang="es-ES" b="1" dirty="0" smtClean="0"/>
              <a:t> </a:t>
            </a:r>
            <a:endParaRPr lang="es-ES" b="1" dirty="0"/>
          </a:p>
        </p:txBody>
      </p:sp>
    </p:spTree>
  </p:cSld>
  <p:clrMapOvr>
    <a:masterClrMapping/>
  </p:clrMapOvr>
  <p:transition spd="slow" advTm="29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ste_elephantXfac_1132790_85_1182252110_1182252126.jpg"/>
          <p:cNvPicPr>
            <a:picLocks noChangeAspect="1" noChangeArrowheads="1"/>
          </p:cNvPicPr>
          <p:nvPr/>
        </p:nvPicPr>
        <p:blipFill>
          <a:blip r:embed="rId2" cstate="print"/>
          <a:srcRect/>
          <a:stretch>
            <a:fillRect/>
          </a:stretch>
        </p:blipFill>
        <p:spPr bwMode="auto">
          <a:xfrm>
            <a:off x="0" y="0"/>
            <a:ext cx="9191816"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2000" contrast="41000"/>
          </a:blip>
          <a:srcRect/>
          <a:stretch>
            <a:fillRect/>
          </a:stretch>
        </p:blipFill>
        <p:spPr bwMode="auto">
          <a:xfrm>
            <a:off x="0" y="0"/>
            <a:ext cx="9144000" cy="6877050"/>
          </a:xfrm>
          <a:prstGeom prst="rect">
            <a:avLst/>
          </a:prstGeom>
          <a:noFill/>
        </p:spPr>
      </p:pic>
      <p:sp>
        <p:nvSpPr>
          <p:cNvPr id="6146" name="1 Rectángulo"/>
          <p:cNvSpPr>
            <a:spLocks noChangeArrowheads="1"/>
          </p:cNvSpPr>
          <p:nvPr/>
        </p:nvSpPr>
        <p:spPr bwMode="auto">
          <a:xfrm>
            <a:off x="827584" y="548680"/>
            <a:ext cx="7488832" cy="7109639"/>
          </a:xfrm>
          <a:prstGeom prst="rect">
            <a:avLst/>
          </a:prstGeom>
          <a:noFill/>
          <a:ln w="9525">
            <a:noFill/>
            <a:miter lim="800000"/>
            <a:headEnd/>
            <a:tailEnd/>
          </a:ln>
        </p:spPr>
        <p:txBody>
          <a:bodyPr wrap="square">
            <a:spAutoFit/>
          </a:bodyPr>
          <a:lstStyle/>
          <a:p>
            <a:pPr algn="ctr"/>
            <a:r>
              <a:rPr lang="es-ES" sz="4800" b="1" dirty="0" smtClean="0">
                <a:latin typeface="Calibri" pitchFamily="34" charset="0"/>
              </a:rPr>
              <a:t>Tumor </a:t>
            </a:r>
            <a:r>
              <a:rPr lang="es-ES" sz="4800" b="1" dirty="0">
                <a:latin typeface="Calibri" pitchFamily="34" charset="0"/>
              </a:rPr>
              <a:t>en el </a:t>
            </a:r>
            <a:r>
              <a:rPr lang="es-ES" sz="4800" b="1" dirty="0" smtClean="0">
                <a:latin typeface="Calibri" pitchFamily="34" charset="0"/>
              </a:rPr>
              <a:t>Cuello</a:t>
            </a:r>
          </a:p>
          <a:p>
            <a:pPr algn="ctr"/>
            <a:r>
              <a:rPr lang="es-ES" sz="4800" b="1" dirty="0" smtClean="0">
                <a:latin typeface="Calibri" pitchFamily="34" charset="0"/>
              </a:rPr>
              <a:t> </a:t>
            </a:r>
            <a:r>
              <a:rPr lang="es-ES" sz="3600" b="1" dirty="0">
                <a:latin typeface="Calibri" pitchFamily="34" charset="0"/>
              </a:rPr>
              <a:t>33 Libras (15Kg).</a:t>
            </a:r>
            <a:r>
              <a:rPr lang="es-ES" sz="2400" dirty="0">
                <a:latin typeface="Calibri" pitchFamily="34" charset="0"/>
              </a:rPr>
              <a:t/>
            </a:r>
            <a:br>
              <a:rPr lang="es-ES" sz="2400" dirty="0">
                <a:latin typeface="Calibri" pitchFamily="34" charset="0"/>
              </a:rPr>
            </a:br>
            <a:r>
              <a:rPr lang="es-ES" sz="2400" dirty="0">
                <a:latin typeface="Calibri" pitchFamily="34" charset="0"/>
              </a:rPr>
              <a:t/>
            </a:r>
            <a:br>
              <a:rPr lang="es-ES" sz="2400" dirty="0">
                <a:latin typeface="Calibri" pitchFamily="34" charset="0"/>
              </a:rPr>
            </a:br>
            <a:r>
              <a:rPr lang="es-ES" sz="2400" b="1" dirty="0">
                <a:latin typeface="Calibri" pitchFamily="34" charset="0"/>
              </a:rPr>
              <a:t>Este hombre de China tenía un enorme tumor que fue quitado durante el 2007, después del descubrimiento de ello hace 17 años. </a:t>
            </a:r>
            <a:r>
              <a:rPr lang="es-ES" sz="2400" b="1" dirty="0" err="1">
                <a:latin typeface="Calibri" pitchFamily="34" charset="0"/>
              </a:rPr>
              <a:t>Huang</a:t>
            </a:r>
            <a:r>
              <a:rPr lang="es-ES" sz="2400" b="1" dirty="0">
                <a:latin typeface="Calibri" pitchFamily="34" charset="0"/>
              </a:rPr>
              <a:t> </a:t>
            </a:r>
            <a:r>
              <a:rPr lang="es-ES" sz="2400" b="1" dirty="0" err="1">
                <a:latin typeface="Calibri" pitchFamily="34" charset="0"/>
              </a:rPr>
              <a:t>Liqian</a:t>
            </a:r>
            <a:r>
              <a:rPr lang="es-ES" sz="2400" b="1" dirty="0">
                <a:latin typeface="Calibri" pitchFamily="34" charset="0"/>
              </a:rPr>
              <a:t>, de 58 años de edad,  primero descubrió un crecimiento extraño en el dorso de su cuello en 1990, pero decidió no hacer caso de ello. Sin embargo, como los años siguieron pasando, esto tumor siguió aumentando de tamaño de una manera acelerada, con un crecimiento de 15kg. </a:t>
            </a:r>
            <a:r>
              <a:rPr lang="es-ES" sz="2400" b="1" dirty="0" err="1">
                <a:latin typeface="Calibri" pitchFamily="34" charset="0"/>
              </a:rPr>
              <a:t>Liqian</a:t>
            </a:r>
            <a:r>
              <a:rPr lang="es-ES" sz="2400" b="1" dirty="0">
                <a:latin typeface="Calibri" pitchFamily="34" charset="0"/>
              </a:rPr>
              <a:t> fue llevado al Primer Hospital Afiliado de la Universidad  </a:t>
            </a:r>
            <a:r>
              <a:rPr lang="es-ES" sz="2400" b="1" dirty="0" err="1">
                <a:latin typeface="Calibri" pitchFamily="34" charset="0"/>
              </a:rPr>
              <a:t>Chongging</a:t>
            </a:r>
            <a:r>
              <a:rPr lang="es-ES" sz="2400" b="1" dirty="0">
                <a:latin typeface="Calibri" pitchFamily="34" charset="0"/>
              </a:rPr>
              <a:t> de Servicios Médicos en el sudoeste de China, donde le hicieron la extirpación.</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slow" advTm="2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descr="C:\Documents and Settings\Dell\Escritorio\los-8-peores-y-mas2.jpg"/>
          <p:cNvPicPr>
            <a:picLocks noChangeAspect="1" noChangeArrowheads="1"/>
          </p:cNvPicPr>
          <p:nvPr/>
        </p:nvPicPr>
        <p:blipFill>
          <a:blip r:embed="rId2" cstate="print"/>
          <a:srcRect/>
          <a:stretch>
            <a:fillRect/>
          </a:stretch>
        </p:blipFill>
        <p:spPr bwMode="auto">
          <a:xfrm>
            <a:off x="-25400" y="0"/>
            <a:ext cx="9169400" cy="6858000"/>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6">
                <a:shade val="45000"/>
                <a:satMod val="135000"/>
              </a:schemeClr>
              <a:prstClr val="white"/>
            </a:duotone>
            <a:lum bright="32000" contrast="41000"/>
          </a:blip>
          <a:srcRect/>
          <a:stretch>
            <a:fillRect/>
          </a:stretch>
        </p:blipFill>
        <p:spPr bwMode="auto">
          <a:xfrm>
            <a:off x="0" y="0"/>
            <a:ext cx="9144000" cy="6877050"/>
          </a:xfrm>
          <a:prstGeom prst="rect">
            <a:avLst/>
          </a:prstGeom>
          <a:noFill/>
        </p:spPr>
      </p:pic>
      <p:sp>
        <p:nvSpPr>
          <p:cNvPr id="2" name="1 Rectángulo"/>
          <p:cNvSpPr/>
          <p:nvPr/>
        </p:nvSpPr>
        <p:spPr>
          <a:xfrm>
            <a:off x="467544" y="1268760"/>
            <a:ext cx="8136904" cy="5262979"/>
          </a:xfrm>
          <a:prstGeom prst="rect">
            <a:avLst/>
          </a:prstGeom>
        </p:spPr>
        <p:txBody>
          <a:bodyPr wrap="square">
            <a:spAutoFit/>
          </a:bodyPr>
          <a:lstStyle/>
          <a:p>
            <a:pPr algn="ctr"/>
            <a:r>
              <a:rPr lang="es-ES" sz="2400" b="1" dirty="0" smtClean="0"/>
              <a:t>Esta condición de este hombre indonesio es la peor de los casos para los que tienen VPH. Por supuesto, </a:t>
            </a:r>
            <a:r>
              <a:rPr lang="es-ES" sz="2400" b="1" dirty="0" err="1" smtClean="0"/>
              <a:t>Dede</a:t>
            </a:r>
            <a:r>
              <a:rPr lang="es-ES" sz="2400" b="1" dirty="0" smtClean="0"/>
              <a:t> ha sufrido también de una condición genética, que hace que su sistema inmune no sea capaz de luchar contra la propagación de estos </a:t>
            </a:r>
            <a:r>
              <a:rPr lang="es-ES" sz="2400" b="1" dirty="0" err="1" smtClean="0"/>
              <a:t>sintomas</a:t>
            </a:r>
            <a:r>
              <a:rPr lang="es-ES" sz="2400" b="1" dirty="0" smtClean="0"/>
              <a:t> – que en la mayoría de los casos son las verrugas. Curiosamente, los especialistas afirman que su situación podría haber sido instigado por las altas dosis de vitamina B. Se le llama “hombre árbol” debido a su parecido con un árbol, </a:t>
            </a:r>
            <a:r>
              <a:rPr lang="es-ES" sz="2400" b="1" dirty="0" err="1" smtClean="0"/>
              <a:t>Dede</a:t>
            </a:r>
            <a:r>
              <a:rPr lang="es-ES" sz="2400" b="1" dirty="0" smtClean="0"/>
              <a:t> ha sido objeto recientemente de una serie de cirugías para eliminar crecimientos similares de ‘árbol’ en su cuerpo, afortunadamente, ya está en camino hacia la recuperación.</a:t>
            </a:r>
            <a:endParaRPr lang="es-ES" sz="2400" b="1" dirty="0"/>
          </a:p>
        </p:txBody>
      </p:sp>
      <p:sp>
        <p:nvSpPr>
          <p:cNvPr id="3" name="2 Rectángulo"/>
          <p:cNvSpPr/>
          <p:nvPr/>
        </p:nvSpPr>
        <p:spPr>
          <a:xfrm>
            <a:off x="2339752" y="260648"/>
            <a:ext cx="4512774" cy="769441"/>
          </a:xfrm>
          <a:prstGeom prst="rect">
            <a:avLst/>
          </a:prstGeom>
        </p:spPr>
        <p:txBody>
          <a:bodyPr wrap="none">
            <a:spAutoFit/>
          </a:bodyPr>
          <a:lstStyle/>
          <a:p>
            <a:r>
              <a:rPr lang="es-ES" sz="4400" b="1" dirty="0" smtClean="0"/>
              <a:t>“hombre árbol” </a:t>
            </a:r>
            <a:endParaRPr lang="es-ES" sz="4400" dirty="0"/>
          </a:p>
        </p:txBody>
      </p:sp>
    </p:spTree>
  </p:cSld>
  <p:clrMapOvr>
    <a:masterClrMapping/>
  </p:clrMapOvr>
  <p:transition spd="slow" advTm="35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3-hombre-arbol.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32000" contrast="41000"/>
          </a:blip>
          <a:srcRect/>
          <a:stretch>
            <a:fillRect/>
          </a:stretch>
        </p:blipFill>
        <p:spPr bwMode="auto">
          <a:xfrm>
            <a:off x="0" y="0"/>
            <a:ext cx="9144000" cy="6877050"/>
          </a:xfrm>
          <a:prstGeom prst="rect">
            <a:avLst/>
          </a:prstGeom>
          <a:noFill/>
        </p:spPr>
      </p:pic>
      <p:sp>
        <p:nvSpPr>
          <p:cNvPr id="2" name="1 CuadroTexto"/>
          <p:cNvSpPr txBox="1"/>
          <p:nvPr/>
        </p:nvSpPr>
        <p:spPr>
          <a:xfrm>
            <a:off x="971600" y="2420888"/>
            <a:ext cx="7416824" cy="3785652"/>
          </a:xfrm>
          <a:prstGeom prst="rect">
            <a:avLst/>
          </a:prstGeom>
          <a:noFill/>
        </p:spPr>
        <p:txBody>
          <a:bodyPr wrap="square" rtlCol="0">
            <a:spAutoFit/>
          </a:bodyPr>
          <a:lstStyle/>
          <a:p>
            <a:pPr algn="ctr"/>
            <a:r>
              <a:rPr lang="es-ES" sz="2400" b="1" dirty="0" err="1" smtClean="0"/>
              <a:t>Progreria</a:t>
            </a:r>
            <a:r>
              <a:rPr lang="es-ES" sz="2400" b="1" dirty="0" smtClean="0"/>
              <a:t> (del griego </a:t>
            </a:r>
            <a:r>
              <a:rPr lang="es-ES" sz="2400" b="1" dirty="0" err="1" smtClean="0"/>
              <a:t>geras</a:t>
            </a:r>
            <a:r>
              <a:rPr lang="es-ES" sz="2400" b="1" dirty="0" smtClean="0"/>
              <a:t> “vejez” es una enfermedad </a:t>
            </a:r>
            <a:r>
              <a:rPr lang="es-ES" sz="2400" b="1" dirty="0" err="1" smtClean="0"/>
              <a:t>genetica</a:t>
            </a:r>
            <a:r>
              <a:rPr lang="es-ES" sz="2400" b="1" dirty="0" smtClean="0"/>
              <a:t> de la </a:t>
            </a:r>
            <a:r>
              <a:rPr lang="es-ES" sz="2400" b="1" dirty="0" err="1" smtClean="0"/>
              <a:t>infanciaextremadamente</a:t>
            </a:r>
            <a:r>
              <a:rPr lang="es-ES" sz="2400" b="1" dirty="0" smtClean="0"/>
              <a:t> rara, caracterizada por un envejecimiento brusco y prematuro.</a:t>
            </a:r>
          </a:p>
          <a:p>
            <a:pPr algn="ctr"/>
            <a:r>
              <a:rPr lang="es-ES" sz="2400" b="1" dirty="0" smtClean="0"/>
              <a:t>Se estima que afecta a uno de cada 8 millones de </a:t>
            </a:r>
            <a:r>
              <a:rPr lang="es-ES" sz="2400" b="1" dirty="0" err="1" smtClean="0"/>
              <a:t>recien</a:t>
            </a:r>
            <a:r>
              <a:rPr lang="es-ES" sz="2400" b="1" dirty="0" smtClean="0"/>
              <a:t> nacidos. La </a:t>
            </a:r>
            <a:r>
              <a:rPr lang="es-ES" sz="2400" b="1" dirty="0" err="1" smtClean="0"/>
              <a:t>progeria</a:t>
            </a:r>
            <a:r>
              <a:rPr lang="es-ES" sz="2400" b="1" dirty="0" smtClean="0"/>
              <a:t> puede </a:t>
            </a:r>
            <a:r>
              <a:rPr lang="es-ES" sz="2400" b="1" dirty="0" err="1" smtClean="0"/>
              <a:t>afectardiferentes</a:t>
            </a:r>
            <a:r>
              <a:rPr lang="es-ES" sz="2400" b="1" dirty="0" smtClean="0"/>
              <a:t> órganos y tejidos: hueso, músculos, piel, </a:t>
            </a:r>
            <a:r>
              <a:rPr lang="es-ES" sz="2400" b="1" dirty="0" err="1" smtClean="0"/>
              <a:t>tejidoSubcutáneo</a:t>
            </a:r>
            <a:r>
              <a:rPr lang="es-ES" sz="2400" b="1" dirty="0" smtClean="0"/>
              <a:t> y vasos.</a:t>
            </a:r>
          </a:p>
          <a:p>
            <a:pPr algn="ctr"/>
            <a:r>
              <a:rPr lang="es-ES" sz="2400" b="1" dirty="0" smtClean="0"/>
              <a:t>La forma mas severa de esta enfermedad es la llamada síndrome de </a:t>
            </a:r>
            <a:r>
              <a:rPr lang="es-ES" sz="2400" b="1" dirty="0" err="1" smtClean="0"/>
              <a:t>Hutchison-gilford</a:t>
            </a:r>
            <a:r>
              <a:rPr lang="es-ES" sz="2400" b="1" dirty="0" smtClean="0"/>
              <a:t>.</a:t>
            </a:r>
            <a:endParaRPr lang="es-ES" sz="2400" b="1" dirty="0"/>
          </a:p>
        </p:txBody>
      </p:sp>
      <p:sp>
        <p:nvSpPr>
          <p:cNvPr id="3" name="2 CuadroTexto"/>
          <p:cNvSpPr txBox="1"/>
          <p:nvPr/>
        </p:nvSpPr>
        <p:spPr>
          <a:xfrm>
            <a:off x="2987824" y="980728"/>
            <a:ext cx="2135521" cy="830997"/>
          </a:xfrm>
          <a:prstGeom prst="rect">
            <a:avLst/>
          </a:prstGeom>
          <a:noFill/>
        </p:spPr>
        <p:txBody>
          <a:bodyPr wrap="none" rtlCol="0">
            <a:spAutoFit/>
          </a:bodyPr>
          <a:lstStyle/>
          <a:p>
            <a:r>
              <a:rPr lang="es-ES" sz="4800" b="1" dirty="0" smtClean="0"/>
              <a:t>VEJEZ</a:t>
            </a:r>
            <a:endParaRPr lang="es-ES" sz="4800" b="1" dirty="0"/>
          </a:p>
        </p:txBody>
      </p:sp>
    </p:spTree>
  </p:cSld>
  <p:clrMapOvr>
    <a:masterClrMapping/>
  </p:clrMapOvr>
  <p:transition spd="slow" advTm="3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1"/>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179331"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smtClean="0">
                <a:ln>
                  <a:noFill/>
                </a:ln>
                <a:solidFill>
                  <a:srgbClr val="ADADAD"/>
                </a:solidFill>
                <a:effectLst/>
                <a:latin typeface="Helvetica Neue"/>
              </a:rPr>
              <a:t>Progeria (del griego geras, "vejez" es una enfermedad genética de la infancia extremadamente rara, caracterizada por un envejecimiento brusco y prematuro. Se estima que afecta a uno de cada 8 millones de recién nacidos. La progeria puede afectar diferentes órganos y tejidos: hueso, músculos, piel, tejido subcutáneo y vasos.</a:t>
            </a:r>
            <a:br>
              <a:rPr kumimoji="0" lang="es-ES" sz="900" b="0" i="0" u="none" strike="noStrike" cap="none" normalizeH="0" baseline="0" smtClean="0">
                <a:ln>
                  <a:noFill/>
                </a:ln>
                <a:solidFill>
                  <a:srgbClr val="ADADAD"/>
                </a:solidFill>
                <a:effectLst/>
                <a:latin typeface="Helvetica Neue"/>
              </a:rPr>
            </a:br>
            <a:r>
              <a:rPr kumimoji="0" lang="es-ES" sz="900" b="0" i="0" u="none" strike="noStrike" cap="none" normalizeH="0" baseline="0" smtClean="0">
                <a:ln>
                  <a:noFill/>
                </a:ln>
                <a:solidFill>
                  <a:srgbClr val="ADADAD"/>
                </a:solidFill>
                <a:effectLst/>
                <a:latin typeface="Helvetica Neue"/>
              </a:rPr>
              <a:t>La forma más severa de esta enfermedad es la llamada síndrome de Hutchinson-Gilford .</a:t>
            </a:r>
            <a:br>
              <a:rPr kumimoji="0" lang="es-ES" sz="900" b="0" i="0" u="none" strike="noStrike" cap="none" normalizeH="0" baseline="0" smtClean="0">
                <a:ln>
                  <a:noFill/>
                </a:ln>
                <a:solidFill>
                  <a:srgbClr val="ADADAD"/>
                </a:solidFill>
                <a:effectLst/>
                <a:latin typeface="Helvetica Neue"/>
              </a:rPr>
            </a:br>
            <a:r>
              <a:rPr kumimoji="0" lang="es-ES" sz="900" b="0" i="0" u="none" strike="noStrike" cap="none" normalizeH="0" baseline="0" smtClean="0">
                <a:ln>
                  <a:noFill/>
                </a:ln>
                <a:solidFill>
                  <a:srgbClr val="ADADAD"/>
                </a:solidFill>
                <a:effectLst/>
                <a:latin typeface="Helvetica Neue"/>
              </a:rPr>
              <a:t/>
            </a:r>
            <a:br>
              <a:rPr kumimoji="0" lang="es-ES" sz="900" b="0" i="0" u="none" strike="noStrike" cap="none" normalizeH="0" baseline="0" smtClean="0">
                <a:ln>
                  <a:noFill/>
                </a:ln>
                <a:solidFill>
                  <a:srgbClr val="ADADAD"/>
                </a:solidFill>
                <a:effectLst/>
                <a:latin typeface="Helvetica Neue"/>
              </a:rPr>
            </a:br>
            <a:endParaRPr kumimoji="0" lang="es-ES" sz="1800" b="0" i="0" u="none" strike="noStrike" cap="none" normalizeH="0" baseline="0" smtClean="0">
              <a:ln>
                <a:noFill/>
              </a:ln>
              <a:solidFill>
                <a:schemeClr val="tx1"/>
              </a:solidFill>
              <a:effectLst/>
              <a:latin typeface="Arial" pitchFamily="34" charset="0"/>
            </a:endParaRPr>
          </a:p>
        </p:txBody>
      </p:sp>
      <p:sp>
        <p:nvSpPr>
          <p:cNvPr id="59394" name="Rectangle 2"/>
          <p:cNvSpPr>
            <a:spLocks noChangeArrowheads="1"/>
          </p:cNvSpPr>
          <p:nvPr/>
        </p:nvSpPr>
        <p:spPr bwMode="auto">
          <a:xfrm>
            <a:off x="0" y="0"/>
            <a:ext cx="9144000" cy="0"/>
          </a:xfrm>
          <a:prstGeom prst="rect">
            <a:avLst/>
          </a:prstGeom>
          <a:noFill/>
          <a:ln w="9525">
            <a:noFill/>
            <a:miter lim="800000"/>
            <a:headEnd/>
            <a:tailEnd/>
          </a:ln>
          <a:effectLst/>
        </p:spPr>
        <p:txBody>
          <a:bodyPr vert="horz" wrap="none" lIns="0" tIns="0" rIns="0" bIns="179331"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900" b="0" i="0" u="none" strike="noStrike" cap="none" normalizeH="0" baseline="0" dirty="0" smtClean="0">
                <a:ln>
                  <a:noFill/>
                </a:ln>
                <a:solidFill>
                  <a:srgbClr val="ADADAD"/>
                </a:solidFill>
                <a:effectLst/>
                <a:latin typeface="Helvetica Neue"/>
              </a:rPr>
              <a:t>(del griego </a:t>
            </a:r>
            <a:r>
              <a:rPr kumimoji="0" lang="es-ES" sz="900" b="0" i="0" u="none" strike="noStrike" cap="none" normalizeH="0" baseline="0" dirty="0" err="1" smtClean="0">
                <a:ln>
                  <a:noFill/>
                </a:ln>
                <a:solidFill>
                  <a:srgbClr val="ADADAD"/>
                </a:solidFill>
                <a:effectLst/>
                <a:latin typeface="Helvetica Neue"/>
              </a:rPr>
              <a:t>geras</a:t>
            </a:r>
            <a:r>
              <a:rPr kumimoji="0" lang="es-ES" sz="900" b="0" i="0" u="none" strike="noStrike" cap="none" normalizeH="0" baseline="0" dirty="0" smtClean="0">
                <a:ln>
                  <a:noFill/>
                </a:ln>
                <a:solidFill>
                  <a:srgbClr val="ADADAD"/>
                </a:solidFill>
                <a:effectLst/>
                <a:latin typeface="Helvetica Neue"/>
              </a:rPr>
              <a:t>, "vejez" es una enfermedad genética de la infancia extremadamente rara, caracterizada por un envejecimiento brusco y prematuro. Se estima que afecta a uno de cada 8 millones de recién nacidos. La </a:t>
            </a:r>
            <a:r>
              <a:rPr kumimoji="0" lang="es-ES" sz="900" b="0" i="0" u="none" strike="noStrike" cap="none" normalizeH="0" baseline="0" dirty="0" err="1" smtClean="0">
                <a:ln>
                  <a:noFill/>
                </a:ln>
                <a:solidFill>
                  <a:srgbClr val="ADADAD"/>
                </a:solidFill>
                <a:effectLst/>
                <a:latin typeface="Helvetica Neue"/>
              </a:rPr>
              <a:t>progeria</a:t>
            </a:r>
            <a:r>
              <a:rPr kumimoji="0" lang="es-ES" sz="900" b="0" i="0" u="none" strike="noStrike" cap="none" normalizeH="0" baseline="0" dirty="0" smtClean="0">
                <a:ln>
                  <a:noFill/>
                </a:ln>
                <a:solidFill>
                  <a:srgbClr val="ADADAD"/>
                </a:solidFill>
                <a:effectLst/>
                <a:latin typeface="Helvetica Neue"/>
              </a:rPr>
              <a:t> puede afectar diferentes órganos y tejidos: hueso, músculos, piel, tejido subcutáneo y vasos.</a:t>
            </a:r>
            <a:br>
              <a:rPr kumimoji="0" lang="es-ES" sz="900" b="0" i="0" u="none" strike="noStrike" cap="none" normalizeH="0" baseline="0" dirty="0" smtClean="0">
                <a:ln>
                  <a:noFill/>
                </a:ln>
                <a:solidFill>
                  <a:srgbClr val="ADADAD"/>
                </a:solidFill>
                <a:effectLst/>
                <a:latin typeface="Helvetica Neue"/>
              </a:rPr>
            </a:br>
            <a:r>
              <a:rPr kumimoji="0" lang="es-ES" sz="900" b="0" i="0" u="none" strike="noStrike" cap="none" normalizeH="0" baseline="0" dirty="0" smtClean="0">
                <a:ln>
                  <a:noFill/>
                </a:ln>
                <a:solidFill>
                  <a:srgbClr val="ADADAD"/>
                </a:solidFill>
                <a:effectLst/>
                <a:latin typeface="Helvetica Neue"/>
              </a:rPr>
              <a:t>La forma más severa de esta enfermedad es la llamada síndrome de Hutchinson-</a:t>
            </a:r>
            <a:r>
              <a:rPr kumimoji="0" lang="es-ES" sz="900" b="0" i="0" u="none" strike="noStrike" cap="none" normalizeH="0" baseline="0" dirty="0" err="1" smtClean="0">
                <a:ln>
                  <a:noFill/>
                </a:ln>
                <a:solidFill>
                  <a:srgbClr val="ADADAD"/>
                </a:solidFill>
                <a:effectLst/>
                <a:latin typeface="Helvetica Neue"/>
              </a:rPr>
              <a:t>Gilford</a:t>
            </a:r>
            <a:r>
              <a:rPr kumimoji="0" lang="es-ES" sz="900" b="0" i="0" u="none" strike="noStrike" cap="none" normalizeH="0" baseline="0" dirty="0" smtClean="0">
                <a:ln>
                  <a:noFill/>
                </a:ln>
                <a:solidFill>
                  <a:srgbClr val="ADADAD"/>
                </a:solidFill>
                <a:effectLst/>
                <a:latin typeface="Helvetica Neue"/>
              </a:rPr>
              <a:t> </a:t>
            </a:r>
            <a:endParaRPr kumimoji="0" lang="es-ES" sz="1800" b="0" i="0" u="none" strike="noStrike" cap="none" normalizeH="0" baseline="0" dirty="0" smtClean="0">
              <a:ln>
                <a:noFill/>
              </a:ln>
              <a:solidFill>
                <a:schemeClr val="tx1"/>
              </a:solidFill>
              <a:effectLst/>
              <a:latin typeface="Arial" pitchFamily="34" charset="0"/>
            </a:endParaRPr>
          </a:p>
        </p:txBody>
      </p:sp>
      <p:pic>
        <p:nvPicPr>
          <p:cNvPr id="59396" name="Picture 4" descr="C:\Documents and Settings\Dell\Escritorio\3276398150_197466c1a5.jpg"/>
          <p:cNvPicPr>
            <a:picLocks noChangeAspect="1" noChangeArrowheads="1"/>
          </p:cNvPicPr>
          <p:nvPr/>
        </p:nvPicPr>
        <p:blipFill>
          <a:blip r:embed="rId2" cstate="print"/>
          <a:srcRect/>
          <a:stretch>
            <a:fillRect/>
          </a:stretch>
        </p:blipFill>
        <p:spPr bwMode="auto">
          <a:xfrm>
            <a:off x="1" y="0"/>
            <a:ext cx="9612560" cy="7049211"/>
          </a:xfrm>
          <a:prstGeom prst="rect">
            <a:avLst/>
          </a:prstGeom>
          <a:noFill/>
        </p:spPr>
      </p:pic>
      <p:pic>
        <p:nvPicPr>
          <p:cNvPr id="6"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6">
                <a:shade val="45000"/>
                <a:satMod val="135000"/>
              </a:schemeClr>
              <a:prstClr val="white"/>
            </a:duotone>
            <a:lum bright="32000" contrast="41000"/>
          </a:blip>
          <a:srcRect/>
          <a:stretch>
            <a:fillRect/>
          </a:stretch>
        </p:blipFill>
        <p:spPr bwMode="auto">
          <a:xfrm>
            <a:off x="0" y="0"/>
            <a:ext cx="9144000" cy="6877050"/>
          </a:xfrm>
          <a:prstGeom prst="rect">
            <a:avLst/>
          </a:prstGeom>
          <a:noFill/>
        </p:spPr>
      </p:pic>
      <p:sp>
        <p:nvSpPr>
          <p:cNvPr id="2" name="1 Rectángulo"/>
          <p:cNvSpPr/>
          <p:nvPr/>
        </p:nvSpPr>
        <p:spPr>
          <a:xfrm>
            <a:off x="1619672" y="2780928"/>
            <a:ext cx="5814392" cy="3046988"/>
          </a:xfrm>
          <a:prstGeom prst="rect">
            <a:avLst/>
          </a:prstGeom>
        </p:spPr>
        <p:txBody>
          <a:bodyPr wrap="square">
            <a:spAutoFit/>
          </a:bodyPr>
          <a:lstStyle/>
          <a:p>
            <a:pPr algn="ctr"/>
            <a:r>
              <a:rPr lang="es-ES" sz="2400" b="1" dirty="0" smtClean="0"/>
              <a:t>Hipertricosis es una condición médica caracterizada por el crecimiento excesivo de vello en lugares del cuerpo donde el pelo no crece normalmente. Hipertricosis congénita es extremadamente rara y los que la padecen a menudo son llamados hombres lobos.</a:t>
            </a:r>
            <a:endParaRPr lang="es-ES" sz="2400" b="1" dirty="0"/>
          </a:p>
        </p:txBody>
      </p:sp>
      <p:sp>
        <p:nvSpPr>
          <p:cNvPr id="3" name="2 Rectángulo"/>
          <p:cNvSpPr/>
          <p:nvPr/>
        </p:nvSpPr>
        <p:spPr>
          <a:xfrm>
            <a:off x="1691680" y="1268760"/>
            <a:ext cx="5416868" cy="923330"/>
          </a:xfrm>
          <a:prstGeom prst="rect">
            <a:avLst/>
          </a:prstGeom>
        </p:spPr>
        <p:txBody>
          <a:bodyPr wrap="none">
            <a:spAutoFit/>
          </a:bodyPr>
          <a:lstStyle/>
          <a:p>
            <a:r>
              <a:rPr lang="es-ES" sz="5400" b="1" dirty="0" smtClean="0"/>
              <a:t>Hombres lobos.</a:t>
            </a:r>
            <a:endParaRPr lang="es-ES" sz="5400" dirty="0"/>
          </a:p>
        </p:txBody>
      </p:sp>
    </p:spTree>
  </p:cSld>
  <p:clrMapOvr>
    <a:masterClrMapping/>
  </p:clrMapOvr>
  <p:transition spd="slow" advTm="17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ruthviraj-patil-big.jpg"/>
          <p:cNvPicPr>
            <a:picLocks noChangeAspect="1" noChangeArrowheads="1"/>
          </p:cNvPicPr>
          <p:nvPr/>
        </p:nvPicPr>
        <p:blipFill>
          <a:blip r:embed="rId2" cstate="print"/>
          <a:srcRect/>
          <a:stretch>
            <a:fillRect/>
          </a:stretch>
        </p:blipFill>
        <p:spPr bwMode="auto">
          <a:xfrm>
            <a:off x="1475655" y="0"/>
            <a:ext cx="5872293"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4-hombres-lobo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3"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sp>
        <p:nvSpPr>
          <p:cNvPr id="2" name="1 Rectángulo"/>
          <p:cNvSpPr/>
          <p:nvPr/>
        </p:nvSpPr>
        <p:spPr>
          <a:xfrm>
            <a:off x="1115616" y="2132856"/>
            <a:ext cx="6858000" cy="4339650"/>
          </a:xfrm>
          <a:prstGeom prst="rect">
            <a:avLst/>
          </a:prstGeom>
        </p:spPr>
        <p:txBody>
          <a:bodyPr wrap="square">
            <a:spAutoFit/>
          </a:bodyPr>
          <a:lstStyle/>
          <a:p>
            <a:pPr algn="ctr"/>
            <a:r>
              <a:rPr lang="es-ES" sz="2000" b="1" dirty="0" smtClean="0"/>
              <a:t>Es la forma de ictiosis congénita más grave, se hace evidente ya desde el nacimiento y debe su nombre al aspecto que tienen los recién nacidos con la enfermedad, que recuerda a un disfraz de arlequín. La ictiosis tipo Arlequín es una enfermedad genética rara de la piel caracterizada por escamas grandes y gruesas que aparecen en toda la piel, como a su vez se nace con los párpados volteados por lo que en lugar de ojos se observan los párpados totalmente rojos. Se asocia generalmente deformidades faciales características y a menudo anomalías en otras partes del cuerpo, especialmente en el tórax.</a:t>
            </a:r>
            <a:r>
              <a:rPr lang="es-ES" dirty="0" smtClean="0"/>
              <a:t/>
            </a:r>
            <a:br>
              <a:rPr lang="es-ES" dirty="0" smtClean="0"/>
            </a:br>
            <a:r>
              <a:rPr lang="es-ES" dirty="0" smtClean="0"/>
              <a:t/>
            </a:r>
            <a:br>
              <a:rPr lang="es-ES" dirty="0" smtClean="0"/>
            </a:br>
            <a:endParaRPr lang="es-ES" dirty="0"/>
          </a:p>
        </p:txBody>
      </p:sp>
      <p:sp>
        <p:nvSpPr>
          <p:cNvPr id="3" name="2 CuadroTexto"/>
          <p:cNvSpPr txBox="1"/>
          <p:nvPr/>
        </p:nvSpPr>
        <p:spPr>
          <a:xfrm>
            <a:off x="2195736" y="692696"/>
            <a:ext cx="4991944" cy="769441"/>
          </a:xfrm>
          <a:prstGeom prst="rect">
            <a:avLst/>
          </a:prstGeom>
          <a:noFill/>
        </p:spPr>
        <p:txBody>
          <a:bodyPr wrap="none" rtlCol="0">
            <a:spAutoFit/>
          </a:bodyPr>
          <a:lstStyle/>
          <a:p>
            <a:r>
              <a:rPr lang="es-ES" sz="4400" b="1" dirty="0" smtClean="0"/>
              <a:t>BEBE  ARLEQUIN</a:t>
            </a:r>
            <a:endParaRPr lang="es-ES" sz="4400" b="1" dirty="0"/>
          </a:p>
        </p:txBody>
      </p:sp>
    </p:spTree>
  </p:cSld>
  <p:clrMapOvr>
    <a:masterClrMapping/>
  </p:clrMapOvr>
  <p:transition spd="slow" advTm="35000">
    <p:blinds dir="vert"/>
    <p:sndAc>
      <p:stSnd>
        <p:snd r:embed="rId2" name="instrumental charlie chaplin - candileja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harlequin-fig1.jpg"/>
          <p:cNvPicPr>
            <a:picLocks noChangeAspect="1" noChangeArrowheads="1"/>
          </p:cNvPicPr>
          <p:nvPr/>
        </p:nvPicPr>
        <p:blipFill>
          <a:blip r:embed="rId2" cstate="print"/>
          <a:srcRect/>
          <a:stretch>
            <a:fillRect/>
          </a:stretch>
        </p:blipFill>
        <p:spPr bwMode="auto">
          <a:xfrm rot="16200000">
            <a:off x="1210512" y="-1210512"/>
            <a:ext cx="6903505" cy="9324527"/>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f108109.jpg"/>
          <p:cNvPicPr>
            <a:picLocks noChangeAspect="1" noChangeArrowheads="1"/>
          </p:cNvPicPr>
          <p:nvPr/>
        </p:nvPicPr>
        <p:blipFill>
          <a:blip r:embed="rId2" cstate="print"/>
          <a:srcRect/>
          <a:stretch>
            <a:fillRect/>
          </a:stretch>
        </p:blipFill>
        <p:spPr bwMode="auto">
          <a:xfrm>
            <a:off x="-43074" y="1412776"/>
            <a:ext cx="9187074" cy="4221088"/>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sp>
        <p:nvSpPr>
          <p:cNvPr id="2050" name="3 Rectángulo"/>
          <p:cNvSpPr>
            <a:spLocks noChangeArrowheads="1"/>
          </p:cNvSpPr>
          <p:nvPr/>
        </p:nvSpPr>
        <p:spPr bwMode="auto">
          <a:xfrm>
            <a:off x="683568" y="548680"/>
            <a:ext cx="7747769" cy="7140416"/>
          </a:xfrm>
          <a:prstGeom prst="rect">
            <a:avLst/>
          </a:prstGeom>
          <a:noFill/>
          <a:ln w="9525">
            <a:noFill/>
            <a:miter lim="800000"/>
            <a:headEnd/>
            <a:tailEnd/>
          </a:ln>
        </p:spPr>
        <p:txBody>
          <a:bodyPr wrap="square">
            <a:spAutoFit/>
          </a:bodyPr>
          <a:lstStyle/>
          <a:p>
            <a:pPr algn="ctr"/>
            <a:r>
              <a:rPr lang="es-ES" sz="4400" b="1" dirty="0" smtClean="0">
                <a:latin typeface="Arial" pitchFamily="34" charset="0"/>
                <a:cs typeface="Arial" pitchFamily="34" charset="0"/>
              </a:rPr>
              <a:t>El </a:t>
            </a:r>
            <a:r>
              <a:rPr lang="es-ES" sz="4400" b="1" dirty="0">
                <a:latin typeface="Arial" pitchFamily="34" charset="0"/>
                <a:cs typeface="Arial" pitchFamily="34" charset="0"/>
              </a:rPr>
              <a:t>Hombre sin Cara.</a:t>
            </a:r>
            <a:r>
              <a:rPr lang="es-ES" dirty="0">
                <a:latin typeface="Arial" pitchFamily="34" charset="0"/>
                <a:cs typeface="Arial" pitchFamily="34" charset="0"/>
              </a:rPr>
              <a:t/>
            </a:r>
            <a:br>
              <a:rPr lang="es-ES" dirty="0">
                <a:latin typeface="Arial" pitchFamily="34" charset="0"/>
                <a:cs typeface="Arial" pitchFamily="34" charset="0"/>
              </a:rPr>
            </a:br>
            <a:r>
              <a:rPr lang="es-ES" dirty="0">
                <a:latin typeface="Arial" pitchFamily="34" charset="0"/>
                <a:cs typeface="Arial" pitchFamily="34" charset="0"/>
              </a:rPr>
              <a:t/>
            </a:r>
            <a:br>
              <a:rPr lang="es-ES" dirty="0">
                <a:latin typeface="Arial" pitchFamily="34" charset="0"/>
                <a:cs typeface="Arial" pitchFamily="34" charset="0"/>
              </a:rPr>
            </a:br>
            <a:r>
              <a:rPr lang="es-ES" b="1" dirty="0">
                <a:latin typeface="Arial" pitchFamily="34" charset="0"/>
                <a:cs typeface="Arial" pitchFamily="34" charset="0"/>
              </a:rPr>
              <a:t>José tiene uno de los tumores faciales más extremos jamás visto en la </a:t>
            </a:r>
            <a:r>
              <a:rPr lang="es-ES" b="1" dirty="0" smtClean="0">
                <a:latin typeface="Arial" pitchFamily="34" charset="0"/>
                <a:cs typeface="Arial" pitchFamily="34" charset="0"/>
              </a:rPr>
              <a:t>historia</a:t>
            </a:r>
            <a:r>
              <a:rPr lang="es-ES" b="1" dirty="0">
                <a:latin typeface="Arial" pitchFamily="34" charset="0"/>
                <a:cs typeface="Arial" pitchFamily="34" charset="0"/>
              </a:rPr>
              <a:t> </a:t>
            </a:r>
            <a:r>
              <a:rPr lang="es-ES" b="1" dirty="0" smtClean="0">
                <a:latin typeface="Arial" pitchFamily="34" charset="0"/>
                <a:cs typeface="Arial" pitchFamily="34" charset="0"/>
              </a:rPr>
              <a:t>clínica</a:t>
            </a:r>
            <a:r>
              <a:rPr lang="es-ES" b="1" dirty="0">
                <a:latin typeface="Arial" pitchFamily="34" charset="0"/>
                <a:cs typeface="Arial" pitchFamily="34" charset="0"/>
              </a:rPr>
              <a:t>. </a:t>
            </a:r>
            <a:r>
              <a:rPr lang="es-ES" b="1" dirty="0" smtClean="0">
                <a:latin typeface="Arial" pitchFamily="34" charset="0"/>
                <a:cs typeface="Arial" pitchFamily="34" charset="0"/>
              </a:rPr>
              <a:t>José </a:t>
            </a:r>
            <a:r>
              <a:rPr lang="es-ES" b="1" dirty="0">
                <a:latin typeface="Arial" pitchFamily="34" charset="0"/>
                <a:cs typeface="Arial" pitchFamily="34" charset="0"/>
              </a:rPr>
              <a:t>tiene 51 años de edad, procedente de Portugal, está en peligro de ser sofocado por el mismo tumor facial, a menos que se someta a una cirugía drástica que </a:t>
            </a:r>
            <a:r>
              <a:rPr lang="es-ES" b="1" dirty="0" smtClean="0">
                <a:latin typeface="Arial" pitchFamily="34" charset="0"/>
                <a:cs typeface="Arial" pitchFamily="34" charset="0"/>
              </a:rPr>
              <a:t>podría </a:t>
            </a:r>
            <a:r>
              <a:rPr lang="es-ES" b="1" dirty="0">
                <a:latin typeface="Arial" pitchFamily="34" charset="0"/>
                <a:cs typeface="Arial" pitchFamily="34" charset="0"/>
              </a:rPr>
              <a:t>salvarlo. El es ciego de un ojo como consecuencia del gigante crecimiento del tumor que ha consumido sus facciones; el tumor se ha apoderado de su boca, la lengua y los labios en forma de globo, torciendo sus encías y sus dientes. La profundidad del crecimiento, es de 15 cm de largo y comenzó como una marca de nacimiento cuando tenía sólo 11 años fue provocada por anomalías en sus capilares y venas. Comenzó a ser mucho más grande cuando tenía 16 años y se ha expandido desde entonces. El voló recientemente al Reino Unido para discutir la posibilidad de una cirugía para extirpar parte del tumor. Pero debido a que su madre era testigo de Jehová, se negó a una intervención quirúrgica porque su religión manda que no puede tener transfusiones de sangre. Los médicos en Londres hicieron un plan para eliminar partes del tumor poco a poco sin necesidad de una transfusión.</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slow" advTm="6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1" descr="C:\Documents and Settings\Dell\Escritorio\los-8-peores-y-mas.jpg"/>
          <p:cNvPicPr>
            <a:picLocks noChangeAspect="1" noChangeArrowheads="1"/>
          </p:cNvPicPr>
          <p:nvPr/>
        </p:nvPicPr>
        <p:blipFill>
          <a:blip r:embed="rId2" cstate="print"/>
          <a:srcRect/>
          <a:stretch>
            <a:fillRect/>
          </a:stretch>
        </p:blipFill>
        <p:spPr bwMode="auto">
          <a:xfrm>
            <a:off x="0" y="0"/>
            <a:ext cx="9331325" cy="6858000"/>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hombre-sin-rostro.jpg"/>
          <p:cNvPicPr>
            <a:picLocks noChangeAspect="1" noChangeArrowheads="1"/>
          </p:cNvPicPr>
          <p:nvPr/>
        </p:nvPicPr>
        <p:blipFill>
          <a:blip r:embed="rId2" cstate="print"/>
          <a:srcRect/>
          <a:stretch>
            <a:fillRect/>
          </a:stretch>
        </p:blipFill>
        <p:spPr bwMode="auto">
          <a:xfrm>
            <a:off x="-40985" y="764704"/>
            <a:ext cx="9184985" cy="5373216"/>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sp>
        <p:nvSpPr>
          <p:cNvPr id="4098" name="1 Rectángulo"/>
          <p:cNvSpPr>
            <a:spLocks noChangeArrowheads="1"/>
          </p:cNvSpPr>
          <p:nvPr/>
        </p:nvSpPr>
        <p:spPr bwMode="auto">
          <a:xfrm>
            <a:off x="1043608" y="908720"/>
            <a:ext cx="7128792" cy="6740307"/>
          </a:xfrm>
          <a:prstGeom prst="rect">
            <a:avLst/>
          </a:prstGeom>
          <a:noFill/>
          <a:ln w="9525">
            <a:noFill/>
            <a:miter lim="800000"/>
            <a:headEnd/>
            <a:tailEnd/>
          </a:ln>
        </p:spPr>
        <p:txBody>
          <a:bodyPr wrap="square">
            <a:spAutoFit/>
          </a:bodyPr>
          <a:lstStyle/>
          <a:p>
            <a:pPr algn="ctr"/>
            <a:r>
              <a:rPr lang="es-ES" sz="4000" b="1" dirty="0" smtClean="0">
                <a:latin typeface="Arial" pitchFamily="34" charset="0"/>
                <a:cs typeface="Arial" pitchFamily="34" charset="0"/>
              </a:rPr>
              <a:t> </a:t>
            </a:r>
            <a:r>
              <a:rPr lang="es-ES" sz="4000" b="1" dirty="0" err="1">
                <a:latin typeface="Arial" pitchFamily="34" charset="0"/>
                <a:cs typeface="Arial" pitchFamily="34" charset="0"/>
              </a:rPr>
              <a:t>Huang</a:t>
            </a:r>
            <a:r>
              <a:rPr lang="es-ES" sz="4000" b="1" dirty="0">
                <a:latin typeface="Arial" pitchFamily="34" charset="0"/>
                <a:cs typeface="Arial" pitchFamily="34" charset="0"/>
              </a:rPr>
              <a:t> </a:t>
            </a:r>
            <a:r>
              <a:rPr lang="es-ES" sz="4000" b="1" dirty="0" err="1">
                <a:latin typeface="Arial" pitchFamily="34" charset="0"/>
                <a:cs typeface="Arial" pitchFamily="34" charset="0"/>
              </a:rPr>
              <a:t>Chuncai</a:t>
            </a:r>
            <a:r>
              <a:rPr lang="es-ES" sz="4000" b="1" dirty="0">
                <a:latin typeface="Arial" pitchFamily="34" charset="0"/>
                <a:cs typeface="Arial" pitchFamily="34" charset="0"/>
              </a:rPr>
              <a:t>: Tumor en la Cara 44 Libras (20kg).</a:t>
            </a:r>
            <a:r>
              <a:rPr lang="es-ES" sz="2000" dirty="0">
                <a:latin typeface="Arial" pitchFamily="34" charset="0"/>
                <a:cs typeface="Arial" pitchFamily="34" charset="0"/>
              </a:rPr>
              <a:t/>
            </a:r>
            <a:br>
              <a:rPr lang="es-ES" sz="2000" dirty="0">
                <a:latin typeface="Arial" pitchFamily="34" charset="0"/>
                <a:cs typeface="Arial" pitchFamily="34" charset="0"/>
              </a:rPr>
            </a:br>
            <a:r>
              <a:rPr lang="es-ES" sz="2000" dirty="0">
                <a:latin typeface="Arial" pitchFamily="34" charset="0"/>
                <a:cs typeface="Arial" pitchFamily="34" charset="0"/>
              </a:rPr>
              <a:t/>
            </a:r>
            <a:br>
              <a:rPr lang="es-ES" sz="2000" dirty="0">
                <a:latin typeface="Arial" pitchFamily="34" charset="0"/>
                <a:cs typeface="Arial" pitchFamily="34" charset="0"/>
              </a:rPr>
            </a:br>
            <a:r>
              <a:rPr lang="es-ES" sz="2000" b="1" dirty="0">
                <a:latin typeface="Arial" pitchFamily="34" charset="0"/>
                <a:cs typeface="Arial" pitchFamily="34" charset="0"/>
              </a:rPr>
              <a:t>Durante el año 2008, un hombre chino llamado </a:t>
            </a:r>
            <a:r>
              <a:rPr lang="es-ES" sz="2000" b="1" dirty="0" err="1">
                <a:latin typeface="Arial" pitchFamily="34" charset="0"/>
                <a:cs typeface="Arial" pitchFamily="34" charset="0"/>
              </a:rPr>
              <a:t>Huang</a:t>
            </a:r>
            <a:r>
              <a:rPr lang="es-ES" sz="2000" b="1" dirty="0">
                <a:latin typeface="Arial" pitchFamily="34" charset="0"/>
                <a:cs typeface="Arial" pitchFamily="34" charset="0"/>
              </a:rPr>
              <a:t> </a:t>
            </a:r>
            <a:r>
              <a:rPr lang="es-ES" sz="2000" b="1" dirty="0" err="1">
                <a:latin typeface="Arial" pitchFamily="34" charset="0"/>
                <a:cs typeface="Arial" pitchFamily="34" charset="0"/>
              </a:rPr>
              <a:t>Chuncai</a:t>
            </a:r>
            <a:r>
              <a:rPr lang="es-ES" sz="2000" b="1" dirty="0">
                <a:latin typeface="Arial" pitchFamily="34" charset="0"/>
                <a:cs typeface="Arial" pitchFamily="34" charset="0"/>
              </a:rPr>
              <a:t> se operó para quitar un tumor de 20kg o de 44 libras de su cara. La cirugía era acertada, pero debido al enorme tamaño del tumor, sólo se pudo extraer una parte de el en aquel tiempo. Solamente hace unos días, </a:t>
            </a:r>
            <a:r>
              <a:rPr lang="es-ES" sz="2000" b="1" dirty="0" err="1">
                <a:latin typeface="Arial" pitchFamily="34" charset="0"/>
                <a:cs typeface="Arial" pitchFamily="34" charset="0"/>
              </a:rPr>
              <a:t>Huang</a:t>
            </a:r>
            <a:r>
              <a:rPr lang="es-ES" sz="2000" b="1" dirty="0">
                <a:latin typeface="Arial" pitchFamily="34" charset="0"/>
                <a:cs typeface="Arial" pitchFamily="34" charset="0"/>
              </a:rPr>
              <a:t> </a:t>
            </a:r>
            <a:r>
              <a:rPr lang="es-ES" sz="2000" b="1" dirty="0" err="1">
                <a:latin typeface="Arial" pitchFamily="34" charset="0"/>
                <a:cs typeface="Arial" pitchFamily="34" charset="0"/>
              </a:rPr>
              <a:t>Chuncai</a:t>
            </a:r>
            <a:r>
              <a:rPr lang="es-ES" sz="2000" b="1" dirty="0">
                <a:latin typeface="Arial" pitchFamily="34" charset="0"/>
                <a:cs typeface="Arial" pitchFamily="34" charset="0"/>
              </a:rPr>
              <a:t> entró en la sala de operaciones otra vez para poder realizarse otra extirpación del tumor facial. Esta vez solo queda un tamaño aprox.de 4.5kg (9.9lb) de carne en su cara. El tumor en un principio era de 23kg en total. (1kg fue quitado en la primera cirugía y 4.5kg fueron quitados en la segunda cirugía). </a:t>
            </a:r>
            <a:r>
              <a:rPr lang="es-ES" sz="2000" b="1" dirty="0" err="1">
                <a:latin typeface="Arial" pitchFamily="34" charset="0"/>
                <a:cs typeface="Arial" pitchFamily="34" charset="0"/>
              </a:rPr>
              <a:t>Huang</a:t>
            </a:r>
            <a:r>
              <a:rPr lang="es-ES" sz="2000" b="1" dirty="0">
                <a:latin typeface="Arial" pitchFamily="34" charset="0"/>
                <a:cs typeface="Arial" pitchFamily="34" charset="0"/>
              </a:rPr>
              <a:t> </a:t>
            </a:r>
            <a:r>
              <a:rPr lang="es-ES" sz="2000" b="1" dirty="0" err="1">
                <a:latin typeface="Arial" pitchFamily="34" charset="0"/>
                <a:cs typeface="Arial" pitchFamily="34" charset="0"/>
              </a:rPr>
              <a:t>Chuncai</a:t>
            </a:r>
            <a:r>
              <a:rPr lang="es-ES" sz="2000" b="1" dirty="0">
                <a:latin typeface="Arial" pitchFamily="34" charset="0"/>
                <a:cs typeface="Arial" pitchFamily="34" charset="0"/>
              </a:rPr>
              <a:t> sufre de </a:t>
            </a:r>
            <a:r>
              <a:rPr lang="es-ES" sz="2000" b="1" dirty="0" err="1">
                <a:latin typeface="Arial" pitchFamily="34" charset="0"/>
                <a:cs typeface="Arial" pitchFamily="34" charset="0"/>
              </a:rPr>
              <a:t>Neurofibromatosis</a:t>
            </a:r>
            <a:r>
              <a:rPr lang="es-ES" sz="2000" b="1" dirty="0">
                <a:latin typeface="Arial" pitchFamily="34" charset="0"/>
                <a:cs typeface="Arial" pitchFamily="34" charset="0"/>
              </a:rPr>
              <a:t>, un desorden genético raro que causa el crecimiento de nervio sobre tejidos.</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slow" advTm="4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1" descr="C:\Documents and Settings\Dell\Escritorio\los-8-peores-y-mas1.jpg"/>
          <p:cNvPicPr>
            <a:picLocks noChangeAspect="1" noChangeArrowheads="1"/>
          </p:cNvPicPr>
          <p:nvPr/>
        </p:nvPicPr>
        <p:blipFill>
          <a:blip r:embed="rId2" cstate="print"/>
          <a:srcRect/>
          <a:stretch>
            <a:fillRect/>
          </a:stretch>
        </p:blipFill>
        <p:spPr bwMode="auto">
          <a:xfrm>
            <a:off x="1547664" y="0"/>
            <a:ext cx="5314950" cy="6858000"/>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sp>
        <p:nvSpPr>
          <p:cNvPr id="2" name="1 Rectángulo"/>
          <p:cNvSpPr/>
          <p:nvPr/>
        </p:nvSpPr>
        <p:spPr>
          <a:xfrm>
            <a:off x="1043608" y="980728"/>
            <a:ext cx="7308304" cy="4031873"/>
          </a:xfrm>
          <a:prstGeom prst="rect">
            <a:avLst/>
          </a:prstGeom>
        </p:spPr>
        <p:txBody>
          <a:bodyPr wrap="square">
            <a:spAutoFit/>
          </a:bodyPr>
          <a:lstStyle/>
          <a:p>
            <a:pPr algn="ctr"/>
            <a:r>
              <a:rPr lang="es-ES" sz="4800" b="1" dirty="0" err="1" smtClean="0"/>
              <a:t>Bullying</a:t>
            </a:r>
            <a:r>
              <a:rPr lang="es-ES" sz="4800" b="1" dirty="0" smtClean="0"/>
              <a:t> a niño con manos gigantes</a:t>
            </a:r>
          </a:p>
          <a:p>
            <a:pPr algn="ctr"/>
            <a:endParaRPr lang="es-ES" sz="3200" b="1" dirty="0" smtClean="0"/>
          </a:p>
          <a:p>
            <a:pPr algn="ctr"/>
            <a:r>
              <a:rPr lang="es-ES" sz="3200" b="1" dirty="0" smtClean="0"/>
              <a:t>Es la historia de </a:t>
            </a:r>
            <a:r>
              <a:rPr lang="es-ES" sz="3200" b="1" dirty="0" err="1" smtClean="0"/>
              <a:t>Kaleem</a:t>
            </a:r>
            <a:r>
              <a:rPr lang="es-ES" sz="3200" b="1" dirty="0" smtClean="0"/>
              <a:t>, un pequeño de India que sufre por el maltrato social que le propinan sus compañeros de curso. </a:t>
            </a:r>
            <a:endParaRPr lang="es-ES" sz="3200" b="1" dirty="0"/>
          </a:p>
        </p:txBody>
      </p:sp>
    </p:spTree>
  </p:cSld>
  <p:clrMapOvr>
    <a:masterClrMapping/>
  </p:clrMapOvr>
  <p:transition spd="slow" advTm="2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nino-mano-gigante-1.jpg"/>
          <p:cNvPicPr>
            <a:picLocks noChangeAspect="1" noChangeArrowheads="1"/>
          </p:cNvPicPr>
          <p:nvPr/>
        </p:nvPicPr>
        <p:blipFill>
          <a:blip r:embed="rId2" cstate="print"/>
          <a:srcRect/>
          <a:stretch>
            <a:fillRect/>
          </a:stretch>
        </p:blipFill>
        <p:spPr bwMode="auto">
          <a:xfrm>
            <a:off x="0" y="620688"/>
            <a:ext cx="9347734" cy="5256584"/>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MANO\GTT.bmp"/>
          <p:cNvPicPr>
            <a:picLocks noChangeAspect="1" noChangeArrowheads="1"/>
          </p:cNvPicPr>
          <p:nvPr/>
        </p:nvPicPr>
        <p:blipFill>
          <a:blip r:embed="rId2" cstate="print"/>
          <a:srcRect/>
          <a:stretch>
            <a:fillRect/>
          </a:stretch>
        </p:blipFill>
        <p:spPr bwMode="auto">
          <a:xfrm>
            <a:off x="395536" y="620688"/>
            <a:ext cx="8391741" cy="5688632"/>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sp>
        <p:nvSpPr>
          <p:cNvPr id="8194" name="1 Rectángulo"/>
          <p:cNvSpPr>
            <a:spLocks noChangeArrowheads="1"/>
          </p:cNvSpPr>
          <p:nvPr/>
        </p:nvSpPr>
        <p:spPr bwMode="auto">
          <a:xfrm>
            <a:off x="971600" y="260648"/>
            <a:ext cx="7272808" cy="7540526"/>
          </a:xfrm>
          <a:prstGeom prst="rect">
            <a:avLst/>
          </a:prstGeom>
          <a:noFill/>
          <a:ln w="9525">
            <a:noFill/>
            <a:miter lim="800000"/>
            <a:headEnd/>
            <a:tailEnd/>
          </a:ln>
        </p:spPr>
        <p:txBody>
          <a:bodyPr wrap="square">
            <a:spAutoFit/>
          </a:bodyPr>
          <a:lstStyle/>
          <a:p>
            <a:pPr algn="ctr"/>
            <a:r>
              <a:rPr lang="es-ES" sz="4000" b="1" dirty="0" err="1" smtClean="0">
                <a:latin typeface="Calibri" pitchFamily="34" charset="0"/>
              </a:rPr>
              <a:t>Chen</a:t>
            </a:r>
            <a:r>
              <a:rPr lang="es-ES" sz="4000" b="1" dirty="0" smtClean="0">
                <a:latin typeface="Calibri" pitchFamily="34" charset="0"/>
              </a:rPr>
              <a:t> </a:t>
            </a:r>
            <a:r>
              <a:rPr lang="es-ES" sz="4000" b="1" dirty="0" err="1">
                <a:latin typeface="Calibri" pitchFamily="34" charset="0"/>
              </a:rPr>
              <a:t>Zongtao</a:t>
            </a:r>
            <a:r>
              <a:rPr lang="es-ES" sz="4000" b="1" dirty="0">
                <a:latin typeface="Calibri" pitchFamily="34" charset="0"/>
              </a:rPr>
              <a:t>: Tumor en la Pierna Derecha 154 Libras (70kg)</a:t>
            </a:r>
            <a:r>
              <a:rPr lang="es-ES" sz="4000" b="1" i="1" dirty="0">
                <a:latin typeface="Calibri" pitchFamily="34" charset="0"/>
              </a:rPr>
              <a:t>.</a:t>
            </a:r>
            <a:br>
              <a:rPr lang="es-ES" sz="4000" b="1" i="1" dirty="0">
                <a:latin typeface="Calibri" pitchFamily="34" charset="0"/>
              </a:rPr>
            </a:br>
            <a:r>
              <a:rPr lang="es-ES" sz="2000" b="1" i="1" dirty="0">
                <a:latin typeface="Calibri" pitchFamily="34" charset="0"/>
              </a:rPr>
              <a:t/>
            </a:r>
            <a:br>
              <a:rPr lang="es-ES" sz="2000" b="1" i="1" dirty="0">
                <a:latin typeface="Calibri" pitchFamily="34" charset="0"/>
              </a:rPr>
            </a:br>
            <a:r>
              <a:rPr lang="es-ES" sz="2400" b="1" dirty="0">
                <a:latin typeface="Calibri" pitchFamily="34" charset="0"/>
              </a:rPr>
              <a:t>La víctima </a:t>
            </a:r>
            <a:r>
              <a:rPr lang="es-ES" sz="2400" b="1" dirty="0" err="1">
                <a:latin typeface="Calibri" pitchFamily="34" charset="0"/>
              </a:rPr>
              <a:t>Chen</a:t>
            </a:r>
            <a:r>
              <a:rPr lang="es-ES" sz="2400" b="1" dirty="0">
                <a:latin typeface="Calibri" pitchFamily="34" charset="0"/>
              </a:rPr>
              <a:t> </a:t>
            </a:r>
            <a:r>
              <a:rPr lang="es-ES" sz="2400" b="1" dirty="0" err="1">
                <a:latin typeface="Calibri" pitchFamily="34" charset="0"/>
              </a:rPr>
              <a:t>Zongtao</a:t>
            </a:r>
            <a:r>
              <a:rPr lang="es-ES" sz="2400" b="1" dirty="0">
                <a:latin typeface="Calibri" pitchFamily="34" charset="0"/>
              </a:rPr>
              <a:t>, de 29 años de edad, vive en un pueblo remoto chino y no ha sido capaz de recibir ayuda médica. El crecimiento del tumor comenzó en su pie izquierdo cuando él tenía dos años. Pero esto pronto se extendió a través a su pierna derecha. Durante los años, esto se fue hinchando llegando a un tamaño de 70KG o 154 libras. Los doctores en el hospital en Changsha, la provincia Hunan de China central, han estado sondando el tumor. </a:t>
            </a:r>
            <a:r>
              <a:rPr lang="es-ES" sz="2400" b="1" dirty="0" err="1">
                <a:latin typeface="Calibri" pitchFamily="34" charset="0"/>
              </a:rPr>
              <a:t>Zongtao</a:t>
            </a:r>
            <a:r>
              <a:rPr lang="es-ES" sz="2400" b="1" dirty="0">
                <a:latin typeface="Calibri" pitchFamily="34" charset="0"/>
              </a:rPr>
              <a:t>, como se dice, padece de </a:t>
            </a:r>
            <a:r>
              <a:rPr lang="es-ES" sz="2400" b="1" dirty="0" err="1">
                <a:latin typeface="Calibri" pitchFamily="34" charset="0"/>
              </a:rPr>
              <a:t>neurofibroma</a:t>
            </a:r>
            <a:r>
              <a:rPr lang="es-ES" sz="2400" b="1" dirty="0">
                <a:latin typeface="Calibri" pitchFamily="34" charset="0"/>
              </a:rPr>
              <a:t> por lo general es un tumor benigno que proviene de los nervios. No es aún claro si equipos médicos planean tomar medidas sobre el crecimiento.</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slow" advTm="4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1" descr="C:\Documents and Settings\Dell\Escritorio\los-8-peores-y-mas3.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sp>
        <p:nvSpPr>
          <p:cNvPr id="10242" name="1 Rectángulo"/>
          <p:cNvSpPr>
            <a:spLocks noChangeArrowheads="1"/>
          </p:cNvSpPr>
          <p:nvPr/>
        </p:nvSpPr>
        <p:spPr bwMode="auto">
          <a:xfrm>
            <a:off x="971600" y="620688"/>
            <a:ext cx="7488832" cy="5847755"/>
          </a:xfrm>
          <a:prstGeom prst="rect">
            <a:avLst/>
          </a:prstGeom>
          <a:noFill/>
          <a:ln w="9525">
            <a:noFill/>
            <a:miter lim="800000"/>
            <a:headEnd/>
            <a:tailEnd/>
          </a:ln>
        </p:spPr>
        <p:txBody>
          <a:bodyPr wrap="square">
            <a:spAutoFit/>
          </a:bodyPr>
          <a:lstStyle/>
          <a:p>
            <a:pPr algn="ctr"/>
            <a:r>
              <a:rPr lang="es-ES" sz="4000" b="1" dirty="0" smtClean="0">
                <a:latin typeface="Arial" pitchFamily="34" charset="0"/>
                <a:cs typeface="Arial" pitchFamily="34" charset="0"/>
              </a:rPr>
              <a:t> </a:t>
            </a:r>
            <a:r>
              <a:rPr lang="es-ES" sz="4000" b="1" dirty="0" err="1">
                <a:latin typeface="Arial" pitchFamily="34" charset="0"/>
                <a:cs typeface="Arial" pitchFamily="34" charset="0"/>
              </a:rPr>
              <a:t>Gao</a:t>
            </a:r>
            <a:r>
              <a:rPr lang="es-ES" sz="4000" b="1" dirty="0">
                <a:latin typeface="Arial" pitchFamily="34" charset="0"/>
                <a:cs typeface="Arial" pitchFamily="34" charset="0"/>
              </a:rPr>
              <a:t> </a:t>
            </a:r>
            <a:r>
              <a:rPr lang="es-ES" sz="4000" b="1" dirty="0" err="1">
                <a:latin typeface="Arial" pitchFamily="34" charset="0"/>
                <a:cs typeface="Arial" pitchFamily="34" charset="0"/>
              </a:rPr>
              <a:t>An</a:t>
            </a:r>
            <a:r>
              <a:rPr lang="es-ES" sz="4000" b="1" dirty="0">
                <a:latin typeface="Arial" pitchFamily="34" charset="0"/>
                <a:cs typeface="Arial" pitchFamily="34" charset="0"/>
              </a:rPr>
              <a:t>-ni: tumor en </a:t>
            </a:r>
            <a:r>
              <a:rPr lang="es-ES" sz="4000" b="1" dirty="0" smtClean="0">
                <a:latin typeface="Arial" pitchFamily="34" charset="0"/>
                <a:cs typeface="Arial" pitchFamily="34" charset="0"/>
              </a:rPr>
              <a:t>el Labio</a:t>
            </a:r>
            <a:r>
              <a:rPr lang="es-ES" sz="4000" b="1" dirty="0" smtClean="0">
                <a:latin typeface="Arial" pitchFamily="34" charset="0"/>
                <a:cs typeface="Arial" pitchFamily="34" charset="0"/>
              </a:rPr>
              <a:t>.</a:t>
            </a:r>
          </a:p>
          <a:p>
            <a:pPr algn="ctr"/>
            <a:r>
              <a:rPr lang="es-ES" sz="4000" b="1" dirty="0">
                <a:latin typeface="Arial" pitchFamily="34" charset="0"/>
                <a:cs typeface="Arial" pitchFamily="34" charset="0"/>
              </a:rPr>
              <a:t/>
            </a:r>
            <a:br>
              <a:rPr lang="es-ES" sz="4000" b="1" dirty="0">
                <a:latin typeface="Arial" pitchFamily="34" charset="0"/>
                <a:cs typeface="Arial" pitchFamily="34" charset="0"/>
              </a:rPr>
            </a:br>
            <a:r>
              <a:rPr lang="es-ES" sz="2000" b="1" dirty="0">
                <a:latin typeface="Arial" pitchFamily="34" charset="0"/>
                <a:cs typeface="Arial" pitchFamily="34" charset="0"/>
              </a:rPr>
              <a:t/>
            </a:r>
            <a:br>
              <a:rPr lang="es-ES" sz="2000" b="1" dirty="0">
                <a:latin typeface="Arial" pitchFamily="34" charset="0"/>
                <a:cs typeface="Arial" pitchFamily="34" charset="0"/>
              </a:rPr>
            </a:br>
            <a:r>
              <a:rPr lang="es-ES" sz="2000" b="1" dirty="0" err="1">
                <a:latin typeface="Arial" pitchFamily="34" charset="0"/>
                <a:cs typeface="Arial" pitchFamily="34" charset="0"/>
              </a:rPr>
              <a:t>Gao</a:t>
            </a:r>
            <a:r>
              <a:rPr lang="es-ES" sz="2000" b="1" dirty="0">
                <a:latin typeface="Arial" pitchFamily="34" charset="0"/>
                <a:cs typeface="Arial" pitchFamily="34" charset="0"/>
              </a:rPr>
              <a:t> </a:t>
            </a:r>
            <a:r>
              <a:rPr lang="es-ES" sz="2000" b="1" dirty="0" err="1">
                <a:latin typeface="Arial" pitchFamily="34" charset="0"/>
                <a:cs typeface="Arial" pitchFamily="34" charset="0"/>
              </a:rPr>
              <a:t>Anni</a:t>
            </a:r>
            <a:r>
              <a:rPr lang="es-ES" sz="2000" b="1" dirty="0">
                <a:latin typeface="Arial" pitchFamily="34" charset="0"/>
                <a:cs typeface="Arial" pitchFamily="34" charset="0"/>
              </a:rPr>
              <a:t>, una muchacha de 8 años del campo rural en el condado de Yuan al este de la Provincia Jiangxi de China, sufre de un tumor en su labio inferior. </a:t>
            </a:r>
            <a:r>
              <a:rPr lang="es-ES" sz="2000" b="1" dirty="0" err="1">
                <a:latin typeface="Arial" pitchFamily="34" charset="0"/>
                <a:cs typeface="Arial" pitchFamily="34" charset="0"/>
              </a:rPr>
              <a:t>Anni</a:t>
            </a:r>
            <a:r>
              <a:rPr lang="es-ES" sz="2000" b="1" dirty="0">
                <a:latin typeface="Arial" pitchFamily="34" charset="0"/>
                <a:cs typeface="Arial" pitchFamily="34" charset="0"/>
              </a:rPr>
              <a:t> nació con un tumor en su labio inferior, y ella no podía recibir el tratamiento oportuno para la pobreza. Durante el 2007, su padre la llevo para ver si los doctores podían ayudarla, ello se afiliaron en el Hospital con el Colegio de médicos </a:t>
            </a:r>
            <a:r>
              <a:rPr lang="es-ES" sz="2000" b="1" dirty="0" err="1">
                <a:latin typeface="Arial" pitchFamily="34" charset="0"/>
                <a:cs typeface="Arial" pitchFamily="34" charset="0"/>
              </a:rPr>
              <a:t>Gannan</a:t>
            </a:r>
            <a:r>
              <a:rPr lang="es-ES" sz="2000" b="1" dirty="0">
                <a:latin typeface="Arial" pitchFamily="34" charset="0"/>
                <a:cs typeface="Arial" pitchFamily="34" charset="0"/>
              </a:rPr>
              <a:t>. Pero cuando los doctores le dijeron que la operación para curar el tumor y la cirugía estética siguiente podría costar mucho para la familia, el padre decidió regresar con su hija a su ciudad natal.</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slow" advTm="33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1" descr="C:\Documents and Settings\Dell\Escritorio\los-8-peores-y-mas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sp>
        <p:nvSpPr>
          <p:cNvPr id="12290" name="1 Rectángulo"/>
          <p:cNvSpPr>
            <a:spLocks noChangeArrowheads="1"/>
          </p:cNvSpPr>
          <p:nvPr/>
        </p:nvSpPr>
        <p:spPr bwMode="auto">
          <a:xfrm>
            <a:off x="899592" y="980728"/>
            <a:ext cx="7470576" cy="5847755"/>
          </a:xfrm>
          <a:prstGeom prst="rect">
            <a:avLst/>
          </a:prstGeom>
          <a:noFill/>
          <a:ln w="9525">
            <a:noFill/>
            <a:miter lim="800000"/>
            <a:headEnd/>
            <a:tailEnd/>
          </a:ln>
        </p:spPr>
        <p:txBody>
          <a:bodyPr wrap="square">
            <a:spAutoFit/>
          </a:bodyPr>
          <a:lstStyle/>
          <a:p>
            <a:pPr algn="ctr"/>
            <a:r>
              <a:rPr lang="es-ES" sz="4000" b="1" dirty="0" err="1" smtClean="0">
                <a:latin typeface="Arial" pitchFamily="34" charset="0"/>
                <a:cs typeface="Arial" pitchFamily="34" charset="0"/>
              </a:rPr>
              <a:t>Lai</a:t>
            </a:r>
            <a:r>
              <a:rPr lang="es-ES" sz="4000" b="1" dirty="0" smtClean="0">
                <a:latin typeface="Arial" pitchFamily="34" charset="0"/>
                <a:cs typeface="Arial" pitchFamily="34" charset="0"/>
              </a:rPr>
              <a:t> </a:t>
            </a:r>
            <a:r>
              <a:rPr lang="es-ES" sz="4000" b="1" dirty="0">
                <a:latin typeface="Arial" pitchFamily="34" charset="0"/>
                <a:cs typeface="Arial" pitchFamily="34" charset="0"/>
              </a:rPr>
              <a:t>Ti </a:t>
            </a:r>
            <a:r>
              <a:rPr lang="es-ES" sz="4000" b="1" dirty="0" err="1">
                <a:latin typeface="Arial" pitchFamily="34" charset="0"/>
                <a:cs typeface="Arial" pitchFamily="34" charset="0"/>
              </a:rPr>
              <a:t>Dao</a:t>
            </a:r>
            <a:r>
              <a:rPr lang="es-ES" sz="4000" b="1" dirty="0">
                <a:latin typeface="Arial" pitchFamily="34" charset="0"/>
                <a:cs typeface="Arial" pitchFamily="34" charset="0"/>
              </a:rPr>
              <a:t>: Tumor en la Cara de 10 Libras (4.5KG</a:t>
            </a:r>
            <a:r>
              <a:rPr lang="es-ES" sz="4000" b="1" dirty="0" smtClean="0">
                <a:latin typeface="Arial" pitchFamily="34" charset="0"/>
                <a:cs typeface="Arial" pitchFamily="34" charset="0"/>
              </a:rPr>
              <a:t>).</a:t>
            </a:r>
          </a:p>
          <a:p>
            <a:pPr algn="ctr"/>
            <a:r>
              <a:rPr lang="es-ES" sz="2000" b="1" dirty="0">
                <a:latin typeface="Arial" pitchFamily="34" charset="0"/>
                <a:cs typeface="Arial" pitchFamily="34" charset="0"/>
              </a:rPr>
              <a:t/>
            </a:r>
            <a:br>
              <a:rPr lang="es-ES" sz="2000" b="1" dirty="0">
                <a:latin typeface="Arial" pitchFamily="34" charset="0"/>
                <a:cs typeface="Arial" pitchFamily="34" charset="0"/>
              </a:rPr>
            </a:br>
            <a:r>
              <a:rPr lang="es-ES" sz="2000" b="1" dirty="0">
                <a:latin typeface="Arial" pitchFamily="34" charset="0"/>
                <a:cs typeface="Arial" pitchFamily="34" charset="0"/>
              </a:rPr>
              <a:t/>
            </a:r>
            <a:br>
              <a:rPr lang="es-ES" sz="2000" b="1" dirty="0">
                <a:latin typeface="Arial" pitchFamily="34" charset="0"/>
                <a:cs typeface="Arial" pitchFamily="34" charset="0"/>
              </a:rPr>
            </a:br>
            <a:r>
              <a:rPr lang="es-ES" sz="2000" b="1" dirty="0" err="1">
                <a:latin typeface="Arial" pitchFamily="34" charset="0"/>
                <a:cs typeface="Arial" pitchFamily="34" charset="0"/>
              </a:rPr>
              <a:t>Lai</a:t>
            </a:r>
            <a:r>
              <a:rPr lang="es-ES" sz="2000" b="1" dirty="0">
                <a:latin typeface="Arial" pitchFamily="34" charset="0"/>
                <a:cs typeface="Arial" pitchFamily="34" charset="0"/>
              </a:rPr>
              <a:t> sufrió de un tumor masivo </a:t>
            </a:r>
            <a:r>
              <a:rPr lang="es-ES" sz="2000" b="1" dirty="0" err="1">
                <a:latin typeface="Arial" pitchFamily="34" charset="0"/>
                <a:cs typeface="Arial" pitchFamily="34" charset="0"/>
              </a:rPr>
              <a:t>Schwannoma</a:t>
            </a:r>
            <a:r>
              <a:rPr lang="es-ES" sz="2000" b="1" dirty="0">
                <a:latin typeface="Arial" pitchFamily="34" charset="0"/>
                <a:cs typeface="Arial" pitchFamily="34" charset="0"/>
              </a:rPr>
              <a:t>, un crecimiento benigno que comenzó con un pequeño terrón en su lengua, pero aumentó durante los años a un tamaño aproximadamente un tercio del peso de su cuerpo. El tumor hace que sea difícil de comer, hablar y hasta andar porque su tamaño hace que la niña pierda equilibrio. El crecimiento es ahora peligroso ya que no la deja respirar. Durante el 2008, un equipo de cirujanos de la Universidad de Miami tenía una maratón el procedimiento de 10 horas para cortar el tumor, que se estima unas 10 libras.</a:t>
            </a: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slow" advTm="4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1" descr="C:\Documents and Settings\Dell\Escritorio\los-8-peores-y-mas5.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3" cstate="print">
            <a:duotone>
              <a:schemeClr val="accent6">
                <a:shade val="45000"/>
                <a:satMod val="135000"/>
              </a:schemeClr>
              <a:prstClr val="white"/>
            </a:duotone>
            <a:lum bright="33000" contrast="41000"/>
          </a:blip>
          <a:srcRect/>
          <a:stretch>
            <a:fillRect/>
          </a:stretch>
        </p:blipFill>
        <p:spPr bwMode="auto">
          <a:xfrm>
            <a:off x="0" y="-19050"/>
            <a:ext cx="9144000" cy="6877050"/>
          </a:xfrm>
          <a:prstGeom prst="rect">
            <a:avLst/>
          </a:prstGeom>
          <a:noFill/>
        </p:spPr>
      </p:pic>
      <p:sp>
        <p:nvSpPr>
          <p:cNvPr id="14338" name="1 Rectángulo"/>
          <p:cNvSpPr>
            <a:spLocks noChangeArrowheads="1"/>
          </p:cNvSpPr>
          <p:nvPr/>
        </p:nvSpPr>
        <p:spPr bwMode="auto">
          <a:xfrm>
            <a:off x="755576" y="1348800"/>
            <a:ext cx="7786687" cy="5509200"/>
          </a:xfrm>
          <a:prstGeom prst="rect">
            <a:avLst/>
          </a:prstGeom>
          <a:noFill/>
          <a:ln w="9525">
            <a:noFill/>
            <a:miter lim="800000"/>
            <a:headEnd/>
            <a:tailEnd/>
          </a:ln>
        </p:spPr>
        <p:txBody>
          <a:bodyPr wrap="square">
            <a:spAutoFit/>
          </a:bodyPr>
          <a:lstStyle/>
          <a:p>
            <a:pPr algn="ctr"/>
            <a:r>
              <a:rPr lang="es-ES" sz="4000" b="1" dirty="0" smtClean="0">
                <a:latin typeface="Arial" pitchFamily="34" charset="0"/>
                <a:cs typeface="Arial" pitchFamily="34" charset="0"/>
              </a:rPr>
              <a:t> </a:t>
            </a:r>
            <a:r>
              <a:rPr lang="es-ES" sz="4000" b="1" dirty="0" err="1">
                <a:latin typeface="Arial" pitchFamily="34" charset="0"/>
                <a:cs typeface="Arial" pitchFamily="34" charset="0"/>
              </a:rPr>
              <a:t>Phuon</a:t>
            </a:r>
            <a:r>
              <a:rPr lang="es-ES" sz="4000" b="1" dirty="0">
                <a:latin typeface="Arial" pitchFamily="34" charset="0"/>
                <a:cs typeface="Arial" pitchFamily="34" charset="0"/>
              </a:rPr>
              <a:t>: Tumor en la Cara.</a:t>
            </a:r>
            <a:r>
              <a:rPr lang="es-ES" sz="2000" dirty="0">
                <a:latin typeface="Arial" pitchFamily="34" charset="0"/>
                <a:cs typeface="Arial" pitchFamily="34" charset="0"/>
              </a:rPr>
              <a:t/>
            </a:r>
            <a:br>
              <a:rPr lang="es-ES" sz="2000" dirty="0">
                <a:latin typeface="Arial" pitchFamily="34" charset="0"/>
                <a:cs typeface="Arial" pitchFamily="34" charset="0"/>
              </a:rPr>
            </a:br>
            <a:endParaRPr lang="es-ES" sz="2000" dirty="0" smtClean="0">
              <a:latin typeface="Arial" pitchFamily="34" charset="0"/>
              <a:cs typeface="Arial" pitchFamily="34" charset="0"/>
            </a:endParaRPr>
          </a:p>
          <a:p>
            <a:pPr algn="ctr"/>
            <a:r>
              <a:rPr lang="es-ES" sz="2000" b="1" dirty="0">
                <a:latin typeface="Arial" pitchFamily="34" charset="0"/>
                <a:cs typeface="Arial" pitchFamily="34" charset="0"/>
              </a:rPr>
              <a:t/>
            </a:r>
            <a:br>
              <a:rPr lang="es-ES" sz="2000" b="1" dirty="0">
                <a:latin typeface="Arial" pitchFamily="34" charset="0"/>
                <a:cs typeface="Arial" pitchFamily="34" charset="0"/>
              </a:rPr>
            </a:br>
            <a:r>
              <a:rPr lang="es-ES" sz="2000" b="1" dirty="0" err="1">
                <a:latin typeface="Arial" pitchFamily="34" charset="0"/>
                <a:cs typeface="Arial" pitchFamily="34" charset="0"/>
              </a:rPr>
              <a:t>Phuong</a:t>
            </a:r>
            <a:r>
              <a:rPr lang="es-ES" sz="2000" b="1" dirty="0">
                <a:latin typeface="Arial" pitchFamily="34" charset="0"/>
                <a:cs typeface="Arial" pitchFamily="34" charset="0"/>
              </a:rPr>
              <a:t> de 27 años de edad, tiene un tumor facial que comenzó a crecer a la edad de 7 años, el cual rápidamente creció en el lado izquierdo de su cara, envolviendo su ojo y oído, claramente esto </a:t>
            </a:r>
            <a:r>
              <a:rPr lang="es-ES" sz="2000" b="1" dirty="0" err="1">
                <a:latin typeface="Arial" pitchFamily="34" charset="0"/>
                <a:cs typeface="Arial" pitchFamily="34" charset="0"/>
              </a:rPr>
              <a:t>impidio</a:t>
            </a:r>
            <a:r>
              <a:rPr lang="es-ES" sz="2000" b="1" dirty="0">
                <a:latin typeface="Arial" pitchFamily="34" charset="0"/>
                <a:cs typeface="Arial" pitchFamily="34" charset="0"/>
              </a:rPr>
              <a:t> que el pueda llevar una vida normal. Él ha tenido tres cirugías antes, pero el tumor va avanzando cada vez. Recientemente, ningún doctor local o el equipo internacional que visita el área han ofrecido tomar su caso, debido al riesgo complicado por la pérdida de sangre y la necesidad del cuidado de la post-operación. Este caso sería considerado un caso difícil y reservado.</a:t>
            </a:r>
            <a:r>
              <a:rPr lang="es-ES" b="1" dirty="0">
                <a:latin typeface="Calibri" pitchFamily="34" charset="0"/>
              </a:rPr>
              <a:t/>
            </a:r>
            <a:br>
              <a:rPr lang="es-ES" b="1"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r>
              <a:rPr lang="es-ES" dirty="0">
                <a:latin typeface="Calibri" pitchFamily="34" charset="0"/>
              </a:rPr>
              <a:t/>
            </a:r>
            <a:br>
              <a:rPr lang="es-ES" dirty="0">
                <a:latin typeface="Calibri" pitchFamily="34" charset="0"/>
              </a:rPr>
            </a:br>
            <a:endParaRPr lang="es-ES" dirty="0">
              <a:latin typeface="Calibri" pitchFamily="34" charset="0"/>
            </a:endParaRPr>
          </a:p>
        </p:txBody>
      </p:sp>
    </p:spTree>
  </p:cSld>
  <p:clrMapOvr>
    <a:masterClrMapping/>
  </p:clrMapOvr>
  <p:transition spd="slow" advTm="35000">
    <p:blinds dir="vert"/>
    <p:sndAc>
      <p:stSnd>
        <p:snd r:embed="rId2" name="musica de peliculas - el pianista279.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1" descr="C:\Documents and Settings\Dell\Escritorio\los-8-peores-y-mas6.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sp>
        <p:nvSpPr>
          <p:cNvPr id="16386" name="1 Rectángulo"/>
          <p:cNvSpPr>
            <a:spLocks noChangeArrowheads="1"/>
          </p:cNvSpPr>
          <p:nvPr/>
        </p:nvSpPr>
        <p:spPr bwMode="auto">
          <a:xfrm>
            <a:off x="827584" y="692696"/>
            <a:ext cx="7542584" cy="5909310"/>
          </a:xfrm>
          <a:prstGeom prst="rect">
            <a:avLst/>
          </a:prstGeom>
          <a:noFill/>
          <a:ln w="9525">
            <a:noFill/>
            <a:miter lim="800000"/>
            <a:headEnd/>
            <a:tailEnd/>
          </a:ln>
        </p:spPr>
        <p:txBody>
          <a:bodyPr wrap="square">
            <a:spAutoFit/>
          </a:bodyPr>
          <a:lstStyle/>
          <a:p>
            <a:pPr algn="ctr"/>
            <a:r>
              <a:rPr lang="es-ES" sz="4000" b="1" dirty="0" smtClean="0">
                <a:latin typeface="Arial" pitchFamily="34" charset="0"/>
                <a:cs typeface="Arial" pitchFamily="34" charset="0"/>
              </a:rPr>
              <a:t>Chantal </a:t>
            </a:r>
            <a:r>
              <a:rPr lang="es-ES" sz="4000" b="1" dirty="0" err="1">
                <a:latin typeface="Arial" pitchFamily="34" charset="0"/>
                <a:cs typeface="Arial" pitchFamily="34" charset="0"/>
              </a:rPr>
              <a:t>Sébire</a:t>
            </a:r>
            <a:r>
              <a:rPr lang="es-ES" sz="4000" b="1" dirty="0">
                <a:latin typeface="Arial" pitchFamily="34" charset="0"/>
                <a:cs typeface="Arial" pitchFamily="34" charset="0"/>
              </a:rPr>
              <a:t>: Muerte por Eutanasia.</a:t>
            </a:r>
            <a:r>
              <a:rPr lang="es-ES" sz="2000" dirty="0">
                <a:latin typeface="Arial" pitchFamily="34" charset="0"/>
                <a:cs typeface="Arial" pitchFamily="34" charset="0"/>
              </a:rPr>
              <a:t/>
            </a:r>
            <a:br>
              <a:rPr lang="es-ES" sz="2000" dirty="0">
                <a:latin typeface="Arial" pitchFamily="34" charset="0"/>
                <a:cs typeface="Arial" pitchFamily="34" charset="0"/>
              </a:rPr>
            </a:br>
            <a:r>
              <a:rPr lang="es-ES" sz="2000" b="1" dirty="0">
                <a:latin typeface="Arial" pitchFamily="34" charset="0"/>
                <a:cs typeface="Arial" pitchFamily="34" charset="0"/>
              </a:rPr>
              <a:t/>
            </a:r>
            <a:br>
              <a:rPr lang="es-ES" sz="2000" b="1" dirty="0">
                <a:latin typeface="Arial" pitchFamily="34" charset="0"/>
                <a:cs typeface="Arial" pitchFamily="34" charset="0"/>
              </a:rPr>
            </a:br>
            <a:r>
              <a:rPr lang="es-ES" sz="2000" b="1" dirty="0">
                <a:latin typeface="Arial" pitchFamily="34" charset="0"/>
                <a:cs typeface="Arial" pitchFamily="34" charset="0"/>
              </a:rPr>
              <a:t>En el año 2000 ella fue diagnosticada con </a:t>
            </a:r>
            <a:r>
              <a:rPr lang="es-ES" sz="2000" b="1" dirty="0" err="1">
                <a:latin typeface="Arial" pitchFamily="34" charset="0"/>
                <a:cs typeface="Arial" pitchFamily="34" charset="0"/>
              </a:rPr>
              <a:t>esthesioneuroblastoma</a:t>
            </a:r>
            <a:r>
              <a:rPr lang="es-ES" sz="2000" b="1" dirty="0">
                <a:latin typeface="Arial" pitchFamily="34" charset="0"/>
                <a:cs typeface="Arial" pitchFamily="34" charset="0"/>
              </a:rPr>
              <a:t>, una forma rara de cáncer del cual sólo 200 casos han sido relatados en los 20 años pasados. </a:t>
            </a:r>
            <a:r>
              <a:rPr lang="es-ES" sz="2000" b="1" dirty="0" err="1">
                <a:latin typeface="Arial" pitchFamily="34" charset="0"/>
                <a:cs typeface="Arial" pitchFamily="34" charset="0"/>
              </a:rPr>
              <a:t>Sébire</a:t>
            </a:r>
            <a:r>
              <a:rPr lang="es-ES" sz="2000" b="1" dirty="0">
                <a:latin typeface="Arial" pitchFamily="34" charset="0"/>
                <a:cs typeface="Arial" pitchFamily="34" charset="0"/>
              </a:rPr>
              <a:t> rechazó cualquier tratamiento en el momento de su diagnóstico, ella no deseaba arriesgarse a ningún tipo de cirugía ni medicamentos. El 19 de Marzo de 2008, ella fue encontrada muerta en su casa. Una autopsia declaro el 21 de Marzo de 2008, que ella no murió por causas naturales. Se hicieron pruebas de sangre subsecuentes revelaron una concentración tóxica de la medicina </a:t>
            </a:r>
            <a:r>
              <a:rPr lang="es-ES" sz="2000" b="1" dirty="0" err="1">
                <a:latin typeface="Arial" pitchFamily="34" charset="0"/>
                <a:cs typeface="Arial" pitchFamily="34" charset="0"/>
              </a:rPr>
              <a:t>Pentobarbital</a:t>
            </a:r>
            <a:r>
              <a:rPr lang="es-ES" sz="2000" b="1" dirty="0">
                <a:latin typeface="Arial" pitchFamily="34" charset="0"/>
                <a:cs typeface="Arial" pitchFamily="34" charset="0"/>
              </a:rPr>
              <a:t>, un barbitúrico que no está disponible en farmacias francesas, pero es usado en otra parte del mundo con el objetivo de un suicidio asistido o la eutanasia.</a:t>
            </a:r>
            <a:r>
              <a:rPr lang="es-ES" b="1" dirty="0">
                <a:latin typeface="Calibri" pitchFamily="34" charset="0"/>
              </a:rPr>
              <a:t/>
            </a:r>
            <a:br>
              <a:rPr lang="es-ES" b="1" dirty="0">
                <a:latin typeface="Calibri" pitchFamily="34" charset="0"/>
              </a:rPr>
            </a:br>
            <a:endParaRPr lang="es-ES" b="1" dirty="0">
              <a:latin typeface="Calibri" pitchFamily="34" charset="0"/>
            </a:endParaRPr>
          </a:p>
        </p:txBody>
      </p:sp>
    </p:spTree>
  </p:cSld>
  <p:clrMapOvr>
    <a:masterClrMapping/>
  </p:clrMapOvr>
  <p:transition spd="slow" advTm="4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2" descr="C:\Documents and Settings\Dell\Escritorio\los-8-peores-y-mas7.jpg"/>
          <p:cNvPicPr>
            <a:picLocks noChangeAspect="1" noChangeArrowheads="1"/>
          </p:cNvPicPr>
          <p:nvPr/>
        </p:nvPicPr>
        <p:blipFill>
          <a:blip r:embed="rId2" cstate="print"/>
          <a:srcRect/>
          <a:stretch>
            <a:fillRect/>
          </a:stretch>
        </p:blipFill>
        <p:spPr bwMode="auto">
          <a:xfrm>
            <a:off x="-1" y="-1"/>
            <a:ext cx="9144001" cy="6858001"/>
          </a:xfrm>
          <a:prstGeom prst="rect">
            <a:avLst/>
          </a:prstGeom>
          <a:noFill/>
          <a:ln w="9525">
            <a:noFill/>
            <a:miter lim="800000"/>
            <a:headEnd/>
            <a:tailEnd/>
          </a:ln>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sp>
        <p:nvSpPr>
          <p:cNvPr id="2" name="1 Rectángulo"/>
          <p:cNvSpPr/>
          <p:nvPr/>
        </p:nvSpPr>
        <p:spPr>
          <a:xfrm>
            <a:off x="1619672" y="1556792"/>
            <a:ext cx="6120680" cy="3539430"/>
          </a:xfrm>
          <a:prstGeom prst="rect">
            <a:avLst/>
          </a:prstGeom>
        </p:spPr>
        <p:txBody>
          <a:bodyPr wrap="square">
            <a:spAutoFit/>
          </a:bodyPr>
          <a:lstStyle/>
          <a:p>
            <a:pPr algn="ctr"/>
            <a:r>
              <a:rPr lang="es-ES" sz="2800" b="1" dirty="0" smtClean="0"/>
              <a:t>Fibroma es una enfermedad de la piel. Aparece en el cuerpo como un guisante o huevitos, suaves o firmes, redondo o aplanado, indolora, son tumores localizados debajo de la piel. En el peor de los casos, estos tumores pueden cubrir todo el cuerpo.</a:t>
            </a:r>
            <a:endParaRPr lang="es-ES" sz="2800" b="1" dirty="0"/>
          </a:p>
        </p:txBody>
      </p:sp>
    </p:spTree>
  </p:cSld>
  <p:clrMapOvr>
    <a:masterClrMapping/>
  </p:clrMapOvr>
  <p:transition spd="slow" advTm="2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5-fibroma.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sp>
        <p:nvSpPr>
          <p:cNvPr id="3" name="2 Rectángulo"/>
          <p:cNvSpPr/>
          <p:nvPr/>
        </p:nvSpPr>
        <p:spPr>
          <a:xfrm>
            <a:off x="1115616" y="1988840"/>
            <a:ext cx="7254552" cy="3108543"/>
          </a:xfrm>
          <a:prstGeom prst="rect">
            <a:avLst/>
          </a:prstGeom>
        </p:spPr>
        <p:txBody>
          <a:bodyPr wrap="square">
            <a:spAutoFit/>
          </a:bodyPr>
          <a:lstStyle/>
          <a:p>
            <a:pPr algn="ctr"/>
            <a:r>
              <a:rPr lang="es-ES" sz="2800" b="1" dirty="0" smtClean="0"/>
              <a:t>Muchos creen que son solo mitos, pero la incidencia del ser humano con “cuernos” se ha </a:t>
            </a:r>
            <a:r>
              <a:rPr lang="es-ES" sz="2800" b="1" dirty="0" err="1" smtClean="0"/>
              <a:t>documentado.Estos</a:t>
            </a:r>
            <a:r>
              <a:rPr lang="es-ES" sz="2800" b="1" dirty="0" smtClean="0"/>
              <a:t> cuernos cutáneos, también llamado </a:t>
            </a:r>
            <a:r>
              <a:rPr lang="es-ES" sz="2800" b="1" i="1" dirty="0" err="1" smtClean="0"/>
              <a:t>Cornu</a:t>
            </a:r>
            <a:r>
              <a:rPr lang="es-ES" sz="2800" b="1" i="1" dirty="0" smtClean="0"/>
              <a:t> </a:t>
            </a:r>
            <a:r>
              <a:rPr lang="es-ES" sz="2800" b="1" i="1" dirty="0" err="1" smtClean="0"/>
              <a:t>Cutaneum</a:t>
            </a:r>
            <a:r>
              <a:rPr lang="es-ES" sz="2800" b="1" dirty="0" smtClean="0"/>
              <a:t> son lesiones en la piel, crecen en forma de ‘cono </a:t>
            </a:r>
            <a:r>
              <a:rPr lang="es-ES" sz="2800" b="1" dirty="0" err="1" smtClean="0"/>
              <a:t>protuberates</a:t>
            </a:r>
            <a:r>
              <a:rPr lang="es-ES" sz="2800" b="1" dirty="0" smtClean="0"/>
              <a:t>’ creando la apariencia de un cuerno.</a:t>
            </a:r>
            <a:endParaRPr lang="es-ES" sz="2800" b="1" dirty="0"/>
          </a:p>
        </p:txBody>
      </p:sp>
    </p:spTree>
  </p:cSld>
  <p:clrMapOvr>
    <a:masterClrMapping/>
  </p:clrMapOvr>
  <p:transition spd="slow" advTm="26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6-humanos-con-cuernos.jpg"/>
          <p:cNvPicPr>
            <a:picLocks noChangeAspect="1" noChangeArrowheads="1"/>
          </p:cNvPicPr>
          <p:nvPr/>
        </p:nvPicPr>
        <p:blipFill>
          <a:blip r:embed="rId2" cstate="print"/>
          <a:srcRect/>
          <a:stretch>
            <a:fillRect/>
          </a:stretch>
        </p:blipFill>
        <p:spPr bwMode="auto">
          <a:xfrm>
            <a:off x="1979712" y="3651"/>
            <a:ext cx="4283968" cy="6854349"/>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sp>
        <p:nvSpPr>
          <p:cNvPr id="2" name="1 Rectángulo"/>
          <p:cNvSpPr/>
          <p:nvPr/>
        </p:nvSpPr>
        <p:spPr>
          <a:xfrm>
            <a:off x="1259632" y="1484784"/>
            <a:ext cx="6858000" cy="3970318"/>
          </a:xfrm>
          <a:prstGeom prst="rect">
            <a:avLst/>
          </a:prstGeom>
        </p:spPr>
        <p:txBody>
          <a:bodyPr wrap="square">
            <a:spAutoFit/>
          </a:bodyPr>
          <a:lstStyle/>
          <a:p>
            <a:pPr algn="ctr"/>
            <a:r>
              <a:rPr lang="es-ES" sz="2800" b="1" dirty="0" smtClean="0"/>
              <a:t>La mayoría de las personas piensan que es un mito, existen historias sobre personas que tienen colas. Si bien la evolución ha eliminado este rasgo que para la mayoría de nosotros, estas imágenes muestran raros casos donde personas aún nacen con pequeñas colas, que son una extensión de la columna vertebral.</a:t>
            </a:r>
            <a:endParaRPr lang="es-ES" sz="2800" b="1" dirty="0"/>
          </a:p>
        </p:txBody>
      </p:sp>
    </p:spTree>
  </p:cSld>
  <p:clrMapOvr>
    <a:masterClrMapping/>
  </p:clrMapOvr>
  <p:transition spd="slow" advTm="22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14-colas.jpg"/>
          <p:cNvPicPr>
            <a:picLocks noChangeAspect="1" noChangeArrowheads="1"/>
          </p:cNvPicPr>
          <p:nvPr/>
        </p:nvPicPr>
        <p:blipFill>
          <a:blip r:embed="rId2" cstate="print"/>
          <a:srcRect/>
          <a:stretch>
            <a:fillRect/>
          </a:stretch>
        </p:blipFill>
        <p:spPr bwMode="auto">
          <a:xfrm>
            <a:off x="0" y="-1"/>
            <a:ext cx="9144000" cy="6927615"/>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sp>
        <p:nvSpPr>
          <p:cNvPr id="2" name="1 Rectángulo"/>
          <p:cNvSpPr/>
          <p:nvPr/>
        </p:nvSpPr>
        <p:spPr>
          <a:xfrm>
            <a:off x="827584" y="1052736"/>
            <a:ext cx="7614592" cy="4893647"/>
          </a:xfrm>
          <a:prstGeom prst="rect">
            <a:avLst/>
          </a:prstGeom>
        </p:spPr>
        <p:txBody>
          <a:bodyPr wrap="square">
            <a:spAutoFit/>
          </a:bodyPr>
          <a:lstStyle/>
          <a:p>
            <a:pPr algn="ctr"/>
            <a:r>
              <a:rPr lang="es-ES" sz="2400" b="1" dirty="0" smtClean="0"/>
              <a:t>En 2005, un joven haitiano en Miami, se sometió a cirugía para remover más de 16 libres de un tumor de su cara. La cirugía tuvo 16 horas y obligó a un gran número de cirugías reconstructivas. Este crecimiento anormal se </a:t>
            </a:r>
            <a:r>
              <a:rPr lang="es-ES" sz="2400" b="1" dirty="0" err="1" smtClean="0"/>
              <a:t>convirtio</a:t>
            </a:r>
            <a:r>
              <a:rPr lang="es-ES" sz="2400" b="1" dirty="0" smtClean="0"/>
              <a:t> tan grande que sus vías respiratorias se obstruyeron y tuvieron que ser removidos para que pudiese sobrevivir. La niña sufre de una extraña </a:t>
            </a:r>
            <a:r>
              <a:rPr lang="es-ES" sz="2400" b="1" dirty="0" err="1" smtClean="0"/>
              <a:t>Polyostotic</a:t>
            </a:r>
            <a:r>
              <a:rPr lang="es-ES" sz="2400" b="1" dirty="0" smtClean="0"/>
              <a:t> </a:t>
            </a:r>
            <a:r>
              <a:rPr lang="es-ES" sz="2400" b="1" dirty="0" err="1" smtClean="0"/>
              <a:t>Fibrous</a:t>
            </a:r>
            <a:r>
              <a:rPr lang="es-ES" sz="2400" b="1" dirty="0" smtClean="0"/>
              <a:t> </a:t>
            </a:r>
            <a:r>
              <a:rPr lang="es-ES" sz="2400" b="1" dirty="0" err="1" smtClean="0"/>
              <a:t>Dysplasia</a:t>
            </a:r>
            <a:r>
              <a:rPr lang="es-ES" sz="2400" b="1" dirty="0" smtClean="0"/>
              <a:t>, una enfermedad genética no hereditaria que hace que el hueso se convierta en un gigante </a:t>
            </a:r>
            <a:r>
              <a:rPr lang="es-ES" sz="2400" b="1" dirty="0" err="1" smtClean="0"/>
              <a:t>tazon</a:t>
            </a:r>
            <a:r>
              <a:rPr lang="es-ES" sz="2400" b="1" dirty="0" smtClean="0"/>
              <a:t> de gelatina con hueso adentro, al menos eso dijo el Dr. Jesús Gómez de la Escuela de Medicina de la Universidad de Miami.</a:t>
            </a:r>
            <a:endParaRPr lang="es-ES" sz="2400" b="1" dirty="0"/>
          </a:p>
        </p:txBody>
      </p:sp>
    </p:spTree>
  </p:cSld>
  <p:clrMapOvr>
    <a:masterClrMapping/>
  </p:clrMapOvr>
  <p:transition spd="slow" advTm="31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16-poundfacetumor.jpg"/>
          <p:cNvPicPr>
            <a:picLocks noChangeAspect="1" noChangeArrowheads="1"/>
          </p:cNvPicPr>
          <p:nvPr/>
        </p:nvPicPr>
        <p:blipFill>
          <a:blip r:embed="rId2" cstate="print"/>
          <a:srcRect/>
          <a:stretch>
            <a:fillRect/>
          </a:stretch>
        </p:blipFill>
        <p:spPr bwMode="auto">
          <a:xfrm>
            <a:off x="0" y="1556792"/>
            <a:ext cx="9227909" cy="3645024"/>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sp>
        <p:nvSpPr>
          <p:cNvPr id="2" name="1 Rectángulo"/>
          <p:cNvSpPr/>
          <p:nvPr/>
        </p:nvSpPr>
        <p:spPr>
          <a:xfrm>
            <a:off x="755576" y="1052736"/>
            <a:ext cx="7290048" cy="4524315"/>
          </a:xfrm>
          <a:prstGeom prst="rect">
            <a:avLst/>
          </a:prstGeom>
        </p:spPr>
        <p:txBody>
          <a:bodyPr wrap="square">
            <a:spAutoFit/>
          </a:bodyPr>
          <a:lstStyle/>
          <a:p>
            <a:pPr algn="ctr"/>
            <a:r>
              <a:rPr lang="es-ES" sz="3200" b="1" dirty="0" smtClean="0"/>
              <a:t>Un niño con 16 dedos en los pies nació en China en noviembre de 2008. El pequeño también tiene los cinco dedos en cada mano, pero no tiene los pulgares. El niño sufre de una condición genética llamada </a:t>
            </a:r>
            <a:r>
              <a:rPr lang="es-ES" sz="3200" b="1" dirty="0" err="1" smtClean="0"/>
              <a:t>Polydactylism</a:t>
            </a:r>
            <a:r>
              <a:rPr lang="es-ES" sz="3200" b="1" dirty="0" smtClean="0"/>
              <a:t>, y su familia dice que tienen que extraerle los dedos extras quirúrgicamente.</a:t>
            </a:r>
            <a:endParaRPr lang="es-ES" sz="3200" b="1" dirty="0"/>
          </a:p>
        </p:txBody>
      </p:sp>
    </p:spTree>
  </p:cSld>
  <p:clrMapOvr>
    <a:masterClrMapping/>
  </p:clrMapOvr>
  <p:transition spd="slow" advTm="28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13-bebe-con-16-dedos.jpg"/>
          <p:cNvPicPr>
            <a:picLocks noChangeAspect="1" noChangeArrowheads="1"/>
          </p:cNvPicPr>
          <p:nvPr/>
        </p:nvPicPr>
        <p:blipFill>
          <a:blip r:embed="rId2" cstate="print"/>
          <a:srcRect/>
          <a:stretch>
            <a:fillRect/>
          </a:stretch>
        </p:blipFill>
        <p:spPr bwMode="auto">
          <a:xfrm>
            <a:off x="0" y="0"/>
            <a:ext cx="9292238" cy="6858000"/>
          </a:xfrm>
          <a:prstGeom prst="rect">
            <a:avLst/>
          </a:prstGeom>
          <a:noFill/>
        </p:spPr>
      </p:pic>
      <p:pic>
        <p:nvPicPr>
          <p:cNvPr id="3" name="Picture 3" descr="illusion-019"/>
          <p:cNvPicPr>
            <a:picLocks noChangeAspect="1" noChangeArrowheads="1" noCrop="1"/>
          </p:cNvPicPr>
          <p:nvPr/>
        </p:nvPicPr>
        <p:blipFill>
          <a:blip r:embed="rId3" cstate="print">
            <a:duotone>
              <a:schemeClr val="accent5">
                <a:shade val="45000"/>
                <a:satMod val="135000"/>
              </a:schemeClr>
              <a:prstClr val="white"/>
            </a:duotone>
            <a:lum bright="43000" contrast="59000"/>
          </a:blip>
          <a:srcRect/>
          <a:stretch>
            <a:fillRect/>
          </a:stretch>
        </p:blipFill>
        <p:spPr bwMode="auto">
          <a:xfrm>
            <a:off x="0" y="0"/>
            <a:ext cx="9144000" cy="6948488"/>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7"/>
          <p:cNvPicPr>
            <a:picLocks noChangeAspect="1" noChangeArrowheads="1" noCrop="1"/>
          </p:cNvPicPr>
          <p:nvPr/>
        </p:nvPicPr>
        <p:blipFill>
          <a:blip r:embed="rId2" cstate="print">
            <a:duotone>
              <a:schemeClr val="accent6">
                <a:shade val="45000"/>
                <a:satMod val="135000"/>
              </a:schemeClr>
              <a:prstClr val="white"/>
            </a:duotone>
            <a:lum bright="33000" contrast="41000"/>
          </a:blip>
          <a:srcRect/>
          <a:stretch>
            <a:fillRect/>
          </a:stretch>
        </p:blipFill>
        <p:spPr bwMode="auto">
          <a:xfrm>
            <a:off x="0" y="0"/>
            <a:ext cx="9144000" cy="6877050"/>
          </a:xfrm>
          <a:prstGeom prst="rect">
            <a:avLst/>
          </a:prstGeom>
          <a:noFill/>
        </p:spPr>
      </p:pic>
      <p:pic>
        <p:nvPicPr>
          <p:cNvPr id="9" name="Picture 3" descr="illusion-010"/>
          <p:cNvPicPr>
            <a:picLocks noChangeAspect="1" noChangeArrowheads="1"/>
          </p:cNvPicPr>
          <p:nvPr/>
        </p:nvPicPr>
        <p:blipFill>
          <a:blip r:embed="rId3" cstate="print">
            <a:duotone>
              <a:schemeClr val="accent2">
                <a:shade val="45000"/>
                <a:satMod val="135000"/>
              </a:schemeClr>
              <a:prstClr val="white"/>
            </a:duotone>
          </a:blip>
          <a:srcRect/>
          <a:stretch>
            <a:fillRect/>
          </a:stretch>
        </p:blipFill>
        <p:spPr bwMode="auto">
          <a:xfrm>
            <a:off x="0" y="0"/>
            <a:ext cx="9144000" cy="6948488"/>
          </a:xfrm>
          <a:prstGeom prst="rect">
            <a:avLst/>
          </a:prstGeom>
          <a:noFill/>
        </p:spPr>
      </p:pic>
      <p:sp>
        <p:nvSpPr>
          <p:cNvPr id="6" name="5 Rectángulo"/>
          <p:cNvSpPr/>
          <p:nvPr/>
        </p:nvSpPr>
        <p:spPr>
          <a:xfrm>
            <a:off x="1763688" y="1556792"/>
            <a:ext cx="5436096" cy="3046970"/>
          </a:xfrm>
          <a:prstGeom prst="rect">
            <a:avLst/>
          </a:prstGeom>
        </p:spPr>
        <p:txBody>
          <a:bodyPr wrap="square" lIns="91422" tIns="45711" rIns="91422" bIns="45711">
            <a:spAutoFit/>
          </a:bodyPr>
          <a:lstStyle/>
          <a:p>
            <a:pPr lvl="1" algn="ctr">
              <a:defRPr/>
            </a:pPr>
            <a:r>
              <a:rPr lang="es-ES" sz="48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4800" b="1" i="1" kern="10" dirty="0">
                <a:ln w="25400">
                  <a:solidFill>
                    <a:srgbClr val="E31C07"/>
                  </a:solidFill>
                  <a:round/>
                  <a:headEnd/>
                  <a:tailEnd/>
                </a:ln>
                <a:solidFill>
                  <a:srgbClr val="0000FF"/>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blipFill dpi="0" rotWithShape="1">
                  <a:blip r:embed="rId6"/>
                  <a:srcRect/>
                  <a:stretch>
                    <a:fillRect/>
                  </a:stretch>
                </a:blip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xit" presetSubtype="32" fill="hold" nodeType="afterEffect">
                                  <p:stCondLst>
                                    <p:cond delay="0"/>
                                  </p:stCondLst>
                                  <p:childTnLst>
                                    <p:animEffect transition="out" filter="circle(out)">
                                      <p:cBhvr>
                                        <p:cTn id="6" dur="5000"/>
                                        <p:tgtEl>
                                          <p:spTgt spid="9"/>
                                        </p:tgtEl>
                                      </p:cBhvr>
                                    </p:animEffect>
                                    <p:set>
                                      <p:cBhvr>
                                        <p:cTn id="7" dur="1" fill="hold">
                                          <p:stCondLst>
                                            <p:cond delay="4999"/>
                                          </p:stCondLst>
                                        </p:cTn>
                                        <p:tgtEl>
                                          <p:spTgt spid="9"/>
                                        </p:tgtEl>
                                        <p:attrNameLst>
                                          <p:attrName>style.visibility</p:attrName>
                                        </p:attrNameLst>
                                      </p:cBhvr>
                                      <p:to>
                                        <p:strVal val="hidden"/>
                                      </p:to>
                                    </p:set>
                                  </p:childTnLst>
                                </p:cTn>
                              </p:par>
                            </p:childTnLst>
                          </p:cTn>
                        </p:par>
                        <p:par>
                          <p:cTn id="8" fill="hold">
                            <p:stCondLst>
                              <p:cond delay="5000"/>
                            </p:stCondLst>
                            <p:childTnLst>
                              <p:par>
                                <p:cTn id="9" presetID="9" presetClass="emph" presetSubtype="0" nodeType="afterEffect">
                                  <p:stCondLst>
                                    <p:cond delay="0"/>
                                  </p:stCondLst>
                                  <p:childTnLst>
                                    <p:set>
                                      <p:cBhvr rctx="PPT">
                                        <p:cTn id="10" dur="indefinite"/>
                                        <p:tgtEl>
                                          <p:spTgt spid="10"/>
                                        </p:tgtEl>
                                        <p:attrNameLst>
                                          <p:attrName>style.opacity</p:attrName>
                                        </p:attrNameLst>
                                      </p:cBhvr>
                                      <p:to>
                                        <p:strVal val="0.25"/>
                                      </p:to>
                                    </p:set>
                                    <p:animEffect filter="image" prLst="opacity: 0.25">
                                      <p:cBhvr rctx="IE">
                                        <p:cTn id="11"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MALFORMACIONE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MALFORMACIONES</Template>
  <TotalTime>38</TotalTime>
  <Words>1090</Words>
  <Application>Microsoft Office PowerPoint</Application>
  <PresentationFormat>Presentación en pantalla (4:3)</PresentationFormat>
  <Paragraphs>69</Paragraphs>
  <Slides>46</Slides>
  <Notes>0</Notes>
  <HiddenSlides>0</HiddenSlides>
  <MMClips>0</MMClips>
  <ScaleCrop>false</ScaleCrop>
  <HeadingPairs>
    <vt:vector size="4" baseType="variant">
      <vt:variant>
        <vt:lpstr>Tema</vt:lpstr>
      </vt:variant>
      <vt:variant>
        <vt:i4>2</vt:i4>
      </vt:variant>
      <vt:variant>
        <vt:lpstr>Títulos de diapositiva</vt:lpstr>
      </vt:variant>
      <vt:variant>
        <vt:i4>46</vt:i4>
      </vt:variant>
    </vt:vector>
  </HeadingPairs>
  <TitlesOfParts>
    <vt:vector size="48" baseType="lpstr">
      <vt:lpstr>MALFORMACIONES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2014-12-17T20:19:09Z</dcterms:created>
  <dcterms:modified xsi:type="dcterms:W3CDTF">2014-12-17T20:57:47Z</dcterms:modified>
</cp:coreProperties>
</file>