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85" r:id="rId4"/>
    <p:sldId id="340" r:id="rId5"/>
    <p:sldId id="386" r:id="rId6"/>
    <p:sldId id="387" r:id="rId7"/>
    <p:sldId id="345" r:id="rId8"/>
    <p:sldId id="394" r:id="rId9"/>
    <p:sldId id="390" r:id="rId10"/>
    <p:sldId id="347" r:id="rId11"/>
    <p:sldId id="391" r:id="rId12"/>
    <p:sldId id="392" r:id="rId13"/>
    <p:sldId id="350" r:id="rId14"/>
    <p:sldId id="388" r:id="rId15"/>
    <p:sldId id="353" r:id="rId16"/>
    <p:sldId id="393" r:id="rId17"/>
    <p:sldId id="389" r:id="rId18"/>
    <p:sldId id="355" r:id="rId19"/>
    <p:sldId id="398" r:id="rId20"/>
    <p:sldId id="395" r:id="rId21"/>
    <p:sldId id="356" r:id="rId22"/>
    <p:sldId id="358" r:id="rId23"/>
    <p:sldId id="396" r:id="rId24"/>
    <p:sldId id="397" r:id="rId25"/>
    <p:sldId id="361" r:id="rId26"/>
    <p:sldId id="382" r:id="rId27"/>
    <p:sldId id="362" r:id="rId28"/>
    <p:sldId id="363" r:id="rId29"/>
    <p:sldId id="364" r:id="rId30"/>
    <p:sldId id="365" r:id="rId31"/>
    <p:sldId id="366" r:id="rId32"/>
    <p:sldId id="367" r:id="rId33"/>
    <p:sldId id="368" r:id="rId34"/>
    <p:sldId id="369" r:id="rId35"/>
    <p:sldId id="370" r:id="rId36"/>
    <p:sldId id="371" r:id="rId37"/>
    <p:sldId id="372" r:id="rId38"/>
    <p:sldId id="373" r:id="rId39"/>
    <p:sldId id="374" r:id="rId40"/>
    <p:sldId id="375" r:id="rId41"/>
    <p:sldId id="376" r:id="rId42"/>
    <p:sldId id="377" r:id="rId43"/>
    <p:sldId id="378" r:id="rId44"/>
    <p:sldId id="379" r:id="rId45"/>
    <p:sldId id="380" r:id="rId46"/>
    <p:sldId id="381" r:id="rId47"/>
    <p:sldId id="383" r:id="rId48"/>
    <p:sldId id="338" r:id="rId49"/>
    <p:sldId id="399"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R0WeJlO9Xz2Pak6hX6GKOA" hashData="oxsn88UmmU7LVTLZjImQ3q/1x6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5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5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5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5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5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5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5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5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5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5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5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D976C77-1D96-41A6-8957-E6A9376A40A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8000" r="-18000"/>
          </a:stretch>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comb/>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B49C3B2-56FA-42C9-8461-E98D12B1696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Efeitos da Neve 1"/>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0" y="357166"/>
            <a:ext cx="9144000"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FF33CC"/>
                </a:solidFill>
                <a:effectLst>
                  <a:outerShdw dist="35921" dir="2700000" algn="ctr" rotWithShape="0">
                    <a:srgbClr val="808080">
                      <a:alpha val="79999"/>
                    </a:srgbClr>
                  </a:outerShdw>
                </a:effectLst>
                <a:latin typeface="Arial Black" pitchFamily="34" charset="0"/>
                <a:cs typeface="Times New Roman"/>
              </a:rPr>
              <a:t>El misterio </a:t>
            </a:r>
          </a:p>
          <a:p>
            <a:pPr algn="ctr"/>
            <a:r>
              <a:rPr lang="es-ES" sz="7200" b="1" i="1" kern="10" dirty="0" smtClean="0">
                <a:ln w="25400">
                  <a:solidFill>
                    <a:srgbClr val="E31C07"/>
                  </a:solidFill>
                  <a:round/>
                  <a:headEnd/>
                  <a:tailEnd/>
                </a:ln>
                <a:solidFill>
                  <a:srgbClr val="FF33CC"/>
                </a:solidFill>
                <a:effectLst>
                  <a:outerShdw dist="35921" dir="2700000" algn="ctr" rotWithShape="0">
                    <a:srgbClr val="808080">
                      <a:alpha val="79999"/>
                    </a:srgbClr>
                  </a:outerShdw>
                </a:effectLst>
                <a:latin typeface="Arial Black" pitchFamily="34" charset="0"/>
                <a:cs typeface="Times New Roman"/>
              </a:rPr>
              <a:t>de la nieve Sandía</a:t>
            </a:r>
            <a:endParaRPr lang="es-ES" sz="7200" b="1" i="1" kern="10" dirty="0">
              <a:ln w="25400">
                <a:solidFill>
                  <a:srgbClr val="E31C07"/>
                </a:solidFill>
                <a:round/>
                <a:headEnd/>
                <a:tailEnd/>
              </a:ln>
              <a:solidFill>
                <a:srgbClr val="FF33CC"/>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endParaRPr>
          </a:p>
        </p:txBody>
      </p:sp>
      <p:sp>
        <p:nvSpPr>
          <p:cNvPr id="18" name="17 CuadroTexto"/>
          <p:cNvSpPr txBox="1"/>
          <p:nvPr/>
        </p:nvSpPr>
        <p:spPr>
          <a:xfrm>
            <a:off x="357158" y="5929330"/>
            <a:ext cx="4000528" cy="523220"/>
          </a:xfrm>
          <a:prstGeom prst="rect">
            <a:avLst/>
          </a:prstGeom>
          <a:noFill/>
        </p:spPr>
        <p:txBody>
          <a:bodyPr wrap="square" rtlCol="0">
            <a:spAutoFit/>
          </a:bodyPr>
          <a:lstStyle/>
          <a:p>
            <a:r>
              <a:rPr lang="es-ES" sz="1400" dirty="0" smtClean="0">
                <a:solidFill>
                  <a:schemeClr val="bg1"/>
                </a:solidFill>
              </a:rPr>
              <a:t>  SALVATORE ADAMO</a:t>
            </a:r>
          </a:p>
          <a:p>
            <a:r>
              <a:rPr lang="es-ES" sz="1400" dirty="0" smtClean="0">
                <a:solidFill>
                  <a:schemeClr val="bg1"/>
                </a:solidFill>
              </a:rPr>
              <a:t>  ERNESTO  CORTAZAR</a:t>
            </a:r>
            <a:endParaRPr lang="es-ES" sz="1400" dirty="0">
              <a:solidFill>
                <a:schemeClr val="bg1"/>
              </a:solidFill>
            </a:endParaRPr>
          </a:p>
        </p:txBody>
      </p:sp>
    </p:spTree>
  </p:cSld>
  <p:clrMapOvr>
    <a:masterClrMapping/>
  </p:clrMapOvr>
  <p:transition spd="slow" advClick="0" advTm="12000">
    <p:comb/>
    <p:sndAc>
      <p:stSnd loop="1">
        <p:snd r:embed="rId2" name="cae la niev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anim calcmode="discrete" valueType="clr">
                                      <p:cBhvr override="childStyle">
                                        <p:cTn id="7" dur="50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gtEl>
                                        <p:attrNameLst>
                                          <p:attrName>fillcolor</p:attrName>
                                        </p:attrNameLst>
                                      </p:cBhvr>
                                      <p:tavLst>
                                        <p:tav tm="0">
                                          <p:val>
                                            <p:clrVal>
                                              <a:schemeClr val="accent2"/>
                                            </p:clrVal>
                                          </p:val>
                                        </p:tav>
                                        <p:tav tm="50000">
                                          <p:val>
                                            <p:clrVal>
                                              <a:schemeClr val="hlink"/>
                                            </p:clrVal>
                                          </p:val>
                                        </p:tav>
                                      </p:tavLst>
                                    </p:anim>
                                    <p:set>
                                      <p:cBhvr>
                                        <p:cTn id="9" dur="500"/>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 name="Picture 2" descr="C:\Documents and Settings\Dell\Escritorio\nieve-en-las-montanas.jpg"/>
          <p:cNvPicPr>
            <a:picLocks noChangeAspect="1" noChangeArrowheads="1"/>
          </p:cNvPicPr>
          <p:nvPr/>
        </p:nvPicPr>
        <p:blipFill>
          <a:blip r:embed="rId2"/>
          <a:srcRect l="3117" t="3228" r="2597" b="4232"/>
          <a:stretch>
            <a:fillRect/>
          </a:stretch>
        </p:blipFill>
        <p:spPr bwMode="auto">
          <a:xfrm>
            <a:off x="-1" y="0"/>
            <a:ext cx="9144001"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857356" y="1714488"/>
            <a:ext cx="5429272" cy="3785652"/>
          </a:xfrm>
          <a:prstGeom prst="rect">
            <a:avLst/>
          </a:prstGeom>
        </p:spPr>
        <p:txBody>
          <a:bodyPr wrap="square">
            <a:spAutoFit/>
          </a:bodyPr>
          <a:lstStyle/>
          <a:p>
            <a:pPr algn="ctr"/>
            <a:r>
              <a:rPr lang="es-ES" sz="3200" b="1" dirty="0" smtClean="0">
                <a:latin typeface="Cooper Black" pitchFamily="18" charset="0"/>
              </a:rPr>
              <a:t>Una micro alga sería la responsable de un fenómeno que desde hace miles de años ha intrigado a esquiadores y exploradores</a:t>
            </a:r>
          </a:p>
          <a:p>
            <a:r>
              <a:rPr lang="es-ES" dirty="0" smtClean="0"/>
              <a:t/>
            </a:r>
            <a:br>
              <a:rPr lang="es-ES" dirty="0" smtClean="0"/>
            </a:br>
            <a:endParaRPr lang="es-ES" dirty="0"/>
          </a:p>
        </p:txBody>
      </p:sp>
    </p:spTree>
  </p:cSld>
  <p:clrMapOvr>
    <a:masterClrMapping/>
  </p:clrMapOvr>
  <p:transition spd="slow" advClick="0" advTm="11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C:\Documents and Settings\Dell\Escritorio\fotos-nieve-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14414" y="1643050"/>
            <a:ext cx="6786610" cy="4401205"/>
          </a:xfrm>
          <a:prstGeom prst="rect">
            <a:avLst/>
          </a:prstGeom>
        </p:spPr>
        <p:txBody>
          <a:bodyPr wrap="square">
            <a:spAutoFit/>
          </a:bodyPr>
          <a:lstStyle/>
          <a:p>
            <a:pPr algn="ctr"/>
            <a:r>
              <a:rPr lang="es-ES" sz="2800" b="1" dirty="0" smtClean="0">
                <a:latin typeface="Cooper Black" pitchFamily="18" charset="0"/>
              </a:rPr>
              <a:t>La micro alga, la '</a:t>
            </a:r>
            <a:r>
              <a:rPr lang="es-ES" sz="2800" b="1" dirty="0" err="1" smtClean="0">
                <a:latin typeface="Cooper Black" pitchFamily="18" charset="0"/>
              </a:rPr>
              <a:t>Chlamy</a:t>
            </a:r>
            <a:r>
              <a:rPr lang="es-ES" sz="2800" b="1" dirty="0" smtClean="0">
                <a:latin typeface="Cooper Black" pitchFamily="18" charset="0"/>
              </a:rPr>
              <a:t>  </a:t>
            </a:r>
            <a:r>
              <a:rPr lang="es-ES" sz="2800" b="1" dirty="0" err="1" smtClean="0">
                <a:latin typeface="Cooper Black" pitchFamily="18" charset="0"/>
              </a:rPr>
              <a:t>domona</a:t>
            </a:r>
            <a:r>
              <a:rPr lang="es-ES" sz="2800" b="1" dirty="0" smtClean="0">
                <a:latin typeface="Cooper Black" pitchFamily="18" charset="0"/>
              </a:rPr>
              <a:t> </a:t>
            </a:r>
            <a:r>
              <a:rPr lang="es-ES" sz="2800" b="1" dirty="0" err="1" smtClean="0">
                <a:latin typeface="Cooper Black" pitchFamily="18" charset="0"/>
              </a:rPr>
              <a:t>nivalis</a:t>
            </a:r>
            <a:r>
              <a:rPr lang="es-ES" sz="2800" b="1" dirty="0" smtClean="0">
                <a:latin typeface="Cooper Black" pitchFamily="18" charset="0"/>
              </a:rPr>
              <a:t>', es la responsable de un fenómeno que desde hace miles de años ha intrigado a esquiadores y exploradores. Esta eucariota, que sobrevive en ambientes acuosos bajo cero y se concentra en poblaciones de varios millones por centímetro cuadrado, provoca ese tono virado al rosa de la nieve. </a:t>
            </a:r>
            <a:endParaRPr lang="es-ES" sz="2800" dirty="0">
              <a:latin typeface="Cooper Black" pitchFamily="18" charset="0"/>
            </a:endParaRPr>
          </a:p>
        </p:txBody>
      </p:sp>
    </p:spTree>
  </p:cSld>
  <p:clrMapOvr>
    <a:masterClrMapping/>
  </p:clrMapOvr>
  <p:transition spd="slow" advClick="0" advTm="23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0"/>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214414" y="1785926"/>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856357"/>
            <a:ext cx="7286676" cy="6186309"/>
          </a:xfrm>
          <a:prstGeom prst="rect">
            <a:avLst/>
          </a:prstGeom>
        </p:spPr>
        <p:txBody>
          <a:bodyPr wrap="square">
            <a:spAutoFit/>
          </a:bodyPr>
          <a:lstStyle/>
          <a:p>
            <a:r>
              <a:rPr lang="es-ES" sz="2400" dirty="0" smtClean="0">
                <a:latin typeface="Cooper Black" pitchFamily="18" charset="0"/>
              </a:rPr>
              <a:t>Con la llegada de las primeras nieves en el otoño los picos más altos de las montañas de Colorado (EE UU) se cubren con un manto rosa de nieve. No es un fenómeno exclusivo de esta zona de la Tierra, ya que se ha podido observar en numerosas montañas de todo el mundo, salvo en el continente africano. </a:t>
            </a:r>
            <a:br>
              <a:rPr lang="es-ES" sz="2400" dirty="0" smtClean="0">
                <a:latin typeface="Cooper Black" pitchFamily="18" charset="0"/>
              </a:rPr>
            </a:br>
            <a:r>
              <a:rPr lang="es-ES" sz="2400" dirty="0" smtClean="0">
                <a:latin typeface="Cooper Black" pitchFamily="18" charset="0"/>
              </a:rPr>
              <a:t/>
            </a:r>
            <a:br>
              <a:rPr lang="es-ES" sz="2400" dirty="0" smtClean="0">
                <a:latin typeface="Cooper Black" pitchFamily="18" charset="0"/>
              </a:rPr>
            </a:br>
            <a:r>
              <a:rPr lang="es-ES" sz="2400" dirty="0" smtClean="0">
                <a:latin typeface="Cooper Black" pitchFamily="18" charset="0"/>
              </a:rPr>
              <a:t>Los lugareños norteamericanos lo denominan nieve de sandia (</a:t>
            </a:r>
            <a:r>
              <a:rPr lang="es-ES" sz="2400" i="1" dirty="0" err="1" smtClean="0">
                <a:latin typeface="Cooper Black" pitchFamily="18" charset="0"/>
              </a:rPr>
              <a:t>Watermelo</a:t>
            </a:r>
            <a:r>
              <a:rPr lang="es-ES" sz="2400" i="1" dirty="0" smtClean="0">
                <a:latin typeface="Cooper Black" pitchFamily="18" charset="0"/>
              </a:rPr>
              <a:t>  </a:t>
            </a:r>
            <a:r>
              <a:rPr lang="es-ES" sz="2400" i="1" dirty="0" err="1" smtClean="0">
                <a:latin typeface="Cooper Black" pitchFamily="18" charset="0"/>
              </a:rPr>
              <a:t>snow</a:t>
            </a:r>
            <a:r>
              <a:rPr lang="es-ES" sz="2400" i="1" dirty="0" smtClean="0">
                <a:latin typeface="Cooper Black" pitchFamily="18" charset="0"/>
              </a:rPr>
              <a:t>,</a:t>
            </a:r>
            <a:r>
              <a:rPr lang="es-ES" sz="2400" dirty="0" smtClean="0">
                <a:latin typeface="Cooper Black" pitchFamily="18" charset="0"/>
              </a:rPr>
              <a:t> por el color de la pulpa de esta fruta). La fantasía y la mitología le han atribuido un carácter mágico que induce a su ingesta. De hecho, quien la ha probado dicen que tiene un sabor agradable.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31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4"/>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5"/>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928662" y="857232"/>
            <a:ext cx="7143800" cy="5570756"/>
          </a:xfrm>
          <a:prstGeom prst="rect">
            <a:avLst/>
          </a:prstGeom>
        </p:spPr>
        <p:txBody>
          <a:bodyPr wrap="square">
            <a:spAutoFit/>
          </a:bodyPr>
          <a:lstStyle/>
          <a:p>
            <a:pPr algn="ctr"/>
            <a:r>
              <a:rPr lang="es-ES" sz="2800" dirty="0" smtClean="0">
                <a:latin typeface="Cooper Black" pitchFamily="18" charset="0"/>
              </a:rPr>
              <a:t>Las superficies de nieve rosada se conocen desde hace miles de años, el propio Aristóteles en sus tratados sobre la Naturaleza hace referencia a ella, y ha intrigado a exploradores y alpinistas, que suelen incluir en sus relatos fantásticos sobre sus recorridos por tierras vírgenes la descripción de estas alfombras heladas de color rosado. Suelen ser más visibles en el deshielo de la primavera.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28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Dell\Escritorio\30853025.jpg"/>
          <p:cNvPicPr>
            <a:picLocks noChangeAspect="1" noChangeArrowheads="1"/>
          </p:cNvPicPr>
          <p:nvPr/>
        </p:nvPicPr>
        <p:blipFill>
          <a:blip r:embed="rId2"/>
          <a:srcRect/>
          <a:stretch>
            <a:fillRect/>
          </a:stretch>
        </p:blipFill>
        <p:spPr bwMode="auto">
          <a:xfrm>
            <a:off x="-214346" y="0"/>
            <a:ext cx="9753600" cy="7072338"/>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428604"/>
            <a:ext cx="7429552" cy="6740307"/>
          </a:xfrm>
          <a:prstGeom prst="rect">
            <a:avLst/>
          </a:prstGeom>
        </p:spPr>
        <p:txBody>
          <a:bodyPr wrap="square">
            <a:spAutoFit/>
          </a:bodyPr>
          <a:lstStyle/>
          <a:p>
            <a:pPr algn="ctr"/>
            <a:r>
              <a:rPr lang="es-ES" sz="2800" b="1" dirty="0" smtClean="0">
                <a:latin typeface="Cooper Black" pitchFamily="18" charset="0"/>
              </a:rPr>
              <a:t>Sobrevivir en ambientes extremos</a:t>
            </a:r>
            <a:r>
              <a:rPr lang="es-ES" sz="2800" dirty="0" smtClean="0">
                <a:latin typeface="Cooper Black" pitchFamily="18" charset="0"/>
              </a:rPr>
              <a:t> </a:t>
            </a:r>
            <a:r>
              <a:rPr lang="es-ES" sz="1800" dirty="0" smtClean="0">
                <a:latin typeface="Cooper Black" pitchFamily="18" charset="0"/>
              </a:rPr>
              <a:t/>
            </a:r>
            <a:br>
              <a:rPr lang="es-ES" sz="1800" dirty="0" smtClean="0">
                <a:latin typeface="Cooper Black" pitchFamily="18" charset="0"/>
              </a:rPr>
            </a:br>
            <a:r>
              <a:rPr lang="es-ES" sz="1800" dirty="0" smtClean="0">
                <a:latin typeface="Cooper Black" pitchFamily="18" charset="0"/>
              </a:rPr>
              <a:t/>
            </a:r>
            <a:br>
              <a:rPr lang="es-ES" sz="1800" dirty="0" smtClean="0">
                <a:latin typeface="Cooper Black" pitchFamily="18" charset="0"/>
              </a:rPr>
            </a:br>
            <a:r>
              <a:rPr lang="es-ES" sz="1800" dirty="0" smtClean="0">
                <a:latin typeface="Cooper Black" pitchFamily="18" charset="0"/>
              </a:rPr>
              <a:t>El asunto tiene su explicación científica y biológica. La coloración tiene que ver con la capacidad de tienen algunas especies de sobrevivir a los ambientes más hostiles, en esta ocasión, a las bajas temperaturas y de ellas, sobre toda una, la de las micro algas, que ya han demostrado ser capar de adaptarse (mutar y sobrevivir) a ambientes extremos. </a:t>
            </a:r>
            <a:br>
              <a:rPr lang="es-ES" sz="1800" dirty="0" smtClean="0">
                <a:latin typeface="Cooper Black" pitchFamily="18" charset="0"/>
              </a:rPr>
            </a:br>
            <a:r>
              <a:rPr lang="es-ES" sz="1800" dirty="0" smtClean="0">
                <a:latin typeface="Cooper Black" pitchFamily="18" charset="0"/>
              </a:rPr>
              <a:t/>
            </a:r>
            <a:br>
              <a:rPr lang="es-ES" sz="1800" dirty="0" smtClean="0">
                <a:latin typeface="Cooper Black" pitchFamily="18" charset="0"/>
              </a:rPr>
            </a:br>
            <a:r>
              <a:rPr lang="es-ES" sz="1800" dirty="0" smtClean="0">
                <a:latin typeface="Cooper Black" pitchFamily="18" charset="0"/>
              </a:rPr>
              <a:t>La Chlamydomnonas nivalises la responsable del tono rosado de la nieve. Las poblaciones de esta micro alga alcanzan los varios millones de ejemplares por centímetro de nieve y pueden estar concentrados en espacios cuya profundidad ronda los 25 centímetros. </a:t>
            </a:r>
            <a:br>
              <a:rPr lang="es-ES" sz="1800" dirty="0" smtClean="0">
                <a:latin typeface="Cooper Black" pitchFamily="18" charset="0"/>
              </a:rPr>
            </a:br>
            <a:r>
              <a:rPr lang="es-ES" sz="1800" dirty="0" smtClean="0">
                <a:latin typeface="Cooper Black" pitchFamily="18" charset="0"/>
              </a:rPr>
              <a:t/>
            </a:r>
            <a:br>
              <a:rPr lang="es-ES" sz="1800" dirty="0" smtClean="0">
                <a:latin typeface="Cooper Black" pitchFamily="18" charset="0"/>
              </a:rPr>
            </a:br>
            <a:r>
              <a:rPr lang="es-ES" sz="1800" dirty="0" smtClean="0">
                <a:latin typeface="Cooper Black" pitchFamily="18" charset="0"/>
              </a:rPr>
              <a:t>Sus esporas son de color rojo-naranja (gracias a un pigmento, la antoxantina que bloquea los rayos UV) y dan lugar a densas floraciones, también conocidas como '</a:t>
            </a:r>
            <a:r>
              <a:rPr lang="es-ES" sz="1800" dirty="0" err="1" smtClean="0">
                <a:latin typeface="Cooper Black" pitchFamily="18" charset="0"/>
              </a:rPr>
              <a:t>blooms</a:t>
            </a:r>
            <a:r>
              <a:rPr lang="es-ES" sz="1800" dirty="0" smtClean="0">
                <a:latin typeface="Cooper Black" pitchFamily="18" charset="0"/>
              </a:rPr>
              <a:t>. Cuando las condiciones se vuelven más extremas, esporulan grandes cantidades de este pigmento. Entonces es cuando el manto nevado toma ese color. </a:t>
            </a:r>
          </a:p>
          <a:p>
            <a:r>
              <a:rPr lang="es-ES" dirty="0" smtClean="0"/>
              <a:t/>
            </a:r>
            <a:br>
              <a:rPr lang="es-ES" dirty="0" smtClean="0"/>
            </a:br>
            <a:endParaRPr lang="es-ES" dirty="0"/>
          </a:p>
        </p:txBody>
      </p:sp>
    </p:spTree>
  </p:cSld>
  <p:clrMapOvr>
    <a:masterClrMapping/>
  </p:clrMapOvr>
  <p:transition spd="slow" advClick="0" advTm="48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6"/>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2"/>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928794" y="2071678"/>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0"/>
            <a:ext cx="7572380" cy="7355860"/>
          </a:xfrm>
          <a:prstGeom prst="rect">
            <a:avLst/>
          </a:prstGeom>
        </p:spPr>
        <p:txBody>
          <a:bodyPr wrap="square">
            <a:spAutoFit/>
          </a:bodyPr>
          <a:lstStyle/>
          <a:p>
            <a:pPr algn="ctr"/>
            <a:endParaRPr lang="es-ES" sz="2800" b="1" dirty="0" smtClean="0">
              <a:latin typeface="Cooper Black" pitchFamily="18" charset="0"/>
            </a:endParaRPr>
          </a:p>
          <a:p>
            <a:pPr algn="ctr"/>
            <a:r>
              <a:rPr lang="es-ES" sz="2800" b="1" dirty="0" smtClean="0">
                <a:latin typeface="Cooper Black" pitchFamily="18" charset="0"/>
              </a:rPr>
              <a:t>La capacidad de adaptación de las micro algas</a:t>
            </a:r>
            <a:r>
              <a:rPr lang="es-ES" sz="2800" dirty="0" smtClean="0">
                <a:latin typeface="Cooper Black" pitchFamily="18" charset="0"/>
              </a:rPr>
              <a:t> </a:t>
            </a:r>
            <a:r>
              <a:rPr lang="es-ES" sz="2000" dirty="0" smtClean="0">
                <a:latin typeface="Cooper Black" pitchFamily="18" charset="0"/>
              </a:rPr>
              <a:t/>
            </a:r>
            <a:br>
              <a:rPr lang="es-ES" sz="2000" dirty="0" smtClean="0">
                <a:latin typeface="Cooper Black" pitchFamily="18" charset="0"/>
              </a:rPr>
            </a:br>
            <a:r>
              <a:rPr lang="es-ES" sz="2000" dirty="0" smtClean="0">
                <a:latin typeface="Cooper Black" pitchFamily="18" charset="0"/>
              </a:rPr>
              <a:t/>
            </a:r>
            <a:br>
              <a:rPr lang="es-ES" sz="2000" dirty="0" smtClean="0">
                <a:latin typeface="Cooper Black" pitchFamily="18" charset="0"/>
              </a:rPr>
            </a:br>
            <a:r>
              <a:rPr lang="es-ES" sz="2000" dirty="0" smtClean="0">
                <a:latin typeface="Cooper Black" pitchFamily="18" charset="0"/>
              </a:rPr>
              <a:t>Los biólogos han podido comprobar que las micro algas son capaces de vivir en hábitats tan contaminados como el Río Tinto (con unos niveles de edificación y pH que apenas permiten la vida tal y como la conocemos), y que fueron capaces de sobrevivir a la gran extinción provocada por la Gran Bola de Nieve (</a:t>
            </a:r>
            <a:r>
              <a:rPr lang="es-ES" sz="2000" i="1" dirty="0" smtClean="0">
                <a:latin typeface="Cooper Black" pitchFamily="18" charset="0"/>
              </a:rPr>
              <a:t>Snow </a:t>
            </a:r>
            <a:r>
              <a:rPr lang="es-ES" sz="2000" i="1" dirty="0" err="1" smtClean="0">
                <a:latin typeface="Cooper Black" pitchFamily="18" charset="0"/>
              </a:rPr>
              <a:t>Ball</a:t>
            </a:r>
            <a:r>
              <a:rPr lang="es-ES" sz="2000" i="1" dirty="0" smtClean="0">
                <a:latin typeface="Cooper Black" pitchFamily="18" charset="0"/>
              </a:rPr>
              <a:t> </a:t>
            </a:r>
            <a:r>
              <a:rPr lang="es-ES" sz="2000" i="1" dirty="0" err="1" smtClean="0">
                <a:latin typeface="Cooper Black" pitchFamily="18" charset="0"/>
              </a:rPr>
              <a:t>Eart</a:t>
            </a:r>
            <a:r>
              <a:rPr lang="es-ES" sz="2000" dirty="0" smtClean="0">
                <a:latin typeface="Cooper Black" pitchFamily="18" charset="0"/>
              </a:rPr>
              <a:t>), el cambio climático más radical que sufrió el Planeta hace 600 millones de años. </a:t>
            </a:r>
            <a:br>
              <a:rPr lang="es-ES" sz="2000" dirty="0" smtClean="0">
                <a:latin typeface="Cooper Black" pitchFamily="18" charset="0"/>
              </a:rPr>
            </a:br>
            <a:r>
              <a:rPr lang="es-ES" sz="2000" dirty="0" smtClean="0">
                <a:latin typeface="Cooper Black" pitchFamily="18" charset="0"/>
              </a:rPr>
              <a:t/>
            </a:r>
            <a:br>
              <a:rPr lang="es-ES" sz="2000" dirty="0" smtClean="0">
                <a:latin typeface="Cooper Black" pitchFamily="18" charset="0"/>
              </a:rPr>
            </a:br>
            <a:r>
              <a:rPr lang="es-ES" sz="2000" dirty="0" smtClean="0">
                <a:latin typeface="Cooper Black" pitchFamily="18" charset="0"/>
              </a:rPr>
              <a:t>Durante ese tiempo, se congelaron los océanos y el hielo alcanzó más de 100 metros de espesor, incluso en las latitudes tropicales. Aunque en esa época ni los grandes animales ni las plantas poblaban la tierra firme, existía una rica vida en los ambientes acuáticos en la que estaban representadas la gran mayoría de las divisiones de algas que existen hoy en día.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48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3" descr="Efeitos da Neve 0"/>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1785918" y="92867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pic>
        <p:nvPicPr>
          <p:cNvPr id="25"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7"/>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snow4a.jpg"/>
          <p:cNvPicPr>
            <a:picLocks noChangeAspect="1" noChangeArrowheads="1"/>
          </p:cNvPicPr>
          <p:nvPr/>
        </p:nvPicPr>
        <p:blipFill>
          <a:blip r:embed="rId2"/>
          <a:srcRect/>
          <a:stretch>
            <a:fillRect/>
          </a:stretch>
        </p:blipFill>
        <p:spPr bwMode="auto">
          <a:xfrm rot="16200000">
            <a:off x="5635944" y="2507932"/>
            <a:ext cx="3944318" cy="1785926"/>
          </a:xfrm>
          <a:prstGeom prst="rect">
            <a:avLst/>
          </a:prstGeom>
          <a:noFill/>
        </p:spPr>
      </p:pic>
      <p:pic>
        <p:nvPicPr>
          <p:cNvPr id="3" name="Picture 2" descr="C:\Documents and Settings\Dell\Escritorio\snow4a.jpg"/>
          <p:cNvPicPr>
            <a:picLocks noChangeAspect="1" noChangeArrowheads="1"/>
          </p:cNvPicPr>
          <p:nvPr/>
        </p:nvPicPr>
        <p:blipFill>
          <a:blip r:embed="rId2"/>
          <a:srcRect/>
          <a:stretch>
            <a:fillRect/>
          </a:stretch>
        </p:blipFill>
        <p:spPr bwMode="auto">
          <a:xfrm rot="16200000" flipV="1">
            <a:off x="-507712" y="2650796"/>
            <a:ext cx="3944318" cy="1785950"/>
          </a:xfrm>
          <a:prstGeom prst="rect">
            <a:avLst/>
          </a:prstGeom>
          <a:noFill/>
        </p:spPr>
      </p:pic>
      <p:sp>
        <p:nvSpPr>
          <p:cNvPr id="4" name="3 Rectángulo"/>
          <p:cNvSpPr/>
          <p:nvPr/>
        </p:nvSpPr>
        <p:spPr>
          <a:xfrm>
            <a:off x="2786050" y="1000108"/>
            <a:ext cx="3357586" cy="5016758"/>
          </a:xfrm>
          <a:prstGeom prst="rect">
            <a:avLst/>
          </a:prstGeom>
        </p:spPr>
        <p:txBody>
          <a:bodyPr wrap="square">
            <a:spAutoFit/>
          </a:bodyPr>
          <a:lstStyle/>
          <a:p>
            <a:pPr algn="ctr"/>
            <a:r>
              <a:rPr lang="es-ES" sz="3200" dirty="0" smtClean="0">
                <a:solidFill>
                  <a:srgbClr val="C00000"/>
                </a:solidFill>
                <a:latin typeface="Rockwell Extra Bold" pitchFamily="18" charset="0"/>
              </a:rPr>
              <a:t>Las micro algas contienen un pigmento de la familia de los carotenos que torna la nieve en rosa. </a:t>
            </a:r>
            <a:endParaRPr lang="es-ES" sz="3200" dirty="0">
              <a:solidFill>
                <a:srgbClr val="C00000"/>
              </a:solidFill>
              <a:latin typeface="Rockwell Extra Bold" pitchFamily="18" charset="0"/>
            </a:endParaRPr>
          </a:p>
        </p:txBody>
      </p:sp>
    </p:spTree>
  </p:cSld>
  <p:clrMapOvr>
    <a:masterClrMapping/>
  </p:clrMapOvr>
  <p:transition spd="slow" advClick="0" advTm="19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357166"/>
            <a:ext cx="7858180" cy="6001643"/>
          </a:xfrm>
          <a:prstGeom prst="rect">
            <a:avLst/>
          </a:prstGeom>
        </p:spPr>
        <p:txBody>
          <a:bodyPr wrap="square">
            <a:spAutoFit/>
          </a:bodyPr>
          <a:lstStyle/>
          <a:p>
            <a:pPr algn="ctr"/>
            <a:r>
              <a:rPr lang="es-ES" sz="2400" dirty="0" smtClean="0">
                <a:latin typeface="Cooper Black" pitchFamily="18" charset="0"/>
              </a:rPr>
              <a:t>La rápida capacidad de reproducción (las generaciones se suceden en cuestiones de pocos meses) de las micro algas permitió la aparición de mutantes (anomalías) que curiosamente estaban preparados para vivir en estos ambientes helados. Se han contabilizado hasta la fecha hasta 350 tipos de algas que se reproducen y viven con facilidad a temperaturas bajo cero. </a:t>
            </a:r>
            <a:br>
              <a:rPr lang="es-ES" sz="2400" dirty="0" smtClean="0">
                <a:latin typeface="Cooper Black" pitchFamily="18" charset="0"/>
              </a:rPr>
            </a:br>
            <a:r>
              <a:rPr lang="es-ES" sz="2400" dirty="0" smtClean="0">
                <a:latin typeface="Cooper Black" pitchFamily="18" charset="0"/>
              </a:rPr>
              <a:t/>
            </a:r>
            <a:br>
              <a:rPr lang="es-ES" sz="2400" dirty="0" smtClean="0">
                <a:latin typeface="Cooper Black" pitchFamily="18" charset="0"/>
              </a:rPr>
            </a:br>
            <a:r>
              <a:rPr lang="es-ES" sz="2400" dirty="0" smtClean="0">
                <a:latin typeface="Cooper Black" pitchFamily="18" charset="0"/>
              </a:rPr>
              <a:t>Pero no crean que es el único tono que son capaces de conseguir las micro algas. Otras especies tiñen la nieve de color negro, marrón o amarillo. Y para los aprensivos, no tengan mayor problema en comerse un pedazo de la apetitosa nieve de sandía. Salvo que se de un atracón, es </a:t>
            </a:r>
            <a:r>
              <a:rPr lang="es-ES" sz="2400" dirty="0" err="1" smtClean="0">
                <a:latin typeface="Cooper Black" pitchFamily="18" charset="0"/>
              </a:rPr>
              <a:t>incoua</a:t>
            </a:r>
            <a:r>
              <a:rPr lang="es-ES" sz="2400" dirty="0" smtClean="0">
                <a:latin typeface="Cooper Black" pitchFamily="18" charset="0"/>
              </a:rPr>
              <a:t> para la salud. </a:t>
            </a:r>
            <a:endParaRPr lang="es-ES" sz="2400" dirty="0">
              <a:latin typeface="Cooper Black" pitchFamily="18" charset="0"/>
            </a:endParaRPr>
          </a:p>
        </p:txBody>
      </p:sp>
    </p:spTree>
  </p:cSld>
  <p:clrMapOvr>
    <a:masterClrMapping/>
  </p:clrMapOvr>
  <p:transition spd="slow" advClick="0" advTm="39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3" descr="Efeitos da Neve 8"/>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Dell\Escritorio\LA_RAZON_37604_nieve0909.jpg"/>
          <p:cNvPicPr>
            <a:picLocks noChangeAspect="1" noChangeArrowheads="1"/>
          </p:cNvPicPr>
          <p:nvPr/>
        </p:nvPicPr>
        <p:blipFill>
          <a:blip r:embed="rId2"/>
          <a:srcRect/>
          <a:stretch>
            <a:fillRect/>
          </a:stretch>
        </p:blipFill>
        <p:spPr bwMode="auto">
          <a:xfrm>
            <a:off x="0" y="0"/>
            <a:ext cx="9190838" cy="6858000"/>
          </a:xfrm>
          <a:prstGeom prst="rect">
            <a:avLst/>
          </a:prstGeom>
          <a:noFill/>
        </p:spPr>
      </p:pic>
      <p:pic>
        <p:nvPicPr>
          <p:cNvPr id="3074" name="Picture 2" descr="C:\Documents and Settings\Dell\Escritorio\rosa-Navidad-Brillo-brillo.gif"/>
          <p:cNvPicPr>
            <a:picLocks noChangeAspect="1" noChangeArrowheads="1" noCrop="1"/>
          </p:cNvPicPr>
          <p:nvPr/>
        </p:nvPicPr>
        <p:blipFill>
          <a:blip r:embed="rId3"/>
          <a:srcRect/>
          <a:stretch>
            <a:fillRect/>
          </a:stretch>
        </p:blipFill>
        <p:spPr bwMode="auto">
          <a:xfrm>
            <a:off x="0" y="0"/>
            <a:ext cx="1905001" cy="2038350"/>
          </a:xfrm>
          <a:prstGeom prst="rect">
            <a:avLst/>
          </a:prstGeom>
          <a:noFill/>
        </p:spPr>
      </p:pic>
      <p:pic>
        <p:nvPicPr>
          <p:cNvPr id="3" name="Picture 2" descr="C:\Documents and Settings\Dell\Escritorio\rosa-Navidad-Brillo-brillo.gif"/>
          <p:cNvPicPr>
            <a:picLocks noChangeAspect="1" noChangeArrowheads="1" noCrop="1"/>
          </p:cNvPicPr>
          <p:nvPr/>
        </p:nvPicPr>
        <p:blipFill>
          <a:blip r:embed="rId3"/>
          <a:srcRect/>
          <a:stretch>
            <a:fillRect/>
          </a:stretch>
        </p:blipFill>
        <p:spPr bwMode="auto">
          <a:xfrm>
            <a:off x="2000232" y="0"/>
            <a:ext cx="1905001" cy="2038350"/>
          </a:xfrm>
          <a:prstGeom prst="rect">
            <a:avLst/>
          </a:prstGeom>
          <a:noFill/>
        </p:spPr>
      </p:pic>
      <p:pic>
        <p:nvPicPr>
          <p:cNvPr id="4" name="Picture 2" descr="C:\Documents and Settings\Dell\Escritorio\rosa-Navidad-Brillo-brillo.gif"/>
          <p:cNvPicPr>
            <a:picLocks noChangeAspect="1" noChangeArrowheads="1" noCrop="1"/>
          </p:cNvPicPr>
          <p:nvPr/>
        </p:nvPicPr>
        <p:blipFill>
          <a:blip r:embed="rId3"/>
          <a:srcRect/>
          <a:stretch>
            <a:fillRect/>
          </a:stretch>
        </p:blipFill>
        <p:spPr bwMode="auto">
          <a:xfrm>
            <a:off x="-214346" y="2000240"/>
            <a:ext cx="1905001" cy="2038350"/>
          </a:xfrm>
          <a:prstGeom prst="rect">
            <a:avLst/>
          </a:prstGeom>
          <a:noFill/>
        </p:spPr>
      </p:pic>
      <p:pic>
        <p:nvPicPr>
          <p:cNvPr id="5" name="Picture 2" descr="C:\Documents and Settings\Dell\Escritorio\rosa-Navidad-Brillo-brillo.gif"/>
          <p:cNvPicPr>
            <a:picLocks noChangeAspect="1" noChangeArrowheads="1" noCrop="1"/>
          </p:cNvPicPr>
          <p:nvPr/>
        </p:nvPicPr>
        <p:blipFill>
          <a:blip r:embed="rId3"/>
          <a:srcRect/>
          <a:stretch>
            <a:fillRect/>
          </a:stretch>
        </p:blipFill>
        <p:spPr bwMode="auto">
          <a:xfrm>
            <a:off x="1857356" y="2000240"/>
            <a:ext cx="1905001" cy="2038350"/>
          </a:xfrm>
          <a:prstGeom prst="rect">
            <a:avLst/>
          </a:prstGeom>
          <a:noFill/>
        </p:spPr>
      </p:pic>
      <p:pic>
        <p:nvPicPr>
          <p:cNvPr id="6" name="Picture 2" descr="C:\Documents and Settings\Dell\Escritorio\rosa-Navidad-Brillo-brillo.gif"/>
          <p:cNvPicPr>
            <a:picLocks noChangeAspect="1" noChangeArrowheads="1" noCrop="1"/>
          </p:cNvPicPr>
          <p:nvPr/>
        </p:nvPicPr>
        <p:blipFill>
          <a:blip r:embed="rId3"/>
          <a:srcRect/>
          <a:stretch>
            <a:fillRect/>
          </a:stretch>
        </p:blipFill>
        <p:spPr bwMode="auto">
          <a:xfrm>
            <a:off x="3857620" y="0"/>
            <a:ext cx="1905001" cy="2038350"/>
          </a:xfrm>
          <a:prstGeom prst="rect">
            <a:avLst/>
          </a:prstGeom>
          <a:noFill/>
        </p:spPr>
      </p:pic>
      <p:pic>
        <p:nvPicPr>
          <p:cNvPr id="7" name="Picture 2" descr="C:\Documents and Settings\Dell\Escritorio\rosa-Navidad-Brillo-brillo.gif"/>
          <p:cNvPicPr>
            <a:picLocks noChangeAspect="1" noChangeArrowheads="1" noCrop="1"/>
          </p:cNvPicPr>
          <p:nvPr/>
        </p:nvPicPr>
        <p:blipFill>
          <a:blip r:embed="rId3"/>
          <a:srcRect/>
          <a:stretch>
            <a:fillRect/>
          </a:stretch>
        </p:blipFill>
        <p:spPr bwMode="auto">
          <a:xfrm>
            <a:off x="3571868" y="1857364"/>
            <a:ext cx="1905001" cy="2038350"/>
          </a:xfrm>
          <a:prstGeom prst="rect">
            <a:avLst/>
          </a:prstGeom>
          <a:noFill/>
        </p:spPr>
      </p:pic>
      <p:pic>
        <p:nvPicPr>
          <p:cNvPr id="8" name="Picture 2" descr="C:\Documents and Settings\Dell\Escritorio\rosa-Navidad-Brillo-brillo.gif"/>
          <p:cNvPicPr>
            <a:picLocks noChangeAspect="1" noChangeArrowheads="1" noCrop="1"/>
          </p:cNvPicPr>
          <p:nvPr/>
        </p:nvPicPr>
        <p:blipFill>
          <a:blip r:embed="rId3"/>
          <a:srcRect/>
          <a:stretch>
            <a:fillRect/>
          </a:stretch>
        </p:blipFill>
        <p:spPr bwMode="auto">
          <a:xfrm>
            <a:off x="5286380" y="0"/>
            <a:ext cx="1905001" cy="2038350"/>
          </a:xfrm>
          <a:prstGeom prst="rect">
            <a:avLst/>
          </a:prstGeom>
          <a:noFill/>
        </p:spPr>
      </p:pic>
      <p:pic>
        <p:nvPicPr>
          <p:cNvPr id="9"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0"/>
            <a:ext cx="1905001" cy="2038350"/>
          </a:xfrm>
          <a:prstGeom prst="rect">
            <a:avLst/>
          </a:prstGeom>
          <a:noFill/>
        </p:spPr>
      </p:pic>
      <p:pic>
        <p:nvPicPr>
          <p:cNvPr id="10" name="Picture 2" descr="C:\Documents and Settings\Dell\Escritorio\rosa-Navidad-Brillo-brillo.gif"/>
          <p:cNvPicPr>
            <a:picLocks noChangeAspect="1" noChangeArrowheads="1" noCrop="1"/>
          </p:cNvPicPr>
          <p:nvPr/>
        </p:nvPicPr>
        <p:blipFill>
          <a:blip r:embed="rId3"/>
          <a:srcRect/>
          <a:stretch>
            <a:fillRect/>
          </a:stretch>
        </p:blipFill>
        <p:spPr bwMode="auto">
          <a:xfrm>
            <a:off x="0" y="3786190"/>
            <a:ext cx="1905001" cy="2038350"/>
          </a:xfrm>
          <a:prstGeom prst="rect">
            <a:avLst/>
          </a:prstGeom>
          <a:noFill/>
        </p:spPr>
      </p:pic>
      <p:pic>
        <p:nvPicPr>
          <p:cNvPr id="11" name="Picture 2" descr="C:\Documents and Settings\Dell\Escritorio\rosa-Navidad-Brillo-brillo.gif"/>
          <p:cNvPicPr>
            <a:picLocks noChangeAspect="1" noChangeArrowheads="1" noCrop="1"/>
          </p:cNvPicPr>
          <p:nvPr/>
        </p:nvPicPr>
        <p:blipFill>
          <a:blip r:embed="rId3"/>
          <a:srcRect/>
          <a:stretch>
            <a:fillRect/>
          </a:stretch>
        </p:blipFill>
        <p:spPr bwMode="auto">
          <a:xfrm>
            <a:off x="5214942" y="2071678"/>
            <a:ext cx="1905001" cy="2038350"/>
          </a:xfrm>
          <a:prstGeom prst="rect">
            <a:avLst/>
          </a:prstGeom>
          <a:noFill/>
        </p:spPr>
      </p:pic>
      <p:pic>
        <p:nvPicPr>
          <p:cNvPr id="12"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2071678"/>
            <a:ext cx="1905001" cy="2038350"/>
          </a:xfrm>
          <a:prstGeom prst="rect">
            <a:avLst/>
          </a:prstGeom>
          <a:noFill/>
        </p:spPr>
      </p:pic>
      <p:pic>
        <p:nvPicPr>
          <p:cNvPr id="13" name="Picture 2" descr="C:\Documents and Settings\Dell\Escritorio\rosa-Navidad-Brillo-brillo.gif"/>
          <p:cNvPicPr>
            <a:picLocks noChangeAspect="1" noChangeArrowheads="1" noCrop="1"/>
          </p:cNvPicPr>
          <p:nvPr/>
        </p:nvPicPr>
        <p:blipFill>
          <a:blip r:embed="rId3"/>
          <a:srcRect/>
          <a:stretch>
            <a:fillRect/>
          </a:stretch>
        </p:blipFill>
        <p:spPr bwMode="auto">
          <a:xfrm>
            <a:off x="1643042" y="3857628"/>
            <a:ext cx="1905001" cy="2038350"/>
          </a:xfrm>
          <a:prstGeom prst="rect">
            <a:avLst/>
          </a:prstGeom>
          <a:noFill/>
        </p:spPr>
      </p:pic>
      <p:pic>
        <p:nvPicPr>
          <p:cNvPr id="14" name="Picture 2" descr="C:\Documents and Settings\Dell\Escritorio\rosa-Navidad-Brillo-brillo.gif"/>
          <p:cNvPicPr>
            <a:picLocks noChangeAspect="1" noChangeArrowheads="1" noCrop="1"/>
          </p:cNvPicPr>
          <p:nvPr/>
        </p:nvPicPr>
        <p:blipFill>
          <a:blip r:embed="rId3"/>
          <a:srcRect/>
          <a:stretch>
            <a:fillRect/>
          </a:stretch>
        </p:blipFill>
        <p:spPr bwMode="auto">
          <a:xfrm>
            <a:off x="3286116" y="3786190"/>
            <a:ext cx="1905001" cy="2038350"/>
          </a:xfrm>
          <a:prstGeom prst="rect">
            <a:avLst/>
          </a:prstGeom>
          <a:noFill/>
        </p:spPr>
      </p:pic>
      <p:pic>
        <p:nvPicPr>
          <p:cNvPr id="15" name="Picture 2" descr="C:\Documents and Settings\Dell\Escritorio\rosa-Navidad-Brillo-brillo.gif"/>
          <p:cNvPicPr>
            <a:picLocks noChangeAspect="1" noChangeArrowheads="1" noCrop="1"/>
          </p:cNvPicPr>
          <p:nvPr/>
        </p:nvPicPr>
        <p:blipFill>
          <a:blip r:embed="rId3"/>
          <a:srcRect/>
          <a:stretch>
            <a:fillRect/>
          </a:stretch>
        </p:blipFill>
        <p:spPr bwMode="auto">
          <a:xfrm>
            <a:off x="4786314" y="3929066"/>
            <a:ext cx="1905001" cy="2038350"/>
          </a:xfrm>
          <a:prstGeom prst="rect">
            <a:avLst/>
          </a:prstGeom>
          <a:noFill/>
        </p:spPr>
      </p:pic>
      <p:pic>
        <p:nvPicPr>
          <p:cNvPr id="16" name="Picture 2" descr="C:\Documents and Settings\Dell\Escritorio\rosa-Navidad-Brillo-brillo.gif"/>
          <p:cNvPicPr>
            <a:picLocks noChangeAspect="1" noChangeArrowheads="1" noCrop="1"/>
          </p:cNvPicPr>
          <p:nvPr/>
        </p:nvPicPr>
        <p:blipFill>
          <a:blip r:embed="rId3"/>
          <a:srcRect/>
          <a:stretch>
            <a:fillRect/>
          </a:stretch>
        </p:blipFill>
        <p:spPr bwMode="auto">
          <a:xfrm>
            <a:off x="5857884" y="3643314"/>
            <a:ext cx="1905001" cy="2038350"/>
          </a:xfrm>
          <a:prstGeom prst="rect">
            <a:avLst/>
          </a:prstGeom>
          <a:noFill/>
        </p:spPr>
      </p:pic>
      <p:pic>
        <p:nvPicPr>
          <p:cNvPr id="17"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000504"/>
            <a:ext cx="1905001" cy="2038350"/>
          </a:xfrm>
          <a:prstGeom prst="rect">
            <a:avLst/>
          </a:prstGeom>
          <a:noFill/>
        </p:spPr>
      </p:pic>
      <p:pic>
        <p:nvPicPr>
          <p:cNvPr id="18" name="Picture 2" descr="C:\Documents and Settings\Dell\Escritorio\rosa-Navidad-Brillo-brillo.gif"/>
          <p:cNvPicPr>
            <a:picLocks noChangeAspect="1" noChangeArrowheads="1" noCrop="1"/>
          </p:cNvPicPr>
          <p:nvPr/>
        </p:nvPicPr>
        <p:blipFill>
          <a:blip r:embed="rId3"/>
          <a:srcRect/>
          <a:stretch>
            <a:fillRect/>
          </a:stretch>
        </p:blipFill>
        <p:spPr bwMode="auto">
          <a:xfrm>
            <a:off x="0" y="4819650"/>
            <a:ext cx="1905001" cy="2038350"/>
          </a:xfrm>
          <a:prstGeom prst="rect">
            <a:avLst/>
          </a:prstGeom>
          <a:noFill/>
        </p:spPr>
      </p:pic>
      <p:pic>
        <p:nvPicPr>
          <p:cNvPr id="19" name="Picture 2" descr="C:\Documents and Settings\Dell\Escritorio\rosa-Navidad-Brillo-brillo.gif"/>
          <p:cNvPicPr>
            <a:picLocks noChangeAspect="1" noChangeArrowheads="1" noCrop="1"/>
          </p:cNvPicPr>
          <p:nvPr/>
        </p:nvPicPr>
        <p:blipFill>
          <a:blip r:embed="rId3"/>
          <a:srcRect/>
          <a:stretch>
            <a:fillRect/>
          </a:stretch>
        </p:blipFill>
        <p:spPr bwMode="auto">
          <a:xfrm>
            <a:off x="1285852" y="4819650"/>
            <a:ext cx="1905001" cy="2038350"/>
          </a:xfrm>
          <a:prstGeom prst="rect">
            <a:avLst/>
          </a:prstGeom>
          <a:noFill/>
        </p:spPr>
      </p:pic>
      <p:pic>
        <p:nvPicPr>
          <p:cNvPr id="20" name="Picture 2" descr="C:\Documents and Settings\Dell\Escritorio\rosa-Navidad-Brillo-brillo.gif"/>
          <p:cNvPicPr>
            <a:picLocks noChangeAspect="1" noChangeArrowheads="1" noCrop="1"/>
          </p:cNvPicPr>
          <p:nvPr/>
        </p:nvPicPr>
        <p:blipFill>
          <a:blip r:embed="rId3"/>
          <a:srcRect/>
          <a:stretch>
            <a:fillRect/>
          </a:stretch>
        </p:blipFill>
        <p:spPr bwMode="auto">
          <a:xfrm>
            <a:off x="3000364" y="4819650"/>
            <a:ext cx="1905001" cy="2038350"/>
          </a:xfrm>
          <a:prstGeom prst="rect">
            <a:avLst/>
          </a:prstGeom>
          <a:noFill/>
        </p:spPr>
      </p:pic>
      <p:pic>
        <p:nvPicPr>
          <p:cNvPr id="21" name="Picture 2" descr="C:\Documents and Settings\Dell\Escritorio\rosa-Navidad-Brillo-brillo.gif"/>
          <p:cNvPicPr>
            <a:picLocks noChangeAspect="1" noChangeArrowheads="1" noCrop="1"/>
          </p:cNvPicPr>
          <p:nvPr/>
        </p:nvPicPr>
        <p:blipFill>
          <a:blip r:embed="rId3"/>
          <a:srcRect/>
          <a:stretch>
            <a:fillRect/>
          </a:stretch>
        </p:blipFill>
        <p:spPr bwMode="auto">
          <a:xfrm>
            <a:off x="4643438" y="4819650"/>
            <a:ext cx="1905001" cy="2038350"/>
          </a:xfrm>
          <a:prstGeom prst="rect">
            <a:avLst/>
          </a:prstGeom>
          <a:noFill/>
        </p:spPr>
      </p:pic>
      <p:pic>
        <p:nvPicPr>
          <p:cNvPr id="22" name="Picture 2" descr="C:\Documents and Settings\Dell\Escritorio\rosa-Navidad-Brillo-brillo.gif"/>
          <p:cNvPicPr>
            <a:picLocks noChangeAspect="1" noChangeArrowheads="1" noCrop="1"/>
          </p:cNvPicPr>
          <p:nvPr/>
        </p:nvPicPr>
        <p:blipFill>
          <a:blip r:embed="rId3"/>
          <a:srcRect/>
          <a:stretch>
            <a:fillRect/>
          </a:stretch>
        </p:blipFill>
        <p:spPr bwMode="auto">
          <a:xfrm>
            <a:off x="6000760" y="4819650"/>
            <a:ext cx="1905001" cy="2038350"/>
          </a:xfrm>
          <a:prstGeom prst="rect">
            <a:avLst/>
          </a:prstGeom>
          <a:noFill/>
        </p:spPr>
      </p:pic>
      <p:pic>
        <p:nvPicPr>
          <p:cNvPr id="23" name="Picture 2" descr="C:\Documents and Settings\Dell\Escritorio\rosa-Navidad-Brillo-brillo.gif"/>
          <p:cNvPicPr>
            <a:picLocks noChangeAspect="1" noChangeArrowheads="1" noCrop="1"/>
          </p:cNvPicPr>
          <p:nvPr/>
        </p:nvPicPr>
        <p:blipFill>
          <a:blip r:embed="rId3"/>
          <a:srcRect/>
          <a:stretch>
            <a:fillRect/>
          </a:stretch>
        </p:blipFill>
        <p:spPr bwMode="auto">
          <a:xfrm>
            <a:off x="7238999" y="4819650"/>
            <a:ext cx="1905001" cy="203835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428736"/>
            <a:ext cx="6929486" cy="4832092"/>
          </a:xfrm>
          <a:prstGeom prst="rect">
            <a:avLst/>
          </a:prstGeom>
        </p:spPr>
        <p:txBody>
          <a:bodyPr wrap="square">
            <a:spAutoFit/>
          </a:bodyPr>
          <a:lstStyle/>
          <a:p>
            <a:pPr algn="ctr"/>
            <a:r>
              <a:rPr lang="es-ES" sz="2800" dirty="0" smtClean="0">
                <a:latin typeface="Cooper Black" pitchFamily="18" charset="0"/>
              </a:rPr>
              <a:t/>
            </a:r>
            <a:br>
              <a:rPr lang="es-ES" sz="2800" dirty="0" smtClean="0">
                <a:latin typeface="Cooper Black" pitchFamily="18" charset="0"/>
              </a:rPr>
            </a:br>
            <a:r>
              <a:rPr lang="es-ES" sz="2800" dirty="0" smtClean="0">
                <a:latin typeface="Cooper Black" pitchFamily="18" charset="0"/>
              </a:rPr>
              <a:t>Aunque durante años hay quien ha buscado explicaciones mágicas, la coloración de la nieve se debe a la presencia de un alga llamada </a:t>
            </a:r>
            <a:r>
              <a:rPr lang="es-ES" sz="2800" i="1" dirty="0" err="1" smtClean="0">
                <a:latin typeface="Cooper Black" pitchFamily="18" charset="0"/>
              </a:rPr>
              <a:t>Chlamy</a:t>
            </a:r>
            <a:r>
              <a:rPr lang="es-ES" sz="2800" i="1" dirty="0" smtClean="0">
                <a:latin typeface="Cooper Black" pitchFamily="18" charset="0"/>
              </a:rPr>
              <a:t> </a:t>
            </a:r>
            <a:r>
              <a:rPr lang="es-ES" sz="2800" i="1" dirty="0" err="1" smtClean="0">
                <a:latin typeface="Cooper Black" pitchFamily="18" charset="0"/>
              </a:rPr>
              <a:t>domona</a:t>
            </a:r>
            <a:r>
              <a:rPr lang="es-ES" sz="2800" i="1" dirty="0" smtClean="0">
                <a:latin typeface="Cooper Black" pitchFamily="18" charset="0"/>
              </a:rPr>
              <a:t>  </a:t>
            </a:r>
            <a:r>
              <a:rPr lang="es-ES" sz="2800" i="1" dirty="0" err="1" smtClean="0">
                <a:latin typeface="Cooper Black" pitchFamily="18" charset="0"/>
              </a:rPr>
              <a:t>nivali</a:t>
            </a:r>
            <a:r>
              <a:rPr lang="es-ES" sz="2800" dirty="0" smtClean="0">
                <a:latin typeface="Cooper Black" pitchFamily="18" charset="0"/>
              </a:rPr>
              <a:t>. Según los científicos no pasa nada por comerla, aunque si se ingiere en cantidades suficientes puede producir una vistosa “diarrea rosada”.</a:t>
            </a:r>
            <a:br>
              <a:rPr lang="es-ES" sz="2800" dirty="0" smtClean="0">
                <a:latin typeface="Cooper Black" pitchFamily="18" charset="0"/>
              </a:rPr>
            </a:br>
            <a:endParaRPr lang="es-ES" sz="2800" dirty="0">
              <a:latin typeface="Cooper Black" pitchFamily="18" charset="0"/>
            </a:endParaRPr>
          </a:p>
        </p:txBody>
      </p:sp>
    </p:spTree>
  </p:cSld>
  <p:clrMapOvr>
    <a:masterClrMapping/>
  </p:clrMapOvr>
  <p:transition spd="slow" advClick="0" advTm="25000">
    <p:comb/>
    <p:sndAc>
      <p:stSnd loop="1">
        <p:snd r:embed="rId2" name="02 blanca navidad(2).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nieve1.jpg"/>
          <p:cNvPicPr>
            <a:picLocks noChangeAspect="1" noChangeArrowheads="1"/>
          </p:cNvPicPr>
          <p:nvPr/>
        </p:nvPicPr>
        <p:blipFill>
          <a:blip r:embed="rId2"/>
          <a:srcRect/>
          <a:stretch>
            <a:fillRect/>
          </a:stretch>
        </p:blipFill>
        <p:spPr bwMode="auto">
          <a:xfrm>
            <a:off x="0" y="0"/>
            <a:ext cx="9175778"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nieve-rosa-adictamente (6).jpg"/>
          <p:cNvPicPr>
            <a:picLocks noChangeAspect="1" noChangeArrowheads="1"/>
          </p:cNvPicPr>
          <p:nvPr/>
        </p:nvPicPr>
        <p:blipFill>
          <a:blip r:embed="rId2"/>
          <a:srcRect b="7865"/>
          <a:stretch>
            <a:fillRect/>
          </a:stretch>
        </p:blipFill>
        <p:spPr bwMode="auto">
          <a:xfrm>
            <a:off x="-1" y="0"/>
            <a:ext cx="9144001"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Pink_snow.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nieve-rosa-adictamente (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nieve-rosa-adictamente (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nieve-rosa-adictamente (5).jpg"/>
          <p:cNvPicPr>
            <a:picLocks noChangeAspect="1" noChangeArrowheads="1"/>
          </p:cNvPicPr>
          <p:nvPr/>
        </p:nvPicPr>
        <p:blipFill>
          <a:blip r:embed="rId2"/>
          <a:srcRect l="2343"/>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pict.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10654397-cielos-ardientes-y-rosa-nieve-durante-la-puesta-del-sol-en-los-andes-chilenos.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22.jpg"/>
          <p:cNvPicPr>
            <a:picLocks noChangeAspect="1" noChangeArrowheads="1"/>
          </p:cNvPicPr>
          <p:nvPr/>
        </p:nvPicPr>
        <p:blipFill>
          <a:blip r:embed="rId2"/>
          <a:srcRect/>
          <a:stretch>
            <a:fillRect/>
          </a:stretch>
        </p:blipFill>
        <p:spPr bwMode="auto">
          <a:xfrm>
            <a:off x="0" y="0"/>
            <a:ext cx="9250458"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watermelon_snow.jpg"/>
          <p:cNvPicPr>
            <a:picLocks noChangeAspect="1" noChangeArrowheads="1"/>
          </p:cNvPicPr>
          <p:nvPr/>
        </p:nvPicPr>
        <p:blipFill>
          <a:blip r:embed="rId2"/>
          <a:srcRect/>
          <a:stretch>
            <a:fillRect/>
          </a:stretch>
        </p:blipFill>
        <p:spPr bwMode="auto">
          <a:xfrm>
            <a:off x="0" y="0"/>
            <a:ext cx="9144000" cy="6858002"/>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watermelon-snow3.jpg"/>
          <p:cNvPicPr>
            <a:picLocks noChangeAspect="1" noChangeArrowheads="1"/>
          </p:cNvPicPr>
          <p:nvPr/>
        </p:nvPicPr>
        <p:blipFill>
          <a:blip r:embed="rId2"/>
          <a:srcRect/>
          <a:stretch>
            <a:fillRect/>
          </a:stretch>
        </p:blipFill>
        <p:spPr bwMode="auto">
          <a:xfrm>
            <a:off x="0" y="0"/>
            <a:ext cx="9144000" cy="7044103"/>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rosa-y-nieve-m19827637.jpg"/>
          <p:cNvPicPr>
            <a:picLocks noChangeAspect="1" noChangeArrowheads="1"/>
          </p:cNvPicPr>
          <p:nvPr/>
        </p:nvPicPr>
        <p:blipFill>
          <a:blip r:embed="rId2"/>
          <a:srcRect/>
          <a:stretch>
            <a:fillRect/>
          </a:stretch>
        </p:blipFill>
        <p:spPr bwMode="auto">
          <a:xfrm>
            <a:off x="-1" y="0"/>
            <a:ext cx="9225469"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windowslivewriternieverosadelasmontaas-1137cnieverosa13.jpg"/>
          <p:cNvPicPr>
            <a:picLocks noChangeAspect="1" noChangeArrowheads="1"/>
          </p:cNvPicPr>
          <p:nvPr/>
        </p:nvPicPr>
        <p:blipFill>
          <a:blip r:embed="rId2"/>
          <a:srcRect/>
          <a:stretch>
            <a:fillRect/>
          </a:stretch>
        </p:blipFill>
        <p:spPr bwMode="auto">
          <a:xfrm>
            <a:off x="0" y="0"/>
            <a:ext cx="9208272"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Snowdrops_and_Snow[1].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Hilltown_thumb.jpg"/>
          <p:cNvPicPr>
            <a:picLocks noChangeAspect="1" noChangeArrowheads="1"/>
          </p:cNvPicPr>
          <p:nvPr/>
        </p:nvPicPr>
        <p:blipFill>
          <a:blip r:embed="rId2"/>
          <a:srcRect/>
          <a:stretch>
            <a:fillRect/>
          </a:stretch>
        </p:blipFill>
        <p:spPr bwMode="auto">
          <a:xfrm>
            <a:off x="0" y="0"/>
            <a:ext cx="9644098" cy="7256036"/>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23.jpg"/>
          <p:cNvPicPr>
            <a:picLocks noChangeAspect="1" noChangeArrowheads="1"/>
          </p:cNvPicPr>
          <p:nvPr/>
        </p:nvPicPr>
        <p:blipFill>
          <a:blip r:embed="rId2"/>
          <a:srcRect/>
          <a:stretch>
            <a:fillRect/>
          </a:stretch>
        </p:blipFill>
        <p:spPr bwMode="auto">
          <a:xfrm>
            <a:off x="0" y="0"/>
            <a:ext cx="9144000" cy="706374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gardening-graphics_1062645a[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watermelon-snow4.jpg"/>
          <p:cNvPicPr>
            <a:picLocks noChangeAspect="1" noChangeArrowheads="1"/>
          </p:cNvPicPr>
          <p:nvPr/>
        </p:nvPicPr>
        <p:blipFill>
          <a:blip r:embed="rId2"/>
          <a:srcRect/>
          <a:stretch>
            <a:fillRect/>
          </a:stretch>
        </p:blipFill>
        <p:spPr bwMode="auto">
          <a:xfrm rot="16200000">
            <a:off x="1035832" y="-1035831"/>
            <a:ext cx="7072338" cy="9144001"/>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4891975-7297787.jpg"/>
          <p:cNvPicPr>
            <a:picLocks noChangeAspect="1" noChangeArrowheads="1"/>
          </p:cNvPicPr>
          <p:nvPr/>
        </p:nvPicPr>
        <p:blipFill>
          <a:blip r:embed="rId2"/>
          <a:srcRect/>
          <a:stretch>
            <a:fillRect/>
          </a:stretch>
        </p:blipFill>
        <p:spPr bwMode="auto">
          <a:xfrm>
            <a:off x="0" y="0"/>
            <a:ext cx="9142266"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watermelon-snow3.jpg"/>
          <p:cNvPicPr>
            <a:picLocks noChangeAspect="1" noChangeArrowheads="1"/>
          </p:cNvPicPr>
          <p:nvPr/>
        </p:nvPicPr>
        <p:blipFill>
          <a:blip r:embed="rId2"/>
          <a:srcRect/>
          <a:stretch>
            <a:fillRect/>
          </a:stretch>
        </p:blipFill>
        <p:spPr bwMode="auto">
          <a:xfrm>
            <a:off x="0" y="0"/>
            <a:ext cx="4286248" cy="7044103"/>
          </a:xfrm>
          <a:prstGeom prst="rect">
            <a:avLst/>
          </a:prstGeom>
          <a:noFill/>
        </p:spPr>
      </p:pic>
      <p:sp>
        <p:nvSpPr>
          <p:cNvPr id="2" name="1 Rectángulo"/>
          <p:cNvSpPr/>
          <p:nvPr/>
        </p:nvSpPr>
        <p:spPr>
          <a:xfrm>
            <a:off x="4857752" y="-142900"/>
            <a:ext cx="4286248" cy="7529538"/>
          </a:xfrm>
          <a:prstGeom prst="rect">
            <a:avLst/>
          </a:prstGeom>
        </p:spPr>
        <p:txBody>
          <a:bodyPr wrap="square">
            <a:spAutoFit/>
          </a:bodyPr>
          <a:lstStyle/>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En </a:t>
            </a:r>
            <a:r>
              <a:rPr lang="es-ES" sz="1800" b="1" i="1" dirty="0" err="1" smtClean="0">
                <a:latin typeface="Arial" pitchFamily="34" charset="0"/>
                <a:cs typeface="Arial" pitchFamily="34" charset="0"/>
              </a:rPr>
              <a:t>Buffalo</a:t>
            </a:r>
            <a:r>
              <a:rPr lang="es-ES" sz="1800" b="1" i="1" dirty="0" smtClean="0">
                <a:latin typeface="Arial" pitchFamily="34" charset="0"/>
                <a:cs typeface="Arial" pitchFamily="34" charset="0"/>
              </a:rPr>
              <a:t> (en los "</a:t>
            </a:r>
            <a:r>
              <a:rPr lang="es-ES" sz="1800" b="1" i="1" dirty="0" err="1" smtClean="0">
                <a:latin typeface="Arial" pitchFamily="34" charset="0"/>
                <a:cs typeface="Arial" pitchFamily="34" charset="0"/>
              </a:rPr>
              <a:t>States</a:t>
            </a:r>
            <a:r>
              <a:rPr lang="es-ES" sz="1800" b="1" i="1" dirty="0" smtClean="0">
                <a:latin typeface="Arial" pitchFamily="34" charset="0"/>
                <a:cs typeface="Arial" pitchFamily="34" charset="0"/>
              </a:rPr>
              <a:t>")</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nadie se lo podía creer:</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¿esto que vemos al amanecer,</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qué leches, qué carajo es?</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Esa extraña, esa singular cosa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que a todos sacó del hogar</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era una capa de espesa nieve rosa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con la que querían jugar.</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¿Se sabía qué era aquel</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sedoso y </a:t>
            </a:r>
            <a:r>
              <a:rPr lang="es-ES" sz="1800" b="1" i="1" dirty="0" err="1" smtClean="0">
                <a:latin typeface="Arial" pitchFamily="34" charset="0"/>
                <a:cs typeface="Arial" pitchFamily="34" charset="0"/>
              </a:rPr>
              <a:t>jugueton</a:t>
            </a:r>
            <a:r>
              <a:rPr lang="es-ES" sz="1800" b="1" i="1" dirty="0" smtClean="0">
                <a:latin typeface="Arial" pitchFamily="34" charset="0"/>
                <a:cs typeface="Arial" pitchFamily="34" charset="0"/>
              </a:rPr>
              <a:t> manto</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que a todos extrañaba tanto</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y era de color pastel?</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Las autoridades dijeron,</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para la de todos conmoción</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que era cosa de una demolición</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y que lo que pasó no temieron.</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En efecto una fábrica de colorantes</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había sido demolida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¡menuda movida</a:t>
            </a:r>
            <a:r>
              <a:rPr lang="es-ES" b="1" i="1" dirty="0" smtClean="0">
                <a:latin typeface="Arial" pitchFamily="34" charset="0"/>
                <a:cs typeface="Arial" pitchFamily="34" charset="0"/>
              </a:rPr>
              <a:t>! </a:t>
            </a:r>
          </a:p>
          <a:p>
            <a:r>
              <a:rPr lang="es-ES" b="1" i="1" dirty="0" smtClean="0">
                <a:latin typeface="Arial" pitchFamily="34" charset="0"/>
                <a:cs typeface="Arial" pitchFamily="34" charset="0"/>
              </a:rPr>
              <a:t>Sí, una fábrica de las de antes.</a:t>
            </a:r>
            <a:endParaRPr lang="es-ES" sz="1800" b="1" i="1" dirty="0" smtClean="0">
              <a:latin typeface="Arial" pitchFamily="34" charset="0"/>
              <a:cs typeface="Arial" pitchFamily="34" charset="0"/>
            </a:endParaRPr>
          </a:p>
          <a:p>
            <a:r>
              <a:rPr lang="es-ES" sz="1200" b="1" i="1" dirty="0" smtClean="0">
                <a:latin typeface="Arial" pitchFamily="34" charset="0"/>
                <a:cs typeface="Arial" pitchFamily="34" charset="0"/>
              </a:rPr>
              <a:t/>
            </a:r>
            <a:br>
              <a:rPr lang="es-ES" sz="1200" b="1" i="1" dirty="0" smtClean="0">
                <a:latin typeface="Arial" pitchFamily="34" charset="0"/>
                <a:cs typeface="Arial" pitchFamily="34" charset="0"/>
              </a:rPr>
            </a:br>
            <a:endParaRPr lang="es-ES" sz="1200" b="1" i="1" dirty="0">
              <a:latin typeface="Arial" pitchFamily="34" charset="0"/>
              <a:cs typeface="Arial" pitchFamily="34" charset="0"/>
            </a:endParaRPr>
          </a:p>
        </p:txBody>
      </p:sp>
      <p:sp>
        <p:nvSpPr>
          <p:cNvPr id="3" name="2 Rectángulo"/>
          <p:cNvSpPr/>
          <p:nvPr/>
        </p:nvSpPr>
        <p:spPr>
          <a:xfrm>
            <a:off x="428596" y="1000108"/>
            <a:ext cx="3500462" cy="1754326"/>
          </a:xfrm>
          <a:prstGeom prst="rect">
            <a:avLst/>
          </a:prstGeom>
        </p:spPr>
        <p:txBody>
          <a:bodyPr wrap="square">
            <a:spAutoFit/>
          </a:bodyPr>
          <a:lstStyle/>
          <a:p>
            <a:pPr algn="ctr"/>
            <a:r>
              <a:rPr lang="es-ES" sz="3600" dirty="0" smtClean="0">
                <a:solidFill>
                  <a:srgbClr val="FF00FF"/>
                </a:solidFill>
                <a:latin typeface="Rockwell Extra Bold" pitchFamily="18" charset="0"/>
              </a:rPr>
              <a:t>La nieve rosa es hermosa</a:t>
            </a:r>
            <a:endParaRPr lang="es-ES" sz="3600" dirty="0">
              <a:solidFill>
                <a:srgbClr val="FF00FF"/>
              </a:solidFill>
              <a:latin typeface="Rockwell Extra Bold" pitchFamily="18" charset="0"/>
            </a:endParaRPr>
          </a:p>
        </p:txBody>
      </p:sp>
    </p:spTree>
  </p:cSld>
  <p:clrMapOvr>
    <a:masterClrMapping/>
  </p:clrMapOvr>
  <p:transition spd="slow" advClick="0" advTm="48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watermelon-snow3.jpg"/>
          <p:cNvPicPr>
            <a:picLocks noChangeAspect="1" noChangeArrowheads="1"/>
          </p:cNvPicPr>
          <p:nvPr/>
        </p:nvPicPr>
        <p:blipFill>
          <a:blip r:embed="rId2"/>
          <a:srcRect/>
          <a:stretch>
            <a:fillRect/>
          </a:stretch>
        </p:blipFill>
        <p:spPr bwMode="auto">
          <a:xfrm>
            <a:off x="0" y="0"/>
            <a:ext cx="4357686" cy="7044103"/>
          </a:xfrm>
          <a:prstGeom prst="rect">
            <a:avLst/>
          </a:prstGeom>
          <a:noFill/>
        </p:spPr>
      </p:pic>
      <p:sp>
        <p:nvSpPr>
          <p:cNvPr id="2" name="1 Rectángulo"/>
          <p:cNvSpPr/>
          <p:nvPr/>
        </p:nvSpPr>
        <p:spPr>
          <a:xfrm>
            <a:off x="4500562" y="285728"/>
            <a:ext cx="4857784" cy="5909310"/>
          </a:xfrm>
          <a:prstGeom prst="rect">
            <a:avLst/>
          </a:prstGeom>
        </p:spPr>
        <p:txBody>
          <a:bodyPr wrap="square">
            <a:spAutoFit/>
          </a:bodyPr>
          <a:lstStyle/>
          <a:p>
            <a:r>
              <a:rPr lang="es-ES" sz="1800" b="1" i="1" dirty="0" smtClean="0">
                <a:latin typeface="Arial" pitchFamily="34" charset="0"/>
                <a:cs typeface="Arial" pitchFamily="34" charset="0"/>
              </a:rPr>
              <a:t/>
            </a:r>
            <a:br>
              <a:rPr lang="es-ES" sz="1800" b="1" i="1" dirty="0" smtClean="0">
                <a:latin typeface="Arial" pitchFamily="34" charset="0"/>
                <a:cs typeface="Arial" pitchFamily="34" charset="0"/>
              </a:rPr>
            </a:br>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Un depósito que mal se miró</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tenía algo de colorante número cuarenta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pero ninguno, nadie se dio cuenta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hasta que la fábrica se derribó.</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El polvo en suspensión al cielo subió</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y se mezcló con una invernal nube</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y como ha de bajar lo que sube</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he aquí que en forma de nieve bajó.</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El colorante hizo la nieve </a:t>
            </a:r>
            <a:r>
              <a:rPr lang="es-ES" sz="1800" b="1" i="1" dirty="0" err="1" smtClean="0">
                <a:latin typeface="Arial" pitchFamily="34" charset="0"/>
                <a:cs typeface="Arial" pitchFamily="34" charset="0"/>
              </a:rPr>
              <a:t>rosacea</a:t>
            </a:r>
            <a:r>
              <a:rPr lang="es-ES" sz="1800" b="1" i="1" dirty="0" smtClean="0">
                <a:latin typeface="Arial" pitchFamily="34" charset="0"/>
                <a:cs typeface="Arial" pitchFamily="34" charset="0"/>
              </a:rPr>
              <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pero a los felices residentes</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que se reían entre dientes</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no les parecía una cosa fea.</a:t>
            </a:r>
          </a:p>
          <a:p>
            <a:endParaRPr lang="es-ES" sz="1800" b="1" i="1" dirty="0" smtClean="0">
              <a:latin typeface="Arial" pitchFamily="34" charset="0"/>
              <a:cs typeface="Arial" pitchFamily="34" charset="0"/>
            </a:endParaRPr>
          </a:p>
          <a:p>
            <a:r>
              <a:rPr lang="es-ES" sz="1800" b="1" i="1" dirty="0" smtClean="0">
                <a:latin typeface="Arial" pitchFamily="34" charset="0"/>
                <a:cs typeface="Arial" pitchFamily="34" charset="0"/>
              </a:rPr>
              <a:t>Así termina esta rima</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esta mala y penosa redacción</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os pido perdón por la acción</a:t>
            </a:r>
            <a:br>
              <a:rPr lang="es-ES" sz="1800" b="1" i="1" dirty="0" smtClean="0">
                <a:latin typeface="Arial" pitchFamily="34" charset="0"/>
                <a:cs typeface="Arial" pitchFamily="34" charset="0"/>
              </a:rPr>
            </a:br>
            <a:r>
              <a:rPr lang="es-ES" sz="1800" b="1" i="1" dirty="0" smtClean="0">
                <a:latin typeface="Arial" pitchFamily="34" charset="0"/>
                <a:cs typeface="Arial" pitchFamily="34" charset="0"/>
              </a:rPr>
              <a:t>que seguro que os ha dado grima.</a:t>
            </a:r>
            <a:endParaRPr lang="es-ES" sz="1800" b="1" i="1" dirty="0">
              <a:latin typeface="Arial" pitchFamily="34" charset="0"/>
              <a:cs typeface="Arial" pitchFamily="34" charset="0"/>
            </a:endParaRPr>
          </a:p>
        </p:txBody>
      </p:sp>
    </p:spTree>
  </p:cSld>
  <p:clrMapOvr>
    <a:masterClrMapping/>
  </p:clrMapOvr>
  <p:transition spd="slow" advClick="0" advTm="42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1382009646.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Efeitos da Neve 1"/>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endParaRPr>
          </a:p>
        </p:txBody>
      </p:sp>
      <p:sp>
        <p:nvSpPr>
          <p:cNvPr id="16" name="15 Rectángulo"/>
          <p:cNvSpPr/>
          <p:nvPr/>
        </p:nvSpPr>
        <p:spPr>
          <a:xfrm>
            <a:off x="428596" y="2214554"/>
            <a:ext cx="3714776" cy="2800767"/>
          </a:xfrm>
          <a:prstGeom prst="rect">
            <a:avLst/>
          </a:prstGeom>
        </p:spPr>
        <p:txBody>
          <a:bodyPr wrap="square">
            <a:spAutoFit/>
          </a:bodyPr>
          <a:lstStyle/>
          <a:p>
            <a:pPr algn="ctr"/>
            <a:r>
              <a:rPr lang="es-ES" sz="4400" b="1" kern="10" dirty="0" smtClean="0">
                <a:ln w="9525">
                  <a:solidFill>
                    <a:srgbClr val="1CDEF8"/>
                  </a:solidFill>
                  <a:round/>
                  <a:headEnd/>
                  <a:tailEnd/>
                </a:ln>
                <a:solidFill>
                  <a:srgbClr val="FF33CC"/>
                </a:solidFill>
                <a:effectLst>
                  <a:outerShdw dist="35921" dir="2700000" algn="ctr" rotWithShape="0">
                    <a:schemeClr val="folHlink">
                      <a:alpha val="80000"/>
                    </a:schemeClr>
                  </a:outerShdw>
                </a:effectLst>
                <a:latin typeface="Snap ITC"/>
              </a:rPr>
              <a:t>Un fuerte abrazo que tengas un buen día</a:t>
            </a:r>
            <a:endParaRPr lang="es-ES" sz="4400" dirty="0"/>
          </a:p>
        </p:txBody>
      </p:sp>
    </p:spTree>
  </p:cSld>
  <p:clrMapOvr>
    <a:masterClrMapping/>
  </p:clrMapOvr>
  <p:transition spd="slow" advClick="0" advTm="12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50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8" dur="5000" fill="hold"/>
                                        <p:tgtEl>
                                          <p:spTgt spid="16">
                                            <p:txEl>
                                              <p:pRg st="0" end="0"/>
                                            </p:txEl>
                                          </p:spTgt>
                                        </p:tgtEl>
                                        <p:attrNameLst>
                                          <p:attrName>ppt_y</p:attrName>
                                        </p:attrNameLst>
                                      </p:cBhvr>
                                      <p:tavLst>
                                        <p:tav tm="0">
                                          <p:val>
                                            <p:strVal val="#ppt_y+#ppt_h/2"/>
                                          </p:val>
                                        </p:tav>
                                        <p:tav tm="100000">
                                          <p:val>
                                            <p:strVal val="#ppt_y"/>
                                          </p:val>
                                        </p:tav>
                                      </p:tavLst>
                                    </p:anim>
                                    <p:anim calcmode="lin" valueType="num">
                                      <p:cBhvr>
                                        <p:cTn id="9" dur="5000" fill="hold"/>
                                        <p:tgtEl>
                                          <p:spTgt spid="16">
                                            <p:txEl>
                                              <p:pRg st="0" end="0"/>
                                            </p:txEl>
                                          </p:spTgt>
                                        </p:tgtEl>
                                        <p:attrNameLst>
                                          <p:attrName>ppt_w</p:attrName>
                                        </p:attrNameLst>
                                      </p:cBhvr>
                                      <p:tavLst>
                                        <p:tav tm="0">
                                          <p:val>
                                            <p:strVal val="#ppt_w"/>
                                          </p:val>
                                        </p:tav>
                                        <p:tav tm="100000">
                                          <p:val>
                                            <p:strVal val="#ppt_w"/>
                                          </p:val>
                                        </p:tav>
                                      </p:tavLst>
                                    </p:anim>
                                    <p:anim calcmode="lin" valueType="num">
                                      <p:cBhvr>
                                        <p:cTn id="10" dur="5000" fill="hold"/>
                                        <p:tgtEl>
                                          <p:spTgt spid="1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 LA NIEVE SANDÍ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 LA NIEVE SANDÍA</Template>
  <TotalTime>1</TotalTime>
  <Words>404</Words>
  <Application>Microsoft Office PowerPoint</Application>
  <PresentationFormat>Presentación en pantalla (4:3)</PresentationFormat>
  <Paragraphs>68</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EL MISTERIO DE LA NIEVE SANDÍA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2013-11-24T20:36:57Z</dcterms:created>
  <dcterms:modified xsi:type="dcterms:W3CDTF">2013-11-24T20:38:05Z</dcterms:modified>
</cp:coreProperties>
</file>