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78" r:id="rId3"/>
    <p:sldId id="273" r:id="rId4"/>
    <p:sldId id="265" r:id="rId5"/>
    <p:sldId id="270" r:id="rId6"/>
    <p:sldId id="257" r:id="rId7"/>
    <p:sldId id="272" r:id="rId8"/>
    <p:sldId id="275" r:id="rId9"/>
    <p:sldId id="258" r:id="rId10"/>
    <p:sldId id="271" r:id="rId11"/>
    <p:sldId id="259" r:id="rId12"/>
    <p:sldId id="277" r:id="rId13"/>
    <p:sldId id="260" r:id="rId14"/>
    <p:sldId id="267" r:id="rId15"/>
    <p:sldId id="261" r:id="rId16"/>
    <p:sldId id="269" r:id="rId17"/>
    <p:sldId id="262" r:id="rId18"/>
    <p:sldId id="274" r:id="rId19"/>
    <p:sldId id="263" r:id="rId20"/>
    <p:sldId id="276" r:id="rId21"/>
    <p:sldId id="264" r:id="rId22"/>
    <p:sldId id="279" r:id="rId2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77lNVko+qo2Z9LjUMkgaJw" hashData="tsLU9hab9k/ybCg4JHJA58ODSO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3EC9FA-30CF-471A-9479-E04A3D007710}" type="datetimeFigureOut">
              <a:rPr lang="es-ES" smtClean="0"/>
              <a:pPr/>
              <a:t>08/07/2014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240F20-7877-41BA-B3B8-1A4EE84DB2A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9240F20-7877-41BA-B3B8-1A4EE84DB2A3}"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2CBAC4F-9196-4FCB-B431-32F556EA6C31}"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51A2F14-6F84-47B5-B7C4-5EF6520E3B8B}" type="slidenum">
              <a:rPr lang="es-ES"/>
              <a:pPr>
                <a:defRPr/>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902DF00-388C-459F-AB8C-9866E4E32C12}"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EE1281A-BC26-4397-8DEF-D3B5609ED88D}" type="slidenum">
              <a:rPr lang="es-ES"/>
              <a:pPr>
                <a:defRPr/>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697C228-2903-4A77-8F98-EDC336C79ED8}"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70AFA24-E755-448A-8026-4A4DE5F6FA37}" type="slidenum">
              <a:rPr lang="es-ES"/>
              <a:pPr>
                <a:defRPr/>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51F59F1-3952-4DAD-A817-8E3A1B50B70B}" type="datetimeFigureOut">
              <a:rPr lang="es-ES"/>
              <a:pPr>
                <a:defRPr/>
              </a:pPr>
              <a:t>08/07/2014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DDF47C2-9F21-4E7C-B066-42E0F8A5E778}" type="slidenum">
              <a:rPr lang="es-ES"/>
              <a:pPr>
                <a:defRPr/>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79C8818-63FD-4C1F-9CC9-75F8C2858B81}" type="datetimeFigureOut">
              <a:rPr lang="es-ES"/>
              <a:pPr>
                <a:defRPr/>
              </a:pPr>
              <a:t>08/07/2014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2F24862-5CFB-4AFE-943A-B721D16803F8}" type="slidenum">
              <a:rPr lang="es-ES"/>
              <a:pPr>
                <a:defRPr/>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D892EC1-4F2E-4AD6-9FF0-40DC8727CC76}" type="datetimeFigureOut">
              <a:rPr lang="es-ES"/>
              <a:pPr>
                <a:defRPr/>
              </a:pPr>
              <a:t>08/07/2014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9218747-EC2E-4B6A-8ECB-7AF0CBEE3CE3}" type="slidenum">
              <a:rPr lang="es-ES"/>
              <a:pPr>
                <a:defRPr/>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4109C3D-6C03-40C4-BA8F-54CF7A86A34F}" type="datetimeFigureOut">
              <a:rPr lang="es-ES"/>
              <a:pPr>
                <a:defRPr/>
              </a:pPr>
              <a:t>08/07/2014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A8DBDC3-F707-4B34-920A-93DDCECDEF3E}" type="slidenum">
              <a:rPr lang="es-ES"/>
              <a:pPr>
                <a:defRPr/>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4A2293F-C104-4FE2-B499-E5BB0A1A0D9F}" type="datetimeFigureOut">
              <a:rPr lang="es-ES"/>
              <a:pPr>
                <a:defRPr/>
              </a:pPr>
              <a:t>08/07/2014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B9BA6CE-E147-4149-9552-DA5DB89EED60}" type="slidenum">
              <a:rPr lang="es-ES"/>
              <a:pPr>
                <a:defRPr/>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BE7F587-C2F5-4EAC-B743-8826C2C6FAE9}" type="datetimeFigureOut">
              <a:rPr lang="es-ES"/>
              <a:pPr>
                <a:defRPr/>
              </a:pPr>
              <a:t>08/07/2014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96F0147-A0AC-4C9B-B156-480B58AB4D43}" type="slidenum">
              <a:rPr lang="es-ES"/>
              <a:pPr>
                <a:defRPr/>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F9098A5-E06C-475A-978F-AFE06A60714A}"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451A1D7-A6D7-4EE5-ADA4-8E98BD0ABF40}" type="slidenum">
              <a:rPr lang="es-ES"/>
              <a:pPr>
                <a:defRPr/>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1BAC97D-8969-4800-A758-C9BC1BE9F4B7}" type="datetimeFigureOut">
              <a:rPr lang="es-ES"/>
              <a:pPr>
                <a:defRPr/>
              </a:pPr>
              <a:t>08/07/2014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C04526D-F20C-4E2E-A7B3-2157F76EFEE4}" type="slidenum">
              <a:rPr lang="es-ES"/>
              <a:pPr>
                <a:defRPr/>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ECD1128-95BC-4726-B973-DFE32BBB9C4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6589AD5-6507-4D1A-B3F9-4FAE3B9D1216}" type="datetimeFigureOut">
              <a:rPr lang="es-ES"/>
              <a:pPr>
                <a:defRPr/>
              </a:pPr>
              <a:t>08/07/2014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9FFAFD70-B32F-4948-B5C3-36C94FDC3CE7}"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35C342A-16EF-43AF-8996-B6F80EA3481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1.wav"/><Relationship Id="rId7"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1.gif"/><Relationship Id="rId4" Type="http://schemas.openxmlformats.org/officeDocument/2006/relationships/hyperlink" Target="http://www.abc.es/20110623/ciencia/abci-misterio-bombilla-encendida-desde-201106231033.html" TargetMode="External"/><Relationship Id="rId9" Type="http://schemas.openxmlformats.org/officeDocument/2006/relationships/image" Target="../media/image5.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5 Rectángulo"/>
          <p:cNvSpPr>
            <a:spLocks noChangeArrowheads="1"/>
          </p:cNvSpPr>
          <p:nvPr/>
        </p:nvSpPr>
        <p:spPr bwMode="auto">
          <a:xfrm>
            <a:off x="1571604" y="1428736"/>
            <a:ext cx="6215106" cy="4247298"/>
          </a:xfrm>
          <a:prstGeom prst="rect">
            <a:avLst/>
          </a:prstGeom>
          <a:noFill/>
          <a:ln w="9525">
            <a:noFill/>
            <a:miter lim="800000"/>
            <a:headEnd/>
            <a:tailEnd/>
          </a:ln>
        </p:spPr>
        <p:txBody>
          <a:bodyPr wrap="square" lIns="91422" tIns="45711" rIns="91422" bIns="45711">
            <a:spAutoFit/>
          </a:bodyPr>
          <a:lstStyle/>
          <a:p>
            <a:pPr algn="ctr"/>
            <a:r>
              <a:rPr lang="es-ES" sz="5400" b="1" i="1" dirty="0">
                <a:latin typeface="Jokerman" pitchFamily="82" charset="0"/>
                <a:hlinkClick r:id="rId4" tooltip="El misterio de la bombilla encendida desde hace 110 años"/>
              </a:rPr>
              <a:t>El misterio de la</a:t>
            </a:r>
          </a:p>
          <a:p>
            <a:pPr algn="ctr"/>
            <a:r>
              <a:rPr lang="es-ES" sz="5400" b="1" i="1" dirty="0">
                <a:latin typeface="Jokerman" pitchFamily="82" charset="0"/>
                <a:hlinkClick r:id="rId4" tooltip="El misterio de la bombilla encendida desde hace 110 años"/>
              </a:rPr>
              <a:t> bombilla </a:t>
            </a:r>
            <a:r>
              <a:rPr lang="es-ES" sz="5400" b="1" i="1" dirty="0" smtClean="0">
                <a:latin typeface="Jokerman" pitchFamily="82" charset="0"/>
                <a:hlinkClick r:id="rId4" tooltip="El misterio de la bombilla encendida desde hace 110 años"/>
              </a:rPr>
              <a:t>encendida,</a:t>
            </a:r>
            <a:endParaRPr lang="es-ES" sz="5400" b="1" i="1" dirty="0">
              <a:latin typeface="Jokerman" pitchFamily="82" charset="0"/>
              <a:hlinkClick r:id="rId4" tooltip="El misterio de la bombilla encendida desde hace 110 años"/>
            </a:endParaRPr>
          </a:p>
          <a:p>
            <a:pPr algn="ctr"/>
            <a:r>
              <a:rPr lang="es-ES" sz="5400" b="1" i="1" dirty="0">
                <a:latin typeface="Jokerman" pitchFamily="82" charset="0"/>
                <a:hlinkClick r:id="rId4" tooltip="El misterio de la bombilla encendida desde hace 110 años"/>
              </a:rPr>
              <a:t>desde hace 110 años</a:t>
            </a:r>
            <a:r>
              <a:rPr lang="es-ES" sz="5400" b="1" i="1" dirty="0">
                <a:latin typeface="Jokerman" pitchFamily="82" charset="0"/>
              </a:rPr>
              <a:t> </a:t>
            </a:r>
          </a:p>
        </p:txBody>
      </p:sp>
      <p:pic>
        <p:nvPicPr>
          <p:cNvPr id="3076"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3077"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3078"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3079"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3080" name="Picture 2" descr="CARA"/>
          <p:cNvPicPr>
            <a:picLocks noChangeAspect="1" noChangeArrowheads="1"/>
          </p:cNvPicPr>
          <p:nvPr/>
        </p:nvPicPr>
        <p:blipFill>
          <a:blip r:embed="rId6"/>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pic>
        <p:nvPicPr>
          <p:cNvPr id="10" name="Picture 2" descr="C:\Documents and Settings\Dell\Escritorio\images.jpg"/>
          <p:cNvPicPr>
            <a:picLocks noChangeAspect="1" noChangeArrowheads="1"/>
          </p:cNvPicPr>
          <p:nvPr/>
        </p:nvPicPr>
        <p:blipFill>
          <a:blip r:embed="rId8"/>
          <a:srcRect/>
          <a:stretch>
            <a:fillRect/>
          </a:stretch>
        </p:blipFill>
        <p:spPr bwMode="auto">
          <a:xfrm>
            <a:off x="7429520" y="357166"/>
            <a:ext cx="1350572" cy="1643050"/>
          </a:xfrm>
          <a:prstGeom prst="ellipse">
            <a:avLst/>
          </a:prstGeom>
          <a:noFill/>
          <a:ln w="9525">
            <a:noFill/>
            <a:miter lim="800000"/>
            <a:headEnd/>
            <a:tailEnd/>
          </a:ln>
        </p:spPr>
      </p:pic>
      <p:pic>
        <p:nvPicPr>
          <p:cNvPr id="12" name="Picture 3" descr="illusion-013"/>
          <p:cNvPicPr>
            <a:picLocks noChangeAspect="1" noChangeArrowheads="1"/>
          </p:cNvPicPr>
          <p:nvPr/>
        </p:nvPicPr>
        <p:blipFill>
          <a:blip r:embed="rId9">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13000">
    <p:dissolve/>
    <p:sndAc>
      <p:stSnd loop="1">
        <p:snd r:embed="rId3" name="los pekeniques - hilo de se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6" presetClass="exit" presetSubtype="32" fill="hold" nodeType="withEffect">
                                  <p:stCondLst>
                                    <p:cond delay="0"/>
                                  </p:stCondLst>
                                  <p:childTnLst>
                                    <p:animEffect transition="out" filter="circle(out)">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ombilla longev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ChangeArrowheads="1"/>
          </p:cNvSpPr>
          <p:nvPr/>
        </p:nvSpPr>
        <p:spPr bwMode="auto">
          <a:xfrm>
            <a:off x="285750" y="3143250"/>
            <a:ext cx="2286000" cy="2554288"/>
          </a:xfrm>
          <a:prstGeom prst="rect">
            <a:avLst/>
          </a:prstGeom>
          <a:noFill/>
          <a:ln w="9525">
            <a:noFill/>
            <a:miter lim="800000"/>
            <a:headEnd/>
            <a:tailEnd/>
          </a:ln>
        </p:spPr>
        <p:txBody>
          <a:bodyPr anchor="ctr">
            <a:spAutoFit/>
          </a:bodyPr>
          <a:lstStyle/>
          <a:p>
            <a:r>
              <a:rPr lang="es-ES" sz="3200" i="1">
                <a:solidFill>
                  <a:srgbClr val="FF0000"/>
                </a:solidFill>
                <a:latin typeface="Arial Rounded MT Bold" pitchFamily="34" charset="0"/>
              </a:rPr>
              <a:t>La bombilla luce en un cuartel de bomberos</a:t>
            </a:r>
          </a:p>
        </p:txBody>
      </p:sp>
      <p:pic>
        <p:nvPicPr>
          <p:cNvPr id="5123" name="Picture 2" descr="El misterio de la bombilla encendida desde hace 110 años"/>
          <p:cNvPicPr>
            <a:picLocks noChangeAspect="1" noChangeArrowheads="1"/>
          </p:cNvPicPr>
          <p:nvPr/>
        </p:nvPicPr>
        <p:blipFill>
          <a:blip r:embed="rId2"/>
          <a:srcRect/>
          <a:stretch>
            <a:fillRect/>
          </a:stretch>
        </p:blipFill>
        <p:spPr bwMode="auto">
          <a:xfrm>
            <a:off x="2571750" y="1071563"/>
            <a:ext cx="6286500" cy="4737100"/>
          </a:xfrm>
          <a:prstGeom prst="rect">
            <a:avLst/>
          </a:prstGeom>
          <a:noFill/>
          <a:ln w="9525">
            <a:noFill/>
            <a:miter lim="800000"/>
            <a:headEnd/>
            <a:tailEnd/>
          </a:ln>
        </p:spPr>
      </p:pic>
      <p:pic>
        <p:nvPicPr>
          <p:cNvPr id="5"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27788715394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500188" y="1500188"/>
            <a:ext cx="6072187" cy="3786187"/>
          </a:xfrm>
          <a:prstGeom prst="rect">
            <a:avLst/>
          </a:prstGeom>
          <a:noFill/>
          <a:ln w="9525">
            <a:noFill/>
            <a:miter lim="800000"/>
            <a:headEnd/>
            <a:tailEnd/>
          </a:ln>
        </p:spPr>
        <p:txBody>
          <a:bodyPr>
            <a:spAutoFit/>
          </a:bodyPr>
          <a:lstStyle/>
          <a:p>
            <a:pPr algn="ctr"/>
            <a:r>
              <a:rPr lang="es-ES" sz="4000" b="1" i="1">
                <a:latin typeface="Calibri" pitchFamily="34" charset="0"/>
              </a:rPr>
              <a:t>Instalada en un cuartel de bomberos de California, los científicos se preguntan cómo es posible que haya aguantado tanto tiempo sin apagarse.</a:t>
            </a:r>
          </a:p>
        </p:txBody>
      </p:sp>
      <p:pic>
        <p:nvPicPr>
          <p:cNvPr id="5"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ombilla-longeva-110-anos.jpg"/>
          <p:cNvPicPr>
            <a:picLocks noChangeAspect="1" noChangeArrowheads="1"/>
          </p:cNvPicPr>
          <p:nvPr/>
        </p:nvPicPr>
        <p:blipFill>
          <a:blip r:embed="rId2"/>
          <a:srcRect t="6000" b="6999"/>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ages.jpg"/>
          <p:cNvPicPr>
            <a:picLocks noChangeAspect="1" noChangeArrowheads="1"/>
          </p:cNvPicPr>
          <p:nvPr/>
        </p:nvPicPr>
        <p:blipFill>
          <a:blip r:embed="rId2"/>
          <a:srcRect/>
          <a:stretch>
            <a:fillRect/>
          </a:stretch>
        </p:blipFill>
        <p:spPr bwMode="auto">
          <a:xfrm>
            <a:off x="3506788" y="0"/>
            <a:ext cx="5637212" cy="6858000"/>
          </a:xfrm>
          <a:prstGeom prst="rect">
            <a:avLst/>
          </a:prstGeom>
          <a:noFill/>
          <a:ln w="9525">
            <a:noFill/>
            <a:miter lim="800000"/>
            <a:headEnd/>
            <a:tailEnd/>
          </a:ln>
        </p:spPr>
      </p:pic>
      <p:sp>
        <p:nvSpPr>
          <p:cNvPr id="9219" name="2 Rectángulo"/>
          <p:cNvSpPr>
            <a:spLocks noChangeArrowheads="1"/>
          </p:cNvSpPr>
          <p:nvPr/>
        </p:nvSpPr>
        <p:spPr bwMode="auto">
          <a:xfrm>
            <a:off x="357188" y="3571875"/>
            <a:ext cx="2571750" cy="2678113"/>
          </a:xfrm>
          <a:prstGeom prst="rect">
            <a:avLst/>
          </a:prstGeom>
          <a:noFill/>
          <a:ln w="9525">
            <a:noFill/>
            <a:miter lim="800000"/>
            <a:headEnd/>
            <a:tailEnd/>
          </a:ln>
        </p:spPr>
        <p:txBody>
          <a:bodyPr>
            <a:spAutoFit/>
          </a:bodyPr>
          <a:lstStyle/>
          <a:p>
            <a:pPr algn="ctr"/>
            <a:r>
              <a:rPr lang="es-ES" sz="2400" b="1" i="1"/>
              <a:t>Fue soplada a mano por la Shelby Electric Company, de Ohio, a finales de la década de 1890. </a:t>
            </a:r>
            <a:endParaRPr lang="es-ES" sz="2400" i="1"/>
          </a:p>
        </p:txBody>
      </p:sp>
      <p:pic>
        <p:nvPicPr>
          <p:cNvPr id="4"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1285875" y="928688"/>
            <a:ext cx="6643688" cy="5262562"/>
          </a:xfrm>
          <a:prstGeom prst="rect">
            <a:avLst/>
          </a:prstGeom>
          <a:noFill/>
          <a:ln w="9525">
            <a:noFill/>
            <a:miter lim="800000"/>
            <a:headEnd/>
            <a:tailEnd/>
          </a:ln>
        </p:spPr>
        <p:txBody>
          <a:bodyPr>
            <a:spAutoFit/>
          </a:bodyPr>
          <a:lstStyle/>
          <a:p>
            <a:pPr algn="ctr"/>
            <a:r>
              <a:rPr lang="es-ES" sz="2800" i="1">
                <a:latin typeface="Calibri" pitchFamily="34" charset="0"/>
              </a:rPr>
              <a:t>Es, sin duda, la bombilla más veterana (y famosa) del mundo. Lleva luciendo sin apenas interrupciones desde 1901 y acaba de cumplir sus primeros </a:t>
            </a:r>
            <a:r>
              <a:rPr lang="es-ES" sz="2800" b="1" i="1">
                <a:latin typeface="Calibri" pitchFamily="34" charset="0"/>
              </a:rPr>
              <a:t>110 años de servicio</a:t>
            </a:r>
            <a:r>
              <a:rPr lang="es-ES" sz="2800" i="1">
                <a:latin typeface="Calibri" pitchFamily="34" charset="0"/>
              </a:rPr>
              <a:t>. Se trata de una bombilla de 60 watios (aunque hoy su potencia no supera los 4), soplada a mano, con filamento de carbono, y está instalada en el cuartel de bomberos número 6 de Livermore, California. </a:t>
            </a:r>
            <a:r>
              <a:rPr lang="es-ES" sz="2800" b="1" i="1">
                <a:latin typeface="Calibri" pitchFamily="34" charset="0"/>
              </a:rPr>
              <a:t>Los científicos se preguntan cómo es posible que haya aguantado tanto tiempo sin apagarse.</a:t>
            </a:r>
            <a:r>
              <a:rPr lang="es-ES" sz="2800" i="1">
                <a:latin typeface="Calibri" pitchFamily="34" charset="0"/>
              </a:rPr>
              <a:t> </a:t>
            </a:r>
          </a:p>
        </p:txBody>
      </p:sp>
      <p:pic>
        <p:nvPicPr>
          <p:cNvPr id="3"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entennial-bulb_560x280.jpg"/>
          <p:cNvPicPr>
            <a:picLocks noChangeAspect="1" noChangeArrowheads="1"/>
          </p:cNvPicPr>
          <p:nvPr/>
        </p:nvPicPr>
        <p:blipFill>
          <a:blip r:embed="rId2"/>
          <a:srcRect l="14063"/>
          <a:stretch>
            <a:fillRect/>
          </a:stretch>
        </p:blipFill>
        <p:spPr bwMode="auto">
          <a:xfrm>
            <a:off x="0" y="0"/>
            <a:ext cx="9185275"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Rectángulo"/>
          <p:cNvSpPr>
            <a:spLocks noChangeArrowheads="1"/>
          </p:cNvSpPr>
          <p:nvPr/>
        </p:nvSpPr>
        <p:spPr bwMode="auto">
          <a:xfrm>
            <a:off x="500063" y="1214438"/>
            <a:ext cx="8143875" cy="4832350"/>
          </a:xfrm>
          <a:prstGeom prst="rect">
            <a:avLst/>
          </a:prstGeom>
          <a:noFill/>
          <a:ln w="9525">
            <a:noFill/>
            <a:miter lim="800000"/>
            <a:headEnd/>
            <a:tailEnd/>
          </a:ln>
        </p:spPr>
        <p:txBody>
          <a:bodyPr>
            <a:spAutoFit/>
          </a:bodyPr>
          <a:lstStyle/>
          <a:p>
            <a:pPr algn="ctr"/>
            <a:r>
              <a:rPr lang="es-ES" sz="2800" i="1">
                <a:latin typeface="Calibri" pitchFamily="34" charset="0"/>
              </a:rPr>
              <a:t>La </a:t>
            </a:r>
            <a:r>
              <a:rPr lang="es-ES" sz="2800" b="1" i="1">
                <a:latin typeface="Calibri" pitchFamily="34" charset="0"/>
              </a:rPr>
              <a:t>"Bombilla centenaria"</a:t>
            </a:r>
            <a:r>
              <a:rPr lang="es-ES" sz="2800" i="1">
                <a:latin typeface="Calibri" pitchFamily="34" charset="0"/>
              </a:rPr>
              <a:t>, que figura en el Guinnes de los Records, fue soplada a mano por la Shelby Electric Company, </a:t>
            </a:r>
            <a:r>
              <a:rPr lang="es-ES" sz="2800" b="1" i="1">
                <a:latin typeface="Calibri" pitchFamily="34" charset="0"/>
              </a:rPr>
              <a:t>d</a:t>
            </a:r>
            <a:r>
              <a:rPr lang="es-ES" sz="2800" i="1">
                <a:latin typeface="Calibri" pitchFamily="34" charset="0"/>
              </a:rPr>
              <a:t>e Ohio, a finales de la década de 1890 y donada después por el dueño de esa compañía al departamento de bomberos en 1901. Se sabe que fue en junio, aunque no el día exacto. Su "cumpleaños" se celebra, por convención, los días 18 de ese mes. Desde que fue instalada en el cuartel, </a:t>
            </a:r>
            <a:r>
              <a:rPr lang="es-ES" sz="2800" b="1" i="1">
                <a:latin typeface="Calibri" pitchFamily="34" charset="0"/>
              </a:rPr>
              <a:t>la bombilla ha permanecido siempre encendida</a:t>
            </a:r>
            <a:r>
              <a:rPr lang="es-ES" sz="2800" i="1">
                <a:latin typeface="Calibri" pitchFamily="34" charset="0"/>
              </a:rPr>
              <a:t>, iluminando con su pálida luz, 24 horas al día, los camiones de bomberos en su garaje.</a:t>
            </a:r>
          </a:p>
        </p:txBody>
      </p:sp>
      <p:pic>
        <p:nvPicPr>
          <p:cNvPr id="3"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bombilla-longeva-110-anos1.jpg"/>
          <p:cNvPicPr>
            <a:picLocks noChangeAspect="1" noChangeArrowheads="1"/>
          </p:cNvPicPr>
          <p:nvPr/>
        </p:nvPicPr>
        <p:blipFill>
          <a:blip r:embed="rId2"/>
          <a:srcRect/>
          <a:stretch>
            <a:fillRect/>
          </a:stretch>
        </p:blipFill>
        <p:spPr bwMode="auto">
          <a:xfrm>
            <a:off x="2214546" y="0"/>
            <a:ext cx="51435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Rectángulo"/>
          <p:cNvSpPr>
            <a:spLocks noChangeArrowheads="1"/>
          </p:cNvSpPr>
          <p:nvPr/>
        </p:nvSpPr>
        <p:spPr bwMode="auto">
          <a:xfrm>
            <a:off x="1214438" y="714375"/>
            <a:ext cx="6858000" cy="5694363"/>
          </a:xfrm>
          <a:prstGeom prst="rect">
            <a:avLst/>
          </a:prstGeom>
          <a:noFill/>
          <a:ln w="9525">
            <a:noFill/>
            <a:miter lim="800000"/>
            <a:headEnd/>
            <a:tailEnd/>
          </a:ln>
        </p:spPr>
        <p:txBody>
          <a:bodyPr>
            <a:spAutoFit/>
          </a:bodyPr>
          <a:lstStyle/>
          <a:p>
            <a:pPr algn="ctr"/>
            <a:r>
              <a:rPr lang="es-ES" sz="2800" i="1">
                <a:latin typeface="Calibri" pitchFamily="34" charset="0"/>
              </a:rPr>
              <a:t>Que se sepa, y aparte de algún que otro apagón en la zona, </a:t>
            </a:r>
            <a:r>
              <a:rPr lang="es-ES" sz="2800" b="1" i="1">
                <a:latin typeface="Calibri" pitchFamily="34" charset="0"/>
              </a:rPr>
              <a:t>la bombilla sólo dejó de lucir en una ocasión, en el año 1976,</a:t>
            </a:r>
            <a:r>
              <a:rPr lang="es-ES" sz="2800" i="1">
                <a:latin typeface="Calibri" pitchFamily="34" charset="0"/>
              </a:rPr>
              <a:t> cuando la sede del cuartel de bomberos de Livermore se trasladó a sus nuevas instalaciones. Para evitar disgustos, y ante el temor de que al desenroscarla de su casquillo la bombilla se rompiera, los electricistas cortaron el cable por lo sano y el pequeño "tesoro" fue transportado a su nuevo destino con escolta policial y en un coche de bomberos, bajo la atenta mirada del capitán Kirby Slate. En total, la interrupción apenas duró 22 minutos.</a:t>
            </a:r>
          </a:p>
        </p:txBody>
      </p:sp>
      <p:pic>
        <p:nvPicPr>
          <p:cNvPr id="3"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El misterio de la bombilla encendida desde hace 110 años"/>
          <p:cNvPicPr>
            <a:picLocks noChangeAspect="1" noChangeArrowheads="1"/>
          </p:cNvPicPr>
          <p:nvPr/>
        </p:nvPicPr>
        <p:blipFill>
          <a:blip r:embed="rId2"/>
          <a:srcRect l="8151" r="12656"/>
          <a:stretch>
            <a:fillRect/>
          </a:stretch>
        </p:blipFill>
        <p:spPr bwMode="auto">
          <a:xfrm>
            <a:off x="0" y="0"/>
            <a:ext cx="9661525"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571500" y="642938"/>
            <a:ext cx="7929563" cy="5694362"/>
          </a:xfrm>
          <a:prstGeom prst="rect">
            <a:avLst/>
          </a:prstGeom>
          <a:noFill/>
          <a:ln w="9525">
            <a:noFill/>
            <a:miter lim="800000"/>
            <a:headEnd/>
            <a:tailEnd/>
          </a:ln>
        </p:spPr>
        <p:txBody>
          <a:bodyPr>
            <a:spAutoFit/>
          </a:bodyPr>
          <a:lstStyle/>
          <a:p>
            <a:pPr algn="ctr"/>
            <a:r>
              <a:rPr lang="es-ES" sz="2800" i="1">
                <a:latin typeface="Calibri" pitchFamily="34" charset="0"/>
              </a:rPr>
              <a:t>La bombilla, que hoy cuenta con su propia página web y que tiene una webcam dedicada (cuenta incluso con una página en Facebook), ha sido analizada en diversas ocasiones por la Ciencia. Y </a:t>
            </a:r>
            <a:r>
              <a:rPr lang="es-ES" sz="2800" b="1" i="1">
                <a:latin typeface="Calibri" pitchFamily="34" charset="0"/>
              </a:rPr>
              <a:t>nadie se explica las razones de que siga luciendo</a:t>
            </a:r>
            <a:r>
              <a:rPr lang="es-ES" sz="2800" i="1">
                <a:latin typeface="Calibri" pitchFamily="34" charset="0"/>
              </a:rPr>
              <a:t> después de tanto tiempo. Debora Katz, físico de la Academia Naval de Estados Unidos, ha estudiado a fondo las propiedades físicas de la bombilla de Livermore. Para ello, y ante la imposibilidad de estudiar la bombilla original sin apagarla, la investigadora se hizo con una antigua (y fundida) réplica de la misma, también fabricada or la Shelby Electric Company a finales del siglo XIX.</a:t>
            </a:r>
          </a:p>
        </p:txBody>
      </p:sp>
      <p:pic>
        <p:nvPicPr>
          <p:cNvPr id="3"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iluminacion-decoracion-1-137440187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1143000" y="857250"/>
            <a:ext cx="6858000" cy="5016500"/>
          </a:xfrm>
          <a:prstGeom prst="rect">
            <a:avLst/>
          </a:prstGeom>
          <a:noFill/>
          <a:ln w="9525">
            <a:noFill/>
            <a:miter lim="800000"/>
            <a:headEnd/>
            <a:tailEnd/>
          </a:ln>
        </p:spPr>
        <p:txBody>
          <a:bodyPr>
            <a:spAutoFit/>
          </a:bodyPr>
          <a:lstStyle/>
          <a:p>
            <a:pPr algn="ctr"/>
            <a:r>
              <a:rPr lang="es-ES" sz="3200" b="1" i="1">
                <a:latin typeface="Calibri" pitchFamily="34" charset="0"/>
              </a:rPr>
              <a:t>Un filamento más grueso</a:t>
            </a:r>
          </a:p>
          <a:p>
            <a:pPr algn="ctr"/>
            <a:r>
              <a:rPr lang="es-ES" sz="3200" i="1">
                <a:latin typeface="Calibri" pitchFamily="34" charset="0"/>
              </a:rPr>
              <a:t>"La bombilla de Livermore -explica Débora Katz- se diferencia de dos formas de una bombilla incandescente contemporánea. En primer lugar, su filamento es unas ocho veces más grueso que el de una bombilla actual. Y en segundo lugar, ese filamento, posiblemente hecho de carbono, es semiconductor".</a:t>
            </a:r>
          </a:p>
        </p:txBody>
      </p:sp>
      <p:pic>
        <p:nvPicPr>
          <p:cNvPr id="3"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2011_3_15_PHOTO-8e3db0601247872bae479b43a373648a-1300181221-69.jpg"/>
          <p:cNvPicPr>
            <a:picLocks noChangeAspect="1" noChangeArrowheads="1"/>
          </p:cNvPicPr>
          <p:nvPr/>
        </p:nvPicPr>
        <p:blipFill>
          <a:blip r:embed="rId2"/>
          <a:srcRect/>
          <a:stretch>
            <a:fillRect/>
          </a:stretch>
        </p:blipFill>
        <p:spPr bwMode="auto">
          <a:xfrm>
            <a:off x="1143000" y="0"/>
            <a:ext cx="6858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1143000" y="1214438"/>
            <a:ext cx="6929438" cy="4154487"/>
          </a:xfrm>
          <a:prstGeom prst="rect">
            <a:avLst/>
          </a:prstGeom>
          <a:noFill/>
          <a:ln w="9525">
            <a:noFill/>
            <a:miter lim="800000"/>
            <a:headEnd/>
            <a:tailEnd/>
          </a:ln>
        </p:spPr>
        <p:txBody>
          <a:bodyPr>
            <a:spAutoFit/>
          </a:bodyPr>
          <a:lstStyle/>
          <a:p>
            <a:pPr algn="ctr"/>
            <a:r>
              <a:rPr lang="es-ES" sz="2400" i="1">
                <a:latin typeface="Calibri" pitchFamily="34" charset="0"/>
              </a:rPr>
              <a:t>"Cuando un conductor se calienta mucho -prosigue la investigadora-, su capacidad para conducir la electricidad deja de funcionar. Sin embargo, a medida que la bombilla de Shelby se va calentando, se va convirtiendo en un conductor cada vez mejor". La investigadora quiere, ahora, estudiar el filamento de su bombilla de Shelby rota en el acelerador de partículas de la Academia Naval de EE.UU. Espera así aprender algo más sobre sus extraordinarias propiedades aunque, asegura, </a:t>
            </a:r>
            <a:r>
              <a:rPr lang="es-ES" sz="2400" b="1" i="1">
                <a:latin typeface="Calibri" pitchFamily="34" charset="0"/>
              </a:rPr>
              <a:t>"es posible que la bombilla de Livermore sea única en su especie".</a:t>
            </a:r>
            <a:r>
              <a:rPr lang="es-ES" sz="2400" i="1">
                <a:latin typeface="Calibri" pitchFamily="34" charset="0"/>
              </a:rPr>
              <a:t> </a:t>
            </a:r>
          </a:p>
        </p:txBody>
      </p:sp>
      <p:pic>
        <p:nvPicPr>
          <p:cNvPr id="3"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bombilla-longeva.jpg"/>
          <p:cNvPicPr>
            <a:picLocks noChangeAspect="1" noChangeArrowheads="1"/>
          </p:cNvPicPr>
          <p:nvPr/>
        </p:nvPicPr>
        <p:blipFill>
          <a:blip r:embed="rId2"/>
          <a:srcRect/>
          <a:stretch>
            <a:fillRect/>
          </a:stretch>
        </p:blipFill>
        <p:spPr bwMode="auto">
          <a:xfrm>
            <a:off x="0" y="1071563"/>
            <a:ext cx="9144000" cy="5000625"/>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1214438" y="928688"/>
            <a:ext cx="6858000" cy="4770437"/>
          </a:xfrm>
          <a:prstGeom prst="rect">
            <a:avLst/>
          </a:prstGeom>
          <a:noFill/>
          <a:ln w="9525">
            <a:noFill/>
            <a:miter lim="800000"/>
            <a:headEnd/>
            <a:tailEnd/>
          </a:ln>
        </p:spPr>
        <p:txBody>
          <a:bodyPr>
            <a:spAutoFit/>
          </a:bodyPr>
          <a:lstStyle/>
          <a:p>
            <a:pPr algn="ctr"/>
            <a:r>
              <a:rPr lang="es-ES" sz="4000" b="1" i="1">
                <a:latin typeface="Calibri" pitchFamily="34" charset="0"/>
              </a:rPr>
              <a:t>Otro competidor</a:t>
            </a:r>
          </a:p>
          <a:p>
            <a:pPr algn="ctr"/>
            <a:endParaRPr lang="es-ES" sz="4000" b="1" i="1">
              <a:latin typeface="Calibri" pitchFamily="34" charset="0"/>
            </a:endParaRPr>
          </a:p>
          <a:p>
            <a:pPr algn="ctr"/>
            <a:r>
              <a:rPr lang="es-ES" sz="2800" i="1">
                <a:latin typeface="Calibri" pitchFamily="34" charset="0"/>
              </a:rPr>
              <a:t>Como la de Forth Worth, en Texas, que actualmente luce en el Museo Stockyards de esa localidad y que fue instalada en septiembre de 1908. O la que luce desde 1912 en la tienda de suministros Gasnick, en Nueva York. O la que lleva encendida desde 1926 en otro cuartel de bomberos, el de la ciudad de Mangum, en Oklahoma.</a:t>
            </a:r>
          </a:p>
        </p:txBody>
      </p:sp>
      <p:pic>
        <p:nvPicPr>
          <p:cNvPr id="3" name="Picture 3" descr="illusion-013"/>
          <p:cNvPicPr>
            <a:picLocks noChangeAspect="1" noChangeArrowheads="1"/>
          </p:cNvPicPr>
          <p:nvPr/>
        </p:nvPicPr>
        <p:blipFill>
          <a:blip r:embed="rId2">
            <a:duotone>
              <a:prstClr val="black"/>
              <a:schemeClr val="accent5">
                <a:tint val="45000"/>
                <a:satMod val="400000"/>
              </a:schemeClr>
            </a:duotone>
            <a:lum bright="61000" contrast="-78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 de la bombilla encendida desde hace 110 añ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misterio de la bombilla encendida desde hace 110 años</Template>
  <TotalTime>3</TotalTime>
  <Words>797</Words>
  <Application>Microsoft Office PowerPoint</Application>
  <PresentationFormat>Presentación en pantalla (4:3)</PresentationFormat>
  <Paragraphs>46</Paragraphs>
  <Slides>21</Slides>
  <Notes>1</Notes>
  <HiddenSlides>0</HiddenSlides>
  <MMClips>0</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El misterio de la bombilla encendida desde hace 110 años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2014-07-08T08:02:20Z</dcterms:created>
  <dcterms:modified xsi:type="dcterms:W3CDTF">2014-07-08T08:05:59Z</dcterms:modified>
</cp:coreProperties>
</file>