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5"/>
  </p:notesMasterIdLst>
  <p:sldIdLst>
    <p:sldId id="287" r:id="rId3"/>
    <p:sldId id="303" r:id="rId4"/>
    <p:sldId id="304" r:id="rId5"/>
    <p:sldId id="305" r:id="rId6"/>
    <p:sldId id="299" r:id="rId7"/>
    <p:sldId id="306" r:id="rId8"/>
    <p:sldId id="307" r:id="rId9"/>
    <p:sldId id="308" r:id="rId10"/>
    <p:sldId id="309" r:id="rId11"/>
    <p:sldId id="310" r:id="rId12"/>
    <p:sldId id="311" r:id="rId13"/>
    <p:sldId id="312" r:id="rId14"/>
    <p:sldId id="296" r:id="rId15"/>
    <p:sldId id="314" r:id="rId16"/>
    <p:sldId id="315" r:id="rId17"/>
    <p:sldId id="293" r:id="rId18"/>
    <p:sldId id="316" r:id="rId19"/>
    <p:sldId id="317" r:id="rId20"/>
    <p:sldId id="318" r:id="rId21"/>
    <p:sldId id="319" r:id="rId22"/>
    <p:sldId id="320" r:id="rId23"/>
    <p:sldId id="321" r:id="rId24"/>
    <p:sldId id="322" r:id="rId25"/>
    <p:sldId id="298" r:id="rId26"/>
    <p:sldId id="323" r:id="rId27"/>
    <p:sldId id="297" r:id="rId28"/>
    <p:sldId id="290" r:id="rId29"/>
    <p:sldId id="325" r:id="rId30"/>
    <p:sldId id="300" r:id="rId31"/>
    <p:sldId id="301" r:id="rId32"/>
    <p:sldId id="288" r:id="rId33"/>
    <p:sldId id="326" r:id="rId3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D4NoGNvLJrFImSpV94K63w" hashData="Y5JgelIa1Bx05VanhMaX+yXF6h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6024" autoAdjust="0"/>
  </p:normalViewPr>
  <p:slideViewPr>
    <p:cSldViewPr>
      <p:cViewPr varScale="1">
        <p:scale>
          <a:sx n="86" d="100"/>
          <a:sy n="86" d="100"/>
        </p:scale>
        <p:origin x="-88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A09E246-AF86-48FF-951D-0DA6B68591EF}" type="datetimeFigureOut">
              <a:rPr lang="es-ES" smtClean="0"/>
              <a:pPr/>
              <a:t>10/07/2017</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48244CC-F936-4DE9-ADB9-28AD7C9A10E7}"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0B9F57A-CA73-49D3-AFB5-17EB47FC99B0}" type="datetimeFigureOut">
              <a:rPr lang="es-ES" smtClean="0"/>
              <a:pPr/>
              <a:t>10/07/2017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5FA5C62-9700-48A3-806D-3A34056CEFEE}" type="slidenum">
              <a:rPr lang="es-ES" smtClean="0"/>
              <a:pPr/>
              <a:t>‹Nº›</a:t>
            </a:fld>
            <a:endParaRPr lang="es-ES"/>
          </a:p>
        </p:txBody>
      </p:sp>
    </p:spTree>
  </p:cSld>
  <p:clrMapOvr>
    <a:masterClrMapping/>
  </p:clrMapOvr>
  <p:transition spd="slow" advTm="7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B9F57A-CA73-49D3-AFB5-17EB47FC99B0}" type="datetimeFigureOut">
              <a:rPr lang="es-ES" smtClean="0"/>
              <a:pPr/>
              <a:t>10/07/2017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5FA5C62-9700-48A3-806D-3A34056CEFEE}" type="slidenum">
              <a:rPr lang="es-ES" smtClean="0"/>
              <a:pPr/>
              <a:t>‹Nº›</a:t>
            </a:fld>
            <a:endParaRPr lang="es-ES"/>
          </a:p>
        </p:txBody>
      </p:sp>
    </p:spTree>
  </p:cSld>
  <p:clrMapOvr>
    <a:masterClrMapping/>
  </p:clrMapOvr>
  <p:transition spd="slow" advTm="7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0B9F57A-CA73-49D3-AFB5-17EB47FC99B0}" type="datetimeFigureOut">
              <a:rPr lang="es-ES" smtClean="0"/>
              <a:pPr/>
              <a:t>10/07/2017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5FA5C62-9700-48A3-806D-3A34056CEFEE}" type="slidenum">
              <a:rPr lang="es-ES" smtClean="0"/>
              <a:pPr/>
              <a:t>‹Nº›</a:t>
            </a:fld>
            <a:endParaRPr lang="es-ES"/>
          </a:p>
        </p:txBody>
      </p:sp>
    </p:spTree>
  </p:cSld>
  <p:clrMapOvr>
    <a:masterClrMapping/>
  </p:clrMapOvr>
  <p:transition spd="slow" advTm="7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0B9F57A-CA73-49D3-AFB5-17EB47FC99B0}" type="datetimeFigureOut">
              <a:rPr lang="es-ES" smtClean="0"/>
              <a:pPr/>
              <a:t>10/07/2017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5FA5C62-9700-48A3-806D-3A34056CEFEE}" type="slidenum">
              <a:rPr lang="es-ES" smtClean="0"/>
              <a:pPr/>
              <a:t>‹Nº›</a:t>
            </a:fld>
            <a:endParaRPr lang="es-ES"/>
          </a:p>
        </p:txBody>
      </p:sp>
    </p:spTree>
  </p:cSld>
  <p:clrMapOvr>
    <a:masterClrMapping/>
  </p:clrMapOvr>
  <p:transition spd="slow" advTm="7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0B9F57A-CA73-49D3-AFB5-17EB47FC99B0}" type="datetimeFigureOut">
              <a:rPr lang="es-ES" smtClean="0"/>
              <a:pPr/>
              <a:t>10/07/2017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5FA5C62-9700-48A3-806D-3A34056CEFEE}" type="slidenum">
              <a:rPr lang="es-ES" smtClean="0"/>
              <a:pPr/>
              <a:t>‹Nº›</a:t>
            </a:fld>
            <a:endParaRPr lang="es-ES"/>
          </a:p>
        </p:txBody>
      </p:sp>
    </p:spTree>
  </p:cSld>
  <p:clrMapOvr>
    <a:masterClrMapping/>
  </p:clrMapOvr>
  <p:transition spd="slow" advTm="7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0B9F57A-CA73-49D3-AFB5-17EB47FC99B0}" type="datetimeFigureOut">
              <a:rPr lang="es-ES" smtClean="0"/>
              <a:pPr/>
              <a:t>10/07/2017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5FA5C62-9700-48A3-806D-3A34056CEFEE}" type="slidenum">
              <a:rPr lang="es-ES" smtClean="0"/>
              <a:pPr/>
              <a:t>‹Nº›</a:t>
            </a:fld>
            <a:endParaRPr lang="es-ES"/>
          </a:p>
        </p:txBody>
      </p:sp>
    </p:spTree>
  </p:cSld>
  <p:clrMapOvr>
    <a:masterClrMapping/>
  </p:clrMapOvr>
  <p:transition spd="slow" advTm="7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0B9F57A-CA73-49D3-AFB5-17EB47FC99B0}" type="datetimeFigureOut">
              <a:rPr lang="es-ES" smtClean="0"/>
              <a:pPr/>
              <a:t>10/07/2017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5FA5C62-9700-48A3-806D-3A34056CEFEE}" type="slidenum">
              <a:rPr lang="es-ES" smtClean="0"/>
              <a:pPr/>
              <a:t>‹Nº›</a:t>
            </a:fld>
            <a:endParaRPr lang="es-ES"/>
          </a:p>
        </p:txBody>
      </p:sp>
    </p:spTree>
  </p:cSld>
  <p:clrMapOvr>
    <a:masterClrMapping/>
  </p:clrMapOvr>
  <p:transition spd="slow" advTm="7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0B9F57A-CA73-49D3-AFB5-17EB47FC99B0}" type="datetimeFigureOut">
              <a:rPr lang="es-ES" smtClean="0"/>
              <a:pPr/>
              <a:t>10/07/2017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5FA5C62-9700-48A3-806D-3A34056CEFEE}" type="slidenum">
              <a:rPr lang="es-ES" smtClean="0"/>
              <a:pPr/>
              <a:t>‹Nº›</a:t>
            </a:fld>
            <a:endParaRPr lang="es-ES"/>
          </a:p>
        </p:txBody>
      </p:sp>
    </p:spTree>
  </p:cSld>
  <p:clrMapOvr>
    <a:masterClrMapping/>
  </p:clrMapOvr>
  <p:transition spd="slow" advTm="7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0B9F57A-CA73-49D3-AFB5-17EB47FC99B0}" type="datetimeFigureOut">
              <a:rPr lang="es-ES" smtClean="0"/>
              <a:pPr/>
              <a:t>10/07/2017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5FA5C62-9700-48A3-806D-3A34056CEFEE}" type="slidenum">
              <a:rPr lang="es-ES" smtClean="0"/>
              <a:pPr/>
              <a:t>‹Nº›</a:t>
            </a:fld>
            <a:endParaRPr lang="es-ES"/>
          </a:p>
        </p:txBody>
      </p:sp>
    </p:spTree>
  </p:cSld>
  <p:clrMapOvr>
    <a:masterClrMapping/>
  </p:clrMapOvr>
  <p:transition spd="slow" advTm="7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B9F57A-CA73-49D3-AFB5-17EB47FC99B0}" type="datetimeFigureOut">
              <a:rPr lang="es-ES" smtClean="0"/>
              <a:pPr/>
              <a:t>10/07/2017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5FA5C62-9700-48A3-806D-3A34056CEFEE}" type="slidenum">
              <a:rPr lang="es-ES" smtClean="0"/>
              <a:pPr/>
              <a:t>‹Nº›</a:t>
            </a:fld>
            <a:endParaRPr lang="es-ES"/>
          </a:p>
        </p:txBody>
      </p:sp>
    </p:spTree>
  </p:cSld>
  <p:clrMapOvr>
    <a:masterClrMapping/>
  </p:clrMapOvr>
  <p:transition spd="slow" advTm="7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B9F57A-CA73-49D3-AFB5-17EB47FC99B0}" type="datetimeFigureOut">
              <a:rPr lang="es-ES" smtClean="0"/>
              <a:pPr/>
              <a:t>10/07/2017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5FA5C62-9700-48A3-806D-3A34056CEFEE}" type="slidenum">
              <a:rPr lang="es-ES" smtClean="0"/>
              <a:pPr/>
              <a:t>‹Nº›</a:t>
            </a:fld>
            <a:endParaRPr lang="es-ES"/>
          </a:p>
        </p:txBody>
      </p:sp>
    </p:spTree>
  </p:cSld>
  <p:clrMapOvr>
    <a:masterClrMapping/>
  </p:clrMapOvr>
  <p:transition spd="slow" advTm="7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B9F57A-CA73-49D3-AFB5-17EB47FC99B0}" type="datetimeFigureOut">
              <a:rPr lang="es-ES" smtClean="0"/>
              <a:pPr/>
              <a:t>10/07/2017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FA5C62-9700-48A3-806D-3A34056CEFEE}"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13" Type="http://schemas.openxmlformats.org/officeDocument/2006/relationships/image" Target="../media/image11.gif"/><Relationship Id="rId3" Type="http://schemas.openxmlformats.org/officeDocument/2006/relationships/image" Target="../media/image1.gif"/><Relationship Id="rId7" Type="http://schemas.openxmlformats.org/officeDocument/2006/relationships/image" Target="../media/image5.gif"/><Relationship Id="rId12" Type="http://schemas.openxmlformats.org/officeDocument/2006/relationships/image" Target="../media/image10.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11" Type="http://schemas.openxmlformats.org/officeDocument/2006/relationships/image" Target="../media/image9.gif"/><Relationship Id="rId5" Type="http://schemas.openxmlformats.org/officeDocument/2006/relationships/image" Target="../media/image3.jpeg"/><Relationship Id="rId10" Type="http://schemas.openxmlformats.org/officeDocument/2006/relationships/image" Target="../media/image8.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image" Target="../media/image7.gif"/><Relationship Id="rId3" Type="http://schemas.openxmlformats.org/officeDocument/2006/relationships/image" Target="../media/image2.gif"/><Relationship Id="rId7" Type="http://schemas.openxmlformats.org/officeDocument/2006/relationships/image" Target="../media/image6.gif"/><Relationship Id="rId2" Type="http://schemas.openxmlformats.org/officeDocument/2006/relationships/image" Target="../media/image11.gif"/><Relationship Id="rId1" Type="http://schemas.openxmlformats.org/officeDocument/2006/relationships/slideLayout" Target="../slideLayouts/slideLayout7.xml"/><Relationship Id="rId6" Type="http://schemas.openxmlformats.org/officeDocument/2006/relationships/image" Target="../media/image5.gif"/><Relationship Id="rId11" Type="http://schemas.openxmlformats.org/officeDocument/2006/relationships/image" Target="../media/image10.gif"/><Relationship Id="rId5" Type="http://schemas.openxmlformats.org/officeDocument/2006/relationships/image" Target="../media/image4.gif"/><Relationship Id="rId10" Type="http://schemas.openxmlformats.org/officeDocument/2006/relationships/image" Target="../media/image9.gif"/><Relationship Id="rId4" Type="http://schemas.openxmlformats.org/officeDocument/2006/relationships/image" Target="../media/image3.jpeg"/><Relationship Id="rId9" Type="http://schemas.openxmlformats.org/officeDocument/2006/relationships/image" Target="../media/image8.gif"/></Relationships>
</file>

<file path=ppt/slides/_rels/slide32.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hyperlink" Target="https://vk.com/mispps" TargetMode="External"/><Relationship Id="rId3" Type="http://schemas.openxmlformats.org/officeDocument/2006/relationships/image" Target="../media/image30.png"/><Relationship Id="rId7" Type="http://schemas.openxmlformats.org/officeDocument/2006/relationships/hyperlink" Target="https://www.facebook.com/mispps" TargetMode="External"/><Relationship Id="rId12" Type="http://schemas.openxmlformats.org/officeDocument/2006/relationships/image" Target="../media/image3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2.png"/><Relationship Id="rId11" Type="http://schemas.openxmlformats.org/officeDocument/2006/relationships/hyperlink" Target="https://plus.google.com/+Mispps/" TargetMode="External"/><Relationship Id="rId5" Type="http://schemas.openxmlformats.org/officeDocument/2006/relationships/image" Target="../media/image31.png"/><Relationship Id="rId10" Type="http://schemas.openxmlformats.org/officeDocument/2006/relationships/image" Target="../media/image3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8"/>
          <p:cNvPicPr>
            <a:picLocks noChangeAspect="1" noChangeArrowheads="1"/>
          </p:cNvPicPr>
          <p:nvPr/>
        </p:nvPicPr>
        <p:blipFill>
          <a:blip r:embed="rId3"/>
          <a:srcRect/>
          <a:stretch>
            <a:fillRect/>
          </a:stretch>
        </p:blipFill>
        <p:spPr bwMode="auto">
          <a:xfrm>
            <a:off x="285720" y="214290"/>
            <a:ext cx="1025525" cy="723900"/>
          </a:xfrm>
          <a:prstGeom prst="rect">
            <a:avLst/>
          </a:prstGeom>
          <a:noFill/>
          <a:ln w="9525">
            <a:noFill/>
            <a:round/>
            <a:headEnd/>
            <a:tailEnd/>
          </a:ln>
        </p:spPr>
      </p:pic>
      <p:pic>
        <p:nvPicPr>
          <p:cNvPr id="2053"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2054" name="Image 2" descr="swirlrainbw3.gif"/>
          <p:cNvPicPr>
            <a:picLocks noChangeAspect="1"/>
          </p:cNvPicPr>
          <p:nvPr/>
        </p:nvPicPr>
        <p:blipFill>
          <a:blip r:embed="rId4"/>
          <a:srcRect/>
          <a:stretch>
            <a:fillRect/>
          </a:stretch>
        </p:blipFill>
        <p:spPr bwMode="auto">
          <a:xfrm rot="10800000">
            <a:off x="0" y="678815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2056"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pic>
        <p:nvPicPr>
          <p:cNvPr id="2057" name="Picture 2" descr="CARA"/>
          <p:cNvPicPr>
            <a:picLocks noChangeAspect="1" noChangeArrowheads="1"/>
          </p:cNvPicPr>
          <p:nvPr/>
        </p:nvPicPr>
        <p:blipFill>
          <a:blip r:embed="rId5"/>
          <a:srcRect/>
          <a:stretch>
            <a:fillRect/>
          </a:stretch>
        </p:blipFill>
        <p:spPr bwMode="auto">
          <a:xfrm>
            <a:off x="285720" y="5500702"/>
            <a:ext cx="785818" cy="909639"/>
          </a:xfrm>
          <a:prstGeom prst="rect">
            <a:avLst/>
          </a:prstGeom>
          <a:noFill/>
          <a:ln w="38100">
            <a:solidFill>
              <a:srgbClr val="FF0000"/>
            </a:solidFill>
            <a:miter lim="800000"/>
            <a:headEnd/>
            <a:tailEnd/>
          </a:ln>
        </p:spPr>
      </p:pic>
      <p:pic>
        <p:nvPicPr>
          <p:cNvPr id="11" name="Picture 35" descr="http://www.muchografico.com/letrasanimadas/Images/Sangre%2001/sangrel.gif"/>
          <p:cNvPicPr>
            <a:picLocks noChangeAspect="1" noChangeArrowheads="1" noCrop="1"/>
          </p:cNvPicPr>
          <p:nvPr/>
        </p:nvPicPr>
        <p:blipFill>
          <a:blip r:embed="rId6"/>
          <a:srcRect/>
          <a:stretch>
            <a:fillRect/>
          </a:stretch>
        </p:blipFill>
        <p:spPr bwMode="auto">
          <a:xfrm>
            <a:off x="2786050" y="5715016"/>
            <a:ext cx="501967" cy="809624"/>
          </a:xfrm>
          <a:prstGeom prst="rect">
            <a:avLst/>
          </a:prstGeom>
          <a:noFill/>
        </p:spPr>
      </p:pic>
      <p:pic>
        <p:nvPicPr>
          <p:cNvPr id="12" name="Picture 37" descr="http://www.muchografico.com/letrasanimadas/Images/Sangre%2001/sangreu.gif"/>
          <p:cNvPicPr>
            <a:picLocks noChangeAspect="1" noChangeArrowheads="1" noCrop="1"/>
          </p:cNvPicPr>
          <p:nvPr/>
        </p:nvPicPr>
        <p:blipFill>
          <a:blip r:embed="rId7"/>
          <a:srcRect/>
          <a:stretch>
            <a:fillRect/>
          </a:stretch>
        </p:blipFill>
        <p:spPr bwMode="auto">
          <a:xfrm>
            <a:off x="3286116" y="5929330"/>
            <a:ext cx="357190" cy="496097"/>
          </a:xfrm>
          <a:prstGeom prst="rect">
            <a:avLst/>
          </a:prstGeom>
          <a:noFill/>
        </p:spPr>
      </p:pic>
      <p:pic>
        <p:nvPicPr>
          <p:cNvPr id="13" name="Picture 2" descr="http://www.mispps.com/almacen/images/2016/01/12/jNnpY.gif"/>
          <p:cNvPicPr>
            <a:picLocks noChangeAspect="1" noChangeArrowheads="1" noCrop="1"/>
          </p:cNvPicPr>
          <p:nvPr/>
        </p:nvPicPr>
        <p:blipFill>
          <a:blip r:embed="rId8"/>
          <a:srcRect/>
          <a:stretch>
            <a:fillRect/>
          </a:stretch>
        </p:blipFill>
        <p:spPr bwMode="auto">
          <a:xfrm>
            <a:off x="1285852" y="5786454"/>
            <a:ext cx="428624" cy="714373"/>
          </a:xfrm>
          <a:prstGeom prst="rect">
            <a:avLst/>
          </a:prstGeom>
          <a:noFill/>
        </p:spPr>
      </p:pic>
      <p:pic>
        <p:nvPicPr>
          <p:cNvPr id="14" name="Picture 27" descr="http://www.muchografico.com/letrasanimadas/Images/Sangre%2001/sangreo.gif"/>
          <p:cNvPicPr>
            <a:picLocks noChangeAspect="1" noChangeArrowheads="1" noCrop="1"/>
          </p:cNvPicPr>
          <p:nvPr/>
        </p:nvPicPr>
        <p:blipFill>
          <a:blip r:embed="rId9"/>
          <a:srcRect/>
          <a:stretch>
            <a:fillRect/>
          </a:stretch>
        </p:blipFill>
        <p:spPr bwMode="auto">
          <a:xfrm>
            <a:off x="1643042" y="5929330"/>
            <a:ext cx="377188" cy="523872"/>
          </a:xfrm>
          <a:prstGeom prst="rect">
            <a:avLst/>
          </a:prstGeom>
          <a:noFill/>
        </p:spPr>
      </p:pic>
      <p:pic>
        <p:nvPicPr>
          <p:cNvPr id="17" name="Picture 29" descr="http://www.muchografico.com/letrasanimadas/Images/Sangre%2001/sangres.gif"/>
          <p:cNvPicPr>
            <a:picLocks noChangeAspect="1" noChangeArrowheads="1" noCrop="1"/>
          </p:cNvPicPr>
          <p:nvPr/>
        </p:nvPicPr>
        <p:blipFill>
          <a:blip r:embed="rId10"/>
          <a:srcRect/>
          <a:stretch>
            <a:fillRect/>
          </a:stretch>
        </p:blipFill>
        <p:spPr bwMode="auto">
          <a:xfrm>
            <a:off x="2000232" y="5929330"/>
            <a:ext cx="303846" cy="523872"/>
          </a:xfrm>
          <a:prstGeom prst="rect">
            <a:avLst/>
          </a:prstGeom>
          <a:noFill/>
        </p:spPr>
      </p:pic>
      <p:pic>
        <p:nvPicPr>
          <p:cNvPr id="18" name="Picture 33" descr="http://www.muchografico.com/letrasanimadas/Images/Sangre%2001/sangree.gif"/>
          <p:cNvPicPr>
            <a:picLocks noChangeAspect="1" noChangeArrowheads="1" noCrop="1"/>
          </p:cNvPicPr>
          <p:nvPr/>
        </p:nvPicPr>
        <p:blipFill>
          <a:blip r:embed="rId11"/>
          <a:srcRect/>
          <a:stretch>
            <a:fillRect/>
          </a:stretch>
        </p:blipFill>
        <p:spPr bwMode="auto">
          <a:xfrm>
            <a:off x="2285984" y="5929330"/>
            <a:ext cx="310041" cy="500066"/>
          </a:xfrm>
          <a:prstGeom prst="rect">
            <a:avLst/>
          </a:prstGeom>
          <a:noFill/>
        </p:spPr>
      </p:pic>
      <p:pic>
        <p:nvPicPr>
          <p:cNvPr id="19" name="Picture 41" descr="http://www.muchografico.com/letrasanimadas/Images/Sangre%2001/sangrei.gif"/>
          <p:cNvPicPr>
            <a:picLocks noChangeAspect="1" noChangeArrowheads="1" noCrop="1"/>
          </p:cNvPicPr>
          <p:nvPr/>
        </p:nvPicPr>
        <p:blipFill>
          <a:blip r:embed="rId12"/>
          <a:srcRect/>
          <a:stretch>
            <a:fillRect/>
          </a:stretch>
        </p:blipFill>
        <p:spPr bwMode="auto">
          <a:xfrm>
            <a:off x="3640448" y="5929330"/>
            <a:ext cx="217172" cy="571504"/>
          </a:xfrm>
          <a:prstGeom prst="rect">
            <a:avLst/>
          </a:prstGeom>
          <a:noFill/>
        </p:spPr>
      </p:pic>
      <p:pic>
        <p:nvPicPr>
          <p:cNvPr id="20" name="Picture 31" descr="http://www.muchografico.com/letrasanimadas/Images/Sangre%2001/sangres.gif"/>
          <p:cNvPicPr>
            <a:picLocks noChangeAspect="1" noChangeArrowheads="1" noCrop="1"/>
          </p:cNvPicPr>
          <p:nvPr/>
        </p:nvPicPr>
        <p:blipFill>
          <a:blip r:embed="rId10"/>
          <a:srcRect/>
          <a:stretch>
            <a:fillRect/>
          </a:stretch>
        </p:blipFill>
        <p:spPr bwMode="auto">
          <a:xfrm>
            <a:off x="3857620" y="5929330"/>
            <a:ext cx="315756" cy="544406"/>
          </a:xfrm>
          <a:prstGeom prst="rect">
            <a:avLst/>
          </a:prstGeom>
          <a:noFill/>
        </p:spPr>
      </p:pic>
      <p:sp>
        <p:nvSpPr>
          <p:cNvPr id="22" name="21 Rectángulo"/>
          <p:cNvSpPr/>
          <p:nvPr/>
        </p:nvSpPr>
        <p:spPr>
          <a:xfrm>
            <a:off x="2357422" y="3071810"/>
            <a:ext cx="4669868" cy="1569660"/>
          </a:xfrm>
          <a:prstGeom prst="rect">
            <a:avLst/>
          </a:prstGeom>
        </p:spPr>
        <p:txBody>
          <a:bodyPr wrap="none">
            <a:spAutoFit/>
          </a:bodyPr>
          <a:lstStyle/>
          <a:p>
            <a:r>
              <a:rPr lang="es-ES" sz="9600" b="1" dirty="0" smtClean="0">
                <a:solidFill>
                  <a:srgbClr val="FF0000"/>
                </a:solidFill>
                <a:latin typeface="Curlz MT" pitchFamily="82" charset="0"/>
              </a:rPr>
              <a:t>El miedo</a:t>
            </a:r>
            <a:r>
              <a:rPr lang="es-ES" sz="9600" b="1" dirty="0" smtClean="0">
                <a:latin typeface="Curlz MT" pitchFamily="82" charset="0"/>
              </a:rPr>
              <a:t> </a:t>
            </a:r>
            <a:endParaRPr lang="es-ES" sz="9600" b="1" dirty="0">
              <a:latin typeface="Curlz MT" pitchFamily="82" charset="0"/>
            </a:endParaRPr>
          </a:p>
        </p:txBody>
      </p:sp>
      <p:pic>
        <p:nvPicPr>
          <p:cNvPr id="23" name="Picture 2" descr="miedo"/>
          <p:cNvPicPr>
            <a:picLocks noChangeAspect="1" noChangeArrowheads="1" noCrop="1"/>
          </p:cNvPicPr>
          <p:nvPr/>
        </p:nvPicPr>
        <p:blipFill>
          <a:blip r:embed="rId13"/>
          <a:srcRect/>
          <a:stretch>
            <a:fillRect/>
          </a:stretch>
        </p:blipFill>
        <p:spPr bwMode="auto">
          <a:xfrm>
            <a:off x="714348" y="785794"/>
            <a:ext cx="3238491" cy="2428868"/>
          </a:xfrm>
          <a:prstGeom prst="rect">
            <a:avLst/>
          </a:prstGeom>
          <a:noFill/>
        </p:spPr>
      </p:pic>
      <p:pic>
        <p:nvPicPr>
          <p:cNvPr id="24" name="Picture 2" descr="miedo"/>
          <p:cNvPicPr>
            <a:picLocks noChangeAspect="1" noChangeArrowheads="1" noCrop="1"/>
          </p:cNvPicPr>
          <p:nvPr/>
        </p:nvPicPr>
        <p:blipFill>
          <a:blip r:embed="rId13"/>
          <a:srcRect/>
          <a:stretch>
            <a:fillRect/>
          </a:stretch>
        </p:blipFill>
        <p:spPr bwMode="auto">
          <a:xfrm>
            <a:off x="4857752" y="785794"/>
            <a:ext cx="3238491" cy="2428868"/>
          </a:xfrm>
          <a:prstGeom prst="rect">
            <a:avLst/>
          </a:prstGeom>
          <a:noFill/>
        </p:spPr>
      </p:pic>
    </p:spTree>
  </p:cSld>
  <p:clrMapOvr>
    <a:masterClrMapping/>
  </p:clrMapOvr>
  <p:transition spd="slow" advTm="12000">
    <p:dissolve/>
    <p:sndAc>
      <p:stSnd loop="1">
        <p:snd r:embed="rId2" name="musica fondo suspense.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Resultado de imagen de MIEDO"/>
          <p:cNvPicPr>
            <a:picLocks noChangeAspect="1" noChangeArrowheads="1"/>
          </p:cNvPicPr>
          <p:nvPr/>
        </p:nvPicPr>
        <p:blipFill>
          <a:blip r:embed="rId2"/>
          <a:srcRect l="5468" t="11458" r="6250" b="12500"/>
          <a:stretch>
            <a:fillRect/>
          </a:stretch>
        </p:blipFill>
        <p:spPr bwMode="auto">
          <a:xfrm>
            <a:off x="0" y="0"/>
            <a:ext cx="9178278" cy="70009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643174" y="2857496"/>
            <a:ext cx="5857900" cy="3108543"/>
          </a:xfrm>
          <a:prstGeom prst="rect">
            <a:avLst/>
          </a:prstGeom>
        </p:spPr>
        <p:txBody>
          <a:bodyPr wrap="square">
            <a:spAutoFit/>
          </a:bodyPr>
          <a:lstStyle/>
          <a:p>
            <a:r>
              <a:rPr lang="es-ES" sz="2800" b="1" dirty="0">
                <a:solidFill>
                  <a:srgbClr val="FF0000"/>
                </a:solidFill>
                <a:latin typeface="Curlz MT" pitchFamily="82" charset="0"/>
              </a:rPr>
              <a:t>Sensación de angustia provocada por la presencia de un peligro real o imaginario.</a:t>
            </a:r>
          </a:p>
          <a:p>
            <a:r>
              <a:rPr lang="es-ES" sz="2800" b="1" dirty="0">
                <a:solidFill>
                  <a:srgbClr val="FF0000"/>
                </a:solidFill>
                <a:latin typeface="Curlz MT" pitchFamily="82" charset="0"/>
              </a:rPr>
              <a:t>"la oscuridad le provocaba un miedo cerval; la agorafobia es un miedo obsesivo ante los espacios abiertos o descubiertos; algunos niños padecen miedos nocturnos que les impiden conciliar el sueño"</a:t>
            </a:r>
          </a:p>
        </p:txBody>
      </p:sp>
      <p:pic>
        <p:nvPicPr>
          <p:cNvPr id="3" name="Picture 2" descr="miedo"/>
          <p:cNvPicPr>
            <a:picLocks noChangeAspect="1" noChangeArrowheads="1" noCrop="1"/>
          </p:cNvPicPr>
          <p:nvPr/>
        </p:nvPicPr>
        <p:blipFill>
          <a:blip r:embed="rId2"/>
          <a:srcRect/>
          <a:stretch>
            <a:fillRect/>
          </a:stretch>
        </p:blipFill>
        <p:spPr bwMode="auto">
          <a:xfrm>
            <a:off x="-428660" y="0"/>
            <a:ext cx="3238491" cy="2428868"/>
          </a:xfrm>
          <a:prstGeom prst="rect">
            <a:avLst/>
          </a:prstGeom>
          <a:noFill/>
        </p:spPr>
      </p:pic>
    </p:spTree>
  </p:cSld>
  <p:clrMapOvr>
    <a:masterClrMapping/>
  </p:clrMapOvr>
  <p:transition spd="slow" advTm="21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Imagen relacionada"/>
          <p:cNvPicPr>
            <a:picLocks noChangeAspect="1" noChangeArrowheads="1" noCrop="1"/>
          </p:cNvPicPr>
          <p:nvPr/>
        </p:nvPicPr>
        <p:blipFill>
          <a:blip r:embed="rId2"/>
          <a:srcRect/>
          <a:stretch>
            <a:fillRect/>
          </a:stretch>
        </p:blipFill>
        <p:spPr bwMode="auto">
          <a:xfrm>
            <a:off x="0" y="0"/>
            <a:ext cx="10001288"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1" descr="C:\Users\Jose Luis\Desktop\MEDIO HECHOS\56c4814a9d7b1_1a.gif"/>
          <p:cNvPicPr>
            <a:picLocks noChangeAspect="1" noChangeArrowheads="1" noCrop="1"/>
          </p:cNvPicPr>
          <p:nvPr/>
        </p:nvPicPr>
        <p:blipFill>
          <a:blip r:embed="rId2"/>
          <a:srcRect/>
          <a:stretch>
            <a:fillRect/>
          </a:stretch>
        </p:blipFill>
        <p:spPr bwMode="auto">
          <a:xfrm>
            <a:off x="0" y="0"/>
            <a:ext cx="9144002" cy="6858000"/>
          </a:xfrm>
          <a:prstGeom prst="rect">
            <a:avLst/>
          </a:prstGeom>
          <a:noFill/>
        </p:spPr>
      </p:pic>
      <p:sp>
        <p:nvSpPr>
          <p:cNvPr id="3" name="2 Rectángulo"/>
          <p:cNvSpPr/>
          <p:nvPr/>
        </p:nvSpPr>
        <p:spPr>
          <a:xfrm>
            <a:off x="0" y="0"/>
            <a:ext cx="4406900" cy="3236384"/>
          </a:xfrm>
          <a:prstGeom prst="rect">
            <a:avLst/>
          </a:prstGeom>
          <a:solidFill>
            <a:srgbClr val="990000">
              <a:alpha val="8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a:defRPr/>
            </a:pPr>
            <a:endParaRPr lang="es-ES_tradnl" dirty="0">
              <a:solidFill>
                <a:srgbClr val="FFFFFF"/>
              </a:solidFill>
            </a:endParaRPr>
          </a:p>
        </p:txBody>
      </p:sp>
      <p:sp>
        <p:nvSpPr>
          <p:cNvPr id="4" name="3 Rectángulo"/>
          <p:cNvSpPr/>
          <p:nvPr/>
        </p:nvSpPr>
        <p:spPr>
          <a:xfrm>
            <a:off x="19051" y="3621618"/>
            <a:ext cx="4379913" cy="3359149"/>
          </a:xfrm>
          <a:prstGeom prst="rect">
            <a:avLst/>
          </a:prstGeom>
          <a:solidFill>
            <a:srgbClr val="990000">
              <a:alpha val="8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a:defRPr/>
            </a:pPr>
            <a:endParaRPr lang="es-ES_tradnl" dirty="0">
              <a:solidFill>
                <a:srgbClr val="FFFFFF"/>
              </a:solidFill>
            </a:endParaRPr>
          </a:p>
        </p:txBody>
      </p:sp>
      <p:sp>
        <p:nvSpPr>
          <p:cNvPr id="5" name="4 Rectángulo"/>
          <p:cNvSpPr/>
          <p:nvPr/>
        </p:nvSpPr>
        <p:spPr>
          <a:xfrm>
            <a:off x="4764088" y="0"/>
            <a:ext cx="4379912" cy="3271285"/>
          </a:xfrm>
          <a:prstGeom prst="rect">
            <a:avLst/>
          </a:prstGeom>
          <a:solidFill>
            <a:srgbClr val="990000">
              <a:alpha val="8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a:defRPr/>
            </a:pPr>
            <a:endParaRPr lang="es-ES_tradnl" dirty="0">
              <a:solidFill>
                <a:srgbClr val="FFFFFF"/>
              </a:solidFill>
            </a:endParaRPr>
          </a:p>
        </p:txBody>
      </p:sp>
      <p:sp>
        <p:nvSpPr>
          <p:cNvPr id="6" name="5 Rectángulo"/>
          <p:cNvSpPr/>
          <p:nvPr/>
        </p:nvSpPr>
        <p:spPr>
          <a:xfrm>
            <a:off x="4764088" y="3571876"/>
            <a:ext cx="4379912" cy="3551767"/>
          </a:xfrm>
          <a:prstGeom prst="rect">
            <a:avLst/>
          </a:prstGeom>
          <a:solidFill>
            <a:srgbClr val="990000">
              <a:alpha val="8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a:defRPr/>
            </a:pPr>
            <a:endParaRPr lang="es-ES_tradnl" dirty="0">
              <a:solidFill>
                <a:srgbClr val="FFFFFF"/>
              </a:solidFill>
            </a:endParaRPr>
          </a:p>
        </p:txBody>
      </p:sp>
    </p:spTree>
  </p:cSld>
  <p:clrMapOvr>
    <a:masterClrMapping/>
  </p:clrMapOvr>
  <p:transition spd="slow"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0" fill="hold"/>
                                        <p:tgtEl>
                                          <p:spTgt spid="7"/>
                                        </p:tgtEl>
                                        <p:attrNameLst>
                                          <p:attrName>ppt_w</p:attrName>
                                        </p:attrNameLst>
                                      </p:cBhvr>
                                      <p:tavLst>
                                        <p:tav tm="0">
                                          <p:val>
                                            <p:fltVal val="0"/>
                                          </p:val>
                                        </p:tav>
                                        <p:tav tm="100000">
                                          <p:val>
                                            <p:strVal val="#ppt_w"/>
                                          </p:val>
                                        </p:tav>
                                      </p:tavLst>
                                    </p:anim>
                                    <p:anim calcmode="lin" valueType="num">
                                      <p:cBhvr>
                                        <p:cTn id="20" dur="5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143108" y="2000240"/>
            <a:ext cx="6572280" cy="4401205"/>
          </a:xfrm>
          <a:prstGeom prst="rect">
            <a:avLst/>
          </a:prstGeom>
        </p:spPr>
        <p:txBody>
          <a:bodyPr wrap="square">
            <a:spAutoFit/>
          </a:bodyPr>
          <a:lstStyle/>
          <a:p>
            <a:r>
              <a:rPr lang="es-ES" sz="2800" dirty="0">
                <a:solidFill>
                  <a:srgbClr val="FF0000"/>
                </a:solidFill>
                <a:latin typeface="Curlz MT" pitchFamily="82" charset="0"/>
              </a:rPr>
              <a:t>El ser </a:t>
            </a:r>
            <a:r>
              <a:rPr lang="es-ES" sz="2800" dirty="0" smtClean="0">
                <a:solidFill>
                  <a:srgbClr val="FF0000"/>
                </a:solidFill>
                <a:latin typeface="Curlz MT" pitchFamily="82" charset="0"/>
              </a:rPr>
              <a:t>humano, </a:t>
            </a:r>
            <a:r>
              <a:rPr lang="es-ES" sz="2800" dirty="0">
                <a:solidFill>
                  <a:srgbClr val="FF0000"/>
                </a:solidFill>
                <a:latin typeface="Curlz MT" pitchFamily="82" charset="0"/>
              </a:rPr>
              <a:t>desde que tiene conciencia de tal, ha tenido una serie de sentimientos innatos, y uno de ellos, y quizá sea una de las características principales para su supervivencia, siempre ha sido el miedo.</a:t>
            </a:r>
          </a:p>
          <a:p>
            <a:r>
              <a:rPr lang="es-ES" sz="2800" dirty="0">
                <a:solidFill>
                  <a:srgbClr val="FF0000"/>
                </a:solidFill>
                <a:latin typeface="Curlz MT" pitchFamily="82" charset="0"/>
              </a:rPr>
              <a:t>Limitador y beneficioso por igual, el miedo ha sido el culpable de guerras e incultura, y a la vez, inspirador de arte y colaborador para nuestra supervivencia… ¿En qué consiste este impulso humano?</a:t>
            </a:r>
          </a:p>
        </p:txBody>
      </p:sp>
    </p:spTree>
  </p:cSld>
  <p:clrMapOvr>
    <a:masterClrMapping/>
  </p:clrMapOvr>
  <p:transition spd="slow" advTm="40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Resultado de imagen de MIEDO"/>
          <p:cNvPicPr>
            <a:picLocks noChangeAspect="1" noChangeArrowheads="1"/>
          </p:cNvPicPr>
          <p:nvPr/>
        </p:nvPicPr>
        <p:blipFill>
          <a:blip r:embed="rId2"/>
          <a:srcRect/>
          <a:stretch>
            <a:fillRect/>
          </a:stretch>
        </p:blipFill>
        <p:spPr bwMode="auto">
          <a:xfrm>
            <a:off x="-1" y="0"/>
            <a:ext cx="9155837"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500430" y="2928934"/>
            <a:ext cx="4572000" cy="3108543"/>
          </a:xfrm>
          <a:prstGeom prst="rect">
            <a:avLst/>
          </a:prstGeom>
        </p:spPr>
        <p:txBody>
          <a:bodyPr>
            <a:spAutoFit/>
          </a:bodyPr>
          <a:lstStyle/>
          <a:p>
            <a:r>
              <a:rPr lang="es-ES" sz="2800" dirty="0">
                <a:solidFill>
                  <a:srgbClr val="FF0000"/>
                </a:solidFill>
                <a:latin typeface="Curlz MT" pitchFamily="82" charset="0"/>
              </a:rPr>
              <a:t>Sentimiento de desconfianza que impulsa a creer que ocurrirá un hecho contrario a lo que se desea.</a:t>
            </a:r>
          </a:p>
          <a:p>
            <a:r>
              <a:rPr lang="es-ES" sz="2800" dirty="0">
                <a:solidFill>
                  <a:srgbClr val="FF0000"/>
                </a:solidFill>
                <a:latin typeface="Curlz MT" pitchFamily="82" charset="0"/>
              </a:rPr>
              <a:t>"tenía miedo de que la fiesta saliera mal; nunca decía nada, por miedo a meter la pata"</a:t>
            </a:r>
          </a:p>
        </p:txBody>
      </p:sp>
    </p:spTree>
  </p:cSld>
  <p:clrMapOvr>
    <a:masterClrMapping/>
  </p:clrMapOvr>
  <p:transition spd="slow" advTm="14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upload.wikimedia.org/wikipedia/commons/c/c2/COS_09.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357290" y="1714488"/>
            <a:ext cx="7500990" cy="4832092"/>
          </a:xfrm>
          <a:prstGeom prst="rect">
            <a:avLst/>
          </a:prstGeom>
        </p:spPr>
        <p:txBody>
          <a:bodyPr wrap="square">
            <a:spAutoFit/>
          </a:bodyPr>
          <a:lstStyle/>
          <a:p>
            <a:r>
              <a:rPr lang="es-ES" sz="2800" dirty="0">
                <a:solidFill>
                  <a:srgbClr val="FF0000"/>
                </a:solidFill>
                <a:latin typeface="Curlz MT" pitchFamily="82" charset="0"/>
              </a:rPr>
              <a:t>El </a:t>
            </a:r>
            <a:r>
              <a:rPr lang="es-ES" sz="2800" b="1" dirty="0">
                <a:solidFill>
                  <a:srgbClr val="FF0000"/>
                </a:solidFill>
                <a:latin typeface="Curlz MT" pitchFamily="82" charset="0"/>
              </a:rPr>
              <a:t>miedo</a:t>
            </a:r>
            <a:r>
              <a:rPr lang="es-ES" sz="2800" dirty="0">
                <a:solidFill>
                  <a:srgbClr val="FF0000"/>
                </a:solidFill>
                <a:latin typeface="Curlz MT" pitchFamily="82" charset="0"/>
              </a:rPr>
              <a:t> o </a:t>
            </a:r>
            <a:r>
              <a:rPr lang="es-ES" sz="2800" b="1" dirty="0">
                <a:solidFill>
                  <a:srgbClr val="FF0000"/>
                </a:solidFill>
                <a:latin typeface="Curlz MT" pitchFamily="82" charset="0"/>
              </a:rPr>
              <a:t>temor</a:t>
            </a:r>
            <a:r>
              <a:rPr lang="es-ES" sz="2800" dirty="0">
                <a:solidFill>
                  <a:srgbClr val="FF0000"/>
                </a:solidFill>
                <a:latin typeface="Curlz MT" pitchFamily="82" charset="0"/>
              </a:rPr>
              <a:t> es una </a:t>
            </a:r>
            <a:r>
              <a:rPr lang="es-ES" sz="2800" dirty="0" smtClean="0">
                <a:solidFill>
                  <a:srgbClr val="FF0000"/>
                </a:solidFill>
                <a:latin typeface="Curlz MT" pitchFamily="82" charset="0"/>
              </a:rPr>
              <a:t>emoción</a:t>
            </a:r>
            <a:r>
              <a:rPr lang="es-ES" sz="2800" dirty="0">
                <a:solidFill>
                  <a:srgbClr val="FF0000"/>
                </a:solidFill>
                <a:latin typeface="Curlz MT" pitchFamily="82" charset="0"/>
              </a:rPr>
              <a:t> </a:t>
            </a:r>
            <a:r>
              <a:rPr lang="es-ES" sz="2800" dirty="0" smtClean="0">
                <a:solidFill>
                  <a:srgbClr val="FF0000"/>
                </a:solidFill>
                <a:latin typeface="Curlz MT" pitchFamily="82" charset="0"/>
              </a:rPr>
              <a:t>caracterizada </a:t>
            </a:r>
            <a:r>
              <a:rPr lang="es-ES" sz="2800" dirty="0">
                <a:solidFill>
                  <a:srgbClr val="FF0000"/>
                </a:solidFill>
                <a:latin typeface="Curlz MT" pitchFamily="82" charset="0"/>
              </a:rPr>
              <a:t>por una intensa sensación desagradable provocada por la percepción de un peligro, real o supuesto, presente, futuro o incluso pasado. Es una emoción primaria que se deriva de la aversión natural al </a:t>
            </a:r>
            <a:r>
              <a:rPr lang="es-ES" sz="2800" dirty="0" smtClean="0">
                <a:solidFill>
                  <a:srgbClr val="FF0000"/>
                </a:solidFill>
                <a:latin typeface="Curlz MT" pitchFamily="82" charset="0"/>
              </a:rPr>
              <a:t>riesgo</a:t>
            </a:r>
            <a:r>
              <a:rPr lang="es-ES" sz="2800" dirty="0">
                <a:solidFill>
                  <a:srgbClr val="FF0000"/>
                </a:solidFill>
                <a:latin typeface="Curlz MT" pitchFamily="82" charset="0"/>
              </a:rPr>
              <a:t> </a:t>
            </a:r>
            <a:r>
              <a:rPr lang="es-ES" sz="2800" dirty="0" smtClean="0">
                <a:solidFill>
                  <a:srgbClr val="FF0000"/>
                </a:solidFill>
                <a:latin typeface="Curlz MT" pitchFamily="82" charset="0"/>
              </a:rPr>
              <a:t>o </a:t>
            </a:r>
            <a:r>
              <a:rPr lang="es-ES" sz="2800" dirty="0">
                <a:solidFill>
                  <a:srgbClr val="FF0000"/>
                </a:solidFill>
                <a:latin typeface="Curlz MT" pitchFamily="82" charset="0"/>
              </a:rPr>
              <a:t>la amenaza, y se manifiesta en todos los animales, lo que incluye al ser humano. La máxima expresión del miedo es el terror. Además el miedo está relacionado con la ansiedad.</a:t>
            </a:r>
          </a:p>
          <a:p>
            <a:r>
              <a:rPr lang="es-ES" sz="2800" dirty="0">
                <a:solidFill>
                  <a:srgbClr val="FF0000"/>
                </a:solidFill>
                <a:latin typeface="Curlz MT" pitchFamily="82" charset="0"/>
              </a:rPr>
              <a:t>Existe miedo real cuando su dimensión está en correspondencia con la dimensión de la amenaza. </a:t>
            </a:r>
          </a:p>
        </p:txBody>
      </p:sp>
    </p:spTree>
  </p:cSld>
  <p:clrMapOvr>
    <a:masterClrMapping/>
  </p:clrMapOvr>
  <p:transition spd="slow" advTm="30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Resultado de imagen de MIEDO"/>
          <p:cNvPicPr>
            <a:picLocks noChangeAspect="1" noChangeArrowheads="1"/>
          </p:cNvPicPr>
          <p:nvPr/>
        </p:nvPicPr>
        <p:blipFill>
          <a:blip r:embed="rId2"/>
          <a:srcRect/>
          <a:stretch>
            <a:fillRect/>
          </a:stretch>
        </p:blipFill>
        <p:spPr bwMode="auto">
          <a:xfrm>
            <a:off x="0" y="0"/>
            <a:ext cx="9144000" cy="6962499"/>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357290" y="733246"/>
            <a:ext cx="7429552" cy="5693866"/>
          </a:xfrm>
          <a:prstGeom prst="rect">
            <a:avLst/>
          </a:prstGeom>
        </p:spPr>
        <p:txBody>
          <a:bodyPr wrap="square">
            <a:spAutoFit/>
          </a:bodyPr>
          <a:lstStyle/>
          <a:p>
            <a:r>
              <a:rPr lang="es-ES" sz="2800" dirty="0" smtClean="0">
                <a:solidFill>
                  <a:srgbClr val="FF0000"/>
                </a:solidFill>
                <a:latin typeface="Curlz MT" pitchFamily="82" charset="0"/>
              </a:rPr>
              <a:t>Existe </a:t>
            </a:r>
            <a:r>
              <a:rPr lang="es-ES" sz="2800" dirty="0">
                <a:solidFill>
                  <a:srgbClr val="FF0000"/>
                </a:solidFill>
                <a:latin typeface="Curlz MT" pitchFamily="82" charset="0"/>
              </a:rPr>
              <a:t>miedo neurótico cuando la intensidad del ataque de miedo no tiene ninguna relación con el peligro. Ambos, miedo real y miedo neurótico, fueron términos definidos por </a:t>
            </a:r>
            <a:r>
              <a:rPr lang="es-ES" sz="2800" dirty="0" err="1">
                <a:solidFill>
                  <a:srgbClr val="FF0000"/>
                </a:solidFill>
                <a:latin typeface="Curlz MT" pitchFamily="82" charset="0"/>
              </a:rPr>
              <a:t>Sigmund</a:t>
            </a:r>
            <a:r>
              <a:rPr lang="es-ES" sz="2800" dirty="0">
                <a:solidFill>
                  <a:srgbClr val="FF0000"/>
                </a:solidFill>
                <a:latin typeface="Curlz MT" pitchFamily="82" charset="0"/>
              </a:rPr>
              <a:t> </a:t>
            </a:r>
            <a:r>
              <a:rPr lang="es-ES" sz="2800" dirty="0" smtClean="0">
                <a:solidFill>
                  <a:srgbClr val="FF0000"/>
                </a:solidFill>
                <a:latin typeface="Curlz MT" pitchFamily="82" charset="0"/>
              </a:rPr>
              <a:t>Freud</a:t>
            </a:r>
            <a:r>
              <a:rPr lang="es-ES" sz="2800" dirty="0">
                <a:solidFill>
                  <a:srgbClr val="FF0000"/>
                </a:solidFill>
                <a:latin typeface="Curlz MT" pitchFamily="82" charset="0"/>
              </a:rPr>
              <a:t> </a:t>
            </a:r>
            <a:r>
              <a:rPr lang="es-ES" sz="2800" dirty="0" smtClean="0">
                <a:solidFill>
                  <a:srgbClr val="FF0000"/>
                </a:solidFill>
                <a:latin typeface="Curlz MT" pitchFamily="82" charset="0"/>
              </a:rPr>
              <a:t>en </a:t>
            </a:r>
            <a:r>
              <a:rPr lang="es-ES" sz="2800" dirty="0">
                <a:solidFill>
                  <a:srgbClr val="FF0000"/>
                </a:solidFill>
                <a:latin typeface="Curlz MT" pitchFamily="82" charset="0"/>
              </a:rPr>
              <a:t>su teoría del miedo. En la actualidad existen dos conceptos diferentes sobre el miedo, que corresponden a las dos grandes teorías psicológicas que tenemos: el </a:t>
            </a:r>
            <a:r>
              <a:rPr lang="es-ES" sz="2800" dirty="0" smtClean="0">
                <a:solidFill>
                  <a:srgbClr val="FF0000"/>
                </a:solidFill>
                <a:latin typeface="Curlz MT" pitchFamily="82" charset="0"/>
              </a:rPr>
              <a:t>conductismo</a:t>
            </a:r>
            <a:r>
              <a:rPr lang="es-ES" sz="2800" dirty="0">
                <a:solidFill>
                  <a:srgbClr val="FF0000"/>
                </a:solidFill>
                <a:latin typeface="Curlz MT" pitchFamily="82" charset="0"/>
              </a:rPr>
              <a:t> </a:t>
            </a:r>
            <a:r>
              <a:rPr lang="es-ES" sz="2800" dirty="0" smtClean="0">
                <a:solidFill>
                  <a:srgbClr val="FF0000"/>
                </a:solidFill>
                <a:latin typeface="Curlz MT" pitchFamily="82" charset="0"/>
              </a:rPr>
              <a:t>y </a:t>
            </a:r>
            <a:r>
              <a:rPr lang="es-ES" sz="2800" dirty="0">
                <a:solidFill>
                  <a:srgbClr val="FF0000"/>
                </a:solidFill>
                <a:latin typeface="Curlz MT" pitchFamily="82" charset="0"/>
              </a:rPr>
              <a:t>la psicología profunda. Según el concepto conductista el miedo es algo aprendido. El modelo de la psicología profunda es completamente distinto. En este caso, el miedo existente corresponde a un conflicto básico inconsciente y no resuelto, al que hace referencia.</a:t>
            </a:r>
          </a:p>
        </p:txBody>
      </p:sp>
    </p:spTree>
  </p:cSld>
  <p:clrMapOvr>
    <a:masterClrMapping/>
  </p:clrMapOvr>
  <p:transition spd="slow" advTm="46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 descr="Resultado de imagen de MIEDO"/>
          <p:cNvPicPr>
            <a:picLocks noChangeAspect="1" noChangeArrowheads="1"/>
          </p:cNvPicPr>
          <p:nvPr/>
        </p:nvPicPr>
        <p:blipFill>
          <a:blip r:embed="rId3"/>
          <a:srcRect/>
          <a:stretch>
            <a:fillRect/>
          </a:stretch>
        </p:blipFill>
        <p:spPr bwMode="auto">
          <a:xfrm>
            <a:off x="0" y="785794"/>
            <a:ext cx="9277422" cy="5214950"/>
          </a:xfrm>
          <a:prstGeom prst="rect">
            <a:avLst/>
          </a:prstGeom>
          <a:noFill/>
        </p:spPr>
      </p:pic>
      <p:sp>
        <p:nvSpPr>
          <p:cNvPr id="21" name="20 Rectángulo"/>
          <p:cNvSpPr/>
          <p:nvPr/>
        </p:nvSpPr>
        <p:spPr>
          <a:xfrm>
            <a:off x="7740650" y="0"/>
            <a:ext cx="140335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2" name="21 Rectángulo"/>
          <p:cNvSpPr/>
          <p:nvPr/>
        </p:nvSpPr>
        <p:spPr>
          <a:xfrm>
            <a:off x="0" y="0"/>
            <a:ext cx="140335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dirty="0">
              <a:solidFill>
                <a:schemeClr val="tx1"/>
              </a:solidFill>
              <a:cs typeface="Arial" pitchFamily="34" charset="0"/>
            </a:endParaRPr>
          </a:p>
        </p:txBody>
      </p:sp>
      <p:sp>
        <p:nvSpPr>
          <p:cNvPr id="10" name="9 Lágrima"/>
          <p:cNvSpPr/>
          <p:nvPr/>
        </p:nvSpPr>
        <p:spPr>
          <a:xfrm rot="7816337">
            <a:off x="39952" y="63004"/>
            <a:ext cx="1319213" cy="127793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Lágrima"/>
          <p:cNvSpPr/>
          <p:nvPr/>
        </p:nvSpPr>
        <p:spPr>
          <a:xfrm rot="7816337">
            <a:off x="39953" y="1706079"/>
            <a:ext cx="1319213" cy="127793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Lágrima"/>
          <p:cNvSpPr/>
          <p:nvPr/>
        </p:nvSpPr>
        <p:spPr>
          <a:xfrm rot="7816337">
            <a:off x="-31487" y="3206276"/>
            <a:ext cx="1319213" cy="127793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Lágrima"/>
          <p:cNvSpPr/>
          <p:nvPr/>
        </p:nvSpPr>
        <p:spPr>
          <a:xfrm rot="7816337">
            <a:off x="39951" y="4849348"/>
            <a:ext cx="1319213" cy="127793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0" name="29 Lágrima"/>
          <p:cNvSpPr/>
          <p:nvPr/>
        </p:nvSpPr>
        <p:spPr>
          <a:xfrm rot="7816337">
            <a:off x="7826694" y="63003"/>
            <a:ext cx="1319213" cy="127793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3" name="32 Lágrima"/>
          <p:cNvSpPr/>
          <p:nvPr/>
        </p:nvSpPr>
        <p:spPr>
          <a:xfrm rot="7816337">
            <a:off x="7826693" y="1777515"/>
            <a:ext cx="1319213" cy="127793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5" name="34 Lágrima"/>
          <p:cNvSpPr/>
          <p:nvPr/>
        </p:nvSpPr>
        <p:spPr>
          <a:xfrm rot="7816337">
            <a:off x="7826694" y="3492028"/>
            <a:ext cx="1319213" cy="127793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7" name="36 Lágrima"/>
          <p:cNvSpPr/>
          <p:nvPr/>
        </p:nvSpPr>
        <p:spPr>
          <a:xfrm rot="7816337">
            <a:off x="7826693" y="5063665"/>
            <a:ext cx="1319213" cy="1277937"/>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6000">
    <p:dissolve/>
    <p:sndAc>
      <p:stSnd>
        <p:snd r:embed="rId2" name="Banda-Sonora-Psicosi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vertical)">
                                      <p:cBhvr>
                                        <p:cTn id="7" dur="3000"/>
                                        <p:tgtEl>
                                          <p:spTgt spid="10"/>
                                        </p:tgtEl>
                                      </p:cBhvr>
                                    </p:animEffect>
                                  </p:childTnLst>
                                </p:cTn>
                              </p:par>
                              <p:par>
                                <p:cTn id="8" presetID="8" presetClass="emph" presetSubtype="0" fill="hold" nodeType="withEffect">
                                  <p:stCondLst>
                                    <p:cond delay="0"/>
                                  </p:stCondLst>
                                  <p:childTnLst>
                                    <p:animRot by="21600000">
                                      <p:cBhvr>
                                        <p:cTn id="9" dur="3000" fill="hold"/>
                                        <p:tgtEl>
                                          <p:spTgt spid="10"/>
                                        </p:tgtEl>
                                        <p:attrNameLst>
                                          <p:attrName>r</p:attrName>
                                        </p:attrNameLst>
                                      </p:cBhvr>
                                    </p:animRot>
                                  </p:childTnLst>
                                </p:cTn>
                              </p:par>
                              <p:par>
                                <p:cTn id="10" presetID="2" presetClass="entr" presetSubtype="4"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3000" fill="hold"/>
                                        <p:tgtEl>
                                          <p:spTgt spid="10"/>
                                        </p:tgtEl>
                                        <p:attrNameLst>
                                          <p:attrName>ppt_x</p:attrName>
                                        </p:attrNameLst>
                                      </p:cBhvr>
                                      <p:tavLst>
                                        <p:tav tm="0">
                                          <p:val>
                                            <p:strVal val="#ppt_x"/>
                                          </p:val>
                                        </p:tav>
                                        <p:tav tm="100000">
                                          <p:val>
                                            <p:strVal val="#ppt_x"/>
                                          </p:val>
                                        </p:tav>
                                      </p:tavLst>
                                    </p:anim>
                                    <p:anim calcmode="lin" valueType="num">
                                      <p:cBhvr additive="base">
                                        <p:cTn id="13" dur="30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2"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 calcmode="lin" valueType="num">
                                      <p:cBhvr additive="base">
                                        <p:cTn id="16" dur="3000" fill="hold"/>
                                        <p:tgtEl>
                                          <p:spTgt spid="21"/>
                                        </p:tgtEl>
                                        <p:attrNameLst>
                                          <p:attrName>ppt_x</p:attrName>
                                        </p:attrNameLst>
                                      </p:cBhvr>
                                      <p:tavLst>
                                        <p:tav tm="0">
                                          <p:val>
                                            <p:strVal val="1+#ppt_w/2"/>
                                          </p:val>
                                        </p:tav>
                                        <p:tav tm="100000">
                                          <p:val>
                                            <p:strVal val="#ppt_x"/>
                                          </p:val>
                                        </p:tav>
                                      </p:tavLst>
                                    </p:anim>
                                    <p:anim calcmode="lin" valueType="num">
                                      <p:cBhvr additive="base">
                                        <p:cTn id="17" dur="3000" fill="hold"/>
                                        <p:tgtEl>
                                          <p:spTgt spid="21"/>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3000" fill="hold"/>
                                        <p:tgtEl>
                                          <p:spTgt spid="22"/>
                                        </p:tgtEl>
                                        <p:attrNameLst>
                                          <p:attrName>ppt_x</p:attrName>
                                        </p:attrNameLst>
                                      </p:cBhvr>
                                      <p:tavLst>
                                        <p:tav tm="0">
                                          <p:val>
                                            <p:strVal val="0-#ppt_w/2"/>
                                          </p:val>
                                        </p:tav>
                                        <p:tav tm="100000">
                                          <p:val>
                                            <p:strVal val="#ppt_x"/>
                                          </p:val>
                                        </p:tav>
                                      </p:tavLst>
                                    </p:anim>
                                    <p:anim calcmode="lin" valueType="num">
                                      <p:cBhvr additive="base">
                                        <p:cTn id="21" dur="3000" fill="hold"/>
                                        <p:tgtEl>
                                          <p:spTgt spid="22"/>
                                        </p:tgtEl>
                                        <p:attrNameLst>
                                          <p:attrName>ppt_y</p:attrName>
                                        </p:attrNameLst>
                                      </p:cBhvr>
                                      <p:tavLst>
                                        <p:tav tm="0">
                                          <p:val>
                                            <p:strVal val="#ppt_y"/>
                                          </p:val>
                                        </p:tav>
                                        <p:tav tm="100000">
                                          <p:val>
                                            <p:strVal val="#ppt_y"/>
                                          </p:val>
                                        </p:tav>
                                      </p:tavLst>
                                    </p:anim>
                                  </p:childTnLst>
                                </p:cTn>
                              </p:par>
                              <p:par>
                                <p:cTn id="22" presetID="3" presetClass="entr" presetSubtype="5" fill="hold" nodeType="with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blinds(vertical)">
                                      <p:cBhvr>
                                        <p:cTn id="24" dur="3000"/>
                                        <p:tgtEl>
                                          <p:spTgt spid="24"/>
                                        </p:tgtEl>
                                      </p:cBhvr>
                                    </p:animEffect>
                                  </p:childTnLst>
                                </p:cTn>
                              </p:par>
                              <p:par>
                                <p:cTn id="25" presetID="8" presetClass="emph" presetSubtype="0" fill="hold" nodeType="withEffect">
                                  <p:stCondLst>
                                    <p:cond delay="0"/>
                                  </p:stCondLst>
                                  <p:childTnLst>
                                    <p:animRot by="21600000">
                                      <p:cBhvr>
                                        <p:cTn id="26" dur="3000" fill="hold"/>
                                        <p:tgtEl>
                                          <p:spTgt spid="24"/>
                                        </p:tgtEl>
                                        <p:attrNameLst>
                                          <p:attrName>r</p:attrName>
                                        </p:attrNameLst>
                                      </p:cBhvr>
                                    </p:animRot>
                                  </p:childTnLst>
                                </p:cTn>
                              </p:par>
                              <p:par>
                                <p:cTn id="27" presetID="2" presetClass="entr" presetSubtype="4" fill="hold" nodeType="with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additive="base">
                                        <p:cTn id="29" dur="3000" fill="hold"/>
                                        <p:tgtEl>
                                          <p:spTgt spid="24"/>
                                        </p:tgtEl>
                                        <p:attrNameLst>
                                          <p:attrName>ppt_x</p:attrName>
                                        </p:attrNameLst>
                                      </p:cBhvr>
                                      <p:tavLst>
                                        <p:tav tm="0">
                                          <p:val>
                                            <p:strVal val="#ppt_x"/>
                                          </p:val>
                                        </p:tav>
                                        <p:tav tm="100000">
                                          <p:val>
                                            <p:strVal val="#ppt_x"/>
                                          </p:val>
                                        </p:tav>
                                      </p:tavLst>
                                    </p:anim>
                                    <p:anim calcmode="lin" valueType="num">
                                      <p:cBhvr additive="base">
                                        <p:cTn id="30" dur="3000" fill="hold"/>
                                        <p:tgtEl>
                                          <p:spTgt spid="24"/>
                                        </p:tgtEl>
                                        <p:attrNameLst>
                                          <p:attrName>ppt_y</p:attrName>
                                        </p:attrNameLst>
                                      </p:cBhvr>
                                      <p:tavLst>
                                        <p:tav tm="0">
                                          <p:val>
                                            <p:strVal val="1+#ppt_h/2"/>
                                          </p:val>
                                        </p:tav>
                                        <p:tav tm="100000">
                                          <p:val>
                                            <p:strVal val="#ppt_y"/>
                                          </p:val>
                                        </p:tav>
                                      </p:tavLst>
                                    </p:anim>
                                  </p:childTnLst>
                                </p:cTn>
                              </p:par>
                              <p:par>
                                <p:cTn id="31" presetID="3" presetClass="entr" presetSubtype="5" fill="hold" nodeType="with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blinds(vertical)">
                                      <p:cBhvr>
                                        <p:cTn id="33" dur="3000"/>
                                        <p:tgtEl>
                                          <p:spTgt spid="25"/>
                                        </p:tgtEl>
                                      </p:cBhvr>
                                    </p:animEffect>
                                  </p:childTnLst>
                                </p:cTn>
                              </p:par>
                              <p:par>
                                <p:cTn id="34" presetID="8" presetClass="emph" presetSubtype="0" fill="hold" nodeType="withEffect">
                                  <p:stCondLst>
                                    <p:cond delay="0"/>
                                  </p:stCondLst>
                                  <p:childTnLst>
                                    <p:animRot by="21600000">
                                      <p:cBhvr>
                                        <p:cTn id="35" dur="3000" fill="hold"/>
                                        <p:tgtEl>
                                          <p:spTgt spid="25"/>
                                        </p:tgtEl>
                                        <p:attrNameLst>
                                          <p:attrName>r</p:attrName>
                                        </p:attrNameLst>
                                      </p:cBhvr>
                                    </p:animRot>
                                  </p:childTnLst>
                                </p:cTn>
                              </p:par>
                              <p:par>
                                <p:cTn id="36" presetID="2" presetClass="entr" presetSubtype="4" fill="hold" nodeType="with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additive="base">
                                        <p:cTn id="38" dur="3000" fill="hold"/>
                                        <p:tgtEl>
                                          <p:spTgt spid="25"/>
                                        </p:tgtEl>
                                        <p:attrNameLst>
                                          <p:attrName>ppt_x</p:attrName>
                                        </p:attrNameLst>
                                      </p:cBhvr>
                                      <p:tavLst>
                                        <p:tav tm="0">
                                          <p:val>
                                            <p:strVal val="#ppt_x"/>
                                          </p:val>
                                        </p:tav>
                                        <p:tav tm="100000">
                                          <p:val>
                                            <p:strVal val="#ppt_x"/>
                                          </p:val>
                                        </p:tav>
                                      </p:tavLst>
                                    </p:anim>
                                    <p:anim calcmode="lin" valueType="num">
                                      <p:cBhvr additive="base">
                                        <p:cTn id="39" dur="3000" fill="hold"/>
                                        <p:tgtEl>
                                          <p:spTgt spid="25"/>
                                        </p:tgtEl>
                                        <p:attrNameLst>
                                          <p:attrName>ppt_y</p:attrName>
                                        </p:attrNameLst>
                                      </p:cBhvr>
                                      <p:tavLst>
                                        <p:tav tm="0">
                                          <p:val>
                                            <p:strVal val="1+#ppt_h/2"/>
                                          </p:val>
                                        </p:tav>
                                        <p:tav tm="100000">
                                          <p:val>
                                            <p:strVal val="#ppt_y"/>
                                          </p:val>
                                        </p:tav>
                                      </p:tavLst>
                                    </p:anim>
                                  </p:childTnLst>
                                </p:cTn>
                              </p:par>
                              <p:par>
                                <p:cTn id="40" presetID="3" presetClass="entr" presetSubtype="5" fill="hold" nodeType="with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blinds(vertical)">
                                      <p:cBhvr>
                                        <p:cTn id="42" dur="3000"/>
                                        <p:tgtEl>
                                          <p:spTgt spid="26"/>
                                        </p:tgtEl>
                                      </p:cBhvr>
                                    </p:animEffect>
                                  </p:childTnLst>
                                </p:cTn>
                              </p:par>
                              <p:par>
                                <p:cTn id="43" presetID="8" presetClass="emph" presetSubtype="0" fill="hold" nodeType="withEffect">
                                  <p:stCondLst>
                                    <p:cond delay="0"/>
                                  </p:stCondLst>
                                  <p:childTnLst>
                                    <p:animRot by="21600000">
                                      <p:cBhvr>
                                        <p:cTn id="44" dur="3000" fill="hold"/>
                                        <p:tgtEl>
                                          <p:spTgt spid="26"/>
                                        </p:tgtEl>
                                        <p:attrNameLst>
                                          <p:attrName>r</p:attrName>
                                        </p:attrNameLst>
                                      </p:cBhvr>
                                    </p:animRot>
                                  </p:childTnLst>
                                </p:cTn>
                              </p:par>
                              <p:par>
                                <p:cTn id="45" presetID="2" presetClass="entr" presetSubtype="4" fill="hold"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3000" fill="hold"/>
                                        <p:tgtEl>
                                          <p:spTgt spid="26"/>
                                        </p:tgtEl>
                                        <p:attrNameLst>
                                          <p:attrName>ppt_x</p:attrName>
                                        </p:attrNameLst>
                                      </p:cBhvr>
                                      <p:tavLst>
                                        <p:tav tm="0">
                                          <p:val>
                                            <p:strVal val="#ppt_x"/>
                                          </p:val>
                                        </p:tav>
                                        <p:tav tm="100000">
                                          <p:val>
                                            <p:strVal val="#ppt_x"/>
                                          </p:val>
                                        </p:tav>
                                      </p:tavLst>
                                    </p:anim>
                                    <p:anim calcmode="lin" valueType="num">
                                      <p:cBhvr additive="base">
                                        <p:cTn id="48" dur="3000" fill="hold"/>
                                        <p:tgtEl>
                                          <p:spTgt spid="26"/>
                                        </p:tgtEl>
                                        <p:attrNameLst>
                                          <p:attrName>ppt_y</p:attrName>
                                        </p:attrNameLst>
                                      </p:cBhvr>
                                      <p:tavLst>
                                        <p:tav tm="0">
                                          <p:val>
                                            <p:strVal val="1+#ppt_h/2"/>
                                          </p:val>
                                        </p:tav>
                                        <p:tav tm="100000">
                                          <p:val>
                                            <p:strVal val="#ppt_y"/>
                                          </p:val>
                                        </p:tav>
                                      </p:tavLst>
                                    </p:anim>
                                  </p:childTnLst>
                                </p:cTn>
                              </p:par>
                              <p:par>
                                <p:cTn id="49" presetID="3" presetClass="entr" presetSubtype="5" fill="hold" nodeType="with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blinds(vertical)">
                                      <p:cBhvr>
                                        <p:cTn id="51" dur="3000"/>
                                        <p:tgtEl>
                                          <p:spTgt spid="30"/>
                                        </p:tgtEl>
                                      </p:cBhvr>
                                    </p:animEffect>
                                  </p:childTnLst>
                                </p:cTn>
                              </p:par>
                              <p:par>
                                <p:cTn id="52" presetID="8" presetClass="emph" presetSubtype="0" fill="hold" nodeType="withEffect">
                                  <p:stCondLst>
                                    <p:cond delay="0"/>
                                  </p:stCondLst>
                                  <p:childTnLst>
                                    <p:animRot by="21600000">
                                      <p:cBhvr>
                                        <p:cTn id="53" dur="3000" fill="hold"/>
                                        <p:tgtEl>
                                          <p:spTgt spid="30"/>
                                        </p:tgtEl>
                                        <p:attrNameLst>
                                          <p:attrName>r</p:attrName>
                                        </p:attrNameLst>
                                      </p:cBhvr>
                                    </p:animRot>
                                  </p:childTnLst>
                                </p:cTn>
                              </p:par>
                              <p:par>
                                <p:cTn id="54" presetID="2" presetClass="entr" presetSubtype="4" fill="hold" nodeType="withEffect">
                                  <p:stCondLst>
                                    <p:cond delay="0"/>
                                  </p:stCondLst>
                                  <p:childTnLst>
                                    <p:set>
                                      <p:cBhvr>
                                        <p:cTn id="55" dur="1" fill="hold">
                                          <p:stCondLst>
                                            <p:cond delay="0"/>
                                          </p:stCondLst>
                                        </p:cTn>
                                        <p:tgtEl>
                                          <p:spTgt spid="30"/>
                                        </p:tgtEl>
                                        <p:attrNameLst>
                                          <p:attrName>style.visibility</p:attrName>
                                        </p:attrNameLst>
                                      </p:cBhvr>
                                      <p:to>
                                        <p:strVal val="visible"/>
                                      </p:to>
                                    </p:set>
                                    <p:anim calcmode="lin" valueType="num">
                                      <p:cBhvr additive="base">
                                        <p:cTn id="56" dur="3000" fill="hold"/>
                                        <p:tgtEl>
                                          <p:spTgt spid="30"/>
                                        </p:tgtEl>
                                        <p:attrNameLst>
                                          <p:attrName>ppt_x</p:attrName>
                                        </p:attrNameLst>
                                      </p:cBhvr>
                                      <p:tavLst>
                                        <p:tav tm="0">
                                          <p:val>
                                            <p:strVal val="#ppt_x"/>
                                          </p:val>
                                        </p:tav>
                                        <p:tav tm="100000">
                                          <p:val>
                                            <p:strVal val="#ppt_x"/>
                                          </p:val>
                                        </p:tav>
                                      </p:tavLst>
                                    </p:anim>
                                    <p:anim calcmode="lin" valueType="num">
                                      <p:cBhvr additive="base">
                                        <p:cTn id="57" dur="3000" fill="hold"/>
                                        <p:tgtEl>
                                          <p:spTgt spid="30"/>
                                        </p:tgtEl>
                                        <p:attrNameLst>
                                          <p:attrName>ppt_y</p:attrName>
                                        </p:attrNameLst>
                                      </p:cBhvr>
                                      <p:tavLst>
                                        <p:tav tm="0">
                                          <p:val>
                                            <p:strVal val="1+#ppt_h/2"/>
                                          </p:val>
                                        </p:tav>
                                        <p:tav tm="100000">
                                          <p:val>
                                            <p:strVal val="#ppt_y"/>
                                          </p:val>
                                        </p:tav>
                                      </p:tavLst>
                                    </p:anim>
                                  </p:childTnLst>
                                </p:cTn>
                              </p:par>
                              <p:par>
                                <p:cTn id="58" presetID="3" presetClass="entr" presetSubtype="5" fill="hold" nodeType="withEffect">
                                  <p:stCondLst>
                                    <p:cond delay="0"/>
                                  </p:stCondLst>
                                  <p:childTnLst>
                                    <p:set>
                                      <p:cBhvr>
                                        <p:cTn id="59" dur="1" fill="hold">
                                          <p:stCondLst>
                                            <p:cond delay="0"/>
                                          </p:stCondLst>
                                        </p:cTn>
                                        <p:tgtEl>
                                          <p:spTgt spid="33"/>
                                        </p:tgtEl>
                                        <p:attrNameLst>
                                          <p:attrName>style.visibility</p:attrName>
                                        </p:attrNameLst>
                                      </p:cBhvr>
                                      <p:to>
                                        <p:strVal val="visible"/>
                                      </p:to>
                                    </p:set>
                                    <p:animEffect transition="in" filter="blinds(vertical)">
                                      <p:cBhvr>
                                        <p:cTn id="60" dur="3000"/>
                                        <p:tgtEl>
                                          <p:spTgt spid="33"/>
                                        </p:tgtEl>
                                      </p:cBhvr>
                                    </p:animEffect>
                                  </p:childTnLst>
                                </p:cTn>
                              </p:par>
                              <p:par>
                                <p:cTn id="61" presetID="8" presetClass="emph" presetSubtype="0" fill="hold" nodeType="withEffect">
                                  <p:stCondLst>
                                    <p:cond delay="0"/>
                                  </p:stCondLst>
                                  <p:childTnLst>
                                    <p:animRot by="21600000">
                                      <p:cBhvr>
                                        <p:cTn id="62" dur="3000" fill="hold"/>
                                        <p:tgtEl>
                                          <p:spTgt spid="33"/>
                                        </p:tgtEl>
                                        <p:attrNameLst>
                                          <p:attrName>r</p:attrName>
                                        </p:attrNameLst>
                                      </p:cBhvr>
                                    </p:animRot>
                                  </p:childTnLst>
                                </p:cTn>
                              </p:par>
                              <p:par>
                                <p:cTn id="63" presetID="2" presetClass="entr" presetSubtype="4" fill="hold"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3000" fill="hold"/>
                                        <p:tgtEl>
                                          <p:spTgt spid="33"/>
                                        </p:tgtEl>
                                        <p:attrNameLst>
                                          <p:attrName>ppt_x</p:attrName>
                                        </p:attrNameLst>
                                      </p:cBhvr>
                                      <p:tavLst>
                                        <p:tav tm="0">
                                          <p:val>
                                            <p:strVal val="#ppt_x"/>
                                          </p:val>
                                        </p:tav>
                                        <p:tav tm="100000">
                                          <p:val>
                                            <p:strVal val="#ppt_x"/>
                                          </p:val>
                                        </p:tav>
                                      </p:tavLst>
                                    </p:anim>
                                    <p:anim calcmode="lin" valueType="num">
                                      <p:cBhvr additive="base">
                                        <p:cTn id="66" dur="3000" fill="hold"/>
                                        <p:tgtEl>
                                          <p:spTgt spid="33"/>
                                        </p:tgtEl>
                                        <p:attrNameLst>
                                          <p:attrName>ppt_y</p:attrName>
                                        </p:attrNameLst>
                                      </p:cBhvr>
                                      <p:tavLst>
                                        <p:tav tm="0">
                                          <p:val>
                                            <p:strVal val="1+#ppt_h/2"/>
                                          </p:val>
                                        </p:tav>
                                        <p:tav tm="100000">
                                          <p:val>
                                            <p:strVal val="#ppt_y"/>
                                          </p:val>
                                        </p:tav>
                                      </p:tavLst>
                                    </p:anim>
                                  </p:childTnLst>
                                </p:cTn>
                              </p:par>
                              <p:par>
                                <p:cTn id="67" presetID="3" presetClass="entr" presetSubtype="5" fill="hold" nodeType="withEffect">
                                  <p:stCondLst>
                                    <p:cond delay="0"/>
                                  </p:stCondLst>
                                  <p:childTnLst>
                                    <p:set>
                                      <p:cBhvr>
                                        <p:cTn id="68" dur="1" fill="hold">
                                          <p:stCondLst>
                                            <p:cond delay="0"/>
                                          </p:stCondLst>
                                        </p:cTn>
                                        <p:tgtEl>
                                          <p:spTgt spid="35"/>
                                        </p:tgtEl>
                                        <p:attrNameLst>
                                          <p:attrName>style.visibility</p:attrName>
                                        </p:attrNameLst>
                                      </p:cBhvr>
                                      <p:to>
                                        <p:strVal val="visible"/>
                                      </p:to>
                                    </p:set>
                                    <p:animEffect transition="in" filter="blinds(vertical)">
                                      <p:cBhvr>
                                        <p:cTn id="69" dur="3000"/>
                                        <p:tgtEl>
                                          <p:spTgt spid="35"/>
                                        </p:tgtEl>
                                      </p:cBhvr>
                                    </p:animEffect>
                                  </p:childTnLst>
                                </p:cTn>
                              </p:par>
                              <p:par>
                                <p:cTn id="70" presetID="8" presetClass="emph" presetSubtype="0" fill="hold" nodeType="withEffect">
                                  <p:stCondLst>
                                    <p:cond delay="0"/>
                                  </p:stCondLst>
                                  <p:childTnLst>
                                    <p:animRot by="21600000">
                                      <p:cBhvr>
                                        <p:cTn id="71" dur="3000" fill="hold"/>
                                        <p:tgtEl>
                                          <p:spTgt spid="35"/>
                                        </p:tgtEl>
                                        <p:attrNameLst>
                                          <p:attrName>r</p:attrName>
                                        </p:attrNameLst>
                                      </p:cBhvr>
                                    </p:animRot>
                                  </p:childTnLst>
                                </p:cTn>
                              </p:par>
                              <p:par>
                                <p:cTn id="72" presetID="2" presetClass="entr" presetSubtype="4" fill="hold" nodeType="withEffect">
                                  <p:stCondLst>
                                    <p:cond delay="0"/>
                                  </p:stCondLst>
                                  <p:childTnLst>
                                    <p:set>
                                      <p:cBhvr>
                                        <p:cTn id="73" dur="1" fill="hold">
                                          <p:stCondLst>
                                            <p:cond delay="0"/>
                                          </p:stCondLst>
                                        </p:cTn>
                                        <p:tgtEl>
                                          <p:spTgt spid="35"/>
                                        </p:tgtEl>
                                        <p:attrNameLst>
                                          <p:attrName>style.visibility</p:attrName>
                                        </p:attrNameLst>
                                      </p:cBhvr>
                                      <p:to>
                                        <p:strVal val="visible"/>
                                      </p:to>
                                    </p:set>
                                    <p:anim calcmode="lin" valueType="num">
                                      <p:cBhvr additive="base">
                                        <p:cTn id="74" dur="3000" fill="hold"/>
                                        <p:tgtEl>
                                          <p:spTgt spid="35"/>
                                        </p:tgtEl>
                                        <p:attrNameLst>
                                          <p:attrName>ppt_x</p:attrName>
                                        </p:attrNameLst>
                                      </p:cBhvr>
                                      <p:tavLst>
                                        <p:tav tm="0">
                                          <p:val>
                                            <p:strVal val="#ppt_x"/>
                                          </p:val>
                                        </p:tav>
                                        <p:tav tm="100000">
                                          <p:val>
                                            <p:strVal val="#ppt_x"/>
                                          </p:val>
                                        </p:tav>
                                      </p:tavLst>
                                    </p:anim>
                                    <p:anim calcmode="lin" valueType="num">
                                      <p:cBhvr additive="base">
                                        <p:cTn id="75" dur="3000" fill="hold"/>
                                        <p:tgtEl>
                                          <p:spTgt spid="35"/>
                                        </p:tgtEl>
                                        <p:attrNameLst>
                                          <p:attrName>ppt_y</p:attrName>
                                        </p:attrNameLst>
                                      </p:cBhvr>
                                      <p:tavLst>
                                        <p:tav tm="0">
                                          <p:val>
                                            <p:strVal val="1+#ppt_h/2"/>
                                          </p:val>
                                        </p:tav>
                                        <p:tav tm="100000">
                                          <p:val>
                                            <p:strVal val="#ppt_y"/>
                                          </p:val>
                                        </p:tav>
                                      </p:tavLst>
                                    </p:anim>
                                  </p:childTnLst>
                                </p:cTn>
                              </p:par>
                              <p:par>
                                <p:cTn id="76" presetID="3" presetClass="entr" presetSubtype="5" fill="hold" nodeType="withEffect">
                                  <p:stCondLst>
                                    <p:cond delay="0"/>
                                  </p:stCondLst>
                                  <p:childTnLst>
                                    <p:set>
                                      <p:cBhvr>
                                        <p:cTn id="77" dur="1" fill="hold">
                                          <p:stCondLst>
                                            <p:cond delay="0"/>
                                          </p:stCondLst>
                                        </p:cTn>
                                        <p:tgtEl>
                                          <p:spTgt spid="37"/>
                                        </p:tgtEl>
                                        <p:attrNameLst>
                                          <p:attrName>style.visibility</p:attrName>
                                        </p:attrNameLst>
                                      </p:cBhvr>
                                      <p:to>
                                        <p:strVal val="visible"/>
                                      </p:to>
                                    </p:set>
                                    <p:animEffect transition="in" filter="blinds(vertical)">
                                      <p:cBhvr>
                                        <p:cTn id="78" dur="3000"/>
                                        <p:tgtEl>
                                          <p:spTgt spid="37"/>
                                        </p:tgtEl>
                                      </p:cBhvr>
                                    </p:animEffect>
                                  </p:childTnLst>
                                </p:cTn>
                              </p:par>
                              <p:par>
                                <p:cTn id="79" presetID="8" presetClass="emph" presetSubtype="0" fill="hold" nodeType="withEffect">
                                  <p:stCondLst>
                                    <p:cond delay="0"/>
                                  </p:stCondLst>
                                  <p:childTnLst>
                                    <p:animRot by="21600000">
                                      <p:cBhvr>
                                        <p:cTn id="80" dur="3000" fill="hold"/>
                                        <p:tgtEl>
                                          <p:spTgt spid="37"/>
                                        </p:tgtEl>
                                        <p:attrNameLst>
                                          <p:attrName>r</p:attrName>
                                        </p:attrNameLst>
                                      </p:cBhvr>
                                    </p:animRot>
                                  </p:childTnLst>
                                </p:cTn>
                              </p:par>
                              <p:par>
                                <p:cTn id="81" presetID="2" presetClass="entr" presetSubtype="4" fill="hold" nodeType="withEffect">
                                  <p:stCondLst>
                                    <p:cond delay="0"/>
                                  </p:stCondLst>
                                  <p:childTnLst>
                                    <p:set>
                                      <p:cBhvr>
                                        <p:cTn id="82" dur="1" fill="hold">
                                          <p:stCondLst>
                                            <p:cond delay="0"/>
                                          </p:stCondLst>
                                        </p:cTn>
                                        <p:tgtEl>
                                          <p:spTgt spid="37"/>
                                        </p:tgtEl>
                                        <p:attrNameLst>
                                          <p:attrName>style.visibility</p:attrName>
                                        </p:attrNameLst>
                                      </p:cBhvr>
                                      <p:to>
                                        <p:strVal val="visible"/>
                                      </p:to>
                                    </p:set>
                                    <p:anim calcmode="lin" valueType="num">
                                      <p:cBhvr additive="base">
                                        <p:cTn id="83" dur="3000" fill="hold"/>
                                        <p:tgtEl>
                                          <p:spTgt spid="37"/>
                                        </p:tgtEl>
                                        <p:attrNameLst>
                                          <p:attrName>ppt_x</p:attrName>
                                        </p:attrNameLst>
                                      </p:cBhvr>
                                      <p:tavLst>
                                        <p:tav tm="0">
                                          <p:val>
                                            <p:strVal val="#ppt_x"/>
                                          </p:val>
                                        </p:tav>
                                        <p:tav tm="100000">
                                          <p:val>
                                            <p:strVal val="#ppt_x"/>
                                          </p:val>
                                        </p:tav>
                                      </p:tavLst>
                                    </p:anim>
                                    <p:anim calcmode="lin" valueType="num">
                                      <p:cBhvr additive="base">
                                        <p:cTn id="84" dur="3000" fill="hold"/>
                                        <p:tgtEl>
                                          <p:spTgt spid="37"/>
                                        </p:tgtEl>
                                        <p:attrNameLst>
                                          <p:attrName>ppt_y</p:attrName>
                                        </p:attrNameLst>
                                      </p:cBhvr>
                                      <p:tavLst>
                                        <p:tav tm="0">
                                          <p:val>
                                            <p:strVal val="1+#ppt_h/2"/>
                                          </p:val>
                                        </p:tav>
                                        <p:tav tm="100000">
                                          <p:val>
                                            <p:strVal val="#ppt_y"/>
                                          </p:val>
                                        </p:tav>
                                      </p:tavLst>
                                    </p:anim>
                                  </p:childTnLst>
                                </p:cTn>
                              </p:par>
                              <p:par>
                                <p:cTn id="85" presetID="17" presetClass="entr" presetSubtype="10" fill="hold" nodeType="withEffect">
                                  <p:stCondLst>
                                    <p:cond delay="0"/>
                                  </p:stCondLst>
                                  <p:childTnLst>
                                    <p:set>
                                      <p:cBhvr>
                                        <p:cTn id="86" dur="1" fill="hold">
                                          <p:stCondLst>
                                            <p:cond delay="0"/>
                                          </p:stCondLst>
                                        </p:cTn>
                                        <p:tgtEl>
                                          <p:spTgt spid="23"/>
                                        </p:tgtEl>
                                        <p:attrNameLst>
                                          <p:attrName>style.visibility</p:attrName>
                                        </p:attrNameLst>
                                      </p:cBhvr>
                                      <p:to>
                                        <p:strVal val="visible"/>
                                      </p:to>
                                    </p:set>
                                    <p:anim calcmode="lin" valueType="num">
                                      <p:cBhvr>
                                        <p:cTn id="87" dur="3000" fill="hold"/>
                                        <p:tgtEl>
                                          <p:spTgt spid="23"/>
                                        </p:tgtEl>
                                        <p:attrNameLst>
                                          <p:attrName>ppt_w</p:attrName>
                                        </p:attrNameLst>
                                      </p:cBhvr>
                                      <p:tavLst>
                                        <p:tav tm="0">
                                          <p:val>
                                            <p:fltVal val="0"/>
                                          </p:val>
                                        </p:tav>
                                        <p:tav tm="100000">
                                          <p:val>
                                            <p:strVal val="#ppt_w"/>
                                          </p:val>
                                        </p:tav>
                                      </p:tavLst>
                                    </p:anim>
                                    <p:anim calcmode="lin" valueType="num">
                                      <p:cBhvr>
                                        <p:cTn id="88" dur="3000" fill="hold"/>
                                        <p:tgtEl>
                                          <p:spTgt spid="2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ESCENAS DE MIEDO GIF"/>
          <p:cNvPicPr>
            <a:picLocks noChangeAspect="1" noChangeArrowheads="1"/>
          </p:cNvPicPr>
          <p:nvPr/>
        </p:nvPicPr>
        <p:blipFill>
          <a:blip r:embed="rId2"/>
          <a:srcRect/>
          <a:stretch>
            <a:fillRect/>
          </a:stretch>
        </p:blipFill>
        <p:spPr bwMode="auto">
          <a:xfrm>
            <a:off x="0" y="428604"/>
            <a:ext cx="9392725" cy="592933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571868" y="3143248"/>
            <a:ext cx="5000644" cy="2677656"/>
          </a:xfrm>
          <a:prstGeom prst="rect">
            <a:avLst/>
          </a:prstGeom>
        </p:spPr>
        <p:txBody>
          <a:bodyPr wrap="square">
            <a:spAutoFit/>
          </a:bodyPr>
          <a:lstStyle/>
          <a:p>
            <a:r>
              <a:rPr lang="es-ES" sz="2800" dirty="0">
                <a:solidFill>
                  <a:srgbClr val="FF0000"/>
                </a:solidFill>
                <a:latin typeface="Curlz MT" pitchFamily="82" charset="0"/>
              </a:rPr>
              <a:t>El miedo se encarga en muchas ocasiones de hacernos conscientes de los peligros externos que nos pueden amenazar, y nuestro organismo los interpreta de la siguiente forma:</a:t>
            </a:r>
          </a:p>
        </p:txBody>
      </p:sp>
      <p:sp>
        <p:nvSpPr>
          <p:cNvPr id="3" name="2 Lágrima"/>
          <p:cNvSpPr/>
          <p:nvPr/>
        </p:nvSpPr>
        <p:spPr>
          <a:xfrm rot="2314156">
            <a:off x="2204185" y="2999470"/>
            <a:ext cx="949600" cy="757355"/>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8" presetClass="emph" presetSubtype="0" fill="hold" nodeType="withEffect">
                                  <p:stCondLst>
                                    <p:cond delay="0"/>
                                  </p:stCondLst>
                                  <p:childTnLst>
                                    <p:animRot by="21600000">
                                      <p:cBhvr>
                                        <p:cTn id="9" dur="3000" fill="hold"/>
                                        <p:tgtEl>
                                          <p:spTgt spid="3"/>
                                        </p:tgtEl>
                                        <p:attrNameLst>
                                          <p:attrName>r</p:attrName>
                                        </p:attrNameLst>
                                      </p:cBhvr>
                                    </p:animRot>
                                  </p:childTnLst>
                                </p:cTn>
                              </p:par>
                              <p:par>
                                <p:cTn id="10" presetID="2" presetClass="entr" presetSubtype="4"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3000" fill="hold"/>
                                        <p:tgtEl>
                                          <p:spTgt spid="3"/>
                                        </p:tgtEl>
                                        <p:attrNameLst>
                                          <p:attrName>ppt_x</p:attrName>
                                        </p:attrNameLst>
                                      </p:cBhvr>
                                      <p:tavLst>
                                        <p:tav tm="0">
                                          <p:val>
                                            <p:strVal val="#ppt_x"/>
                                          </p:val>
                                        </p:tav>
                                        <p:tav tm="100000">
                                          <p:val>
                                            <p:strVal val="#ppt_x"/>
                                          </p:val>
                                        </p:tav>
                                      </p:tavLst>
                                    </p:anim>
                                    <p:anim calcmode="lin" valueType="num">
                                      <p:cBhvr additive="base">
                                        <p:cTn id="13" dur="3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 descr="HD"/>
          <p:cNvPicPr>
            <a:picLocks noChangeAspect="1" noChangeArrowheads="1" noCrop="1"/>
          </p:cNvPicPr>
          <p:nvPr/>
        </p:nvPicPr>
        <p:blipFill>
          <a:blip r:embed="rId2"/>
          <a:srcRect/>
          <a:stretch>
            <a:fillRect/>
          </a:stretch>
        </p:blipFill>
        <p:spPr bwMode="auto">
          <a:xfrm>
            <a:off x="0" y="0"/>
            <a:ext cx="9268160" cy="7072338"/>
          </a:xfrm>
          <a:prstGeom prst="rect">
            <a:avLst/>
          </a:prstGeom>
          <a:noFill/>
        </p:spPr>
      </p:pic>
      <p:sp>
        <p:nvSpPr>
          <p:cNvPr id="5" name="4 Cheurón"/>
          <p:cNvSpPr/>
          <p:nvPr/>
        </p:nvSpPr>
        <p:spPr>
          <a:xfrm rot="16200000">
            <a:off x="569913" y="5303837"/>
            <a:ext cx="984250" cy="2124075"/>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6" name="5 Cheurón"/>
          <p:cNvSpPr/>
          <p:nvPr/>
        </p:nvSpPr>
        <p:spPr>
          <a:xfrm rot="16200000">
            <a:off x="569913" y="4573587"/>
            <a:ext cx="984250" cy="2124075"/>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7" name="6 Cheurón"/>
          <p:cNvSpPr/>
          <p:nvPr/>
        </p:nvSpPr>
        <p:spPr>
          <a:xfrm rot="16200000">
            <a:off x="569913" y="3875087"/>
            <a:ext cx="984250" cy="2124075"/>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8" name="7 Cheurón"/>
          <p:cNvSpPr/>
          <p:nvPr/>
        </p:nvSpPr>
        <p:spPr>
          <a:xfrm rot="16200000">
            <a:off x="569913" y="3144837"/>
            <a:ext cx="984250" cy="2124075"/>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9" name="8 Cheurón"/>
          <p:cNvSpPr/>
          <p:nvPr/>
        </p:nvSpPr>
        <p:spPr>
          <a:xfrm rot="16200000">
            <a:off x="569913" y="2359025"/>
            <a:ext cx="984250" cy="2124075"/>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0" name="9 Cheurón"/>
          <p:cNvSpPr/>
          <p:nvPr/>
        </p:nvSpPr>
        <p:spPr>
          <a:xfrm rot="16200000">
            <a:off x="569913" y="1644650"/>
            <a:ext cx="984250" cy="2124075"/>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1" name="10 Cheurón"/>
          <p:cNvSpPr/>
          <p:nvPr/>
        </p:nvSpPr>
        <p:spPr>
          <a:xfrm rot="16200000">
            <a:off x="569913" y="930275"/>
            <a:ext cx="984250" cy="2124075"/>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2" name="11 Cheurón"/>
          <p:cNvSpPr/>
          <p:nvPr/>
        </p:nvSpPr>
        <p:spPr>
          <a:xfrm rot="16200000">
            <a:off x="569913" y="144462"/>
            <a:ext cx="984250" cy="2124075"/>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3" name="12 Cheurón"/>
          <p:cNvSpPr/>
          <p:nvPr/>
        </p:nvSpPr>
        <p:spPr>
          <a:xfrm rot="16200000">
            <a:off x="569913" y="-569913"/>
            <a:ext cx="984250" cy="2124075"/>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5" name="14 Cheurón"/>
          <p:cNvSpPr/>
          <p:nvPr/>
        </p:nvSpPr>
        <p:spPr>
          <a:xfrm rot="16200000">
            <a:off x="7626350" y="5340350"/>
            <a:ext cx="984250" cy="2051050"/>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6" name="15 Cheurón"/>
          <p:cNvSpPr/>
          <p:nvPr/>
        </p:nvSpPr>
        <p:spPr>
          <a:xfrm rot="16200000">
            <a:off x="7626350" y="4610100"/>
            <a:ext cx="984250" cy="2051050"/>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7" name="16 Cheurón"/>
          <p:cNvSpPr/>
          <p:nvPr/>
        </p:nvSpPr>
        <p:spPr>
          <a:xfrm rot="16200000">
            <a:off x="7626350" y="3911600"/>
            <a:ext cx="984250" cy="2051050"/>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8" name="17 Cheurón"/>
          <p:cNvSpPr/>
          <p:nvPr/>
        </p:nvSpPr>
        <p:spPr>
          <a:xfrm rot="16200000">
            <a:off x="7626350" y="3181350"/>
            <a:ext cx="984250" cy="2051050"/>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9" name="18 Cheurón"/>
          <p:cNvSpPr/>
          <p:nvPr/>
        </p:nvSpPr>
        <p:spPr>
          <a:xfrm rot="16200000">
            <a:off x="7626350" y="2395538"/>
            <a:ext cx="984250" cy="2051050"/>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0" name="19 Cheurón"/>
          <p:cNvSpPr/>
          <p:nvPr/>
        </p:nvSpPr>
        <p:spPr>
          <a:xfrm rot="16200000">
            <a:off x="7626350" y="1681163"/>
            <a:ext cx="984250" cy="2051050"/>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1" name="20 Cheurón"/>
          <p:cNvSpPr/>
          <p:nvPr/>
        </p:nvSpPr>
        <p:spPr>
          <a:xfrm rot="16200000">
            <a:off x="7626350" y="966788"/>
            <a:ext cx="984250" cy="2051050"/>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2" name="21 Cheurón"/>
          <p:cNvSpPr/>
          <p:nvPr/>
        </p:nvSpPr>
        <p:spPr>
          <a:xfrm rot="16200000">
            <a:off x="7626350" y="180975"/>
            <a:ext cx="984250" cy="2051050"/>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3" name="22 Cheurón"/>
          <p:cNvSpPr/>
          <p:nvPr/>
        </p:nvSpPr>
        <p:spPr>
          <a:xfrm rot="16200000">
            <a:off x="7626350" y="-533400"/>
            <a:ext cx="984250" cy="2051050"/>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16" presetClass="entr" presetSubtype="2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Horizontal)">
                                      <p:cBhvr>
                                        <p:cTn id="13" dur="3000"/>
                                        <p:tgtEl>
                                          <p:spTgt spid="7"/>
                                        </p:tgtEl>
                                      </p:cBhvr>
                                    </p:animEffect>
                                  </p:childTnLst>
                                </p:cTn>
                              </p:par>
                              <p:par>
                                <p:cTn id="14" presetID="16" presetClass="entr" presetSubtype="2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Horizontal)">
                                      <p:cBhvr>
                                        <p:cTn id="16" dur="3000"/>
                                        <p:tgtEl>
                                          <p:spTgt spid="8"/>
                                        </p:tgtEl>
                                      </p:cBhvr>
                                    </p:animEffect>
                                  </p:childTnLst>
                                </p:cTn>
                              </p:par>
                              <p:par>
                                <p:cTn id="17" presetID="16" presetClass="entr" presetSubtype="2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Horizontal)">
                                      <p:cBhvr>
                                        <p:cTn id="19" dur="3000"/>
                                        <p:tgtEl>
                                          <p:spTgt spid="9"/>
                                        </p:tgtEl>
                                      </p:cBhvr>
                                    </p:animEffect>
                                  </p:childTnLst>
                                </p:cTn>
                              </p:par>
                              <p:par>
                                <p:cTn id="20" presetID="16" presetClass="entr" presetSubtype="2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Horizontal)">
                                      <p:cBhvr>
                                        <p:cTn id="22" dur="3000"/>
                                        <p:tgtEl>
                                          <p:spTgt spid="10"/>
                                        </p:tgtEl>
                                      </p:cBhvr>
                                    </p:animEffect>
                                  </p:childTnLst>
                                </p:cTn>
                              </p:par>
                              <p:par>
                                <p:cTn id="23" presetID="16" presetClass="entr" presetSubtype="2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inHorizontal)">
                                      <p:cBhvr>
                                        <p:cTn id="25" dur="3000"/>
                                        <p:tgtEl>
                                          <p:spTgt spid="11"/>
                                        </p:tgtEl>
                                      </p:cBhvr>
                                    </p:animEffect>
                                  </p:childTnLst>
                                </p:cTn>
                              </p:par>
                              <p:par>
                                <p:cTn id="26" presetID="16" presetClass="entr" presetSubtype="26"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arn(inHorizontal)">
                                      <p:cBhvr>
                                        <p:cTn id="28" dur="3000"/>
                                        <p:tgtEl>
                                          <p:spTgt spid="12"/>
                                        </p:tgtEl>
                                      </p:cBhvr>
                                    </p:animEffect>
                                  </p:childTnLst>
                                </p:cTn>
                              </p:par>
                              <p:par>
                                <p:cTn id="29" presetID="16" presetClass="entr" presetSubtype="26"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arn(inHorizontal)">
                                      <p:cBhvr>
                                        <p:cTn id="31" dur="3000"/>
                                        <p:tgtEl>
                                          <p:spTgt spid="13"/>
                                        </p:tgtEl>
                                      </p:cBhvr>
                                    </p:animEffect>
                                  </p:childTnLst>
                                </p:cTn>
                              </p:par>
                              <p:par>
                                <p:cTn id="32" presetID="2" presetClass="entr" presetSubtype="4"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ppt_x"/>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ppt_x"/>
                                          </p:val>
                                        </p:tav>
                                        <p:tav tm="100000">
                                          <p:val>
                                            <p:strVal val="#ppt_x"/>
                                          </p:val>
                                        </p:tav>
                                      </p:tavLst>
                                    </p:anim>
                                    <p:anim calcmode="lin" valueType="num">
                                      <p:cBhvr additive="base">
                                        <p:cTn id="39" dur="3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ppt_x"/>
                                          </p:val>
                                        </p:tav>
                                        <p:tav tm="100000">
                                          <p:val>
                                            <p:strVal val="#ppt_x"/>
                                          </p:val>
                                        </p:tav>
                                      </p:tavLst>
                                    </p:anim>
                                    <p:anim calcmode="lin" valueType="num">
                                      <p:cBhvr additive="base">
                                        <p:cTn id="43" dur="3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ppt_x"/>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ppt_x"/>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ppt_x"/>
                                          </p:val>
                                        </p:tav>
                                        <p:tav tm="100000">
                                          <p:val>
                                            <p:strVal val="#ppt_x"/>
                                          </p:val>
                                        </p:tav>
                                      </p:tavLst>
                                    </p:anim>
                                    <p:anim calcmode="lin" valueType="num">
                                      <p:cBhvr additive="base">
                                        <p:cTn id="55" dur="3000" fill="hold"/>
                                        <p:tgtEl>
                                          <p:spTgt spid="10"/>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ppt_x"/>
                                          </p:val>
                                        </p:tav>
                                        <p:tav tm="100000">
                                          <p:val>
                                            <p:strVal val="#ppt_x"/>
                                          </p:val>
                                        </p:tav>
                                      </p:tavLst>
                                    </p:anim>
                                    <p:anim calcmode="lin" valueType="num">
                                      <p:cBhvr additive="base">
                                        <p:cTn id="59" dur="3000" fill="hold"/>
                                        <p:tgtEl>
                                          <p:spTgt spid="11"/>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ppt_x"/>
                                          </p:val>
                                        </p:tav>
                                        <p:tav tm="100000">
                                          <p:val>
                                            <p:strVal val="#ppt_x"/>
                                          </p:val>
                                        </p:tav>
                                      </p:tavLst>
                                    </p:anim>
                                    <p:anim calcmode="lin" valueType="num">
                                      <p:cBhvr additive="base">
                                        <p:cTn id="63" dur="3000" fill="hold"/>
                                        <p:tgtEl>
                                          <p:spTgt spid="12"/>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3000" fill="hold"/>
                                        <p:tgtEl>
                                          <p:spTgt spid="13"/>
                                        </p:tgtEl>
                                        <p:attrNameLst>
                                          <p:attrName>ppt_x</p:attrName>
                                        </p:attrNameLst>
                                      </p:cBhvr>
                                      <p:tavLst>
                                        <p:tav tm="0">
                                          <p:val>
                                            <p:strVal val="#ppt_x"/>
                                          </p:val>
                                        </p:tav>
                                        <p:tav tm="100000">
                                          <p:val>
                                            <p:strVal val="#ppt_x"/>
                                          </p:val>
                                        </p:tav>
                                      </p:tavLst>
                                    </p:anim>
                                    <p:anim calcmode="lin" valueType="num">
                                      <p:cBhvr additive="base">
                                        <p:cTn id="67" dur="3000" fill="hold"/>
                                        <p:tgtEl>
                                          <p:spTgt spid="13"/>
                                        </p:tgtEl>
                                        <p:attrNameLst>
                                          <p:attrName>ppt_y</p:attrName>
                                        </p:attrNameLst>
                                      </p:cBhvr>
                                      <p:tavLst>
                                        <p:tav tm="0">
                                          <p:val>
                                            <p:strVal val="1+#ppt_h/2"/>
                                          </p:val>
                                        </p:tav>
                                        <p:tav tm="100000">
                                          <p:val>
                                            <p:strVal val="#ppt_y"/>
                                          </p:val>
                                        </p:tav>
                                      </p:tavLst>
                                    </p:anim>
                                  </p:childTnLst>
                                </p:cTn>
                              </p:par>
                              <p:par>
                                <p:cTn id="68" presetID="16" presetClass="entr" presetSubtype="26"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barn(inHorizontal)">
                                      <p:cBhvr>
                                        <p:cTn id="70" dur="3000"/>
                                        <p:tgtEl>
                                          <p:spTgt spid="15"/>
                                        </p:tgtEl>
                                      </p:cBhvr>
                                    </p:animEffect>
                                  </p:childTnLst>
                                </p:cTn>
                              </p:par>
                              <p:par>
                                <p:cTn id="71" presetID="16" presetClass="entr" presetSubtype="26"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barn(inHorizontal)">
                                      <p:cBhvr>
                                        <p:cTn id="73" dur="3000"/>
                                        <p:tgtEl>
                                          <p:spTgt spid="16"/>
                                        </p:tgtEl>
                                      </p:cBhvr>
                                    </p:animEffect>
                                  </p:childTnLst>
                                </p:cTn>
                              </p:par>
                              <p:par>
                                <p:cTn id="74" presetID="16" presetClass="entr" presetSubtype="26" fill="hold" nodeType="withEffect">
                                  <p:stCondLst>
                                    <p:cond delay="0"/>
                                  </p:stCondLst>
                                  <p:childTnLst>
                                    <p:set>
                                      <p:cBhvr>
                                        <p:cTn id="75" dur="1" fill="hold">
                                          <p:stCondLst>
                                            <p:cond delay="0"/>
                                          </p:stCondLst>
                                        </p:cTn>
                                        <p:tgtEl>
                                          <p:spTgt spid="17"/>
                                        </p:tgtEl>
                                        <p:attrNameLst>
                                          <p:attrName>style.visibility</p:attrName>
                                        </p:attrNameLst>
                                      </p:cBhvr>
                                      <p:to>
                                        <p:strVal val="visible"/>
                                      </p:to>
                                    </p:set>
                                    <p:animEffect transition="in" filter="barn(inHorizontal)">
                                      <p:cBhvr>
                                        <p:cTn id="76" dur="3000"/>
                                        <p:tgtEl>
                                          <p:spTgt spid="17"/>
                                        </p:tgtEl>
                                      </p:cBhvr>
                                    </p:animEffect>
                                  </p:childTnLst>
                                </p:cTn>
                              </p:par>
                              <p:par>
                                <p:cTn id="77" presetID="16" presetClass="entr" presetSubtype="26"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barn(inHorizontal)">
                                      <p:cBhvr>
                                        <p:cTn id="79" dur="3000"/>
                                        <p:tgtEl>
                                          <p:spTgt spid="18"/>
                                        </p:tgtEl>
                                      </p:cBhvr>
                                    </p:animEffect>
                                  </p:childTnLst>
                                </p:cTn>
                              </p:par>
                              <p:par>
                                <p:cTn id="80" presetID="16" presetClass="entr" presetSubtype="26" fill="hold" nodeType="withEffect">
                                  <p:stCondLst>
                                    <p:cond delay="0"/>
                                  </p:stCondLst>
                                  <p:childTnLst>
                                    <p:set>
                                      <p:cBhvr>
                                        <p:cTn id="81" dur="1" fill="hold">
                                          <p:stCondLst>
                                            <p:cond delay="0"/>
                                          </p:stCondLst>
                                        </p:cTn>
                                        <p:tgtEl>
                                          <p:spTgt spid="19"/>
                                        </p:tgtEl>
                                        <p:attrNameLst>
                                          <p:attrName>style.visibility</p:attrName>
                                        </p:attrNameLst>
                                      </p:cBhvr>
                                      <p:to>
                                        <p:strVal val="visible"/>
                                      </p:to>
                                    </p:set>
                                    <p:animEffect transition="in" filter="barn(inHorizontal)">
                                      <p:cBhvr>
                                        <p:cTn id="82" dur="3000"/>
                                        <p:tgtEl>
                                          <p:spTgt spid="19"/>
                                        </p:tgtEl>
                                      </p:cBhvr>
                                    </p:animEffect>
                                  </p:childTnLst>
                                </p:cTn>
                              </p:par>
                              <p:par>
                                <p:cTn id="83" presetID="16" presetClass="entr" presetSubtype="26"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barn(inHorizontal)">
                                      <p:cBhvr>
                                        <p:cTn id="85" dur="3000"/>
                                        <p:tgtEl>
                                          <p:spTgt spid="20"/>
                                        </p:tgtEl>
                                      </p:cBhvr>
                                    </p:animEffect>
                                  </p:childTnLst>
                                </p:cTn>
                              </p:par>
                              <p:par>
                                <p:cTn id="86" presetID="16" presetClass="entr" presetSubtype="26" fill="hold" nodeType="withEffect">
                                  <p:stCondLst>
                                    <p:cond delay="0"/>
                                  </p:stCondLst>
                                  <p:childTnLst>
                                    <p:set>
                                      <p:cBhvr>
                                        <p:cTn id="87" dur="1" fill="hold">
                                          <p:stCondLst>
                                            <p:cond delay="0"/>
                                          </p:stCondLst>
                                        </p:cTn>
                                        <p:tgtEl>
                                          <p:spTgt spid="21"/>
                                        </p:tgtEl>
                                        <p:attrNameLst>
                                          <p:attrName>style.visibility</p:attrName>
                                        </p:attrNameLst>
                                      </p:cBhvr>
                                      <p:to>
                                        <p:strVal val="visible"/>
                                      </p:to>
                                    </p:set>
                                    <p:animEffect transition="in" filter="barn(inHorizontal)">
                                      <p:cBhvr>
                                        <p:cTn id="88" dur="3000"/>
                                        <p:tgtEl>
                                          <p:spTgt spid="21"/>
                                        </p:tgtEl>
                                      </p:cBhvr>
                                    </p:animEffect>
                                  </p:childTnLst>
                                </p:cTn>
                              </p:par>
                              <p:par>
                                <p:cTn id="89" presetID="16" presetClass="entr" presetSubtype="26" fill="hold" nodeType="withEffect">
                                  <p:stCondLst>
                                    <p:cond delay="0"/>
                                  </p:stCondLst>
                                  <p:childTnLst>
                                    <p:set>
                                      <p:cBhvr>
                                        <p:cTn id="90" dur="1" fill="hold">
                                          <p:stCondLst>
                                            <p:cond delay="0"/>
                                          </p:stCondLst>
                                        </p:cTn>
                                        <p:tgtEl>
                                          <p:spTgt spid="22"/>
                                        </p:tgtEl>
                                        <p:attrNameLst>
                                          <p:attrName>style.visibility</p:attrName>
                                        </p:attrNameLst>
                                      </p:cBhvr>
                                      <p:to>
                                        <p:strVal val="visible"/>
                                      </p:to>
                                    </p:set>
                                    <p:animEffect transition="in" filter="barn(inHorizontal)">
                                      <p:cBhvr>
                                        <p:cTn id="91" dur="3000"/>
                                        <p:tgtEl>
                                          <p:spTgt spid="22"/>
                                        </p:tgtEl>
                                      </p:cBhvr>
                                    </p:animEffect>
                                  </p:childTnLst>
                                </p:cTn>
                              </p:par>
                              <p:par>
                                <p:cTn id="92" presetID="16" presetClass="entr" presetSubtype="26" fill="hold" nodeType="withEffect">
                                  <p:stCondLst>
                                    <p:cond delay="0"/>
                                  </p:stCondLst>
                                  <p:childTnLst>
                                    <p:set>
                                      <p:cBhvr>
                                        <p:cTn id="93" dur="1" fill="hold">
                                          <p:stCondLst>
                                            <p:cond delay="0"/>
                                          </p:stCondLst>
                                        </p:cTn>
                                        <p:tgtEl>
                                          <p:spTgt spid="23"/>
                                        </p:tgtEl>
                                        <p:attrNameLst>
                                          <p:attrName>style.visibility</p:attrName>
                                        </p:attrNameLst>
                                      </p:cBhvr>
                                      <p:to>
                                        <p:strVal val="visible"/>
                                      </p:to>
                                    </p:set>
                                    <p:animEffect transition="in" filter="barn(inHorizontal)">
                                      <p:cBhvr>
                                        <p:cTn id="94" dur="3000"/>
                                        <p:tgtEl>
                                          <p:spTgt spid="23"/>
                                        </p:tgtEl>
                                      </p:cBhvr>
                                    </p:animEffect>
                                  </p:childTnLst>
                                </p:cTn>
                              </p:par>
                              <p:par>
                                <p:cTn id="95" presetID="2" presetClass="entr" presetSubtype="4" fill="hold" nodeType="withEffect">
                                  <p:stCondLst>
                                    <p:cond delay="0"/>
                                  </p:stCondLst>
                                  <p:childTnLst>
                                    <p:set>
                                      <p:cBhvr>
                                        <p:cTn id="96" dur="1" fill="hold">
                                          <p:stCondLst>
                                            <p:cond delay="0"/>
                                          </p:stCondLst>
                                        </p:cTn>
                                        <p:tgtEl>
                                          <p:spTgt spid="15"/>
                                        </p:tgtEl>
                                        <p:attrNameLst>
                                          <p:attrName>style.visibility</p:attrName>
                                        </p:attrNameLst>
                                      </p:cBhvr>
                                      <p:to>
                                        <p:strVal val="visible"/>
                                      </p:to>
                                    </p:set>
                                    <p:anim calcmode="lin" valueType="num">
                                      <p:cBhvr additive="base">
                                        <p:cTn id="97" dur="3000" fill="hold"/>
                                        <p:tgtEl>
                                          <p:spTgt spid="15"/>
                                        </p:tgtEl>
                                        <p:attrNameLst>
                                          <p:attrName>ppt_x</p:attrName>
                                        </p:attrNameLst>
                                      </p:cBhvr>
                                      <p:tavLst>
                                        <p:tav tm="0">
                                          <p:val>
                                            <p:strVal val="#ppt_x"/>
                                          </p:val>
                                        </p:tav>
                                        <p:tav tm="100000">
                                          <p:val>
                                            <p:strVal val="#ppt_x"/>
                                          </p:val>
                                        </p:tav>
                                      </p:tavLst>
                                    </p:anim>
                                    <p:anim calcmode="lin" valueType="num">
                                      <p:cBhvr additive="base">
                                        <p:cTn id="98" dur="3000" fill="hold"/>
                                        <p:tgtEl>
                                          <p:spTgt spid="15"/>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16"/>
                                        </p:tgtEl>
                                        <p:attrNameLst>
                                          <p:attrName>style.visibility</p:attrName>
                                        </p:attrNameLst>
                                      </p:cBhvr>
                                      <p:to>
                                        <p:strVal val="visible"/>
                                      </p:to>
                                    </p:set>
                                    <p:anim calcmode="lin" valueType="num">
                                      <p:cBhvr additive="base">
                                        <p:cTn id="101" dur="3000" fill="hold"/>
                                        <p:tgtEl>
                                          <p:spTgt spid="16"/>
                                        </p:tgtEl>
                                        <p:attrNameLst>
                                          <p:attrName>ppt_x</p:attrName>
                                        </p:attrNameLst>
                                      </p:cBhvr>
                                      <p:tavLst>
                                        <p:tav tm="0">
                                          <p:val>
                                            <p:strVal val="#ppt_x"/>
                                          </p:val>
                                        </p:tav>
                                        <p:tav tm="100000">
                                          <p:val>
                                            <p:strVal val="#ppt_x"/>
                                          </p:val>
                                        </p:tav>
                                      </p:tavLst>
                                    </p:anim>
                                    <p:anim calcmode="lin" valueType="num">
                                      <p:cBhvr additive="base">
                                        <p:cTn id="102" dur="3000" fill="hold"/>
                                        <p:tgtEl>
                                          <p:spTgt spid="16"/>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17"/>
                                        </p:tgtEl>
                                        <p:attrNameLst>
                                          <p:attrName>style.visibility</p:attrName>
                                        </p:attrNameLst>
                                      </p:cBhvr>
                                      <p:to>
                                        <p:strVal val="visible"/>
                                      </p:to>
                                    </p:set>
                                    <p:anim calcmode="lin" valueType="num">
                                      <p:cBhvr additive="base">
                                        <p:cTn id="105" dur="3000" fill="hold"/>
                                        <p:tgtEl>
                                          <p:spTgt spid="17"/>
                                        </p:tgtEl>
                                        <p:attrNameLst>
                                          <p:attrName>ppt_x</p:attrName>
                                        </p:attrNameLst>
                                      </p:cBhvr>
                                      <p:tavLst>
                                        <p:tav tm="0">
                                          <p:val>
                                            <p:strVal val="#ppt_x"/>
                                          </p:val>
                                        </p:tav>
                                        <p:tav tm="100000">
                                          <p:val>
                                            <p:strVal val="#ppt_x"/>
                                          </p:val>
                                        </p:tav>
                                      </p:tavLst>
                                    </p:anim>
                                    <p:anim calcmode="lin" valueType="num">
                                      <p:cBhvr additive="base">
                                        <p:cTn id="106" dur="3000" fill="hold"/>
                                        <p:tgtEl>
                                          <p:spTgt spid="17"/>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18"/>
                                        </p:tgtEl>
                                        <p:attrNameLst>
                                          <p:attrName>style.visibility</p:attrName>
                                        </p:attrNameLst>
                                      </p:cBhvr>
                                      <p:to>
                                        <p:strVal val="visible"/>
                                      </p:to>
                                    </p:set>
                                    <p:anim calcmode="lin" valueType="num">
                                      <p:cBhvr additive="base">
                                        <p:cTn id="109" dur="3000" fill="hold"/>
                                        <p:tgtEl>
                                          <p:spTgt spid="18"/>
                                        </p:tgtEl>
                                        <p:attrNameLst>
                                          <p:attrName>ppt_x</p:attrName>
                                        </p:attrNameLst>
                                      </p:cBhvr>
                                      <p:tavLst>
                                        <p:tav tm="0">
                                          <p:val>
                                            <p:strVal val="#ppt_x"/>
                                          </p:val>
                                        </p:tav>
                                        <p:tav tm="100000">
                                          <p:val>
                                            <p:strVal val="#ppt_x"/>
                                          </p:val>
                                        </p:tav>
                                      </p:tavLst>
                                    </p:anim>
                                    <p:anim calcmode="lin" valueType="num">
                                      <p:cBhvr additive="base">
                                        <p:cTn id="110" dur="3000" fill="hold"/>
                                        <p:tgtEl>
                                          <p:spTgt spid="18"/>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19"/>
                                        </p:tgtEl>
                                        <p:attrNameLst>
                                          <p:attrName>style.visibility</p:attrName>
                                        </p:attrNameLst>
                                      </p:cBhvr>
                                      <p:to>
                                        <p:strVal val="visible"/>
                                      </p:to>
                                    </p:set>
                                    <p:anim calcmode="lin" valueType="num">
                                      <p:cBhvr additive="base">
                                        <p:cTn id="113" dur="3000" fill="hold"/>
                                        <p:tgtEl>
                                          <p:spTgt spid="19"/>
                                        </p:tgtEl>
                                        <p:attrNameLst>
                                          <p:attrName>ppt_x</p:attrName>
                                        </p:attrNameLst>
                                      </p:cBhvr>
                                      <p:tavLst>
                                        <p:tav tm="0">
                                          <p:val>
                                            <p:strVal val="#ppt_x"/>
                                          </p:val>
                                        </p:tav>
                                        <p:tav tm="100000">
                                          <p:val>
                                            <p:strVal val="#ppt_x"/>
                                          </p:val>
                                        </p:tav>
                                      </p:tavLst>
                                    </p:anim>
                                    <p:anim calcmode="lin" valueType="num">
                                      <p:cBhvr additive="base">
                                        <p:cTn id="114" dur="3000" fill="hold"/>
                                        <p:tgtEl>
                                          <p:spTgt spid="19"/>
                                        </p:tgtEl>
                                        <p:attrNameLst>
                                          <p:attrName>ppt_y</p:attrName>
                                        </p:attrNameLst>
                                      </p:cBhvr>
                                      <p:tavLst>
                                        <p:tav tm="0">
                                          <p:val>
                                            <p:strVal val="1+#ppt_h/2"/>
                                          </p:val>
                                        </p:tav>
                                        <p:tav tm="100000">
                                          <p:val>
                                            <p:strVal val="#ppt_y"/>
                                          </p:val>
                                        </p:tav>
                                      </p:tavLst>
                                    </p:anim>
                                  </p:childTnLst>
                                </p:cTn>
                              </p:par>
                              <p:par>
                                <p:cTn id="115" presetID="2" presetClass="entr" presetSubtype="4" fill="hold" nodeType="withEffect">
                                  <p:stCondLst>
                                    <p:cond delay="0"/>
                                  </p:stCondLst>
                                  <p:childTnLst>
                                    <p:set>
                                      <p:cBhvr>
                                        <p:cTn id="116" dur="1" fill="hold">
                                          <p:stCondLst>
                                            <p:cond delay="0"/>
                                          </p:stCondLst>
                                        </p:cTn>
                                        <p:tgtEl>
                                          <p:spTgt spid="20"/>
                                        </p:tgtEl>
                                        <p:attrNameLst>
                                          <p:attrName>style.visibility</p:attrName>
                                        </p:attrNameLst>
                                      </p:cBhvr>
                                      <p:to>
                                        <p:strVal val="visible"/>
                                      </p:to>
                                    </p:set>
                                    <p:anim calcmode="lin" valueType="num">
                                      <p:cBhvr additive="base">
                                        <p:cTn id="117" dur="3000" fill="hold"/>
                                        <p:tgtEl>
                                          <p:spTgt spid="20"/>
                                        </p:tgtEl>
                                        <p:attrNameLst>
                                          <p:attrName>ppt_x</p:attrName>
                                        </p:attrNameLst>
                                      </p:cBhvr>
                                      <p:tavLst>
                                        <p:tav tm="0">
                                          <p:val>
                                            <p:strVal val="#ppt_x"/>
                                          </p:val>
                                        </p:tav>
                                        <p:tav tm="100000">
                                          <p:val>
                                            <p:strVal val="#ppt_x"/>
                                          </p:val>
                                        </p:tav>
                                      </p:tavLst>
                                    </p:anim>
                                    <p:anim calcmode="lin" valueType="num">
                                      <p:cBhvr additive="base">
                                        <p:cTn id="118" dur="3000" fill="hold"/>
                                        <p:tgtEl>
                                          <p:spTgt spid="20"/>
                                        </p:tgtEl>
                                        <p:attrNameLst>
                                          <p:attrName>ppt_y</p:attrName>
                                        </p:attrNameLst>
                                      </p:cBhvr>
                                      <p:tavLst>
                                        <p:tav tm="0">
                                          <p:val>
                                            <p:strVal val="1+#ppt_h/2"/>
                                          </p:val>
                                        </p:tav>
                                        <p:tav tm="100000">
                                          <p:val>
                                            <p:strVal val="#ppt_y"/>
                                          </p:val>
                                        </p:tav>
                                      </p:tavLst>
                                    </p:anim>
                                  </p:childTnLst>
                                </p:cTn>
                              </p:par>
                              <p:par>
                                <p:cTn id="119" presetID="2" presetClass="entr" presetSubtype="4" fill="hold" nodeType="withEffect">
                                  <p:stCondLst>
                                    <p:cond delay="0"/>
                                  </p:stCondLst>
                                  <p:childTnLst>
                                    <p:set>
                                      <p:cBhvr>
                                        <p:cTn id="120" dur="1" fill="hold">
                                          <p:stCondLst>
                                            <p:cond delay="0"/>
                                          </p:stCondLst>
                                        </p:cTn>
                                        <p:tgtEl>
                                          <p:spTgt spid="21"/>
                                        </p:tgtEl>
                                        <p:attrNameLst>
                                          <p:attrName>style.visibility</p:attrName>
                                        </p:attrNameLst>
                                      </p:cBhvr>
                                      <p:to>
                                        <p:strVal val="visible"/>
                                      </p:to>
                                    </p:set>
                                    <p:anim calcmode="lin" valueType="num">
                                      <p:cBhvr additive="base">
                                        <p:cTn id="121" dur="3000" fill="hold"/>
                                        <p:tgtEl>
                                          <p:spTgt spid="21"/>
                                        </p:tgtEl>
                                        <p:attrNameLst>
                                          <p:attrName>ppt_x</p:attrName>
                                        </p:attrNameLst>
                                      </p:cBhvr>
                                      <p:tavLst>
                                        <p:tav tm="0">
                                          <p:val>
                                            <p:strVal val="#ppt_x"/>
                                          </p:val>
                                        </p:tav>
                                        <p:tav tm="100000">
                                          <p:val>
                                            <p:strVal val="#ppt_x"/>
                                          </p:val>
                                        </p:tav>
                                      </p:tavLst>
                                    </p:anim>
                                    <p:anim calcmode="lin" valueType="num">
                                      <p:cBhvr additive="base">
                                        <p:cTn id="122" dur="3000" fill="hold"/>
                                        <p:tgtEl>
                                          <p:spTgt spid="21"/>
                                        </p:tgtEl>
                                        <p:attrNameLst>
                                          <p:attrName>ppt_y</p:attrName>
                                        </p:attrNameLst>
                                      </p:cBhvr>
                                      <p:tavLst>
                                        <p:tav tm="0">
                                          <p:val>
                                            <p:strVal val="1+#ppt_h/2"/>
                                          </p:val>
                                        </p:tav>
                                        <p:tav tm="100000">
                                          <p:val>
                                            <p:strVal val="#ppt_y"/>
                                          </p:val>
                                        </p:tav>
                                      </p:tavLst>
                                    </p:anim>
                                  </p:childTnLst>
                                </p:cTn>
                              </p:par>
                              <p:par>
                                <p:cTn id="123" presetID="2" presetClass="entr" presetSubtype="4" fill="hold" nodeType="withEffect">
                                  <p:stCondLst>
                                    <p:cond delay="0"/>
                                  </p:stCondLst>
                                  <p:childTnLst>
                                    <p:set>
                                      <p:cBhvr>
                                        <p:cTn id="124" dur="1" fill="hold">
                                          <p:stCondLst>
                                            <p:cond delay="0"/>
                                          </p:stCondLst>
                                        </p:cTn>
                                        <p:tgtEl>
                                          <p:spTgt spid="22"/>
                                        </p:tgtEl>
                                        <p:attrNameLst>
                                          <p:attrName>style.visibility</p:attrName>
                                        </p:attrNameLst>
                                      </p:cBhvr>
                                      <p:to>
                                        <p:strVal val="visible"/>
                                      </p:to>
                                    </p:set>
                                    <p:anim calcmode="lin" valueType="num">
                                      <p:cBhvr additive="base">
                                        <p:cTn id="125" dur="3000" fill="hold"/>
                                        <p:tgtEl>
                                          <p:spTgt spid="22"/>
                                        </p:tgtEl>
                                        <p:attrNameLst>
                                          <p:attrName>ppt_x</p:attrName>
                                        </p:attrNameLst>
                                      </p:cBhvr>
                                      <p:tavLst>
                                        <p:tav tm="0">
                                          <p:val>
                                            <p:strVal val="#ppt_x"/>
                                          </p:val>
                                        </p:tav>
                                        <p:tav tm="100000">
                                          <p:val>
                                            <p:strVal val="#ppt_x"/>
                                          </p:val>
                                        </p:tav>
                                      </p:tavLst>
                                    </p:anim>
                                    <p:anim calcmode="lin" valueType="num">
                                      <p:cBhvr additive="base">
                                        <p:cTn id="126" dur="3000" fill="hold"/>
                                        <p:tgtEl>
                                          <p:spTgt spid="22"/>
                                        </p:tgtEl>
                                        <p:attrNameLst>
                                          <p:attrName>ppt_y</p:attrName>
                                        </p:attrNameLst>
                                      </p:cBhvr>
                                      <p:tavLst>
                                        <p:tav tm="0">
                                          <p:val>
                                            <p:strVal val="1+#ppt_h/2"/>
                                          </p:val>
                                        </p:tav>
                                        <p:tav tm="100000">
                                          <p:val>
                                            <p:strVal val="#ppt_y"/>
                                          </p:val>
                                        </p:tav>
                                      </p:tavLst>
                                    </p:anim>
                                  </p:childTnLst>
                                </p:cTn>
                              </p:par>
                              <p:par>
                                <p:cTn id="127" presetID="2" presetClass="entr" presetSubtype="4" fill="hold" nodeType="withEffect">
                                  <p:stCondLst>
                                    <p:cond delay="0"/>
                                  </p:stCondLst>
                                  <p:childTnLst>
                                    <p:set>
                                      <p:cBhvr>
                                        <p:cTn id="128" dur="1" fill="hold">
                                          <p:stCondLst>
                                            <p:cond delay="0"/>
                                          </p:stCondLst>
                                        </p:cTn>
                                        <p:tgtEl>
                                          <p:spTgt spid="23"/>
                                        </p:tgtEl>
                                        <p:attrNameLst>
                                          <p:attrName>style.visibility</p:attrName>
                                        </p:attrNameLst>
                                      </p:cBhvr>
                                      <p:to>
                                        <p:strVal val="visible"/>
                                      </p:to>
                                    </p:set>
                                    <p:anim calcmode="lin" valueType="num">
                                      <p:cBhvr additive="base">
                                        <p:cTn id="129" dur="3000" fill="hold"/>
                                        <p:tgtEl>
                                          <p:spTgt spid="23"/>
                                        </p:tgtEl>
                                        <p:attrNameLst>
                                          <p:attrName>ppt_x</p:attrName>
                                        </p:attrNameLst>
                                      </p:cBhvr>
                                      <p:tavLst>
                                        <p:tav tm="0">
                                          <p:val>
                                            <p:strVal val="#ppt_x"/>
                                          </p:val>
                                        </p:tav>
                                        <p:tav tm="100000">
                                          <p:val>
                                            <p:strVal val="#ppt_x"/>
                                          </p:val>
                                        </p:tav>
                                      </p:tavLst>
                                    </p:anim>
                                    <p:anim calcmode="lin" valueType="num">
                                      <p:cBhvr additive="base">
                                        <p:cTn id="130" dur="30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Resultado de imagen de MIEDO"/>
          <p:cNvPicPr>
            <a:picLocks noChangeAspect="1" noChangeArrowheads="1"/>
          </p:cNvPicPr>
          <p:nvPr/>
        </p:nvPicPr>
        <p:blipFill>
          <a:blip r:embed="rId2"/>
          <a:srcRect/>
          <a:stretch>
            <a:fillRect/>
          </a:stretch>
        </p:blipFill>
        <p:spPr bwMode="auto">
          <a:xfrm>
            <a:off x="0" y="0"/>
            <a:ext cx="9231942"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357554" y="3071810"/>
            <a:ext cx="4572000" cy="2677656"/>
          </a:xfrm>
          <a:prstGeom prst="rect">
            <a:avLst/>
          </a:prstGeom>
        </p:spPr>
        <p:txBody>
          <a:bodyPr>
            <a:spAutoFit/>
          </a:bodyPr>
          <a:lstStyle/>
          <a:p>
            <a:r>
              <a:rPr lang="es-ES" sz="2800" dirty="0">
                <a:solidFill>
                  <a:srgbClr val="FF0000"/>
                </a:solidFill>
                <a:latin typeface="Curlz MT" pitchFamily="82" charset="0"/>
              </a:rPr>
              <a:t>Cuando esto ocurre, se activa la amígdala, que se encarga de desencadenar todo el sistema del miedo, y entonces nuestro cuerpo pasa a sufrir las siguientes reacciones:</a:t>
            </a:r>
          </a:p>
        </p:txBody>
      </p:sp>
      <p:sp>
        <p:nvSpPr>
          <p:cNvPr id="3" name="2 Lágrima"/>
          <p:cNvSpPr/>
          <p:nvPr/>
        </p:nvSpPr>
        <p:spPr>
          <a:xfrm rot="2314156">
            <a:off x="2061310" y="2978833"/>
            <a:ext cx="949600" cy="757355"/>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8" presetClass="emph" presetSubtype="0" fill="hold" nodeType="withEffect">
                                  <p:stCondLst>
                                    <p:cond delay="0"/>
                                  </p:stCondLst>
                                  <p:childTnLst>
                                    <p:animRot by="21600000">
                                      <p:cBhvr>
                                        <p:cTn id="9" dur="3000" fill="hold"/>
                                        <p:tgtEl>
                                          <p:spTgt spid="3"/>
                                        </p:tgtEl>
                                        <p:attrNameLst>
                                          <p:attrName>r</p:attrName>
                                        </p:attrNameLst>
                                      </p:cBhvr>
                                    </p:animRot>
                                  </p:childTnLst>
                                </p:cTn>
                              </p:par>
                              <p:par>
                                <p:cTn id="10" presetID="2" presetClass="entr" presetSubtype="4"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3000" fill="hold"/>
                                        <p:tgtEl>
                                          <p:spTgt spid="3"/>
                                        </p:tgtEl>
                                        <p:attrNameLst>
                                          <p:attrName>ppt_x</p:attrName>
                                        </p:attrNameLst>
                                      </p:cBhvr>
                                      <p:tavLst>
                                        <p:tav tm="0">
                                          <p:val>
                                            <p:strVal val="#ppt_x"/>
                                          </p:val>
                                        </p:tav>
                                        <p:tav tm="100000">
                                          <p:val>
                                            <p:strVal val="#ppt_x"/>
                                          </p:val>
                                        </p:tav>
                                      </p:tavLst>
                                    </p:anim>
                                    <p:anim calcmode="lin" valueType="num">
                                      <p:cBhvr additive="base">
                                        <p:cTn id="13" dur="3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Resultado de imagen de MIEDO"/>
          <p:cNvPicPr>
            <a:picLocks noChangeAspect="1" noChangeArrowheads="1"/>
          </p:cNvPicPr>
          <p:nvPr/>
        </p:nvPicPr>
        <p:blipFill>
          <a:blip r:embed="rId2"/>
          <a:srcRect/>
          <a:stretch>
            <a:fillRect/>
          </a:stretch>
        </p:blipFill>
        <p:spPr bwMode="auto">
          <a:xfrm>
            <a:off x="0" y="571480"/>
            <a:ext cx="9525000" cy="5743576"/>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357290" y="785794"/>
            <a:ext cx="7500942" cy="5693866"/>
          </a:xfrm>
          <a:prstGeom prst="rect">
            <a:avLst/>
          </a:prstGeom>
        </p:spPr>
        <p:txBody>
          <a:bodyPr wrap="square">
            <a:spAutoFit/>
          </a:bodyPr>
          <a:lstStyle/>
          <a:p>
            <a:r>
              <a:rPr lang="es-ES" sz="2800" dirty="0">
                <a:solidFill>
                  <a:srgbClr val="FF0000"/>
                </a:solidFill>
                <a:latin typeface="Curlz MT" pitchFamily="82" charset="0"/>
              </a:rPr>
              <a:t>    Aumento de la presión arterial</a:t>
            </a:r>
          </a:p>
          <a:p>
            <a:r>
              <a:rPr lang="es-ES" sz="2800" dirty="0">
                <a:solidFill>
                  <a:srgbClr val="FF0000"/>
                </a:solidFill>
                <a:latin typeface="Curlz MT" pitchFamily="82" charset="0"/>
              </a:rPr>
              <a:t>·         Aumento de la velocidad en el metabolismo</a:t>
            </a:r>
          </a:p>
          <a:p>
            <a:r>
              <a:rPr lang="es-ES" sz="2800" dirty="0">
                <a:solidFill>
                  <a:srgbClr val="FF0000"/>
                </a:solidFill>
                <a:latin typeface="Curlz MT" pitchFamily="82" charset="0"/>
              </a:rPr>
              <a:t>·         Aumento de la glucosa en sangre</a:t>
            </a:r>
          </a:p>
          <a:p>
            <a:r>
              <a:rPr lang="es-ES" sz="2800" dirty="0">
                <a:solidFill>
                  <a:srgbClr val="FF0000"/>
                </a:solidFill>
                <a:latin typeface="Curlz MT" pitchFamily="82" charset="0"/>
              </a:rPr>
              <a:t>·         Detención de las funciones no esenciales</a:t>
            </a:r>
          </a:p>
          <a:p>
            <a:r>
              <a:rPr lang="es-ES" sz="2800" dirty="0">
                <a:solidFill>
                  <a:srgbClr val="FF0000"/>
                </a:solidFill>
                <a:latin typeface="Curlz MT" pitchFamily="82" charset="0"/>
              </a:rPr>
              <a:t>·         Aumento de adrenalina</a:t>
            </a:r>
          </a:p>
          <a:p>
            <a:r>
              <a:rPr lang="es-ES" sz="2800" dirty="0">
                <a:solidFill>
                  <a:srgbClr val="FF0000"/>
                </a:solidFill>
                <a:latin typeface="Curlz MT" pitchFamily="82" charset="0"/>
              </a:rPr>
              <a:t>·         Aumento de la tensión muscular</a:t>
            </a:r>
          </a:p>
          <a:p>
            <a:r>
              <a:rPr lang="es-ES" sz="2800" dirty="0">
                <a:solidFill>
                  <a:srgbClr val="FF0000"/>
                </a:solidFill>
                <a:latin typeface="Curlz MT" pitchFamily="82" charset="0"/>
              </a:rPr>
              <a:t>·         Apertura de ojos y dilatación de pupilas</a:t>
            </a:r>
          </a:p>
          <a:p>
            <a:r>
              <a:rPr lang="es-ES" sz="2800" dirty="0">
                <a:solidFill>
                  <a:srgbClr val="FF0000"/>
                </a:solidFill>
                <a:latin typeface="Curlz MT" pitchFamily="82" charset="0"/>
              </a:rPr>
              <a:t>En determinados momentos de miedo, puede llegar el pánico, que hará que se desactiven nuestros lóbulos frontales, retroalimentando el miedo y haciendo que se pierda la noción de la magnitud de este y en muchas ocasiones el control sobre la conducta de uno mismo.</a:t>
            </a:r>
          </a:p>
        </p:txBody>
      </p:sp>
      <p:sp>
        <p:nvSpPr>
          <p:cNvPr id="3" name="2 Lágrima"/>
          <p:cNvSpPr/>
          <p:nvPr/>
        </p:nvSpPr>
        <p:spPr>
          <a:xfrm rot="2314156">
            <a:off x="489673" y="713454"/>
            <a:ext cx="949600" cy="757355"/>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3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8" presetClass="emph" presetSubtype="0" fill="hold" nodeType="withEffect">
                                  <p:stCondLst>
                                    <p:cond delay="0"/>
                                  </p:stCondLst>
                                  <p:childTnLst>
                                    <p:animRot by="21600000">
                                      <p:cBhvr>
                                        <p:cTn id="9" dur="3000" fill="hold"/>
                                        <p:tgtEl>
                                          <p:spTgt spid="3"/>
                                        </p:tgtEl>
                                        <p:attrNameLst>
                                          <p:attrName>r</p:attrName>
                                        </p:attrNameLst>
                                      </p:cBhvr>
                                    </p:animRot>
                                  </p:childTnLst>
                                </p:cTn>
                              </p:par>
                              <p:par>
                                <p:cTn id="10" presetID="2" presetClass="entr" presetSubtype="4"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3000" fill="hold"/>
                                        <p:tgtEl>
                                          <p:spTgt spid="3"/>
                                        </p:tgtEl>
                                        <p:attrNameLst>
                                          <p:attrName>ppt_x</p:attrName>
                                        </p:attrNameLst>
                                      </p:cBhvr>
                                      <p:tavLst>
                                        <p:tav tm="0">
                                          <p:val>
                                            <p:strVal val="#ppt_x"/>
                                          </p:val>
                                        </p:tav>
                                        <p:tav tm="100000">
                                          <p:val>
                                            <p:strVal val="#ppt_x"/>
                                          </p:val>
                                        </p:tav>
                                      </p:tavLst>
                                    </p:anim>
                                    <p:anim calcmode="lin" valueType="num">
                                      <p:cBhvr additive="base">
                                        <p:cTn id="13" dur="3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Resultado de imagen de MIEDO GIF"/>
          <p:cNvPicPr>
            <a:picLocks noChangeAspect="1" noChangeArrowheads="1"/>
          </p:cNvPicPr>
          <p:nvPr/>
        </p:nvPicPr>
        <p:blipFill>
          <a:blip r:embed="rId2"/>
          <a:srcRect/>
          <a:stretch>
            <a:fillRect/>
          </a:stretch>
        </p:blipFill>
        <p:spPr bwMode="auto">
          <a:xfrm>
            <a:off x="-1" y="0"/>
            <a:ext cx="9273421"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14348" y="214290"/>
            <a:ext cx="8215370" cy="6370975"/>
          </a:xfrm>
          <a:prstGeom prst="rect">
            <a:avLst/>
          </a:prstGeom>
        </p:spPr>
        <p:txBody>
          <a:bodyPr wrap="square">
            <a:spAutoFit/>
          </a:bodyPr>
          <a:lstStyle/>
          <a:p>
            <a:r>
              <a:rPr lang="es-ES" sz="2400" b="1" dirty="0" smtClean="0">
                <a:solidFill>
                  <a:srgbClr val="FF0000"/>
                </a:solidFill>
                <a:latin typeface="Curlz MT" pitchFamily="82" charset="0"/>
              </a:rPr>
              <a:t>     El </a:t>
            </a:r>
            <a:r>
              <a:rPr lang="es-ES" sz="2400" b="1" dirty="0">
                <a:solidFill>
                  <a:srgbClr val="FF0000"/>
                </a:solidFill>
                <a:latin typeface="Curlz MT" pitchFamily="82" charset="0"/>
              </a:rPr>
              <a:t>miedo en la sociedad</a:t>
            </a:r>
            <a:endParaRPr lang="es-ES" sz="2400" dirty="0">
              <a:solidFill>
                <a:srgbClr val="FF0000"/>
              </a:solidFill>
              <a:latin typeface="Curlz MT" pitchFamily="82" charset="0"/>
            </a:endParaRPr>
          </a:p>
          <a:p>
            <a:r>
              <a:rPr lang="es-ES" sz="2400" dirty="0">
                <a:solidFill>
                  <a:srgbClr val="FF0000"/>
                </a:solidFill>
                <a:latin typeface="Curlz MT" pitchFamily="82" charset="0"/>
              </a:rPr>
              <a:t>El miedo, comenzó siendo algo positivo en las sociedades prehistóricas, que salvaguardaba a nuestros antecesores de peligros como los depredadores, las inclemencias del tiempo y demás amenazas, colaborando así en la supervivencia de la especie.</a:t>
            </a:r>
          </a:p>
          <a:p>
            <a:r>
              <a:rPr lang="es-ES" sz="2400" dirty="0">
                <a:solidFill>
                  <a:srgbClr val="FF0000"/>
                </a:solidFill>
                <a:latin typeface="Curlz MT" pitchFamily="82" charset="0"/>
              </a:rPr>
              <a:t>A medida que las sociedades fueron avanzando, las teorías sobre los temores fueron creciendo paulatinamente a estas, siendo utilizado en muchas ocasiones por los grandes poderes para controlar a las masas o para moldear a las poblaciones a su antojo.</a:t>
            </a:r>
          </a:p>
          <a:p>
            <a:r>
              <a:rPr lang="es-ES" sz="2400" dirty="0">
                <a:solidFill>
                  <a:srgbClr val="FF0000"/>
                </a:solidFill>
                <a:latin typeface="Curlz MT" pitchFamily="82" charset="0"/>
              </a:rPr>
              <a:t>Un ejemplo claro de esto fueron las grandes políticas autoritarias, que se apoyaban en el terror para asentar sus mandatos, como el nazismo que asoló Europa durante los años 30 y 40 del siglo pasado, que basó gran parte de su poder en el miedo. También la fundación de terrores en contra de otros colectivos o etnias ha ayudado a la consolidación de sistemas políticos, demonizando y achacando males y peligros a diversos grupos que en muchas ocasiones distaban de encarnar las características que se les atribuían</a:t>
            </a:r>
            <a:r>
              <a:rPr lang="es-ES" sz="2400" dirty="0" smtClean="0">
                <a:solidFill>
                  <a:srgbClr val="FF0000"/>
                </a:solidFill>
              </a:rPr>
              <a:t>.</a:t>
            </a:r>
            <a:endParaRPr lang="es-ES" sz="2400" dirty="0">
              <a:solidFill>
                <a:srgbClr val="FF0000"/>
              </a:solidFill>
            </a:endParaRPr>
          </a:p>
        </p:txBody>
      </p:sp>
      <p:sp>
        <p:nvSpPr>
          <p:cNvPr id="3" name="2 Lágrima"/>
          <p:cNvSpPr/>
          <p:nvPr/>
        </p:nvSpPr>
        <p:spPr>
          <a:xfrm rot="2314156">
            <a:off x="-10393" y="70512"/>
            <a:ext cx="949600" cy="757355"/>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5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8" presetClass="emph" presetSubtype="0" fill="hold" nodeType="withEffect">
                                  <p:stCondLst>
                                    <p:cond delay="0"/>
                                  </p:stCondLst>
                                  <p:childTnLst>
                                    <p:animRot by="21600000">
                                      <p:cBhvr>
                                        <p:cTn id="9" dur="3000" fill="hold"/>
                                        <p:tgtEl>
                                          <p:spTgt spid="3"/>
                                        </p:tgtEl>
                                        <p:attrNameLst>
                                          <p:attrName>r</p:attrName>
                                        </p:attrNameLst>
                                      </p:cBhvr>
                                    </p:animRot>
                                  </p:childTnLst>
                                </p:cTn>
                              </p:par>
                              <p:par>
                                <p:cTn id="10" presetID="2" presetClass="entr" presetSubtype="4"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3000" fill="hold"/>
                                        <p:tgtEl>
                                          <p:spTgt spid="3"/>
                                        </p:tgtEl>
                                        <p:attrNameLst>
                                          <p:attrName>ppt_x</p:attrName>
                                        </p:attrNameLst>
                                      </p:cBhvr>
                                      <p:tavLst>
                                        <p:tav tm="0">
                                          <p:val>
                                            <p:strVal val="#ppt_x"/>
                                          </p:val>
                                        </p:tav>
                                        <p:tav tm="100000">
                                          <p:val>
                                            <p:strVal val="#ppt_x"/>
                                          </p:val>
                                        </p:tav>
                                      </p:tavLst>
                                    </p:anim>
                                    <p:anim calcmode="lin" valueType="num">
                                      <p:cBhvr additive="base">
                                        <p:cTn id="13" dur="3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Resultado de imagen de MIEDO GIF"/>
          <p:cNvPicPr>
            <a:picLocks noChangeAspect="1" noChangeArrowheads="1" noCrop="1"/>
          </p:cNvPicPr>
          <p:nvPr/>
        </p:nvPicPr>
        <p:blipFill>
          <a:blip r:embed="rId2"/>
          <a:srcRect/>
          <a:stretch>
            <a:fillRect/>
          </a:stretch>
        </p:blipFill>
        <p:spPr bwMode="auto">
          <a:xfrm>
            <a:off x="-1" y="0"/>
            <a:ext cx="9429785" cy="7429528"/>
          </a:xfrm>
          <a:prstGeom prst="rect">
            <a:avLst/>
          </a:prstGeom>
          <a:noFill/>
        </p:spPr>
      </p:pic>
    </p:spTree>
  </p:cSld>
  <p:clrMapOvr>
    <a:masterClrMapping/>
  </p:clrMapOvr>
  <p:transition spd="slow" advTm="10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cdn.wp.clicrbs.com.br/holofote/files/2015/04/tumblr_m4wtfuHlxj1rwswb1o1_500.gif"/>
          <p:cNvPicPr>
            <a:picLocks noChangeAspect="1" noChangeArrowheads="1" noCrop="1"/>
          </p:cNvPicPr>
          <p:nvPr/>
        </p:nvPicPr>
        <p:blipFill>
          <a:blip r:embed="rId2"/>
          <a:srcRect/>
          <a:stretch>
            <a:fillRect/>
          </a:stretch>
        </p:blipFill>
        <p:spPr bwMode="auto">
          <a:xfrm>
            <a:off x="-285784" y="714356"/>
            <a:ext cx="10365467" cy="5286388"/>
          </a:xfrm>
          <a:prstGeom prst="rect">
            <a:avLst/>
          </a:prstGeom>
          <a:noFill/>
        </p:spPr>
      </p:pic>
      <p:sp>
        <p:nvSpPr>
          <p:cNvPr id="3" name="2 Rectángulo"/>
          <p:cNvSpPr/>
          <p:nvPr/>
        </p:nvSpPr>
        <p:spPr>
          <a:xfrm>
            <a:off x="0" y="0"/>
            <a:ext cx="9144000" cy="6858000"/>
          </a:xfrm>
          <a:prstGeom prst="rect">
            <a:avLst/>
          </a:prstGeom>
          <a:solidFill>
            <a:schemeClr val="tx1">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a:defRPr/>
            </a:pPr>
            <a:endParaRPr lang="es-ES_tradnl" dirty="0"/>
          </a:p>
        </p:txBody>
      </p:sp>
      <p:sp>
        <p:nvSpPr>
          <p:cNvPr id="4" name="3 Rectángulo"/>
          <p:cNvSpPr/>
          <p:nvPr/>
        </p:nvSpPr>
        <p:spPr>
          <a:xfrm>
            <a:off x="935039" y="1164167"/>
            <a:ext cx="7308850" cy="4665133"/>
          </a:xfrm>
          <a:prstGeom prst="rect">
            <a:avLst/>
          </a:prstGeom>
          <a:solidFill>
            <a:srgbClr val="FF0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a:defRPr/>
            </a:pPr>
            <a:endParaRPr lang="es-ES_tradnl" dirty="0"/>
          </a:p>
        </p:txBody>
      </p:sp>
    </p:spTree>
  </p:cSld>
  <p:clrMapOvr>
    <a:masterClrMapping/>
  </p:clrMapOvr>
  <p:transition spd="slow"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200"/>
                                        <p:tgtEl>
                                          <p:spTgt spid="4"/>
                                        </p:tgtEl>
                                      </p:cBhvr>
                                    </p:animEffect>
                                    <p:set>
                                      <p:cBhvr>
                                        <p:cTn id="7" dur="1" fill="hold">
                                          <p:stCondLst>
                                            <p:cond delay="4199"/>
                                          </p:stCondLst>
                                        </p:cTn>
                                        <p:tgtEl>
                                          <p:spTgt spid="4"/>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3700"/>
                                        <p:tgtEl>
                                          <p:spTgt spid="3"/>
                                        </p:tgtEl>
                                      </p:cBhvr>
                                    </p:animEffect>
                                    <p:set>
                                      <p:cBhvr>
                                        <p:cTn id="10" dur="1" fill="hold">
                                          <p:stCondLst>
                                            <p:cond delay="36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214414" y="857232"/>
            <a:ext cx="7643866" cy="5632311"/>
          </a:xfrm>
          <a:prstGeom prst="rect">
            <a:avLst/>
          </a:prstGeom>
        </p:spPr>
        <p:txBody>
          <a:bodyPr wrap="square">
            <a:spAutoFit/>
          </a:bodyPr>
          <a:lstStyle/>
          <a:p>
            <a:r>
              <a:rPr lang="es-ES" sz="2400" dirty="0" smtClean="0">
                <a:solidFill>
                  <a:srgbClr val="FF0000"/>
                </a:solidFill>
                <a:latin typeface="Curlz MT" pitchFamily="82" charset="0"/>
              </a:rPr>
              <a:t>Las </a:t>
            </a:r>
            <a:r>
              <a:rPr lang="es-ES" sz="2400" dirty="0">
                <a:solidFill>
                  <a:srgbClr val="FF0000"/>
                </a:solidFill>
                <a:latin typeface="Curlz MT" pitchFamily="82" charset="0"/>
              </a:rPr>
              <a:t>religiones  y muchas </a:t>
            </a:r>
            <a:r>
              <a:rPr lang="es-ES" sz="2400" dirty="0" smtClean="0">
                <a:solidFill>
                  <a:srgbClr val="FF0000"/>
                </a:solidFill>
                <a:latin typeface="Curlz MT" pitchFamily="82" charset="0"/>
              </a:rPr>
              <a:t>supersticiones, </a:t>
            </a:r>
            <a:r>
              <a:rPr lang="es-ES" sz="2400" dirty="0">
                <a:solidFill>
                  <a:srgbClr val="FF0000"/>
                </a:solidFill>
                <a:latin typeface="Curlz MT" pitchFamily="82" charset="0"/>
              </a:rPr>
              <a:t>también se utilizaron para paliar los miedos, como por ejemplo las promesas vikingas del Valhala, el paraíso donde iban los muertos caídos en combate, que, a través de esa creencia, los guerreros perdían su miedo a la muerte en la batalla. Muchas creencias han ayudado a las personas a lo largo de la historia como catarsis contra fobias o como impulso para la superación de terrores.</a:t>
            </a:r>
          </a:p>
          <a:p>
            <a:r>
              <a:rPr lang="es-ES" sz="2400" dirty="0">
                <a:solidFill>
                  <a:srgbClr val="FF0000"/>
                </a:solidFill>
                <a:latin typeface="Curlz MT" pitchFamily="82" charset="0"/>
              </a:rPr>
              <a:t> Los dioses vengativos, el infierno y las deidades malignas, las criaturas sobrenaturales… siempre han hecho que los crédulos vivan temerosos de realizar actos “moralmente reprobables”, simplemente por el miedo a lo desconocido.  Varios rasgos comunes en muchas religiones siempre han sido el fin del mundo y los entes malignos, sembrando el pánico entre los fieles y dejando resquicios de terror entre las sociedades </a:t>
            </a:r>
            <a:r>
              <a:rPr lang="es-ES" sz="2400" dirty="0" smtClean="0">
                <a:solidFill>
                  <a:srgbClr val="FF0000"/>
                </a:solidFill>
                <a:latin typeface="Curlz MT" pitchFamily="82" charset="0"/>
              </a:rPr>
              <a:t>modernas.</a:t>
            </a:r>
            <a:endParaRPr lang="es-ES" sz="2400" dirty="0">
              <a:solidFill>
                <a:srgbClr val="FF0000"/>
              </a:solidFill>
              <a:latin typeface="Curlz MT" pitchFamily="82" charset="0"/>
            </a:endParaRPr>
          </a:p>
        </p:txBody>
      </p:sp>
      <p:sp>
        <p:nvSpPr>
          <p:cNvPr id="3" name="2 Lágrima"/>
          <p:cNvSpPr/>
          <p:nvPr/>
        </p:nvSpPr>
        <p:spPr>
          <a:xfrm rot="2314156">
            <a:off x="-10393" y="784892"/>
            <a:ext cx="949600" cy="757355"/>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4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8" presetClass="emph" presetSubtype="0" fill="hold" nodeType="withEffect">
                                  <p:stCondLst>
                                    <p:cond delay="0"/>
                                  </p:stCondLst>
                                  <p:childTnLst>
                                    <p:animRot by="21600000">
                                      <p:cBhvr>
                                        <p:cTn id="9" dur="3000" fill="hold"/>
                                        <p:tgtEl>
                                          <p:spTgt spid="3"/>
                                        </p:tgtEl>
                                        <p:attrNameLst>
                                          <p:attrName>r</p:attrName>
                                        </p:attrNameLst>
                                      </p:cBhvr>
                                    </p:animRot>
                                  </p:childTnLst>
                                </p:cTn>
                              </p:par>
                              <p:par>
                                <p:cTn id="10" presetID="2" presetClass="entr" presetSubtype="4"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3000" fill="hold"/>
                                        <p:tgtEl>
                                          <p:spTgt spid="3"/>
                                        </p:tgtEl>
                                        <p:attrNameLst>
                                          <p:attrName>ppt_x</p:attrName>
                                        </p:attrNameLst>
                                      </p:cBhvr>
                                      <p:tavLst>
                                        <p:tav tm="0">
                                          <p:val>
                                            <p:strVal val="#ppt_x"/>
                                          </p:val>
                                        </p:tav>
                                        <p:tav tm="100000">
                                          <p:val>
                                            <p:strVal val="#ppt_x"/>
                                          </p:val>
                                        </p:tav>
                                      </p:tavLst>
                                    </p:anim>
                                    <p:anim calcmode="lin" valueType="num">
                                      <p:cBhvr additive="base">
                                        <p:cTn id="13" dur="3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HD"/>
          <p:cNvPicPr>
            <a:picLocks noChangeAspect="1" noChangeArrowheads="1"/>
          </p:cNvPicPr>
          <p:nvPr/>
        </p:nvPicPr>
        <p:blipFill>
          <a:blip r:embed="rId2"/>
          <a:srcRect/>
          <a:stretch>
            <a:fillRect/>
          </a:stretch>
        </p:blipFill>
        <p:spPr bwMode="auto">
          <a:xfrm>
            <a:off x="0" y="0"/>
            <a:ext cx="9286908" cy="6858000"/>
          </a:xfrm>
          <a:prstGeom prst="rect">
            <a:avLst/>
          </a:prstGeom>
          <a:noFill/>
        </p:spPr>
      </p:pic>
      <p:sp>
        <p:nvSpPr>
          <p:cNvPr id="5" name="4 Pentágono"/>
          <p:cNvSpPr/>
          <p:nvPr/>
        </p:nvSpPr>
        <p:spPr>
          <a:xfrm>
            <a:off x="0" y="0"/>
            <a:ext cx="928688" cy="1857375"/>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Pentágono"/>
          <p:cNvSpPr/>
          <p:nvPr/>
        </p:nvSpPr>
        <p:spPr>
          <a:xfrm flipH="1">
            <a:off x="928688" y="0"/>
            <a:ext cx="928687" cy="1857375"/>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Pentágono"/>
          <p:cNvSpPr/>
          <p:nvPr/>
        </p:nvSpPr>
        <p:spPr>
          <a:xfrm>
            <a:off x="0" y="1714500"/>
            <a:ext cx="928688" cy="1571625"/>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Pentágono"/>
          <p:cNvSpPr/>
          <p:nvPr/>
        </p:nvSpPr>
        <p:spPr>
          <a:xfrm flipH="1">
            <a:off x="857250" y="1643063"/>
            <a:ext cx="990600" cy="1714500"/>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Pentágono"/>
          <p:cNvSpPr/>
          <p:nvPr/>
        </p:nvSpPr>
        <p:spPr>
          <a:xfrm>
            <a:off x="0" y="3286125"/>
            <a:ext cx="928688" cy="1714500"/>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Pentágono"/>
          <p:cNvSpPr/>
          <p:nvPr/>
        </p:nvSpPr>
        <p:spPr>
          <a:xfrm flipH="1">
            <a:off x="928688" y="3286125"/>
            <a:ext cx="919162" cy="1714500"/>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Pentágono"/>
          <p:cNvSpPr/>
          <p:nvPr/>
        </p:nvSpPr>
        <p:spPr>
          <a:xfrm>
            <a:off x="0" y="4929188"/>
            <a:ext cx="928688" cy="1928812"/>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Pentágono"/>
          <p:cNvSpPr/>
          <p:nvPr/>
        </p:nvSpPr>
        <p:spPr>
          <a:xfrm flipH="1">
            <a:off x="928688" y="5000625"/>
            <a:ext cx="928687" cy="1857375"/>
          </a:xfrm>
          <a:prstGeom prst="homePlate">
            <a:avLst>
              <a:gd name="adj" fmla="val 9923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Pentágono"/>
          <p:cNvSpPr/>
          <p:nvPr/>
        </p:nvSpPr>
        <p:spPr>
          <a:xfrm>
            <a:off x="7286625" y="0"/>
            <a:ext cx="928688" cy="1857375"/>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Pentágono"/>
          <p:cNvSpPr/>
          <p:nvPr/>
        </p:nvSpPr>
        <p:spPr>
          <a:xfrm flipH="1">
            <a:off x="8215313" y="0"/>
            <a:ext cx="928687" cy="1857375"/>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Pentágono"/>
          <p:cNvSpPr/>
          <p:nvPr/>
        </p:nvSpPr>
        <p:spPr>
          <a:xfrm>
            <a:off x="7286625" y="1714500"/>
            <a:ext cx="928688" cy="1571625"/>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6" name="15 Pentágono"/>
          <p:cNvSpPr/>
          <p:nvPr/>
        </p:nvSpPr>
        <p:spPr>
          <a:xfrm flipH="1">
            <a:off x="8215313" y="1643063"/>
            <a:ext cx="919162" cy="1714500"/>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7" name="16 Pentágono"/>
          <p:cNvSpPr/>
          <p:nvPr/>
        </p:nvSpPr>
        <p:spPr>
          <a:xfrm>
            <a:off x="7286625" y="3286125"/>
            <a:ext cx="928688" cy="1714500"/>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8" name="17 Pentágono"/>
          <p:cNvSpPr/>
          <p:nvPr/>
        </p:nvSpPr>
        <p:spPr>
          <a:xfrm flipH="1">
            <a:off x="8215313" y="3286125"/>
            <a:ext cx="919162" cy="1714500"/>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9" name="18 Pentágono"/>
          <p:cNvSpPr/>
          <p:nvPr/>
        </p:nvSpPr>
        <p:spPr>
          <a:xfrm>
            <a:off x="7286625" y="4929188"/>
            <a:ext cx="928688" cy="1928812"/>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0" name="19 Pentágono"/>
          <p:cNvSpPr/>
          <p:nvPr/>
        </p:nvSpPr>
        <p:spPr>
          <a:xfrm flipH="1">
            <a:off x="8215313" y="5000625"/>
            <a:ext cx="928687" cy="1857375"/>
          </a:xfrm>
          <a:prstGeom prst="homePlate">
            <a:avLst>
              <a:gd name="adj" fmla="val 9923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7"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ppt_x"/>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7" presetClass="entr" presetSubtype="4"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ppt_x"/>
                                          </p:val>
                                        </p:tav>
                                        <p:tav tm="100000">
                                          <p:val>
                                            <p:strVal val="#ppt_x"/>
                                          </p:val>
                                        </p:tav>
                                      </p:tavLst>
                                    </p:anim>
                                    <p:anim calcmode="lin" valueType="num">
                                      <p:cBhvr additive="base">
                                        <p:cTn id="16" dur="3000" fill="hold"/>
                                        <p:tgtEl>
                                          <p:spTgt spid="9"/>
                                        </p:tgtEl>
                                        <p:attrNameLst>
                                          <p:attrName>ppt_y</p:attrName>
                                        </p:attrNameLst>
                                      </p:cBhvr>
                                      <p:tavLst>
                                        <p:tav tm="0">
                                          <p:val>
                                            <p:strVal val="1+#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ppt_x"/>
                                          </p:val>
                                        </p:tav>
                                        <p:tav tm="100000">
                                          <p:val>
                                            <p:strVal val="#ppt_x"/>
                                          </p:val>
                                        </p:tav>
                                      </p:tavLst>
                                    </p:anim>
                                    <p:anim calcmode="lin" valueType="num">
                                      <p:cBhvr additive="base">
                                        <p:cTn id="20" dur="3000" fill="hold"/>
                                        <p:tgtEl>
                                          <p:spTgt spid="11"/>
                                        </p:tgtEl>
                                        <p:attrNameLst>
                                          <p:attrName>ppt_y</p:attrName>
                                        </p:attrNameLst>
                                      </p:cBhvr>
                                      <p:tavLst>
                                        <p:tav tm="0">
                                          <p:val>
                                            <p:strVal val="1+#ppt_h/2"/>
                                          </p:val>
                                        </p:tav>
                                        <p:tav tm="100000">
                                          <p:val>
                                            <p:strVal val="#ppt_y"/>
                                          </p:val>
                                        </p:tav>
                                      </p:tavLst>
                                    </p:anim>
                                  </p:childTnLst>
                                </p:cTn>
                              </p:par>
                              <p:par>
                                <p:cTn id="21" presetID="7" presetClass="entr" presetSubtype="4"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ppt_x"/>
                                          </p:val>
                                        </p:tav>
                                        <p:tav tm="100000">
                                          <p:val>
                                            <p:strVal val="#ppt_x"/>
                                          </p:val>
                                        </p:tav>
                                      </p:tavLst>
                                    </p:anim>
                                    <p:anim calcmode="lin" valueType="num">
                                      <p:cBhvr additive="base">
                                        <p:cTn id="24" dur="3000" fill="hold"/>
                                        <p:tgtEl>
                                          <p:spTgt spid="6"/>
                                        </p:tgtEl>
                                        <p:attrNameLst>
                                          <p:attrName>ppt_y</p:attrName>
                                        </p:attrNameLst>
                                      </p:cBhvr>
                                      <p:tavLst>
                                        <p:tav tm="0">
                                          <p:val>
                                            <p:strVal val="1+#ppt_h/2"/>
                                          </p:val>
                                        </p:tav>
                                        <p:tav tm="100000">
                                          <p:val>
                                            <p:strVal val="#ppt_y"/>
                                          </p:val>
                                        </p:tav>
                                      </p:tavLst>
                                    </p:anim>
                                  </p:childTnLst>
                                </p:cTn>
                              </p:par>
                              <p:par>
                                <p:cTn id="25" presetID="7" presetClass="entr" presetSubtype="4"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ppt_x"/>
                                          </p:val>
                                        </p:tav>
                                        <p:tav tm="100000">
                                          <p:val>
                                            <p:strVal val="#ppt_x"/>
                                          </p:val>
                                        </p:tav>
                                      </p:tavLst>
                                    </p:anim>
                                    <p:anim calcmode="lin" valueType="num">
                                      <p:cBhvr additive="base">
                                        <p:cTn id="28" dur="3000" fill="hold"/>
                                        <p:tgtEl>
                                          <p:spTgt spid="8"/>
                                        </p:tgtEl>
                                        <p:attrNameLst>
                                          <p:attrName>ppt_y</p:attrName>
                                        </p:attrNameLst>
                                      </p:cBhvr>
                                      <p:tavLst>
                                        <p:tav tm="0">
                                          <p:val>
                                            <p:strVal val="1+#ppt_h/2"/>
                                          </p:val>
                                        </p:tav>
                                        <p:tav tm="100000">
                                          <p:val>
                                            <p:strVal val="#ppt_y"/>
                                          </p:val>
                                        </p:tav>
                                      </p:tavLst>
                                    </p:anim>
                                  </p:childTnLst>
                                </p:cTn>
                              </p:par>
                              <p:par>
                                <p:cTn id="29" presetID="7" presetClass="entr" presetSubtype="4"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ppt_x"/>
                                          </p:val>
                                        </p:tav>
                                        <p:tav tm="100000">
                                          <p:val>
                                            <p:strVal val="#ppt_x"/>
                                          </p:val>
                                        </p:tav>
                                      </p:tavLst>
                                    </p:anim>
                                    <p:anim calcmode="lin" valueType="num">
                                      <p:cBhvr additive="base">
                                        <p:cTn id="32" dur="3000" fill="hold"/>
                                        <p:tgtEl>
                                          <p:spTgt spid="10"/>
                                        </p:tgtEl>
                                        <p:attrNameLst>
                                          <p:attrName>ppt_y</p:attrName>
                                        </p:attrNameLst>
                                      </p:cBhvr>
                                      <p:tavLst>
                                        <p:tav tm="0">
                                          <p:val>
                                            <p:strVal val="1+#ppt_h/2"/>
                                          </p:val>
                                        </p:tav>
                                        <p:tav tm="100000">
                                          <p:val>
                                            <p:strVal val="#ppt_y"/>
                                          </p:val>
                                        </p:tav>
                                      </p:tavLst>
                                    </p:anim>
                                  </p:childTnLst>
                                </p:cTn>
                              </p:par>
                              <p:par>
                                <p:cTn id="33" presetID="7"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ppt_x"/>
                                          </p:val>
                                        </p:tav>
                                        <p:tav tm="100000">
                                          <p:val>
                                            <p:strVal val="#ppt_x"/>
                                          </p:val>
                                        </p:tav>
                                      </p:tavLst>
                                    </p:anim>
                                    <p:anim calcmode="lin" valueType="num">
                                      <p:cBhvr additive="base">
                                        <p:cTn id="36" dur="3000" fill="hold"/>
                                        <p:tgtEl>
                                          <p:spTgt spid="12"/>
                                        </p:tgtEl>
                                        <p:attrNameLst>
                                          <p:attrName>ppt_y</p:attrName>
                                        </p:attrNameLst>
                                      </p:cBhvr>
                                      <p:tavLst>
                                        <p:tav tm="0">
                                          <p:val>
                                            <p:strVal val="1+#ppt_h/2"/>
                                          </p:val>
                                        </p:tav>
                                        <p:tav tm="100000">
                                          <p:val>
                                            <p:strVal val="#ppt_y"/>
                                          </p:val>
                                        </p:tav>
                                      </p:tavLst>
                                    </p:anim>
                                  </p:childTnLst>
                                </p:cTn>
                              </p:par>
                              <p:par>
                                <p:cTn id="37" presetID="8" presetClass="emph" presetSubtype="0" fill="hold"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7"/>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9"/>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1"/>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6"/>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8"/>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0"/>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2"/>
                                        </p:tgtEl>
                                        <p:attrNameLst>
                                          <p:attrName>r</p:attrName>
                                        </p:attrNameLst>
                                      </p:cBhvr>
                                    </p:animRot>
                                  </p:childTnLst>
                                </p:cTn>
                              </p:par>
                              <p:par>
                                <p:cTn id="53" presetID="7" presetClass="entr" presetSubtype="4" fill="hold"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3000" fill="hold"/>
                                        <p:tgtEl>
                                          <p:spTgt spid="13"/>
                                        </p:tgtEl>
                                        <p:attrNameLst>
                                          <p:attrName>ppt_x</p:attrName>
                                        </p:attrNameLst>
                                      </p:cBhvr>
                                      <p:tavLst>
                                        <p:tav tm="0">
                                          <p:val>
                                            <p:strVal val="#ppt_x"/>
                                          </p:val>
                                        </p:tav>
                                        <p:tav tm="100000">
                                          <p:val>
                                            <p:strVal val="#ppt_x"/>
                                          </p:val>
                                        </p:tav>
                                      </p:tavLst>
                                    </p:anim>
                                    <p:anim calcmode="lin" valueType="num">
                                      <p:cBhvr additive="base">
                                        <p:cTn id="56" dur="3000" fill="hold"/>
                                        <p:tgtEl>
                                          <p:spTgt spid="13"/>
                                        </p:tgtEl>
                                        <p:attrNameLst>
                                          <p:attrName>ppt_y</p:attrName>
                                        </p:attrNameLst>
                                      </p:cBhvr>
                                      <p:tavLst>
                                        <p:tav tm="0">
                                          <p:val>
                                            <p:strVal val="1+#ppt_h/2"/>
                                          </p:val>
                                        </p:tav>
                                        <p:tav tm="100000">
                                          <p:val>
                                            <p:strVal val="#ppt_y"/>
                                          </p:val>
                                        </p:tav>
                                      </p:tavLst>
                                    </p:anim>
                                  </p:childTnLst>
                                </p:cTn>
                              </p:par>
                              <p:par>
                                <p:cTn id="57" presetID="7" presetClass="entr" presetSubtype="4"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3000" fill="hold"/>
                                        <p:tgtEl>
                                          <p:spTgt spid="15"/>
                                        </p:tgtEl>
                                        <p:attrNameLst>
                                          <p:attrName>ppt_x</p:attrName>
                                        </p:attrNameLst>
                                      </p:cBhvr>
                                      <p:tavLst>
                                        <p:tav tm="0">
                                          <p:val>
                                            <p:strVal val="#ppt_x"/>
                                          </p:val>
                                        </p:tav>
                                        <p:tav tm="100000">
                                          <p:val>
                                            <p:strVal val="#ppt_x"/>
                                          </p:val>
                                        </p:tav>
                                      </p:tavLst>
                                    </p:anim>
                                    <p:anim calcmode="lin" valueType="num">
                                      <p:cBhvr additive="base">
                                        <p:cTn id="60" dur="3000" fill="hold"/>
                                        <p:tgtEl>
                                          <p:spTgt spid="15"/>
                                        </p:tgtEl>
                                        <p:attrNameLst>
                                          <p:attrName>ppt_y</p:attrName>
                                        </p:attrNameLst>
                                      </p:cBhvr>
                                      <p:tavLst>
                                        <p:tav tm="0">
                                          <p:val>
                                            <p:strVal val="1+#ppt_h/2"/>
                                          </p:val>
                                        </p:tav>
                                        <p:tav tm="100000">
                                          <p:val>
                                            <p:strVal val="#ppt_y"/>
                                          </p:val>
                                        </p:tav>
                                      </p:tavLst>
                                    </p:anim>
                                  </p:childTnLst>
                                </p:cTn>
                              </p:par>
                              <p:par>
                                <p:cTn id="61" presetID="7"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3000" fill="hold"/>
                                        <p:tgtEl>
                                          <p:spTgt spid="17"/>
                                        </p:tgtEl>
                                        <p:attrNameLst>
                                          <p:attrName>ppt_x</p:attrName>
                                        </p:attrNameLst>
                                      </p:cBhvr>
                                      <p:tavLst>
                                        <p:tav tm="0">
                                          <p:val>
                                            <p:strVal val="#ppt_x"/>
                                          </p:val>
                                        </p:tav>
                                        <p:tav tm="100000">
                                          <p:val>
                                            <p:strVal val="#ppt_x"/>
                                          </p:val>
                                        </p:tav>
                                      </p:tavLst>
                                    </p:anim>
                                    <p:anim calcmode="lin" valueType="num">
                                      <p:cBhvr additive="base">
                                        <p:cTn id="64" dur="3000" fill="hold"/>
                                        <p:tgtEl>
                                          <p:spTgt spid="17"/>
                                        </p:tgtEl>
                                        <p:attrNameLst>
                                          <p:attrName>ppt_y</p:attrName>
                                        </p:attrNameLst>
                                      </p:cBhvr>
                                      <p:tavLst>
                                        <p:tav tm="0">
                                          <p:val>
                                            <p:strVal val="1+#ppt_h/2"/>
                                          </p:val>
                                        </p:tav>
                                        <p:tav tm="100000">
                                          <p:val>
                                            <p:strVal val="#ppt_y"/>
                                          </p:val>
                                        </p:tav>
                                      </p:tavLst>
                                    </p:anim>
                                  </p:childTnLst>
                                </p:cTn>
                              </p:par>
                              <p:par>
                                <p:cTn id="65" presetID="7" presetClass="entr" presetSubtype="4"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3000" fill="hold"/>
                                        <p:tgtEl>
                                          <p:spTgt spid="19"/>
                                        </p:tgtEl>
                                        <p:attrNameLst>
                                          <p:attrName>ppt_x</p:attrName>
                                        </p:attrNameLst>
                                      </p:cBhvr>
                                      <p:tavLst>
                                        <p:tav tm="0">
                                          <p:val>
                                            <p:strVal val="#ppt_x"/>
                                          </p:val>
                                        </p:tav>
                                        <p:tav tm="100000">
                                          <p:val>
                                            <p:strVal val="#ppt_x"/>
                                          </p:val>
                                        </p:tav>
                                      </p:tavLst>
                                    </p:anim>
                                    <p:anim calcmode="lin" valueType="num">
                                      <p:cBhvr additive="base">
                                        <p:cTn id="68" dur="3000" fill="hold"/>
                                        <p:tgtEl>
                                          <p:spTgt spid="19"/>
                                        </p:tgtEl>
                                        <p:attrNameLst>
                                          <p:attrName>ppt_y</p:attrName>
                                        </p:attrNameLst>
                                      </p:cBhvr>
                                      <p:tavLst>
                                        <p:tav tm="0">
                                          <p:val>
                                            <p:strVal val="1+#ppt_h/2"/>
                                          </p:val>
                                        </p:tav>
                                        <p:tav tm="100000">
                                          <p:val>
                                            <p:strVal val="#ppt_y"/>
                                          </p:val>
                                        </p:tav>
                                      </p:tavLst>
                                    </p:anim>
                                  </p:childTnLst>
                                </p:cTn>
                              </p:par>
                              <p:par>
                                <p:cTn id="69" presetID="7" presetClass="entr" presetSubtype="4"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 calcmode="lin" valueType="num">
                                      <p:cBhvr additive="base">
                                        <p:cTn id="71" dur="3000" fill="hold"/>
                                        <p:tgtEl>
                                          <p:spTgt spid="14"/>
                                        </p:tgtEl>
                                        <p:attrNameLst>
                                          <p:attrName>ppt_x</p:attrName>
                                        </p:attrNameLst>
                                      </p:cBhvr>
                                      <p:tavLst>
                                        <p:tav tm="0">
                                          <p:val>
                                            <p:strVal val="#ppt_x"/>
                                          </p:val>
                                        </p:tav>
                                        <p:tav tm="100000">
                                          <p:val>
                                            <p:strVal val="#ppt_x"/>
                                          </p:val>
                                        </p:tav>
                                      </p:tavLst>
                                    </p:anim>
                                    <p:anim calcmode="lin" valueType="num">
                                      <p:cBhvr additive="base">
                                        <p:cTn id="72" dur="3000" fill="hold"/>
                                        <p:tgtEl>
                                          <p:spTgt spid="14"/>
                                        </p:tgtEl>
                                        <p:attrNameLst>
                                          <p:attrName>ppt_y</p:attrName>
                                        </p:attrNameLst>
                                      </p:cBhvr>
                                      <p:tavLst>
                                        <p:tav tm="0">
                                          <p:val>
                                            <p:strVal val="1+#ppt_h/2"/>
                                          </p:val>
                                        </p:tav>
                                        <p:tav tm="100000">
                                          <p:val>
                                            <p:strVal val="#ppt_y"/>
                                          </p:val>
                                        </p:tav>
                                      </p:tavLst>
                                    </p:anim>
                                  </p:childTnLst>
                                </p:cTn>
                              </p:par>
                              <p:par>
                                <p:cTn id="73" presetID="7" presetClass="entr" presetSubtype="4" fill="hold"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additive="base">
                                        <p:cTn id="75" dur="3000" fill="hold"/>
                                        <p:tgtEl>
                                          <p:spTgt spid="16"/>
                                        </p:tgtEl>
                                        <p:attrNameLst>
                                          <p:attrName>ppt_x</p:attrName>
                                        </p:attrNameLst>
                                      </p:cBhvr>
                                      <p:tavLst>
                                        <p:tav tm="0">
                                          <p:val>
                                            <p:strVal val="#ppt_x"/>
                                          </p:val>
                                        </p:tav>
                                        <p:tav tm="100000">
                                          <p:val>
                                            <p:strVal val="#ppt_x"/>
                                          </p:val>
                                        </p:tav>
                                      </p:tavLst>
                                    </p:anim>
                                    <p:anim calcmode="lin" valueType="num">
                                      <p:cBhvr additive="base">
                                        <p:cTn id="76" dur="3000" fill="hold"/>
                                        <p:tgtEl>
                                          <p:spTgt spid="16"/>
                                        </p:tgtEl>
                                        <p:attrNameLst>
                                          <p:attrName>ppt_y</p:attrName>
                                        </p:attrNameLst>
                                      </p:cBhvr>
                                      <p:tavLst>
                                        <p:tav tm="0">
                                          <p:val>
                                            <p:strVal val="1+#ppt_h/2"/>
                                          </p:val>
                                        </p:tav>
                                        <p:tav tm="100000">
                                          <p:val>
                                            <p:strVal val="#ppt_y"/>
                                          </p:val>
                                        </p:tav>
                                      </p:tavLst>
                                    </p:anim>
                                  </p:childTnLst>
                                </p:cTn>
                              </p:par>
                              <p:par>
                                <p:cTn id="77" presetID="7" presetClass="entr" presetSubtype="4"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3000" fill="hold"/>
                                        <p:tgtEl>
                                          <p:spTgt spid="18"/>
                                        </p:tgtEl>
                                        <p:attrNameLst>
                                          <p:attrName>ppt_x</p:attrName>
                                        </p:attrNameLst>
                                      </p:cBhvr>
                                      <p:tavLst>
                                        <p:tav tm="0">
                                          <p:val>
                                            <p:strVal val="#ppt_x"/>
                                          </p:val>
                                        </p:tav>
                                        <p:tav tm="100000">
                                          <p:val>
                                            <p:strVal val="#ppt_x"/>
                                          </p:val>
                                        </p:tav>
                                      </p:tavLst>
                                    </p:anim>
                                    <p:anim calcmode="lin" valueType="num">
                                      <p:cBhvr additive="base">
                                        <p:cTn id="80" dur="3000" fill="hold"/>
                                        <p:tgtEl>
                                          <p:spTgt spid="18"/>
                                        </p:tgtEl>
                                        <p:attrNameLst>
                                          <p:attrName>ppt_y</p:attrName>
                                        </p:attrNameLst>
                                      </p:cBhvr>
                                      <p:tavLst>
                                        <p:tav tm="0">
                                          <p:val>
                                            <p:strVal val="1+#ppt_h/2"/>
                                          </p:val>
                                        </p:tav>
                                        <p:tav tm="100000">
                                          <p:val>
                                            <p:strVal val="#ppt_y"/>
                                          </p:val>
                                        </p:tav>
                                      </p:tavLst>
                                    </p:anim>
                                  </p:childTnLst>
                                </p:cTn>
                              </p:par>
                              <p:par>
                                <p:cTn id="81" presetID="7" presetClass="entr" presetSubtype="4" fill="hold" nodeType="with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additive="base">
                                        <p:cTn id="83" dur="3000" fill="hold"/>
                                        <p:tgtEl>
                                          <p:spTgt spid="20"/>
                                        </p:tgtEl>
                                        <p:attrNameLst>
                                          <p:attrName>ppt_x</p:attrName>
                                        </p:attrNameLst>
                                      </p:cBhvr>
                                      <p:tavLst>
                                        <p:tav tm="0">
                                          <p:val>
                                            <p:strVal val="#ppt_x"/>
                                          </p:val>
                                        </p:tav>
                                        <p:tav tm="100000">
                                          <p:val>
                                            <p:strVal val="#ppt_x"/>
                                          </p:val>
                                        </p:tav>
                                      </p:tavLst>
                                    </p:anim>
                                    <p:anim calcmode="lin" valueType="num">
                                      <p:cBhvr additive="base">
                                        <p:cTn id="84" dur="3000" fill="hold"/>
                                        <p:tgtEl>
                                          <p:spTgt spid="20"/>
                                        </p:tgtEl>
                                        <p:attrNameLst>
                                          <p:attrName>ppt_y</p:attrName>
                                        </p:attrNameLst>
                                      </p:cBhvr>
                                      <p:tavLst>
                                        <p:tav tm="0">
                                          <p:val>
                                            <p:strVal val="1+#ppt_h/2"/>
                                          </p:val>
                                        </p:tav>
                                        <p:tav tm="100000">
                                          <p:val>
                                            <p:strVal val="#ppt_y"/>
                                          </p:val>
                                        </p:tav>
                                      </p:tavLst>
                                    </p:anim>
                                  </p:childTnLst>
                                </p:cTn>
                              </p:par>
                              <p:par>
                                <p:cTn id="85" presetID="8" presetClass="emph" presetSubtype="0" fill="hold" nodeType="withEffect">
                                  <p:stCondLst>
                                    <p:cond delay="0"/>
                                  </p:stCondLst>
                                  <p:childTnLst>
                                    <p:animRot by="21600000">
                                      <p:cBhvr>
                                        <p:cTn id="86" dur="3000" fill="hold"/>
                                        <p:tgtEl>
                                          <p:spTgt spid="13"/>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15"/>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17"/>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9"/>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4"/>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6"/>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8"/>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2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Dell\Escritorio\_1_~1.GIF"/>
          <p:cNvPicPr>
            <a:picLocks noChangeAspect="1" noChangeArrowheads="1" noCrop="1"/>
          </p:cNvPicPr>
          <p:nvPr/>
        </p:nvPicPr>
        <p:blipFill>
          <a:blip r:embed="rId2"/>
          <a:srcRect/>
          <a:stretch>
            <a:fillRect/>
          </a:stretch>
        </p:blipFill>
        <p:spPr bwMode="auto">
          <a:xfrm>
            <a:off x="0" y="-1"/>
            <a:ext cx="10358478" cy="6858001"/>
          </a:xfrm>
          <a:prstGeom prst="rect">
            <a:avLst/>
          </a:prstGeom>
          <a:noFill/>
        </p:spPr>
      </p:pic>
    </p:spTree>
  </p:cSld>
  <p:clrMapOvr>
    <a:masterClrMapping/>
  </p:clrMapOvr>
  <p:transition spd="slow" advTm="18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357290" y="571480"/>
            <a:ext cx="7643866" cy="6001643"/>
          </a:xfrm>
          <a:prstGeom prst="rect">
            <a:avLst/>
          </a:prstGeom>
        </p:spPr>
        <p:txBody>
          <a:bodyPr wrap="square">
            <a:spAutoFit/>
          </a:bodyPr>
          <a:lstStyle/>
          <a:p>
            <a:r>
              <a:rPr lang="es-ES" sz="2400" b="1" dirty="0">
                <a:solidFill>
                  <a:srgbClr val="FF0000"/>
                </a:solidFill>
                <a:latin typeface="Curlz MT" pitchFamily="82" charset="0"/>
              </a:rPr>
              <a:t>El miedo en el imaginario popular y el arte</a:t>
            </a:r>
            <a:endParaRPr lang="es-ES" sz="2400" dirty="0">
              <a:solidFill>
                <a:srgbClr val="FF0000"/>
              </a:solidFill>
              <a:latin typeface="Curlz MT" pitchFamily="82" charset="0"/>
            </a:endParaRPr>
          </a:p>
          <a:p>
            <a:r>
              <a:rPr lang="es-ES" sz="2400" dirty="0">
                <a:solidFill>
                  <a:srgbClr val="FF0000"/>
                </a:solidFill>
                <a:latin typeface="Curlz MT" pitchFamily="82" charset="0"/>
              </a:rPr>
              <a:t>La exploración de los sentimientos más oscuros del ser humano siempre ha sido algo que ha cautivado al ser humano, intentando interpretarlo y acentuarlo en todas las vertientes culturales.</a:t>
            </a:r>
          </a:p>
          <a:p>
            <a:r>
              <a:rPr lang="es-ES" sz="2400" dirty="0">
                <a:solidFill>
                  <a:srgbClr val="FF0000"/>
                </a:solidFill>
                <a:latin typeface="Curlz MT" pitchFamily="82" charset="0"/>
              </a:rPr>
              <a:t>Desde las gárgolas de las catedrales, que evocan monstruos horrendos con escorzos agónicos hasta el moderno cine de terror, desde que el ser humano tiene conciencia de tal, siempre se ha regocijado en sus miedos, y, mientras que muchos de estos se mantienen desde el principio de los tiempos (deidades malignas, la muerte, terrores sobrenaturales) otros, se han ido refinando o apareciendo a medida que la sociedad avanzaba, como las fobias sociales, o las angustias modernas. Los artistas de todos los tiempos no han dudado en explotar este sentimiento humano, y desde siempre podemos ver ejemplos de arte terrorífico en todas las disciplinas posibles y en todas las vertientes de este…</a:t>
            </a:r>
          </a:p>
        </p:txBody>
      </p:sp>
      <p:sp>
        <p:nvSpPr>
          <p:cNvPr id="3" name="2 Lágrima"/>
          <p:cNvSpPr/>
          <p:nvPr/>
        </p:nvSpPr>
        <p:spPr>
          <a:xfrm rot="2314156">
            <a:off x="132515" y="427702"/>
            <a:ext cx="949600" cy="757355"/>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54000">
    <p:dissolve/>
    <p:sndAc>
      <p:stSnd>
        <p:snd r:embed="rId2" name="musica fondo suspens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8" presetClass="emph" presetSubtype="0" fill="hold" nodeType="withEffect">
                                  <p:stCondLst>
                                    <p:cond delay="0"/>
                                  </p:stCondLst>
                                  <p:childTnLst>
                                    <p:animRot by="21600000">
                                      <p:cBhvr>
                                        <p:cTn id="9" dur="3000" fill="hold"/>
                                        <p:tgtEl>
                                          <p:spTgt spid="3"/>
                                        </p:tgtEl>
                                        <p:attrNameLst>
                                          <p:attrName>r</p:attrName>
                                        </p:attrNameLst>
                                      </p:cBhvr>
                                    </p:animRot>
                                  </p:childTnLst>
                                </p:cTn>
                              </p:par>
                              <p:par>
                                <p:cTn id="10" presetID="2" presetClass="entr" presetSubtype="4"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3000" fill="hold"/>
                                        <p:tgtEl>
                                          <p:spTgt spid="3"/>
                                        </p:tgtEl>
                                        <p:attrNameLst>
                                          <p:attrName>ppt_x</p:attrName>
                                        </p:attrNameLst>
                                      </p:cBhvr>
                                      <p:tavLst>
                                        <p:tav tm="0">
                                          <p:val>
                                            <p:strVal val="#ppt_x"/>
                                          </p:val>
                                        </p:tav>
                                        <p:tav tm="100000">
                                          <p:val>
                                            <p:strVal val="#ppt_x"/>
                                          </p:val>
                                        </p:tav>
                                      </p:tavLst>
                                    </p:anim>
                                    <p:anim calcmode="lin" valueType="num">
                                      <p:cBhvr additive="base">
                                        <p:cTn id="13" dur="3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k35.kn3.net/taringa/1/8/0/5/1/6/2/xchizzo/D97.gif?4658"/>
          <p:cNvPicPr>
            <a:picLocks noChangeAspect="1" noChangeArrowheads="1" noCrop="1"/>
          </p:cNvPicPr>
          <p:nvPr/>
        </p:nvPicPr>
        <p:blipFill>
          <a:blip r:embed="rId2"/>
          <a:srcRect/>
          <a:stretch>
            <a:fillRect/>
          </a:stretch>
        </p:blipFill>
        <p:spPr bwMode="auto">
          <a:xfrm>
            <a:off x="-857288" y="0"/>
            <a:ext cx="10071647" cy="6858000"/>
          </a:xfrm>
          <a:prstGeom prst="rect">
            <a:avLst/>
          </a:prstGeom>
          <a:noFill/>
        </p:spPr>
      </p:pic>
      <p:sp>
        <p:nvSpPr>
          <p:cNvPr id="3" name="2 Triángulo rectángulo"/>
          <p:cNvSpPr/>
          <p:nvPr/>
        </p:nvSpPr>
        <p:spPr>
          <a:xfrm>
            <a:off x="1" y="0"/>
            <a:ext cx="9144000" cy="3395913"/>
          </a:xfrm>
          <a:prstGeom prst="rtTriangle">
            <a:avLst/>
          </a:prstGeom>
          <a:solidFill>
            <a:srgbClr val="FF0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a:defRPr/>
            </a:pPr>
            <a:endParaRPr lang="es-ES_tradnl" dirty="0">
              <a:solidFill>
                <a:srgbClr val="FFFFFF"/>
              </a:solidFill>
            </a:endParaRPr>
          </a:p>
        </p:txBody>
      </p:sp>
      <p:sp>
        <p:nvSpPr>
          <p:cNvPr id="4" name="3 Triángulo rectángulo"/>
          <p:cNvSpPr/>
          <p:nvPr/>
        </p:nvSpPr>
        <p:spPr>
          <a:xfrm flipH="1" flipV="1">
            <a:off x="0" y="0"/>
            <a:ext cx="9144000" cy="3429001"/>
          </a:xfrm>
          <a:prstGeom prst="rtTriangle">
            <a:avLst/>
          </a:prstGeom>
          <a:solidFill>
            <a:srgbClr val="FF0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a:defRPr/>
            </a:pPr>
            <a:endParaRPr lang="es-ES_tradnl" dirty="0">
              <a:solidFill>
                <a:srgbClr val="FFFFFF"/>
              </a:solidFill>
            </a:endParaRPr>
          </a:p>
        </p:txBody>
      </p:sp>
      <p:sp>
        <p:nvSpPr>
          <p:cNvPr id="5" name="4 Triángulo rectángulo"/>
          <p:cNvSpPr/>
          <p:nvPr/>
        </p:nvSpPr>
        <p:spPr>
          <a:xfrm flipH="1" flipV="1">
            <a:off x="1" y="3395912"/>
            <a:ext cx="9144000" cy="3351245"/>
          </a:xfrm>
          <a:prstGeom prst="rtTriangle">
            <a:avLst/>
          </a:prstGeom>
          <a:solidFill>
            <a:srgbClr val="FF0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a:defRPr/>
            </a:pPr>
            <a:endParaRPr lang="es-ES_tradnl" dirty="0">
              <a:solidFill>
                <a:srgbClr val="FFFFFF"/>
              </a:solidFill>
            </a:endParaRPr>
          </a:p>
        </p:txBody>
      </p:sp>
      <p:sp>
        <p:nvSpPr>
          <p:cNvPr id="6" name="5 Triángulo rectángulo"/>
          <p:cNvSpPr/>
          <p:nvPr/>
        </p:nvSpPr>
        <p:spPr>
          <a:xfrm>
            <a:off x="31000" y="3381571"/>
            <a:ext cx="9182100" cy="3407100"/>
          </a:xfrm>
          <a:prstGeom prst="rtTriangle">
            <a:avLst/>
          </a:prstGeom>
          <a:solidFill>
            <a:srgbClr val="FF0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a:defRPr/>
            </a:pPr>
            <a:endParaRPr lang="es-ES_tradnl" dirty="0">
              <a:solidFill>
                <a:srgbClr val="FFFFFF"/>
              </a:solidFill>
            </a:endParaRPr>
          </a:p>
        </p:txBody>
      </p:sp>
    </p:spTree>
  </p:cSld>
  <p:clrMapOvr>
    <a:masterClrMapping/>
  </p:clrMapOvr>
  <p:transition spd="slow"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4000"/>
                                        <p:tgtEl>
                                          <p:spTgt spid="3"/>
                                        </p:tgtEl>
                                      </p:cBhvr>
                                    </p:animEffect>
                                    <p:set>
                                      <p:cBhvr>
                                        <p:cTn id="10" dur="1" fill="hold">
                                          <p:stCondLst>
                                            <p:cond delay="3999"/>
                                          </p:stCondLst>
                                        </p:cTn>
                                        <p:tgtEl>
                                          <p:spTgt spid="3"/>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4000"/>
                                        <p:tgtEl>
                                          <p:spTgt spid="5"/>
                                        </p:tgtEl>
                                      </p:cBhvr>
                                    </p:animEffect>
                                    <p:set>
                                      <p:cBhvr>
                                        <p:cTn id="16" dur="1" fill="hold">
                                          <p:stCondLst>
                                            <p:cond delay="3999"/>
                                          </p:stCondLst>
                                        </p:cTn>
                                        <p:tgtEl>
                                          <p:spTgt spid="5"/>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p:val>
                                            <p:fltVal val="0"/>
                                          </p:val>
                                        </p:tav>
                                        <p:tav tm="100000">
                                          <p:val>
                                            <p:strVal val="#ppt_w"/>
                                          </p:val>
                                        </p:tav>
                                      </p:tavLst>
                                    </p:anim>
                                    <p:anim calcmode="lin" valueType="num">
                                      <p:cBhvr>
                                        <p:cTn id="20" dur="3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Jose Luis\Desktop\MEDIO HECHOS\AA5.gif"/>
          <p:cNvPicPr>
            <a:picLocks noChangeAspect="1" noChangeArrowheads="1" noCrop="1"/>
          </p:cNvPicPr>
          <p:nvPr/>
        </p:nvPicPr>
        <p:blipFill>
          <a:blip r:embed="rId2"/>
          <a:srcRect/>
          <a:stretch>
            <a:fillRect/>
          </a:stretch>
        </p:blipFill>
        <p:spPr bwMode="auto">
          <a:xfrm>
            <a:off x="0" y="-1643098"/>
            <a:ext cx="11145334" cy="9929882"/>
          </a:xfrm>
          <a:prstGeom prst="rect">
            <a:avLst/>
          </a:prstGeom>
          <a:noFill/>
        </p:spPr>
      </p:pic>
      <p:sp>
        <p:nvSpPr>
          <p:cNvPr id="3" name="2 Triángulo rectángulo"/>
          <p:cNvSpPr/>
          <p:nvPr/>
        </p:nvSpPr>
        <p:spPr>
          <a:xfrm flipV="1">
            <a:off x="0" y="0"/>
            <a:ext cx="4370248" cy="3429001"/>
          </a:xfrm>
          <a:prstGeom prst="rtTriangle">
            <a:avLst/>
          </a:prstGeom>
          <a:solidFill>
            <a:srgbClr val="FF0000"/>
          </a:solidFill>
          <a:ln>
            <a:noFill/>
          </a:ln>
          <a:scene3d>
            <a:camera prst="orthographicFront"/>
            <a:lightRig rig="threePt" dir="t"/>
          </a:scene3d>
          <a:sp3d>
            <a:bevelT w="95250"/>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a:defRPr/>
            </a:pPr>
            <a:endParaRPr lang="es-ES_tradnl" dirty="0">
              <a:solidFill>
                <a:srgbClr val="FFFFFF"/>
              </a:solidFill>
            </a:endParaRPr>
          </a:p>
        </p:txBody>
      </p:sp>
      <p:sp>
        <p:nvSpPr>
          <p:cNvPr id="4" name="3 Triángulo rectángulo"/>
          <p:cNvSpPr/>
          <p:nvPr/>
        </p:nvSpPr>
        <p:spPr>
          <a:xfrm>
            <a:off x="14272" y="3429001"/>
            <a:ext cx="4355976" cy="3429000"/>
          </a:xfrm>
          <a:prstGeom prst="rtTriangle">
            <a:avLst/>
          </a:prstGeom>
          <a:solidFill>
            <a:srgbClr val="FF0000"/>
          </a:solidFill>
          <a:ln>
            <a:noFill/>
          </a:ln>
          <a:scene3d>
            <a:camera prst="orthographicFront"/>
            <a:lightRig rig="threePt" dir="t"/>
          </a:scene3d>
          <a:sp3d>
            <a:bevelT w="95250"/>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a:defRPr/>
            </a:pPr>
            <a:endParaRPr lang="es-ES_tradnl" dirty="0">
              <a:solidFill>
                <a:srgbClr val="FFFFFF"/>
              </a:solidFill>
            </a:endParaRPr>
          </a:p>
        </p:txBody>
      </p:sp>
      <p:sp>
        <p:nvSpPr>
          <p:cNvPr id="5" name="4 Triángulo rectángulo"/>
          <p:cNvSpPr/>
          <p:nvPr/>
        </p:nvSpPr>
        <p:spPr>
          <a:xfrm flipH="1" flipV="1">
            <a:off x="4796536" y="0"/>
            <a:ext cx="4347464" cy="3429000"/>
          </a:xfrm>
          <a:prstGeom prst="rtTriangle">
            <a:avLst/>
          </a:prstGeom>
          <a:solidFill>
            <a:srgbClr val="FF0000"/>
          </a:solidFill>
          <a:ln>
            <a:noFill/>
          </a:ln>
          <a:scene3d>
            <a:camera prst="orthographicFront"/>
            <a:lightRig rig="threePt" dir="t"/>
          </a:scene3d>
          <a:sp3d>
            <a:bevelT w="95250"/>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a:defRPr/>
            </a:pPr>
            <a:endParaRPr lang="es-ES_tradnl" dirty="0">
              <a:solidFill>
                <a:srgbClr val="FFFFFF"/>
              </a:solidFill>
            </a:endParaRPr>
          </a:p>
        </p:txBody>
      </p:sp>
      <p:sp>
        <p:nvSpPr>
          <p:cNvPr id="6" name="5 Triángulo rectángulo"/>
          <p:cNvSpPr/>
          <p:nvPr/>
        </p:nvSpPr>
        <p:spPr>
          <a:xfrm flipH="1">
            <a:off x="4771743" y="3429001"/>
            <a:ext cx="4355976" cy="3429000"/>
          </a:xfrm>
          <a:prstGeom prst="rtTriangle">
            <a:avLst/>
          </a:prstGeom>
          <a:solidFill>
            <a:srgbClr val="FF0000"/>
          </a:solidFill>
          <a:ln>
            <a:noFill/>
          </a:ln>
          <a:scene3d>
            <a:camera prst="orthographicFront"/>
            <a:lightRig rig="threePt" dir="t"/>
          </a:scene3d>
          <a:sp3d>
            <a:bevelT w="95250"/>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a:defRPr/>
            </a:pPr>
            <a:endParaRPr lang="es-ES_tradnl" dirty="0">
              <a:solidFill>
                <a:srgbClr val="FFFFFF"/>
              </a:solidFill>
            </a:endParaRPr>
          </a:p>
        </p:txBody>
      </p:sp>
      <p:sp>
        <p:nvSpPr>
          <p:cNvPr id="7" name="6 Rombo"/>
          <p:cNvSpPr/>
          <p:nvPr/>
        </p:nvSpPr>
        <p:spPr>
          <a:xfrm>
            <a:off x="14272" y="0"/>
            <a:ext cx="9138240" cy="6858000"/>
          </a:xfrm>
          <a:prstGeom prst="diamond">
            <a:avLst/>
          </a:prstGeom>
          <a:solidFill>
            <a:srgbClr val="FF0000"/>
          </a:solidFill>
          <a:ln>
            <a:noFill/>
          </a:ln>
          <a:scene3d>
            <a:camera prst="orthographicFront"/>
            <a:lightRig rig="threePt" dir="t">
              <a:rot lat="0" lon="0" rev="2400000"/>
            </a:lightRig>
          </a:scene3d>
          <a:sp3d>
            <a:bevelT w="95250"/>
          </a:sp3d>
        </p:spPr>
        <p:style>
          <a:lnRef idx="2">
            <a:schemeClr val="accent1">
              <a:shade val="50000"/>
            </a:schemeClr>
          </a:lnRef>
          <a:fillRef idx="1">
            <a:schemeClr val="accent1"/>
          </a:fillRef>
          <a:effectRef idx="0">
            <a:schemeClr val="accent1"/>
          </a:effectRef>
          <a:fontRef idx="minor">
            <a:schemeClr val="lt1"/>
          </a:fontRef>
        </p:style>
        <p:txBody>
          <a:bodyPr lIns="106982" tIns="53491" rIns="106982" bIns="53491" anchor="ctr"/>
          <a:lstStyle/>
          <a:p>
            <a:pPr algn="ctr" defTabSz="1069822">
              <a:defRPr/>
            </a:pPr>
            <a:endParaRPr lang="es-ES_tradnl" dirty="0">
              <a:solidFill>
                <a:srgbClr val="FFFFFF"/>
              </a:solidFill>
            </a:endParaRPr>
          </a:p>
        </p:txBody>
      </p:sp>
    </p:spTree>
  </p:cSld>
  <p:clrMapOvr>
    <a:masterClrMapping/>
  </p:clrMapOvr>
  <p:transition spd="slow"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3000"/>
                                        <p:tgtEl>
                                          <p:spTgt spid="4"/>
                                        </p:tgtEl>
                                      </p:cBhvr>
                                    </p:animEffect>
                                    <p:set>
                                      <p:cBhvr>
                                        <p:cTn id="16" dur="1" fill="hold">
                                          <p:stCondLst>
                                            <p:cond delay="2999"/>
                                          </p:stCondLst>
                                        </p:cTn>
                                        <p:tgtEl>
                                          <p:spTgt spid="4"/>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3000"/>
                                        <p:tgtEl>
                                          <p:spTgt spid="6"/>
                                        </p:tgtEl>
                                      </p:cBhvr>
                                    </p:animEffect>
                                    <p:set>
                                      <p:cBhvr>
                                        <p:cTn id="19" dur="1" fill="hold">
                                          <p:stCondLst>
                                            <p:cond delay="2999"/>
                                          </p:stCondLst>
                                        </p:cTn>
                                        <p:tgtEl>
                                          <p:spTgt spid="6"/>
                                        </p:tgtEl>
                                        <p:attrNameLst>
                                          <p:attrName>style.visibility</p:attrName>
                                        </p:attrNameLst>
                                      </p:cBhvr>
                                      <p:to>
                                        <p:strVal val="hidden"/>
                                      </p:to>
                                    </p:set>
                                  </p:childTnLst>
                                </p:cTn>
                              </p:par>
                              <p:par>
                                <p:cTn id="20" presetID="23" presetClass="entr" presetSubtype="32"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strVal val="4*#ppt_w"/>
                                          </p:val>
                                        </p:tav>
                                        <p:tav tm="100000">
                                          <p:val>
                                            <p:strVal val="#ppt_w"/>
                                          </p:val>
                                        </p:tav>
                                      </p:tavLst>
                                    </p:anim>
                                    <p:anim calcmode="lin" valueType="num">
                                      <p:cBhvr>
                                        <p:cTn id="23" dur="3000" fill="hold"/>
                                        <p:tgtEl>
                                          <p:spTgt spid="8"/>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 descr="miedo"/>
          <p:cNvPicPr>
            <a:picLocks noChangeAspect="1" noChangeArrowheads="1" noCrop="1"/>
          </p:cNvPicPr>
          <p:nvPr/>
        </p:nvPicPr>
        <p:blipFill>
          <a:blip r:embed="rId2"/>
          <a:srcRect/>
          <a:stretch>
            <a:fillRect/>
          </a:stretch>
        </p:blipFill>
        <p:spPr bwMode="auto">
          <a:xfrm>
            <a:off x="-357223" y="-285776"/>
            <a:ext cx="3143273" cy="2357454"/>
          </a:xfrm>
          <a:prstGeom prst="rect">
            <a:avLst/>
          </a:prstGeom>
          <a:noFill/>
        </p:spPr>
      </p:pic>
      <p:pic>
        <p:nvPicPr>
          <p:cNvPr id="2053"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2054"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2056"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2057" name="Picture 2" descr="CARA"/>
          <p:cNvPicPr>
            <a:picLocks noChangeAspect="1" noChangeArrowheads="1"/>
          </p:cNvPicPr>
          <p:nvPr/>
        </p:nvPicPr>
        <p:blipFill>
          <a:blip r:embed="rId4"/>
          <a:srcRect/>
          <a:stretch>
            <a:fillRect/>
          </a:stretch>
        </p:blipFill>
        <p:spPr bwMode="auto">
          <a:xfrm>
            <a:off x="285720" y="5500702"/>
            <a:ext cx="785818" cy="909639"/>
          </a:xfrm>
          <a:prstGeom prst="rect">
            <a:avLst/>
          </a:prstGeom>
          <a:noFill/>
          <a:ln w="38100">
            <a:solidFill>
              <a:srgbClr val="FF0000"/>
            </a:solidFill>
            <a:miter lim="800000"/>
            <a:headEnd/>
            <a:tailEnd/>
          </a:ln>
        </p:spPr>
      </p:pic>
      <p:pic>
        <p:nvPicPr>
          <p:cNvPr id="11" name="Picture 35" descr="http://www.muchografico.com/letrasanimadas/Images/Sangre%2001/sangrel.gif"/>
          <p:cNvPicPr>
            <a:picLocks noChangeAspect="1" noChangeArrowheads="1" noCrop="1"/>
          </p:cNvPicPr>
          <p:nvPr/>
        </p:nvPicPr>
        <p:blipFill>
          <a:blip r:embed="rId5"/>
          <a:srcRect/>
          <a:stretch>
            <a:fillRect/>
          </a:stretch>
        </p:blipFill>
        <p:spPr bwMode="auto">
          <a:xfrm>
            <a:off x="2786050" y="5715016"/>
            <a:ext cx="501967" cy="809624"/>
          </a:xfrm>
          <a:prstGeom prst="rect">
            <a:avLst/>
          </a:prstGeom>
          <a:noFill/>
        </p:spPr>
      </p:pic>
      <p:pic>
        <p:nvPicPr>
          <p:cNvPr id="12" name="Picture 37" descr="http://www.muchografico.com/letrasanimadas/Images/Sangre%2001/sangreu.gif"/>
          <p:cNvPicPr>
            <a:picLocks noChangeAspect="1" noChangeArrowheads="1" noCrop="1"/>
          </p:cNvPicPr>
          <p:nvPr/>
        </p:nvPicPr>
        <p:blipFill>
          <a:blip r:embed="rId6"/>
          <a:srcRect/>
          <a:stretch>
            <a:fillRect/>
          </a:stretch>
        </p:blipFill>
        <p:spPr bwMode="auto">
          <a:xfrm>
            <a:off x="3286116" y="5929330"/>
            <a:ext cx="357190" cy="496097"/>
          </a:xfrm>
          <a:prstGeom prst="rect">
            <a:avLst/>
          </a:prstGeom>
          <a:noFill/>
        </p:spPr>
      </p:pic>
      <p:pic>
        <p:nvPicPr>
          <p:cNvPr id="13" name="Picture 2" descr="http://www.mispps.com/almacen/images/2016/01/12/jNnpY.gif"/>
          <p:cNvPicPr>
            <a:picLocks noChangeAspect="1" noChangeArrowheads="1" noCrop="1"/>
          </p:cNvPicPr>
          <p:nvPr/>
        </p:nvPicPr>
        <p:blipFill>
          <a:blip r:embed="rId7"/>
          <a:srcRect/>
          <a:stretch>
            <a:fillRect/>
          </a:stretch>
        </p:blipFill>
        <p:spPr bwMode="auto">
          <a:xfrm>
            <a:off x="1285852" y="5786454"/>
            <a:ext cx="428624" cy="714373"/>
          </a:xfrm>
          <a:prstGeom prst="rect">
            <a:avLst/>
          </a:prstGeom>
          <a:noFill/>
        </p:spPr>
      </p:pic>
      <p:pic>
        <p:nvPicPr>
          <p:cNvPr id="14" name="Picture 27" descr="http://www.muchografico.com/letrasanimadas/Images/Sangre%2001/sangreo.gif"/>
          <p:cNvPicPr>
            <a:picLocks noChangeAspect="1" noChangeArrowheads="1" noCrop="1"/>
          </p:cNvPicPr>
          <p:nvPr/>
        </p:nvPicPr>
        <p:blipFill>
          <a:blip r:embed="rId8"/>
          <a:srcRect/>
          <a:stretch>
            <a:fillRect/>
          </a:stretch>
        </p:blipFill>
        <p:spPr bwMode="auto">
          <a:xfrm>
            <a:off x="1643042" y="5929330"/>
            <a:ext cx="377188" cy="523872"/>
          </a:xfrm>
          <a:prstGeom prst="rect">
            <a:avLst/>
          </a:prstGeom>
          <a:noFill/>
        </p:spPr>
      </p:pic>
      <p:pic>
        <p:nvPicPr>
          <p:cNvPr id="17" name="Picture 29" descr="http://www.muchografico.com/letrasanimadas/Images/Sangre%2001/sangres.gif"/>
          <p:cNvPicPr>
            <a:picLocks noChangeAspect="1" noChangeArrowheads="1" noCrop="1"/>
          </p:cNvPicPr>
          <p:nvPr/>
        </p:nvPicPr>
        <p:blipFill>
          <a:blip r:embed="rId9"/>
          <a:srcRect/>
          <a:stretch>
            <a:fillRect/>
          </a:stretch>
        </p:blipFill>
        <p:spPr bwMode="auto">
          <a:xfrm>
            <a:off x="2000232" y="5929330"/>
            <a:ext cx="303846" cy="523872"/>
          </a:xfrm>
          <a:prstGeom prst="rect">
            <a:avLst/>
          </a:prstGeom>
          <a:noFill/>
        </p:spPr>
      </p:pic>
      <p:pic>
        <p:nvPicPr>
          <p:cNvPr id="18" name="Picture 33" descr="http://www.muchografico.com/letrasanimadas/Images/Sangre%2001/sangree.gif"/>
          <p:cNvPicPr>
            <a:picLocks noChangeAspect="1" noChangeArrowheads="1" noCrop="1"/>
          </p:cNvPicPr>
          <p:nvPr/>
        </p:nvPicPr>
        <p:blipFill>
          <a:blip r:embed="rId10"/>
          <a:srcRect/>
          <a:stretch>
            <a:fillRect/>
          </a:stretch>
        </p:blipFill>
        <p:spPr bwMode="auto">
          <a:xfrm>
            <a:off x="2285984" y="5929330"/>
            <a:ext cx="310041" cy="500066"/>
          </a:xfrm>
          <a:prstGeom prst="rect">
            <a:avLst/>
          </a:prstGeom>
          <a:noFill/>
        </p:spPr>
      </p:pic>
      <p:pic>
        <p:nvPicPr>
          <p:cNvPr id="19" name="Picture 41" descr="http://www.muchografico.com/letrasanimadas/Images/Sangre%2001/sangrei.gif"/>
          <p:cNvPicPr>
            <a:picLocks noChangeAspect="1" noChangeArrowheads="1" noCrop="1"/>
          </p:cNvPicPr>
          <p:nvPr/>
        </p:nvPicPr>
        <p:blipFill>
          <a:blip r:embed="rId11"/>
          <a:srcRect/>
          <a:stretch>
            <a:fillRect/>
          </a:stretch>
        </p:blipFill>
        <p:spPr bwMode="auto">
          <a:xfrm>
            <a:off x="3640448" y="5929330"/>
            <a:ext cx="217172" cy="571504"/>
          </a:xfrm>
          <a:prstGeom prst="rect">
            <a:avLst/>
          </a:prstGeom>
          <a:noFill/>
        </p:spPr>
      </p:pic>
      <p:pic>
        <p:nvPicPr>
          <p:cNvPr id="20" name="Picture 31" descr="http://www.muchografico.com/letrasanimadas/Images/Sangre%2001/sangres.gif"/>
          <p:cNvPicPr>
            <a:picLocks noChangeAspect="1" noChangeArrowheads="1" noCrop="1"/>
          </p:cNvPicPr>
          <p:nvPr/>
        </p:nvPicPr>
        <p:blipFill>
          <a:blip r:embed="rId9"/>
          <a:srcRect/>
          <a:stretch>
            <a:fillRect/>
          </a:stretch>
        </p:blipFill>
        <p:spPr bwMode="auto">
          <a:xfrm>
            <a:off x="3857620" y="5929330"/>
            <a:ext cx="315756" cy="544406"/>
          </a:xfrm>
          <a:prstGeom prst="rect">
            <a:avLst/>
          </a:prstGeom>
          <a:noFill/>
        </p:spPr>
      </p:pic>
      <p:sp>
        <p:nvSpPr>
          <p:cNvPr id="21" name="20 Rectángulo"/>
          <p:cNvSpPr/>
          <p:nvPr/>
        </p:nvSpPr>
        <p:spPr>
          <a:xfrm>
            <a:off x="214282" y="1000108"/>
            <a:ext cx="9144064" cy="4524315"/>
          </a:xfrm>
          <a:prstGeom prst="rect">
            <a:avLst/>
          </a:prstGeom>
        </p:spPr>
        <p:txBody>
          <a:bodyPr wrap="square">
            <a:spAutoFit/>
          </a:bodyPr>
          <a:lstStyle/>
          <a:p>
            <a:pPr algn="ctr"/>
            <a:r>
              <a:rPr lang="es-ES" sz="7200" b="1" dirty="0" smtClean="0">
                <a:solidFill>
                  <a:srgbClr val="FF0000"/>
                </a:solidFill>
                <a:effectLst>
                  <a:glow rad="228600">
                    <a:schemeClr val="accent2">
                      <a:satMod val="175000"/>
                      <a:alpha val="40000"/>
                    </a:schemeClr>
                  </a:glow>
                </a:effectLst>
                <a:latin typeface="Agency FB" pitchFamily="34" charset="0"/>
              </a:rPr>
              <a:t>Un fuerte </a:t>
            </a:r>
          </a:p>
          <a:p>
            <a:pPr algn="ctr"/>
            <a:r>
              <a:rPr lang="es-ES" sz="7200" b="1" dirty="0" smtClean="0">
                <a:solidFill>
                  <a:srgbClr val="FF0000"/>
                </a:solidFill>
                <a:effectLst>
                  <a:glow rad="228600">
                    <a:schemeClr val="accent2">
                      <a:satMod val="175000"/>
                      <a:alpha val="40000"/>
                    </a:schemeClr>
                  </a:glow>
                </a:effectLst>
                <a:latin typeface="Agency FB" pitchFamily="34" charset="0"/>
              </a:rPr>
              <a:t>Abrazo</a:t>
            </a:r>
          </a:p>
          <a:p>
            <a:pPr algn="ctr"/>
            <a:r>
              <a:rPr lang="es-ES" sz="7200" b="1" dirty="0" smtClean="0">
                <a:solidFill>
                  <a:srgbClr val="FF0000"/>
                </a:solidFill>
                <a:effectLst>
                  <a:glow rad="228600">
                    <a:schemeClr val="accent2">
                      <a:satMod val="175000"/>
                      <a:alpha val="40000"/>
                    </a:schemeClr>
                  </a:glow>
                </a:effectLst>
                <a:latin typeface="Agency FB" pitchFamily="34" charset="0"/>
              </a:rPr>
              <a:t>Que tengas</a:t>
            </a:r>
          </a:p>
          <a:p>
            <a:pPr algn="ctr"/>
            <a:r>
              <a:rPr lang="es-ES" sz="7200" b="1" dirty="0" smtClean="0">
                <a:solidFill>
                  <a:srgbClr val="FF0000"/>
                </a:solidFill>
                <a:effectLst>
                  <a:glow rad="228600">
                    <a:schemeClr val="accent2">
                      <a:satMod val="175000"/>
                      <a:alpha val="40000"/>
                    </a:schemeClr>
                  </a:glow>
                </a:effectLst>
                <a:latin typeface="Agency FB" pitchFamily="34" charset="0"/>
              </a:rPr>
              <a:t> un buen día</a:t>
            </a:r>
            <a:endParaRPr lang="es-ES" sz="7200" b="1" dirty="0">
              <a:solidFill>
                <a:srgbClr val="FF0000"/>
              </a:solidFill>
              <a:effectLst>
                <a:glow rad="228600">
                  <a:schemeClr val="accent2">
                    <a:satMod val="175000"/>
                    <a:alpha val="40000"/>
                  </a:schemeClr>
                </a:glow>
              </a:effectLst>
              <a:latin typeface="Agency FB" pitchFamily="34" charset="0"/>
            </a:endParaRPr>
          </a:p>
        </p:txBody>
      </p:sp>
      <p:sp>
        <p:nvSpPr>
          <p:cNvPr id="16" name="15 Lágrima"/>
          <p:cNvSpPr/>
          <p:nvPr/>
        </p:nvSpPr>
        <p:spPr>
          <a:xfrm rot="2314156">
            <a:off x="1213664" y="1284635"/>
            <a:ext cx="1184480" cy="1205753"/>
          </a:xfrm>
          <a:prstGeom prst="teardrop">
            <a:avLst>
              <a:gd name="adj" fmla="val 172010"/>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21">
                                            <p:txEl>
                                              <p:pRg st="0" end="0"/>
                                            </p:txEl>
                                          </p:spTgt>
                                        </p:tgtEl>
                                        <p:attrNameLst>
                                          <p:attrName>style.visibility</p:attrName>
                                        </p:attrNameLst>
                                      </p:cBhvr>
                                      <p:to>
                                        <p:strVal val="visible"/>
                                      </p:to>
                                    </p:set>
                                    <p:anim calcmode="lin" valueType="num">
                                      <p:cBhvr>
                                        <p:cTn id="7" dur="50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21">
                                            <p:txEl>
                                              <p:pRg st="0" end="0"/>
                                            </p:txEl>
                                          </p:spTgt>
                                        </p:tgtEl>
                                        <p:attrNameLst>
                                          <p:attrName>ppt_h</p:attrName>
                                        </p:attrNameLst>
                                      </p:cBhvr>
                                      <p:tavLst>
                                        <p:tav tm="0">
                                          <p:val>
                                            <p:fltVal val="0"/>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blinds(vertical)">
                                      <p:cBhvr>
                                        <p:cTn id="11" dur="3000"/>
                                        <p:tgtEl>
                                          <p:spTgt spid="16"/>
                                        </p:tgtEl>
                                      </p:cBhvr>
                                    </p:animEffect>
                                  </p:childTnLst>
                                </p:cTn>
                              </p:par>
                              <p:par>
                                <p:cTn id="12" presetID="8" presetClass="emph" presetSubtype="0" fill="hold" nodeType="withEffect">
                                  <p:stCondLst>
                                    <p:cond delay="0"/>
                                  </p:stCondLst>
                                  <p:childTnLst>
                                    <p:animRot by="21600000">
                                      <p:cBhvr>
                                        <p:cTn id="13" dur="3000" fill="hold"/>
                                        <p:tgtEl>
                                          <p:spTgt spid="16"/>
                                        </p:tgtEl>
                                        <p:attrNameLst>
                                          <p:attrName>r</p:attrName>
                                        </p:attrNameLst>
                                      </p:cBhvr>
                                    </p:animRot>
                                  </p:childTnLst>
                                </p:cTn>
                              </p:par>
                              <p:par>
                                <p:cTn id="14" presetID="2" presetClass="entr" presetSubtype="4" fill="hold"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3000" fill="hold"/>
                                        <p:tgtEl>
                                          <p:spTgt spid="16"/>
                                        </p:tgtEl>
                                        <p:attrNameLst>
                                          <p:attrName>ppt_x</p:attrName>
                                        </p:attrNameLst>
                                      </p:cBhvr>
                                      <p:tavLst>
                                        <p:tav tm="0">
                                          <p:val>
                                            <p:strVal val="#ppt_x"/>
                                          </p:val>
                                        </p:tav>
                                        <p:tav tm="100000">
                                          <p:val>
                                            <p:strVal val="#ppt_x"/>
                                          </p:val>
                                        </p:tav>
                                      </p:tavLst>
                                    </p:anim>
                                    <p:anim calcmode="lin" valueType="num">
                                      <p:cBhvr additive="base">
                                        <p:cTn id="17" dur="3000" fill="hold"/>
                                        <p:tgtEl>
                                          <p:spTgt spid="16"/>
                                        </p:tgtEl>
                                        <p:attrNameLst>
                                          <p:attrName>ppt_y</p:attrName>
                                        </p:attrNameLst>
                                      </p:cBhvr>
                                      <p:tavLst>
                                        <p:tav tm="0">
                                          <p:val>
                                            <p:strVal val="1+#ppt_h/2"/>
                                          </p:val>
                                        </p:tav>
                                        <p:tav tm="100000">
                                          <p:val>
                                            <p:strVal val="#ppt_y"/>
                                          </p:val>
                                        </p:tav>
                                      </p:tavLst>
                                    </p:anim>
                                  </p:childTnLst>
                                </p:cTn>
                              </p:par>
                            </p:childTnLst>
                          </p:cTn>
                        </p:par>
                        <p:par>
                          <p:cTn id="18" fill="hold">
                            <p:stCondLst>
                              <p:cond delay="5000"/>
                            </p:stCondLst>
                            <p:childTnLst>
                              <p:par>
                                <p:cTn id="19" presetID="23" presetClass="entr" presetSubtype="16" fill="hold" nodeType="afterEffect">
                                  <p:stCondLst>
                                    <p:cond delay="0"/>
                                  </p:stCondLst>
                                  <p:childTnLst>
                                    <p:set>
                                      <p:cBhvr>
                                        <p:cTn id="20" dur="1" fill="hold">
                                          <p:stCondLst>
                                            <p:cond delay="0"/>
                                          </p:stCondLst>
                                        </p:cTn>
                                        <p:tgtEl>
                                          <p:spTgt spid="21">
                                            <p:txEl>
                                              <p:pRg st="1" end="1"/>
                                            </p:txEl>
                                          </p:spTgt>
                                        </p:tgtEl>
                                        <p:attrNameLst>
                                          <p:attrName>style.visibility</p:attrName>
                                        </p:attrNameLst>
                                      </p:cBhvr>
                                      <p:to>
                                        <p:strVal val="visible"/>
                                      </p:to>
                                    </p:set>
                                    <p:anim calcmode="lin" valueType="num">
                                      <p:cBhvr>
                                        <p:cTn id="21" dur="5000" fill="hold"/>
                                        <p:tgtEl>
                                          <p:spTgt spid="21">
                                            <p:txEl>
                                              <p:pRg st="1" end="1"/>
                                            </p:txEl>
                                          </p:spTgt>
                                        </p:tgtEl>
                                        <p:attrNameLst>
                                          <p:attrName>ppt_w</p:attrName>
                                        </p:attrNameLst>
                                      </p:cBhvr>
                                      <p:tavLst>
                                        <p:tav tm="0">
                                          <p:val>
                                            <p:fltVal val="0"/>
                                          </p:val>
                                        </p:tav>
                                        <p:tav tm="100000">
                                          <p:val>
                                            <p:strVal val="#ppt_w"/>
                                          </p:val>
                                        </p:tav>
                                      </p:tavLst>
                                    </p:anim>
                                    <p:anim calcmode="lin" valueType="num">
                                      <p:cBhvr>
                                        <p:cTn id="22" dur="5000" fill="hold"/>
                                        <p:tgtEl>
                                          <p:spTgt spid="21">
                                            <p:txEl>
                                              <p:pRg st="1" end="1"/>
                                            </p:txEl>
                                          </p:spTgt>
                                        </p:tgtEl>
                                        <p:attrNameLst>
                                          <p:attrName>ppt_h</p:attrName>
                                        </p:attrNameLst>
                                      </p:cBhvr>
                                      <p:tavLst>
                                        <p:tav tm="0">
                                          <p:val>
                                            <p:fltVal val="0"/>
                                          </p:val>
                                        </p:tav>
                                        <p:tav tm="100000">
                                          <p:val>
                                            <p:strVal val="#ppt_h"/>
                                          </p:val>
                                        </p:tav>
                                      </p:tavLst>
                                    </p:anim>
                                  </p:childTnLst>
                                </p:cTn>
                              </p:par>
                            </p:childTnLst>
                          </p:cTn>
                        </p:par>
                        <p:par>
                          <p:cTn id="23" fill="hold">
                            <p:stCondLst>
                              <p:cond delay="10000"/>
                            </p:stCondLst>
                            <p:childTnLst>
                              <p:par>
                                <p:cTn id="24" presetID="23" presetClass="entr" presetSubtype="16" fill="hold" nodeType="afterEffect">
                                  <p:stCondLst>
                                    <p:cond delay="0"/>
                                  </p:stCondLst>
                                  <p:childTnLst>
                                    <p:set>
                                      <p:cBhvr>
                                        <p:cTn id="25" dur="1" fill="hold">
                                          <p:stCondLst>
                                            <p:cond delay="0"/>
                                          </p:stCondLst>
                                        </p:cTn>
                                        <p:tgtEl>
                                          <p:spTgt spid="21">
                                            <p:txEl>
                                              <p:pRg st="2" end="2"/>
                                            </p:txEl>
                                          </p:spTgt>
                                        </p:tgtEl>
                                        <p:attrNameLst>
                                          <p:attrName>style.visibility</p:attrName>
                                        </p:attrNameLst>
                                      </p:cBhvr>
                                      <p:to>
                                        <p:strVal val="visible"/>
                                      </p:to>
                                    </p:set>
                                    <p:anim calcmode="lin" valueType="num">
                                      <p:cBhvr>
                                        <p:cTn id="26" dur="5000" fill="hold"/>
                                        <p:tgtEl>
                                          <p:spTgt spid="21">
                                            <p:txEl>
                                              <p:pRg st="2" end="2"/>
                                            </p:txEl>
                                          </p:spTgt>
                                        </p:tgtEl>
                                        <p:attrNameLst>
                                          <p:attrName>ppt_w</p:attrName>
                                        </p:attrNameLst>
                                      </p:cBhvr>
                                      <p:tavLst>
                                        <p:tav tm="0">
                                          <p:val>
                                            <p:fltVal val="0"/>
                                          </p:val>
                                        </p:tav>
                                        <p:tav tm="100000">
                                          <p:val>
                                            <p:strVal val="#ppt_w"/>
                                          </p:val>
                                        </p:tav>
                                      </p:tavLst>
                                    </p:anim>
                                    <p:anim calcmode="lin" valueType="num">
                                      <p:cBhvr>
                                        <p:cTn id="27" dur="5000" fill="hold"/>
                                        <p:tgtEl>
                                          <p:spTgt spid="21">
                                            <p:txEl>
                                              <p:pRg st="2" end="2"/>
                                            </p:txEl>
                                          </p:spTgt>
                                        </p:tgtEl>
                                        <p:attrNameLst>
                                          <p:attrName>ppt_h</p:attrName>
                                        </p:attrNameLst>
                                      </p:cBhvr>
                                      <p:tavLst>
                                        <p:tav tm="0">
                                          <p:val>
                                            <p:fltVal val="0"/>
                                          </p:val>
                                        </p:tav>
                                        <p:tav tm="100000">
                                          <p:val>
                                            <p:strVal val="#ppt_h"/>
                                          </p:val>
                                        </p:tav>
                                      </p:tavLst>
                                    </p:anim>
                                  </p:childTnLst>
                                </p:cTn>
                              </p:par>
                            </p:childTnLst>
                          </p:cTn>
                        </p:par>
                        <p:par>
                          <p:cTn id="28" fill="hold">
                            <p:stCondLst>
                              <p:cond delay="15000"/>
                            </p:stCondLst>
                            <p:childTnLst>
                              <p:par>
                                <p:cTn id="29" presetID="23" presetClass="entr" presetSubtype="16" fill="hold" nodeType="afterEffect">
                                  <p:stCondLst>
                                    <p:cond delay="0"/>
                                  </p:stCondLst>
                                  <p:childTnLst>
                                    <p:set>
                                      <p:cBhvr>
                                        <p:cTn id="30" dur="1" fill="hold">
                                          <p:stCondLst>
                                            <p:cond delay="0"/>
                                          </p:stCondLst>
                                        </p:cTn>
                                        <p:tgtEl>
                                          <p:spTgt spid="21">
                                            <p:txEl>
                                              <p:pRg st="3" end="3"/>
                                            </p:txEl>
                                          </p:spTgt>
                                        </p:tgtEl>
                                        <p:attrNameLst>
                                          <p:attrName>style.visibility</p:attrName>
                                        </p:attrNameLst>
                                      </p:cBhvr>
                                      <p:to>
                                        <p:strVal val="visible"/>
                                      </p:to>
                                    </p:set>
                                    <p:anim calcmode="lin" valueType="num">
                                      <p:cBhvr>
                                        <p:cTn id="31" dur="5000" fill="hold"/>
                                        <p:tgtEl>
                                          <p:spTgt spid="21">
                                            <p:txEl>
                                              <p:pRg st="3" end="3"/>
                                            </p:txEl>
                                          </p:spTgt>
                                        </p:tgtEl>
                                        <p:attrNameLst>
                                          <p:attrName>ppt_w</p:attrName>
                                        </p:attrNameLst>
                                      </p:cBhvr>
                                      <p:tavLst>
                                        <p:tav tm="0">
                                          <p:val>
                                            <p:fltVal val="0"/>
                                          </p:val>
                                        </p:tav>
                                        <p:tav tm="100000">
                                          <p:val>
                                            <p:strVal val="#ppt_w"/>
                                          </p:val>
                                        </p:tav>
                                      </p:tavLst>
                                    </p:anim>
                                    <p:anim calcmode="lin" valueType="num">
                                      <p:cBhvr>
                                        <p:cTn id="32" dur="5000" fill="hold"/>
                                        <p:tgtEl>
                                          <p:spTgt spid="21">
                                            <p:txEl>
                                              <p:pRg st="3" end="3"/>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L MIE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MIEDO</Template>
  <TotalTime>20</TotalTime>
  <Words>635</Words>
  <Application>Microsoft Office PowerPoint</Application>
  <PresentationFormat>Presentación en pantalla (4:3)</PresentationFormat>
  <Paragraphs>35</Paragraphs>
  <Slides>32</Slides>
  <Notes>0</Notes>
  <HiddenSlides>0</HiddenSlides>
  <MMClips>0</MMClips>
  <ScaleCrop>false</ScaleCrop>
  <HeadingPairs>
    <vt:vector size="4" baseType="variant">
      <vt:variant>
        <vt:lpstr>Tema</vt:lpstr>
      </vt:variant>
      <vt:variant>
        <vt:i4>2</vt:i4>
      </vt:variant>
      <vt:variant>
        <vt:lpstr>Títulos de diapositiva</vt:lpstr>
      </vt:variant>
      <vt:variant>
        <vt:i4>32</vt:i4>
      </vt:variant>
    </vt:vector>
  </HeadingPairs>
  <TitlesOfParts>
    <vt:vector size="34" baseType="lpstr">
      <vt:lpstr>EL MIEDO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8</cp:revision>
  <dcterms:created xsi:type="dcterms:W3CDTF">2017-07-10T19:37:00Z</dcterms:created>
  <dcterms:modified xsi:type="dcterms:W3CDTF">2017-07-10T19:57:06Z</dcterms:modified>
</cp:coreProperties>
</file>