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1" r:id="rId4"/>
    <p:sldId id="342" r:id="rId5"/>
    <p:sldId id="343" r:id="rId6"/>
    <p:sldId id="344" r:id="rId7"/>
    <p:sldId id="345" r:id="rId8"/>
    <p:sldId id="340" r:id="rId9"/>
    <p:sldId id="346" r:id="rId10"/>
    <p:sldId id="347" r:id="rId11"/>
    <p:sldId id="349" r:id="rId12"/>
    <p:sldId id="348" r:id="rId13"/>
    <p:sldId id="350" r:id="rId14"/>
    <p:sldId id="351" r:id="rId15"/>
    <p:sldId id="352" r:id="rId16"/>
    <p:sldId id="353" r:id="rId17"/>
    <p:sldId id="354" r:id="rId18"/>
    <p:sldId id="355" r:id="rId19"/>
    <p:sldId id="356" r:id="rId20"/>
    <p:sldId id="357" r:id="rId21"/>
    <p:sldId id="359" r:id="rId22"/>
    <p:sldId id="360" r:id="rId23"/>
    <p:sldId id="361" r:id="rId24"/>
    <p:sldId id="362" r:id="rId25"/>
    <p:sldId id="364" r:id="rId26"/>
    <p:sldId id="366" r:id="rId27"/>
    <p:sldId id="367" r:id="rId28"/>
    <p:sldId id="368" r:id="rId29"/>
    <p:sldId id="369" r:id="rId30"/>
    <p:sldId id="370" r:id="rId31"/>
    <p:sldId id="371" r:id="rId32"/>
    <p:sldId id="372" r:id="rId33"/>
    <p:sldId id="374" r:id="rId34"/>
    <p:sldId id="375" r:id="rId35"/>
    <p:sldId id="376" r:id="rId36"/>
    <p:sldId id="377" r:id="rId37"/>
    <p:sldId id="378" r:id="rId38"/>
    <p:sldId id="380" r:id="rId39"/>
    <p:sldId id="381" r:id="rId40"/>
    <p:sldId id="382" r:id="rId41"/>
    <p:sldId id="383" r:id="rId42"/>
    <p:sldId id="384" r:id="rId43"/>
    <p:sldId id="385" r:id="rId44"/>
    <p:sldId id="386" r:id="rId45"/>
    <p:sldId id="379" r:id="rId46"/>
    <p:sldId id="410" r:id="rId47"/>
    <p:sldId id="388" r:id="rId48"/>
    <p:sldId id="389" r:id="rId49"/>
    <p:sldId id="390" r:id="rId50"/>
    <p:sldId id="391" r:id="rId51"/>
    <p:sldId id="392" r:id="rId52"/>
    <p:sldId id="393" r:id="rId53"/>
    <p:sldId id="394" r:id="rId54"/>
    <p:sldId id="395" r:id="rId55"/>
    <p:sldId id="396" r:id="rId56"/>
    <p:sldId id="397" r:id="rId57"/>
    <p:sldId id="398" r:id="rId58"/>
    <p:sldId id="399" r:id="rId59"/>
    <p:sldId id="400" r:id="rId60"/>
    <p:sldId id="401" r:id="rId61"/>
    <p:sldId id="402" r:id="rId62"/>
    <p:sldId id="403" r:id="rId63"/>
    <p:sldId id="408" r:id="rId64"/>
    <p:sldId id="404" r:id="rId65"/>
    <p:sldId id="405" r:id="rId66"/>
    <p:sldId id="406" r:id="rId67"/>
    <p:sldId id="407" r:id="rId68"/>
    <p:sldId id="409" r:id="rId69"/>
    <p:sldId id="318" r:id="rId70"/>
    <p:sldId id="338" r:id="rId71"/>
    <p:sldId id="411" r:id="rId7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hmsieegIl7+mUT+oJaTQPA" hashData="MkGMTHbBLb6cgLVmvFW3vs8yGc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CC99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p:scale>
          <a:sx n="50" d="100"/>
          <a:sy n="50" d="100"/>
        </p:scale>
        <p:origin x="-1566" y="-62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Click="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Click="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Click="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Click="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Click="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Click="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Click="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Click="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Click="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Click="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Click="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79BC971-A2B0-4BFF-AEB4-CBD8E3F6621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Click="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32C2B84-40EA-44F5-A27C-83CDFFF277C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7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Pintura_rupestre_de_Cerro_Colorado_01.jpg"/>
          <p:cNvPicPr>
            <a:picLocks noChangeAspect="1" noChangeArrowheads="1"/>
          </p:cNvPicPr>
          <p:nvPr/>
        </p:nvPicPr>
        <p:blipFill>
          <a:blip r:embed="rId3"/>
          <a:srcRect/>
          <a:stretch>
            <a:fillRect/>
          </a:stretch>
        </p:blipFill>
        <p:spPr bwMode="auto">
          <a:xfrm>
            <a:off x="0" y="0"/>
            <a:ext cx="9143999" cy="6858000"/>
          </a:xfrm>
          <a:prstGeom prst="rect">
            <a:avLst/>
          </a:prstGeom>
          <a:noFill/>
        </p:spPr>
      </p:pic>
      <p:sp>
        <p:nvSpPr>
          <p:cNvPr id="6" name="5 Rectángulo"/>
          <p:cNvSpPr/>
          <p:nvPr/>
        </p:nvSpPr>
        <p:spPr>
          <a:xfrm>
            <a:off x="928662" y="857232"/>
            <a:ext cx="7500958" cy="4524297"/>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chemeClr val="tx2"/>
                </a:solidFill>
                <a:effectLst>
                  <a:outerShdw dist="35921" dir="2700000" algn="ctr" rotWithShape="0">
                    <a:srgbClr val="808080">
                      <a:alpha val="79999"/>
                    </a:srgbClr>
                  </a:outerShdw>
                </a:effectLst>
                <a:latin typeface="Arial Black" pitchFamily="34" charset="0"/>
                <a:cs typeface="Times New Roman"/>
              </a:rPr>
              <a:t>EL MAYOR MISTERIO DE LA HUMANIDAD</a:t>
            </a:r>
            <a:endParaRPr lang="es-ES" sz="7200" b="1" i="1" kern="10" dirty="0">
              <a:ln w="25400">
                <a:solidFill>
                  <a:srgbClr val="E31C07"/>
                </a:solidFill>
                <a:round/>
                <a:headEnd/>
                <a:tailEnd/>
              </a:ln>
              <a:solidFill>
                <a:schemeClr val="tx2"/>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214282" y="285728"/>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215082"/>
            <a:ext cx="3071834" cy="369332"/>
          </a:xfrm>
          <a:prstGeom prst="rect">
            <a:avLst/>
          </a:prstGeom>
          <a:solidFill>
            <a:srgbClr val="CC9900"/>
          </a:solidFill>
          <a:ln>
            <a:solidFill>
              <a:srgbClr val="663300"/>
            </a:solidFill>
          </a:ln>
        </p:spPr>
        <p:txBody>
          <a:bodyPr wrap="square" rtlCol="0">
            <a:spAutoFit/>
          </a:bodyPr>
          <a:lstStyle/>
          <a:p>
            <a:pPr algn="ctr"/>
            <a:r>
              <a:rPr lang="es-ES" b="1" dirty="0" smtClean="0">
                <a:solidFill>
                  <a:srgbClr val="663300"/>
                </a:solidFill>
              </a:rPr>
              <a:t>Pásalas tú para poder leer</a:t>
            </a:r>
            <a:endParaRPr lang="es-ES" b="1" dirty="0">
              <a:solidFill>
                <a:srgbClr val="663300"/>
              </a:solidFill>
            </a:endParaRPr>
          </a:p>
        </p:txBody>
      </p:sp>
    </p:spTree>
  </p:cSld>
  <p:clrMapOvr>
    <a:masterClrMapping/>
  </p:clrMapOvr>
  <p:transition spd="slow" advClick="0">
    <p:dissolve/>
    <p:sndAc>
      <p:stSnd loop="1">
        <p:snd r:embed="rId2" name="Ernesto-Cortazar-Around-the-world.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heel(4)">
                                      <p:cBhvr>
                                        <p:cTn id="7" dur="2000"/>
                                        <p:tgtEl>
                                          <p:spTgt spid="14"/>
                                        </p:tgtEl>
                                      </p:cBhvr>
                                    </p:animEffect>
                                  </p:childTnLst>
                                </p:cTn>
                              </p:par>
                            </p:childTnLst>
                          </p:cTn>
                        </p:par>
                        <p:par>
                          <p:cTn id="8" fill="hold">
                            <p:stCondLst>
                              <p:cond delay="2000"/>
                            </p:stCondLst>
                            <p:childTnLst>
                              <p:par>
                                <p:cTn id="9" presetID="2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edg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th_b4ad7bd0e72f1f1901536d6d4f1312d8_06-marzo-2013-09-25-00-eudald-carbonell_detalle_media.jpg"/>
          <p:cNvPicPr>
            <a:picLocks noChangeAspect="1" noChangeArrowheads="1"/>
          </p:cNvPicPr>
          <p:nvPr/>
        </p:nvPicPr>
        <p:blipFill>
          <a:blip r:embed="rId2"/>
          <a:srcRect r="35510"/>
          <a:stretch>
            <a:fillRect/>
          </a:stretch>
        </p:blipFill>
        <p:spPr bwMode="auto">
          <a:xfrm>
            <a:off x="0" y="0"/>
            <a:ext cx="9144000" cy="8001032"/>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285852" y="1285860"/>
            <a:ext cx="6715156" cy="4708981"/>
          </a:xfrm>
          <a:prstGeom prst="rect">
            <a:avLst/>
          </a:prstGeom>
        </p:spPr>
        <p:txBody>
          <a:bodyPr wrap="square">
            <a:spAutoFit/>
          </a:bodyPr>
          <a:lstStyle/>
          <a:p>
            <a:pPr algn="ctr"/>
            <a:r>
              <a:rPr lang="es-ES" sz="6000" b="1" i="1" kern="10" dirty="0" smtClean="0">
                <a:ln w="25400">
                  <a:solidFill>
                    <a:srgbClr val="E31C07"/>
                  </a:solidFill>
                  <a:round/>
                  <a:headEnd/>
                  <a:tailEnd/>
                </a:ln>
                <a:solidFill>
                  <a:schemeClr val="tx2"/>
                </a:solidFill>
                <a:effectLst>
                  <a:outerShdw dist="35921" dir="2700000" algn="ctr" rotWithShape="0">
                    <a:srgbClr val="808080">
                      <a:alpha val="79999"/>
                    </a:srgbClr>
                  </a:outerShdw>
                </a:effectLst>
                <a:latin typeface="Arial Black" pitchFamily="34" charset="0"/>
                <a:cs typeface="Times New Roman"/>
              </a:rPr>
              <a:t>La  Sima de los Huesos “el mayor </a:t>
            </a:r>
          </a:p>
          <a:p>
            <a:pPr algn="ctr"/>
            <a:r>
              <a:rPr lang="es-ES" sz="6000" b="1" i="1" kern="10" dirty="0" smtClean="0">
                <a:ln w="25400">
                  <a:solidFill>
                    <a:srgbClr val="E31C07"/>
                  </a:solidFill>
                  <a:round/>
                  <a:headEnd/>
                  <a:tailEnd/>
                </a:ln>
                <a:solidFill>
                  <a:schemeClr val="tx2"/>
                </a:solidFill>
                <a:effectLst>
                  <a:outerShdw dist="35921" dir="2700000" algn="ctr" rotWithShape="0">
                    <a:srgbClr val="808080">
                      <a:alpha val="79999"/>
                    </a:srgbClr>
                  </a:outerShdw>
                </a:effectLst>
                <a:latin typeface="Arial Black" pitchFamily="34" charset="0"/>
                <a:cs typeface="Times New Roman"/>
              </a:rPr>
              <a:t>Misterio de la humanidad.</a:t>
            </a:r>
            <a:endParaRPr lang="es-ES" sz="6000" b="1" i="1" kern="10" dirty="0">
              <a:ln w="25400">
                <a:solidFill>
                  <a:srgbClr val="E31C07"/>
                </a:solidFill>
                <a:round/>
                <a:headEnd/>
                <a:tailEnd/>
              </a:ln>
              <a:solidFill>
                <a:schemeClr val="tx2"/>
              </a:solidFill>
              <a:effectLst>
                <a:outerShdw dist="35921" dir="2700000" algn="ctr" rotWithShape="0">
                  <a:srgbClr val="808080">
                    <a:alpha val="79999"/>
                  </a:srgbClr>
                </a:outerShdw>
              </a:effectLst>
              <a:latin typeface="Arial Black" pitchFamily="34" charset="0"/>
              <a:cs typeface="Times New Roman"/>
            </a:endParaRPr>
          </a:p>
        </p:txBody>
      </p:sp>
    </p:spTree>
  </p:cSld>
  <p:clrMapOvr>
    <a:masterClrMapping/>
  </p:clrMapOvr>
  <p:transition spd="slow" advClick="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atapuerca-evolucion.jpg"/>
          <p:cNvPicPr>
            <a:picLocks noChangeAspect="1" noChangeArrowheads="1"/>
          </p:cNvPicPr>
          <p:nvPr/>
        </p:nvPicPr>
        <p:blipFill>
          <a:blip r:embed="rId2"/>
          <a:srcRect/>
          <a:stretch>
            <a:fillRect/>
          </a:stretch>
        </p:blipFill>
        <p:spPr bwMode="auto">
          <a:xfrm>
            <a:off x="0" y="0"/>
            <a:ext cx="9148927"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285852" y="1857364"/>
            <a:ext cx="6715172" cy="3416320"/>
          </a:xfrm>
          <a:prstGeom prst="rect">
            <a:avLst/>
          </a:prstGeom>
        </p:spPr>
        <p:txBody>
          <a:bodyPr wrap="square">
            <a:spAutoFit/>
          </a:bodyPr>
          <a:lstStyle/>
          <a:p>
            <a:pPr algn="ctr"/>
            <a:r>
              <a:rPr lang="es-ES" sz="5400" b="1" i="1" kern="10" dirty="0" smtClean="0">
                <a:ln w="25400">
                  <a:solidFill>
                    <a:srgbClr val="E31C07"/>
                  </a:solidFill>
                  <a:round/>
                  <a:headEnd/>
                  <a:tailEnd/>
                </a:ln>
                <a:solidFill>
                  <a:schemeClr val="tx2"/>
                </a:solidFill>
                <a:effectLst>
                  <a:outerShdw dist="35921" dir="2700000" algn="ctr" rotWithShape="0">
                    <a:srgbClr val="808080">
                      <a:alpha val="79999"/>
                    </a:srgbClr>
                  </a:outerShdw>
                </a:effectLst>
                <a:latin typeface="Arial Black" pitchFamily="34" charset="0"/>
                <a:cs typeface="Times New Roman"/>
              </a:rPr>
              <a:t>EL  ADN humano mas antiguo,</a:t>
            </a:r>
          </a:p>
          <a:p>
            <a:pPr algn="ctr"/>
            <a:r>
              <a:rPr lang="es-ES" sz="5400" b="1" i="1" kern="10" dirty="0" smtClean="0">
                <a:ln w="25400">
                  <a:solidFill>
                    <a:srgbClr val="E31C07"/>
                  </a:solidFill>
                  <a:round/>
                  <a:headEnd/>
                  <a:tailEnd/>
                </a:ln>
                <a:solidFill>
                  <a:schemeClr val="tx2"/>
                </a:solidFill>
                <a:effectLst>
                  <a:outerShdw dist="35921" dir="2700000" algn="ctr" rotWithShape="0">
                    <a:srgbClr val="808080">
                      <a:alpha val="79999"/>
                    </a:srgbClr>
                  </a:outerShdw>
                </a:effectLst>
                <a:latin typeface="Arial Black" pitchFamily="34" charset="0"/>
                <a:cs typeface="Times New Roman"/>
              </a:rPr>
              <a:t>Hallado en Atapuerca</a:t>
            </a:r>
            <a:endParaRPr lang="es-ES" sz="5400" b="1" i="1" kern="10" dirty="0">
              <a:ln w="25400">
                <a:solidFill>
                  <a:srgbClr val="E31C07"/>
                </a:solidFill>
                <a:round/>
                <a:headEnd/>
                <a:tailEnd/>
              </a:ln>
              <a:solidFill>
                <a:schemeClr val="tx2"/>
              </a:solidFill>
              <a:effectLst>
                <a:outerShdw dist="35921" dir="2700000" algn="ctr" rotWithShape="0">
                  <a:srgbClr val="808080">
                    <a:alpha val="79999"/>
                  </a:srgbClr>
                </a:outerShdw>
              </a:effectLst>
              <a:latin typeface="Arial Black" pitchFamily="34" charset="0"/>
              <a:cs typeface="Times New Roman"/>
            </a:endParaRPr>
          </a:p>
        </p:txBody>
      </p:sp>
    </p:spTree>
  </p:cSld>
  <p:clrMapOvr>
    <a:masterClrMapping/>
  </p:clrMapOvr>
  <p:transition spd="slow" advClick="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cabecera_1.jpg"/>
          <p:cNvPicPr>
            <a:picLocks noChangeAspect="1" noChangeArrowheads="1"/>
          </p:cNvPicPr>
          <p:nvPr/>
        </p:nvPicPr>
        <p:blipFill>
          <a:blip r:embed="rId2"/>
          <a:srcRect r="9924"/>
          <a:stretch>
            <a:fillRect/>
          </a:stretch>
        </p:blipFill>
        <p:spPr bwMode="auto">
          <a:xfrm>
            <a:off x="0" y="642918"/>
            <a:ext cx="9144000" cy="521495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atapuerca3.jpg"/>
          <p:cNvPicPr>
            <a:picLocks noChangeAspect="1" noChangeArrowheads="1"/>
          </p:cNvPicPr>
          <p:nvPr/>
        </p:nvPicPr>
        <p:blipFill>
          <a:blip r:embed="rId2"/>
          <a:srcRect/>
          <a:stretch>
            <a:fillRect/>
          </a:stretch>
        </p:blipFill>
        <p:spPr bwMode="auto">
          <a:xfrm>
            <a:off x="0" y="0"/>
            <a:ext cx="9148927"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566469.jpg"/>
          <p:cNvPicPr>
            <a:picLocks noChangeAspect="1" noChangeArrowheads="1"/>
          </p:cNvPicPr>
          <p:nvPr/>
        </p:nvPicPr>
        <p:blipFill>
          <a:blip r:embed="rId2"/>
          <a:srcRect/>
          <a:stretch>
            <a:fillRect/>
          </a:stretch>
        </p:blipFill>
        <p:spPr bwMode="auto">
          <a:xfrm>
            <a:off x="-1" y="0"/>
            <a:ext cx="9160505"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1325282489423.jpg"/>
          <p:cNvPicPr>
            <a:picLocks noChangeAspect="1" noChangeArrowheads="1"/>
          </p:cNvPicPr>
          <p:nvPr/>
        </p:nvPicPr>
        <p:blipFill>
          <a:blip r:embed="rId2"/>
          <a:srcRect/>
          <a:stretch>
            <a:fillRect/>
          </a:stretch>
        </p:blipFill>
        <p:spPr bwMode="auto">
          <a:xfrm>
            <a:off x="0" y="0"/>
            <a:ext cx="9144023"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MC-01c.jpg"/>
          <p:cNvPicPr>
            <a:picLocks noChangeAspect="1" noChangeArrowheads="1"/>
          </p:cNvPicPr>
          <p:nvPr/>
        </p:nvPicPr>
        <p:blipFill>
          <a:blip r:embed="rId2"/>
          <a:srcRect/>
          <a:stretch>
            <a:fillRect/>
          </a:stretch>
        </p:blipFill>
        <p:spPr bwMode="auto">
          <a:xfrm>
            <a:off x="0" y="714356"/>
            <a:ext cx="9073180" cy="557214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000235130.png"/>
          <p:cNvPicPr>
            <a:picLocks noChangeAspect="1" noChangeArrowheads="1"/>
          </p:cNvPicPr>
          <p:nvPr/>
        </p:nvPicPr>
        <p:blipFill>
          <a:blip r:embed="rId2"/>
          <a:srcRect/>
          <a:stretch>
            <a:fillRect/>
          </a:stretch>
        </p:blipFill>
        <p:spPr bwMode="auto">
          <a:xfrm>
            <a:off x="0" y="0"/>
            <a:ext cx="9142235"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71472" y="1357298"/>
            <a:ext cx="8001056" cy="4524315"/>
          </a:xfrm>
          <a:prstGeom prst="rect">
            <a:avLst/>
          </a:prstGeom>
        </p:spPr>
        <p:txBody>
          <a:bodyPr wrap="square">
            <a:spAutoFit/>
          </a:bodyPr>
          <a:lstStyle/>
          <a:p>
            <a:pPr algn="ctr"/>
            <a:r>
              <a:rPr lang="es-ES" sz="2400" b="1" dirty="0" smtClean="0"/>
              <a:t>La Historia también es un territorio por explorar y en la sierra de Atapuerca, cerca de Burgos, hay un yacimiento que ha revolucionado las teorías de la Evolución Humana. La Sima de los Huesos es el mayor yacimiento de fósiles del planeta, un lugar increíble. Mi objetivo era descender a la Sima de los Huesos, el sancta sanctorum, una galería en el corazón de la sierra donde se han encontrado casi 5.000 huesos de seres humanos y animales, de hace medio millón de años. También aquí descubrieron el cráneo de esa época mejor conservado del mundo; le llamarón Miguelón.</a:t>
            </a:r>
            <a:endParaRPr lang="es-ES" sz="2400" b="1" dirty="0"/>
          </a:p>
        </p:txBody>
      </p:sp>
    </p:spTree>
  </p:cSld>
  <p:clrMapOvr>
    <a:masterClrMapping/>
  </p:clrMapOvr>
  <p:transition spd="slow" advClick="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yacimientos.png"/>
          <p:cNvPicPr>
            <a:picLocks noChangeAspect="1" noChangeArrowheads="1"/>
          </p:cNvPicPr>
          <p:nvPr/>
        </p:nvPicPr>
        <p:blipFill>
          <a:blip r:embed="rId2"/>
          <a:srcRect/>
          <a:stretch>
            <a:fillRect/>
          </a:stretch>
        </p:blipFill>
        <p:spPr bwMode="auto">
          <a:xfrm>
            <a:off x="-1" y="0"/>
            <a:ext cx="9162117"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grandolina.jpg"/>
          <p:cNvPicPr>
            <a:picLocks noChangeAspect="1" noChangeArrowheads="1"/>
          </p:cNvPicPr>
          <p:nvPr/>
        </p:nvPicPr>
        <p:blipFill>
          <a:blip r:embed="rId2"/>
          <a:srcRect/>
          <a:stretch>
            <a:fillRect/>
          </a:stretch>
        </p:blipFill>
        <p:spPr bwMode="auto">
          <a:xfrm>
            <a:off x="0" y="0"/>
            <a:ext cx="9286906"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57224" y="785794"/>
            <a:ext cx="7429552" cy="5078313"/>
          </a:xfrm>
          <a:prstGeom prst="rect">
            <a:avLst/>
          </a:prstGeom>
        </p:spPr>
        <p:txBody>
          <a:bodyPr wrap="square">
            <a:spAutoFit/>
          </a:bodyPr>
          <a:lstStyle/>
          <a:p>
            <a:pPr algn="ctr"/>
            <a:r>
              <a:rPr lang="es-ES" dirty="0"/>
              <a:t>Hace cinco millones de años aparecieron en África los primeros antepasados del género humano. Aunque sus predecesores vivieron en los árboles, para entonces ya habían dado el primer paso hacia la humanidad: caminaban erguidos. Durante millones de años vivieron allí, evolucionando y transformándose en especies diferentes. Sólo algunas de ellas aprendieron a fabricar utensilios de piedra mientras se extendían por toda África y se iban haciendo más “humanos”. Hace más de un millón de años, aquellas criaturas fueron capaces por primera vez de salir del continente africano para colonizar Asia y Europa. Desde ese momento su historia es un gran misterio. Apenas existen restos fósiles que nos permitan conocerlos. Hay un lugar donde ese millón de años ha quedado fielmente registrado: </a:t>
            </a:r>
            <a:r>
              <a:rPr lang="es-ES" b="1" dirty="0"/>
              <a:t>Atapuerca</a:t>
            </a:r>
            <a:r>
              <a:rPr lang="es-ES" dirty="0"/>
              <a:t>. Por una increíble acumulación de circunstancias, en tan sólo unos kilómetros se conserva una porción casi perdida de la historia humana. Aquí se han descubierto los restos humanos más antiguos del continente Europeo. Después de muchos años de trabajo, la tenacidad de un equipo de científicos está empezando a desvelar los secretos de un período muy poco conocido de la evolución humana. </a:t>
            </a:r>
          </a:p>
        </p:txBody>
      </p:sp>
    </p:spTree>
  </p:cSld>
  <p:clrMapOvr>
    <a:masterClrMapping/>
  </p:clrMapOvr>
  <p:transition spd="slow" advClick="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3-AtapuercaFamily.jpg"/>
          <p:cNvPicPr>
            <a:picLocks noChangeAspect="1" noChangeArrowheads="1"/>
          </p:cNvPicPr>
          <p:nvPr/>
        </p:nvPicPr>
        <p:blipFill>
          <a:blip r:embed="rId2"/>
          <a:srcRect/>
          <a:stretch>
            <a:fillRect/>
          </a:stretch>
        </p:blipFill>
        <p:spPr bwMode="auto">
          <a:xfrm>
            <a:off x="0" y="0"/>
            <a:ext cx="9228650"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hombre.png"/>
          <p:cNvPicPr>
            <a:picLocks noChangeAspect="1" noChangeArrowheads="1"/>
          </p:cNvPicPr>
          <p:nvPr/>
        </p:nvPicPr>
        <p:blipFill>
          <a:blip r:embed="rId2"/>
          <a:srcRect/>
          <a:stretch>
            <a:fillRect/>
          </a:stretch>
        </p:blipFill>
        <p:spPr bwMode="auto">
          <a:xfrm>
            <a:off x="-1" y="0"/>
            <a:ext cx="9162117"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57224" y="1071546"/>
            <a:ext cx="7500990" cy="5016758"/>
          </a:xfrm>
          <a:prstGeom prst="rect">
            <a:avLst/>
          </a:prstGeom>
        </p:spPr>
        <p:txBody>
          <a:bodyPr wrap="square">
            <a:spAutoFit/>
          </a:bodyPr>
          <a:lstStyle/>
          <a:p>
            <a:pPr algn="ctr"/>
            <a:r>
              <a:rPr lang="es-ES" sz="2000" dirty="0" smtClean="0"/>
              <a:t>A </a:t>
            </a:r>
            <a:r>
              <a:rPr lang="es-ES" sz="2000" dirty="0"/>
              <a:t>lo largo de millones de años, el río Arlanzón ha desgastado la </a:t>
            </a:r>
            <a:r>
              <a:rPr lang="es-ES" sz="2000" b="1" dirty="0"/>
              <a:t>Sierra de Atapuerca</a:t>
            </a:r>
            <a:r>
              <a:rPr lang="es-ES" sz="2000" dirty="0"/>
              <a:t>. La sierra está situada en un punto donde confluyen varios ecosistemas diferentes, lo que la convierte en un auténtico tesoro natural. La abundancia de terrenos calizos, ha propiciado la formación de innumerables cuevas que reúnen las condiciones ideales para la conservación de restos fósiles. En estas cuevas se ha realizado uno de los descubrimientos más importantes sobre los hombres prehistóricos. A principios del siglo XX se construyó un ferrocarril minero atravesando la Sierra de Atapuerca. Al cortar la roca caliza se encontraron zonas de arcilla roja, que son cuevas rellenas de tierra, piedras y fósiles hace mucho tiempo. En 1976 se encontró un fósil humano en una cueva cercana, lo que dio lugar a una excavación sistemática. El primer yacimiento excavado fue llamado </a:t>
            </a:r>
            <a:r>
              <a:rPr lang="es-ES" sz="2000" b="1" dirty="0"/>
              <a:t>“Gran Dolina”</a:t>
            </a:r>
            <a:r>
              <a:rPr lang="es-ES" sz="2000" dirty="0"/>
              <a:t>, con 18 metros de rellenos ricos en fósiles. Hoy día, estos yacimientos </a:t>
            </a:r>
          </a:p>
        </p:txBody>
      </p:sp>
    </p:spTree>
  </p:cSld>
  <p:clrMapOvr>
    <a:masterClrMapping/>
  </p:clrMapOvr>
  <p:transition spd="slow" advClick="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atapuerca_dreta.jpg"/>
          <p:cNvPicPr>
            <a:picLocks noChangeAspect="1" noChangeArrowheads="1"/>
          </p:cNvPicPr>
          <p:nvPr/>
        </p:nvPicPr>
        <p:blipFill>
          <a:blip r:embed="rId2"/>
          <a:srcRect/>
          <a:stretch>
            <a:fillRect/>
          </a:stretch>
        </p:blipFill>
        <p:spPr bwMode="auto">
          <a:xfrm>
            <a:off x="0" y="0"/>
            <a:ext cx="9144000" cy="699703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atapuerca-644x362-672xXx80.jpg"/>
          <p:cNvPicPr>
            <a:picLocks noChangeAspect="1" noChangeArrowheads="1"/>
          </p:cNvPicPr>
          <p:nvPr/>
        </p:nvPicPr>
        <p:blipFill>
          <a:blip r:embed="rId2"/>
          <a:srcRect/>
          <a:stretch>
            <a:fillRect/>
          </a:stretch>
        </p:blipFill>
        <p:spPr bwMode="auto">
          <a:xfrm>
            <a:off x="0" y="0"/>
            <a:ext cx="9404515"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7158" y="785794"/>
            <a:ext cx="8143932" cy="5632311"/>
          </a:xfrm>
          <a:prstGeom prst="rect">
            <a:avLst/>
          </a:prstGeom>
        </p:spPr>
        <p:txBody>
          <a:bodyPr wrap="square">
            <a:spAutoFit/>
          </a:bodyPr>
          <a:lstStyle/>
          <a:p>
            <a:pPr algn="ctr"/>
            <a:r>
              <a:rPr lang="es-ES" dirty="0"/>
              <a:t>Las excavaciones revelan que nuestros antepasados entraban a la galería de vez en cuando, para despedazar y comer potros y ciervos, cuyos huesos tienen marcas hechas por herramientas de piedra. La galería actuó como una trampa natural, un agujero en el suelo de la tierra donde los animales caían y morían. Desde hace 400.000 años hasta algo menos de 200.000, los seres humanos entraban allí para despedazar los cuerpos de los animales muertos. Cientos de herramientas de piedra y fósiles de animales han aparecido en este yacimiento. Es difícil saber qué tipo de humanos vivió en Atapuerca, pero lo que sí sabemos es que la sierra debía ser uno de sus sitios favoritos, ya que volvían a ella una y otra vez. A 30 metros de la galería, está la </a:t>
            </a:r>
            <a:r>
              <a:rPr lang="es-ES" b="1" dirty="0"/>
              <a:t>“Dolina”</a:t>
            </a:r>
            <a:r>
              <a:rPr lang="es-ES" dirty="0"/>
              <a:t>, pero allí los humanos no comían animales sino que fabricaban herramientas, era su taller. A 300 metros de allí existe un tercer yacimiento: la </a:t>
            </a:r>
            <a:r>
              <a:rPr lang="es-ES" b="1" dirty="0"/>
              <a:t>“Sima de los Huesos”</a:t>
            </a:r>
            <a:r>
              <a:rPr lang="es-ES" dirty="0"/>
              <a:t>. La Sima de los Huesos es un yacimiento muy especial. Para excavarlo es necesaria una compleja organización, estar en buena forma física y el uso de equipos de espeleología. Para llegar a la Sima de los Huesos, situada a 54 metros de profundidad, hay que recorrer medio kilómetro de cueva. Durante siglos, las gentes de la zona visitaron esta cueva y dejaron sus mensajes en ella. También dañaron el yacimiento en busca de recuerdos. En una galería oculta de la cueva, recientemente se descubrió un santuario intacto de la Edad del Bronce.</a:t>
            </a:r>
          </a:p>
        </p:txBody>
      </p:sp>
    </p:spTree>
  </p:cSld>
  <p:clrMapOvr>
    <a:masterClrMapping/>
  </p:clrMapOvr>
  <p:transition spd="slow" advClick="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Phallic.jpg"/>
          <p:cNvPicPr>
            <a:picLocks noChangeAspect="1" noChangeArrowheads="1"/>
          </p:cNvPicPr>
          <p:nvPr/>
        </p:nvPicPr>
        <p:blipFill>
          <a:blip r:embed="rId2"/>
          <a:srcRect l="15383" r="14062"/>
          <a:stretch>
            <a:fillRect/>
          </a:stretch>
        </p:blipFill>
        <p:spPr bwMode="auto">
          <a:xfrm>
            <a:off x="-214346" y="0"/>
            <a:ext cx="9358346"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5_3.jpg"/>
          <p:cNvPicPr>
            <a:picLocks noChangeAspect="1" noChangeArrowheads="1"/>
          </p:cNvPicPr>
          <p:nvPr/>
        </p:nvPicPr>
        <p:blipFill>
          <a:blip r:embed="rId2"/>
          <a:srcRect/>
          <a:stretch>
            <a:fillRect/>
          </a:stretch>
        </p:blipFill>
        <p:spPr bwMode="auto">
          <a:xfrm rot="16200000">
            <a:off x="1143003" y="-1143000"/>
            <a:ext cx="6858000" cy="9144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urnas.png"/>
          <p:cNvPicPr>
            <a:picLocks noChangeAspect="1" noChangeArrowheads="1"/>
          </p:cNvPicPr>
          <p:nvPr/>
        </p:nvPicPr>
        <p:blipFill>
          <a:blip r:embed="rId2"/>
          <a:srcRect/>
          <a:stretch>
            <a:fillRect/>
          </a:stretch>
        </p:blipFill>
        <p:spPr bwMode="auto">
          <a:xfrm>
            <a:off x="0" y="0"/>
            <a:ext cx="9170492"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1279124570_1.jpg"/>
          <p:cNvPicPr>
            <a:picLocks noChangeAspect="1" noChangeArrowheads="1"/>
          </p:cNvPicPr>
          <p:nvPr/>
        </p:nvPicPr>
        <p:blipFill>
          <a:blip r:embed="rId2"/>
          <a:srcRect/>
          <a:stretch>
            <a:fillRect/>
          </a:stretch>
        </p:blipFill>
        <p:spPr bwMode="auto">
          <a:xfrm>
            <a:off x="0" y="0"/>
            <a:ext cx="9225280"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1857364"/>
            <a:ext cx="7143800" cy="3046988"/>
          </a:xfrm>
          <a:prstGeom prst="rect">
            <a:avLst/>
          </a:prstGeom>
        </p:spPr>
        <p:txBody>
          <a:bodyPr wrap="square">
            <a:spAutoFit/>
          </a:bodyPr>
          <a:lstStyle/>
          <a:p>
            <a:pPr algn="ctr"/>
            <a:r>
              <a:rPr lang="es-ES" sz="2400" dirty="0" smtClean="0"/>
              <a:t>desenterrado una comunidad neolítica, de hace unos 5.000 años.  Entre ellos, </a:t>
            </a:r>
            <a:r>
              <a:rPr lang="es-ES" sz="2400" b="1" dirty="0" smtClean="0"/>
              <a:t>el esqueleto casi completo de un niño de seis años, al que han bautizado como ‘Matojo’, que murió por malnutrición, </a:t>
            </a:r>
            <a:r>
              <a:rPr lang="es-ES" sz="2400" dirty="0" smtClean="0"/>
              <a:t>como publicarán en breve. ”Le haremos todos los análisis químicos y genéticos posibles porque nos puede dar mucha información”, se comentaba</a:t>
            </a:r>
            <a:endParaRPr lang="es-ES" sz="2400" dirty="0"/>
          </a:p>
        </p:txBody>
      </p:sp>
    </p:spTree>
  </p:cSld>
  <p:clrMapOvr>
    <a:masterClrMapping/>
  </p:clrMapOvr>
  <p:transition spd="slow" advClick="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cueva-mirador-atapuerca--644x362.jpg"/>
          <p:cNvPicPr>
            <a:picLocks noChangeAspect="1" noChangeArrowheads="1"/>
          </p:cNvPicPr>
          <p:nvPr/>
        </p:nvPicPr>
        <p:blipFill>
          <a:blip r:embed="rId2"/>
          <a:srcRect/>
          <a:stretch>
            <a:fillRect/>
          </a:stretch>
        </p:blipFill>
        <p:spPr bwMode="auto">
          <a:xfrm>
            <a:off x="0" y="0"/>
            <a:ext cx="9150338"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Desafio_Extremo-Atapuerca-Jesus_Calleja-Dani_Martinez-Sima_de_los_Huesos-Juan_Luis_Arsuaga_MDSVID20130111_0125_3.jpg"/>
          <p:cNvPicPr>
            <a:picLocks noChangeAspect="1" noChangeArrowheads="1"/>
          </p:cNvPicPr>
          <p:nvPr/>
        </p:nvPicPr>
        <p:blipFill>
          <a:blip r:embed="rId2"/>
          <a:srcRect/>
          <a:stretch>
            <a:fillRect/>
          </a:stretch>
        </p:blipFill>
        <p:spPr bwMode="auto">
          <a:xfrm>
            <a:off x="0" y="0"/>
            <a:ext cx="9318588"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img_9483.jpg"/>
          <p:cNvPicPr>
            <a:picLocks noChangeAspect="1" noChangeArrowheads="1"/>
          </p:cNvPicPr>
          <p:nvPr/>
        </p:nvPicPr>
        <p:blipFill>
          <a:blip r:embed="rId2"/>
          <a:srcRect/>
          <a:stretch>
            <a:fillRect/>
          </a:stretch>
        </p:blipFill>
        <p:spPr bwMode="auto">
          <a:xfrm>
            <a:off x="-5581650" y="-2270125"/>
            <a:ext cx="18532475" cy="12353925"/>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img_9475.jpg"/>
          <p:cNvPicPr>
            <a:picLocks noChangeAspect="1" noChangeArrowheads="1"/>
          </p:cNvPicPr>
          <p:nvPr/>
        </p:nvPicPr>
        <p:blipFill>
          <a:blip r:embed="rId2"/>
          <a:srcRect/>
          <a:stretch>
            <a:fillRect/>
          </a:stretch>
        </p:blipFill>
        <p:spPr bwMode="auto">
          <a:xfrm>
            <a:off x="-4887913" y="-4265613"/>
            <a:ext cx="18532476" cy="12353926"/>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C:\Documents and Settings\Dell\Escritorio\extraccio_mostres_homs_huescar_1.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1382029806_0.jpg"/>
          <p:cNvPicPr>
            <a:picLocks noChangeAspect="1" noChangeArrowheads="1"/>
          </p:cNvPicPr>
          <p:nvPr/>
        </p:nvPicPr>
        <p:blipFill>
          <a:blip r:embed="rId2"/>
          <a:srcRect/>
          <a:stretch>
            <a:fillRect/>
          </a:stretch>
        </p:blipFill>
        <p:spPr bwMode="auto">
          <a:xfrm>
            <a:off x="0" y="0"/>
            <a:ext cx="9225280"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ata.jpg"/>
          <p:cNvPicPr>
            <a:picLocks noChangeAspect="1" noChangeArrowheads="1"/>
          </p:cNvPicPr>
          <p:nvPr/>
        </p:nvPicPr>
        <p:blipFill>
          <a:blip r:embed="rId2"/>
          <a:srcRect/>
          <a:stretch>
            <a:fillRect/>
          </a:stretch>
        </p:blipFill>
        <p:spPr bwMode="auto">
          <a:xfrm>
            <a:off x="0" y="0"/>
            <a:ext cx="9138285"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1EXCAV~1.JPG"/>
          <p:cNvPicPr>
            <a:picLocks noChangeAspect="1" noChangeArrowheads="1"/>
          </p:cNvPicPr>
          <p:nvPr/>
        </p:nvPicPr>
        <p:blipFill>
          <a:blip r:embed="rId2"/>
          <a:srcRect/>
          <a:stretch>
            <a:fillRect/>
          </a:stretch>
        </p:blipFill>
        <p:spPr bwMode="auto">
          <a:xfrm>
            <a:off x="0" y="0"/>
            <a:ext cx="9144000" cy="6858001"/>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8fcc157d5a7840f3c5960307a5360951_1m2.jpg"/>
          <p:cNvPicPr>
            <a:picLocks noChangeAspect="1" noChangeArrowheads="1"/>
          </p:cNvPicPr>
          <p:nvPr/>
        </p:nvPicPr>
        <p:blipFill>
          <a:blip r:embed="rId2"/>
          <a:srcRect/>
          <a:stretch>
            <a:fillRect/>
          </a:stretch>
        </p:blipFill>
        <p:spPr bwMode="auto">
          <a:xfrm>
            <a:off x="0" y="1285860"/>
            <a:ext cx="9144000" cy="4267199"/>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303988994_0.jpg"/>
          <p:cNvPicPr>
            <a:picLocks noChangeAspect="1" noChangeArrowheads="1"/>
          </p:cNvPicPr>
          <p:nvPr/>
        </p:nvPicPr>
        <p:blipFill>
          <a:blip r:embed="rId2"/>
          <a:srcRect/>
          <a:stretch>
            <a:fillRect/>
          </a:stretch>
        </p:blipFill>
        <p:spPr bwMode="auto">
          <a:xfrm>
            <a:off x="0" y="0"/>
            <a:ext cx="9118009"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18" name="Picture 2" descr="C:\Documents and Settings\Dell\Escritorio\5_portadas-montadas.jpg"/>
          <p:cNvPicPr>
            <a:picLocks noChangeAspect="1" noChangeArrowheads="1"/>
          </p:cNvPicPr>
          <p:nvPr/>
        </p:nvPicPr>
        <p:blipFill>
          <a:blip r:embed="rId2"/>
          <a:srcRect t="3000"/>
          <a:stretch>
            <a:fillRect/>
          </a:stretch>
        </p:blipFill>
        <p:spPr bwMode="auto">
          <a:xfrm>
            <a:off x="2000232" y="0"/>
            <a:ext cx="5357850" cy="6929509"/>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42" name="Picture 2" descr="C:\Documents and Settings\Dell\Escritorio\5_portada-at-2dvd.jpg"/>
          <p:cNvPicPr>
            <a:picLocks noChangeAspect="1" noChangeArrowheads="1"/>
          </p:cNvPicPr>
          <p:nvPr/>
        </p:nvPicPr>
        <p:blipFill>
          <a:blip r:embed="rId2"/>
          <a:srcRect r="1471"/>
          <a:stretch>
            <a:fillRect/>
          </a:stretch>
        </p:blipFill>
        <p:spPr bwMode="auto">
          <a:xfrm>
            <a:off x="1857356" y="-27910"/>
            <a:ext cx="4786346" cy="688591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266" name="Picture 2" descr="C:\Documents and Settings\Dell\Escritorio\5_portada-ng-especial.jpg"/>
          <p:cNvPicPr>
            <a:picLocks noChangeAspect="1" noChangeArrowheads="1"/>
          </p:cNvPicPr>
          <p:nvPr/>
        </p:nvPicPr>
        <p:blipFill>
          <a:blip r:embed="rId2"/>
          <a:srcRect/>
          <a:stretch>
            <a:fillRect/>
          </a:stretch>
        </p:blipFill>
        <p:spPr bwMode="auto">
          <a:xfrm>
            <a:off x="2143108" y="0"/>
            <a:ext cx="4714908" cy="6860191"/>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5_0084-bodegon-de-la-sima-at.jpg"/>
          <p:cNvPicPr>
            <a:picLocks noChangeAspect="1" noChangeArrowheads="1"/>
          </p:cNvPicPr>
          <p:nvPr/>
        </p:nvPicPr>
        <p:blipFill>
          <a:blip r:embed="rId2"/>
          <a:srcRect/>
          <a:stretch>
            <a:fillRect/>
          </a:stretch>
        </p:blipFill>
        <p:spPr bwMode="auto">
          <a:xfrm>
            <a:off x="-1" y="0"/>
            <a:ext cx="9203961"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5_cueva.jpg"/>
          <p:cNvPicPr>
            <a:picLocks noChangeAspect="1" noChangeArrowheads="1"/>
          </p:cNvPicPr>
          <p:nvPr/>
        </p:nvPicPr>
        <p:blipFill>
          <a:blip r:embed="rId2"/>
          <a:srcRect/>
          <a:stretch>
            <a:fillRect/>
          </a:stretch>
        </p:blipFill>
        <p:spPr bwMode="auto">
          <a:xfrm>
            <a:off x="0" y="0"/>
            <a:ext cx="9328455"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5_ata03.jpg"/>
          <p:cNvPicPr>
            <a:picLocks noChangeAspect="1" noChangeArrowheads="1"/>
          </p:cNvPicPr>
          <p:nvPr/>
        </p:nvPicPr>
        <p:blipFill>
          <a:blip r:embed="rId2"/>
          <a:srcRect/>
          <a:stretch>
            <a:fillRect/>
          </a:stretch>
        </p:blipFill>
        <p:spPr bwMode="auto">
          <a:xfrm>
            <a:off x="-1" y="0"/>
            <a:ext cx="9255961"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5_photo-2---atapuerca-un-sit.jpg"/>
          <p:cNvPicPr>
            <a:picLocks noChangeAspect="1" noChangeArrowheads="1"/>
          </p:cNvPicPr>
          <p:nvPr/>
        </p:nvPicPr>
        <p:blipFill>
          <a:blip r:embed="rId2"/>
          <a:srcRect/>
          <a:stretch>
            <a:fillRect/>
          </a:stretch>
        </p:blipFill>
        <p:spPr bwMode="auto">
          <a:xfrm>
            <a:off x="-1" y="0"/>
            <a:ext cx="9221229"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slide-1-638.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285852" y="1285860"/>
            <a:ext cx="6715156" cy="3785652"/>
          </a:xfrm>
          <a:prstGeom prst="rect">
            <a:avLst/>
          </a:prstGeom>
        </p:spPr>
        <p:txBody>
          <a:bodyPr wrap="square">
            <a:spAutoFit/>
          </a:bodyPr>
          <a:lstStyle/>
          <a:p>
            <a:pPr algn="ctr"/>
            <a:r>
              <a:rPr lang="es-ES" sz="6000" b="1" i="1" kern="10" dirty="0" smtClean="0">
                <a:ln w="25400">
                  <a:solidFill>
                    <a:srgbClr val="E31C07"/>
                  </a:solidFill>
                  <a:round/>
                  <a:headEnd/>
                  <a:tailEnd/>
                </a:ln>
                <a:solidFill>
                  <a:schemeClr val="tx2"/>
                </a:solidFill>
                <a:effectLst>
                  <a:outerShdw dist="35921" dir="2700000" algn="ctr" rotWithShape="0">
                    <a:srgbClr val="808080">
                      <a:alpha val="79999"/>
                    </a:srgbClr>
                  </a:outerShdw>
                </a:effectLst>
                <a:latin typeface="Arial Black" pitchFamily="34" charset="0"/>
                <a:cs typeface="Times New Roman"/>
              </a:rPr>
              <a:t>La importancia del fuego en la evolución humana</a:t>
            </a:r>
            <a:endParaRPr lang="es-ES" sz="6000" b="1" i="1" kern="10" dirty="0">
              <a:ln w="25400">
                <a:solidFill>
                  <a:srgbClr val="E31C07"/>
                </a:solidFill>
                <a:round/>
                <a:headEnd/>
                <a:tailEnd/>
              </a:ln>
              <a:solidFill>
                <a:schemeClr val="tx2"/>
              </a:solidFill>
              <a:effectLst>
                <a:outerShdw dist="35921" dir="2700000" algn="ctr" rotWithShape="0">
                  <a:srgbClr val="808080">
                    <a:alpha val="79999"/>
                  </a:srgbClr>
                </a:outerShdw>
              </a:effectLst>
              <a:latin typeface="Arial Black" pitchFamily="34" charset="0"/>
              <a:cs typeface="Times New Roman"/>
            </a:endParaRPr>
          </a:p>
        </p:txBody>
      </p:sp>
    </p:spTree>
  </p:cSld>
  <p:clrMapOvr>
    <a:masterClrMapping/>
  </p:clrMapOvr>
  <p:transition spd="slow" advClick="0">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Documents and Settings\Dell\Escritorio\importancia-del-fuego-en-la-evolucion-humana-I-1.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2910" y="928670"/>
            <a:ext cx="8072494" cy="5016758"/>
          </a:xfrm>
          <a:prstGeom prst="rect">
            <a:avLst/>
          </a:prstGeom>
        </p:spPr>
        <p:txBody>
          <a:bodyPr wrap="square">
            <a:spAutoFit/>
          </a:bodyPr>
          <a:lstStyle/>
          <a:p>
            <a:pPr algn="ctr"/>
            <a:r>
              <a:rPr lang="es-ES" sz="3200" dirty="0" smtClean="0"/>
              <a:t>el </a:t>
            </a:r>
            <a:r>
              <a:rPr lang="es-ES" sz="3200" b="1" dirty="0" smtClean="0"/>
              <a:t>descubrimiento del fuego</a:t>
            </a:r>
            <a:r>
              <a:rPr lang="es-ES" sz="3200" dirty="0" smtClean="0"/>
              <a:t> representó un cambio esencial en la vida de nuestros antepasados. Podemos asegurar que las consecuencias del uso del fuego por el </a:t>
            </a:r>
            <a:r>
              <a:rPr lang="es-ES" sz="3200" i="1" dirty="0" smtClean="0"/>
              <a:t>Homo </a:t>
            </a:r>
            <a:r>
              <a:rPr lang="es-ES" sz="3200" i="1" dirty="0" err="1" smtClean="0"/>
              <a:t>erectus</a:t>
            </a:r>
            <a:r>
              <a:rPr lang="es-ES" sz="3200" i="1" dirty="0" smtClean="0"/>
              <a:t>, </a:t>
            </a:r>
            <a:r>
              <a:rPr lang="es-ES" sz="3200" dirty="0" smtClean="0"/>
              <a:t>condujeron a modificaciones no solo en el orden social, sino también en la propia anatomía del cerebro y, desde luego, en la mente. Sobre cuáles fueron estos cambios y qué importancia tuvieron en la evolución humana </a:t>
            </a:r>
            <a:endParaRPr lang="es-ES" sz="3200" dirty="0"/>
          </a:p>
        </p:txBody>
      </p:sp>
    </p:spTree>
  </p:cSld>
  <p:clrMapOvr>
    <a:masterClrMapping/>
  </p:clrMapOvr>
  <p:transition spd="slow" advClick="0">
    <p:dissolv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importancia-del-fuego-en-la-evolucion-humana-II-1.jpg"/>
          <p:cNvPicPr>
            <a:picLocks noChangeAspect="1" noChangeArrowheads="1"/>
          </p:cNvPicPr>
          <p:nvPr/>
        </p:nvPicPr>
        <p:blipFill>
          <a:blip r:embed="rId2"/>
          <a:srcRect/>
          <a:stretch>
            <a:fillRect/>
          </a:stretch>
        </p:blipFill>
        <p:spPr bwMode="auto">
          <a:xfrm>
            <a:off x="0" y="0"/>
            <a:ext cx="9215464"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70" name="Picture 2" descr="C:\Documents and Settings\Dell\Escritorio\importancia-del-fuego-en-la-evolucion-humana-I-3.jpg"/>
          <p:cNvPicPr>
            <a:picLocks noChangeAspect="1" noChangeArrowheads="1"/>
          </p:cNvPicPr>
          <p:nvPr/>
        </p:nvPicPr>
        <p:blipFill>
          <a:blip r:embed="rId2"/>
          <a:srcRect/>
          <a:stretch>
            <a:fillRect/>
          </a:stretch>
        </p:blipFill>
        <p:spPr bwMode="auto">
          <a:xfrm>
            <a:off x="357158" y="0"/>
            <a:ext cx="8286776" cy="6808464"/>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85786" y="1214422"/>
            <a:ext cx="7643866" cy="4801314"/>
          </a:xfrm>
          <a:prstGeom prst="rect">
            <a:avLst/>
          </a:prstGeom>
        </p:spPr>
        <p:txBody>
          <a:bodyPr wrap="square">
            <a:spAutoFit/>
          </a:bodyPr>
          <a:lstStyle/>
          <a:p>
            <a:pPr algn="ctr"/>
            <a:endParaRPr lang="es-ES" dirty="0" smtClean="0"/>
          </a:p>
          <a:p>
            <a:pPr algn="ctr"/>
            <a:r>
              <a:rPr lang="es-ES" sz="2400" dirty="0" smtClean="0"/>
              <a:t>Sin dudas el </a:t>
            </a:r>
            <a:r>
              <a:rPr lang="es-ES" sz="2400" b="1" dirty="0" smtClean="0"/>
              <a:t>uso del fuego</a:t>
            </a:r>
            <a:r>
              <a:rPr lang="es-ES" sz="2400" dirty="0" smtClean="0"/>
              <a:t> posibilitó la supervivencia del hombre en aquellos períodos tan hostiles: defensa de las fieras, luz y calor, alimentación adecuada y mejoría en sus armas de caza, son algunos de los cambios que introdujo tras descubrir el fuego. Sin embargo, el efecto más importante de todo este proceso recayó en que el</a:t>
            </a:r>
            <a:r>
              <a:rPr lang="es-ES" sz="2400" b="1" dirty="0" smtClean="0"/>
              <a:t> </a:t>
            </a:r>
            <a:r>
              <a:rPr lang="es-ES" sz="2400" dirty="0" smtClean="0"/>
              <a:t>cerebro de nuestros ancestros creció de tamaño y, por tanto, se diversificaron y especializaron sus funciones, desarrollándose capacidades como la memoria a largo plazo y la solución de problemas. Ello ocurrió a través de los procesos siguientes.</a:t>
            </a:r>
          </a:p>
        </p:txBody>
      </p:sp>
    </p:spTree>
  </p:cSld>
  <p:clrMapOvr>
    <a:masterClrMapping/>
  </p:clrMapOvr>
  <p:transition spd="slow" advClick="0">
    <p:dissolv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2" descr="C:\Documents and Settings\Dell\Escritorio\importancia-del-fuego-en-la-evolucion-humana-II-2.jpg"/>
          <p:cNvPicPr>
            <a:picLocks noChangeAspect="1" noChangeArrowheads="1"/>
          </p:cNvPicPr>
          <p:nvPr/>
        </p:nvPicPr>
        <p:blipFill>
          <a:blip r:embed="rId2"/>
          <a:srcRect/>
          <a:stretch>
            <a:fillRect/>
          </a:stretch>
        </p:blipFill>
        <p:spPr bwMode="auto">
          <a:xfrm>
            <a:off x="1214414" y="0"/>
            <a:ext cx="6858000"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85786" y="571480"/>
            <a:ext cx="7858180" cy="5909310"/>
          </a:xfrm>
          <a:prstGeom prst="rect">
            <a:avLst/>
          </a:prstGeom>
        </p:spPr>
        <p:txBody>
          <a:bodyPr wrap="square">
            <a:spAutoFit/>
          </a:bodyPr>
          <a:lstStyle/>
          <a:p>
            <a:pPr algn="ctr"/>
            <a:endParaRPr lang="es-ES" dirty="0" smtClean="0"/>
          </a:p>
          <a:p>
            <a:pPr algn="ctr"/>
            <a:r>
              <a:rPr lang="es-ES" sz="2400" b="1" dirty="0" smtClean="0"/>
              <a:t>Cocción de los alimentos</a:t>
            </a:r>
          </a:p>
          <a:p>
            <a:pPr algn="ctr"/>
            <a:r>
              <a:rPr lang="es-ES" sz="2400" dirty="0" smtClean="0"/>
              <a:t>Una vez que el hombre llevó a cabo la</a:t>
            </a:r>
            <a:r>
              <a:rPr lang="es-ES" sz="2400" b="1" dirty="0" smtClean="0"/>
              <a:t> </a:t>
            </a:r>
            <a:r>
              <a:rPr lang="es-ES" sz="2400" dirty="0" smtClean="0"/>
              <a:t>cocción de los alimentos, estos sabían mejor, se digerían más fácilmente y se lograba una digestión más rápida y eficiente. Resultados:</a:t>
            </a:r>
          </a:p>
          <a:p>
            <a:pPr algn="ctr"/>
            <a:r>
              <a:rPr lang="es-ES" sz="2400" dirty="0" smtClean="0"/>
              <a:t>Las proteínas y los nutrientes influyeron sobre el sistema nervioso dándole un extra energético y modificándolo.</a:t>
            </a:r>
          </a:p>
          <a:p>
            <a:pPr algn="ctr"/>
            <a:r>
              <a:rPr lang="es-ES" sz="2400" dirty="0" smtClean="0"/>
              <a:t>Nuestros </a:t>
            </a:r>
            <a:r>
              <a:rPr lang="es-ES" sz="2400" dirty="0" err="1" smtClean="0"/>
              <a:t>ancentros</a:t>
            </a:r>
            <a:r>
              <a:rPr lang="es-ES" sz="2400" dirty="0" smtClean="0"/>
              <a:t> ahorraron tiempo en buscar alimentos y mascarlos, el cual pudo ser invertido en otras actividades sociales, lo que hizo que el cerebro ampliara su funcionalidad.</a:t>
            </a:r>
          </a:p>
          <a:p>
            <a:pPr algn="ctr"/>
            <a:r>
              <a:rPr lang="es-ES" sz="2400" dirty="0" smtClean="0"/>
              <a:t>En torno a los hogares se desarrolló la familia con mayores interacciones sociales, lo que pudo influir en la comunicación y en el desarrollo del lenguaje.</a:t>
            </a:r>
            <a:endParaRPr lang="es-ES" sz="2400" dirty="0"/>
          </a:p>
        </p:txBody>
      </p:sp>
    </p:spTree>
  </p:cSld>
  <p:clrMapOvr>
    <a:masterClrMapping/>
  </p:clrMapOvr>
  <p:transition spd="slow" advClick="0">
    <p:dissolv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importancia-del-fuego-en-la-evolucion-humana-I-4.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importancia-del-fuego-en-la-evolucion-humana-I-5.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85786" y="928670"/>
            <a:ext cx="7858148" cy="4893647"/>
          </a:xfrm>
          <a:prstGeom prst="rect">
            <a:avLst/>
          </a:prstGeom>
        </p:spPr>
        <p:txBody>
          <a:bodyPr wrap="square">
            <a:spAutoFit/>
          </a:bodyPr>
          <a:lstStyle/>
          <a:p>
            <a:pPr algn="ctr"/>
            <a:r>
              <a:rPr lang="es-ES" sz="2400" dirty="0" smtClean="0"/>
              <a:t>Al dominar el fuego, la construcción de herramientas y otros utensilios se desarrolló considerablemente, lo cual redundó en la creatividad de nuestros ancestros:</a:t>
            </a:r>
          </a:p>
          <a:p>
            <a:pPr algn="ctr"/>
            <a:r>
              <a:rPr lang="es-ES" sz="2400" dirty="0" smtClean="0"/>
              <a:t>Con el fuego se podía afilar las puntas de las lanzas con mucha facilidad.</a:t>
            </a:r>
          </a:p>
          <a:p>
            <a:pPr algn="ctr"/>
            <a:r>
              <a:rPr lang="es-ES" sz="2400" dirty="0" smtClean="0"/>
              <a:t>El </a:t>
            </a:r>
            <a:r>
              <a:rPr lang="es-ES" sz="2400" b="1" dirty="0" smtClean="0"/>
              <a:t>fuego</a:t>
            </a:r>
            <a:r>
              <a:rPr lang="es-ES" sz="2400" dirty="0" smtClean="0"/>
              <a:t> permitió combar la madera, con la que se hicieron luego vasijas, canoas, arcos, etc.</a:t>
            </a:r>
          </a:p>
          <a:p>
            <a:pPr algn="ctr"/>
            <a:r>
              <a:rPr lang="es-ES" sz="2400" dirty="0" smtClean="0"/>
              <a:t>Usando dicho elemento, nuestros antepasados también pudieron comenzar a trabajar la cerámica, de la cual se deriva posteriormente una rama artística.</a:t>
            </a:r>
          </a:p>
          <a:p>
            <a:pPr algn="ctr"/>
            <a:r>
              <a:rPr lang="es-ES" sz="2400" dirty="0" smtClean="0"/>
              <a:t>El fuego permitió que se pudiera finalmente doblegar el hierro y otros metales, para elaborar diferentes tipos de utensilios.</a:t>
            </a:r>
            <a:endParaRPr lang="es-ES" sz="2400" dirty="0"/>
          </a:p>
        </p:txBody>
      </p:sp>
    </p:spTree>
  </p:cSld>
  <p:clrMapOvr>
    <a:masterClrMapping/>
  </p:clrMapOvr>
  <p:transition spd="slow" advClick="0">
    <p:dissolv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importancia-del-fuego-en-la-evolucion-humana-II-3.jpg"/>
          <p:cNvPicPr>
            <a:picLocks noChangeAspect="1" noChangeArrowheads="1"/>
          </p:cNvPicPr>
          <p:nvPr/>
        </p:nvPicPr>
        <p:blipFill>
          <a:blip r:embed="rId2"/>
          <a:srcRect/>
          <a:stretch>
            <a:fillRect/>
          </a:stretch>
        </p:blipFill>
        <p:spPr bwMode="auto">
          <a:xfrm>
            <a:off x="0" y="0"/>
            <a:ext cx="9178078"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importancia-del-fuego-en-la-evolucion-humana-I-2.jpg"/>
          <p:cNvPicPr>
            <a:picLocks noChangeAspect="1" noChangeArrowheads="1"/>
          </p:cNvPicPr>
          <p:nvPr/>
        </p:nvPicPr>
        <p:blipFill>
          <a:blip r:embed="rId2"/>
          <a:srcRect/>
          <a:stretch>
            <a:fillRect/>
          </a:stretch>
        </p:blipFill>
        <p:spPr bwMode="auto">
          <a:xfrm>
            <a:off x="0" y="-23794"/>
            <a:ext cx="4572000" cy="6881794"/>
          </a:xfrm>
          <a:prstGeom prst="rect">
            <a:avLst/>
          </a:prstGeom>
          <a:noFill/>
        </p:spPr>
      </p:pic>
      <p:pic>
        <p:nvPicPr>
          <p:cNvPr id="3" name="Picture 2" descr="C:\Documents and Settings\Dell\Escritorio\importancia-del-fuego-en-la-evolucion-humana-I-2.jpg"/>
          <p:cNvPicPr>
            <a:picLocks noChangeAspect="1" noChangeArrowheads="1"/>
          </p:cNvPicPr>
          <p:nvPr/>
        </p:nvPicPr>
        <p:blipFill>
          <a:blip r:embed="rId2"/>
          <a:srcRect/>
          <a:stretch>
            <a:fillRect/>
          </a:stretch>
        </p:blipFill>
        <p:spPr bwMode="auto">
          <a:xfrm flipH="1">
            <a:off x="4500562" y="0"/>
            <a:ext cx="4643438" cy="6881794"/>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00034" y="857232"/>
            <a:ext cx="8143932" cy="5262979"/>
          </a:xfrm>
          <a:prstGeom prst="rect">
            <a:avLst/>
          </a:prstGeom>
        </p:spPr>
        <p:txBody>
          <a:bodyPr wrap="square">
            <a:spAutoFit/>
          </a:bodyPr>
          <a:lstStyle/>
          <a:p>
            <a:pPr algn="ctr"/>
            <a:r>
              <a:rPr lang="es-ES" sz="2400" dirty="0" smtClean="0"/>
              <a:t>Sin dudas el universo artístico encontrado en las cuevas de los primeros hombres ―innumerables pinturas rupestres de animales y hombres cazando―nos permite entender que ya entonces nuestros sistemas nerviosos habían sufrido profundas transformaciones. Un cerebro que pinta es un cerebro que piensa, que puede hacer abstracciones a determinado nivel.</a:t>
            </a:r>
          </a:p>
          <a:p>
            <a:pPr algn="ctr"/>
            <a:r>
              <a:rPr lang="es-ES" sz="2400" dirty="0" smtClean="0"/>
              <a:t>Sin el fuego no habría posibilidad de tener una iluminación que permitiera llevar a cabo la tarea ni contemplar el resultado. Por tanto, no solo se desarrollaba el artista, sino también la visión de los espectadores, y luego la experiencia mental de entrar en contacto con</a:t>
            </a:r>
            <a:r>
              <a:rPr lang="es-ES" sz="2400" b="1" dirty="0" smtClean="0"/>
              <a:t> </a:t>
            </a:r>
            <a:r>
              <a:rPr lang="es-ES" sz="2400" dirty="0" smtClean="0"/>
              <a:t>imágenes artísticas que evoquen referencias más allá de la propia realidad: como el sentido de tener antepasados</a:t>
            </a:r>
            <a:endParaRPr lang="es-ES" sz="2400" dirty="0"/>
          </a:p>
        </p:txBody>
      </p:sp>
    </p:spTree>
  </p:cSld>
  <p:clrMapOvr>
    <a:masterClrMapping/>
  </p:clrMapOvr>
  <p:transition spd="slow" advClick="0">
    <p:dissolv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importancia-del-fuego-en-la-evolucion-humana-II-4.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5.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azadores.jpg"/>
          <p:cNvPicPr>
            <a:picLocks noChangeAspect="1" noChangeArrowheads="1"/>
          </p:cNvPicPr>
          <p:nvPr/>
        </p:nvPicPr>
        <p:blipFill>
          <a:blip r:embed="rId2"/>
          <a:srcRect/>
          <a:stretch>
            <a:fillRect/>
          </a:stretch>
        </p:blipFill>
        <p:spPr bwMode="auto">
          <a:xfrm>
            <a:off x="0" y="0"/>
            <a:ext cx="9155460"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Pintura_rupestre_de_Cerro_Colorado_01.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rup_altamira.jpg"/>
          <p:cNvPicPr>
            <a:picLocks noChangeAspect="1" noChangeArrowheads="1"/>
          </p:cNvPicPr>
          <p:nvPr/>
        </p:nvPicPr>
        <p:blipFill>
          <a:blip r:embed="rId2"/>
          <a:srcRect/>
          <a:stretch>
            <a:fillRect/>
          </a:stretch>
        </p:blipFill>
        <p:spPr bwMode="auto">
          <a:xfrm>
            <a:off x="0" y="0"/>
            <a:ext cx="9250834"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800px-SantaCruz-CuevaManos-P2210651b.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220px-Algerien_5_0049.jpg"/>
          <p:cNvPicPr>
            <a:picLocks noChangeAspect="1" noChangeArrowheads="1"/>
          </p:cNvPicPr>
          <p:nvPr/>
        </p:nvPicPr>
        <p:blipFill>
          <a:blip r:embed="rId2"/>
          <a:srcRect/>
          <a:stretch>
            <a:fillRect/>
          </a:stretch>
        </p:blipFill>
        <p:spPr bwMode="auto">
          <a:xfrm>
            <a:off x="-1" y="0"/>
            <a:ext cx="9194569"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220px-Rock_Paintig_Twyfelfontein_Namibia.jpg"/>
          <p:cNvPicPr>
            <a:picLocks noChangeAspect="1" noChangeArrowheads="1"/>
          </p:cNvPicPr>
          <p:nvPr/>
        </p:nvPicPr>
        <p:blipFill>
          <a:blip r:embed="rId2"/>
          <a:srcRect/>
          <a:stretch>
            <a:fillRect/>
          </a:stretch>
        </p:blipFill>
        <p:spPr bwMode="auto">
          <a:xfrm>
            <a:off x="-1" y="0"/>
            <a:ext cx="9301483" cy="6858000"/>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pinturas-rupestres.jpg"/>
          <p:cNvPicPr>
            <a:picLocks noChangeAspect="1" noChangeArrowheads="1"/>
          </p:cNvPicPr>
          <p:nvPr/>
        </p:nvPicPr>
        <p:blipFill>
          <a:blip r:embed="rId2"/>
          <a:srcRect/>
          <a:stretch>
            <a:fillRect/>
          </a:stretch>
        </p:blipFill>
        <p:spPr bwMode="auto">
          <a:xfrm>
            <a:off x="0" y="0"/>
            <a:ext cx="9167846" cy="7143776"/>
          </a:xfrm>
          <a:prstGeom prst="rect">
            <a:avLst/>
          </a:prstGeom>
          <a:noFill/>
        </p:spPr>
      </p:pic>
    </p:spTree>
  </p:cSld>
  <p:clrMapOvr>
    <a:masterClrMapping/>
  </p:clrMapOvr>
  <p:transition spd="slow" advClick="0">
    <p:dissolv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4"/>
          <p:cNvSpPr>
            <a:spLocks noChangeArrowheads="1"/>
          </p:cNvSpPr>
          <p:nvPr/>
        </p:nvSpPr>
        <p:spPr bwMode="auto">
          <a:xfrm>
            <a:off x="1785918" y="1500174"/>
            <a:ext cx="6215106" cy="385765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35847" name="WordArt 7"/>
          <p:cNvSpPr>
            <a:spLocks noChangeArrowheads="1" noChangeShapeType="1" noTextEdit="1"/>
          </p:cNvSpPr>
          <p:nvPr/>
        </p:nvSpPr>
        <p:spPr bwMode="auto">
          <a:xfrm>
            <a:off x="1928794" y="1928802"/>
            <a:ext cx="6000792" cy="3214710"/>
          </a:xfrm>
          <a:prstGeom prst="rect">
            <a:avLst/>
          </a:prstGeom>
        </p:spPr>
        <p:txBody>
          <a:bodyPr wrap="none" fromWordArt="1">
            <a:prstTxWarp prst="textPlain">
              <a:avLst>
                <a:gd name="adj" fmla="val 51270"/>
              </a:avLst>
            </a:prstTxWarp>
          </a:bodyPr>
          <a:lstStyle/>
          <a:p>
            <a:pPr algn="ctr"/>
            <a:r>
              <a:rPr lang="es-ES" sz="4000" b="1" dirty="0" smtClean="0">
                <a:solidFill>
                  <a:srgbClr val="663300"/>
                </a:solidFill>
              </a:rPr>
              <a:t>“</a:t>
            </a:r>
            <a:r>
              <a:rPr lang="es-ES" sz="4000" b="1" dirty="0" smtClean="0"/>
              <a:t>¿Te has parado a pensar alguna vez si lo que te han</a:t>
            </a:r>
          </a:p>
          <a:p>
            <a:pPr algn="ctr"/>
            <a:r>
              <a:rPr lang="es-ES" sz="4000" b="1" dirty="0" smtClean="0"/>
              <a:t>enseñado desde pequeño solo es una posibilidad?,</a:t>
            </a:r>
          </a:p>
          <a:p>
            <a:pPr algn="ctr"/>
            <a:r>
              <a:rPr lang="es-ES" sz="4000" b="1" dirty="0" smtClean="0"/>
              <a:t>solo "una" posibilidad</a:t>
            </a:r>
          </a:p>
          <a:p>
            <a:pPr algn="ctr"/>
            <a:r>
              <a:rPr lang="es-ES" sz="4000" b="1" dirty="0" smtClean="0"/>
              <a:t>en el mundo de las infinitas posibilidades,</a:t>
            </a:r>
          </a:p>
          <a:p>
            <a:pPr algn="ctr"/>
            <a:r>
              <a:rPr lang="es-ES" sz="4000" b="1" dirty="0" smtClean="0"/>
              <a:t> la cual nos la enseñan como verdad</a:t>
            </a:r>
          </a:p>
          <a:p>
            <a:pPr algn="ctr"/>
            <a:r>
              <a:rPr lang="es-ES" sz="4000" b="1" dirty="0" smtClean="0"/>
              <a:t>absoluta, o de algún modo te la presentan como tal, </a:t>
            </a:r>
          </a:p>
          <a:p>
            <a:pPr algn="ctr"/>
            <a:r>
              <a:rPr lang="es-ES" sz="4000" b="1" dirty="0" smtClean="0"/>
              <a:t>sin contemplar ninguna otra.</a:t>
            </a:r>
            <a:r>
              <a:rPr lang="es-ES" sz="4000" b="1" dirty="0" smtClean="0">
                <a:solidFill>
                  <a:srgbClr val="663300"/>
                </a:solidFill>
              </a:rPr>
              <a:t>” </a:t>
            </a:r>
            <a:endParaRPr lang="es-ES" sz="4000" b="1" kern="10" dirty="0">
              <a:ln w="12700">
                <a:solidFill>
                  <a:schemeClr val="tx1"/>
                </a:solidFill>
                <a:round/>
                <a:headEnd/>
                <a:tailEnd/>
              </a:ln>
              <a:solidFill>
                <a:srgbClr val="663300"/>
              </a:solidFill>
              <a:effectLst>
                <a:outerShdw dist="35921" dir="2700000" sy="50000" kx="2115830" algn="bl" rotWithShape="0">
                  <a:srgbClr val="C0C0C0">
                    <a:alpha val="80000"/>
                  </a:srgbClr>
                </a:outerShdw>
              </a:effectLst>
              <a:latin typeface="Arial" pitchFamily="34" charset="0"/>
              <a:cs typeface="Arial" pitchFamily="34" charset="0"/>
            </a:endParaRPr>
          </a:p>
        </p:txBody>
      </p:sp>
      <p:pic>
        <p:nvPicPr>
          <p:cNvPr id="2052" name="Picture 4" descr="12"/>
          <p:cNvPicPr>
            <a:picLocks noChangeAspect="1" noChangeArrowheads="1"/>
          </p:cNvPicPr>
          <p:nvPr/>
        </p:nvPicPr>
        <p:blipFill>
          <a:blip r:embed="rId2"/>
          <a:srcRect/>
          <a:stretch>
            <a:fillRect/>
          </a:stretch>
        </p:blipFill>
        <p:spPr bwMode="auto">
          <a:xfrm>
            <a:off x="1571604" y="1285860"/>
            <a:ext cx="6643694" cy="4286250"/>
          </a:xfrm>
          <a:prstGeom prst="rect">
            <a:avLst/>
          </a:prstGeom>
          <a:noFill/>
          <a:ln w="9525">
            <a:noFill/>
            <a:miter lim="800000"/>
            <a:headEnd/>
            <a:tailEnd/>
          </a:ln>
        </p:spPr>
      </p:pic>
    </p:spTree>
  </p:cSld>
  <p:clrMapOvr>
    <a:masterClrMapping/>
  </p:clrMapOvr>
  <p:transition spd="slow" advClick="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35847"/>
                                        </p:tgtEl>
                                        <p:attrNameLst>
                                          <p:attrName>style.visibility</p:attrName>
                                        </p:attrNameLst>
                                      </p:cBhvr>
                                      <p:to>
                                        <p:strVal val="visible"/>
                                      </p:to>
                                    </p:set>
                                    <p:anim calcmode="lin" valueType="num">
                                      <p:cBhvr>
                                        <p:cTn id="21" dur="5000" fill="hold"/>
                                        <p:tgtEl>
                                          <p:spTgt spid="35847"/>
                                        </p:tgtEl>
                                        <p:attrNameLst>
                                          <p:attrName>ppt_w</p:attrName>
                                        </p:attrNameLst>
                                      </p:cBhvr>
                                      <p:tavLst>
                                        <p:tav tm="0">
                                          <p:val>
                                            <p:fltVal val="0"/>
                                          </p:val>
                                        </p:tav>
                                        <p:tav tm="100000">
                                          <p:val>
                                            <p:strVal val="#ppt_w"/>
                                          </p:val>
                                        </p:tav>
                                      </p:tavLst>
                                    </p:anim>
                                    <p:anim calcmode="lin" valueType="num">
                                      <p:cBhvr>
                                        <p:cTn id="22" dur="5000" fill="hold"/>
                                        <p:tgtEl>
                                          <p:spTgt spid="358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P spid="35847"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Pintura_rupestre_de_Cerro_Colorado_01.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6" name="5 Rectángulo"/>
          <p:cNvSpPr/>
          <p:nvPr/>
        </p:nvSpPr>
        <p:spPr>
          <a:xfrm>
            <a:off x="1285852" y="1643050"/>
            <a:ext cx="6215106" cy="3416302"/>
          </a:xfrm>
          <a:prstGeom prst="rect">
            <a:avLst/>
          </a:prstGeom>
        </p:spPr>
        <p:txBody>
          <a:bodyPr wrap="square" lIns="91422" tIns="45711" rIns="91422" bIns="45711">
            <a:spAutoFit/>
          </a:bodyPr>
          <a:lstStyle/>
          <a:p>
            <a:pPr lvl="1" algn="ctr"/>
            <a:r>
              <a:rPr lang="es-ES" sz="5400" b="1" i="1" kern="10" dirty="0" smtClean="0">
                <a:ln w="25400">
                  <a:solidFill>
                    <a:srgbClr val="E31C07"/>
                  </a:solidFill>
                  <a:round/>
                  <a:headEnd/>
                  <a:tailEnd/>
                </a:ln>
                <a:solidFill>
                  <a:schemeClr val="tx2"/>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5400" b="1" i="1" kern="10" dirty="0" smtClean="0">
                <a:ln w="25400">
                  <a:solidFill>
                    <a:srgbClr val="E31C07"/>
                  </a:solidFill>
                  <a:round/>
                  <a:headEnd/>
                  <a:tailEnd/>
                </a:ln>
                <a:solidFill>
                  <a:schemeClr val="tx2"/>
                </a:solidFill>
                <a:effectLst>
                  <a:outerShdw dist="35921" dir="2700000" algn="ctr" rotWithShape="0">
                    <a:srgbClr val="808080">
                      <a:alpha val="79999"/>
                    </a:srgbClr>
                  </a:outerShdw>
                </a:effectLst>
                <a:latin typeface="Arial Black" pitchFamily="34" charset="0"/>
                <a:cs typeface="Times New Roman"/>
              </a:rPr>
              <a:t> BUEN DIA</a:t>
            </a:r>
            <a:endParaRPr lang="es-ES" sz="5400" b="1" i="1" kern="10" dirty="0">
              <a:ln w="25400">
                <a:solidFill>
                  <a:srgbClr val="E31C07"/>
                </a:solidFill>
                <a:round/>
                <a:headEnd/>
                <a:tailEnd/>
              </a:ln>
              <a:solidFill>
                <a:schemeClr val="tx2"/>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endParaRPr>
          </a:p>
        </p:txBody>
      </p:sp>
    </p:spTree>
  </p:cSld>
  <p:clrMapOvr>
    <a:masterClrMapping/>
  </p:clrMapOvr>
  <p:transition spd="slow" advClick="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MAYOR MISTERIO DE LA HUMANIDAD">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MAYOR MISTERIO DE LA HUMANIDAD</Template>
  <TotalTime>29</TotalTime>
  <Words>1423</Words>
  <Application>Microsoft Office PowerPoint</Application>
  <PresentationFormat>Presentación en pantalla (4:3)</PresentationFormat>
  <Paragraphs>67</Paragraphs>
  <Slides>70</Slides>
  <Notes>0</Notes>
  <HiddenSlides>0</HiddenSlides>
  <MMClips>0</MMClips>
  <ScaleCrop>false</ScaleCrop>
  <HeadingPairs>
    <vt:vector size="4" baseType="variant">
      <vt:variant>
        <vt:lpstr>Tema</vt:lpstr>
      </vt:variant>
      <vt:variant>
        <vt:i4>2</vt:i4>
      </vt:variant>
      <vt:variant>
        <vt:lpstr>Títulos de diapositiva</vt:lpstr>
      </vt:variant>
      <vt:variant>
        <vt:i4>70</vt:i4>
      </vt:variant>
    </vt:vector>
  </HeadingPairs>
  <TitlesOfParts>
    <vt:vector size="72" baseType="lpstr">
      <vt:lpstr>EL MAYOR MISTERIO DE LA HUMANIDAD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2013-12-11T17:04:33Z</dcterms:created>
  <dcterms:modified xsi:type="dcterms:W3CDTF">2013-12-11T17:33:57Z</dcterms:modified>
</cp:coreProperties>
</file>