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79"/>
  </p:notesMasterIdLst>
  <p:sldIdLst>
    <p:sldId id="385" r:id="rId4"/>
    <p:sldId id="393" r:id="rId5"/>
    <p:sldId id="438" r:id="rId6"/>
    <p:sldId id="408" r:id="rId7"/>
    <p:sldId id="397" r:id="rId8"/>
    <p:sldId id="439" r:id="rId9"/>
    <p:sldId id="411" r:id="rId10"/>
    <p:sldId id="390" r:id="rId11"/>
    <p:sldId id="471" r:id="rId12"/>
    <p:sldId id="410" r:id="rId13"/>
    <p:sldId id="414" r:id="rId14"/>
    <p:sldId id="420" r:id="rId15"/>
    <p:sldId id="464" r:id="rId16"/>
    <p:sldId id="450" r:id="rId17"/>
    <p:sldId id="402" r:id="rId18"/>
    <p:sldId id="403" r:id="rId19"/>
    <p:sldId id="404" r:id="rId20"/>
    <p:sldId id="400" r:id="rId21"/>
    <p:sldId id="405" r:id="rId22"/>
    <p:sldId id="472" r:id="rId23"/>
    <p:sldId id="406" r:id="rId24"/>
    <p:sldId id="407" r:id="rId25"/>
    <p:sldId id="409" r:id="rId26"/>
    <p:sldId id="401" r:id="rId27"/>
    <p:sldId id="399" r:id="rId28"/>
    <p:sldId id="419" r:id="rId29"/>
    <p:sldId id="442" r:id="rId30"/>
    <p:sldId id="412" r:id="rId31"/>
    <p:sldId id="443" r:id="rId32"/>
    <p:sldId id="395" r:id="rId33"/>
    <p:sldId id="392" r:id="rId34"/>
    <p:sldId id="444" r:id="rId35"/>
    <p:sldId id="469" r:id="rId36"/>
    <p:sldId id="427" r:id="rId37"/>
    <p:sldId id="446" r:id="rId38"/>
    <p:sldId id="465" r:id="rId39"/>
    <p:sldId id="415" r:id="rId40"/>
    <p:sldId id="440" r:id="rId41"/>
    <p:sldId id="433" r:id="rId42"/>
    <p:sldId id="413" r:id="rId43"/>
    <p:sldId id="461" r:id="rId44"/>
    <p:sldId id="456" r:id="rId45"/>
    <p:sldId id="426" r:id="rId46"/>
    <p:sldId id="434" r:id="rId47"/>
    <p:sldId id="458" r:id="rId48"/>
    <p:sldId id="466" r:id="rId49"/>
    <p:sldId id="470" r:id="rId50"/>
    <p:sldId id="447" r:id="rId51"/>
    <p:sldId id="435" r:id="rId52"/>
    <p:sldId id="451" r:id="rId53"/>
    <p:sldId id="459" r:id="rId54"/>
    <p:sldId id="441" r:id="rId55"/>
    <p:sldId id="423" r:id="rId56"/>
    <p:sldId id="436" r:id="rId57"/>
    <p:sldId id="445" r:id="rId58"/>
    <p:sldId id="396" r:id="rId59"/>
    <p:sldId id="432" r:id="rId60"/>
    <p:sldId id="460" r:id="rId61"/>
    <p:sldId id="437" r:id="rId62"/>
    <p:sldId id="449" r:id="rId63"/>
    <p:sldId id="430" r:id="rId64"/>
    <p:sldId id="429" r:id="rId65"/>
    <p:sldId id="428" r:id="rId66"/>
    <p:sldId id="425" r:id="rId67"/>
    <p:sldId id="417" r:id="rId68"/>
    <p:sldId id="424" r:id="rId69"/>
    <p:sldId id="462" r:id="rId70"/>
    <p:sldId id="463" r:id="rId71"/>
    <p:sldId id="457" r:id="rId72"/>
    <p:sldId id="431" r:id="rId73"/>
    <p:sldId id="467" r:id="rId74"/>
    <p:sldId id="418" r:id="rId75"/>
    <p:sldId id="448" r:id="rId76"/>
    <p:sldId id="386" r:id="rId77"/>
    <p:sldId id="473" r:id="rId78"/>
  </p:sldIdLst>
  <p:sldSz cx="9144000" cy="6858000" type="screen4x3"/>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XOzA6KC6Nm7EB3wA7k1AXw" hashData="SCEnF5cMIW2Uhub2kWmOaPT6AG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944606"/>
    <a:srgbClr val="9E7800"/>
    <a:srgbClr val="C09200"/>
    <a:srgbClr val="ACA800"/>
    <a:srgbClr val="DEA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532" autoAdjust="0"/>
    <p:restoredTop sz="86525" autoAdjust="0"/>
  </p:normalViewPr>
  <p:slideViewPr>
    <p:cSldViewPr>
      <p:cViewPr>
        <p:scale>
          <a:sx n="60" d="100"/>
          <a:sy n="60" d="100"/>
        </p:scale>
        <p:origin x="-1650" y="-624"/>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notesMaster" Target="notesMasters/notesMaster1.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783DC16D-A255-4BFF-B4D3-AAB56146EB21}" type="datetimeFigureOut">
              <a:rPr lang="es-ES"/>
              <a:pPr>
                <a:defRPr/>
              </a:pPr>
              <a:t>21/12/2015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B8B52BBD-9631-4370-B9EE-DB5BAE65E53A}"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FA78608-A824-4E16-A3B1-AE8351508446}" type="datetimeFigureOut">
              <a:rPr lang="es-ES"/>
              <a:pPr>
                <a:defRPr/>
              </a:pPr>
              <a:t>21/12/2015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98E293B-E8FB-439C-885C-FC66B79DD4FC}" type="slidenum">
              <a:rPr lang="es-ES"/>
              <a:pPr>
                <a:defRPr/>
              </a:pPr>
              <a:t>‹Nº›</a:t>
            </a:fld>
            <a:endParaRPr lang="es-ES"/>
          </a:p>
        </p:txBody>
      </p:sp>
    </p:spTree>
  </p:cSld>
  <p:clrMapOvr>
    <a:masterClrMapping/>
  </p:clrMapOvr>
  <p:transition spd="med" advTm="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2212B90-794D-4E06-9A79-0083B07B2AC9}" type="datetimeFigureOut">
              <a:rPr lang="es-ES"/>
              <a:pPr>
                <a:defRPr/>
              </a:pPr>
              <a:t>21/12/2015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D660672-D1A4-4FCC-A822-B65BA5EE86C0}" type="slidenum">
              <a:rPr lang="es-ES"/>
              <a:pPr>
                <a:defRPr/>
              </a:pPr>
              <a:t>‹Nº›</a:t>
            </a:fld>
            <a:endParaRPr lang="es-ES"/>
          </a:p>
        </p:txBody>
      </p:sp>
    </p:spTree>
  </p:cSld>
  <p:clrMapOvr>
    <a:masterClrMapping/>
  </p:clrMapOvr>
  <p:transition spd="med" advTm="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669BC49D-4C95-40D8-A845-667FB96E5881}" type="datetimeFigureOut">
              <a:rPr lang="es-ES"/>
              <a:pPr>
                <a:defRPr/>
              </a:pPr>
              <a:t>21/12/2015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1E004CB-4935-450F-8794-41105ADAAF86}" type="slidenum">
              <a:rPr lang="es-ES"/>
              <a:pPr>
                <a:defRPr/>
              </a:pPr>
              <a:t>‹Nº›</a:t>
            </a:fld>
            <a:endParaRPr lang="es-ES"/>
          </a:p>
        </p:txBody>
      </p:sp>
    </p:spTree>
  </p:cSld>
  <p:clrMapOvr>
    <a:masterClrMapping/>
  </p:clrMapOvr>
  <p:transition spd="med" advTm="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444F861F-57E0-4C04-A239-B7380127B3AD}" type="datetimeFigureOut">
              <a:rPr lang="es-ES"/>
              <a:pPr>
                <a:defRPr/>
              </a:pPr>
              <a:t>21/12/2015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A43E62D-2FEC-40F4-BE8A-A23BF08CDA71}" type="slidenum">
              <a:rPr lang="es-ES"/>
              <a:pPr>
                <a:defRPr/>
              </a:pPr>
              <a:t>‹Nº›</a:t>
            </a:fld>
            <a:endParaRPr lang="es-ES"/>
          </a:p>
        </p:txBody>
      </p:sp>
    </p:spTree>
  </p:cSld>
  <p:clrMapOvr>
    <a:masterClrMapping/>
  </p:clrMapOvr>
  <p:transition spd="med" advTm="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9876328-0A3D-4217-9C08-59843726F291}" type="datetimeFigureOut">
              <a:rPr lang="es-ES"/>
              <a:pPr>
                <a:defRPr/>
              </a:pPr>
              <a:t>21/12/2015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8BCF6494-4593-4B7F-9225-B77D73F6DA3D}" type="slidenum">
              <a:rPr lang="es-ES"/>
              <a:pPr>
                <a:defRPr/>
              </a:pPr>
              <a:t>‹Nº›</a:t>
            </a:fld>
            <a:endParaRPr lang="es-ES"/>
          </a:p>
        </p:txBody>
      </p:sp>
    </p:spTree>
  </p:cSld>
  <p:clrMapOvr>
    <a:masterClrMapping/>
  </p:clrMapOvr>
  <p:transition spd="med" advTm="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516DCE89-C3F1-4A99-941D-B450EA64604B}" type="datetimeFigureOut">
              <a:rPr lang="es-ES"/>
              <a:pPr>
                <a:defRPr/>
              </a:pPr>
              <a:t>21/12/2015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0406D91-E235-4A4E-AF15-A0082DA0C982}" type="slidenum">
              <a:rPr lang="es-ES"/>
              <a:pPr>
                <a:defRPr/>
              </a:pPr>
              <a:t>‹Nº›</a:t>
            </a:fld>
            <a:endParaRPr lang="es-ES"/>
          </a:p>
        </p:txBody>
      </p:sp>
    </p:spTree>
  </p:cSld>
  <p:clrMapOvr>
    <a:masterClrMapping/>
  </p:clrMapOvr>
  <p:transition spd="med" advTm="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E611CAB-6542-4BC1-8C11-5D1007B4E77E}" type="datetimeFigureOut">
              <a:rPr lang="es-ES"/>
              <a:pPr>
                <a:defRPr/>
              </a:pPr>
              <a:t>21/12/2015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85FB9DB-FF4E-459F-9A40-506E7EA57A7B}" type="slidenum">
              <a:rPr lang="es-ES"/>
              <a:pPr>
                <a:defRPr/>
              </a:pPr>
              <a:t>‹Nº›</a:t>
            </a:fld>
            <a:endParaRPr lang="es-ES"/>
          </a:p>
        </p:txBody>
      </p:sp>
    </p:spTree>
  </p:cSld>
  <p:clrMapOvr>
    <a:masterClrMapping/>
  </p:clrMapOvr>
  <p:transition spd="med" advTm="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55F79C8-00CC-4D2D-95FE-01E664C17734}" type="datetimeFigureOut">
              <a:rPr lang="es-ES"/>
              <a:pPr>
                <a:defRPr/>
              </a:pPr>
              <a:t>21/12/2015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FA55B7F-B7BD-44CB-B472-BDA81DB2119B}" type="slidenum">
              <a:rPr lang="es-ES"/>
              <a:pPr>
                <a:defRPr/>
              </a:pPr>
              <a:t>‹Nº›</a:t>
            </a:fld>
            <a:endParaRPr lang="es-ES"/>
          </a:p>
        </p:txBody>
      </p:sp>
    </p:spTree>
  </p:cSld>
  <p:clrMapOvr>
    <a:masterClrMapping/>
  </p:clrMapOvr>
  <p:transition spd="med" advTm="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FFE566D-3762-496E-8068-AAA0B3657D1B}" type="datetimeFigureOut">
              <a:rPr lang="es-ES"/>
              <a:pPr>
                <a:defRPr/>
              </a:pPr>
              <a:t>21/12/2015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D48B919-C5CC-46BF-B193-79ACAC4C8466}" type="slidenum">
              <a:rPr lang="es-ES"/>
              <a:pPr>
                <a:defRPr/>
              </a:pPr>
              <a:t>‹Nº›</a:t>
            </a:fld>
            <a:endParaRPr lang="es-ES"/>
          </a:p>
        </p:txBody>
      </p:sp>
    </p:spTree>
  </p:cSld>
  <p:clrMapOvr>
    <a:masterClrMapping/>
  </p:clrMapOvr>
  <p:transition spd="med" advTm="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C81305-91E7-4C1F-8166-C90DFD4B8FE9}" type="datetimeFigureOut">
              <a:rPr lang="es-ES"/>
              <a:pPr>
                <a:defRPr/>
              </a:pPr>
              <a:t>21/12/2015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7C8DC60-A2FE-451A-9AF9-BCDC190EA250}" type="slidenum">
              <a:rPr lang="es-ES"/>
              <a:pPr>
                <a:defRPr/>
              </a:pPr>
              <a:t>‹Nº›</a:t>
            </a:fld>
            <a:endParaRPr lang="es-ES"/>
          </a:p>
        </p:txBody>
      </p:sp>
    </p:spTree>
  </p:cSld>
  <p:clrMapOvr>
    <a:masterClrMapping/>
  </p:clrMapOvr>
  <p:transition spd="med" advTm="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FDAA13-3E77-440C-9414-7F8F71DDF4D3}" type="datetimeFigureOut">
              <a:rPr lang="es-ES"/>
              <a:pPr>
                <a:defRPr/>
              </a:pPr>
              <a:t>21/12/2015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FA2FFBD-5EB7-46D8-93C2-D5C279E539E3}" type="slidenum">
              <a:rPr lang="es-ES"/>
              <a:pPr>
                <a:defRPr/>
              </a:pPr>
              <a:t>‹Nº›</a:t>
            </a:fld>
            <a:endParaRPr lang="es-ES"/>
          </a:p>
        </p:txBody>
      </p:sp>
    </p:spTree>
  </p:cSld>
  <p:clrMapOvr>
    <a:masterClrMapping/>
  </p:clrMapOvr>
  <p:transition spd="med" advTm="8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9587C00-1010-40BB-A2D4-F95D49D18FF0}" type="datetimeFigureOut">
              <a:rPr lang="es-ES"/>
              <a:pPr>
                <a:defRPr/>
              </a:pPr>
              <a:t>21/12/2015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C716AE0-73F8-4676-AECE-437C6CA95487}"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ransition spd="med" advTm="8000">
    <p:fad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cs typeface="+mn-cs"/>
              </a:defRPr>
            </a:lvl1pPr>
          </a:lstStyle>
          <a:p>
            <a:pPr>
              <a:defRPr/>
            </a:pPr>
            <a:fld id="{90B79FA0-0C71-4937-9ED1-ED3A8CF2DDB8}" type="datetimeFigureOut">
              <a:rPr lang="es-ES"/>
              <a:pPr>
                <a:defRPr/>
              </a:pPr>
              <a:t>21/12/2015</a:t>
            </a:fld>
            <a:endParaRPr lang="es-ES"/>
          </a:p>
        </p:txBody>
      </p:sp>
      <p:sp>
        <p:nvSpPr>
          <p:cNvPr id="5" name="Marcador de pie de página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cs typeface="+mn-cs"/>
              </a:defRPr>
            </a:lvl1pPr>
          </a:lstStyle>
          <a:p>
            <a:pPr>
              <a:defRPr/>
            </a:pPr>
            <a:endParaRPr lang="es-ES"/>
          </a:p>
        </p:txBody>
      </p:sp>
      <p:sp>
        <p:nvSpPr>
          <p:cNvPr id="6" name="Marcador de número de diapositiva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cs typeface="+mn-cs"/>
              </a:defRPr>
            </a:lvl1pPr>
          </a:lstStyle>
          <a:p>
            <a:pPr>
              <a:defRPr/>
            </a:pPr>
            <a:fld id="{6A4A0B68-AFD8-4040-898D-6EAE13352257}"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gif"/><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5" Type="http://schemas.openxmlformats.org/officeDocument/2006/relationships/image" Target="../media/image33.jpeg"/><Relationship Id="rId4" Type="http://schemas.openxmlformats.org/officeDocument/2006/relationships/image" Target="../media/image32.jpeg"/></Relationships>
</file>

<file path=ppt/slides/_rels/slide20.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2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5" Type="http://schemas.openxmlformats.org/officeDocument/2006/relationships/image" Target="../media/image16.gif"/><Relationship Id="rId4" Type="http://schemas.openxmlformats.org/officeDocument/2006/relationships/image" Target="../media/image53.jpeg"/></Relationships>
</file>

<file path=ppt/slides/_rels/slide4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45.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4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4" Type="http://schemas.openxmlformats.org/officeDocument/2006/relationships/image" Target="../media/image65.gif"/></Relationships>
</file>

<file path=ppt/slides/_rels/slide5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6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84.gif"/><Relationship Id="rId2" Type="http://schemas.openxmlformats.org/officeDocument/2006/relationships/image" Target="../media/image19.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85.jpeg"/><Relationship Id="rId4" Type="http://schemas.openxmlformats.org/officeDocument/2006/relationships/image" Target="../media/image4.gif"/></Relationships>
</file>

<file path=ppt/slides/_rels/slide75.xml.rels><?xml version="1.0" encoding="UTF-8" standalone="yes"?>
<Relationships xmlns="http://schemas.openxmlformats.org/package/2006/relationships"><Relationship Id="rId8" Type="http://schemas.openxmlformats.org/officeDocument/2006/relationships/image" Target="../media/image89.png"/><Relationship Id="rId13" Type="http://schemas.openxmlformats.org/officeDocument/2006/relationships/hyperlink" Target="https://vk.com/mispps" TargetMode="External"/><Relationship Id="rId3" Type="http://schemas.openxmlformats.org/officeDocument/2006/relationships/image" Target="../media/image86.png"/><Relationship Id="rId7" Type="http://schemas.openxmlformats.org/officeDocument/2006/relationships/hyperlink" Target="https://www.facebook.com/mispps" TargetMode="External"/><Relationship Id="rId12" Type="http://schemas.openxmlformats.org/officeDocument/2006/relationships/image" Target="../media/image9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8.png"/><Relationship Id="rId11" Type="http://schemas.openxmlformats.org/officeDocument/2006/relationships/hyperlink" Target="https://plus.google.com/+Mispps/" TargetMode="External"/><Relationship Id="rId5" Type="http://schemas.openxmlformats.org/officeDocument/2006/relationships/image" Target="../media/image87.png"/><Relationship Id="rId10" Type="http://schemas.openxmlformats.org/officeDocument/2006/relationships/image" Target="../media/image9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1" descr="A941122_002"/>
          <p:cNvPicPr>
            <a:picLocks noChangeAspect="1" noChangeArrowheads="1"/>
          </p:cNvPicPr>
          <p:nvPr/>
        </p:nvPicPr>
        <p:blipFill>
          <a:blip r:embed="rId4">
            <a:lum contrast="20000"/>
          </a:blip>
          <a:srcRect/>
          <a:stretch>
            <a:fillRect/>
          </a:stretch>
        </p:blipFill>
        <p:spPr>
          <a:xfrm>
            <a:off x="0" y="0"/>
            <a:ext cx="9144000" cy="6858000"/>
          </a:xfrm>
          <a:prstGeom prst="rect">
            <a:avLst/>
          </a:prstGeom>
          <a:noFill/>
        </p:spPr>
      </p:pic>
      <p:pic>
        <p:nvPicPr>
          <p:cNvPr id="17" name="Picture 3" descr="illusion-015"/>
          <p:cNvPicPr>
            <a:picLocks noChangeAspect="1" noChangeArrowheads="1" noCrop="1"/>
          </p:cNvPicPr>
          <p:nvPr/>
        </p:nvPicPr>
        <p:blipFill>
          <a:blip r:embed="rId5"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6"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683568"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772816"/>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2256312" y="2071678"/>
            <a:ext cx="6887688" cy="2554545"/>
          </a:xfrm>
          <a:prstGeom prst="rect">
            <a:avLst/>
          </a:prstGeom>
        </p:spPr>
        <p:txBody>
          <a:bodyPr wrap="square">
            <a:spAutoFit/>
          </a:bodyPr>
          <a:lstStyle/>
          <a:p>
            <a:pPr algn="ctr"/>
            <a:r>
              <a:rPr lang="es-ES" sz="8000" b="1"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Rockwell Extra Bold" pitchFamily="18" charset="0"/>
              </a:rPr>
              <a:t>EL MAR MUERTO</a:t>
            </a:r>
            <a:endPar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Rockwell Extra Bold" pitchFamily="18"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11000">
    <p:split orient="vert"/>
    <p:sndAc>
      <p:stSnd loop="1">
        <p:snd r:embed="rId3" name="Ernesto-Cortazar-Dying-Of-Lov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p:cTn id="15" dur="5000" fill="hold"/>
                                        <p:tgtEl>
                                          <p:spTgt spid="18"/>
                                        </p:tgtEl>
                                        <p:attrNameLst>
                                          <p:attrName>ppt_w</p:attrName>
                                        </p:attrNameLst>
                                      </p:cBhvr>
                                      <p:tavLst>
                                        <p:tav tm="0">
                                          <p:val>
                                            <p:fltVal val="0"/>
                                          </p:val>
                                        </p:tav>
                                        <p:tav tm="100000">
                                          <p:val>
                                            <p:strVal val="#ppt_w"/>
                                          </p:val>
                                        </p:tav>
                                      </p:tavLst>
                                    </p:anim>
                                    <p:anim calcmode="lin" valueType="num">
                                      <p:cBhvr>
                                        <p:cTn id="16" dur="5000" fill="hold"/>
                                        <p:tgtEl>
                                          <p:spTgt spid="18"/>
                                        </p:tgtEl>
                                        <p:attrNameLst>
                                          <p:attrName>ppt_h</p:attrName>
                                        </p:attrNameLst>
                                      </p:cBhvr>
                                      <p:tavLst>
                                        <p:tav tm="0">
                                          <p:val>
                                            <p:strVal val="#ppt_h"/>
                                          </p:val>
                                        </p:tav>
                                        <p:tav tm="100000">
                                          <p:val>
                                            <p:strVal val="#ppt_h"/>
                                          </p:val>
                                        </p:tav>
                                      </p:tavLst>
                                    </p:anim>
                                  </p:childTnLst>
                                </p:cTn>
                              </p:par>
                              <p:par>
                                <p:cTn id="17" presetID="3" presetClass="exit" presetSubtype="10" fill="hold" nodeType="withEffect">
                                  <p:stCondLst>
                                    <p:cond delay="0"/>
                                  </p:stCondLst>
                                  <p:childTnLst>
                                    <p:animEffect transition="out" filter="blinds(horizontal)">
                                      <p:cBhvr>
                                        <p:cTn id="18" dur="5000"/>
                                        <p:tgtEl>
                                          <p:spTgt spid="17"/>
                                        </p:tgtEl>
                                      </p:cBhvr>
                                    </p:animEffect>
                                    <p:set>
                                      <p:cBhvr>
                                        <p:cTn id="19" dur="1" fill="hold">
                                          <p:stCondLst>
                                            <p:cond delay="4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YYY.jpg"/>
          <p:cNvPicPr>
            <a:picLocks noChangeAspect="1" noChangeArrowheads="1"/>
          </p:cNvPicPr>
          <p:nvPr/>
        </p:nvPicPr>
        <p:blipFill>
          <a:blip r:embed="rId2"/>
          <a:srcRect/>
          <a:stretch>
            <a:fillRect/>
          </a:stretch>
        </p:blipFill>
        <p:spPr bwMode="auto">
          <a:xfrm>
            <a:off x="0" y="-19050"/>
            <a:ext cx="9163050" cy="687705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19050"/>
            <a:ext cx="9144000" cy="6877050"/>
          </a:xfrm>
          <a:prstGeom prst="rect">
            <a:avLst/>
          </a:prstGeom>
          <a:noFill/>
          <a:ln w="9525">
            <a:noFill/>
            <a:miter lim="800000"/>
            <a:headEnd/>
            <a:tailEnd/>
          </a:ln>
        </p:spPr>
      </p:pic>
      <p:pic>
        <p:nvPicPr>
          <p:cNvPr id="131074" name="Picture 2" descr="http://www.hablandode.com/wp-content/uploads/2013/02/pic6781-300x225.jpg"/>
          <p:cNvPicPr>
            <a:picLocks noChangeAspect="1" noChangeArrowheads="1"/>
          </p:cNvPicPr>
          <p:nvPr/>
        </p:nvPicPr>
        <p:blipFill>
          <a:blip r:embed="rId3"/>
          <a:srcRect/>
          <a:stretch>
            <a:fillRect/>
          </a:stretch>
        </p:blipFill>
        <p:spPr bwMode="auto">
          <a:xfrm>
            <a:off x="4667251" y="3500438"/>
            <a:ext cx="4048153" cy="3036115"/>
          </a:xfrm>
          <a:prstGeom prst="rect">
            <a:avLst/>
          </a:prstGeom>
          <a:noFill/>
        </p:spPr>
      </p:pic>
      <p:pic>
        <p:nvPicPr>
          <p:cNvPr id="131076" name="Picture 4" descr="http://www.hablandode.com/wp-content/uploads/2013/02/pic678-300x225.jpg"/>
          <p:cNvPicPr>
            <a:picLocks noChangeAspect="1" noChangeArrowheads="1"/>
          </p:cNvPicPr>
          <p:nvPr/>
        </p:nvPicPr>
        <p:blipFill>
          <a:blip r:embed="rId4"/>
          <a:srcRect/>
          <a:stretch>
            <a:fillRect/>
          </a:stretch>
        </p:blipFill>
        <p:spPr bwMode="auto">
          <a:xfrm>
            <a:off x="4643438" y="285728"/>
            <a:ext cx="4071934" cy="3053951"/>
          </a:xfrm>
          <a:prstGeom prst="rect">
            <a:avLst/>
          </a:prstGeom>
          <a:noFill/>
        </p:spPr>
      </p:pic>
      <p:pic>
        <p:nvPicPr>
          <p:cNvPr id="131078" name="Picture 6" descr="http://www.hablandode.com/wp-content/uploads/2013/02/pic4567-300x300.jpg"/>
          <p:cNvPicPr>
            <a:picLocks noChangeAspect="1" noChangeArrowheads="1"/>
          </p:cNvPicPr>
          <p:nvPr/>
        </p:nvPicPr>
        <p:blipFill>
          <a:blip r:embed="rId5"/>
          <a:srcRect/>
          <a:stretch>
            <a:fillRect/>
          </a:stretch>
        </p:blipFill>
        <p:spPr bwMode="auto">
          <a:xfrm>
            <a:off x="214282" y="1500174"/>
            <a:ext cx="4286256" cy="4286256"/>
          </a:xfrm>
          <a:prstGeom prst="rect">
            <a:avLst/>
          </a:prstGeom>
          <a:noFill/>
        </p:spPr>
      </p:pic>
    </p:spTree>
  </p:cSld>
  <p:clrMapOvr>
    <a:masterClrMapping/>
  </p:clrMapOvr>
  <p:transition spd="med" advTm="700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8" descr="A580721_016"/>
          <p:cNvPicPr>
            <a:picLocks noChangeAspect="1" noChangeArrowheads="1"/>
          </p:cNvPicPr>
          <p:nvPr/>
        </p:nvPicPr>
        <p:blipFill>
          <a:blip r:embed="rId2"/>
          <a:srcRect/>
          <a:stretch>
            <a:fillRect/>
          </a:stretch>
        </p:blipFill>
        <p:spPr>
          <a:xfrm>
            <a:off x="0" y="0"/>
            <a:ext cx="9144000" cy="6858000"/>
          </a:xfrm>
          <a:prstGeom prst="rect">
            <a:avLst/>
          </a:prstGeom>
          <a:noFill/>
        </p:spPr>
      </p:pic>
    </p:spTree>
  </p:cSld>
  <p:clrMapOvr>
    <a:masterClrMapping/>
  </p:clrMapOvr>
  <p:transition spd="med" advTm="6000">
    <p:pull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ZZZ.jpg"/>
          <p:cNvPicPr>
            <a:picLocks noChangeAspect="1" noChangeArrowheads="1"/>
          </p:cNvPicPr>
          <p:nvPr/>
        </p:nvPicPr>
        <p:blipFill>
          <a:blip r:embed="rId2"/>
          <a:srcRect/>
          <a:stretch>
            <a:fillRect/>
          </a:stretch>
        </p:blipFill>
        <p:spPr bwMode="auto">
          <a:xfrm>
            <a:off x="0" y="0"/>
            <a:ext cx="4714876" cy="6967921"/>
          </a:xfrm>
          <a:prstGeom prst="rect">
            <a:avLst/>
          </a:prstGeom>
          <a:noFill/>
        </p:spPr>
      </p:pic>
      <p:pic>
        <p:nvPicPr>
          <p:cNvPr id="3" name="Picture 2" descr="C:\Users\Jose Luis\Desktop\JJ.jpg"/>
          <p:cNvPicPr>
            <a:picLocks noChangeAspect="1" noChangeArrowheads="1"/>
          </p:cNvPicPr>
          <p:nvPr/>
        </p:nvPicPr>
        <p:blipFill>
          <a:blip r:embed="rId3"/>
          <a:srcRect/>
          <a:stretch>
            <a:fillRect/>
          </a:stretch>
        </p:blipFill>
        <p:spPr bwMode="auto">
          <a:xfrm>
            <a:off x="4643438" y="0"/>
            <a:ext cx="4500562" cy="6858000"/>
          </a:xfrm>
          <a:prstGeom prst="rect">
            <a:avLst/>
          </a:prstGeom>
          <a:noFill/>
        </p:spPr>
      </p:pic>
    </p:spTree>
  </p:cSld>
  <p:clrMapOvr>
    <a:masterClrMapping/>
  </p:clrMapOvr>
  <p:transition spd="med" advTm="6000">
    <p:strips dir="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gaudi.files.wordpress.com/2010/03/tumblr_ky4haxtzxa1qzt4vjo1_500.gif?w=500&amp;h=500">
            <a:hlinkClick r:id="rId2"/>
          </p:cNvPr>
          <p:cNvPicPr>
            <a:picLocks noChangeAspect="1" noChangeArrowheads="1" noCrop="1"/>
          </p:cNvPicPr>
          <p:nvPr/>
        </p:nvPicPr>
        <p:blipFill>
          <a:blip r:embed="rId3">
            <a:duotone>
              <a:schemeClr val="accent5">
                <a:shade val="45000"/>
                <a:satMod val="135000"/>
              </a:schemeClr>
              <a:prstClr val="white"/>
            </a:duotone>
            <a:lum bright="41000" contrast="51000"/>
          </a:blip>
          <a:srcRect/>
          <a:stretch>
            <a:fillRect/>
          </a:stretch>
        </p:blipFill>
        <p:spPr bwMode="auto">
          <a:xfrm>
            <a:off x="0" y="0"/>
            <a:ext cx="9144000" cy="6858000"/>
          </a:xfrm>
          <a:prstGeom prst="rect">
            <a:avLst/>
          </a:prstGeom>
          <a:noFill/>
        </p:spPr>
      </p:pic>
      <p:sp>
        <p:nvSpPr>
          <p:cNvPr id="2" name="1 Rectángulo"/>
          <p:cNvSpPr/>
          <p:nvPr/>
        </p:nvSpPr>
        <p:spPr>
          <a:xfrm>
            <a:off x="2428860" y="2000240"/>
            <a:ext cx="4500594" cy="3416320"/>
          </a:xfrm>
          <a:prstGeom prst="rect">
            <a:avLst/>
          </a:prstGeom>
        </p:spPr>
        <p:txBody>
          <a:bodyPr wrap="square">
            <a:spAutoFit/>
          </a:bodyPr>
          <a:lstStyle/>
          <a:p>
            <a:pPr algn="ctr"/>
            <a:r>
              <a:rPr lang="es-ES" sz="3600" b="1" i="1" dirty="0" smtClean="0">
                <a:solidFill>
                  <a:srgbClr val="FFFF00"/>
                </a:solidFill>
                <a:effectLst>
                  <a:glow rad="228600">
                    <a:schemeClr val="accent2">
                      <a:satMod val="175000"/>
                      <a:alpha val="40000"/>
                    </a:schemeClr>
                  </a:glow>
                </a:effectLst>
              </a:rPr>
              <a:t>Hablando de…</a:t>
            </a:r>
          </a:p>
          <a:p>
            <a:pPr algn="ctr"/>
            <a:r>
              <a:rPr lang="es-ES" sz="3600" b="1" i="1" dirty="0" smtClean="0">
                <a:solidFill>
                  <a:srgbClr val="FFFF00"/>
                </a:solidFill>
                <a:effectLst>
                  <a:glow rad="228600">
                    <a:schemeClr val="accent2">
                      <a:satMod val="175000"/>
                      <a:alpha val="40000"/>
                    </a:schemeClr>
                  </a:glow>
                </a:effectLst>
              </a:rPr>
              <a:t> de los grandes misterios de la Humanidad: </a:t>
            </a:r>
          </a:p>
          <a:p>
            <a:pPr algn="ctr"/>
            <a:r>
              <a:rPr lang="es-ES" sz="3600" b="1" i="1" dirty="0" smtClean="0">
                <a:solidFill>
                  <a:srgbClr val="FFFF00"/>
                </a:solidFill>
                <a:effectLst>
                  <a:glow rad="228600">
                    <a:schemeClr val="accent2">
                      <a:satMod val="175000"/>
                      <a:alpha val="40000"/>
                    </a:schemeClr>
                  </a:glow>
                </a:effectLst>
              </a:rPr>
              <a:t>El Mar Muerto </a:t>
            </a:r>
          </a:p>
          <a:p>
            <a:pPr algn="ctr"/>
            <a:r>
              <a:rPr lang="es-ES" sz="3600" b="1" i="1" dirty="0" smtClean="0">
                <a:solidFill>
                  <a:srgbClr val="FFFF00"/>
                </a:solidFill>
                <a:effectLst>
                  <a:glow rad="228600">
                    <a:schemeClr val="accent2">
                      <a:satMod val="175000"/>
                      <a:alpha val="40000"/>
                    </a:schemeClr>
                  </a:glow>
                </a:effectLst>
              </a:rPr>
              <a:t>es Uno</a:t>
            </a:r>
            <a:endParaRPr lang="es-ES" sz="3600" b="1" i="1" dirty="0">
              <a:solidFill>
                <a:srgbClr val="FFFF00"/>
              </a:solidFill>
              <a:effectLst>
                <a:glow rad="228600">
                  <a:schemeClr val="accent2">
                    <a:satMod val="175000"/>
                    <a:alpha val="40000"/>
                  </a:schemeClr>
                </a:glow>
              </a:effectLst>
            </a:endParaRPr>
          </a:p>
        </p:txBody>
      </p:sp>
      <p:pic>
        <p:nvPicPr>
          <p:cNvPr id="6" name="Picture 2" descr="E:\formas montar\2cxx0f8.gif"/>
          <p:cNvPicPr>
            <a:picLocks noChangeAspect="1" noChangeArrowheads="1" noCrop="1"/>
          </p:cNvPicPr>
          <p:nvPr/>
        </p:nvPicPr>
        <p:blipFill>
          <a:blip r:embed="rId4"/>
          <a:srcRect/>
          <a:stretch>
            <a:fillRect/>
          </a:stretch>
        </p:blipFill>
        <p:spPr bwMode="auto">
          <a:xfrm>
            <a:off x="0" y="5643578"/>
            <a:ext cx="1486180" cy="1214422"/>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1" descr="A941122_002"/>
          <p:cNvPicPr>
            <a:picLocks noChangeAspect="1" noChangeArrowheads="1"/>
          </p:cNvPicPr>
          <p:nvPr/>
        </p:nvPicPr>
        <p:blipFill>
          <a:blip r:embed="rId2">
            <a:lum contrast="20000"/>
          </a:blip>
          <a:srcRect/>
          <a:stretch>
            <a:fillRect/>
          </a:stretch>
        </p:blipFill>
        <p:spPr>
          <a:xfrm>
            <a:off x="0" y="0"/>
            <a:ext cx="9144000" cy="6858000"/>
          </a:xfrm>
          <a:prstGeom prst="rect">
            <a:avLst/>
          </a:prstGeom>
          <a:noFill/>
        </p:spPr>
      </p:pic>
    </p:spTree>
  </p:cSld>
  <p:clrMapOvr>
    <a:masterClrMapping/>
  </p:clrMapOvr>
  <p:transition spd="med" advTm="5000">
    <p:pull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Imagen1LLL.jpg"/>
          <p:cNvPicPr>
            <a:picLocks noChangeAspect="1" noChangeArrowheads="1"/>
          </p:cNvPicPr>
          <p:nvPr/>
        </p:nvPicPr>
        <p:blipFill>
          <a:blip r:embed="rId2"/>
          <a:srcRect/>
          <a:stretch>
            <a:fillRect/>
          </a:stretch>
        </p:blipFill>
        <p:spPr bwMode="auto">
          <a:xfrm>
            <a:off x="-145487" y="-285776"/>
            <a:ext cx="9568203" cy="7358114"/>
          </a:xfrm>
          <a:prstGeom prst="rect">
            <a:avLst/>
          </a:prstGeom>
          <a:noFill/>
        </p:spPr>
      </p:pic>
    </p:spTree>
  </p:cSld>
  <p:clrMapOvr>
    <a:masterClrMapping/>
  </p:clrMapOvr>
  <p:transition spd="med" advTm="5000">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Nueva carpeta (2)\muerto1.jpg"/>
          <p:cNvPicPr>
            <a:picLocks noChangeAspect="1" noChangeArrowheads="1"/>
          </p:cNvPicPr>
          <p:nvPr/>
        </p:nvPicPr>
        <p:blipFill>
          <a:blip r:embed="rId2"/>
          <a:srcRect/>
          <a:stretch>
            <a:fillRect/>
          </a:stretch>
        </p:blipFill>
        <p:spPr bwMode="auto">
          <a:xfrm>
            <a:off x="0" y="-1"/>
            <a:ext cx="9144000" cy="6858001"/>
          </a:xfrm>
          <a:prstGeom prst="rect">
            <a:avLst/>
          </a:prstGeom>
          <a:noFill/>
        </p:spPr>
      </p:pic>
      <p:pic>
        <p:nvPicPr>
          <p:cNvPr id="4" name="Picture 2" descr="E:\formas montar\2cxx0f8.gif"/>
          <p:cNvPicPr>
            <a:picLocks noChangeAspect="1" noChangeArrowheads="1" noCrop="1"/>
          </p:cNvPicPr>
          <p:nvPr/>
        </p:nvPicPr>
        <p:blipFill>
          <a:blip r:embed="rId3"/>
          <a:srcRect/>
          <a:stretch>
            <a:fillRect/>
          </a:stretch>
        </p:blipFill>
        <p:spPr bwMode="auto">
          <a:xfrm>
            <a:off x="0" y="5106748"/>
            <a:ext cx="2143140" cy="1751252"/>
          </a:xfrm>
          <a:prstGeom prst="rect">
            <a:avLst/>
          </a:prstGeom>
          <a:noFill/>
        </p:spPr>
      </p:pic>
    </p:spTree>
  </p:cSld>
  <p:clrMapOvr>
    <a:masterClrMapping/>
  </p:clrMapOvr>
  <p:transition spd="med" advTm="17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A998858_026"/>
          <p:cNvPicPr>
            <a:picLocks noChangeAspect="1" noChangeArrowheads="1"/>
          </p:cNvPicPr>
          <p:nvPr/>
        </p:nvPicPr>
        <p:blipFill>
          <a:blip r:embed="rId2">
            <a:lum bright="10000" contrast="20000"/>
          </a:blip>
          <a:srcRect/>
          <a:stretch>
            <a:fillRect/>
          </a:stretch>
        </p:blipFill>
        <p:spPr>
          <a:xfrm>
            <a:off x="0" y="0"/>
            <a:ext cx="9144000"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0-marmorto%20p"/>
          <p:cNvPicPr>
            <a:picLocks noChangeAspect="1" noChangeArrowheads="1"/>
          </p:cNvPicPr>
          <p:nvPr/>
        </p:nvPicPr>
        <p:blipFill>
          <a:blip r:embed="rId2">
            <a:lum bright="10000" contrast="2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agaudi.files.wordpress.com/2010/03/tumblr_l00pn9bala1qzt4vjo1_500.gif"/>
          <p:cNvPicPr>
            <a:picLocks noChangeAspect="1" noChangeArrowheads="1" noCrop="1"/>
          </p:cNvPicPr>
          <p:nvPr/>
        </p:nvPicPr>
        <p:blipFill>
          <a:blip r:embed="rId2">
            <a:duotone>
              <a:schemeClr val="accent5">
                <a:shade val="45000"/>
                <a:satMod val="135000"/>
              </a:schemeClr>
              <a:prstClr val="white"/>
            </a:duotone>
            <a:lum bright="17000" contrast="64000"/>
          </a:blip>
          <a:srcRect/>
          <a:stretch>
            <a:fillRect/>
          </a:stretch>
        </p:blipFill>
        <p:spPr bwMode="auto">
          <a:xfrm>
            <a:off x="4214810" y="-2000312"/>
            <a:ext cx="4929190" cy="8858312"/>
          </a:xfrm>
          <a:prstGeom prst="rect">
            <a:avLst/>
          </a:prstGeom>
          <a:noFill/>
        </p:spPr>
      </p:pic>
      <p:pic>
        <p:nvPicPr>
          <p:cNvPr id="117762" name="Picture 2" descr="https://upload.wikimedia.org/wikipedia/commons/thumb/7/7b/Dead_Sea_Galilee.jpg/800px-Dead_Sea_Galilee.jpg"/>
          <p:cNvPicPr>
            <a:picLocks noChangeAspect="1" noChangeArrowheads="1"/>
          </p:cNvPicPr>
          <p:nvPr/>
        </p:nvPicPr>
        <p:blipFill>
          <a:blip r:embed="rId3"/>
          <a:srcRect/>
          <a:stretch>
            <a:fillRect/>
          </a:stretch>
        </p:blipFill>
        <p:spPr bwMode="auto">
          <a:xfrm>
            <a:off x="0" y="0"/>
            <a:ext cx="4214810" cy="6970255"/>
          </a:xfrm>
          <a:prstGeom prst="rect">
            <a:avLst/>
          </a:prstGeom>
          <a:noFill/>
        </p:spPr>
      </p:pic>
      <p:sp>
        <p:nvSpPr>
          <p:cNvPr id="3" name="2 Rectángulo"/>
          <p:cNvSpPr/>
          <p:nvPr/>
        </p:nvSpPr>
        <p:spPr>
          <a:xfrm>
            <a:off x="4857752" y="5357826"/>
            <a:ext cx="3783921" cy="1200329"/>
          </a:xfrm>
          <a:prstGeom prst="rect">
            <a:avLst/>
          </a:prstGeom>
        </p:spPr>
        <p:txBody>
          <a:bodyPr wrap="none">
            <a:spAutoFit/>
          </a:bodyPr>
          <a:lstStyle/>
          <a:p>
            <a:r>
              <a:rPr lang="es-ES" sz="3600" b="1" i="1" dirty="0" smtClean="0">
                <a:solidFill>
                  <a:srgbClr val="FFFF00"/>
                </a:solidFill>
                <a:effectLst>
                  <a:glow rad="228600">
                    <a:schemeClr val="accent2">
                      <a:satMod val="175000"/>
                      <a:alpha val="40000"/>
                    </a:schemeClr>
                  </a:glow>
                </a:effectLst>
              </a:rPr>
              <a:t>Vista de satélite </a:t>
            </a:r>
          </a:p>
          <a:p>
            <a:r>
              <a:rPr lang="es-ES" sz="3600" b="1" i="1" dirty="0" smtClean="0">
                <a:solidFill>
                  <a:srgbClr val="FFFF00"/>
                </a:solidFill>
                <a:effectLst>
                  <a:glow rad="228600">
                    <a:schemeClr val="accent2">
                      <a:satMod val="175000"/>
                      <a:alpha val="40000"/>
                    </a:schemeClr>
                  </a:glow>
                </a:effectLst>
              </a:rPr>
              <a:t>del mar Muerto</a:t>
            </a:r>
            <a:r>
              <a:rPr lang="es-ES" dirty="0" smtClean="0">
                <a:effectLst>
                  <a:glow rad="228600">
                    <a:schemeClr val="accent2">
                      <a:satMod val="175000"/>
                      <a:alpha val="40000"/>
                    </a:schemeClr>
                  </a:glow>
                </a:effectLst>
              </a:rPr>
              <a:t>.</a:t>
            </a:r>
            <a:endParaRPr lang="es-ES" dirty="0">
              <a:effectLst>
                <a:glow rad="228600">
                  <a:schemeClr val="accent2">
                    <a:satMod val="175000"/>
                    <a:alpha val="40000"/>
                  </a:schemeClr>
                </a:glow>
              </a:effectLst>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Nueva carpeta (2)\list_640px.jpg"/>
          <p:cNvPicPr>
            <a:picLocks noChangeAspect="1" noChangeArrowheads="1"/>
          </p:cNvPicPr>
          <p:nvPr/>
        </p:nvPicPr>
        <p:blipFill>
          <a:blip r:embed="rId2"/>
          <a:srcRect t="5556" b="5556"/>
          <a:stretch>
            <a:fillRect/>
          </a:stretch>
        </p:blipFill>
        <p:spPr bwMode="auto">
          <a:xfrm>
            <a:off x="0" y="0"/>
            <a:ext cx="9144000"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gaudi.files.wordpress.com/2010/03/tumblr_ky4haxtzxa1qzt4vjo1_500.gif?w=500&amp;h=500">
            <a:hlinkClick r:id="rId2"/>
          </p:cNvPr>
          <p:cNvPicPr>
            <a:picLocks noChangeAspect="1" noChangeArrowheads="1" noCrop="1"/>
          </p:cNvPicPr>
          <p:nvPr/>
        </p:nvPicPr>
        <p:blipFill>
          <a:blip r:embed="rId3">
            <a:duotone>
              <a:schemeClr val="accent5">
                <a:shade val="45000"/>
                <a:satMod val="135000"/>
              </a:schemeClr>
              <a:prstClr val="white"/>
            </a:duotone>
            <a:lum bright="41000" contrast="51000"/>
          </a:blip>
          <a:srcRect/>
          <a:stretch>
            <a:fillRect/>
          </a:stretch>
        </p:blipFill>
        <p:spPr bwMode="auto">
          <a:xfrm>
            <a:off x="0" y="0"/>
            <a:ext cx="9144000" cy="6858000"/>
          </a:xfrm>
          <a:prstGeom prst="rect">
            <a:avLst/>
          </a:prstGeom>
          <a:noFill/>
        </p:spPr>
      </p:pic>
      <p:sp>
        <p:nvSpPr>
          <p:cNvPr id="2" name="1 Rectángulo"/>
          <p:cNvSpPr/>
          <p:nvPr/>
        </p:nvSpPr>
        <p:spPr>
          <a:xfrm>
            <a:off x="2286000" y="1720840"/>
            <a:ext cx="6572280" cy="4708981"/>
          </a:xfrm>
          <a:prstGeom prst="rect">
            <a:avLst/>
          </a:prstGeom>
        </p:spPr>
        <p:txBody>
          <a:bodyPr wrap="square">
            <a:spAutoFit/>
          </a:bodyPr>
          <a:lstStyle/>
          <a:p>
            <a:r>
              <a:rPr lang="es-ES" sz="3600" b="1" i="1" dirty="0" smtClean="0">
                <a:solidFill>
                  <a:srgbClr val="FFFF00"/>
                </a:solidFill>
                <a:effectLst>
                  <a:glow rad="228600">
                    <a:schemeClr val="accent2">
                      <a:satMod val="175000"/>
                      <a:alpha val="40000"/>
                    </a:schemeClr>
                  </a:glow>
                </a:effectLst>
              </a:rPr>
              <a:t>¿Porque el nombre?</a:t>
            </a:r>
          </a:p>
          <a:p>
            <a:r>
              <a:rPr lang="es-ES" sz="2400" b="1" i="1" dirty="0" smtClean="0">
                <a:solidFill>
                  <a:srgbClr val="FFFF00"/>
                </a:solidFill>
                <a:effectLst>
                  <a:glow rad="228600">
                    <a:schemeClr val="accent2">
                      <a:satMod val="175000"/>
                      <a:alpha val="40000"/>
                    </a:schemeClr>
                  </a:glow>
                </a:effectLst>
              </a:rPr>
              <a:t/>
            </a:r>
            <a:br>
              <a:rPr lang="es-ES" sz="2400" b="1" i="1" dirty="0" smtClean="0">
                <a:solidFill>
                  <a:srgbClr val="FFFF00"/>
                </a:solidFill>
                <a:effectLst>
                  <a:glow rad="228600">
                    <a:schemeClr val="accent2">
                      <a:satMod val="175000"/>
                      <a:alpha val="40000"/>
                    </a:schemeClr>
                  </a:glow>
                </a:effectLst>
              </a:rPr>
            </a:br>
            <a:r>
              <a:rPr lang="es-ES" sz="2400" b="1" i="1" dirty="0" smtClean="0">
                <a:solidFill>
                  <a:srgbClr val="FFFF00"/>
                </a:solidFill>
                <a:effectLst>
                  <a:glow rad="228600">
                    <a:schemeClr val="accent2">
                      <a:satMod val="175000"/>
                      <a:alpha val="40000"/>
                    </a:schemeClr>
                  </a:glow>
                </a:effectLst>
              </a:rPr>
              <a:t/>
            </a:r>
            <a:br>
              <a:rPr lang="es-ES" sz="2400" b="1" i="1" dirty="0" smtClean="0">
                <a:solidFill>
                  <a:srgbClr val="FFFF00"/>
                </a:solidFill>
                <a:effectLst>
                  <a:glow rad="228600">
                    <a:schemeClr val="accent2">
                      <a:satMod val="175000"/>
                      <a:alpha val="40000"/>
                    </a:schemeClr>
                  </a:glow>
                </a:effectLst>
              </a:rPr>
            </a:br>
            <a:r>
              <a:rPr lang="es-ES" sz="2400" b="1" i="1" dirty="0" smtClean="0">
                <a:solidFill>
                  <a:srgbClr val="FFFF00"/>
                </a:solidFill>
                <a:effectLst>
                  <a:glow rad="228600">
                    <a:schemeClr val="accent2">
                      <a:satMod val="175000"/>
                      <a:alpha val="40000"/>
                    </a:schemeClr>
                  </a:glow>
                </a:effectLst>
              </a:rPr>
              <a:t>Es aproximadamente diez veces más salado que los océanos; la salinidad en el resto de los mares es de 35 gramos por litro. En el Mar Muerto es de 350 a 370 gramos por litro, por lo que no hay ningún ser vivo, salvo algunos microbios descubiertos recientemente, que pueden vivir en él. El agua es tan densa que se puede flotar.</a:t>
            </a:r>
            <a:endParaRPr lang="es-ES" sz="2400" b="1" i="1" dirty="0">
              <a:solidFill>
                <a:srgbClr val="FFFF00"/>
              </a:solidFill>
              <a:effectLst>
                <a:glow rad="228600">
                  <a:schemeClr val="accent2">
                    <a:satMod val="175000"/>
                    <a:alpha val="40000"/>
                  </a:schemeClr>
                </a:glow>
              </a:effectLst>
            </a:endParaRPr>
          </a:p>
        </p:txBody>
      </p:sp>
      <p:pic>
        <p:nvPicPr>
          <p:cNvPr id="5" name="Picture 2" descr="E:\formas montar\2cxx0f8.gif"/>
          <p:cNvPicPr>
            <a:picLocks noChangeAspect="1" noChangeArrowheads="1" noCrop="1"/>
          </p:cNvPicPr>
          <p:nvPr/>
        </p:nvPicPr>
        <p:blipFill>
          <a:blip r:embed="rId4"/>
          <a:srcRect/>
          <a:stretch>
            <a:fillRect/>
          </a:stretch>
        </p:blipFill>
        <p:spPr bwMode="auto">
          <a:xfrm>
            <a:off x="0" y="5357826"/>
            <a:ext cx="1835877" cy="1500174"/>
          </a:xfrm>
          <a:prstGeom prst="rect">
            <a:avLst/>
          </a:prstGeom>
          <a:noFill/>
        </p:spPr>
      </p:pic>
    </p:spTree>
  </p:cSld>
  <p:clrMapOvr>
    <a:masterClrMapping/>
  </p:clrMapOvr>
  <p:transition spd="med" advTm="2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19"/>
          <p:cNvPicPr>
            <a:picLocks noChangeAspect="1" noChangeArrowheads="1"/>
          </p:cNvPicPr>
          <p:nvPr/>
        </p:nvPicPr>
        <p:blipFill>
          <a:blip r:embed="rId2">
            <a:lum bright="-10000" contrast="30000"/>
          </a:blip>
          <a:srcRect/>
          <a:stretch>
            <a:fillRect/>
          </a:stretch>
        </p:blipFill>
        <p:spPr bwMode="auto">
          <a:xfrm>
            <a:off x="0" y="0"/>
            <a:ext cx="9144000" cy="6860382"/>
          </a:xfrm>
          <a:prstGeom prst="rect">
            <a:avLst/>
          </a:prstGeom>
          <a:noFill/>
          <a:ln w="9525">
            <a:noFill/>
            <a:miter lim="800000"/>
            <a:headEnd/>
            <a:tailEnd/>
          </a:ln>
        </p:spPr>
      </p:pic>
    </p:spTree>
  </p:cSld>
  <p:clrMapOvr>
    <a:masterClrMapping/>
  </p:clrMapOvr>
  <p:transition spd="med" advTm="5000">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A941121_028"/>
          <p:cNvPicPr>
            <a:picLocks noChangeArrowheads="1"/>
          </p:cNvPicPr>
          <p:nvPr/>
        </p:nvPicPr>
        <p:blipFill>
          <a:blip r:embed="rId2">
            <a:lum bright="10000" contrast="20000"/>
          </a:blip>
          <a:srcRect/>
          <a:stretch>
            <a:fillRect/>
          </a:stretch>
        </p:blipFill>
        <p:spPr bwMode="auto">
          <a:xfrm>
            <a:off x="0" y="0"/>
            <a:ext cx="9144000" cy="3352800"/>
          </a:xfrm>
          <a:prstGeom prst="rect">
            <a:avLst/>
          </a:prstGeom>
          <a:noFill/>
          <a:ln w="9525">
            <a:noFill/>
            <a:miter lim="800000"/>
            <a:headEnd/>
            <a:tailEnd/>
          </a:ln>
        </p:spPr>
      </p:pic>
      <p:pic>
        <p:nvPicPr>
          <p:cNvPr id="3" name="Picture 3" descr="A941120_031"/>
          <p:cNvPicPr>
            <a:picLocks noChangeArrowheads="1"/>
          </p:cNvPicPr>
          <p:nvPr/>
        </p:nvPicPr>
        <p:blipFill>
          <a:blip r:embed="rId3">
            <a:lum bright="-10000" contrast="20000"/>
          </a:blip>
          <a:srcRect/>
          <a:stretch>
            <a:fillRect/>
          </a:stretch>
        </p:blipFill>
        <p:spPr bwMode="auto">
          <a:xfrm>
            <a:off x="0" y="3429000"/>
            <a:ext cx="9144000" cy="3429000"/>
          </a:xfrm>
          <a:prstGeom prst="rect">
            <a:avLst/>
          </a:prstGeom>
          <a:noFill/>
          <a:ln w="9525">
            <a:noFill/>
            <a:miter lim="800000"/>
            <a:headEnd/>
            <a:tailEnd/>
          </a:ln>
        </p:spPr>
      </p:pic>
    </p:spTree>
  </p:cSld>
  <p:clrMapOvr>
    <a:masterClrMapping/>
  </p:clrMapOvr>
  <p:transition spd="med" advTm="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Top)">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5" descr="A941120_023"/>
          <p:cNvPicPr>
            <a:picLocks noChangeArrowheads="1"/>
          </p:cNvPicPr>
          <p:nvPr/>
        </p:nvPicPr>
        <p:blipFill>
          <a:blip r:embed="rId2">
            <a:lum bright="-10000" contrast="20000"/>
          </a:blip>
          <a:srcRect/>
          <a:stretch>
            <a:fillRect/>
          </a:stretch>
        </p:blipFill>
        <p:spPr>
          <a:xfrm>
            <a:off x="0" y="0"/>
            <a:ext cx="4570413" cy="6858000"/>
          </a:xfrm>
          <a:prstGeom prst="rect">
            <a:avLst/>
          </a:prstGeom>
          <a:noFill/>
        </p:spPr>
      </p:pic>
      <p:pic>
        <p:nvPicPr>
          <p:cNvPr id="3" name="Picture 7" descr="A580720_030"/>
          <p:cNvPicPr>
            <a:picLocks noChangeArrowheads="1"/>
          </p:cNvPicPr>
          <p:nvPr/>
        </p:nvPicPr>
        <p:blipFill>
          <a:blip r:embed="rId3">
            <a:lum contrast="30000"/>
          </a:blip>
          <a:srcRect/>
          <a:stretch>
            <a:fillRect/>
          </a:stretch>
        </p:blipFill>
        <p:spPr>
          <a:xfrm>
            <a:off x="4573588" y="0"/>
            <a:ext cx="4570412" cy="6858000"/>
          </a:xfrm>
          <a:prstGeom prst="rect">
            <a:avLst/>
          </a:prstGeom>
          <a:noFill/>
        </p:spPr>
      </p:pic>
    </p:spTree>
  </p:cSld>
  <p:clrMapOvr>
    <a:masterClrMapping/>
  </p:clrMapOvr>
  <p:transition spd="med"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Top)">
                                      <p:cBhvr>
                                        <p:cTn id="7" dur="500"/>
                                        <p:tgtEl>
                                          <p:spTgt spid="2"/>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Bottom)">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 descr="222"/>
          <p:cNvPicPr>
            <a:picLocks noChangeAspect="1" noChangeArrowheads="1"/>
          </p:cNvPicPr>
          <p:nvPr/>
        </p:nvPicPr>
        <p:blipFill>
          <a:blip r:embed="rId2">
            <a:lum bright="-10000" contrast="30000"/>
          </a:blip>
          <a:srcRect/>
          <a:stretch>
            <a:fillRect/>
          </a:stretch>
        </p:blipFill>
        <p:spPr bwMode="auto">
          <a:xfrm>
            <a:off x="0" y="-1"/>
            <a:ext cx="9144000" cy="6860381"/>
          </a:xfrm>
          <a:prstGeom prst="rect">
            <a:avLst/>
          </a:prstGeom>
          <a:noFill/>
          <a:ln w="9525">
            <a:noFill/>
            <a:miter lim="800000"/>
            <a:headEnd/>
            <a:tailEnd/>
          </a:ln>
        </p:spPr>
      </p:pic>
    </p:spTree>
  </p:cSld>
  <p:clrMapOvr>
    <a:masterClrMapping/>
  </p:clrMapOvr>
  <p:transition spd="med" advTm="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A580720_027"/>
          <p:cNvPicPr>
            <a:picLocks noChangeArrowheads="1"/>
          </p:cNvPicPr>
          <p:nvPr/>
        </p:nvPicPr>
        <p:blipFill>
          <a:blip r:embed="rId2">
            <a:lum bright="10000" contrast="10000"/>
          </a:blip>
          <a:srcRect/>
          <a:stretch>
            <a:fillRect/>
          </a:stretch>
        </p:blipFill>
        <p:spPr bwMode="auto">
          <a:xfrm>
            <a:off x="0" y="0"/>
            <a:ext cx="4570413" cy="3429000"/>
          </a:xfrm>
          <a:prstGeom prst="rect">
            <a:avLst/>
          </a:prstGeom>
          <a:noFill/>
          <a:ln w="9525">
            <a:noFill/>
            <a:miter lim="800000"/>
            <a:headEnd/>
            <a:tailEnd/>
          </a:ln>
        </p:spPr>
      </p:pic>
      <p:pic>
        <p:nvPicPr>
          <p:cNvPr id="3" name="Picture 4" descr="A580721_023"/>
          <p:cNvPicPr>
            <a:picLocks noChangeArrowheads="1"/>
          </p:cNvPicPr>
          <p:nvPr/>
        </p:nvPicPr>
        <p:blipFill>
          <a:blip r:embed="rId3">
            <a:lum bright="10000" contrast="10000"/>
          </a:blip>
          <a:srcRect/>
          <a:stretch>
            <a:fillRect/>
          </a:stretch>
        </p:blipFill>
        <p:spPr bwMode="auto">
          <a:xfrm>
            <a:off x="4573588" y="0"/>
            <a:ext cx="4570412" cy="3429000"/>
          </a:xfrm>
          <a:prstGeom prst="rect">
            <a:avLst/>
          </a:prstGeom>
          <a:noFill/>
          <a:ln w="9525">
            <a:noFill/>
            <a:miter lim="800000"/>
            <a:headEnd/>
            <a:tailEnd/>
          </a:ln>
        </p:spPr>
      </p:pic>
      <p:pic>
        <p:nvPicPr>
          <p:cNvPr id="4" name="Picture 5" descr="A580721_017"/>
          <p:cNvPicPr>
            <a:picLocks noChangeArrowheads="1"/>
          </p:cNvPicPr>
          <p:nvPr/>
        </p:nvPicPr>
        <p:blipFill>
          <a:blip r:embed="rId4">
            <a:lum bright="10000" contrast="10000"/>
          </a:blip>
          <a:srcRect/>
          <a:stretch>
            <a:fillRect/>
          </a:stretch>
        </p:blipFill>
        <p:spPr bwMode="auto">
          <a:xfrm>
            <a:off x="0" y="3429000"/>
            <a:ext cx="4570413" cy="3429000"/>
          </a:xfrm>
          <a:prstGeom prst="rect">
            <a:avLst/>
          </a:prstGeom>
          <a:noFill/>
          <a:ln w="9525">
            <a:noFill/>
            <a:miter lim="800000"/>
            <a:headEnd/>
            <a:tailEnd/>
          </a:ln>
        </p:spPr>
      </p:pic>
      <p:pic>
        <p:nvPicPr>
          <p:cNvPr id="5" name="Picture 7" descr="A941120_011"/>
          <p:cNvPicPr preferRelativeResize="0">
            <a:picLocks noChangeArrowheads="1"/>
          </p:cNvPicPr>
          <p:nvPr/>
        </p:nvPicPr>
        <p:blipFill>
          <a:blip r:embed="rId5">
            <a:lum contrast="10000"/>
          </a:blip>
          <a:srcRect/>
          <a:stretch>
            <a:fillRect/>
          </a:stretch>
        </p:blipFill>
        <p:spPr bwMode="auto">
          <a:xfrm>
            <a:off x="4573588" y="3429000"/>
            <a:ext cx="4570412" cy="3429000"/>
          </a:xfrm>
          <a:prstGeom prst="rect">
            <a:avLst/>
          </a:prstGeom>
          <a:noFill/>
          <a:ln w="9525">
            <a:noFill/>
            <a:miter lim="800000"/>
            <a:headEnd/>
            <a:tailEnd/>
          </a:ln>
        </p:spPr>
      </p:pic>
    </p:spTree>
  </p:cSld>
  <p:clrMapOvr>
    <a:masterClrMapping/>
  </p:clrMapOvr>
  <p:transition spd="med" advTm="8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gaudi.files.wordpress.com/2010/03/tumblr_ky4haxtzxa1qzt4vjo1_500.gif?w=500&amp;h=500">
            <a:hlinkClick r:id="rId2"/>
          </p:cNvPr>
          <p:cNvPicPr>
            <a:picLocks noChangeAspect="1" noChangeArrowheads="1" noCrop="1"/>
          </p:cNvPicPr>
          <p:nvPr/>
        </p:nvPicPr>
        <p:blipFill>
          <a:blip r:embed="rId3">
            <a:duotone>
              <a:schemeClr val="accent5">
                <a:shade val="45000"/>
                <a:satMod val="135000"/>
              </a:schemeClr>
              <a:prstClr val="white"/>
            </a:duotone>
            <a:lum bright="41000" contrast="51000"/>
          </a:blip>
          <a:srcRect/>
          <a:stretch>
            <a:fillRect/>
          </a:stretch>
        </p:blipFill>
        <p:spPr bwMode="auto">
          <a:xfrm>
            <a:off x="0" y="0"/>
            <a:ext cx="9144000" cy="6858000"/>
          </a:xfrm>
          <a:prstGeom prst="rect">
            <a:avLst/>
          </a:prstGeom>
          <a:noFill/>
        </p:spPr>
      </p:pic>
      <p:sp>
        <p:nvSpPr>
          <p:cNvPr id="2" name="1 Rectángulo"/>
          <p:cNvSpPr/>
          <p:nvPr/>
        </p:nvSpPr>
        <p:spPr>
          <a:xfrm>
            <a:off x="1571604" y="714356"/>
            <a:ext cx="6215106" cy="5632311"/>
          </a:xfrm>
          <a:prstGeom prst="rect">
            <a:avLst/>
          </a:prstGeom>
        </p:spPr>
        <p:txBody>
          <a:bodyPr wrap="square">
            <a:spAutoFit/>
          </a:bodyPr>
          <a:lstStyle/>
          <a:p>
            <a:r>
              <a:rPr lang="es-ES" sz="2400" i="1" dirty="0" smtClean="0">
                <a:solidFill>
                  <a:srgbClr val="FFFF00"/>
                </a:solidFill>
                <a:effectLst>
                  <a:glow rad="228600">
                    <a:schemeClr val="accent2">
                      <a:satMod val="175000"/>
                      <a:alpha val="40000"/>
                    </a:schemeClr>
                  </a:glow>
                </a:effectLst>
              </a:rPr>
              <a:t/>
            </a:r>
            <a:br>
              <a:rPr lang="es-ES" sz="2400" i="1" dirty="0" smtClean="0">
                <a:solidFill>
                  <a:srgbClr val="FFFF00"/>
                </a:solidFill>
                <a:effectLst>
                  <a:glow rad="228600">
                    <a:schemeClr val="accent2">
                      <a:satMod val="175000"/>
                      <a:alpha val="40000"/>
                    </a:schemeClr>
                  </a:glow>
                </a:effectLst>
              </a:rPr>
            </a:br>
            <a:r>
              <a:rPr lang="es-ES" sz="2400" i="1" dirty="0" smtClean="0">
                <a:solidFill>
                  <a:srgbClr val="FFFF00"/>
                </a:solidFill>
                <a:effectLst>
                  <a:glow rad="228600">
                    <a:schemeClr val="accent2">
                      <a:satMod val="175000"/>
                      <a:alpha val="40000"/>
                    </a:schemeClr>
                  </a:glow>
                </a:effectLst>
              </a:rPr>
              <a:t> </a:t>
            </a:r>
            <a:br>
              <a:rPr lang="es-ES" sz="2400" i="1" dirty="0" smtClean="0">
                <a:solidFill>
                  <a:srgbClr val="FFFF00"/>
                </a:solidFill>
                <a:effectLst>
                  <a:glow rad="228600">
                    <a:schemeClr val="accent2">
                      <a:satMod val="175000"/>
                      <a:alpha val="40000"/>
                    </a:schemeClr>
                  </a:glow>
                </a:effectLst>
              </a:rPr>
            </a:br>
            <a:r>
              <a:rPr lang="es-ES" sz="2400" i="1" dirty="0" smtClean="0">
                <a:solidFill>
                  <a:srgbClr val="FFFF00"/>
                </a:solidFill>
                <a:effectLst>
                  <a:glow rad="228600">
                    <a:schemeClr val="accent2">
                      <a:satMod val="175000"/>
                      <a:alpha val="40000"/>
                    </a:schemeClr>
                  </a:glow>
                </a:effectLst>
              </a:rPr>
              <a:t>El </a:t>
            </a:r>
            <a:r>
              <a:rPr lang="es-ES" sz="2400" b="1" i="1" dirty="0" smtClean="0">
                <a:solidFill>
                  <a:srgbClr val="FFFF00"/>
                </a:solidFill>
                <a:effectLst>
                  <a:glow rad="228600">
                    <a:schemeClr val="accent2">
                      <a:satMod val="175000"/>
                      <a:alpha val="40000"/>
                    </a:schemeClr>
                  </a:glow>
                </a:effectLst>
              </a:rPr>
              <a:t>Mar Muerto</a:t>
            </a:r>
            <a:r>
              <a:rPr lang="es-ES" sz="2400" i="1" dirty="0" smtClean="0">
                <a:solidFill>
                  <a:srgbClr val="FFFF00"/>
                </a:solidFill>
                <a:effectLst>
                  <a:glow rad="228600">
                    <a:schemeClr val="accent2">
                      <a:satMod val="175000"/>
                      <a:alpha val="40000"/>
                    </a:schemeClr>
                  </a:glow>
                </a:effectLst>
              </a:rPr>
              <a:t> es un gran lago situado entre </a:t>
            </a:r>
            <a:r>
              <a:rPr lang="es-ES" sz="2400" b="1" i="1" dirty="0" smtClean="0">
                <a:solidFill>
                  <a:srgbClr val="FFFF00"/>
                </a:solidFill>
                <a:effectLst>
                  <a:glow rad="228600">
                    <a:schemeClr val="accent2">
                      <a:satMod val="175000"/>
                      <a:alpha val="40000"/>
                    </a:schemeClr>
                  </a:glow>
                </a:effectLst>
              </a:rPr>
              <a:t>Israel, Palestina y Jordania</a:t>
            </a:r>
            <a:r>
              <a:rPr lang="es-ES" sz="2400" i="1" dirty="0" smtClean="0">
                <a:solidFill>
                  <a:srgbClr val="FFFF00"/>
                </a:solidFill>
                <a:effectLst>
                  <a:glow rad="228600">
                    <a:schemeClr val="accent2">
                      <a:satMod val="175000"/>
                      <a:alpha val="40000"/>
                    </a:schemeClr>
                  </a:glow>
                </a:effectLst>
              </a:rPr>
              <a:t>. Es considerado el lugar habitado más bajo del mundo, pues está a casi 400 metros debajo del nivel del mar.</a:t>
            </a:r>
          </a:p>
          <a:p>
            <a:r>
              <a:rPr lang="es-ES" sz="2400" i="1" dirty="0" smtClean="0">
                <a:solidFill>
                  <a:srgbClr val="FFFF00"/>
                </a:solidFill>
                <a:effectLst>
                  <a:glow rad="228600">
                    <a:schemeClr val="accent2">
                      <a:satMod val="175000"/>
                      <a:alpha val="40000"/>
                    </a:schemeClr>
                  </a:glow>
                </a:effectLst>
              </a:rPr>
              <a:t>La presión atmosférica es la más elevada del planeta y en el lugar hay un nivel de oxígeno, 15% superior al que existe al nivel del mar. Las aguas del </a:t>
            </a:r>
            <a:r>
              <a:rPr lang="es-ES" sz="2400" b="1" i="1" dirty="0" smtClean="0">
                <a:solidFill>
                  <a:srgbClr val="FFFF00"/>
                </a:solidFill>
                <a:effectLst>
                  <a:glow rad="228600">
                    <a:schemeClr val="accent2">
                      <a:satMod val="175000"/>
                      <a:alpha val="40000"/>
                    </a:schemeClr>
                  </a:glow>
                </a:effectLst>
              </a:rPr>
              <a:t>Mar Muerto</a:t>
            </a:r>
            <a:r>
              <a:rPr lang="es-ES" sz="2400" i="1" dirty="0" smtClean="0">
                <a:solidFill>
                  <a:srgbClr val="FFFF00"/>
                </a:solidFill>
                <a:effectLst>
                  <a:glow rad="228600">
                    <a:schemeClr val="accent2">
                      <a:satMod val="175000"/>
                      <a:alpha val="40000"/>
                    </a:schemeClr>
                  </a:glow>
                </a:effectLst>
              </a:rPr>
              <a:t> tienen un porcentaje de sal que no tiene comparación con ninguna concentración de agua salada existente en otra parte del mundo</a:t>
            </a:r>
            <a:r>
              <a:rPr lang="es-ES" sz="2400" i="1" dirty="0" smtClean="0">
                <a:solidFill>
                  <a:srgbClr val="FFFF00"/>
                </a:solidFill>
              </a:rPr>
              <a:t>.</a:t>
            </a:r>
            <a:endParaRPr lang="es-ES" sz="2400" i="1" dirty="0">
              <a:solidFill>
                <a:srgbClr val="FFFF00"/>
              </a:solidFill>
            </a:endParaRPr>
          </a:p>
        </p:txBody>
      </p:sp>
      <p:pic>
        <p:nvPicPr>
          <p:cNvPr id="5" name="Picture 2" descr="E:\formas montar\2cxx0f8.gif"/>
          <p:cNvPicPr>
            <a:picLocks noChangeAspect="1" noChangeArrowheads="1" noCrop="1"/>
          </p:cNvPicPr>
          <p:nvPr/>
        </p:nvPicPr>
        <p:blipFill>
          <a:blip r:embed="rId4"/>
          <a:srcRect/>
          <a:stretch>
            <a:fillRect/>
          </a:stretch>
        </p:blipFill>
        <p:spPr bwMode="auto">
          <a:xfrm>
            <a:off x="-500098" y="5357826"/>
            <a:ext cx="2143140" cy="1751252"/>
          </a:xfrm>
          <a:prstGeom prst="rect">
            <a:avLst/>
          </a:prstGeom>
          <a:noFill/>
        </p:spPr>
      </p:pic>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580720_014"/>
          <p:cNvPicPr>
            <a:picLocks noChangeArrowheads="1"/>
          </p:cNvPicPr>
          <p:nvPr/>
        </p:nvPicPr>
        <p:blipFill>
          <a:blip r:embed="rId2">
            <a:lum bright="10000" contrast="20000"/>
          </a:blip>
          <a:srcRect/>
          <a:stretch>
            <a:fillRect/>
          </a:stretch>
        </p:blipFill>
        <p:spPr bwMode="auto">
          <a:xfrm>
            <a:off x="0" y="0"/>
            <a:ext cx="9137650" cy="6858000"/>
          </a:xfrm>
          <a:prstGeom prst="rect">
            <a:avLst/>
          </a:prstGeom>
          <a:noFill/>
          <a:ln w="9525">
            <a:noFill/>
            <a:miter lim="800000"/>
            <a:headEnd/>
            <a:tailEnd/>
          </a:ln>
        </p:spPr>
      </p:pic>
    </p:spTree>
  </p:cSld>
  <p:clrMapOvr>
    <a:masterClrMapping/>
  </p:clrMapOvr>
  <p:transition spd="med" advTm="5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A580720_012"/>
          <p:cNvPicPr>
            <a:picLocks noChangeArrowheads="1"/>
          </p:cNvPicPr>
          <p:nvPr/>
        </p:nvPicPr>
        <p:blipFill>
          <a:blip r:embed="rId2">
            <a:lum contrast="1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000">
    <p:plus/>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A941120_019"/>
          <p:cNvPicPr>
            <a:picLocks noChangeAspect="1" noChangeArrowheads="1"/>
          </p:cNvPicPr>
          <p:nvPr/>
        </p:nvPicPr>
        <p:blipFill>
          <a:blip r:embed="rId2">
            <a:lum contrast="10000"/>
          </a:blip>
          <a:srcRect/>
          <a:stretch>
            <a:fillRect/>
          </a:stretch>
        </p:blipFill>
        <p:spPr>
          <a:xfrm>
            <a:off x="0" y="0"/>
            <a:ext cx="9144000" cy="6858000"/>
          </a:xfrm>
          <a:prstGeom prst="rect">
            <a:avLst/>
          </a:prstGeom>
          <a:noFill/>
        </p:spPr>
      </p:pic>
    </p:spTree>
  </p:cSld>
  <p:clrMapOvr>
    <a:masterClrMapping/>
  </p:clrMapOvr>
  <p:transition spd="med" advTm="5000">
    <p:pull dir="l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DDDDD.jpg"/>
          <p:cNvPicPr>
            <a:picLocks noChangeAspect="1" noChangeArrowheads="1"/>
          </p:cNvPicPr>
          <p:nvPr/>
        </p:nvPicPr>
        <p:blipFill>
          <a:blip r:embed="rId2"/>
          <a:srcRect/>
          <a:stretch>
            <a:fillRect/>
          </a:stretch>
        </p:blipFill>
        <p:spPr bwMode="auto">
          <a:xfrm>
            <a:off x="-357222" y="-269121"/>
            <a:ext cx="9787006" cy="7373217"/>
          </a:xfrm>
          <a:prstGeom prst="rect">
            <a:avLst/>
          </a:prstGeom>
          <a:noFill/>
        </p:spPr>
      </p:pic>
    </p:spTree>
  </p:cSld>
  <p:clrMapOvr>
    <a:masterClrMapping/>
  </p:clrMapOvr>
  <p:transition spd="med" advTm="5000">
    <p:zoom dir="in"/>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FFF.jpg"/>
          <p:cNvPicPr>
            <a:picLocks noChangeAspect="1" noChangeArrowheads="1"/>
          </p:cNvPicPr>
          <p:nvPr/>
        </p:nvPicPr>
        <p:blipFill>
          <a:blip r:embed="rId2"/>
          <a:srcRect/>
          <a:stretch>
            <a:fillRect/>
          </a:stretch>
        </p:blipFill>
        <p:spPr bwMode="auto">
          <a:xfrm>
            <a:off x="-285785" y="-214338"/>
            <a:ext cx="9810819" cy="7358114"/>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agaudi.files.wordpress.com/2010/03/tumblr_l00pn9bala1qzt4vjo1_500.gif"/>
          <p:cNvPicPr>
            <a:picLocks noChangeAspect="1" noChangeArrowheads="1" noCrop="1"/>
          </p:cNvPicPr>
          <p:nvPr/>
        </p:nvPicPr>
        <p:blipFill>
          <a:blip r:embed="rId2">
            <a:duotone>
              <a:schemeClr val="accent5">
                <a:shade val="45000"/>
                <a:satMod val="135000"/>
              </a:schemeClr>
              <a:prstClr val="white"/>
            </a:duotone>
            <a:lum bright="17000" contrast="64000"/>
          </a:blip>
          <a:srcRect/>
          <a:stretch>
            <a:fillRect/>
          </a:stretch>
        </p:blipFill>
        <p:spPr bwMode="auto">
          <a:xfrm>
            <a:off x="4214810" y="-2000312"/>
            <a:ext cx="4929190" cy="8858312"/>
          </a:xfrm>
          <a:prstGeom prst="rect">
            <a:avLst/>
          </a:prstGeom>
          <a:noFill/>
        </p:spPr>
      </p:pic>
      <p:pic>
        <p:nvPicPr>
          <p:cNvPr id="116738" name="Picture 2" descr="https://upload.wikimedia.org/wikipedia/commons/thumb/5/58/Dead_Sea_Salt.jpg/800px-Dead_Sea_Salt.jpg"/>
          <p:cNvPicPr>
            <a:picLocks noChangeAspect="1" noChangeArrowheads="1"/>
          </p:cNvPicPr>
          <p:nvPr/>
        </p:nvPicPr>
        <p:blipFill>
          <a:blip r:embed="rId3"/>
          <a:srcRect/>
          <a:stretch>
            <a:fillRect/>
          </a:stretch>
        </p:blipFill>
        <p:spPr bwMode="auto">
          <a:xfrm>
            <a:off x="0" y="0"/>
            <a:ext cx="4714876" cy="7046522"/>
          </a:xfrm>
          <a:prstGeom prst="rect">
            <a:avLst/>
          </a:prstGeom>
          <a:noFill/>
        </p:spPr>
      </p:pic>
      <p:sp>
        <p:nvSpPr>
          <p:cNvPr id="3" name="2 Rectángulo"/>
          <p:cNvSpPr/>
          <p:nvPr/>
        </p:nvSpPr>
        <p:spPr>
          <a:xfrm>
            <a:off x="5357818" y="4857760"/>
            <a:ext cx="3357586" cy="1384995"/>
          </a:xfrm>
          <a:prstGeom prst="rect">
            <a:avLst/>
          </a:prstGeom>
        </p:spPr>
        <p:txBody>
          <a:bodyPr wrap="square">
            <a:spAutoFit/>
          </a:bodyPr>
          <a:lstStyle/>
          <a:p>
            <a:r>
              <a:rPr lang="es-ES" sz="2800" b="1" i="1" dirty="0" smtClean="0">
                <a:solidFill>
                  <a:srgbClr val="FFFF00"/>
                </a:solidFill>
                <a:effectLst>
                  <a:glow rad="228600">
                    <a:schemeClr val="accent2">
                      <a:satMod val="175000"/>
                      <a:alpha val="40000"/>
                    </a:schemeClr>
                  </a:glow>
                </a:effectLst>
              </a:rPr>
              <a:t>Formaciones salinas en la costa de Jordania.</a:t>
            </a:r>
            <a:endParaRPr lang="es-ES" sz="2800" b="1" i="1" dirty="0">
              <a:solidFill>
                <a:srgbClr val="FFFF00"/>
              </a:solidFill>
              <a:effectLst>
                <a:glow rad="228600">
                  <a:schemeClr val="accent2">
                    <a:satMod val="175000"/>
                    <a:alpha val="40000"/>
                  </a:schemeClr>
                </a:glow>
              </a:effectLst>
            </a:endParaRPr>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0" name="Picture 2" descr="ciencia"/>
          <p:cNvPicPr>
            <a:picLocks noChangeAspect="1" noChangeArrowheads="1"/>
          </p:cNvPicPr>
          <p:nvPr/>
        </p:nvPicPr>
        <p:blipFill>
          <a:blip r:embed="rId2"/>
          <a:srcRect/>
          <a:stretch>
            <a:fillRect/>
          </a:stretch>
        </p:blipFill>
        <p:spPr bwMode="auto">
          <a:xfrm>
            <a:off x="0" y="0"/>
            <a:ext cx="9144000" cy="6975898"/>
          </a:xfrm>
          <a:prstGeom prst="rect">
            <a:avLst/>
          </a:prstGeom>
          <a:noFill/>
        </p:spPr>
      </p:pic>
    </p:spTree>
  </p:cSld>
  <p:clrMapOvr>
    <a:masterClrMapping/>
  </p:clrMapOvr>
  <p:transition spd="med" advTm="5000">
    <p:wheel spokes="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580722_016"/>
          <p:cNvPicPr>
            <a:picLocks noChangeAspect="1" noChangeArrowheads="1"/>
          </p:cNvPicPr>
          <p:nvPr/>
        </p:nvPicPr>
        <p:blipFill>
          <a:blip r:embed="rId2"/>
          <a:srcRect/>
          <a:stretch>
            <a:fillRect/>
          </a:stretch>
        </p:blipFill>
        <p:spPr>
          <a:xfrm>
            <a:off x="0" y="0"/>
            <a:ext cx="9144000" cy="6858000"/>
          </a:xfrm>
          <a:prstGeom prst="rect">
            <a:avLst/>
          </a:prstGeom>
          <a:noFill/>
        </p:spPr>
      </p:pic>
    </p:spTree>
  </p:cSld>
  <p:clrMapOvr>
    <a:masterClrMapping/>
  </p:clrMapOvr>
  <p:transition spd="med" advTm="5000">
    <p:pull di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mar muerto"/>
          <p:cNvPicPr>
            <a:picLocks noChangeAspect="1" noChangeArrowheads="1"/>
          </p:cNvPicPr>
          <p:nvPr/>
        </p:nvPicPr>
        <p:blipFill>
          <a:blip r:embed="rId2"/>
          <a:srcRect/>
          <a:stretch>
            <a:fillRect/>
          </a:stretch>
        </p:blipFill>
        <p:spPr bwMode="auto">
          <a:xfrm>
            <a:off x="-1" y="0"/>
            <a:ext cx="9277315" cy="6858000"/>
          </a:xfrm>
          <a:prstGeom prst="rect">
            <a:avLst/>
          </a:prstGeom>
          <a:noFill/>
        </p:spPr>
      </p:pic>
    </p:spTree>
  </p:cSld>
  <p:clrMapOvr>
    <a:masterClrMapping/>
  </p:clrMapOvr>
  <p:transition spd="med" advTm="5000">
    <p:cover dir="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MMMM.jpg"/>
          <p:cNvPicPr>
            <a:picLocks noChangeAspect="1" noChangeArrowheads="1"/>
          </p:cNvPicPr>
          <p:nvPr/>
        </p:nvPicPr>
        <p:blipFill>
          <a:blip r:embed="rId2"/>
          <a:srcRect/>
          <a:stretch>
            <a:fillRect/>
          </a:stretch>
        </p:blipFill>
        <p:spPr bwMode="auto">
          <a:xfrm>
            <a:off x="-279254" y="-214338"/>
            <a:ext cx="9708840" cy="7286676"/>
          </a:xfrm>
          <a:prstGeom prst="rect">
            <a:avLst/>
          </a:prstGeom>
          <a:noFill/>
        </p:spPr>
      </p:pic>
    </p:spTree>
  </p:cSld>
  <p:clrMapOvr>
    <a:masterClrMapping/>
  </p:clrMapOvr>
  <p:transition spd="med" advTm="5000">
    <p:split orient="vert" dir="in"/>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XXX.jpg"/>
          <p:cNvPicPr>
            <a:picLocks noChangeAspect="1" noChangeArrowheads="1"/>
          </p:cNvPicPr>
          <p:nvPr/>
        </p:nvPicPr>
        <p:blipFill>
          <a:blip r:embed="rId2"/>
          <a:srcRect/>
          <a:stretch>
            <a:fillRect/>
          </a:stretch>
        </p:blipFill>
        <p:spPr bwMode="auto">
          <a:xfrm>
            <a:off x="-285784" y="-214338"/>
            <a:ext cx="9644130" cy="7243101"/>
          </a:xfrm>
          <a:prstGeom prst="rect">
            <a:avLst/>
          </a:prstGeom>
          <a:noFill/>
        </p:spPr>
      </p:pic>
    </p:spTree>
  </p:cSld>
  <p:clrMapOvr>
    <a:masterClrMapping/>
  </p:clrMapOvr>
  <p:transition spd="med" advTm="5000">
    <p:split dir="in"/>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38" name="Picture 2" descr="salado"/>
          <p:cNvPicPr>
            <a:picLocks noChangeAspect="1" noChangeArrowheads="1"/>
          </p:cNvPicPr>
          <p:nvPr/>
        </p:nvPicPr>
        <p:blipFill>
          <a:blip r:embed="rId2"/>
          <a:srcRect/>
          <a:stretch>
            <a:fillRect/>
          </a:stretch>
        </p:blipFill>
        <p:spPr bwMode="auto">
          <a:xfrm>
            <a:off x="-67705" y="0"/>
            <a:ext cx="9211705" cy="6858000"/>
          </a:xfrm>
          <a:prstGeom prst="rect">
            <a:avLst/>
          </a:prstGeom>
          <a:noFill/>
        </p:spPr>
      </p:pic>
      <p:sp>
        <p:nvSpPr>
          <p:cNvPr id="3" name="2 Rectángulo"/>
          <p:cNvSpPr/>
          <p:nvPr/>
        </p:nvSpPr>
        <p:spPr>
          <a:xfrm>
            <a:off x="0" y="4919008"/>
            <a:ext cx="9144000" cy="1938992"/>
          </a:xfrm>
          <a:prstGeom prst="rect">
            <a:avLst/>
          </a:prstGeom>
          <a:solidFill>
            <a:srgbClr val="FFFF00">
              <a:alpha val="25000"/>
            </a:srgbClr>
          </a:solidFill>
        </p:spPr>
        <p:txBody>
          <a:bodyPr wrap="square">
            <a:spAutoFit/>
          </a:bodyPr>
          <a:lstStyle/>
          <a:p>
            <a:pPr algn="ctr"/>
            <a:r>
              <a:rPr lang="es-ES" sz="2000" b="1" i="1" dirty="0" smtClean="0">
                <a:solidFill>
                  <a:schemeClr val="bg1"/>
                </a:solidFill>
              </a:rPr>
              <a:t>Para llevar a cabo el proceso de extracción de minerales, es necesario evaporar artificialmente agua del mar Muerto, proceso que contribuye al descenso de sus aguas, un hecho completamente evidente para todo aquel que visita la zona. También utilizan las aguas del río Jordán, su principal tributario (y en la práctica, el único) para irrigar grandes extensiones de tierra agrícola.</a:t>
            </a:r>
            <a:endParaRPr lang="es-ES" sz="2000" b="1" i="1" dirty="0">
              <a:solidFill>
                <a:schemeClr val="bg1"/>
              </a:solidFill>
            </a:endParaRPr>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0" y="3786190"/>
            <a:ext cx="1428760" cy="1167501"/>
          </a:xfrm>
          <a:prstGeom prst="rect">
            <a:avLst/>
          </a:prstGeom>
          <a:noFill/>
        </p:spPr>
      </p:pic>
    </p:spTree>
  </p:cSld>
  <p:clrMapOvr>
    <a:masterClrMapping/>
  </p:clrMapOvr>
  <p:transition spd="med" advTm="24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Nueva carpeta (2)\mar-muerto-muere.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med" advTm="6000">
    <p:pull dir="l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Picture 2" descr="http://es.zooverresources.com/images/E60946L2B1725707D0W900H675/Mar-Muert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5000">
    <p:wheel/>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6" name="Picture 2" descr="microorganismos"/>
          <p:cNvPicPr>
            <a:picLocks noChangeAspect="1" noChangeArrowheads="1"/>
          </p:cNvPicPr>
          <p:nvPr/>
        </p:nvPicPr>
        <p:blipFill>
          <a:blip r:embed="rId2"/>
          <a:srcRect/>
          <a:stretch>
            <a:fillRect/>
          </a:stretch>
        </p:blipFill>
        <p:spPr bwMode="auto">
          <a:xfrm>
            <a:off x="0" y="0"/>
            <a:ext cx="9479238" cy="7143776"/>
          </a:xfrm>
          <a:prstGeom prst="rect">
            <a:avLst/>
          </a:prstGeom>
          <a:noFill/>
        </p:spPr>
      </p:pic>
    </p:spTree>
  </p:cSld>
  <p:clrMapOvr>
    <a:masterClrMapping/>
  </p:clrMapOvr>
  <p:transition spd="med" advTm="5000">
    <p:wheel spokes="3"/>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Nueva carpeta (2)\Mar-Muerto (1).jpg"/>
          <p:cNvPicPr>
            <a:picLocks noChangeAspect="1" noChangeArrowheads="1"/>
          </p:cNvPicPr>
          <p:nvPr/>
        </p:nvPicPr>
        <p:blipFill>
          <a:blip r:embed="rId2"/>
          <a:srcRect/>
          <a:stretch>
            <a:fillRect/>
          </a:stretch>
        </p:blipFill>
        <p:spPr bwMode="auto">
          <a:xfrm>
            <a:off x="-428660" y="-428652"/>
            <a:ext cx="10001320" cy="7643842"/>
          </a:xfrm>
          <a:prstGeom prst="rect">
            <a:avLst/>
          </a:prstGeom>
          <a:noFill/>
        </p:spPr>
      </p:pic>
    </p:spTree>
  </p:cSld>
  <p:clrMapOvr>
    <a:masterClrMapping/>
  </p:clrMapOvr>
  <p:transition spd="med" advTm="5000">
    <p:wedg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49_227"/>
          <p:cNvPicPr>
            <a:picLocks noChangeAspect="1" noChangeArrowheads="1"/>
          </p:cNvPicPr>
          <p:nvPr/>
        </p:nvPicPr>
        <p:blipFill>
          <a:blip r:embed="rId2">
            <a:lum bright="10000" contrast="20000"/>
          </a:blip>
          <a:srcRect/>
          <a:stretch>
            <a:fillRect/>
          </a:stretch>
        </p:blipFill>
        <p:spPr>
          <a:xfrm>
            <a:off x="0" y="0"/>
            <a:ext cx="9144000" cy="6858000"/>
          </a:xfrm>
          <a:prstGeom prst="rect">
            <a:avLst/>
          </a:prstGeom>
          <a:noFill/>
        </p:spPr>
      </p:pic>
    </p:spTree>
  </p:cSld>
  <p:clrMapOvr>
    <a:masterClrMapping/>
  </p:clrMapOvr>
  <p:transition spd="med" advTm="5000">
    <p:randomBar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descr="Mar Muerto, Jordania e Israel"/>
          <p:cNvPicPr>
            <a:picLocks noChangeAspect="1" noChangeArrowheads="1"/>
          </p:cNvPicPr>
          <p:nvPr/>
        </p:nvPicPr>
        <p:blipFill>
          <a:blip r:embed="rId2"/>
          <a:srcRect/>
          <a:stretch>
            <a:fillRect/>
          </a:stretch>
        </p:blipFill>
        <p:spPr bwMode="auto">
          <a:xfrm>
            <a:off x="0" y="0"/>
            <a:ext cx="9222558" cy="6858000"/>
          </a:xfrm>
          <a:prstGeom prst="rect">
            <a:avLst/>
          </a:prstGeom>
          <a:noFill/>
        </p:spPr>
      </p:pic>
    </p:spTree>
  </p:cSld>
  <p:clrMapOvr>
    <a:masterClrMapping/>
  </p:clrMapOvr>
  <p:transition spd="med" advTm="5000">
    <p:spli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agaudi.files.wordpress.com/2010/03/tumblr_ky4haxtzxa1qzt4vjo1_500.gif?w=500&amp;h=500">
            <a:hlinkClick r:id="rId2"/>
          </p:cNvPr>
          <p:cNvPicPr>
            <a:picLocks noChangeAspect="1" noChangeArrowheads="1" noCrop="1"/>
          </p:cNvPicPr>
          <p:nvPr/>
        </p:nvPicPr>
        <p:blipFill>
          <a:blip r:embed="rId3">
            <a:duotone>
              <a:schemeClr val="accent5">
                <a:shade val="45000"/>
                <a:satMod val="135000"/>
              </a:schemeClr>
              <a:prstClr val="white"/>
            </a:duotone>
            <a:lum bright="41000" contrast="51000"/>
          </a:blip>
          <a:srcRect/>
          <a:stretch>
            <a:fillRect/>
          </a:stretch>
        </p:blipFill>
        <p:spPr bwMode="auto">
          <a:xfrm>
            <a:off x="0" y="0"/>
            <a:ext cx="9144000" cy="6858000"/>
          </a:xfrm>
          <a:prstGeom prst="rect">
            <a:avLst/>
          </a:prstGeom>
          <a:noFill/>
        </p:spPr>
      </p:pic>
      <p:sp>
        <p:nvSpPr>
          <p:cNvPr id="2" name="1 Rectángulo"/>
          <p:cNvSpPr/>
          <p:nvPr/>
        </p:nvSpPr>
        <p:spPr>
          <a:xfrm>
            <a:off x="5786446" y="671691"/>
            <a:ext cx="3357554" cy="6186309"/>
          </a:xfrm>
          <a:prstGeom prst="rect">
            <a:avLst/>
          </a:prstGeom>
        </p:spPr>
        <p:txBody>
          <a:bodyPr wrap="square">
            <a:spAutoFit/>
          </a:bodyPr>
          <a:lstStyle/>
          <a:p>
            <a:pPr algn="ctr"/>
            <a:r>
              <a:rPr lang="es-ES" sz="2800" i="1" dirty="0" smtClean="0">
                <a:solidFill>
                  <a:srgbClr val="FFFF00"/>
                </a:solidFill>
                <a:effectLst>
                  <a:glow rad="228600">
                    <a:schemeClr val="accent2">
                      <a:satMod val="175000"/>
                      <a:alpha val="40000"/>
                    </a:schemeClr>
                  </a:glow>
                </a:effectLst>
              </a:rPr>
              <a:t>Uno de los lugares que ha llenado la mente y el deseo de conocerlo, del colectivo terrenal, es el </a:t>
            </a:r>
            <a:r>
              <a:rPr lang="es-ES" sz="2800" b="1" i="1" dirty="0" smtClean="0">
                <a:solidFill>
                  <a:srgbClr val="FFFF00"/>
                </a:solidFill>
                <a:effectLst>
                  <a:glow rad="228600">
                    <a:schemeClr val="accent2">
                      <a:satMod val="175000"/>
                      <a:alpha val="40000"/>
                    </a:schemeClr>
                  </a:glow>
                </a:effectLst>
              </a:rPr>
              <a:t>Mar Muerto</a:t>
            </a:r>
            <a:r>
              <a:rPr lang="es-ES" sz="2800" i="1" dirty="0" smtClean="0">
                <a:solidFill>
                  <a:srgbClr val="FFFF00"/>
                </a:solidFill>
                <a:effectLst>
                  <a:glow rad="228600">
                    <a:schemeClr val="accent2">
                      <a:satMod val="175000"/>
                      <a:alpha val="40000"/>
                    </a:schemeClr>
                  </a:glow>
                </a:effectLst>
              </a:rPr>
              <a:t>. Se han escrito múltiples artículos de gran relevancia en periódicos y revistas internacionales</a:t>
            </a:r>
            <a:r>
              <a:rPr lang="es-ES" sz="2800" i="1" dirty="0" smtClean="0">
                <a:solidFill>
                  <a:srgbClr val="FFFF00"/>
                </a:solidFill>
              </a:rPr>
              <a:t>.</a:t>
            </a:r>
          </a:p>
          <a:p>
            <a:r>
              <a:rPr lang="es-ES" sz="2000" i="1" dirty="0" smtClean="0"/>
              <a:t/>
            </a:r>
            <a:br>
              <a:rPr lang="es-ES" sz="2000" i="1" dirty="0" smtClean="0"/>
            </a:br>
            <a:r>
              <a:rPr lang="es-ES" sz="2000" i="1" dirty="0" smtClean="0"/>
              <a:t> </a:t>
            </a:r>
            <a:br>
              <a:rPr lang="es-ES" sz="2000" i="1" dirty="0" smtClean="0"/>
            </a:br>
            <a:endParaRPr lang="es-ES" sz="2000" i="1" dirty="0"/>
          </a:p>
        </p:txBody>
      </p:sp>
      <p:pic>
        <p:nvPicPr>
          <p:cNvPr id="3" name="Picture 2" descr="C:\Users\Jose Luis\Desktop\U.jpg"/>
          <p:cNvPicPr>
            <a:picLocks noChangeAspect="1" noChangeArrowheads="1"/>
          </p:cNvPicPr>
          <p:nvPr/>
        </p:nvPicPr>
        <p:blipFill>
          <a:blip r:embed="rId4"/>
          <a:srcRect/>
          <a:stretch>
            <a:fillRect/>
          </a:stretch>
        </p:blipFill>
        <p:spPr bwMode="auto">
          <a:xfrm>
            <a:off x="0" y="0"/>
            <a:ext cx="5763859" cy="6858000"/>
          </a:xfrm>
          <a:prstGeom prst="rect">
            <a:avLst/>
          </a:prstGeom>
          <a:noFill/>
        </p:spPr>
      </p:pic>
      <p:pic>
        <p:nvPicPr>
          <p:cNvPr id="6" name="Picture 2" descr="E:\formas montar\2cxx0f8.gif"/>
          <p:cNvPicPr>
            <a:picLocks noChangeAspect="1" noChangeArrowheads="1" noCrop="1"/>
          </p:cNvPicPr>
          <p:nvPr/>
        </p:nvPicPr>
        <p:blipFill>
          <a:blip r:embed="rId5"/>
          <a:srcRect/>
          <a:stretch>
            <a:fillRect/>
          </a:stretch>
        </p:blipFill>
        <p:spPr bwMode="auto">
          <a:xfrm>
            <a:off x="0" y="5573774"/>
            <a:ext cx="1571604" cy="1284225"/>
          </a:xfrm>
          <a:prstGeom prst="rect">
            <a:avLst/>
          </a:prstGeom>
          <a:noFill/>
        </p:spPr>
      </p:pic>
    </p:spTree>
  </p:cSld>
  <p:clrMapOvr>
    <a:masterClrMapping/>
  </p:clrMapOvr>
  <p:transition spd="med" advTm="2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marmorto3863gr"/>
          <p:cNvPicPr>
            <a:picLocks noChangeAspect="1" noChangeArrowheads="1"/>
          </p:cNvPicPr>
          <p:nvPr/>
        </p:nvPicPr>
        <p:blipFill>
          <a:blip r:embed="rId2">
            <a:lum bright="10000" contrast="1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000">
    <p:split dir="in"/>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Nueva carpeta (2)\A1-1806510078--647x30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8000">
    <p:newsflash/>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Nueva carpeta (2)\_1_28784649.jpeg"/>
          <p:cNvPicPr>
            <a:picLocks noChangeAspect="1" noChangeArrowheads="1"/>
          </p:cNvPicPr>
          <p:nvPr/>
        </p:nvPicPr>
        <p:blipFill>
          <a:blip r:embed="rId2"/>
          <a:srcRect/>
          <a:stretch>
            <a:fillRect/>
          </a:stretch>
        </p:blipFill>
        <p:spPr bwMode="auto">
          <a:xfrm>
            <a:off x="0" y="0"/>
            <a:ext cx="9137518" cy="6858000"/>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6" name="Picture 2" descr="http://es.zooverresources.com/images/T11756483I1542091W900H675/Mar-Muerto.jpg"/>
          <p:cNvPicPr>
            <a:picLocks noChangeAspect="1" noChangeArrowheads="1"/>
          </p:cNvPicPr>
          <p:nvPr/>
        </p:nvPicPr>
        <p:blipFill>
          <a:blip r:embed="rId2"/>
          <a:srcRect/>
          <a:stretch>
            <a:fillRect/>
          </a:stretch>
        </p:blipFill>
        <p:spPr bwMode="auto">
          <a:xfrm>
            <a:off x="0" y="0"/>
            <a:ext cx="9644098" cy="7222359"/>
          </a:xfrm>
          <a:prstGeom prst="rect">
            <a:avLst/>
          </a:prstGeom>
          <a:noFill/>
        </p:spPr>
      </p:pic>
    </p:spTree>
  </p:cSld>
  <p:clrMapOvr>
    <a:masterClrMapping/>
  </p:clrMapOvr>
  <p:transition spd="med" advTm="5000">
    <p:pull dir="l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gaudi.files.wordpress.com/2010/03/tumblr_ky4haxtzxa1qzt4vjo1_500.gif?w=500&amp;h=500">
            <a:hlinkClick r:id="rId2"/>
          </p:cNvPr>
          <p:cNvPicPr>
            <a:picLocks noChangeAspect="1" noChangeArrowheads="1" noCrop="1"/>
          </p:cNvPicPr>
          <p:nvPr/>
        </p:nvPicPr>
        <p:blipFill>
          <a:blip r:embed="rId3">
            <a:duotone>
              <a:schemeClr val="accent5">
                <a:shade val="45000"/>
                <a:satMod val="135000"/>
              </a:schemeClr>
              <a:prstClr val="white"/>
            </a:duotone>
            <a:lum bright="41000" contrast="51000"/>
          </a:blip>
          <a:srcRect/>
          <a:stretch>
            <a:fillRect/>
          </a:stretch>
        </p:blipFill>
        <p:spPr bwMode="auto">
          <a:xfrm>
            <a:off x="0" y="0"/>
            <a:ext cx="9144000" cy="6858000"/>
          </a:xfrm>
          <a:prstGeom prst="rect">
            <a:avLst/>
          </a:prstGeom>
          <a:noFill/>
        </p:spPr>
      </p:pic>
      <p:sp>
        <p:nvSpPr>
          <p:cNvPr id="2" name="1 Rectángulo"/>
          <p:cNvSpPr/>
          <p:nvPr/>
        </p:nvSpPr>
        <p:spPr>
          <a:xfrm>
            <a:off x="1928794" y="1285860"/>
            <a:ext cx="5786478" cy="4278094"/>
          </a:xfrm>
          <a:prstGeom prst="rect">
            <a:avLst/>
          </a:prstGeom>
        </p:spPr>
        <p:txBody>
          <a:bodyPr wrap="square">
            <a:spAutoFit/>
          </a:bodyPr>
          <a:lstStyle/>
          <a:p>
            <a:r>
              <a:rPr lang="es-ES" sz="2800" b="1" i="1" dirty="0" smtClean="0">
                <a:solidFill>
                  <a:srgbClr val="FFFF00"/>
                </a:solidFill>
                <a:effectLst>
                  <a:glow rad="228600">
                    <a:schemeClr val="accent2">
                      <a:satMod val="175000"/>
                      <a:alpha val="40000"/>
                    </a:schemeClr>
                  </a:glow>
                </a:effectLst>
              </a:rPr>
              <a:t>La presión atmosférica es la más elevada del planeta y en el lugar hay un nivel de oxígeno, 15% superior al que existe al nivel del mar. Las aguas del Mar Muerto tienen un porcentaje de sal que no tiene comparación con ninguna concentración </a:t>
            </a:r>
            <a:r>
              <a:rPr lang="es-ES" sz="2400" b="1" i="1" dirty="0" smtClean="0">
                <a:solidFill>
                  <a:srgbClr val="FFFF00"/>
                </a:solidFill>
                <a:effectLst>
                  <a:glow rad="228600">
                    <a:schemeClr val="accent2">
                      <a:satMod val="175000"/>
                      <a:alpha val="40000"/>
                    </a:schemeClr>
                  </a:glow>
                </a:effectLst>
              </a:rPr>
              <a:t>de agua salada existente en otra parte del mundo.</a:t>
            </a:r>
            <a:endParaRPr lang="es-ES" sz="2400" b="1" i="1" dirty="0">
              <a:solidFill>
                <a:srgbClr val="FFFF00"/>
              </a:solidFill>
              <a:effectLst>
                <a:glow rad="228600">
                  <a:schemeClr val="accent2">
                    <a:satMod val="175000"/>
                    <a:alpha val="40000"/>
                  </a:schemeClr>
                </a:glow>
              </a:effectLst>
            </a:endParaRPr>
          </a:p>
        </p:txBody>
      </p:sp>
      <p:pic>
        <p:nvPicPr>
          <p:cNvPr id="5" name="Picture 2" descr="E:\formas montar\2cxx0f8.gif"/>
          <p:cNvPicPr>
            <a:picLocks noChangeAspect="1" noChangeArrowheads="1" noCrop="1"/>
          </p:cNvPicPr>
          <p:nvPr/>
        </p:nvPicPr>
        <p:blipFill>
          <a:blip r:embed="rId4"/>
          <a:srcRect/>
          <a:stretch>
            <a:fillRect/>
          </a:stretch>
        </p:blipFill>
        <p:spPr bwMode="auto">
          <a:xfrm>
            <a:off x="0" y="5106748"/>
            <a:ext cx="2143140" cy="1751252"/>
          </a:xfrm>
          <a:prstGeom prst="rect">
            <a:avLst/>
          </a:prstGeom>
          <a:noFill/>
        </p:spPr>
      </p:pic>
    </p:spTree>
  </p:cSld>
  <p:clrMapOvr>
    <a:masterClrMapping/>
  </p:clrMapOvr>
  <p:transition spd="med" advTm="2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6" name="Picture 2" descr="https://agaudi.files.wordpress.com/2010/03/tumblr_ky4haxtzxa1qzt4vjo1_500.gif?w=500&amp;h=500">
            <a:hlinkClick r:id="rId2"/>
          </p:cNvPr>
          <p:cNvPicPr>
            <a:picLocks noChangeAspect="1" noChangeArrowheads="1" noCrop="1"/>
          </p:cNvPicPr>
          <p:nvPr/>
        </p:nvPicPr>
        <p:blipFill>
          <a:blip r:embed="rId3">
            <a:duotone>
              <a:schemeClr val="accent5">
                <a:shade val="45000"/>
                <a:satMod val="135000"/>
              </a:schemeClr>
              <a:prstClr val="white"/>
            </a:duotone>
            <a:lum bright="41000" contrast="51000"/>
          </a:blip>
          <a:srcRect/>
          <a:stretch>
            <a:fillRect/>
          </a:stretch>
        </p:blipFill>
        <p:spPr bwMode="auto">
          <a:xfrm>
            <a:off x="0" y="0"/>
            <a:ext cx="9144000" cy="6858000"/>
          </a:xfrm>
          <a:prstGeom prst="rect">
            <a:avLst/>
          </a:prstGeom>
          <a:noFill/>
        </p:spPr>
      </p:pic>
      <p:pic>
        <p:nvPicPr>
          <p:cNvPr id="3074" name="Picture 2" descr="C:\Users\Jose Luis\Desktop\Nueva carpeta (2)\1422x576x2.jpg"/>
          <p:cNvPicPr>
            <a:picLocks noChangeAspect="1" noChangeArrowheads="1"/>
          </p:cNvPicPr>
          <p:nvPr/>
        </p:nvPicPr>
        <p:blipFill>
          <a:blip r:embed="rId4" cstate="print"/>
          <a:srcRect/>
          <a:stretch>
            <a:fillRect/>
          </a:stretch>
        </p:blipFill>
        <p:spPr bwMode="auto">
          <a:xfrm>
            <a:off x="-18131" y="1000108"/>
            <a:ext cx="9162131" cy="4857784"/>
          </a:xfrm>
          <a:prstGeom prst="rect">
            <a:avLst/>
          </a:prstGeom>
          <a:noFill/>
        </p:spPr>
      </p:pic>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Nueva carpeta (2)\Mar-Muerto (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5000">
    <p:diamon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Nueva carpeta (2)\massada (109).JPG"/>
          <p:cNvPicPr>
            <a:picLocks noChangeAspect="1" noChangeArrowheads="1"/>
          </p:cNvPicPr>
          <p:nvPr/>
        </p:nvPicPr>
        <p:blipFill>
          <a:blip r:embed="rId2"/>
          <a:srcRect/>
          <a:stretch>
            <a:fillRect/>
          </a:stretch>
        </p:blipFill>
        <p:spPr bwMode="auto">
          <a:xfrm>
            <a:off x="-109553" y="-82165"/>
            <a:ext cx="9253553" cy="6940165"/>
          </a:xfrm>
          <a:prstGeom prst="rect">
            <a:avLst/>
          </a:prstGeom>
          <a:noFill/>
        </p:spPr>
      </p:pic>
    </p:spTree>
  </p:cSld>
  <p:clrMapOvr>
    <a:masterClrMapping/>
  </p:clrMapOvr>
  <p:transition spd="med" advTm="5000">
    <p:circl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0" name="Picture 2" descr="Jordania"/>
          <p:cNvPicPr>
            <a:picLocks noChangeAspect="1" noChangeArrowheads="1"/>
          </p:cNvPicPr>
          <p:nvPr/>
        </p:nvPicPr>
        <p:blipFill>
          <a:blip r:embed="rId2"/>
          <a:srcRect/>
          <a:stretch>
            <a:fillRect/>
          </a:stretch>
        </p:blipFill>
        <p:spPr bwMode="auto">
          <a:xfrm>
            <a:off x="-376705" y="-285776"/>
            <a:ext cx="10546844" cy="8001056"/>
          </a:xfrm>
          <a:prstGeom prst="rect">
            <a:avLst/>
          </a:prstGeom>
          <a:noFill/>
        </p:spPr>
      </p:pic>
    </p:spTree>
  </p:cSld>
  <p:clrMapOvr>
    <a:masterClrMapping/>
  </p:clrMapOvr>
  <p:transition spd="med" advTm="5000">
    <p:wheel spokes="8"/>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gaudi.files.wordpress.com/2010/03/tumblr_l00pn9bala1qzt4vjo1_500.gif"/>
          <p:cNvPicPr>
            <a:picLocks noChangeAspect="1" noChangeArrowheads="1" noCrop="1"/>
          </p:cNvPicPr>
          <p:nvPr/>
        </p:nvPicPr>
        <p:blipFill>
          <a:blip r:embed="rId2">
            <a:duotone>
              <a:schemeClr val="accent5">
                <a:shade val="45000"/>
                <a:satMod val="135000"/>
              </a:schemeClr>
              <a:prstClr val="white"/>
            </a:duotone>
            <a:lum bright="17000" contrast="64000"/>
          </a:blip>
          <a:srcRect/>
          <a:stretch>
            <a:fillRect/>
          </a:stretch>
        </p:blipFill>
        <p:spPr bwMode="auto">
          <a:xfrm>
            <a:off x="-357222" y="-857280"/>
            <a:ext cx="9501222" cy="9858444"/>
          </a:xfrm>
          <a:prstGeom prst="rect">
            <a:avLst/>
          </a:prstGeom>
          <a:noFill/>
        </p:spPr>
      </p:pic>
      <p:sp>
        <p:nvSpPr>
          <p:cNvPr id="2" name="1 Rectángulo"/>
          <p:cNvSpPr/>
          <p:nvPr/>
        </p:nvSpPr>
        <p:spPr>
          <a:xfrm>
            <a:off x="1285852" y="1000108"/>
            <a:ext cx="7215238" cy="5016758"/>
          </a:xfrm>
          <a:prstGeom prst="rect">
            <a:avLst/>
          </a:prstGeom>
        </p:spPr>
        <p:txBody>
          <a:bodyPr wrap="square">
            <a:spAutoFit/>
          </a:bodyPr>
          <a:lstStyle/>
          <a:p>
            <a:r>
              <a:rPr lang="es-ES" sz="2000" i="1" dirty="0" smtClean="0">
                <a:solidFill>
                  <a:srgbClr val="FFFF00"/>
                </a:solidFill>
                <a:effectLst>
                  <a:glow rad="228600">
                    <a:schemeClr val="accent2">
                      <a:satMod val="175000"/>
                      <a:alpha val="40000"/>
                    </a:schemeClr>
                  </a:glow>
                </a:effectLst>
              </a:rPr>
              <a:t>Eso también determina la presencia de otros minerales que hacen que el agua tenga una densidad tan viscosa como el aceite.</a:t>
            </a:r>
            <a:br>
              <a:rPr lang="es-ES" sz="2000" i="1" dirty="0" smtClean="0">
                <a:solidFill>
                  <a:srgbClr val="FFFF00"/>
                </a:solidFill>
                <a:effectLst>
                  <a:glow rad="228600">
                    <a:schemeClr val="accent2">
                      <a:satMod val="175000"/>
                      <a:alpha val="40000"/>
                    </a:schemeClr>
                  </a:glow>
                </a:effectLst>
              </a:rPr>
            </a:br>
            <a:r>
              <a:rPr lang="es-ES" sz="2000" i="1" dirty="0" smtClean="0">
                <a:solidFill>
                  <a:srgbClr val="FFFF00"/>
                </a:solidFill>
                <a:effectLst>
                  <a:glow rad="228600">
                    <a:schemeClr val="accent2">
                      <a:satMod val="175000"/>
                      <a:alpha val="40000"/>
                    </a:schemeClr>
                  </a:glow>
                </a:effectLst>
              </a:rPr>
              <a:t> </a:t>
            </a:r>
            <a:br>
              <a:rPr lang="es-ES" sz="2000" i="1" dirty="0" smtClean="0">
                <a:solidFill>
                  <a:srgbClr val="FFFF00"/>
                </a:solidFill>
                <a:effectLst>
                  <a:glow rad="228600">
                    <a:schemeClr val="accent2">
                      <a:satMod val="175000"/>
                      <a:alpha val="40000"/>
                    </a:schemeClr>
                  </a:glow>
                </a:effectLst>
              </a:rPr>
            </a:br>
            <a:r>
              <a:rPr lang="es-ES" sz="2000" i="1" dirty="0" smtClean="0">
                <a:solidFill>
                  <a:srgbClr val="FFFF00"/>
                </a:solidFill>
                <a:effectLst>
                  <a:glow rad="228600">
                    <a:schemeClr val="accent2">
                      <a:satMod val="175000"/>
                      <a:alpha val="40000"/>
                    </a:schemeClr>
                  </a:glow>
                </a:effectLst>
              </a:rPr>
              <a:t>La concentración media de sales minerales en </a:t>
            </a:r>
            <a:r>
              <a:rPr lang="es-ES" sz="2000" i="1" dirty="0" err="1" smtClean="0">
                <a:solidFill>
                  <a:srgbClr val="FFFF00"/>
                </a:solidFill>
                <a:effectLst>
                  <a:glow rad="228600">
                    <a:schemeClr val="accent2">
                      <a:satMod val="175000"/>
                      <a:alpha val="40000"/>
                    </a:schemeClr>
                  </a:glow>
                </a:effectLst>
              </a:rPr>
              <a:t>el</a:t>
            </a:r>
            <a:r>
              <a:rPr lang="es-ES" sz="2000" b="1" i="1" dirty="0" err="1" smtClean="0">
                <a:solidFill>
                  <a:srgbClr val="FFFF00"/>
                </a:solidFill>
                <a:effectLst>
                  <a:glow rad="228600">
                    <a:schemeClr val="accent2">
                      <a:satMod val="175000"/>
                      <a:alpha val="40000"/>
                    </a:schemeClr>
                  </a:glow>
                </a:effectLst>
              </a:rPr>
              <a:t>Mar</a:t>
            </a:r>
            <a:r>
              <a:rPr lang="es-ES" sz="2000" b="1" i="1" dirty="0" smtClean="0">
                <a:solidFill>
                  <a:srgbClr val="FFFF00"/>
                </a:solidFill>
                <a:effectLst>
                  <a:glow rad="228600">
                    <a:schemeClr val="accent2">
                      <a:satMod val="175000"/>
                      <a:alpha val="40000"/>
                    </a:schemeClr>
                  </a:glow>
                </a:effectLst>
              </a:rPr>
              <a:t> Muerto</a:t>
            </a:r>
            <a:r>
              <a:rPr lang="es-ES" sz="2000" i="1" dirty="0" smtClean="0">
                <a:solidFill>
                  <a:srgbClr val="FFFF00"/>
                </a:solidFill>
                <a:effectLst>
                  <a:glow rad="228600">
                    <a:schemeClr val="accent2">
                      <a:satMod val="175000"/>
                      <a:alpha val="40000"/>
                    </a:schemeClr>
                  </a:glow>
                </a:effectLst>
              </a:rPr>
              <a:t> es de 280 gramos por litro, cuando la media generalizada del índice de salinización en los mares es de 35 gramos por litro.</a:t>
            </a:r>
          </a:p>
          <a:p>
            <a:r>
              <a:rPr lang="es-ES" sz="2000" i="1" dirty="0" smtClean="0">
                <a:solidFill>
                  <a:srgbClr val="FFFF00"/>
                </a:solidFill>
                <a:effectLst>
                  <a:glow rad="228600">
                    <a:schemeClr val="accent2">
                      <a:satMod val="175000"/>
                      <a:alpha val="40000"/>
                    </a:schemeClr>
                  </a:glow>
                </a:effectLst>
              </a:rPr>
              <a:t>El nombre de </a:t>
            </a:r>
            <a:r>
              <a:rPr lang="es-ES" sz="2000" b="1" i="1" dirty="0" smtClean="0">
                <a:solidFill>
                  <a:srgbClr val="FFFF00"/>
                </a:solidFill>
                <a:effectLst>
                  <a:glow rad="228600">
                    <a:schemeClr val="accent2">
                      <a:satMod val="175000"/>
                      <a:alpha val="40000"/>
                    </a:schemeClr>
                  </a:glow>
                </a:effectLst>
              </a:rPr>
              <a:t>Mar Muerto</a:t>
            </a:r>
            <a:r>
              <a:rPr lang="es-ES" sz="2000" i="1" dirty="0" smtClean="0">
                <a:solidFill>
                  <a:srgbClr val="FFFF00"/>
                </a:solidFill>
                <a:effectLst>
                  <a:glow rad="228600">
                    <a:schemeClr val="accent2">
                      <a:satMod val="175000"/>
                      <a:alpha val="40000"/>
                    </a:schemeClr>
                  </a:glow>
                </a:effectLst>
              </a:rPr>
              <a:t> fue dado en virtud a la gran cantidad de sal de esas aguas que no permite el desarrollo de ningún tipo de vida.</a:t>
            </a:r>
            <a:br>
              <a:rPr lang="es-ES" sz="2000" i="1" dirty="0" smtClean="0">
                <a:solidFill>
                  <a:srgbClr val="FFFF00"/>
                </a:solidFill>
                <a:effectLst>
                  <a:glow rad="228600">
                    <a:schemeClr val="accent2">
                      <a:satMod val="175000"/>
                      <a:alpha val="40000"/>
                    </a:schemeClr>
                  </a:glow>
                </a:effectLst>
              </a:rPr>
            </a:br>
            <a:r>
              <a:rPr lang="es-ES" sz="2000" i="1" dirty="0" smtClean="0">
                <a:solidFill>
                  <a:srgbClr val="FFFF00"/>
                </a:solidFill>
                <a:effectLst>
                  <a:glow rad="228600">
                    <a:schemeClr val="accent2">
                      <a:satMod val="175000"/>
                      <a:alpha val="40000"/>
                    </a:schemeClr>
                  </a:glow>
                </a:effectLst>
              </a:rPr>
              <a:t> </a:t>
            </a:r>
            <a:br>
              <a:rPr lang="es-ES" sz="2000" i="1" dirty="0" smtClean="0">
                <a:solidFill>
                  <a:srgbClr val="FFFF00"/>
                </a:solidFill>
                <a:effectLst>
                  <a:glow rad="228600">
                    <a:schemeClr val="accent2">
                      <a:satMod val="175000"/>
                      <a:alpha val="40000"/>
                    </a:schemeClr>
                  </a:glow>
                </a:effectLst>
              </a:rPr>
            </a:br>
            <a:r>
              <a:rPr lang="es-ES" sz="2000" i="1" dirty="0" smtClean="0">
                <a:solidFill>
                  <a:srgbClr val="FFFF00"/>
                </a:solidFill>
                <a:effectLst>
                  <a:glow rad="228600">
                    <a:schemeClr val="accent2">
                      <a:satMod val="175000"/>
                      <a:alpha val="40000"/>
                    </a:schemeClr>
                  </a:glow>
                </a:effectLst>
              </a:rPr>
              <a:t>A pesar de que la vida no sea posible en esas condiciones, la fama de las aguas del </a:t>
            </a:r>
            <a:r>
              <a:rPr lang="es-ES" sz="2000" b="1" i="1" dirty="0" smtClean="0">
                <a:solidFill>
                  <a:srgbClr val="FFFF00"/>
                </a:solidFill>
                <a:effectLst>
                  <a:glow rad="228600">
                    <a:schemeClr val="accent2">
                      <a:satMod val="175000"/>
                      <a:alpha val="40000"/>
                    </a:schemeClr>
                  </a:glow>
                </a:effectLst>
              </a:rPr>
              <a:t>Mar Muerto</a:t>
            </a:r>
            <a:r>
              <a:rPr lang="es-ES" sz="2000" i="1" dirty="0" smtClean="0">
                <a:solidFill>
                  <a:srgbClr val="FFFF00"/>
                </a:solidFill>
                <a:effectLst>
                  <a:glow rad="228600">
                    <a:schemeClr val="accent2">
                      <a:satMod val="175000"/>
                      <a:alpha val="40000"/>
                    </a:schemeClr>
                  </a:glow>
                </a:effectLst>
              </a:rPr>
              <a:t> es mundial, por las características terapéuticas de sus 21 minerales, 12 de los cuáles no se han encontrado en ningún otro lugar</a:t>
            </a:r>
            <a:r>
              <a:rPr lang="es-ES" sz="2000" i="1" dirty="0" smtClean="0">
                <a:solidFill>
                  <a:srgbClr val="FFFF00"/>
                </a:solidFill>
                <a:effectLst>
                  <a:glow rad="228600">
                    <a:schemeClr val="accent4">
                      <a:satMod val="175000"/>
                      <a:alpha val="40000"/>
                    </a:schemeClr>
                  </a:glow>
                </a:effectLst>
              </a:rPr>
              <a:t>.</a:t>
            </a:r>
            <a:endParaRPr lang="es-ES" sz="2000" i="1" dirty="0">
              <a:solidFill>
                <a:srgbClr val="FFFF00"/>
              </a:solidFill>
              <a:effectLst>
                <a:glow rad="228600">
                  <a:schemeClr val="accent4">
                    <a:satMod val="175000"/>
                    <a:alpha val="40000"/>
                  </a:schemeClr>
                </a:glow>
              </a:effectLst>
            </a:endParaRPr>
          </a:p>
        </p:txBody>
      </p:sp>
      <p:pic>
        <p:nvPicPr>
          <p:cNvPr id="5" name="Picture 2" descr="E:\formas montar\2cxx0f8.gif"/>
          <p:cNvPicPr>
            <a:picLocks noChangeAspect="1" noChangeArrowheads="1" noCrop="1"/>
          </p:cNvPicPr>
          <p:nvPr/>
        </p:nvPicPr>
        <p:blipFill>
          <a:blip r:embed="rId3"/>
          <a:srcRect/>
          <a:stretch>
            <a:fillRect/>
          </a:stretch>
        </p:blipFill>
        <p:spPr bwMode="auto">
          <a:xfrm>
            <a:off x="0" y="5357826"/>
            <a:ext cx="1835877" cy="1500174"/>
          </a:xfrm>
          <a:prstGeom prst="rect">
            <a:avLst/>
          </a:prstGeom>
          <a:noFill/>
        </p:spPr>
      </p:pic>
    </p:spTree>
  </p:cSld>
  <p:clrMapOvr>
    <a:masterClrMapping/>
  </p:clrMapOvr>
  <p:transition spd="med" advTm="4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hablandode.com/wp-content/uploads/2013/02/pic6781-300x225.jpg"/>
          <p:cNvPicPr>
            <a:picLocks noChangeAspect="1" noChangeArrowheads="1"/>
          </p:cNvPicPr>
          <p:nvPr/>
        </p:nvPicPr>
        <p:blipFill>
          <a:blip r:embed="rId2"/>
          <a:srcRect/>
          <a:stretch>
            <a:fillRect/>
          </a:stretch>
        </p:blipFill>
        <p:spPr bwMode="auto">
          <a:xfrm>
            <a:off x="0" y="-1"/>
            <a:ext cx="9144000" cy="6858001"/>
          </a:xfrm>
          <a:prstGeom prst="rect">
            <a:avLst/>
          </a:prstGeom>
          <a:noFill/>
        </p:spPr>
      </p:pic>
    </p:spTree>
  </p:cSld>
  <p:clrMapOvr>
    <a:masterClrMapping/>
  </p:clrMapOvr>
  <p:transition spd="med" advTm="5000">
    <p:circl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Nueva carpeta (2)\4053110_640px.jpg"/>
          <p:cNvPicPr>
            <a:picLocks noChangeAspect="1" noChangeArrowheads="1"/>
          </p:cNvPicPr>
          <p:nvPr/>
        </p:nvPicPr>
        <p:blipFill>
          <a:blip r:embed="rId2"/>
          <a:srcRect/>
          <a:stretch>
            <a:fillRect/>
          </a:stretch>
        </p:blipFill>
        <p:spPr bwMode="auto">
          <a:xfrm>
            <a:off x="0" y="0"/>
            <a:ext cx="9459312" cy="6858000"/>
          </a:xfrm>
          <a:prstGeom prst="rect">
            <a:avLst/>
          </a:prstGeom>
          <a:noFill/>
        </p:spPr>
      </p:pic>
    </p:spTree>
  </p:cSld>
  <p:clrMapOvr>
    <a:masterClrMapping/>
  </p:clrMapOvr>
  <p:transition spd="med" advTm="5000">
    <p:plus/>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2" descr="investigaci�n"/>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5000">
    <p:wipe dir="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2" descr="http://es.zooverresources.com/images/T4546525I314982W900H675/Mar-Muert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5000">
    <p:wipe dir="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gaudi.files.wordpress.com/2010/03/tumblr_ky4haxtzxa1qzt4vjo1_500.gif?w=500&amp;h=500">
            <a:hlinkClick r:id="rId2"/>
          </p:cNvPr>
          <p:cNvPicPr>
            <a:picLocks noChangeAspect="1" noChangeArrowheads="1" noCrop="1"/>
          </p:cNvPicPr>
          <p:nvPr/>
        </p:nvPicPr>
        <p:blipFill>
          <a:blip r:embed="rId3">
            <a:duotone>
              <a:schemeClr val="accent5">
                <a:shade val="45000"/>
                <a:satMod val="135000"/>
              </a:schemeClr>
              <a:prstClr val="white"/>
            </a:duotone>
            <a:lum bright="41000" contrast="51000"/>
          </a:blip>
          <a:srcRect/>
          <a:stretch>
            <a:fillRect/>
          </a:stretch>
        </p:blipFill>
        <p:spPr bwMode="auto">
          <a:xfrm>
            <a:off x="0" y="0"/>
            <a:ext cx="9144000" cy="6858000"/>
          </a:xfrm>
          <a:prstGeom prst="rect">
            <a:avLst/>
          </a:prstGeom>
          <a:noFill/>
        </p:spPr>
      </p:pic>
      <p:sp>
        <p:nvSpPr>
          <p:cNvPr id="2" name="1 Rectángulo"/>
          <p:cNvSpPr/>
          <p:nvPr/>
        </p:nvSpPr>
        <p:spPr>
          <a:xfrm>
            <a:off x="928662" y="335846"/>
            <a:ext cx="8215338" cy="6370975"/>
          </a:xfrm>
          <a:prstGeom prst="rect">
            <a:avLst/>
          </a:prstGeom>
        </p:spPr>
        <p:txBody>
          <a:bodyPr wrap="square">
            <a:spAutoFit/>
          </a:bodyPr>
          <a:lstStyle/>
          <a:p>
            <a:r>
              <a:rPr lang="es-ES" sz="2400" i="1" dirty="0" smtClean="0">
                <a:solidFill>
                  <a:srgbClr val="FFFF00"/>
                </a:solidFill>
                <a:effectLst>
                  <a:glow rad="228600">
                    <a:schemeClr val="accent2">
                      <a:satMod val="175000"/>
                      <a:alpha val="40000"/>
                    </a:schemeClr>
                  </a:glow>
                </a:effectLst>
              </a:rPr>
              <a:t>También es famoso el </a:t>
            </a:r>
            <a:r>
              <a:rPr lang="es-ES" sz="2400" b="1" i="1" dirty="0" smtClean="0">
                <a:solidFill>
                  <a:srgbClr val="FFFF00"/>
                </a:solidFill>
                <a:effectLst>
                  <a:glow rad="228600">
                    <a:schemeClr val="accent2">
                      <a:satMod val="175000"/>
                      <a:alpha val="40000"/>
                    </a:schemeClr>
                  </a:glow>
                </a:effectLst>
              </a:rPr>
              <a:t>Mar Muerto</a:t>
            </a:r>
            <a:r>
              <a:rPr lang="es-ES" sz="2400" i="1" dirty="0" smtClean="0">
                <a:solidFill>
                  <a:srgbClr val="FFFF00"/>
                </a:solidFill>
                <a:effectLst>
                  <a:glow rad="228600">
                    <a:schemeClr val="accent2">
                      <a:satMod val="175000"/>
                      <a:alpha val="40000"/>
                    </a:schemeClr>
                  </a:glow>
                </a:effectLst>
              </a:rPr>
              <a:t> por sus manantiales térmicos y por el barro negro que es aplicado en el cuerpo para la pureza de la piel, mejorar la circulación sanguínea y la función respiratoria.</a:t>
            </a:r>
            <a:br>
              <a:rPr lang="es-ES" sz="2400" i="1" dirty="0" smtClean="0">
                <a:solidFill>
                  <a:srgbClr val="FFFF00"/>
                </a:solidFill>
                <a:effectLst>
                  <a:glow rad="228600">
                    <a:schemeClr val="accent2">
                      <a:satMod val="175000"/>
                      <a:alpha val="40000"/>
                    </a:schemeClr>
                  </a:glow>
                </a:effectLst>
              </a:rPr>
            </a:br>
            <a:r>
              <a:rPr lang="es-ES" sz="2400" i="1" dirty="0" smtClean="0">
                <a:solidFill>
                  <a:srgbClr val="FFFF00"/>
                </a:solidFill>
                <a:effectLst>
                  <a:glow rad="228600">
                    <a:schemeClr val="accent2">
                      <a:satMod val="175000"/>
                      <a:alpha val="40000"/>
                    </a:schemeClr>
                  </a:glow>
                </a:effectLst>
              </a:rPr>
              <a:t> </a:t>
            </a:r>
            <a:br>
              <a:rPr lang="es-ES" sz="2400" i="1" dirty="0" smtClean="0">
                <a:solidFill>
                  <a:srgbClr val="FFFF00"/>
                </a:solidFill>
                <a:effectLst>
                  <a:glow rad="228600">
                    <a:schemeClr val="accent2">
                      <a:satMod val="175000"/>
                      <a:alpha val="40000"/>
                    </a:schemeClr>
                  </a:glow>
                </a:effectLst>
              </a:rPr>
            </a:br>
            <a:r>
              <a:rPr lang="es-ES" sz="2400" i="1" dirty="0" smtClean="0">
                <a:solidFill>
                  <a:srgbClr val="FFFF00"/>
                </a:solidFill>
                <a:effectLst>
                  <a:glow rad="228600">
                    <a:schemeClr val="accent2">
                      <a:satMod val="175000"/>
                      <a:alpha val="40000"/>
                    </a:schemeClr>
                  </a:glow>
                </a:effectLst>
              </a:rPr>
              <a:t>El </a:t>
            </a:r>
            <a:r>
              <a:rPr lang="es-ES" sz="2400" b="1" i="1" dirty="0" smtClean="0">
                <a:solidFill>
                  <a:srgbClr val="FFFF00"/>
                </a:solidFill>
                <a:effectLst>
                  <a:glow rad="228600">
                    <a:schemeClr val="accent2">
                      <a:satMod val="175000"/>
                      <a:alpha val="40000"/>
                    </a:schemeClr>
                  </a:glow>
                </a:effectLst>
              </a:rPr>
              <a:t>Mar Muerto</a:t>
            </a:r>
            <a:r>
              <a:rPr lang="es-ES" sz="2400" i="1" dirty="0" smtClean="0">
                <a:solidFill>
                  <a:srgbClr val="FFFF00"/>
                </a:solidFill>
                <a:effectLst>
                  <a:glow rad="228600">
                    <a:schemeClr val="accent2">
                      <a:satMod val="175000"/>
                      <a:alpha val="40000"/>
                    </a:schemeClr>
                  </a:glow>
                </a:effectLst>
              </a:rPr>
              <a:t> tiene 76 kilómetros de largo y un ancho máximo de 16 kilómetros. Su superficie aproximada es de 1049 kilómetros cuadrados. Las aguas del </a:t>
            </a:r>
            <a:r>
              <a:rPr lang="es-ES" sz="2400" b="1" i="1" dirty="0" smtClean="0">
                <a:solidFill>
                  <a:srgbClr val="FFFF00"/>
                </a:solidFill>
                <a:effectLst>
                  <a:glow rad="228600">
                    <a:schemeClr val="accent2">
                      <a:satMod val="175000"/>
                      <a:alpha val="40000"/>
                    </a:schemeClr>
                  </a:glow>
                </a:effectLst>
              </a:rPr>
              <a:t>Mar Muerto</a:t>
            </a:r>
            <a:r>
              <a:rPr lang="es-ES" sz="2400" i="1" dirty="0" smtClean="0">
                <a:solidFill>
                  <a:srgbClr val="FFFF00"/>
                </a:solidFill>
                <a:effectLst>
                  <a:glow rad="228600">
                    <a:schemeClr val="accent2">
                      <a:satMod val="175000"/>
                      <a:alpha val="40000"/>
                    </a:schemeClr>
                  </a:glow>
                </a:effectLst>
              </a:rPr>
              <a:t> en su sector norte tienen una profundidad de 396 metros, en el sur en cambio es poco profundo con menos de 6 metros.</a:t>
            </a:r>
            <a:br>
              <a:rPr lang="es-ES" sz="2400" i="1" dirty="0" smtClean="0">
                <a:solidFill>
                  <a:srgbClr val="FFFF00"/>
                </a:solidFill>
                <a:effectLst>
                  <a:glow rad="228600">
                    <a:schemeClr val="accent2">
                      <a:satMod val="175000"/>
                      <a:alpha val="40000"/>
                    </a:schemeClr>
                  </a:glow>
                </a:effectLst>
              </a:rPr>
            </a:br>
            <a:r>
              <a:rPr lang="es-ES" sz="2400" i="1" dirty="0" smtClean="0">
                <a:solidFill>
                  <a:srgbClr val="FFFF00"/>
                </a:solidFill>
                <a:effectLst>
                  <a:glow rad="228600">
                    <a:schemeClr val="accent2">
                      <a:satMod val="175000"/>
                      <a:alpha val="40000"/>
                    </a:schemeClr>
                  </a:glow>
                </a:effectLst>
              </a:rPr>
              <a:t> </a:t>
            </a:r>
            <a:br>
              <a:rPr lang="es-ES" sz="2400" i="1" dirty="0" smtClean="0">
                <a:solidFill>
                  <a:srgbClr val="FFFF00"/>
                </a:solidFill>
                <a:effectLst>
                  <a:glow rad="228600">
                    <a:schemeClr val="accent2">
                      <a:satMod val="175000"/>
                      <a:alpha val="40000"/>
                    </a:schemeClr>
                  </a:glow>
                </a:effectLst>
              </a:rPr>
            </a:br>
            <a:r>
              <a:rPr lang="es-ES" sz="2400" i="1" dirty="0" smtClean="0">
                <a:solidFill>
                  <a:srgbClr val="FFFF00"/>
                </a:solidFill>
                <a:effectLst>
                  <a:glow rad="228600">
                    <a:schemeClr val="accent2">
                      <a:satMod val="175000"/>
                      <a:alpha val="40000"/>
                    </a:schemeClr>
                  </a:glow>
                </a:effectLst>
              </a:rPr>
              <a:t>Se sospecha que en las profundidades del </a:t>
            </a:r>
            <a:r>
              <a:rPr lang="es-ES" sz="2400" b="1" i="1" dirty="0" smtClean="0">
                <a:solidFill>
                  <a:srgbClr val="FFFF00"/>
                </a:solidFill>
                <a:effectLst>
                  <a:glow rad="228600">
                    <a:schemeClr val="accent2">
                      <a:satMod val="175000"/>
                      <a:alpha val="40000"/>
                    </a:schemeClr>
                  </a:glow>
                </a:effectLst>
              </a:rPr>
              <a:t>Mar Muerto</a:t>
            </a:r>
            <a:r>
              <a:rPr lang="es-ES" sz="2400" i="1" dirty="0" smtClean="0">
                <a:solidFill>
                  <a:srgbClr val="FFFF00"/>
                </a:solidFill>
                <a:effectLst>
                  <a:glow rad="228600">
                    <a:schemeClr val="accent2">
                      <a:satMod val="175000"/>
                      <a:alpha val="40000"/>
                    </a:schemeClr>
                  </a:glow>
                </a:effectLst>
              </a:rPr>
              <a:t> están las ciudades perdidas de </a:t>
            </a:r>
            <a:r>
              <a:rPr lang="es-ES" sz="2400" b="1" i="1" dirty="0" smtClean="0">
                <a:solidFill>
                  <a:srgbClr val="FFFF00"/>
                </a:solidFill>
                <a:effectLst>
                  <a:glow rad="228600">
                    <a:schemeClr val="accent2">
                      <a:satMod val="175000"/>
                      <a:alpha val="40000"/>
                    </a:schemeClr>
                  </a:glow>
                </a:effectLst>
              </a:rPr>
              <a:t>Sodoma, Gomorra, </a:t>
            </a:r>
            <a:r>
              <a:rPr lang="es-ES" sz="2400" b="1" i="1" dirty="0" err="1" smtClean="0">
                <a:solidFill>
                  <a:srgbClr val="FFFF00"/>
                </a:solidFill>
                <a:effectLst>
                  <a:glow rad="228600">
                    <a:schemeClr val="accent2">
                      <a:satMod val="175000"/>
                      <a:alpha val="40000"/>
                    </a:schemeClr>
                  </a:glow>
                </a:effectLst>
              </a:rPr>
              <a:t>Admá</a:t>
            </a:r>
            <a:r>
              <a:rPr lang="es-ES" sz="2400" b="1" i="1" dirty="0" smtClean="0">
                <a:solidFill>
                  <a:srgbClr val="FFFF00"/>
                </a:solidFill>
                <a:effectLst>
                  <a:glow rad="228600">
                    <a:schemeClr val="accent2">
                      <a:satMod val="175000"/>
                      <a:alpha val="40000"/>
                    </a:schemeClr>
                  </a:glow>
                </a:effectLst>
              </a:rPr>
              <a:t> y </a:t>
            </a:r>
            <a:r>
              <a:rPr lang="es-ES" sz="2400" b="1" i="1" dirty="0" err="1" smtClean="0">
                <a:solidFill>
                  <a:srgbClr val="FFFF00"/>
                </a:solidFill>
                <a:effectLst>
                  <a:glow rad="228600">
                    <a:schemeClr val="accent2">
                      <a:satMod val="175000"/>
                      <a:alpha val="40000"/>
                    </a:schemeClr>
                  </a:glow>
                </a:effectLst>
              </a:rPr>
              <a:t>Seboyim</a:t>
            </a:r>
            <a:r>
              <a:rPr lang="es-ES" sz="2400" i="1" dirty="0" smtClean="0">
                <a:solidFill>
                  <a:srgbClr val="FFFF00"/>
                </a:solidFill>
                <a:effectLst>
                  <a:glow rad="228600">
                    <a:schemeClr val="accent2">
                      <a:satMod val="175000"/>
                      <a:alpha val="40000"/>
                    </a:schemeClr>
                  </a:glow>
                </a:effectLst>
              </a:rPr>
              <a:t>. El Mar Muerto es seis veces más salado que los océanos y debido a su alta densidad un cuerpo humano puede flotar ahí.</a:t>
            </a:r>
            <a:endParaRPr lang="es-ES" sz="2400" i="1" dirty="0">
              <a:solidFill>
                <a:srgbClr val="FFFF00"/>
              </a:solidFill>
              <a:effectLst>
                <a:glow rad="228600">
                  <a:schemeClr val="accent2">
                    <a:satMod val="175000"/>
                    <a:alpha val="40000"/>
                  </a:schemeClr>
                </a:glow>
              </a:effectLst>
            </a:endParaRPr>
          </a:p>
        </p:txBody>
      </p:sp>
      <p:pic>
        <p:nvPicPr>
          <p:cNvPr id="5" name="Picture 2" descr="E:\formas montar\2cxx0f8.gif"/>
          <p:cNvPicPr>
            <a:picLocks noChangeAspect="1" noChangeArrowheads="1" noCrop="1"/>
          </p:cNvPicPr>
          <p:nvPr/>
        </p:nvPicPr>
        <p:blipFill>
          <a:blip r:embed="rId4" cstate="print"/>
          <a:srcRect/>
          <a:stretch>
            <a:fillRect/>
          </a:stretch>
        </p:blipFill>
        <p:spPr bwMode="auto">
          <a:xfrm>
            <a:off x="0" y="5786454"/>
            <a:ext cx="1311332" cy="1071546"/>
          </a:xfrm>
          <a:prstGeom prst="rect">
            <a:avLst/>
          </a:prstGeom>
          <a:noFill/>
        </p:spPr>
      </p:pic>
    </p:spTree>
  </p:cSld>
  <p:clrMapOvr>
    <a:masterClrMapping/>
  </p:clrMapOvr>
  <p:transition spd="med" advTm="5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2" name="Picture 2" descr="educaci�n"/>
          <p:cNvPicPr>
            <a:picLocks noChangeAspect="1" noChangeArrowheads="1"/>
          </p:cNvPicPr>
          <p:nvPr/>
        </p:nvPicPr>
        <p:blipFill>
          <a:blip r:embed="rId2"/>
          <a:srcRect/>
          <a:stretch>
            <a:fillRect/>
          </a:stretch>
        </p:blipFill>
        <p:spPr bwMode="auto">
          <a:xfrm>
            <a:off x="0" y="-1"/>
            <a:ext cx="9144000" cy="6858001"/>
          </a:xfrm>
          <a:prstGeom prst="rect">
            <a:avLst/>
          </a:prstGeom>
          <a:noFill/>
        </p:spPr>
      </p:pic>
    </p:spTree>
  </p:cSld>
  <p:clrMapOvr>
    <a:masterClrMapping/>
  </p:clrMapOvr>
  <p:transition spd="med" advTm="5000">
    <p:wedg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DD.jpg"/>
          <p:cNvPicPr>
            <a:picLocks noChangeAspect="1" noChangeArrowheads="1"/>
          </p:cNvPicPr>
          <p:nvPr/>
        </p:nvPicPr>
        <p:blipFill>
          <a:blip r:embed="rId2"/>
          <a:srcRect/>
          <a:stretch>
            <a:fillRect/>
          </a:stretch>
        </p:blipFill>
        <p:spPr bwMode="auto">
          <a:xfrm>
            <a:off x="-19050" y="-19051"/>
            <a:ext cx="9163050" cy="6877051"/>
          </a:xfrm>
          <a:prstGeom prst="rect">
            <a:avLst/>
          </a:prstGeom>
          <a:noFill/>
        </p:spPr>
      </p:pic>
    </p:spTree>
  </p:cSld>
  <p:clrMapOvr>
    <a:masterClrMapping/>
  </p:clrMapOvr>
  <p:transition spd="med" advTm="5000">
    <p:zo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2" descr="http://es.zooverresources.com/images/T3813675I173212W900H675/Mar-Muerto.jpg"/>
          <p:cNvPicPr>
            <a:picLocks noChangeAspect="1" noChangeArrowheads="1"/>
          </p:cNvPicPr>
          <p:nvPr/>
        </p:nvPicPr>
        <p:blipFill>
          <a:blip r:embed="rId3"/>
          <a:srcRect/>
          <a:stretch>
            <a:fillRect/>
          </a:stretch>
        </p:blipFill>
        <p:spPr bwMode="auto">
          <a:xfrm>
            <a:off x="0" y="-1"/>
            <a:ext cx="9144000" cy="6858001"/>
          </a:xfrm>
          <a:prstGeom prst="rect">
            <a:avLst/>
          </a:prstGeom>
          <a:noFill/>
        </p:spPr>
      </p:pic>
    </p:spTree>
  </p:cSld>
  <p:clrMapOvr>
    <a:masterClrMapping/>
  </p:clrMapOvr>
  <p:transition spd="med" advTm="5000">
    <p:pull dir="r"/>
    <p:sndAc>
      <p:stSnd>
        <p:snd r:embed="rId2" name="PEQUEÑA FLOR.wav"/>
      </p:stSnd>
    </p:sndAc>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Nueva carpeta (2)\5885018095_83b4caa65d_b.jpg"/>
          <p:cNvPicPr>
            <a:picLocks noChangeAspect="1" noChangeArrowheads="1"/>
          </p:cNvPicPr>
          <p:nvPr/>
        </p:nvPicPr>
        <p:blipFill>
          <a:blip r:embed="rId2"/>
          <a:srcRect/>
          <a:stretch>
            <a:fillRect/>
          </a:stretch>
        </p:blipFill>
        <p:spPr bwMode="auto">
          <a:xfrm>
            <a:off x="-609601" y="-457200"/>
            <a:ext cx="9753601" cy="7315200"/>
          </a:xfrm>
          <a:prstGeom prst="rect">
            <a:avLst/>
          </a:prstGeom>
          <a:noFill/>
        </p:spPr>
      </p:pic>
    </p:spTree>
  </p:cSld>
  <p:clrMapOvr>
    <a:masterClrMapping/>
  </p:clrMapOvr>
  <p:transition spd="med" advTm="5000">
    <p:wedg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gaudi.files.wordpress.com/2010/03/tumblr_ky4haxtzxa1qzt4vjo1_500.gif?w=500&amp;h=500">
            <a:hlinkClick r:id="rId2"/>
          </p:cNvPr>
          <p:cNvPicPr>
            <a:picLocks noChangeAspect="1" noChangeArrowheads="1" noCrop="1"/>
          </p:cNvPicPr>
          <p:nvPr/>
        </p:nvPicPr>
        <p:blipFill>
          <a:blip r:embed="rId3">
            <a:duotone>
              <a:schemeClr val="accent5">
                <a:shade val="45000"/>
                <a:satMod val="135000"/>
              </a:schemeClr>
              <a:prstClr val="white"/>
            </a:duotone>
            <a:lum bright="41000" contrast="51000"/>
          </a:blip>
          <a:srcRect/>
          <a:stretch>
            <a:fillRect/>
          </a:stretch>
        </p:blipFill>
        <p:spPr bwMode="auto">
          <a:xfrm>
            <a:off x="0" y="0"/>
            <a:ext cx="9144000" cy="6858000"/>
          </a:xfrm>
          <a:prstGeom prst="rect">
            <a:avLst/>
          </a:prstGeom>
          <a:noFill/>
        </p:spPr>
      </p:pic>
      <p:sp>
        <p:nvSpPr>
          <p:cNvPr id="2" name="1 Rectángulo"/>
          <p:cNvSpPr/>
          <p:nvPr/>
        </p:nvSpPr>
        <p:spPr>
          <a:xfrm>
            <a:off x="2571736" y="1714488"/>
            <a:ext cx="4572000" cy="3416320"/>
          </a:xfrm>
          <a:prstGeom prst="rect">
            <a:avLst/>
          </a:prstGeom>
        </p:spPr>
        <p:txBody>
          <a:bodyPr>
            <a:spAutoFit/>
          </a:bodyPr>
          <a:lstStyle/>
          <a:p>
            <a:r>
              <a:rPr lang="es-ES" sz="2400" b="1" i="1" dirty="0" smtClean="0">
                <a:solidFill>
                  <a:srgbClr val="FFFF00"/>
                </a:solidFill>
                <a:effectLst>
                  <a:glow rad="228600">
                    <a:schemeClr val="accent2">
                      <a:satMod val="175000"/>
                      <a:alpha val="40000"/>
                    </a:schemeClr>
                  </a:glow>
                </a:effectLst>
              </a:rPr>
              <a:t>Sorprendente. Hasta por sus condiciones de tipo teológico el Mar Muerto ofrece disyuntivas varias para el asombro y el mito. Hay personas que expresan que cuando lo han visto se han quedado literalmente sin habla.</a:t>
            </a:r>
            <a:endParaRPr lang="es-ES" sz="2400" b="1" dirty="0">
              <a:solidFill>
                <a:srgbClr val="FFFF00"/>
              </a:solidFill>
              <a:effectLst>
                <a:glow rad="228600">
                  <a:schemeClr val="accent2">
                    <a:satMod val="175000"/>
                    <a:alpha val="40000"/>
                  </a:schemeClr>
                </a:glow>
              </a:effectLst>
            </a:endParaRPr>
          </a:p>
        </p:txBody>
      </p:sp>
      <p:pic>
        <p:nvPicPr>
          <p:cNvPr id="5" name="Picture 2" descr="E:\formas montar\2cxx0f8.gif"/>
          <p:cNvPicPr>
            <a:picLocks noChangeAspect="1" noChangeArrowheads="1" noCrop="1"/>
          </p:cNvPicPr>
          <p:nvPr/>
        </p:nvPicPr>
        <p:blipFill>
          <a:blip r:embed="rId4"/>
          <a:srcRect/>
          <a:stretch>
            <a:fillRect/>
          </a:stretch>
        </p:blipFill>
        <p:spPr bwMode="auto">
          <a:xfrm>
            <a:off x="0" y="5106748"/>
            <a:ext cx="2143140" cy="1751252"/>
          </a:xfrm>
          <a:prstGeom prst="rect">
            <a:avLst/>
          </a:prstGeom>
          <a:noFill/>
        </p:spPr>
      </p:pic>
    </p:spTree>
  </p:cSld>
  <p:clrMapOvr>
    <a:masterClrMapping/>
  </p:clrMapOvr>
  <p:transition spd="med" advTm="2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2" descr="salado"/>
          <p:cNvPicPr>
            <a:picLocks noChangeAspect="1" noChangeArrowheads="1"/>
          </p:cNvPicPr>
          <p:nvPr/>
        </p:nvPicPr>
        <p:blipFill>
          <a:blip r:embed="rId2"/>
          <a:srcRect/>
          <a:stretch>
            <a:fillRect/>
          </a:stretch>
        </p:blipFill>
        <p:spPr bwMode="auto">
          <a:xfrm>
            <a:off x="-1" y="0"/>
            <a:ext cx="9756739" cy="7215214"/>
          </a:xfrm>
          <a:prstGeom prst="rect">
            <a:avLst/>
          </a:prstGeom>
          <a:noFill/>
        </p:spPr>
      </p:pic>
    </p:spTree>
  </p:cSld>
  <p:clrMapOvr>
    <a:masterClrMapping/>
  </p:clrMapOvr>
  <p:transition spd="med" advTm="5000">
    <p:circl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descr="http://es.zooverresources.com/images/E60946L2B304190D0W900H675/Mar-Muerto.jpg"/>
          <p:cNvPicPr>
            <a:picLocks noChangeAspect="1" noChangeArrowheads="1"/>
          </p:cNvPicPr>
          <p:nvPr/>
        </p:nvPicPr>
        <p:blipFill>
          <a:blip r:embed="rId2"/>
          <a:srcRect/>
          <a:stretch>
            <a:fillRect/>
          </a:stretch>
        </p:blipFill>
        <p:spPr bwMode="auto">
          <a:xfrm>
            <a:off x="0" y="0"/>
            <a:ext cx="10304172" cy="6858000"/>
          </a:xfrm>
          <a:prstGeom prst="rect">
            <a:avLst/>
          </a:prstGeom>
          <a:noFill/>
        </p:spPr>
      </p:pic>
    </p:spTree>
  </p:cSld>
  <p:clrMapOvr>
    <a:masterClrMapping/>
  </p:clrMapOvr>
  <p:transition spd="med" advTm="5000">
    <p:diamon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2" descr="http://es.zooverresources.com/images/T6511917I797579W900H675/Mar-Muerto.jpg"/>
          <p:cNvPicPr>
            <a:picLocks noChangeAspect="1" noChangeArrowheads="1"/>
          </p:cNvPicPr>
          <p:nvPr/>
        </p:nvPicPr>
        <p:blipFill>
          <a:blip r:embed="rId2"/>
          <a:srcRect/>
          <a:stretch>
            <a:fillRect/>
          </a:stretch>
        </p:blipFill>
        <p:spPr bwMode="auto">
          <a:xfrm>
            <a:off x="0" y="-1"/>
            <a:ext cx="9144000" cy="6858001"/>
          </a:xfrm>
          <a:prstGeom prst="rect">
            <a:avLst/>
          </a:prstGeom>
          <a:noFill/>
        </p:spPr>
      </p:pic>
    </p:spTree>
  </p:cSld>
  <p:clrMapOvr>
    <a:masterClrMapping/>
  </p:clrMapOvr>
  <p:transition spd="med" advTm="5000">
    <p:randomBar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Picture 2" descr="http://es.zooverresources.com/images/T6511917I797582W900H675/Mar-Muert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5000">
    <p:randomBa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descr="http://es.zooverresources.com/images/E60946L2B128564D0W900H675/Mar-Muerto.jpg"/>
          <p:cNvPicPr>
            <a:picLocks noChangeAspect="1" noChangeArrowheads="1"/>
          </p:cNvPicPr>
          <p:nvPr/>
        </p:nvPicPr>
        <p:blipFill>
          <a:blip r:embed="rId2"/>
          <a:srcRect/>
          <a:stretch>
            <a:fillRect/>
          </a:stretch>
        </p:blipFill>
        <p:spPr bwMode="auto">
          <a:xfrm>
            <a:off x="0" y="0"/>
            <a:ext cx="10304172" cy="6858000"/>
          </a:xfrm>
          <a:prstGeom prst="rect">
            <a:avLst/>
          </a:prstGeom>
          <a:noFill/>
        </p:spPr>
      </p:pic>
    </p:spTree>
  </p:cSld>
  <p:clrMapOvr>
    <a:masterClrMapping/>
  </p:clrMapOvr>
  <p:transition spd="med" advTm="5000">
    <p:split dir="in"/>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upload.wikimedia.org/wikipedia/commons/thumb/7/74/Playa_sobre_el_Mar_Muerto.jpg/1024px-Playa_sobre_el_Mar_Muerto.jpg"/>
          <p:cNvPicPr>
            <a:picLocks noChangeAspect="1" noChangeArrowheads="1"/>
          </p:cNvPicPr>
          <p:nvPr/>
        </p:nvPicPr>
        <p:blipFill>
          <a:blip r:embed="rId2"/>
          <a:srcRect/>
          <a:stretch>
            <a:fillRect/>
          </a:stretch>
        </p:blipFill>
        <p:spPr bwMode="auto">
          <a:xfrm>
            <a:off x="0" y="0"/>
            <a:ext cx="9144000" cy="6847974"/>
          </a:xfrm>
          <a:prstGeom prst="rect">
            <a:avLst/>
          </a:prstGeom>
          <a:noFill/>
        </p:spPr>
      </p:pic>
      <p:sp>
        <p:nvSpPr>
          <p:cNvPr id="3" name="2 Rectángulo"/>
          <p:cNvSpPr/>
          <p:nvPr/>
        </p:nvSpPr>
        <p:spPr>
          <a:xfrm>
            <a:off x="1785918" y="500042"/>
            <a:ext cx="4572000" cy="1200329"/>
          </a:xfrm>
          <a:prstGeom prst="rect">
            <a:avLst/>
          </a:prstGeom>
        </p:spPr>
        <p:txBody>
          <a:bodyPr>
            <a:spAutoFit/>
          </a:bodyPr>
          <a:lstStyle/>
          <a:p>
            <a:r>
              <a:rPr lang="es-ES" sz="2400" b="1" i="1" dirty="0" smtClean="0">
                <a:solidFill>
                  <a:schemeClr val="bg1"/>
                </a:solidFill>
              </a:rPr>
              <a:t>Vista de una playa con bañistas en el mar Muerto, sobre la costa de Israel.</a:t>
            </a:r>
            <a:endParaRPr lang="es-ES" sz="2400" b="1" i="1" dirty="0">
              <a:solidFill>
                <a:schemeClr val="bg1"/>
              </a:solidFill>
            </a:endParaRPr>
          </a:p>
        </p:txBody>
      </p:sp>
    </p:spTree>
  </p:cSld>
  <p:clrMapOvr>
    <a:masterClrMapping/>
  </p:clrMapOvr>
  <p:transition spd="med" advTm="10000">
    <p:wipe dir="u"/>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2" descr="http://es.zooverresources.com/images/E60946L2B1725705D0W900H675/Mar-Muert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Nueva carpeta (2)\ein-gedi-mar-muerto_7240423.jpg"/>
          <p:cNvPicPr>
            <a:picLocks noChangeAspect="1" noChangeArrowheads="1"/>
          </p:cNvPicPr>
          <p:nvPr/>
        </p:nvPicPr>
        <p:blipFill>
          <a:blip r:embed="rId2"/>
          <a:srcRect/>
          <a:stretch>
            <a:fillRect/>
          </a:stretch>
        </p:blipFill>
        <p:spPr bwMode="auto">
          <a:xfrm>
            <a:off x="0" y="0"/>
            <a:ext cx="9271022" cy="6858000"/>
          </a:xfrm>
          <a:prstGeom prst="rect">
            <a:avLst/>
          </a:prstGeom>
          <a:noFill/>
        </p:spPr>
      </p:pic>
    </p:spTree>
  </p:cSld>
  <p:clrMapOvr>
    <a:masterClrMapping/>
  </p:clrMapOvr>
  <p:transition spd="med" advTm="5000">
    <p:diamond/>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Nueva carpeta (2)\images.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Tree>
  </p:cSld>
  <p:clrMapOvr>
    <a:masterClrMapping/>
  </p:clrMapOvr>
  <p:transition spd="med" advTm="5000">
    <p:pull dir="ld"/>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Nueva carpeta (2)\2israel_mar_muerto.jpg"/>
          <p:cNvPicPr>
            <a:picLocks noChangeAspect="1" noChangeArrowheads="1"/>
          </p:cNvPicPr>
          <p:nvPr/>
        </p:nvPicPr>
        <p:blipFill>
          <a:blip r:embed="rId3"/>
          <a:srcRect/>
          <a:stretch>
            <a:fillRect/>
          </a:stretch>
        </p:blipFill>
        <p:spPr bwMode="auto">
          <a:xfrm>
            <a:off x="-1" y="0"/>
            <a:ext cx="9178319" cy="6858000"/>
          </a:xfrm>
          <a:prstGeom prst="rect">
            <a:avLst/>
          </a:prstGeom>
          <a:noFill/>
        </p:spPr>
      </p:pic>
    </p:spTree>
  </p:cSld>
  <p:clrMapOvr>
    <a:masterClrMapping/>
  </p:clrMapOvr>
  <p:transition spd="med" advTm="5000">
    <p:strips dir="ld"/>
    <p:sndAc>
      <p:stSnd>
        <p:snd r:embed="rId2" name="Clayderman-Hojas-muertas.wav"/>
      </p:stSnd>
    </p:sndAc>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2" descr="http://es.zooverresources.com/images/E60946L2B289308D0W900H675/Mar-Muert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Nueva carpeta (2)\mar-muerto.jpg"/>
          <p:cNvPicPr>
            <a:picLocks noChangeAspect="1" noChangeArrowheads="1"/>
          </p:cNvPicPr>
          <p:nvPr/>
        </p:nvPicPr>
        <p:blipFill>
          <a:blip r:embed="rId2"/>
          <a:srcRect/>
          <a:stretch>
            <a:fillRect/>
          </a:stretch>
        </p:blipFill>
        <p:spPr bwMode="auto">
          <a:xfrm>
            <a:off x="-1" y="0"/>
            <a:ext cx="9130473" cy="6858000"/>
          </a:xfrm>
          <a:prstGeom prst="rect">
            <a:avLst/>
          </a:prstGeom>
          <a:noFill/>
        </p:spPr>
      </p:pic>
    </p:spTree>
  </p:cSld>
  <p:clrMapOvr>
    <a:masterClrMapping/>
  </p:clrMapOvr>
  <p:transition spd="med" advTm="5000">
    <p:pull dir="d"/>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https://upload.wikimedia.org/wikipedia/commons/thumb/7/7a/Dead_sea_newspaper.jpg/1024px-Dead_sea_newspaper.jpg"/>
          <p:cNvPicPr>
            <a:picLocks noChangeAspect="1" noChangeArrowheads="1"/>
          </p:cNvPicPr>
          <p:nvPr/>
        </p:nvPicPr>
        <p:blipFill>
          <a:blip r:embed="rId2"/>
          <a:srcRect/>
          <a:stretch>
            <a:fillRect/>
          </a:stretch>
        </p:blipFill>
        <p:spPr bwMode="auto">
          <a:xfrm>
            <a:off x="0" y="0"/>
            <a:ext cx="9157388" cy="6858000"/>
          </a:xfrm>
          <a:prstGeom prst="rect">
            <a:avLst/>
          </a:prstGeom>
          <a:noFill/>
        </p:spPr>
      </p:pic>
    </p:spTree>
  </p:cSld>
  <p:clrMapOvr>
    <a:masterClrMapping/>
  </p:clrMapOvr>
  <p:transition spd="med" advTm="5000">
    <p:blinds/>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434" name="Picture 2" descr="mare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zoom/>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descr="A998858_026"/>
          <p:cNvPicPr>
            <a:picLocks noChangeAspect="1" noChangeArrowheads="1"/>
          </p:cNvPicPr>
          <p:nvPr/>
        </p:nvPicPr>
        <p:blipFill>
          <a:blip r:embed="rId2">
            <a:lum bright="10000" contrast="20000"/>
          </a:blip>
          <a:srcRect/>
          <a:stretch>
            <a:fillRect/>
          </a:stretch>
        </p:blipFill>
        <p:spPr>
          <a:xfrm>
            <a:off x="0" y="0"/>
            <a:ext cx="9144000" cy="7143776"/>
          </a:xfrm>
          <a:prstGeom prst="rect">
            <a:avLst/>
          </a:prstGeom>
          <a:noFill/>
        </p:spPr>
      </p:pic>
      <p:pic>
        <p:nvPicPr>
          <p:cNvPr id="13"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3214678" y="500042"/>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med" advTm="1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par>
                                <p:cTn id="13" presetID="3" presetClass="exit" presetSubtype="10" fill="hold" nodeType="withEffect">
                                  <p:stCondLst>
                                    <p:cond delay="0"/>
                                  </p:stCondLst>
                                  <p:childTnLst>
                                    <p:animEffect transition="out" filter="blinds(horizontal)">
                                      <p:cBhvr>
                                        <p:cTn id="14" dur="3000"/>
                                        <p:tgtEl>
                                          <p:spTgt spid="13"/>
                                        </p:tgtEl>
                                      </p:cBhvr>
                                    </p:animEffect>
                                    <p:set>
                                      <p:cBhvr>
                                        <p:cTn id="15" dur="1" fill="hold">
                                          <p:stCondLst>
                                            <p:cond delay="2999"/>
                                          </p:stCondLst>
                                        </p:cTn>
                                        <p:tgtEl>
                                          <p:spTgt spid="13"/>
                                        </p:tgtEl>
                                        <p:attrNameLst>
                                          <p:attrName>style.visibility</p:attrName>
                                        </p:attrNameLst>
                                      </p:cBhvr>
                                      <p:to>
                                        <p:strVal val="hidden"/>
                                      </p:to>
                                    </p:set>
                                  </p:childTnLst>
                                </p:cTn>
                              </p:par>
                              <p:par>
                                <p:cTn id="16" presetID="17" presetClass="entr" presetSubtype="1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0" fill="hold"/>
                                        <p:tgtEl>
                                          <p:spTgt spid="10"/>
                                        </p:tgtEl>
                                        <p:attrNameLst>
                                          <p:attrName>ppt_w</p:attrName>
                                        </p:attrNameLst>
                                      </p:cBhvr>
                                      <p:tavLst>
                                        <p:tav tm="0">
                                          <p:val>
                                            <p:fltVal val="0"/>
                                          </p:val>
                                        </p:tav>
                                        <p:tav tm="100000">
                                          <p:val>
                                            <p:strVal val="#ppt_w"/>
                                          </p:val>
                                        </p:tav>
                                      </p:tavLst>
                                    </p:anim>
                                    <p:anim calcmode="lin" valueType="num">
                                      <p:cBhvr>
                                        <p:cTn id="19" dur="5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MAR MUERT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MAR MUERTO</Template>
  <TotalTime>1</TotalTime>
  <Words>266</Words>
  <Application>Microsoft Office PowerPoint</Application>
  <PresentationFormat>Presentación en pantalla (4:3)</PresentationFormat>
  <Paragraphs>27</Paragraphs>
  <Slides>75</Slides>
  <Notes>1</Notes>
  <HiddenSlides>0</HiddenSlides>
  <MMClips>0</MMClips>
  <ScaleCrop>false</ScaleCrop>
  <HeadingPairs>
    <vt:vector size="4" baseType="variant">
      <vt:variant>
        <vt:lpstr>Tema</vt:lpstr>
      </vt:variant>
      <vt:variant>
        <vt:i4>3</vt:i4>
      </vt:variant>
      <vt:variant>
        <vt:lpstr>Títulos de diapositiva</vt:lpstr>
      </vt:variant>
      <vt:variant>
        <vt:i4>75</vt:i4>
      </vt:variant>
    </vt:vector>
  </HeadingPairs>
  <TitlesOfParts>
    <vt:vector size="78" baseType="lpstr">
      <vt:lpstr>EL MAR MUERTO</vt:lpstr>
      <vt:lpstr>1_Tema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2015-12-21T09:59:14Z</dcterms:created>
  <dcterms:modified xsi:type="dcterms:W3CDTF">2015-12-21T10:01:11Z</dcterms:modified>
</cp:coreProperties>
</file>