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410" r:id="rId3"/>
    <p:sldId id="465" r:id="rId4"/>
    <p:sldId id="481" r:id="rId5"/>
    <p:sldId id="506" r:id="rId6"/>
    <p:sldId id="459" r:id="rId7"/>
    <p:sldId id="468" r:id="rId8"/>
    <p:sldId id="509" r:id="rId9"/>
    <p:sldId id="478" r:id="rId10"/>
    <p:sldId id="489" r:id="rId11"/>
    <p:sldId id="463" r:id="rId12"/>
    <p:sldId id="488" r:id="rId13"/>
    <p:sldId id="464" r:id="rId14"/>
    <p:sldId id="462" r:id="rId15"/>
    <p:sldId id="476" r:id="rId16"/>
    <p:sldId id="487" r:id="rId17"/>
    <p:sldId id="485" r:id="rId18"/>
    <p:sldId id="484" r:id="rId19"/>
    <p:sldId id="477" r:id="rId20"/>
    <p:sldId id="467" r:id="rId21"/>
    <p:sldId id="469" r:id="rId22"/>
    <p:sldId id="473" r:id="rId23"/>
    <p:sldId id="483" r:id="rId24"/>
    <p:sldId id="470" r:id="rId25"/>
    <p:sldId id="471" r:id="rId26"/>
    <p:sldId id="475" r:id="rId27"/>
    <p:sldId id="479" r:id="rId28"/>
    <p:sldId id="510" r:id="rId29"/>
    <p:sldId id="496" r:id="rId30"/>
    <p:sldId id="480" r:id="rId31"/>
    <p:sldId id="486" r:id="rId32"/>
    <p:sldId id="491" r:id="rId33"/>
    <p:sldId id="492" r:id="rId34"/>
    <p:sldId id="505" r:id="rId35"/>
    <p:sldId id="498" r:id="rId36"/>
    <p:sldId id="497" r:id="rId37"/>
    <p:sldId id="494" r:id="rId38"/>
    <p:sldId id="472" r:id="rId39"/>
    <p:sldId id="500" r:id="rId40"/>
    <p:sldId id="504" r:id="rId41"/>
    <p:sldId id="503" r:id="rId42"/>
    <p:sldId id="495" r:id="rId43"/>
    <p:sldId id="502" r:id="rId44"/>
    <p:sldId id="499" r:id="rId45"/>
    <p:sldId id="501" r:id="rId46"/>
    <p:sldId id="482" r:id="rId47"/>
    <p:sldId id="507" r:id="rId48"/>
    <p:sldId id="512" r:id="rId49"/>
  </p:sldIdLst>
  <p:sldSz cx="12349163" cy="7489825"/>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9n/t9H1y8cv/rsDx2HXXw==" hashData="5xi4RTqildDB2Re/KBK8Trr7++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C63ABF"/>
    <a:srgbClr val="00FF00"/>
    <a:srgbClr val="00FF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062" y="-462"/>
      </p:cViewPr>
      <p:guideLst>
        <p:guide orient="horz" pos="2360"/>
        <p:guide pos="389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03/02/2020</a:t>
            </a:fld>
            <a:endParaRPr lang="es-ES"/>
          </a:p>
        </p:txBody>
      </p:sp>
      <p:sp>
        <p:nvSpPr>
          <p:cNvPr id="4" name="3 Marcador de imagen de diapositiva"/>
          <p:cNvSpPr>
            <a:spLocks noGrp="1" noRot="1" noChangeAspect="1"/>
          </p:cNvSpPr>
          <p:nvPr>
            <p:ph type="sldImg" idx="2"/>
          </p:nvPr>
        </p:nvSpPr>
        <p:spPr>
          <a:xfrm>
            <a:off x="603250" y="685800"/>
            <a:ext cx="56515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6190" y="2326703"/>
            <a:ext cx="10496790" cy="1605458"/>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52376" y="4244235"/>
            <a:ext cx="8644414" cy="191406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75501" y="4812911"/>
            <a:ext cx="10496790" cy="14875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75501" y="3174509"/>
            <a:ext cx="10496790" cy="163839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7458" y="1747629"/>
            <a:ext cx="5454214" cy="49429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77492" y="1747629"/>
            <a:ext cx="5454214" cy="49429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7458" y="1676543"/>
            <a:ext cx="5456358" cy="69870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7458" y="2375247"/>
            <a:ext cx="5456358" cy="431531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273206" y="1676543"/>
            <a:ext cx="5458502" cy="69870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273206" y="2375247"/>
            <a:ext cx="5458502" cy="431531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7459" y="298206"/>
            <a:ext cx="4062789" cy="126911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828182" y="298210"/>
            <a:ext cx="6903524" cy="63923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7459" y="1567319"/>
            <a:ext cx="4062789" cy="51232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420523" y="5242878"/>
            <a:ext cx="7409498" cy="61895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420523" y="669231"/>
            <a:ext cx="7409498" cy="44938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420523" y="5861830"/>
            <a:ext cx="7409498" cy="8790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953143" y="299945"/>
            <a:ext cx="2778562" cy="639062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7459" y="299945"/>
            <a:ext cx="8129866" cy="639062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26187" y="2326702"/>
            <a:ext cx="10496789" cy="1605458"/>
          </a:xfrm>
          <a:prstGeom prst="rect">
            <a:avLst/>
          </a:prstGeom>
        </p:spPr>
        <p:txBody>
          <a:bodyPr lIns="113337" tIns="56669" rIns="113337" bIns="56669"/>
          <a:lstStyle/>
          <a:p>
            <a:r>
              <a:rPr lang="es-ES" smtClean="0"/>
              <a:t>Haga clic para modificar el estilo de título del patrón</a:t>
            </a:r>
            <a:endParaRPr lang="es-ES"/>
          </a:p>
        </p:txBody>
      </p:sp>
      <p:sp>
        <p:nvSpPr>
          <p:cNvPr id="3" name="2 Subtítulo"/>
          <p:cNvSpPr>
            <a:spLocks noGrp="1"/>
          </p:cNvSpPr>
          <p:nvPr>
            <p:ph type="subTitle" idx="1"/>
          </p:nvPr>
        </p:nvSpPr>
        <p:spPr>
          <a:xfrm>
            <a:off x="1852375" y="4244234"/>
            <a:ext cx="8644414" cy="1914066"/>
          </a:xfrm>
          <a:prstGeom prst="rect">
            <a:avLst/>
          </a:prstGeom>
        </p:spPr>
        <p:txBody>
          <a:bodyPr lIns="113337" tIns="56669" rIns="113337" bIns="56669"/>
          <a:lstStyle>
            <a:lvl1pPr marL="0" indent="0" algn="ctr">
              <a:buNone/>
              <a:defRPr/>
            </a:lvl1pPr>
            <a:lvl2pPr marL="566688" indent="0" algn="ctr">
              <a:buNone/>
              <a:defRPr/>
            </a:lvl2pPr>
            <a:lvl3pPr marL="1133376" indent="0" algn="ctr">
              <a:buNone/>
              <a:defRPr/>
            </a:lvl3pPr>
            <a:lvl4pPr marL="1700064" indent="0" algn="ctr">
              <a:buNone/>
              <a:defRPr/>
            </a:lvl4pPr>
            <a:lvl5pPr marL="2266751" indent="0" algn="ctr">
              <a:buNone/>
              <a:defRPr/>
            </a:lvl5pPr>
            <a:lvl6pPr marL="2833438" indent="0" algn="ctr">
              <a:buNone/>
              <a:defRPr/>
            </a:lvl6pPr>
            <a:lvl7pPr marL="3400126" indent="0" algn="ctr">
              <a:buNone/>
              <a:defRPr/>
            </a:lvl7pPr>
            <a:lvl8pPr marL="3966814" indent="0" algn="ctr">
              <a:buNone/>
              <a:defRPr/>
            </a:lvl8pPr>
            <a:lvl9pPr marL="4533502"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28805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sphere">
          <a:fgClr>
            <a:srgbClr val="00FF00"/>
          </a:fgClr>
          <a:bgClr>
            <a:schemeClr val="bg1"/>
          </a:bgClr>
        </a:patt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17459" y="299941"/>
            <a:ext cx="11114247" cy="124830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7459" y="1747629"/>
            <a:ext cx="11114247" cy="494293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17458" y="6941961"/>
            <a:ext cx="2881471" cy="398764"/>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03/02/2020</a:t>
            </a:fld>
            <a:endParaRPr lang="es-ES"/>
          </a:p>
        </p:txBody>
      </p:sp>
      <p:sp>
        <p:nvSpPr>
          <p:cNvPr id="5" name="4 Marcador de pie de página"/>
          <p:cNvSpPr>
            <a:spLocks noGrp="1"/>
          </p:cNvSpPr>
          <p:nvPr>
            <p:ph type="ftr" sz="quarter" idx="3"/>
          </p:nvPr>
        </p:nvSpPr>
        <p:spPr>
          <a:xfrm>
            <a:off x="4219298" y="6941961"/>
            <a:ext cx="3910568" cy="39876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850234" y="6941961"/>
            <a:ext cx="2881471" cy="398764"/>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17458" y="6820595"/>
            <a:ext cx="2881471" cy="520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3358" tIns="56679" rIns="113358" bIns="56679" numCol="1" anchor="t" anchorCtr="0" compatLnSpc="1">
            <a:prstTxWarp prst="textNoShape">
              <a:avLst/>
            </a:prstTxWarp>
          </a:bodyPr>
          <a:lstStyle>
            <a:lvl1pPr>
              <a:defRPr sz="17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500">
          <a:solidFill>
            <a:schemeClr val="tx2"/>
          </a:solidFill>
          <a:latin typeface="+mj-lt"/>
          <a:ea typeface="+mj-ea"/>
          <a:cs typeface="+mj-cs"/>
        </a:defRPr>
      </a:lvl1pPr>
      <a:lvl2pPr algn="ctr" rtl="0" fontAlgn="base">
        <a:spcBef>
          <a:spcPct val="0"/>
        </a:spcBef>
        <a:spcAft>
          <a:spcPct val="0"/>
        </a:spcAft>
        <a:defRPr sz="5500">
          <a:solidFill>
            <a:schemeClr val="tx2"/>
          </a:solidFill>
          <a:latin typeface="Arial" charset="0"/>
          <a:cs typeface="Arial" charset="0"/>
        </a:defRPr>
      </a:lvl2pPr>
      <a:lvl3pPr algn="ctr" rtl="0" fontAlgn="base">
        <a:spcBef>
          <a:spcPct val="0"/>
        </a:spcBef>
        <a:spcAft>
          <a:spcPct val="0"/>
        </a:spcAft>
        <a:defRPr sz="5500">
          <a:solidFill>
            <a:schemeClr val="tx2"/>
          </a:solidFill>
          <a:latin typeface="Arial" charset="0"/>
          <a:cs typeface="Arial" charset="0"/>
        </a:defRPr>
      </a:lvl3pPr>
      <a:lvl4pPr algn="ctr" rtl="0" fontAlgn="base">
        <a:spcBef>
          <a:spcPct val="0"/>
        </a:spcBef>
        <a:spcAft>
          <a:spcPct val="0"/>
        </a:spcAft>
        <a:defRPr sz="5500">
          <a:solidFill>
            <a:schemeClr val="tx2"/>
          </a:solidFill>
          <a:latin typeface="Arial" charset="0"/>
          <a:cs typeface="Arial" charset="0"/>
        </a:defRPr>
      </a:lvl4pPr>
      <a:lvl5pPr algn="ctr" rtl="0" fontAlgn="base">
        <a:spcBef>
          <a:spcPct val="0"/>
        </a:spcBef>
        <a:spcAft>
          <a:spcPct val="0"/>
        </a:spcAft>
        <a:defRPr sz="5500">
          <a:solidFill>
            <a:schemeClr val="tx2"/>
          </a:solidFill>
          <a:latin typeface="Arial" charset="0"/>
          <a:cs typeface="Arial" charset="0"/>
        </a:defRPr>
      </a:lvl5pPr>
      <a:lvl6pPr marL="566791" algn="ctr" rtl="0" fontAlgn="base">
        <a:spcBef>
          <a:spcPct val="0"/>
        </a:spcBef>
        <a:spcAft>
          <a:spcPct val="0"/>
        </a:spcAft>
        <a:defRPr sz="5500">
          <a:solidFill>
            <a:schemeClr val="tx2"/>
          </a:solidFill>
          <a:latin typeface="Arial" charset="0"/>
          <a:cs typeface="Arial" charset="0"/>
        </a:defRPr>
      </a:lvl6pPr>
      <a:lvl7pPr marL="1133582" algn="ctr" rtl="0" fontAlgn="base">
        <a:spcBef>
          <a:spcPct val="0"/>
        </a:spcBef>
        <a:spcAft>
          <a:spcPct val="0"/>
        </a:spcAft>
        <a:defRPr sz="5500">
          <a:solidFill>
            <a:schemeClr val="tx2"/>
          </a:solidFill>
          <a:latin typeface="Arial" charset="0"/>
          <a:cs typeface="Arial" charset="0"/>
        </a:defRPr>
      </a:lvl7pPr>
      <a:lvl8pPr marL="1700373" algn="ctr" rtl="0" fontAlgn="base">
        <a:spcBef>
          <a:spcPct val="0"/>
        </a:spcBef>
        <a:spcAft>
          <a:spcPct val="0"/>
        </a:spcAft>
        <a:defRPr sz="5500">
          <a:solidFill>
            <a:schemeClr val="tx2"/>
          </a:solidFill>
          <a:latin typeface="Arial" charset="0"/>
          <a:cs typeface="Arial" charset="0"/>
        </a:defRPr>
      </a:lvl8pPr>
      <a:lvl9pPr marL="2267163" algn="ctr" rtl="0" fontAlgn="base">
        <a:spcBef>
          <a:spcPct val="0"/>
        </a:spcBef>
        <a:spcAft>
          <a:spcPct val="0"/>
        </a:spcAft>
        <a:defRPr sz="5500">
          <a:solidFill>
            <a:schemeClr val="tx2"/>
          </a:solidFill>
          <a:latin typeface="Arial" charset="0"/>
          <a:cs typeface="Arial" charset="0"/>
        </a:defRPr>
      </a:lvl9pPr>
    </p:titleStyle>
    <p:bodyStyle>
      <a:lvl1pPr marL="425093" indent="-425093" algn="l" rtl="0" fontAlgn="base">
        <a:spcBef>
          <a:spcPct val="20000"/>
        </a:spcBef>
        <a:spcAft>
          <a:spcPct val="0"/>
        </a:spcAft>
        <a:buChar char="•"/>
        <a:defRPr sz="4000">
          <a:solidFill>
            <a:schemeClr val="tx1"/>
          </a:solidFill>
          <a:latin typeface="+mn-lt"/>
          <a:ea typeface="+mn-ea"/>
          <a:cs typeface="+mn-cs"/>
        </a:defRPr>
      </a:lvl1pPr>
      <a:lvl2pPr marL="921035" indent="-354244" algn="l" rtl="0" fontAlgn="base">
        <a:spcBef>
          <a:spcPct val="20000"/>
        </a:spcBef>
        <a:spcAft>
          <a:spcPct val="0"/>
        </a:spcAft>
        <a:buChar char="–"/>
        <a:defRPr sz="3500">
          <a:solidFill>
            <a:schemeClr val="tx1"/>
          </a:solidFill>
          <a:latin typeface="+mn-lt"/>
          <a:cs typeface="+mn-cs"/>
        </a:defRPr>
      </a:lvl2pPr>
      <a:lvl3pPr marL="1416977" indent="-283395" algn="l" rtl="0" fontAlgn="base">
        <a:spcBef>
          <a:spcPct val="20000"/>
        </a:spcBef>
        <a:spcAft>
          <a:spcPct val="0"/>
        </a:spcAft>
        <a:buChar char="•"/>
        <a:defRPr sz="3000">
          <a:solidFill>
            <a:schemeClr val="tx1"/>
          </a:solidFill>
          <a:latin typeface="+mn-lt"/>
          <a:cs typeface="+mn-cs"/>
        </a:defRPr>
      </a:lvl3pPr>
      <a:lvl4pPr marL="1983768" indent="-283395" algn="l" rtl="0" fontAlgn="base">
        <a:spcBef>
          <a:spcPct val="20000"/>
        </a:spcBef>
        <a:spcAft>
          <a:spcPct val="0"/>
        </a:spcAft>
        <a:buChar char="–"/>
        <a:defRPr sz="2500">
          <a:solidFill>
            <a:schemeClr val="tx1"/>
          </a:solidFill>
          <a:latin typeface="+mn-lt"/>
          <a:cs typeface="+mn-cs"/>
        </a:defRPr>
      </a:lvl4pPr>
      <a:lvl5pPr marL="2550559" indent="-283395" algn="l" rtl="0" fontAlgn="base">
        <a:spcBef>
          <a:spcPct val="20000"/>
        </a:spcBef>
        <a:spcAft>
          <a:spcPct val="0"/>
        </a:spcAft>
        <a:buChar char="»"/>
        <a:defRPr sz="2500">
          <a:solidFill>
            <a:schemeClr val="tx1"/>
          </a:solidFill>
          <a:latin typeface="+mn-lt"/>
          <a:cs typeface="+mn-cs"/>
        </a:defRPr>
      </a:lvl5pPr>
      <a:lvl6pPr marL="3117350" indent="-283395" algn="l" rtl="0" fontAlgn="base">
        <a:spcBef>
          <a:spcPct val="20000"/>
        </a:spcBef>
        <a:spcAft>
          <a:spcPct val="0"/>
        </a:spcAft>
        <a:buChar char="»"/>
        <a:defRPr sz="2500">
          <a:solidFill>
            <a:schemeClr val="tx1"/>
          </a:solidFill>
          <a:latin typeface="+mn-lt"/>
          <a:cs typeface="+mn-cs"/>
        </a:defRPr>
      </a:lvl6pPr>
      <a:lvl7pPr marL="3684140" indent="-283395" algn="l" rtl="0" fontAlgn="base">
        <a:spcBef>
          <a:spcPct val="20000"/>
        </a:spcBef>
        <a:spcAft>
          <a:spcPct val="0"/>
        </a:spcAft>
        <a:buChar char="»"/>
        <a:defRPr sz="2500">
          <a:solidFill>
            <a:schemeClr val="tx1"/>
          </a:solidFill>
          <a:latin typeface="+mn-lt"/>
          <a:cs typeface="+mn-cs"/>
        </a:defRPr>
      </a:lvl7pPr>
      <a:lvl8pPr marL="4250931" indent="-283395" algn="l" rtl="0" fontAlgn="base">
        <a:spcBef>
          <a:spcPct val="20000"/>
        </a:spcBef>
        <a:spcAft>
          <a:spcPct val="0"/>
        </a:spcAft>
        <a:buChar char="»"/>
        <a:defRPr sz="2500">
          <a:solidFill>
            <a:schemeClr val="tx1"/>
          </a:solidFill>
          <a:latin typeface="+mn-lt"/>
          <a:cs typeface="+mn-cs"/>
        </a:defRPr>
      </a:lvl8pPr>
      <a:lvl9pPr marL="4817722" indent="-283395" algn="l" rtl="0" fontAlgn="base">
        <a:spcBef>
          <a:spcPct val="20000"/>
        </a:spcBef>
        <a:spcAft>
          <a:spcPct val="0"/>
        </a:spcAft>
        <a:buChar char="»"/>
        <a:defRPr sz="2500">
          <a:solidFill>
            <a:schemeClr val="tx1"/>
          </a:solidFill>
          <a:latin typeface="+mn-lt"/>
          <a:cs typeface="+mn-cs"/>
        </a:defRPr>
      </a:lvl9pPr>
    </p:bodyStyle>
    <p:otherStyle>
      <a:defPPr>
        <a:defRPr lang="es-ES"/>
      </a:defPPr>
      <a:lvl1pPr marL="0" algn="l" defTabSz="1133582" rtl="0" eaLnBrk="1" latinLnBrk="0" hangingPunct="1">
        <a:defRPr sz="2200" kern="1200">
          <a:solidFill>
            <a:schemeClr val="tx1"/>
          </a:solidFill>
          <a:latin typeface="+mn-lt"/>
          <a:ea typeface="+mn-ea"/>
          <a:cs typeface="+mn-cs"/>
        </a:defRPr>
      </a:lvl1pPr>
      <a:lvl2pPr marL="566791" algn="l" defTabSz="1133582" rtl="0" eaLnBrk="1" latinLnBrk="0" hangingPunct="1">
        <a:defRPr sz="2200" kern="1200">
          <a:solidFill>
            <a:schemeClr val="tx1"/>
          </a:solidFill>
          <a:latin typeface="+mn-lt"/>
          <a:ea typeface="+mn-ea"/>
          <a:cs typeface="+mn-cs"/>
        </a:defRPr>
      </a:lvl2pPr>
      <a:lvl3pPr marL="1133582" algn="l" defTabSz="1133582" rtl="0" eaLnBrk="1" latinLnBrk="0" hangingPunct="1">
        <a:defRPr sz="2200" kern="1200">
          <a:solidFill>
            <a:schemeClr val="tx1"/>
          </a:solidFill>
          <a:latin typeface="+mn-lt"/>
          <a:ea typeface="+mn-ea"/>
          <a:cs typeface="+mn-cs"/>
        </a:defRPr>
      </a:lvl3pPr>
      <a:lvl4pPr marL="1700373" algn="l" defTabSz="1133582" rtl="0" eaLnBrk="1" latinLnBrk="0" hangingPunct="1">
        <a:defRPr sz="2200" kern="1200">
          <a:solidFill>
            <a:schemeClr val="tx1"/>
          </a:solidFill>
          <a:latin typeface="+mn-lt"/>
          <a:ea typeface="+mn-ea"/>
          <a:cs typeface="+mn-cs"/>
        </a:defRPr>
      </a:lvl4pPr>
      <a:lvl5pPr marL="2267163" algn="l" defTabSz="1133582" rtl="0" eaLnBrk="1" latinLnBrk="0" hangingPunct="1">
        <a:defRPr sz="2200" kern="1200">
          <a:solidFill>
            <a:schemeClr val="tx1"/>
          </a:solidFill>
          <a:latin typeface="+mn-lt"/>
          <a:ea typeface="+mn-ea"/>
          <a:cs typeface="+mn-cs"/>
        </a:defRPr>
      </a:lvl5pPr>
      <a:lvl6pPr marL="2833954" algn="l" defTabSz="1133582" rtl="0" eaLnBrk="1" latinLnBrk="0" hangingPunct="1">
        <a:defRPr sz="2200" kern="1200">
          <a:solidFill>
            <a:schemeClr val="tx1"/>
          </a:solidFill>
          <a:latin typeface="+mn-lt"/>
          <a:ea typeface="+mn-ea"/>
          <a:cs typeface="+mn-cs"/>
        </a:defRPr>
      </a:lvl6pPr>
      <a:lvl7pPr marL="3400745" algn="l" defTabSz="1133582" rtl="0" eaLnBrk="1" latinLnBrk="0" hangingPunct="1">
        <a:defRPr sz="2200" kern="1200">
          <a:solidFill>
            <a:schemeClr val="tx1"/>
          </a:solidFill>
          <a:latin typeface="+mn-lt"/>
          <a:ea typeface="+mn-ea"/>
          <a:cs typeface="+mn-cs"/>
        </a:defRPr>
      </a:lvl7pPr>
      <a:lvl8pPr marL="3967536" algn="l" defTabSz="1133582" rtl="0" eaLnBrk="1" latinLnBrk="0" hangingPunct="1">
        <a:defRPr sz="2200" kern="1200">
          <a:solidFill>
            <a:schemeClr val="tx1"/>
          </a:solidFill>
          <a:latin typeface="+mn-lt"/>
          <a:ea typeface="+mn-ea"/>
          <a:cs typeface="+mn-cs"/>
        </a:defRPr>
      </a:lvl8pPr>
      <a:lvl9pPr marL="4534327" algn="l" defTabSz="1133582"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2.jpeg"/></Relationships>
</file>

<file path=ppt/slides/_rels/slide47.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30879" y="59175"/>
            <a:ext cx="12349164" cy="7489825"/>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697912" y="3697917"/>
            <a:ext cx="7489825" cy="9400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557252" y="3697917"/>
            <a:ext cx="7489825" cy="9400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1"/>
            <a:ext cx="12349163" cy="759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7408258"/>
            <a:ext cx="12349163" cy="81569"/>
          </a:xfrm>
          <a:prstGeom prst="rect">
            <a:avLst/>
          </a:prstGeom>
          <a:noFill/>
          <a:ln w="9525">
            <a:noFill/>
            <a:miter lim="800000"/>
            <a:headEnd/>
            <a:tailEnd/>
          </a:ln>
        </p:spPr>
      </p:pic>
      <p:sp>
        <p:nvSpPr>
          <p:cNvPr id="155665" name="Rectangle 17"/>
          <p:cNvSpPr>
            <a:spLocks noChangeArrowheads="1"/>
          </p:cNvSpPr>
          <p:nvPr/>
        </p:nvSpPr>
        <p:spPr bwMode="auto">
          <a:xfrm>
            <a:off x="482358" y="639758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82354" y="6241542"/>
            <a:ext cx="944141" cy="837649"/>
          </a:xfrm>
          <a:prstGeom prst="rect">
            <a:avLst/>
          </a:prstGeom>
          <a:noFill/>
          <a:ln w="38100">
            <a:solidFill>
              <a:srgbClr val="1CDEF8"/>
            </a:solidFill>
            <a:miter lim="800000"/>
            <a:headEnd/>
            <a:tailEnd/>
          </a:ln>
        </p:spPr>
      </p:pic>
      <p:sp>
        <p:nvSpPr>
          <p:cNvPr id="19" name="18 Rectángulo"/>
          <p:cNvSpPr/>
          <p:nvPr/>
        </p:nvSpPr>
        <p:spPr>
          <a:xfrm>
            <a:off x="2674511" y="4993238"/>
            <a:ext cx="363590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35957" y="1014230"/>
            <a:ext cx="8885040" cy="475919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cráter del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fin del mundo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712574" y="6128340"/>
            <a:ext cx="2712976" cy="1020119"/>
          </a:xfrm>
          <a:prstGeom prst="rect">
            <a:avLst/>
          </a:prstGeom>
          <a:noFill/>
        </p:spPr>
      </p:pic>
      <p:sp>
        <p:nvSpPr>
          <p:cNvPr id="13" name="12 Rectángulo"/>
          <p:cNvSpPr/>
          <p:nvPr/>
        </p:nvSpPr>
        <p:spPr>
          <a:xfrm>
            <a:off x="-6174581" y="-702202"/>
            <a:ext cx="6174582" cy="1015663"/>
          </a:xfrm>
          <a:prstGeom prst="rect">
            <a:avLst/>
          </a:prstGeom>
        </p:spPr>
        <p:txBody>
          <a:bodyPr>
            <a:spAutoFit/>
          </a:bodyPr>
          <a:lstStyle/>
          <a:p>
            <a:endParaRPr lang="es-ES" sz="6000" b="1" dirty="0"/>
          </a:p>
        </p:txBody>
      </p:sp>
    </p:spTree>
  </p:cSld>
  <p:clrMapOvr>
    <a:masterClrMapping/>
  </p:clrMapOvr>
  <mc:AlternateContent xmlns:mc="http://schemas.openxmlformats.org/markup-compatibility/2006" xmlns:p14="http://schemas.microsoft.com/office/powerpoint/2010/main">
    <mc:Choice Requires="p14">
      <p:transition spd="slow" p14:dur="1600" advTm="12000">
        <p:blinds dir="vert"/>
        <p:sndAc>
          <p:stSnd loop="1">
            <p:snd r:embed="rId2" name="sound003.wav"/>
          </p:stSnd>
        </p:sndAc>
      </p:transition>
    </mc:Choice>
    <mc:Fallback xmlns="">
      <p:transition spd="slow" advTm="12000">
        <p:blinds dir="vert"/>
        <p:sndAc>
          <p:stSnd loop="1">
            <p:snd r:embed="rId7" name="sound00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cdn.bioguia.com/embed/a8af0c59aea52830fd056cf1671b8d1538507380/portada2.jpg?imagick=1&amp;size=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4" y="1"/>
            <a:ext cx="12448414"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082497"/>
      </p:ext>
    </p:extLst>
  </p:cSld>
  <p:clrMapOvr>
    <a:masterClrMapping/>
  </p:clrMapOvr>
  <p:transition spd="slow" advTm="6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16386" name="Picture 2" descr="http://1.bp.blogspot.com/-a-MAHrUEBCg/U-N9vlplQOI/AAAAAAAAFX8/Hy_zUOzyOQY/s1600/02-Crater-+fin-mundo-Siberia-640x280-afp-040820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520"/>
            <a:ext cx="12343854" cy="72733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a:srcRect/>
          <a:stretch>
            <a:fillRect/>
          </a:stretch>
        </p:blipFill>
        <p:spPr bwMode="auto">
          <a:xfrm>
            <a:off x="49451" y="6254950"/>
            <a:ext cx="1945744" cy="1492670"/>
          </a:xfrm>
          <a:prstGeom prst="rect">
            <a:avLst/>
          </a:prstGeom>
          <a:noFill/>
        </p:spPr>
      </p:pic>
    </p:spTree>
    <p:extLst>
      <p:ext uri="{BB962C8B-B14F-4D97-AF65-F5344CB8AC3E}">
        <p14:creationId xmlns:p14="http://schemas.microsoft.com/office/powerpoint/2010/main" val="4215726133"/>
      </p:ext>
    </p:extLst>
  </p:cSld>
  <p:clrMapOvr>
    <a:masterClrMapping/>
  </p:clrMapOvr>
  <p:transition spd="slow" advTm="8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E:\formas montar\2cxx0f8.gif"/>
          <p:cNvPicPr>
            <a:picLocks noChangeAspect="1" noChangeArrowheads="1" noCrop="1"/>
          </p:cNvPicPr>
          <p:nvPr/>
        </p:nvPicPr>
        <p:blipFill>
          <a:blip r:embed="rId2"/>
          <a:srcRect/>
          <a:stretch>
            <a:fillRect/>
          </a:stretch>
        </p:blipFill>
        <p:spPr bwMode="auto">
          <a:xfrm>
            <a:off x="49451" y="5991126"/>
            <a:ext cx="1945744" cy="1492670"/>
          </a:xfrm>
          <a:prstGeom prst="rect">
            <a:avLst/>
          </a:prstGeom>
          <a:noFill/>
        </p:spPr>
      </p:pic>
      <p:sp>
        <p:nvSpPr>
          <p:cNvPr id="5133" name="Oval 13"/>
          <p:cNvSpPr>
            <a:spLocks noChangeArrowheads="1"/>
          </p:cNvSpPr>
          <p:nvPr/>
        </p:nvSpPr>
        <p:spPr bwMode="auto">
          <a:xfrm>
            <a:off x="4762695" y="2675387"/>
            <a:ext cx="3440263" cy="2639212"/>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0" y="20293"/>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 name="1 Rectángulo"/>
          <p:cNvSpPr/>
          <p:nvPr/>
        </p:nvSpPr>
        <p:spPr>
          <a:xfrm>
            <a:off x="2794932" y="1944712"/>
            <a:ext cx="6759301" cy="4524315"/>
          </a:xfrm>
          <a:prstGeom prst="rect">
            <a:avLst/>
          </a:prstGeom>
        </p:spPr>
        <p:txBody>
          <a:bodyPr wrap="square">
            <a:spAutoFit/>
          </a:bodyPr>
          <a:lstStyle/>
          <a:p>
            <a:pPr algn="ctr"/>
            <a:r>
              <a:rPr lang="es-ES" sz="3600" b="1" dirty="0"/>
              <a:t>Un fenómeno geográfico llama la atención de los científicos hace años, se trata de un cráter cuyo origen había permanecido como incógnita hasta ahora. Los científicos ahora explican los orígenes del “Cráter del fin del Mundo”</a:t>
            </a:r>
          </a:p>
        </p:txBody>
      </p:sp>
      <p:sp>
        <p:nvSpPr>
          <p:cNvPr id="21" name="20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2" name="21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3" name="22 Marco"/>
          <p:cNvSpPr/>
          <p:nvPr/>
        </p:nvSpPr>
        <p:spPr>
          <a:xfrm>
            <a:off x="4607099" y="-6028"/>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4" name="23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25" name="24 Marco"/>
          <p:cNvSpPr/>
          <p:nvPr/>
        </p:nvSpPr>
        <p:spPr>
          <a:xfrm>
            <a:off x="3162735" y="-6029"/>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6" name="25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7" name="26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1258758767"/>
      </p:ext>
    </p:extLst>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8"/>
                                        </p:tgtEl>
                                        <p:attrNameLst>
                                          <p:attrName>ppt_x</p:attrName>
                                        </p:attrNameLst>
                                      </p:cBhvr>
                                      <p:tavLst>
                                        <p:tav tm="0">
                                          <p:val>
                                            <p:strVal val="ppt_x"/>
                                          </p:val>
                                        </p:tav>
                                        <p:tav tm="100000">
                                          <p:val>
                                            <p:strVal val="0-ppt_w/2"/>
                                          </p:val>
                                        </p:tav>
                                      </p:tavLst>
                                    </p:anim>
                                    <p:anim calcmode="lin" valueType="num">
                                      <p:cBhvr additive="base">
                                        <p:cTn id="11" dur="5000"/>
                                        <p:tgtEl>
                                          <p:spTgt spid="18"/>
                                        </p:tgtEl>
                                        <p:attrNameLst>
                                          <p:attrName>ppt_y</p:attrName>
                                        </p:attrNameLst>
                                      </p:cBhvr>
                                      <p:tavLst>
                                        <p:tav tm="0">
                                          <p:val>
                                            <p:strVal val="ppt_y"/>
                                          </p:val>
                                        </p:tav>
                                        <p:tav tm="100000">
                                          <p:val>
                                            <p:strVal val="ppt_y"/>
                                          </p:val>
                                        </p:tav>
                                      </p:tavLst>
                                    </p:anim>
                                    <p:set>
                                      <p:cBhvr>
                                        <p:cTn id="12" dur="1" fill="hold">
                                          <p:stCondLst>
                                            <p:cond delay="4999"/>
                                          </p:stCondLst>
                                        </p:cTn>
                                        <p:tgtEl>
                                          <p:spTgt spid="18"/>
                                        </p:tgtEl>
                                        <p:attrNameLst>
                                          <p:attrName>style.visibility</p:attrName>
                                        </p:attrNameLst>
                                      </p:cBhvr>
                                      <p:to>
                                        <p:strVal val="hidden"/>
                                      </p:to>
                                    </p:set>
                                  </p:childTnLst>
                                </p:cTn>
                              </p:par>
                              <p:par>
                                <p:cTn id="13" presetID="53" presetClass="entr" presetSubtype="16" fill="hold" nodeType="withEffect">
                                  <p:stCondLst>
                                    <p:cond delay="300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7" dur="1250"/>
                                        <p:tgtEl>
                                          <p:spTgt spid="2">
                                            <p:txEl>
                                              <p:pRg st="0" end="0"/>
                                            </p:txEl>
                                          </p:spTgt>
                                        </p:tgtEl>
                                      </p:cBhvr>
                                    </p:animEffect>
                                  </p:childTnLst>
                                </p:cTn>
                              </p:par>
                              <p:par>
                                <p:cTn id="18" presetID="2" presetClass="exit" presetSubtype="8" fill="hold" nodeType="withEffect">
                                  <p:stCondLst>
                                    <p:cond delay="0"/>
                                  </p:stCondLst>
                                  <p:childTnLst>
                                    <p:anim calcmode="lin" valueType="num">
                                      <p:cBhvr additive="base">
                                        <p:cTn id="19" dur="5000"/>
                                        <p:tgtEl>
                                          <p:spTgt spid="21"/>
                                        </p:tgtEl>
                                        <p:attrNameLst>
                                          <p:attrName>ppt_x</p:attrName>
                                        </p:attrNameLst>
                                      </p:cBhvr>
                                      <p:tavLst>
                                        <p:tav tm="0">
                                          <p:val>
                                            <p:strVal val="ppt_x"/>
                                          </p:val>
                                        </p:tav>
                                        <p:tav tm="100000">
                                          <p:val>
                                            <p:strVal val="0-ppt_w/2"/>
                                          </p:val>
                                        </p:tav>
                                      </p:tavLst>
                                    </p:anim>
                                    <p:anim calcmode="lin" valueType="num">
                                      <p:cBhvr additive="base">
                                        <p:cTn id="20" dur="5000"/>
                                        <p:tgtEl>
                                          <p:spTgt spid="21"/>
                                        </p:tgtEl>
                                        <p:attrNameLst>
                                          <p:attrName>ppt_y</p:attrName>
                                        </p:attrNameLst>
                                      </p:cBhvr>
                                      <p:tavLst>
                                        <p:tav tm="0">
                                          <p:val>
                                            <p:strVal val="ppt_y"/>
                                          </p:val>
                                        </p:tav>
                                        <p:tav tm="100000">
                                          <p:val>
                                            <p:strVal val="ppt_y"/>
                                          </p:val>
                                        </p:tav>
                                      </p:tavLst>
                                    </p:anim>
                                    <p:set>
                                      <p:cBhvr>
                                        <p:cTn id="21" dur="1" fill="hold">
                                          <p:stCondLst>
                                            <p:cond delay="4999"/>
                                          </p:stCondLst>
                                        </p:cTn>
                                        <p:tgtEl>
                                          <p:spTgt spid="21"/>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5000"/>
                                        <p:tgtEl>
                                          <p:spTgt spid="22"/>
                                        </p:tgtEl>
                                        <p:attrNameLst>
                                          <p:attrName>ppt_x</p:attrName>
                                        </p:attrNameLst>
                                      </p:cBhvr>
                                      <p:tavLst>
                                        <p:tav tm="0">
                                          <p:val>
                                            <p:strVal val="ppt_x"/>
                                          </p:val>
                                        </p:tav>
                                        <p:tav tm="100000">
                                          <p:val>
                                            <p:strVal val="1+ppt_w/2"/>
                                          </p:val>
                                        </p:tav>
                                      </p:tavLst>
                                    </p:anim>
                                    <p:anim calcmode="lin" valueType="num">
                                      <p:cBhvr additive="base">
                                        <p:cTn id="24" dur="5000"/>
                                        <p:tgtEl>
                                          <p:spTgt spid="22"/>
                                        </p:tgtEl>
                                        <p:attrNameLst>
                                          <p:attrName>ppt_y</p:attrName>
                                        </p:attrNameLst>
                                      </p:cBhvr>
                                      <p:tavLst>
                                        <p:tav tm="0">
                                          <p:val>
                                            <p:strVal val="ppt_y"/>
                                          </p:val>
                                        </p:tav>
                                        <p:tav tm="100000">
                                          <p:val>
                                            <p:strVal val="ppt_y"/>
                                          </p:val>
                                        </p:tav>
                                      </p:tavLst>
                                    </p:anim>
                                    <p:set>
                                      <p:cBhvr>
                                        <p:cTn id="25" dur="1" fill="hold">
                                          <p:stCondLst>
                                            <p:cond delay="4999"/>
                                          </p:stCondLst>
                                        </p:cTn>
                                        <p:tgtEl>
                                          <p:spTgt spid="22"/>
                                        </p:tgtEl>
                                        <p:attrNameLst>
                                          <p:attrName>style.visibility</p:attrName>
                                        </p:attrNameLst>
                                      </p:cBhvr>
                                      <p:to>
                                        <p:strVal val="hidden"/>
                                      </p:to>
                                    </p:set>
                                  </p:childTnLst>
                                </p:cTn>
                              </p:par>
                              <p:par>
                                <p:cTn id="26" presetID="2" presetClass="exit" presetSubtype="8" fill="hold" nodeType="withEffect">
                                  <p:stCondLst>
                                    <p:cond delay="0"/>
                                  </p:stCondLst>
                                  <p:childTnLst>
                                    <p:anim calcmode="lin" valueType="num">
                                      <p:cBhvr additive="base">
                                        <p:cTn id="27" dur="5000"/>
                                        <p:tgtEl>
                                          <p:spTgt spid="23"/>
                                        </p:tgtEl>
                                        <p:attrNameLst>
                                          <p:attrName>ppt_x</p:attrName>
                                        </p:attrNameLst>
                                      </p:cBhvr>
                                      <p:tavLst>
                                        <p:tav tm="0">
                                          <p:val>
                                            <p:strVal val="ppt_x"/>
                                          </p:val>
                                        </p:tav>
                                        <p:tav tm="100000">
                                          <p:val>
                                            <p:strVal val="0-ppt_w/2"/>
                                          </p:val>
                                        </p:tav>
                                      </p:tavLst>
                                    </p:anim>
                                    <p:anim calcmode="lin" valueType="num">
                                      <p:cBhvr additive="base">
                                        <p:cTn id="28" dur="5000"/>
                                        <p:tgtEl>
                                          <p:spTgt spid="23"/>
                                        </p:tgtEl>
                                        <p:attrNameLst>
                                          <p:attrName>ppt_y</p:attrName>
                                        </p:attrNameLst>
                                      </p:cBhvr>
                                      <p:tavLst>
                                        <p:tav tm="0">
                                          <p:val>
                                            <p:strVal val="ppt_y"/>
                                          </p:val>
                                        </p:tav>
                                        <p:tav tm="100000">
                                          <p:val>
                                            <p:strVal val="ppt_y"/>
                                          </p:val>
                                        </p:tav>
                                      </p:tavLst>
                                    </p:anim>
                                    <p:set>
                                      <p:cBhvr>
                                        <p:cTn id="29" dur="1" fill="hold">
                                          <p:stCondLst>
                                            <p:cond delay="4999"/>
                                          </p:stCondLst>
                                        </p:cTn>
                                        <p:tgtEl>
                                          <p:spTgt spid="23"/>
                                        </p:tgtEl>
                                        <p:attrNameLst>
                                          <p:attrName>style.visibility</p:attrName>
                                        </p:attrNameLst>
                                      </p:cBhvr>
                                      <p:to>
                                        <p:strVal val="hidden"/>
                                      </p:to>
                                    </p:set>
                                  </p:childTnLst>
                                </p:cTn>
                              </p:par>
                              <p:par>
                                <p:cTn id="30" presetID="2" presetClass="exit" presetSubtype="2" fill="hold" nodeType="withEffect">
                                  <p:stCondLst>
                                    <p:cond delay="0"/>
                                  </p:stCondLst>
                                  <p:childTnLst>
                                    <p:anim calcmode="lin" valueType="num">
                                      <p:cBhvr additive="base">
                                        <p:cTn id="31" dur="5000"/>
                                        <p:tgtEl>
                                          <p:spTgt spid="24"/>
                                        </p:tgtEl>
                                        <p:attrNameLst>
                                          <p:attrName>ppt_x</p:attrName>
                                        </p:attrNameLst>
                                      </p:cBhvr>
                                      <p:tavLst>
                                        <p:tav tm="0">
                                          <p:val>
                                            <p:strVal val="ppt_x"/>
                                          </p:val>
                                        </p:tav>
                                        <p:tav tm="100000">
                                          <p:val>
                                            <p:strVal val="1+ppt_w/2"/>
                                          </p:val>
                                        </p:tav>
                                      </p:tavLst>
                                    </p:anim>
                                    <p:anim calcmode="lin" valueType="num">
                                      <p:cBhvr additive="base">
                                        <p:cTn id="32" dur="5000"/>
                                        <p:tgtEl>
                                          <p:spTgt spid="24"/>
                                        </p:tgtEl>
                                        <p:attrNameLst>
                                          <p:attrName>ppt_y</p:attrName>
                                        </p:attrNameLst>
                                      </p:cBhvr>
                                      <p:tavLst>
                                        <p:tav tm="0">
                                          <p:val>
                                            <p:strVal val="ppt_y"/>
                                          </p:val>
                                        </p:tav>
                                        <p:tav tm="100000">
                                          <p:val>
                                            <p:strVal val="ppt_y"/>
                                          </p:val>
                                        </p:tav>
                                      </p:tavLst>
                                    </p:anim>
                                    <p:set>
                                      <p:cBhvr>
                                        <p:cTn id="33" dur="1" fill="hold">
                                          <p:stCondLst>
                                            <p:cond delay="4999"/>
                                          </p:stCondLst>
                                        </p:cTn>
                                        <p:tgtEl>
                                          <p:spTgt spid="24"/>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5000"/>
                                        <p:tgtEl>
                                          <p:spTgt spid="25"/>
                                        </p:tgtEl>
                                        <p:attrNameLst>
                                          <p:attrName>ppt_x</p:attrName>
                                        </p:attrNameLst>
                                      </p:cBhvr>
                                      <p:tavLst>
                                        <p:tav tm="0">
                                          <p:val>
                                            <p:strVal val="ppt_x"/>
                                          </p:val>
                                        </p:tav>
                                        <p:tav tm="100000">
                                          <p:val>
                                            <p:strVal val="1+ppt_w/2"/>
                                          </p:val>
                                        </p:tav>
                                      </p:tavLst>
                                    </p:anim>
                                    <p:anim calcmode="lin" valueType="num">
                                      <p:cBhvr additive="base">
                                        <p:cTn id="36" dur="5000"/>
                                        <p:tgtEl>
                                          <p:spTgt spid="25"/>
                                        </p:tgtEl>
                                        <p:attrNameLst>
                                          <p:attrName>ppt_y</p:attrName>
                                        </p:attrNameLst>
                                      </p:cBhvr>
                                      <p:tavLst>
                                        <p:tav tm="0">
                                          <p:val>
                                            <p:strVal val="ppt_y"/>
                                          </p:val>
                                        </p:tav>
                                        <p:tav tm="100000">
                                          <p:val>
                                            <p:strVal val="ppt_y"/>
                                          </p:val>
                                        </p:tav>
                                      </p:tavLst>
                                    </p:anim>
                                    <p:set>
                                      <p:cBhvr>
                                        <p:cTn id="37" dur="1" fill="hold">
                                          <p:stCondLst>
                                            <p:cond delay="4999"/>
                                          </p:stCondLst>
                                        </p:cTn>
                                        <p:tgtEl>
                                          <p:spTgt spid="25"/>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5000"/>
                                        <p:tgtEl>
                                          <p:spTgt spid="26"/>
                                        </p:tgtEl>
                                        <p:attrNameLst>
                                          <p:attrName>ppt_x</p:attrName>
                                        </p:attrNameLst>
                                      </p:cBhvr>
                                      <p:tavLst>
                                        <p:tav tm="0">
                                          <p:val>
                                            <p:strVal val="ppt_x"/>
                                          </p:val>
                                        </p:tav>
                                        <p:tav tm="100000">
                                          <p:val>
                                            <p:strVal val="1+ppt_w/2"/>
                                          </p:val>
                                        </p:tav>
                                      </p:tavLst>
                                    </p:anim>
                                    <p:anim calcmode="lin" valueType="num">
                                      <p:cBhvr additive="base">
                                        <p:cTn id="40" dur="5000"/>
                                        <p:tgtEl>
                                          <p:spTgt spid="26"/>
                                        </p:tgtEl>
                                        <p:attrNameLst>
                                          <p:attrName>ppt_y</p:attrName>
                                        </p:attrNameLst>
                                      </p:cBhvr>
                                      <p:tavLst>
                                        <p:tav tm="0">
                                          <p:val>
                                            <p:strVal val="ppt_y"/>
                                          </p:val>
                                        </p:tav>
                                        <p:tav tm="100000">
                                          <p:val>
                                            <p:strVal val="ppt_y"/>
                                          </p:val>
                                        </p:tav>
                                      </p:tavLst>
                                    </p:anim>
                                    <p:set>
                                      <p:cBhvr>
                                        <p:cTn id="41" dur="1" fill="hold">
                                          <p:stCondLst>
                                            <p:cond delay="4999"/>
                                          </p:stCondLst>
                                        </p:cTn>
                                        <p:tgtEl>
                                          <p:spTgt spid="26"/>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5000"/>
                                        <p:tgtEl>
                                          <p:spTgt spid="27"/>
                                        </p:tgtEl>
                                        <p:attrNameLst>
                                          <p:attrName>ppt_x</p:attrName>
                                        </p:attrNameLst>
                                      </p:cBhvr>
                                      <p:tavLst>
                                        <p:tav tm="0">
                                          <p:val>
                                            <p:strVal val="ppt_x"/>
                                          </p:val>
                                        </p:tav>
                                        <p:tav tm="100000">
                                          <p:val>
                                            <p:strVal val="0-ppt_w/2"/>
                                          </p:val>
                                        </p:tav>
                                      </p:tavLst>
                                    </p:anim>
                                    <p:anim calcmode="lin" valueType="num">
                                      <p:cBhvr additive="base">
                                        <p:cTn id="44" dur="5000"/>
                                        <p:tgtEl>
                                          <p:spTgt spid="27"/>
                                        </p:tgtEl>
                                        <p:attrNameLst>
                                          <p:attrName>ppt_y</p:attrName>
                                        </p:attrNameLst>
                                      </p:cBhvr>
                                      <p:tavLst>
                                        <p:tav tm="0">
                                          <p:val>
                                            <p:strVal val="ppt_y"/>
                                          </p:val>
                                        </p:tav>
                                        <p:tav tm="100000">
                                          <p:val>
                                            <p:strVal val="ppt_y"/>
                                          </p:val>
                                        </p:tav>
                                      </p:tavLst>
                                    </p:anim>
                                    <p:set>
                                      <p:cBhvr>
                                        <p:cTn id="45" dur="1" fill="hold">
                                          <p:stCondLst>
                                            <p:cond delay="49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88" y="-3175"/>
            <a:ext cx="12552363" cy="749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85949" y="382530"/>
            <a:ext cx="4608512" cy="923330"/>
          </a:xfrm>
          <a:prstGeom prst="rect">
            <a:avLst/>
          </a:prstGeom>
        </p:spPr>
        <p:txBody>
          <a:bodyPr wrap="square">
            <a:spAutoFit/>
          </a:bodyPr>
          <a:lstStyle/>
          <a:p>
            <a:r>
              <a:rPr lang="es-ES" b="1" dirty="0"/>
              <a:t>En 2014, un misterioso cráter fue encontrado en Yamal, Rusia. Científicos investigan el origen del llamado "cráter del mundo"</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49451" y="5997155"/>
            <a:ext cx="1945744" cy="1492670"/>
          </a:xfrm>
          <a:prstGeom prst="rect">
            <a:avLst/>
          </a:prstGeom>
          <a:noFill/>
        </p:spPr>
      </p:pic>
    </p:spTree>
    <p:extLst>
      <p:ext uri="{BB962C8B-B14F-4D97-AF65-F5344CB8AC3E}">
        <p14:creationId xmlns:p14="http://schemas.microsoft.com/office/powerpoint/2010/main" val="854270390"/>
      </p:ext>
    </p:extLst>
  </p:cSld>
  <p:clrMapOvr>
    <a:masterClrMapping/>
  </p:clrMapOvr>
  <p:transition spd="slow" advTm="12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rateruso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9" y="-3002"/>
            <a:ext cx="12349165"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008555"/>
      </p:ext>
    </p:extLst>
  </p:cSld>
  <p:clrMapOvr>
    <a:masterClrMapping/>
  </p:clrMapOvr>
  <p:transition spd="slow" advTm="5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3" name="Oval 13"/>
          <p:cNvSpPr>
            <a:spLocks noChangeArrowheads="1"/>
          </p:cNvSpPr>
          <p:nvPr/>
        </p:nvSpPr>
        <p:spPr bwMode="auto">
          <a:xfrm>
            <a:off x="4762695" y="2675387"/>
            <a:ext cx="3440263" cy="2639212"/>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2" name="1 Rectángulo"/>
          <p:cNvSpPr/>
          <p:nvPr/>
        </p:nvSpPr>
        <p:spPr>
          <a:xfrm>
            <a:off x="3012248" y="1067259"/>
            <a:ext cx="8537891" cy="5355312"/>
          </a:xfrm>
          <a:prstGeom prst="rect">
            <a:avLst/>
          </a:prstGeom>
        </p:spPr>
        <p:txBody>
          <a:bodyPr wrap="square">
            <a:spAutoFit/>
          </a:bodyPr>
          <a:lstStyle/>
          <a:p>
            <a:r>
              <a:rPr lang="es-ES" sz="5400" b="1" dirty="0"/>
              <a:t>Lo que se sabe</a:t>
            </a:r>
          </a:p>
          <a:p>
            <a:r>
              <a:rPr lang="es-ES" sz="3200" b="1" dirty="0"/>
              <a:t>La actividad geológica en planetas helados y planetoides incluye criovulcanismo. Hasta hace poco, la mayoría de las investigaciones sobre el permafrost terrestre se han orientado hacia la ingeniería, y muchos fenómenos relacionados han recibido muy poca atención. Aunque los procesos rápidos en la criosfera de la Tierra se conocían antes, nunca se han atribuido al </a:t>
            </a:r>
            <a:r>
              <a:rPr lang="es-ES" sz="3200" b="1" dirty="0" smtClean="0"/>
              <a:t>criovulcanismo.</a:t>
            </a:r>
            <a:endParaRPr lang="es-ES" sz="3200" b="1" dirty="0"/>
          </a:p>
        </p:txBody>
      </p:sp>
      <p:pic>
        <p:nvPicPr>
          <p:cNvPr id="12" name="Picture 2" descr="E:\formas montar\2cxx0f8.gif"/>
          <p:cNvPicPr>
            <a:picLocks noChangeAspect="1" noChangeArrowheads="1" noCrop="1"/>
          </p:cNvPicPr>
          <p:nvPr/>
        </p:nvPicPr>
        <p:blipFill>
          <a:blip r:embed="rId2"/>
          <a:srcRect/>
          <a:stretch>
            <a:fillRect/>
          </a:stretch>
        </p:blipFill>
        <p:spPr bwMode="auto">
          <a:xfrm>
            <a:off x="49451" y="5676236"/>
            <a:ext cx="1945744" cy="1492670"/>
          </a:xfrm>
          <a:prstGeom prst="rect">
            <a:avLst/>
          </a:prstGeom>
          <a:noFill/>
        </p:spPr>
      </p:pic>
      <p:sp>
        <p:nvSpPr>
          <p:cNvPr id="21" name="20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2" name="21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3" name="22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4" name="23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25" name="24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6" name="25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7" name="26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3087292" y="3"/>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2601131622"/>
      </p:ext>
    </p:extLst>
  </p:cSld>
  <p:clrMapOvr>
    <a:masterClrMapping/>
  </p:clrMapOvr>
  <p:transition spd="slow" advTm="2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5"/>
                                        </p:tgtEl>
                                        <p:attrNameLst>
                                          <p:attrName>ppt_x</p:attrName>
                                        </p:attrNameLst>
                                      </p:cBhvr>
                                      <p:tavLst>
                                        <p:tav tm="0">
                                          <p:val>
                                            <p:strVal val="ppt_x"/>
                                          </p:val>
                                        </p:tav>
                                        <p:tav tm="100000">
                                          <p:val>
                                            <p:strVal val="1+ppt_w/2"/>
                                          </p:val>
                                        </p:tav>
                                      </p:tavLst>
                                    </p:anim>
                                    <p:anim calcmode="lin" valueType="num">
                                      <p:cBhvr additive="base">
                                        <p:cTn id="7" dur="5000"/>
                                        <p:tgtEl>
                                          <p:spTgt spid="15"/>
                                        </p:tgtEl>
                                        <p:attrNameLst>
                                          <p:attrName>ppt_y</p:attrName>
                                        </p:attrNameLst>
                                      </p:cBhvr>
                                      <p:tavLst>
                                        <p:tav tm="0">
                                          <p:val>
                                            <p:strVal val="ppt_y"/>
                                          </p:val>
                                        </p:tav>
                                        <p:tav tm="100000">
                                          <p:val>
                                            <p:strVal val="ppt_y"/>
                                          </p:val>
                                        </p:tav>
                                      </p:tavLst>
                                    </p:anim>
                                    <p:set>
                                      <p:cBhvr>
                                        <p:cTn id="8" dur="1" fill="hold">
                                          <p:stCondLst>
                                            <p:cond delay="4999"/>
                                          </p:stCondLst>
                                        </p:cTn>
                                        <p:tgtEl>
                                          <p:spTgt spid="15"/>
                                        </p:tgtEl>
                                        <p:attrNameLst>
                                          <p:attrName>style.visibility</p:attrName>
                                        </p:attrNameLst>
                                      </p:cBhvr>
                                      <p:to>
                                        <p:strVal val="hidden"/>
                                      </p:to>
                                    </p:set>
                                  </p:childTnLst>
                                </p:cTn>
                              </p:par>
                              <p:par>
                                <p:cTn id="9" presetID="53" presetClass="entr" presetSubtype="16" fill="hold" grpId="0" nodeType="withEffect">
                                  <p:stCondLst>
                                    <p:cond delay="3000"/>
                                  </p:stCondLst>
                                  <p:childTnLst>
                                    <p:set>
                                      <p:cBhvr>
                                        <p:cTn id="10" dur="1" fill="hold">
                                          <p:stCondLst>
                                            <p:cond delay="0"/>
                                          </p:stCondLst>
                                        </p:cTn>
                                        <p:tgtEl>
                                          <p:spTgt spid="2"/>
                                        </p:tgtEl>
                                        <p:attrNameLst>
                                          <p:attrName>style.visibility</p:attrName>
                                        </p:attrNameLst>
                                      </p:cBhvr>
                                      <p:to>
                                        <p:strVal val="visible"/>
                                      </p:to>
                                    </p:set>
                                    <p:anim calcmode="lin" valueType="num">
                                      <p:cBhvr>
                                        <p:cTn id="11" dur="1250" fill="hold"/>
                                        <p:tgtEl>
                                          <p:spTgt spid="2"/>
                                        </p:tgtEl>
                                        <p:attrNameLst>
                                          <p:attrName>ppt_w</p:attrName>
                                        </p:attrNameLst>
                                      </p:cBhvr>
                                      <p:tavLst>
                                        <p:tav tm="0">
                                          <p:val>
                                            <p:fltVal val="0"/>
                                          </p:val>
                                        </p:tav>
                                        <p:tav tm="100000">
                                          <p:val>
                                            <p:strVal val="#ppt_w"/>
                                          </p:val>
                                        </p:tav>
                                      </p:tavLst>
                                    </p:anim>
                                    <p:anim calcmode="lin" valueType="num">
                                      <p:cBhvr>
                                        <p:cTn id="12" dur="1250" fill="hold"/>
                                        <p:tgtEl>
                                          <p:spTgt spid="2"/>
                                        </p:tgtEl>
                                        <p:attrNameLst>
                                          <p:attrName>ppt_h</p:attrName>
                                        </p:attrNameLst>
                                      </p:cBhvr>
                                      <p:tavLst>
                                        <p:tav tm="0">
                                          <p:val>
                                            <p:fltVal val="0"/>
                                          </p:val>
                                        </p:tav>
                                        <p:tav tm="100000">
                                          <p:val>
                                            <p:strVal val="#ppt_h"/>
                                          </p:val>
                                        </p:tav>
                                      </p:tavLst>
                                    </p:anim>
                                    <p:animEffect transition="in" filter="fade">
                                      <p:cBhvr>
                                        <p:cTn id="13" dur="1250"/>
                                        <p:tgtEl>
                                          <p:spTgt spid="2"/>
                                        </p:tgtEl>
                                      </p:cBhvr>
                                    </p:animEffect>
                                  </p:childTnLst>
                                </p:cTn>
                              </p:par>
                              <p:par>
                                <p:cTn id="14" presetID="53" presetClass="entr" presetSubtype="16" fill="hold" nodeType="withEffect">
                                  <p:stCondLst>
                                    <p:cond delay="3000"/>
                                  </p:stCondLst>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17"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8" dur="1250"/>
                                        <p:tgtEl>
                                          <p:spTgt spid="2">
                                            <p:txEl>
                                              <p:pRg st="0" end="0"/>
                                            </p:txEl>
                                          </p:spTgt>
                                        </p:tgtEl>
                                      </p:cBhvr>
                                    </p:animEffect>
                                  </p:childTnLst>
                                </p:cTn>
                              </p:par>
                              <p:par>
                                <p:cTn id="19" presetID="53" presetClass="entr" presetSubtype="16" fill="hold" nodeType="withEffect">
                                  <p:stCondLst>
                                    <p:cond delay="300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p:cTn id="21" dur="1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22" dur="1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3" dur="1250"/>
                                        <p:tgtEl>
                                          <p:spTgt spid="2">
                                            <p:txEl>
                                              <p:pRg st="1" end="1"/>
                                            </p:txEl>
                                          </p:spTgt>
                                        </p:tgtEl>
                                      </p:cBhvr>
                                    </p:animEffect>
                                  </p:childTnLst>
                                </p:cTn>
                              </p:par>
                              <p:par>
                                <p:cTn id="24" presetID="2" presetClass="exit" presetSubtype="8" fill="hold" nodeType="withEffect">
                                  <p:stCondLst>
                                    <p:cond delay="0"/>
                                  </p:stCondLst>
                                  <p:childTnLst>
                                    <p:anim calcmode="lin" valueType="num">
                                      <p:cBhvr additive="base">
                                        <p:cTn id="25" dur="5000"/>
                                        <p:tgtEl>
                                          <p:spTgt spid="21"/>
                                        </p:tgtEl>
                                        <p:attrNameLst>
                                          <p:attrName>ppt_x</p:attrName>
                                        </p:attrNameLst>
                                      </p:cBhvr>
                                      <p:tavLst>
                                        <p:tav tm="0">
                                          <p:val>
                                            <p:strVal val="ppt_x"/>
                                          </p:val>
                                        </p:tav>
                                        <p:tav tm="100000">
                                          <p:val>
                                            <p:strVal val="0-ppt_w/2"/>
                                          </p:val>
                                        </p:tav>
                                      </p:tavLst>
                                    </p:anim>
                                    <p:anim calcmode="lin" valueType="num">
                                      <p:cBhvr additive="base">
                                        <p:cTn id="26" dur="5000"/>
                                        <p:tgtEl>
                                          <p:spTgt spid="21"/>
                                        </p:tgtEl>
                                        <p:attrNameLst>
                                          <p:attrName>ppt_y</p:attrName>
                                        </p:attrNameLst>
                                      </p:cBhvr>
                                      <p:tavLst>
                                        <p:tav tm="0">
                                          <p:val>
                                            <p:strVal val="ppt_y"/>
                                          </p:val>
                                        </p:tav>
                                        <p:tav tm="100000">
                                          <p:val>
                                            <p:strVal val="ppt_y"/>
                                          </p:val>
                                        </p:tav>
                                      </p:tavLst>
                                    </p:anim>
                                    <p:set>
                                      <p:cBhvr>
                                        <p:cTn id="27" dur="1" fill="hold">
                                          <p:stCondLst>
                                            <p:cond delay="4999"/>
                                          </p:stCondLst>
                                        </p:cTn>
                                        <p:tgtEl>
                                          <p:spTgt spid="21"/>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5000"/>
                                        <p:tgtEl>
                                          <p:spTgt spid="22"/>
                                        </p:tgtEl>
                                        <p:attrNameLst>
                                          <p:attrName>ppt_x</p:attrName>
                                        </p:attrNameLst>
                                      </p:cBhvr>
                                      <p:tavLst>
                                        <p:tav tm="0">
                                          <p:val>
                                            <p:strVal val="ppt_x"/>
                                          </p:val>
                                        </p:tav>
                                        <p:tav tm="100000">
                                          <p:val>
                                            <p:strVal val="1+ppt_w/2"/>
                                          </p:val>
                                        </p:tav>
                                      </p:tavLst>
                                    </p:anim>
                                    <p:anim calcmode="lin" valueType="num">
                                      <p:cBhvr additive="base">
                                        <p:cTn id="30" dur="5000"/>
                                        <p:tgtEl>
                                          <p:spTgt spid="22"/>
                                        </p:tgtEl>
                                        <p:attrNameLst>
                                          <p:attrName>ppt_y</p:attrName>
                                        </p:attrNameLst>
                                      </p:cBhvr>
                                      <p:tavLst>
                                        <p:tav tm="0">
                                          <p:val>
                                            <p:strVal val="ppt_y"/>
                                          </p:val>
                                        </p:tav>
                                        <p:tav tm="100000">
                                          <p:val>
                                            <p:strVal val="ppt_y"/>
                                          </p:val>
                                        </p:tav>
                                      </p:tavLst>
                                    </p:anim>
                                    <p:set>
                                      <p:cBhvr>
                                        <p:cTn id="31" dur="1" fill="hold">
                                          <p:stCondLst>
                                            <p:cond delay="4999"/>
                                          </p:stCondLst>
                                        </p:cTn>
                                        <p:tgtEl>
                                          <p:spTgt spid="22"/>
                                        </p:tgtEl>
                                        <p:attrNameLst>
                                          <p:attrName>style.visibility</p:attrName>
                                        </p:attrNameLst>
                                      </p:cBhvr>
                                      <p:to>
                                        <p:strVal val="hidden"/>
                                      </p:to>
                                    </p:set>
                                  </p:childTnLst>
                                </p:cTn>
                              </p:par>
                              <p:par>
                                <p:cTn id="32" presetID="2" presetClass="exit" presetSubtype="8" fill="hold" nodeType="withEffect">
                                  <p:stCondLst>
                                    <p:cond delay="0"/>
                                  </p:stCondLst>
                                  <p:childTnLst>
                                    <p:anim calcmode="lin" valueType="num">
                                      <p:cBhvr additive="base">
                                        <p:cTn id="33" dur="5000"/>
                                        <p:tgtEl>
                                          <p:spTgt spid="23"/>
                                        </p:tgtEl>
                                        <p:attrNameLst>
                                          <p:attrName>ppt_x</p:attrName>
                                        </p:attrNameLst>
                                      </p:cBhvr>
                                      <p:tavLst>
                                        <p:tav tm="0">
                                          <p:val>
                                            <p:strVal val="ppt_x"/>
                                          </p:val>
                                        </p:tav>
                                        <p:tav tm="100000">
                                          <p:val>
                                            <p:strVal val="0-ppt_w/2"/>
                                          </p:val>
                                        </p:tav>
                                      </p:tavLst>
                                    </p:anim>
                                    <p:anim calcmode="lin" valueType="num">
                                      <p:cBhvr additive="base">
                                        <p:cTn id="34" dur="5000"/>
                                        <p:tgtEl>
                                          <p:spTgt spid="23"/>
                                        </p:tgtEl>
                                        <p:attrNameLst>
                                          <p:attrName>ppt_y</p:attrName>
                                        </p:attrNameLst>
                                      </p:cBhvr>
                                      <p:tavLst>
                                        <p:tav tm="0">
                                          <p:val>
                                            <p:strVal val="ppt_y"/>
                                          </p:val>
                                        </p:tav>
                                        <p:tav tm="100000">
                                          <p:val>
                                            <p:strVal val="ppt_y"/>
                                          </p:val>
                                        </p:tav>
                                      </p:tavLst>
                                    </p:anim>
                                    <p:set>
                                      <p:cBhvr>
                                        <p:cTn id="35" dur="1" fill="hold">
                                          <p:stCondLst>
                                            <p:cond delay="4999"/>
                                          </p:stCondLst>
                                        </p:cTn>
                                        <p:tgtEl>
                                          <p:spTgt spid="23"/>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5000"/>
                                        <p:tgtEl>
                                          <p:spTgt spid="24"/>
                                        </p:tgtEl>
                                        <p:attrNameLst>
                                          <p:attrName>ppt_x</p:attrName>
                                        </p:attrNameLst>
                                      </p:cBhvr>
                                      <p:tavLst>
                                        <p:tav tm="0">
                                          <p:val>
                                            <p:strVal val="ppt_x"/>
                                          </p:val>
                                        </p:tav>
                                        <p:tav tm="100000">
                                          <p:val>
                                            <p:strVal val="1+ppt_w/2"/>
                                          </p:val>
                                        </p:tav>
                                      </p:tavLst>
                                    </p:anim>
                                    <p:anim calcmode="lin" valueType="num">
                                      <p:cBhvr additive="base">
                                        <p:cTn id="38" dur="5000"/>
                                        <p:tgtEl>
                                          <p:spTgt spid="24"/>
                                        </p:tgtEl>
                                        <p:attrNameLst>
                                          <p:attrName>ppt_y</p:attrName>
                                        </p:attrNameLst>
                                      </p:cBhvr>
                                      <p:tavLst>
                                        <p:tav tm="0">
                                          <p:val>
                                            <p:strVal val="ppt_y"/>
                                          </p:val>
                                        </p:tav>
                                        <p:tav tm="100000">
                                          <p:val>
                                            <p:strVal val="ppt_y"/>
                                          </p:val>
                                        </p:tav>
                                      </p:tavLst>
                                    </p:anim>
                                    <p:set>
                                      <p:cBhvr>
                                        <p:cTn id="39" dur="1" fill="hold">
                                          <p:stCondLst>
                                            <p:cond delay="4999"/>
                                          </p:stCondLst>
                                        </p:cTn>
                                        <p:tgtEl>
                                          <p:spTgt spid="24"/>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5000"/>
                                        <p:tgtEl>
                                          <p:spTgt spid="25"/>
                                        </p:tgtEl>
                                        <p:attrNameLst>
                                          <p:attrName>ppt_x</p:attrName>
                                        </p:attrNameLst>
                                      </p:cBhvr>
                                      <p:tavLst>
                                        <p:tav tm="0">
                                          <p:val>
                                            <p:strVal val="ppt_x"/>
                                          </p:val>
                                        </p:tav>
                                        <p:tav tm="100000">
                                          <p:val>
                                            <p:strVal val="0-ppt_w/2"/>
                                          </p:val>
                                        </p:tav>
                                      </p:tavLst>
                                    </p:anim>
                                    <p:anim calcmode="lin" valueType="num">
                                      <p:cBhvr additive="base">
                                        <p:cTn id="42" dur="5000"/>
                                        <p:tgtEl>
                                          <p:spTgt spid="25"/>
                                        </p:tgtEl>
                                        <p:attrNameLst>
                                          <p:attrName>ppt_y</p:attrName>
                                        </p:attrNameLst>
                                      </p:cBhvr>
                                      <p:tavLst>
                                        <p:tav tm="0">
                                          <p:val>
                                            <p:strVal val="ppt_y"/>
                                          </p:val>
                                        </p:tav>
                                        <p:tav tm="100000">
                                          <p:val>
                                            <p:strVal val="ppt_y"/>
                                          </p:val>
                                        </p:tav>
                                      </p:tavLst>
                                    </p:anim>
                                    <p:set>
                                      <p:cBhvr>
                                        <p:cTn id="43" dur="1" fill="hold">
                                          <p:stCondLst>
                                            <p:cond delay="4999"/>
                                          </p:stCondLst>
                                        </p:cTn>
                                        <p:tgtEl>
                                          <p:spTgt spid="25"/>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5000"/>
                                        <p:tgtEl>
                                          <p:spTgt spid="26"/>
                                        </p:tgtEl>
                                        <p:attrNameLst>
                                          <p:attrName>ppt_x</p:attrName>
                                        </p:attrNameLst>
                                      </p:cBhvr>
                                      <p:tavLst>
                                        <p:tav tm="0">
                                          <p:val>
                                            <p:strVal val="ppt_x"/>
                                          </p:val>
                                        </p:tav>
                                        <p:tav tm="100000">
                                          <p:val>
                                            <p:strVal val="1+ppt_w/2"/>
                                          </p:val>
                                        </p:tav>
                                      </p:tavLst>
                                    </p:anim>
                                    <p:anim calcmode="lin" valueType="num">
                                      <p:cBhvr additive="base">
                                        <p:cTn id="46" dur="5000"/>
                                        <p:tgtEl>
                                          <p:spTgt spid="26"/>
                                        </p:tgtEl>
                                        <p:attrNameLst>
                                          <p:attrName>ppt_y</p:attrName>
                                        </p:attrNameLst>
                                      </p:cBhvr>
                                      <p:tavLst>
                                        <p:tav tm="0">
                                          <p:val>
                                            <p:strVal val="ppt_y"/>
                                          </p:val>
                                        </p:tav>
                                        <p:tav tm="100000">
                                          <p:val>
                                            <p:strVal val="ppt_y"/>
                                          </p:val>
                                        </p:tav>
                                      </p:tavLst>
                                    </p:anim>
                                    <p:set>
                                      <p:cBhvr>
                                        <p:cTn id="47" dur="1" fill="hold">
                                          <p:stCondLst>
                                            <p:cond delay="4999"/>
                                          </p:stCondLst>
                                        </p:cTn>
                                        <p:tgtEl>
                                          <p:spTgt spid="26"/>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5000"/>
                                        <p:tgtEl>
                                          <p:spTgt spid="27"/>
                                        </p:tgtEl>
                                        <p:attrNameLst>
                                          <p:attrName>ppt_x</p:attrName>
                                        </p:attrNameLst>
                                      </p:cBhvr>
                                      <p:tavLst>
                                        <p:tav tm="0">
                                          <p:val>
                                            <p:strVal val="ppt_x"/>
                                          </p:val>
                                        </p:tav>
                                        <p:tav tm="100000">
                                          <p:val>
                                            <p:strVal val="0-ppt_w/2"/>
                                          </p:val>
                                        </p:tav>
                                      </p:tavLst>
                                    </p:anim>
                                    <p:anim calcmode="lin" valueType="num">
                                      <p:cBhvr additive="base">
                                        <p:cTn id="50" dur="5000"/>
                                        <p:tgtEl>
                                          <p:spTgt spid="27"/>
                                        </p:tgtEl>
                                        <p:attrNameLst>
                                          <p:attrName>ppt_y</p:attrName>
                                        </p:attrNameLst>
                                      </p:cBhvr>
                                      <p:tavLst>
                                        <p:tav tm="0">
                                          <p:val>
                                            <p:strVal val="ppt_y"/>
                                          </p:val>
                                        </p:tav>
                                        <p:tav tm="100000">
                                          <p:val>
                                            <p:strVal val="ppt_y"/>
                                          </p:val>
                                        </p:tav>
                                      </p:tavLst>
                                    </p:anim>
                                    <p:set>
                                      <p:cBhvr>
                                        <p:cTn id="51" dur="1" fill="hold">
                                          <p:stCondLst>
                                            <p:cond delay="49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peninsula de yamal mosqui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3" y="-72232"/>
            <a:ext cx="12782800" cy="7562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4799372"/>
      </p:ext>
    </p:extLst>
  </p:cSld>
  <p:clrMapOvr>
    <a:masterClrMapping/>
  </p:clrMapOvr>
  <p:transition spd="slow" advTm="6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peninsula de yamal mosqui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1" y="-1"/>
            <a:ext cx="12450332"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262036"/>
      </p:ext>
    </p:extLst>
  </p:cSld>
  <p:clrMapOvr>
    <a:masterClrMapping/>
  </p:clrMapOvr>
  <p:transition spd="slow" advTm="6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87290" y="936600"/>
            <a:ext cx="8415881" cy="6278642"/>
          </a:xfrm>
          <a:prstGeom prst="rect">
            <a:avLst/>
          </a:prstGeom>
        </p:spPr>
        <p:txBody>
          <a:bodyPr wrap="square">
            <a:spAutoFit/>
          </a:bodyPr>
          <a:lstStyle/>
          <a:p>
            <a:r>
              <a:rPr lang="es-ES" sz="2400" b="1" dirty="0"/>
              <a:t>Una investigación publicada </a:t>
            </a:r>
            <a:r>
              <a:rPr lang="es-ES" sz="2400" b="1" dirty="0" smtClean="0"/>
              <a:t>en </a:t>
            </a:r>
            <a:r>
              <a:rPr lang="es-ES" sz="2400" b="1" dirty="0"/>
              <a:t>la revista especializada Nature se enfocó en el descubrimiento en 2014 de un cráter de 20 metros de diámetro en la península de Yamal (</a:t>
            </a:r>
            <a:r>
              <a:rPr lang="es-ES" sz="2400" b="1" dirty="0" smtClean="0"/>
              <a:t>Rusia) </a:t>
            </a:r>
            <a:r>
              <a:rPr lang="es-ES" sz="2400" b="1" dirty="0"/>
              <a:t>despertó numerosas hipótesis sobre su origen, incluido el impacto de un meteorito o la migración de gases profundos como resultado del calentamiento global.</a:t>
            </a:r>
          </a:p>
          <a:p>
            <a:endParaRPr lang="es-ES" sz="2400" b="1" dirty="0"/>
          </a:p>
          <a:p>
            <a:r>
              <a:rPr lang="es-ES" sz="2400" b="1" dirty="0"/>
              <a:t>Para los expertos rusos, el origen del cráter Yamal se puede explicar en términos de procesos criosféricos. Por lo tanto, el cráter Yamal resulta del colapso de un gran pingo (accidente geográfico que consiste en una colina con forma de pequeña protuberancia en el terreno), que se formó dentro de un lago de deshielo cuando se amoldó y se secó permitiendo que un talik (una capa de tierra no congelada) grande (que es la capa o cuerpo de suelo sin congelar en un área de permafrost) debajo se congele.</a:t>
            </a:r>
          </a:p>
          <a:p>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49451" y="5997155"/>
            <a:ext cx="1945744" cy="1492670"/>
          </a:xfrm>
          <a:prstGeom prst="rect">
            <a:avLst/>
          </a:prstGeom>
          <a:noFill/>
        </p:spPr>
      </p:pic>
      <p:sp>
        <p:nvSpPr>
          <p:cNvPr id="4" name="3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5" name="4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3087290" y="3"/>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6174583" y="4"/>
            <a:ext cx="1447167" cy="7489822"/>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Tree>
    <p:extLst>
      <p:ext uri="{BB962C8B-B14F-4D97-AF65-F5344CB8AC3E}">
        <p14:creationId xmlns:p14="http://schemas.microsoft.com/office/powerpoint/2010/main" val="1706241546"/>
      </p:ext>
    </p:extLst>
  </p:cSld>
  <p:clrMapOvr>
    <a:masterClrMapping/>
  </p:clrMapOvr>
  <p:transition spd="slow" advTm="3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1+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2">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2">
                                            <p:txEl>
                                              <p:pRg st="2" end="2"/>
                                            </p:txEl>
                                          </p:spTgt>
                                        </p:tgtEl>
                                        <p:attrNameLst>
                                          <p:attrName>style.visibility</p:attrName>
                                        </p:attrNameLst>
                                      </p:cBhvr>
                                      <p:to>
                                        <p:strVal val="visible"/>
                                      </p:to>
                                    </p:set>
                                    <p:anim calcmode="lin" valueType="num">
                                      <p:cBhvr>
                                        <p:cTn id="44" dur="1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45" dur="1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6" dur="12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ultado de imagen de peninsula de yamal mosqui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414066"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639689"/>
      </p:ext>
    </p:extLst>
  </p:cSld>
  <p:clrMapOvr>
    <a:masterClrMapping/>
  </p:clrMapOvr>
  <p:transition spd="slow" advTm="5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07184" y="1872704"/>
            <a:ext cx="7623793" cy="4708981"/>
          </a:xfrm>
          <a:prstGeom prst="rect">
            <a:avLst/>
          </a:prstGeom>
        </p:spPr>
        <p:txBody>
          <a:bodyPr wrap="square">
            <a:spAutoFit/>
          </a:bodyPr>
          <a:lstStyle/>
          <a:p>
            <a:pPr fontAlgn="base"/>
            <a:r>
              <a:rPr lang="es-ES" sz="3600" b="1" dirty="0">
                <a:solidFill>
                  <a:srgbClr val="000000"/>
                </a:solidFill>
              </a:rPr>
              <a:t>Entonces... ¿Cómo se formó el crater?</a:t>
            </a:r>
          </a:p>
          <a:p>
            <a:pPr algn="just" fontAlgn="base"/>
            <a:r>
              <a:rPr lang="es-ES" sz="2400" b="1" dirty="0">
                <a:solidFill>
                  <a:srgbClr val="333333"/>
                </a:solidFill>
              </a:rPr>
              <a:t>El pingo colapsó bajo la presión hidrostática criogénica acumulada en el sistema cerrado del talik de congelación. Esto sucedió antes de que se completara la congelación, cuando un núcleo de suelo húmedo permaneció sin congelar y almacenó una gran cantidad de dióxido de carbono disuelto en agua intersticial. Esto eventualmente alcanzó la saturación de la fase gaseosa, y la sobrepresión resultante llegó a exceder el estrés de confinamiento de la litosfera y la fuerza del hielo superpuesto. Cuando explotó el pingo, la demarcación del cráter siguió la forma cilíndrica del núcleo de talik remanente.</a:t>
            </a:r>
            <a:endParaRPr lang="es-ES" sz="2400" b="1" i="0" dirty="0">
              <a:solidFill>
                <a:srgbClr val="333333"/>
              </a:solidFill>
              <a:effectLst/>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1" y="5911343"/>
            <a:ext cx="1945744" cy="1492670"/>
          </a:xfrm>
          <a:prstGeom prst="rect">
            <a:avLst/>
          </a:prstGeom>
          <a:noFill/>
        </p:spPr>
      </p:pic>
      <p:sp>
        <p:nvSpPr>
          <p:cNvPr id="4" name="3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5" name="4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3124845" y="-31549"/>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9" name="8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2545328386"/>
      </p:ext>
    </p:extLst>
  </p:cSld>
  <p:clrMapOvr>
    <a:masterClrMapping/>
  </p:clrMapOvr>
  <p:transition spd="slow" advTm="2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1+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2">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2">
                                            <p:txEl>
                                              <p:pRg st="1" end="1"/>
                                            </p:txEl>
                                          </p:spTgt>
                                        </p:tgtEl>
                                        <p:attrNameLst>
                                          <p:attrName>style.visibility</p:attrName>
                                        </p:attrNameLst>
                                      </p:cBhvr>
                                      <p:to>
                                        <p:strVal val="visible"/>
                                      </p:to>
                                    </p:set>
                                    <p:anim calcmode="lin" valueType="num">
                                      <p:cBhvr>
                                        <p:cTn id="44" dur="1250" fill="hold"/>
                                        <p:tgtEl>
                                          <p:spTgt spid="2">
                                            <p:txEl>
                                              <p:pRg st="1" end="1"/>
                                            </p:txEl>
                                          </p:spTgt>
                                        </p:tgtEl>
                                        <p:attrNameLst>
                                          <p:attrName>ppt_w</p:attrName>
                                        </p:attrNameLst>
                                      </p:cBhvr>
                                      <p:tavLst>
                                        <p:tav tm="0">
                                          <p:val>
                                            <p:fltVal val="0"/>
                                          </p:val>
                                        </p:tav>
                                        <p:tav tm="100000">
                                          <p:val>
                                            <p:strVal val="#ppt_w"/>
                                          </p:val>
                                        </p:tav>
                                      </p:tavLst>
                                    </p:anim>
                                    <p:anim calcmode="lin" valueType="num">
                                      <p:cBhvr>
                                        <p:cTn id="45" dur="125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6" dur="12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solidDmnd">
          <a:fgClr>
            <a:srgbClr val="FF00FF"/>
          </a:fgClr>
          <a:bgClr>
            <a:schemeClr val="bg1"/>
          </a:bgClr>
        </a:pattFill>
        <a:effectLst/>
      </p:bgPr>
    </p:bg>
    <p:spTree>
      <p:nvGrpSpPr>
        <p:cNvPr id="1" name=""/>
        <p:cNvGrpSpPr/>
        <p:nvPr/>
      </p:nvGrpSpPr>
      <p:grpSpPr>
        <a:xfrm>
          <a:off x="0" y="0"/>
          <a:ext cx="0" cy="0"/>
          <a:chOff x="0" y="0"/>
          <a:chExt cx="0" cy="0"/>
        </a:xfrm>
      </p:grpSpPr>
      <p:pic>
        <p:nvPicPr>
          <p:cNvPr id="1026" name="Picture 2" descr="https://cdn.bioguia.com/embed/122d7c464cea7801586010816517936b1537903432/Crater_Yamal_Nature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20576"/>
            <a:ext cx="12349163" cy="5833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918295"/>
      </p:ext>
    </p:extLst>
  </p:cSld>
  <p:clrMapOvr>
    <a:masterClrMapping/>
  </p:clrMapOvr>
  <p:transition spd="slow" advTm="12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ráteres en Siberia, Ru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0597"/>
            <a:ext cx="12401416" cy="769042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36153" y="0"/>
            <a:ext cx="5246340" cy="923330"/>
          </a:xfrm>
          <a:prstGeom prst="rect">
            <a:avLst/>
          </a:prstGeom>
          <a:solidFill>
            <a:srgbClr val="00FF00">
              <a:alpha val="38000"/>
            </a:srgbClr>
          </a:solidFill>
        </p:spPr>
        <p:txBody>
          <a:bodyPr wrap="square">
            <a:spAutoFit/>
          </a:bodyPr>
          <a:lstStyle/>
          <a:p>
            <a:r>
              <a:rPr lang="es-ES" b="1" dirty="0"/>
              <a:t>El descubrimiento de un gigantesco cráter en una zona remota de Siberia, en Rusia, el viernes, aumenta la cifra de cráteres hallados en la región a siete.</a:t>
            </a:r>
          </a:p>
        </p:txBody>
      </p:sp>
      <p:sp>
        <p:nvSpPr>
          <p:cNvPr id="3" name="2 Rectángulo"/>
          <p:cNvSpPr/>
          <p:nvPr/>
        </p:nvSpPr>
        <p:spPr>
          <a:xfrm>
            <a:off x="1350045" y="6973628"/>
            <a:ext cx="6480720" cy="369332"/>
          </a:xfrm>
          <a:prstGeom prst="rect">
            <a:avLst/>
          </a:prstGeom>
          <a:noFill/>
        </p:spPr>
        <p:txBody>
          <a:bodyPr wrap="square">
            <a:spAutoFit/>
          </a:bodyPr>
          <a:lstStyle/>
          <a:p>
            <a:r>
              <a:rPr lang="es-ES" dirty="0" smtClean="0">
                <a:solidFill>
                  <a:schemeClr val="bg1"/>
                </a:solidFill>
              </a:rPr>
              <a:t>El </a:t>
            </a:r>
            <a:r>
              <a:rPr lang="es-ES" dirty="0">
                <a:solidFill>
                  <a:schemeClr val="bg1"/>
                </a:solidFill>
              </a:rPr>
              <a:t>cráter encontrado en Siberia tiene un diámetro de 1 kilómetro.</a:t>
            </a:r>
          </a:p>
        </p:txBody>
      </p:sp>
      <p:pic>
        <p:nvPicPr>
          <p:cNvPr id="5" name="Picture 2" descr="E:\formas montar\2cxx0f8.gif"/>
          <p:cNvPicPr>
            <a:picLocks noChangeAspect="1" noChangeArrowheads="1" noCrop="1"/>
          </p:cNvPicPr>
          <p:nvPr/>
        </p:nvPicPr>
        <p:blipFill>
          <a:blip r:embed="rId3"/>
          <a:srcRect/>
          <a:stretch>
            <a:fillRect/>
          </a:stretch>
        </p:blipFill>
        <p:spPr bwMode="auto">
          <a:xfrm>
            <a:off x="49451" y="6254950"/>
            <a:ext cx="1945744" cy="1492670"/>
          </a:xfrm>
          <a:prstGeom prst="rect">
            <a:avLst/>
          </a:prstGeom>
          <a:noFill/>
        </p:spPr>
      </p:pic>
    </p:spTree>
    <p:extLst>
      <p:ext uri="{BB962C8B-B14F-4D97-AF65-F5344CB8AC3E}">
        <p14:creationId xmlns:p14="http://schemas.microsoft.com/office/powerpoint/2010/main" val="2301529688"/>
      </p:ext>
    </p:extLst>
  </p:cSld>
  <p:clrMapOvr>
    <a:masterClrMapping/>
  </p:clrMapOvr>
  <p:transition spd="slow" advTm="14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109863" y="1800696"/>
            <a:ext cx="7577187" cy="4524315"/>
          </a:xfrm>
          <a:prstGeom prst="rect">
            <a:avLst/>
          </a:prstGeom>
        </p:spPr>
        <p:txBody>
          <a:bodyPr wrap="square">
            <a:spAutoFit/>
          </a:bodyPr>
          <a:lstStyle/>
          <a:p>
            <a:pPr lvl="0"/>
            <a:r>
              <a:rPr lang="es-ES" sz="2400" b="1" dirty="0">
                <a:solidFill>
                  <a:prstClr val="black"/>
                </a:solidFill>
              </a:rPr>
              <a:t>Desde que se formó este extraño orificio en la superficie de la península de Yamal en Siberia en 2014, la región rusa ha llamado la atención de los medios por una seguidilla de otros descubrimientos extraordinarios en la zona. Luego de que se formara este gigantesco cráter de más de 80 metros de ancho, los satélites revelaron la aparición de otros 20 pequeños cráteres alrededor del primer gran orificio, pero ahora la noticia es otra.</a:t>
            </a:r>
          </a:p>
          <a:p>
            <a:pPr lvl="0"/>
            <a:endParaRPr lang="es-ES" sz="2400" b="1" dirty="0">
              <a:solidFill>
                <a:prstClr val="black"/>
              </a:solidFill>
            </a:endParaRPr>
          </a:p>
          <a:p>
            <a:pPr lvl="0"/>
            <a:r>
              <a:rPr lang="es-ES" sz="2400" b="1" dirty="0">
                <a:solidFill>
                  <a:prstClr val="black"/>
                </a:solidFill>
              </a:rPr>
              <a:t>El gran cráter se ha llenado de agua rápidamente convirtiéndose en una especie de lago, y con ello ha aumentado su tamaño....</a:t>
            </a:r>
          </a:p>
        </p:txBody>
      </p:sp>
      <p:pic>
        <p:nvPicPr>
          <p:cNvPr id="4" name="Picture 2" descr="E:\formas montar\2cxx0f8.gif"/>
          <p:cNvPicPr>
            <a:picLocks noChangeAspect="1" noChangeArrowheads="1" noCrop="1"/>
          </p:cNvPicPr>
          <p:nvPr/>
        </p:nvPicPr>
        <p:blipFill>
          <a:blip r:embed="rId2"/>
          <a:srcRect/>
          <a:stretch>
            <a:fillRect/>
          </a:stretch>
        </p:blipFill>
        <p:spPr bwMode="auto">
          <a:xfrm>
            <a:off x="49451" y="5973937"/>
            <a:ext cx="1945744" cy="1492670"/>
          </a:xfrm>
          <a:prstGeom prst="rect">
            <a:avLst/>
          </a:prstGeom>
          <a:noFill/>
        </p:spPr>
      </p:pic>
      <p:sp>
        <p:nvSpPr>
          <p:cNvPr id="5" name="4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3109863" y="0"/>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10" name="9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383762531"/>
      </p:ext>
    </p:extLst>
  </p:cSld>
  <p:clrMapOvr>
    <a:masterClrMapping/>
  </p:clrMapOvr>
  <p:transition spd="slow" advTm="2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3">
                                            <p:txEl>
                                              <p:pRg st="0" end="0"/>
                                            </p:txEl>
                                          </p:spTgt>
                                        </p:tgtEl>
                                        <p:attrNameLst>
                                          <p:attrName>style.visibility</p:attrName>
                                        </p:attrNameLst>
                                      </p:cBhvr>
                                      <p:to>
                                        <p:strVal val="visible"/>
                                      </p:to>
                                    </p:set>
                                    <p:anim calcmode="lin" valueType="num">
                                      <p:cBhvr>
                                        <p:cTn id="39" dur="1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3">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p:cTn id="44" dur="1250" fill="hold"/>
                                        <p:tgtEl>
                                          <p:spTgt spid="3">
                                            <p:txEl>
                                              <p:pRg st="2" end="2"/>
                                            </p:txEl>
                                          </p:spTgt>
                                        </p:tgtEl>
                                        <p:attrNameLst>
                                          <p:attrName>ppt_w</p:attrName>
                                        </p:attrNameLst>
                                      </p:cBhvr>
                                      <p:tavLst>
                                        <p:tav tm="0">
                                          <p:val>
                                            <p:fltVal val="0"/>
                                          </p:val>
                                        </p:tav>
                                        <p:tav tm="100000">
                                          <p:val>
                                            <p:strVal val="#ppt_w"/>
                                          </p:val>
                                        </p:tav>
                                      </p:tavLst>
                                    </p:anim>
                                    <p:anim calcmode="lin" valueType="num">
                                      <p:cBhvr>
                                        <p:cTn id="45" dur="12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6" dur="12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31"/>
            <a:ext cx="12421350" cy="750195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5949" y="288528"/>
            <a:ext cx="4752528" cy="646331"/>
          </a:xfrm>
          <a:prstGeom prst="rect">
            <a:avLst/>
          </a:prstGeom>
          <a:solidFill>
            <a:srgbClr val="00FF00">
              <a:alpha val="45000"/>
            </a:srgbClr>
          </a:solidFill>
        </p:spPr>
        <p:txBody>
          <a:bodyPr wrap="square">
            <a:spAutoFit/>
          </a:bodyPr>
          <a:lstStyle/>
          <a:p>
            <a:r>
              <a:rPr lang="es-ES" b="1" dirty="0">
                <a:solidFill>
                  <a:schemeClr val="bg1"/>
                </a:solidFill>
              </a:rPr>
              <a:t>El misterioso cráter gigante que se formó en Siberia, ahora se está llenando de agua</a:t>
            </a:r>
          </a:p>
        </p:txBody>
      </p:sp>
    </p:spTree>
    <p:extLst>
      <p:ext uri="{BB962C8B-B14F-4D97-AF65-F5344CB8AC3E}">
        <p14:creationId xmlns:p14="http://schemas.microsoft.com/office/powerpoint/2010/main" val="4130504106"/>
      </p:ext>
    </p:extLst>
  </p:cSld>
  <p:clrMapOvr>
    <a:masterClrMapping/>
  </p:clrMapOvr>
  <p:transition spd="slow" advTm="12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3519"/>
            <a:ext cx="12409061" cy="7633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9158619"/>
      </p:ext>
    </p:extLst>
  </p:cSld>
  <p:clrMapOvr>
    <a:masterClrMapping/>
  </p:clrMapOvr>
  <p:transition spd="slow" advTm="6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l enorme socavón en la peínsula de Yam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343" y="-575569"/>
            <a:ext cx="12525375" cy="8065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557134"/>
      </p:ext>
    </p:extLst>
  </p:cSld>
  <p:clrMapOvr>
    <a:masterClrMapping/>
  </p:clrMapOvr>
  <p:transition spd="slow" advTm="6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62213" y="792584"/>
            <a:ext cx="8487890" cy="6370975"/>
          </a:xfrm>
          <a:prstGeom prst="rect">
            <a:avLst/>
          </a:prstGeom>
          <a:noFill/>
        </p:spPr>
        <p:txBody>
          <a:bodyPr wrap="square">
            <a:spAutoFit/>
          </a:bodyPr>
          <a:lstStyle/>
          <a:p>
            <a:r>
              <a:rPr lang="es-ES" sz="2400" b="1" dirty="0"/>
              <a:t>S</a:t>
            </a:r>
            <a:r>
              <a:rPr lang="es-ES" sz="2400" b="1" dirty="0" smtClean="0"/>
              <a:t>obre </a:t>
            </a:r>
            <a:r>
              <a:rPr lang="es-ES" sz="2400" b="1" dirty="0"/>
              <a:t>un cráter que de la noche a la mañana apareció en la península de Yamal, en el norte de Siberia. Nadie tenía una explicación lógica ante ese extraño fenómeno, por lo que muchos pensaron que todo fue provocado por un objeto espacial que se impactó en el suelo terrestre.</a:t>
            </a:r>
          </a:p>
          <a:p>
            <a:endParaRPr lang="es-ES" sz="2400" b="1" dirty="0"/>
          </a:p>
          <a:p>
            <a:r>
              <a:rPr lang="es-ES" sz="2400" b="1" dirty="0"/>
              <a:t>(Ya ven que en Rusia les pasan cosas bien raras, y seguido les caen meteoritos).</a:t>
            </a:r>
          </a:p>
          <a:p>
            <a:endParaRPr lang="es-ES" sz="2400" b="1" dirty="0"/>
          </a:p>
          <a:p>
            <a:r>
              <a:rPr lang="es-ES" sz="2400" b="1" dirty="0"/>
              <a:t>Pero ahora, tras varias investigaciones, se dio una explicación sobre qué provocó este cráter de 79 metros de diámetro y cuya profundidad aún es desconocida, aunque muchos románticos dicen que llega hasta el centro de la Tierra. Como los bordes del cráter se derriten continuamente y su superficie es resbaladiza, acercarse ahí es peligroso. En primera instancia, intentaron meter una videocámara atada a una cuerda, pero tras 50 metros de descenso no se alcanzó el fondo.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49451" y="6254950"/>
            <a:ext cx="1945744" cy="1492670"/>
          </a:xfrm>
          <a:prstGeom prst="rect">
            <a:avLst/>
          </a:prstGeom>
          <a:noFill/>
        </p:spPr>
      </p:pic>
      <p:sp>
        <p:nvSpPr>
          <p:cNvPr id="4" name="3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5" name="4 Marco"/>
          <p:cNvSpPr/>
          <p:nvPr/>
        </p:nvSpPr>
        <p:spPr>
          <a:xfrm>
            <a:off x="1543986"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3087292" y="3"/>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9" name="8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3306185560"/>
      </p:ext>
    </p:extLst>
  </p:cSld>
  <p:clrMapOvr>
    <a:masterClrMapping/>
  </p:clrMapOvr>
  <p:transition spd="slow" advTm="31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1+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1"/>
                                        </p:tgtEl>
                                        <p:attrNameLst>
                                          <p:attrName>ppt_x</p:attrName>
                                        </p:attrNameLst>
                                      </p:cBhvr>
                                      <p:tavLst>
                                        <p:tav tm="0">
                                          <p:val>
                                            <p:strVal val="ppt_x"/>
                                          </p:val>
                                        </p:tav>
                                        <p:tav tm="100000">
                                          <p:val>
                                            <p:strVal val="0-ppt_w/2"/>
                                          </p:val>
                                        </p:tav>
                                      </p:tavLst>
                                    </p:anim>
                                    <p:anim calcmode="lin" valueType="num">
                                      <p:cBhvr additive="base">
                                        <p:cTn id="35" dur="5000"/>
                                        <p:tgtEl>
                                          <p:spTgt spid="11"/>
                                        </p:tgtEl>
                                        <p:attrNameLst>
                                          <p:attrName>ppt_y</p:attrName>
                                        </p:attrNameLst>
                                      </p:cBhvr>
                                      <p:tavLst>
                                        <p:tav tm="0">
                                          <p:val>
                                            <p:strVal val="ppt_y"/>
                                          </p:val>
                                        </p:tav>
                                        <p:tav tm="100000">
                                          <p:val>
                                            <p:strVal val="ppt_y"/>
                                          </p:val>
                                        </p:tav>
                                      </p:tavLst>
                                    </p:anim>
                                    <p:set>
                                      <p:cBhvr>
                                        <p:cTn id="36" dur="1" fill="hold">
                                          <p:stCondLst>
                                            <p:cond delay="4999"/>
                                          </p:stCondLst>
                                        </p:cTn>
                                        <p:tgtEl>
                                          <p:spTgt spid="11"/>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2">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2">
                                            <p:txEl>
                                              <p:pRg st="2" end="2"/>
                                            </p:txEl>
                                          </p:spTgt>
                                        </p:tgtEl>
                                        <p:attrNameLst>
                                          <p:attrName>style.visibility</p:attrName>
                                        </p:attrNameLst>
                                      </p:cBhvr>
                                      <p:to>
                                        <p:strVal val="visible"/>
                                      </p:to>
                                    </p:set>
                                    <p:anim calcmode="lin" valueType="num">
                                      <p:cBhvr>
                                        <p:cTn id="44" dur="1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45" dur="1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6" dur="1250"/>
                                        <p:tgtEl>
                                          <p:spTgt spid="2">
                                            <p:txEl>
                                              <p:pRg st="2" end="2"/>
                                            </p:txEl>
                                          </p:spTgt>
                                        </p:tgtEl>
                                      </p:cBhvr>
                                    </p:animEffect>
                                  </p:childTnLst>
                                </p:cTn>
                              </p:par>
                              <p:par>
                                <p:cTn id="47" presetID="53" presetClass="entr" presetSubtype="16" fill="hold" nodeType="withEffect">
                                  <p:stCondLst>
                                    <p:cond delay="3000"/>
                                  </p:stCondLst>
                                  <p:childTnLst>
                                    <p:set>
                                      <p:cBhvr>
                                        <p:cTn id="48" dur="1" fill="hold">
                                          <p:stCondLst>
                                            <p:cond delay="0"/>
                                          </p:stCondLst>
                                        </p:cTn>
                                        <p:tgtEl>
                                          <p:spTgt spid="2">
                                            <p:txEl>
                                              <p:pRg st="4" end="4"/>
                                            </p:txEl>
                                          </p:spTgt>
                                        </p:tgtEl>
                                        <p:attrNameLst>
                                          <p:attrName>style.visibility</p:attrName>
                                        </p:attrNameLst>
                                      </p:cBhvr>
                                      <p:to>
                                        <p:strVal val="visible"/>
                                      </p:to>
                                    </p:set>
                                    <p:anim calcmode="lin" valueType="num">
                                      <p:cBhvr>
                                        <p:cTn id="49" dur="1250" fill="hold"/>
                                        <p:tgtEl>
                                          <p:spTgt spid="2">
                                            <p:txEl>
                                              <p:pRg st="4" end="4"/>
                                            </p:txEl>
                                          </p:spTgt>
                                        </p:tgtEl>
                                        <p:attrNameLst>
                                          <p:attrName>ppt_w</p:attrName>
                                        </p:attrNameLst>
                                      </p:cBhvr>
                                      <p:tavLst>
                                        <p:tav tm="0">
                                          <p:val>
                                            <p:fltVal val="0"/>
                                          </p:val>
                                        </p:tav>
                                        <p:tav tm="100000">
                                          <p:val>
                                            <p:strVal val="#ppt_w"/>
                                          </p:val>
                                        </p:tav>
                                      </p:tavLst>
                                    </p:anim>
                                    <p:anim calcmode="lin" valueType="num">
                                      <p:cBhvr>
                                        <p:cTn id="50" dur="125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51" dur="125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rateruso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59" y="-59284"/>
            <a:ext cx="12782933" cy="7549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9151751"/>
      </p:ext>
    </p:extLst>
  </p:cSld>
  <p:clrMapOvr>
    <a:masterClrMapping/>
  </p:clrMapOvr>
  <p:transition spd="slow" advTm="12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rateruso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080"/>
            <a:ext cx="12645808" cy="7474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814545"/>
      </p:ext>
    </p:extLst>
  </p:cSld>
  <p:clrMapOvr>
    <a:masterClrMapping/>
  </p:clrMapOvr>
  <p:transition spd="slow" advTm="6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peninsula de yamal mosqui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295" y="16419"/>
            <a:ext cx="12525375" cy="7473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026195"/>
      </p:ext>
    </p:extLst>
  </p:cSld>
  <p:clrMapOvr>
    <a:masterClrMapping/>
  </p:clrMapOvr>
  <p:transition spd="slow" advTm="6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86349" y="936600"/>
            <a:ext cx="6172200" cy="6001643"/>
          </a:xfrm>
          <a:prstGeom prst="rect">
            <a:avLst/>
          </a:prstGeom>
        </p:spPr>
        <p:txBody>
          <a:bodyPr>
            <a:spAutoFit/>
          </a:bodyPr>
          <a:lstStyle/>
          <a:p>
            <a:r>
              <a:rPr lang="es-ES" sz="2400" b="1" dirty="0"/>
              <a:t>En Siberia, la temperatura de los hielos perpetuos es de 10 grados bajo cero, en tanto, el gas se encuentra a 30 grados centígrados, por ello, esta teoría no es tan descabellada.</a:t>
            </a:r>
          </a:p>
          <a:p>
            <a:endParaRPr lang="es-ES" sz="2400" b="1" dirty="0"/>
          </a:p>
          <a:p>
            <a:r>
              <a:rPr lang="es-ES" sz="2400" b="1" dirty="0"/>
              <a:t>Yevguenia Belakova, coordinadora del programa ártico de Greenpeace Rusia, dijo que el metano provoca un efecto invernadero mayor al ocasionado por otros gases, factor que favorece el cambio climático en el Ártico.</a:t>
            </a:r>
          </a:p>
          <a:p>
            <a:endParaRPr lang="es-ES" sz="2400" b="1" dirty="0"/>
          </a:p>
          <a:p>
            <a:r>
              <a:rPr lang="es-ES" sz="2400" b="1" dirty="0"/>
              <a:t>En la región de Yamalo-Nenets se encontró otro agujero similar, aunque con un diámetro de sólo 15 metros. En tanto, de acuerdo a los expertos, hay cientos de estos cráteres en el fondo del mar de Bárents.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49451" y="6254950"/>
            <a:ext cx="1945744" cy="1492670"/>
          </a:xfrm>
          <a:prstGeom prst="rect">
            <a:avLst/>
          </a:prstGeom>
          <a:noFill/>
        </p:spPr>
      </p:pic>
      <p:sp>
        <p:nvSpPr>
          <p:cNvPr id="4" name="3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5" name="4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3073327" y="24113"/>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9" name="8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3621301871"/>
      </p:ext>
    </p:extLst>
  </p:cSld>
  <p:clrMapOvr>
    <a:masterClrMapping/>
  </p:clrMapOvr>
  <p:transition spd="slow" advTm="2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1+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1"/>
                                        </p:tgtEl>
                                        <p:attrNameLst>
                                          <p:attrName>ppt_x</p:attrName>
                                        </p:attrNameLst>
                                      </p:cBhvr>
                                      <p:tavLst>
                                        <p:tav tm="0">
                                          <p:val>
                                            <p:strVal val="ppt_x"/>
                                          </p:val>
                                        </p:tav>
                                        <p:tav tm="100000">
                                          <p:val>
                                            <p:strVal val="0-ppt_w/2"/>
                                          </p:val>
                                        </p:tav>
                                      </p:tavLst>
                                    </p:anim>
                                    <p:anim calcmode="lin" valueType="num">
                                      <p:cBhvr additive="base">
                                        <p:cTn id="35" dur="5000"/>
                                        <p:tgtEl>
                                          <p:spTgt spid="11"/>
                                        </p:tgtEl>
                                        <p:attrNameLst>
                                          <p:attrName>ppt_y</p:attrName>
                                        </p:attrNameLst>
                                      </p:cBhvr>
                                      <p:tavLst>
                                        <p:tav tm="0">
                                          <p:val>
                                            <p:strVal val="ppt_y"/>
                                          </p:val>
                                        </p:tav>
                                        <p:tav tm="100000">
                                          <p:val>
                                            <p:strVal val="ppt_y"/>
                                          </p:val>
                                        </p:tav>
                                      </p:tavLst>
                                    </p:anim>
                                    <p:set>
                                      <p:cBhvr>
                                        <p:cTn id="36" dur="1" fill="hold">
                                          <p:stCondLst>
                                            <p:cond delay="4999"/>
                                          </p:stCondLst>
                                        </p:cTn>
                                        <p:tgtEl>
                                          <p:spTgt spid="11"/>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2">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2">
                                            <p:txEl>
                                              <p:pRg st="2" end="2"/>
                                            </p:txEl>
                                          </p:spTgt>
                                        </p:tgtEl>
                                        <p:attrNameLst>
                                          <p:attrName>style.visibility</p:attrName>
                                        </p:attrNameLst>
                                      </p:cBhvr>
                                      <p:to>
                                        <p:strVal val="visible"/>
                                      </p:to>
                                    </p:set>
                                    <p:anim calcmode="lin" valueType="num">
                                      <p:cBhvr>
                                        <p:cTn id="44" dur="1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45" dur="1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6" dur="1250"/>
                                        <p:tgtEl>
                                          <p:spTgt spid="2">
                                            <p:txEl>
                                              <p:pRg st="2" end="2"/>
                                            </p:txEl>
                                          </p:spTgt>
                                        </p:tgtEl>
                                      </p:cBhvr>
                                    </p:animEffect>
                                  </p:childTnLst>
                                </p:cTn>
                              </p:par>
                              <p:par>
                                <p:cTn id="47" presetID="53" presetClass="entr" presetSubtype="16" fill="hold" nodeType="withEffect">
                                  <p:stCondLst>
                                    <p:cond delay="3000"/>
                                  </p:stCondLst>
                                  <p:childTnLst>
                                    <p:set>
                                      <p:cBhvr>
                                        <p:cTn id="48" dur="1" fill="hold">
                                          <p:stCondLst>
                                            <p:cond delay="0"/>
                                          </p:stCondLst>
                                        </p:cTn>
                                        <p:tgtEl>
                                          <p:spTgt spid="2">
                                            <p:txEl>
                                              <p:pRg st="4" end="4"/>
                                            </p:txEl>
                                          </p:spTgt>
                                        </p:tgtEl>
                                        <p:attrNameLst>
                                          <p:attrName>style.visibility</p:attrName>
                                        </p:attrNameLst>
                                      </p:cBhvr>
                                      <p:to>
                                        <p:strVal val="visible"/>
                                      </p:to>
                                    </p:set>
                                    <p:anim calcmode="lin" valueType="num">
                                      <p:cBhvr>
                                        <p:cTn id="49" dur="1250" fill="hold"/>
                                        <p:tgtEl>
                                          <p:spTgt spid="2">
                                            <p:txEl>
                                              <p:pRg st="4" end="4"/>
                                            </p:txEl>
                                          </p:spTgt>
                                        </p:tgtEl>
                                        <p:attrNameLst>
                                          <p:attrName>ppt_w</p:attrName>
                                        </p:attrNameLst>
                                      </p:cBhvr>
                                      <p:tavLst>
                                        <p:tav tm="0">
                                          <p:val>
                                            <p:fltVal val="0"/>
                                          </p:val>
                                        </p:tav>
                                        <p:tav tm="100000">
                                          <p:val>
                                            <p:strVal val="#ppt_w"/>
                                          </p:val>
                                        </p:tav>
                                      </p:tavLst>
                                    </p:anim>
                                    <p:anim calcmode="lin" valueType="num">
                                      <p:cBhvr>
                                        <p:cTn id="50" dur="125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51" dur="125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349164"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832668"/>
      </p:ext>
    </p:extLst>
  </p:cSld>
  <p:clrMapOvr>
    <a:masterClrMapping/>
  </p:clrMapOvr>
  <p:transition spd="slow" advTm="6000">
    <p:circle/>
    <p:sndAc>
      <p:stSnd>
        <p:snd r:embed="rId2" name="AndywilliamsHistoriadeunamor.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relacionada"/>
          <p:cNvPicPr>
            <a:picLocks noChangeAspect="1" noChangeArrowheads="1"/>
          </p:cNvPicPr>
          <p:nvPr/>
        </p:nvPicPr>
        <p:blipFill rotWithShape="1">
          <a:blip r:embed="rId2">
            <a:extLst>
              <a:ext uri="{28A0092B-C50C-407E-A947-70E740481C1C}">
                <a14:useLocalDpi xmlns:a14="http://schemas.microsoft.com/office/drawing/2010/main" val="0"/>
              </a:ext>
            </a:extLst>
          </a:blip>
          <a:srcRect t="9715" b="9610"/>
          <a:stretch/>
        </p:blipFill>
        <p:spPr bwMode="auto">
          <a:xfrm>
            <a:off x="0" y="-1"/>
            <a:ext cx="12375205"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389567"/>
      </p:ext>
    </p:extLst>
  </p:cSld>
  <p:clrMapOvr>
    <a:masterClrMapping/>
  </p:clrMapOvr>
  <p:transition spd="slow" advTm="6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rateruso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928610" cy="74898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5949" y="360536"/>
            <a:ext cx="3219872" cy="2862322"/>
          </a:xfrm>
          <a:prstGeom prst="rect">
            <a:avLst/>
          </a:prstGeom>
        </p:spPr>
        <p:txBody>
          <a:bodyPr wrap="square">
            <a:spAutoFit/>
          </a:bodyPr>
          <a:lstStyle/>
          <a:p>
            <a:pPr algn="ctr"/>
            <a:r>
              <a:rPr lang="es-ES" sz="2000" b="1" dirty="0"/>
              <a:t>"De manera preliminar, se puede decir que en el cráter hay una concentración más alta de lo normal de metano, pero en un máximo de un 9,8 por ciento, por lo que es muy inflamable. Y los niveles de radiación también </a:t>
            </a:r>
            <a:r>
              <a:rPr lang="es-ES" sz="2000" b="1" dirty="0" smtClean="0"/>
              <a:t>son normales</a:t>
            </a:r>
            <a:r>
              <a:rPr lang="es-ES" sz="2000" b="1" dirty="0"/>
              <a:t>",</a:t>
            </a:r>
          </a:p>
        </p:txBody>
      </p:sp>
      <p:pic>
        <p:nvPicPr>
          <p:cNvPr id="5" name="Picture 2" descr="E:\formas montar\2cxx0f8.gif"/>
          <p:cNvPicPr>
            <a:picLocks noChangeAspect="1" noChangeArrowheads="1" noCrop="1"/>
          </p:cNvPicPr>
          <p:nvPr/>
        </p:nvPicPr>
        <p:blipFill>
          <a:blip r:embed="rId3"/>
          <a:srcRect/>
          <a:stretch>
            <a:fillRect/>
          </a:stretch>
        </p:blipFill>
        <p:spPr bwMode="auto">
          <a:xfrm>
            <a:off x="49451" y="6254950"/>
            <a:ext cx="1945744" cy="1492670"/>
          </a:xfrm>
          <a:prstGeom prst="rect">
            <a:avLst/>
          </a:prstGeom>
          <a:noFill/>
        </p:spPr>
      </p:pic>
    </p:spTree>
    <p:extLst>
      <p:ext uri="{BB962C8B-B14F-4D97-AF65-F5344CB8AC3E}">
        <p14:creationId xmlns:p14="http://schemas.microsoft.com/office/powerpoint/2010/main" val="865375476"/>
      </p:ext>
    </p:extLst>
  </p:cSld>
  <p:clrMapOvr>
    <a:masterClrMapping/>
  </p:clrMapOvr>
  <p:transition spd="slow" advTm="14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peninsula de yamal mosqui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49164" cy="7625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503814"/>
      </p:ext>
    </p:extLst>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34221" y="720576"/>
            <a:ext cx="8856984" cy="6217087"/>
          </a:xfrm>
          <a:prstGeom prst="rect">
            <a:avLst/>
          </a:prstGeom>
        </p:spPr>
        <p:txBody>
          <a:bodyPr wrap="square">
            <a:spAutoFit/>
          </a:bodyPr>
          <a:lstStyle/>
          <a:p>
            <a:r>
              <a:rPr lang="es-ES" sz="4400" b="1" dirty="0"/>
              <a:t>Vinculado al cambio climático</a:t>
            </a:r>
          </a:p>
          <a:p>
            <a:endParaRPr lang="es-ES" dirty="0"/>
          </a:p>
          <a:p>
            <a:r>
              <a:rPr lang="es-ES" sz="2400" b="1" dirty="0"/>
              <a:t>En cuanto a las hipótesis, </a:t>
            </a:r>
            <a:r>
              <a:rPr lang="es-ES" sz="2400" b="1" dirty="0" smtClean="0"/>
              <a:t>se </a:t>
            </a:r>
            <a:r>
              <a:rPr lang="es-ES" sz="2400" b="1" dirty="0"/>
              <a:t>descarta terminantemente que el agujero fuera provocado por un río subterráneo y vincula el fenómeno con el calentamiento de los últimos años, en particular en 2012.</a:t>
            </a:r>
          </a:p>
          <a:p>
            <a:endParaRPr lang="es-ES" sz="2400" b="1" dirty="0"/>
          </a:p>
          <a:p>
            <a:r>
              <a:rPr lang="es-ES" sz="2400" b="1" dirty="0"/>
              <a:t>“El calentamiento pudo haber provocado la liberación de mayores volúmenes de gas. Los cambios de temperatura en la superficie terrestre no están sincronizados con los del aire”, precisa.</a:t>
            </a:r>
          </a:p>
          <a:p>
            <a:endParaRPr lang="es-ES" sz="2400" b="1" dirty="0"/>
          </a:p>
          <a:p>
            <a:r>
              <a:rPr lang="es-ES" sz="2400" b="1" dirty="0"/>
              <a:t>La científica cree que cuando esa capa de 80 por ciento de hielo perpetuo estuvo más cerca de la superficie de lo habitual debido al calentamiento es cuando se produjo ese intrigante agujero. ”Como la superficie es casi impermeable, la presión del gas aumentó y en esa situación pudo haber ocurrido un escape”, asegura.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49451" y="6254950"/>
            <a:ext cx="1945744" cy="1492670"/>
          </a:xfrm>
          <a:prstGeom prst="rect">
            <a:avLst/>
          </a:prstGeom>
          <a:noFill/>
        </p:spPr>
      </p:pic>
      <p:sp>
        <p:nvSpPr>
          <p:cNvPr id="4" name="3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5" name="4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3107218" y="-15876"/>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9" name="8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1569495789"/>
      </p:ext>
    </p:extLst>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1+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1"/>
                                        </p:tgtEl>
                                        <p:attrNameLst>
                                          <p:attrName>ppt_x</p:attrName>
                                        </p:attrNameLst>
                                      </p:cBhvr>
                                      <p:tavLst>
                                        <p:tav tm="0">
                                          <p:val>
                                            <p:strVal val="ppt_x"/>
                                          </p:val>
                                        </p:tav>
                                        <p:tav tm="100000">
                                          <p:val>
                                            <p:strVal val="0-ppt_w/2"/>
                                          </p:val>
                                        </p:tav>
                                      </p:tavLst>
                                    </p:anim>
                                    <p:anim calcmode="lin" valueType="num">
                                      <p:cBhvr additive="base">
                                        <p:cTn id="35" dur="5000"/>
                                        <p:tgtEl>
                                          <p:spTgt spid="11"/>
                                        </p:tgtEl>
                                        <p:attrNameLst>
                                          <p:attrName>ppt_y</p:attrName>
                                        </p:attrNameLst>
                                      </p:cBhvr>
                                      <p:tavLst>
                                        <p:tav tm="0">
                                          <p:val>
                                            <p:strVal val="ppt_y"/>
                                          </p:val>
                                        </p:tav>
                                        <p:tav tm="100000">
                                          <p:val>
                                            <p:strVal val="ppt_y"/>
                                          </p:val>
                                        </p:tav>
                                      </p:tavLst>
                                    </p:anim>
                                    <p:set>
                                      <p:cBhvr>
                                        <p:cTn id="36" dur="1" fill="hold">
                                          <p:stCondLst>
                                            <p:cond delay="4999"/>
                                          </p:stCondLst>
                                        </p:cTn>
                                        <p:tgtEl>
                                          <p:spTgt spid="11"/>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2">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2">
                                            <p:txEl>
                                              <p:pRg st="2" end="2"/>
                                            </p:txEl>
                                          </p:spTgt>
                                        </p:tgtEl>
                                        <p:attrNameLst>
                                          <p:attrName>style.visibility</p:attrName>
                                        </p:attrNameLst>
                                      </p:cBhvr>
                                      <p:to>
                                        <p:strVal val="visible"/>
                                      </p:to>
                                    </p:set>
                                    <p:anim calcmode="lin" valueType="num">
                                      <p:cBhvr>
                                        <p:cTn id="44" dur="1250" fill="hold"/>
                                        <p:tgtEl>
                                          <p:spTgt spid="2">
                                            <p:txEl>
                                              <p:pRg st="2" end="2"/>
                                            </p:txEl>
                                          </p:spTgt>
                                        </p:tgtEl>
                                        <p:attrNameLst>
                                          <p:attrName>ppt_w</p:attrName>
                                        </p:attrNameLst>
                                      </p:cBhvr>
                                      <p:tavLst>
                                        <p:tav tm="0">
                                          <p:val>
                                            <p:fltVal val="0"/>
                                          </p:val>
                                        </p:tav>
                                        <p:tav tm="100000">
                                          <p:val>
                                            <p:strVal val="#ppt_w"/>
                                          </p:val>
                                        </p:tav>
                                      </p:tavLst>
                                    </p:anim>
                                    <p:anim calcmode="lin" valueType="num">
                                      <p:cBhvr>
                                        <p:cTn id="45" dur="125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6" dur="1250"/>
                                        <p:tgtEl>
                                          <p:spTgt spid="2">
                                            <p:txEl>
                                              <p:pRg st="2" end="2"/>
                                            </p:txEl>
                                          </p:spTgt>
                                        </p:tgtEl>
                                      </p:cBhvr>
                                    </p:animEffect>
                                  </p:childTnLst>
                                </p:cTn>
                              </p:par>
                              <p:par>
                                <p:cTn id="47" presetID="53" presetClass="entr" presetSubtype="16" fill="hold" nodeType="withEffect">
                                  <p:stCondLst>
                                    <p:cond delay="3000"/>
                                  </p:stCondLst>
                                  <p:childTnLst>
                                    <p:set>
                                      <p:cBhvr>
                                        <p:cTn id="48" dur="1" fill="hold">
                                          <p:stCondLst>
                                            <p:cond delay="0"/>
                                          </p:stCondLst>
                                        </p:cTn>
                                        <p:tgtEl>
                                          <p:spTgt spid="2">
                                            <p:txEl>
                                              <p:pRg st="4" end="4"/>
                                            </p:txEl>
                                          </p:spTgt>
                                        </p:tgtEl>
                                        <p:attrNameLst>
                                          <p:attrName>style.visibility</p:attrName>
                                        </p:attrNameLst>
                                      </p:cBhvr>
                                      <p:to>
                                        <p:strVal val="visible"/>
                                      </p:to>
                                    </p:set>
                                    <p:anim calcmode="lin" valueType="num">
                                      <p:cBhvr>
                                        <p:cTn id="49" dur="1250" fill="hold"/>
                                        <p:tgtEl>
                                          <p:spTgt spid="2">
                                            <p:txEl>
                                              <p:pRg st="4" end="4"/>
                                            </p:txEl>
                                          </p:spTgt>
                                        </p:tgtEl>
                                        <p:attrNameLst>
                                          <p:attrName>ppt_w</p:attrName>
                                        </p:attrNameLst>
                                      </p:cBhvr>
                                      <p:tavLst>
                                        <p:tav tm="0">
                                          <p:val>
                                            <p:fltVal val="0"/>
                                          </p:val>
                                        </p:tav>
                                        <p:tav tm="100000">
                                          <p:val>
                                            <p:strVal val="#ppt_w"/>
                                          </p:val>
                                        </p:tav>
                                      </p:tavLst>
                                    </p:anim>
                                    <p:anim calcmode="lin" valueType="num">
                                      <p:cBhvr>
                                        <p:cTn id="50" dur="125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51" dur="1250"/>
                                        <p:tgtEl>
                                          <p:spTgt spid="2">
                                            <p:txEl>
                                              <p:pRg st="4" end="4"/>
                                            </p:txEl>
                                          </p:spTgt>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
                                            <p:txEl>
                                              <p:pRg st="6" end="6"/>
                                            </p:txEl>
                                          </p:spTgt>
                                        </p:tgtEl>
                                        <p:attrNameLst>
                                          <p:attrName>style.visibility</p:attrName>
                                        </p:attrNameLst>
                                      </p:cBhvr>
                                      <p:to>
                                        <p:strVal val="visible"/>
                                      </p:to>
                                    </p:set>
                                    <p:anim calcmode="lin" valueType="num">
                                      <p:cBhvr>
                                        <p:cTn id="54" dur="1250" fill="hold"/>
                                        <p:tgtEl>
                                          <p:spTgt spid="2">
                                            <p:txEl>
                                              <p:pRg st="6" end="6"/>
                                            </p:txEl>
                                          </p:spTgt>
                                        </p:tgtEl>
                                        <p:attrNameLst>
                                          <p:attrName>ppt_w</p:attrName>
                                        </p:attrNameLst>
                                      </p:cBhvr>
                                      <p:tavLst>
                                        <p:tav tm="0">
                                          <p:val>
                                            <p:fltVal val="0"/>
                                          </p:val>
                                        </p:tav>
                                        <p:tav tm="100000">
                                          <p:val>
                                            <p:strVal val="#ppt_w"/>
                                          </p:val>
                                        </p:tav>
                                      </p:tavLst>
                                    </p:anim>
                                    <p:anim calcmode="lin" valueType="num">
                                      <p:cBhvr>
                                        <p:cTn id="55" dur="125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56" dur="125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www.publico.es/files/article_main/uploads/2014/12/12/548ae0803c2b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093"/>
            <a:ext cx="12352521" cy="7509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741883"/>
      </p:ext>
    </p:extLst>
  </p:cSld>
  <p:clrMapOvr>
    <a:masterClrMapping/>
  </p:clrMapOvr>
  <p:transition spd="slow" advTm="6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87687" y="2590751"/>
            <a:ext cx="8343477" cy="4401205"/>
          </a:xfrm>
          <a:prstGeom prst="rect">
            <a:avLst/>
          </a:prstGeom>
        </p:spPr>
        <p:txBody>
          <a:bodyPr wrap="square">
            <a:spAutoFit/>
          </a:bodyPr>
          <a:lstStyle/>
          <a:p>
            <a:r>
              <a:rPr lang="es-ES" sz="2800" b="1" dirty="0"/>
              <a:t>La misión fue dirigida por Vladimir Pushkarev, director del Centro Ruso de Exploración del Ártico. Él y su equipo usaron equipo de escalada para escalar los costados del cráter. En la parte inferior, midieron las profundidades del lago congelado: tenía al menos 10,5 metros, pero puede ser más. Trabajando a temperaturas de aproximadamente -11 ° C, realizaron mediciones y recopilaron datos, realizaron pruebas de radiolocalización y tomaron sondas de hielo, tierra, gases y aire.</a:t>
            </a:r>
          </a:p>
        </p:txBody>
      </p:sp>
      <p:sp>
        <p:nvSpPr>
          <p:cNvPr id="3" name="2 Rectángulo"/>
          <p:cNvSpPr/>
          <p:nvPr/>
        </p:nvSpPr>
        <p:spPr>
          <a:xfrm>
            <a:off x="3087687" y="1773942"/>
            <a:ext cx="5681684" cy="830997"/>
          </a:xfrm>
          <a:prstGeom prst="rect">
            <a:avLst/>
          </a:prstGeom>
        </p:spPr>
        <p:txBody>
          <a:bodyPr wrap="none">
            <a:spAutoFit/>
          </a:bodyPr>
          <a:lstStyle/>
          <a:p>
            <a:r>
              <a:rPr lang="es-ES" sz="4800" b="1" dirty="0" smtClean="0"/>
              <a:t>Expedición Científica </a:t>
            </a:r>
            <a:endParaRPr lang="es-ES" sz="4800" b="1" dirty="0"/>
          </a:p>
        </p:txBody>
      </p:sp>
      <p:pic>
        <p:nvPicPr>
          <p:cNvPr id="4" name="Picture 2" descr="E:\formas montar\2cxx0f8.gif"/>
          <p:cNvPicPr>
            <a:picLocks noChangeAspect="1" noChangeArrowheads="1" noCrop="1"/>
          </p:cNvPicPr>
          <p:nvPr/>
        </p:nvPicPr>
        <p:blipFill>
          <a:blip r:embed="rId2"/>
          <a:srcRect/>
          <a:stretch>
            <a:fillRect/>
          </a:stretch>
        </p:blipFill>
        <p:spPr bwMode="auto">
          <a:xfrm>
            <a:off x="49451" y="6254950"/>
            <a:ext cx="1945744" cy="1492670"/>
          </a:xfrm>
          <a:prstGeom prst="rect">
            <a:avLst/>
          </a:prstGeom>
          <a:noFill/>
        </p:spPr>
      </p:pic>
      <p:sp>
        <p:nvSpPr>
          <p:cNvPr id="5" name="4 Marco"/>
          <p:cNvSpPr/>
          <p:nvPr/>
        </p:nvSpPr>
        <p:spPr>
          <a:xfrm>
            <a:off x="1" y="3"/>
            <a:ext cx="1447167" cy="7489825"/>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3090862" y="3"/>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4630937" y="3"/>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10" name="9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3818478005"/>
      </p:ext>
    </p:extLst>
  </p:cSld>
  <p:clrMapOvr>
    <a:masterClrMapping/>
  </p:clrMapOvr>
  <p:transition spd="slow" advTm="2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16" fill="hold" nodeType="withEffect">
                                  <p:stCondLst>
                                    <p:cond delay="3000"/>
                                  </p:stCondLst>
                                  <p:childTnLst>
                                    <p:set>
                                      <p:cBhvr>
                                        <p:cTn id="38" dur="1" fill="hold">
                                          <p:stCondLst>
                                            <p:cond delay="0"/>
                                          </p:stCondLst>
                                        </p:cTn>
                                        <p:tgtEl>
                                          <p:spTgt spid="3">
                                            <p:txEl>
                                              <p:pRg st="0" end="0"/>
                                            </p:txEl>
                                          </p:spTgt>
                                        </p:tgtEl>
                                        <p:attrNameLst>
                                          <p:attrName>style.visibility</p:attrName>
                                        </p:attrNameLst>
                                      </p:cBhvr>
                                      <p:to>
                                        <p:strVal val="visible"/>
                                      </p:to>
                                    </p:set>
                                    <p:anim calcmode="lin" valueType="num">
                                      <p:cBhvr>
                                        <p:cTn id="39" dur="1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3">
                                            <p:txEl>
                                              <p:pRg st="0" end="0"/>
                                            </p:txEl>
                                          </p:spTgt>
                                        </p:tgtEl>
                                      </p:cBhvr>
                                    </p:animEffect>
                                  </p:childTnLst>
                                </p:cTn>
                              </p:par>
                              <p:par>
                                <p:cTn id="42" presetID="53" presetClass="entr" presetSubtype="16" fill="hold" nodeType="withEffect">
                                  <p:stCondLst>
                                    <p:cond delay="3000"/>
                                  </p:stCondLst>
                                  <p:childTnLst>
                                    <p:set>
                                      <p:cBhvr>
                                        <p:cTn id="43" dur="1" fill="hold">
                                          <p:stCondLst>
                                            <p:cond delay="0"/>
                                          </p:stCondLst>
                                        </p:cTn>
                                        <p:tgtEl>
                                          <p:spTgt spid="2">
                                            <p:txEl>
                                              <p:pRg st="0" end="0"/>
                                            </p:txEl>
                                          </p:spTgt>
                                        </p:tgtEl>
                                        <p:attrNameLst>
                                          <p:attrName>style.visibility</p:attrName>
                                        </p:attrNameLst>
                                      </p:cBhvr>
                                      <p:to>
                                        <p:strVal val="visible"/>
                                      </p:to>
                                    </p:set>
                                    <p:anim calcmode="lin" valueType="num">
                                      <p:cBhvr>
                                        <p:cTn id="44"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5"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6" dur="12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221214 siberiancrater 9.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3520"/>
            <a:ext cx="12349164" cy="7674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925913"/>
      </p:ext>
    </p:extLst>
  </p:cSld>
  <p:clrMapOvr>
    <a:masterClrMapping/>
  </p:clrMapOvr>
  <p:transition spd="slow" advTm="6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221214 siberiancrater 12.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3" y="0"/>
            <a:ext cx="12364666"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351873"/>
      </p:ext>
    </p:extLst>
  </p:cSld>
  <p:clrMapOvr>
    <a:masterClrMapping/>
  </p:clrMapOvr>
  <p:transition spd="slow" advTm="6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221214 siberiancrater 2.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349163" cy="7489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2802238"/>
      </p:ext>
    </p:extLst>
  </p:cSld>
  <p:clrMapOvr>
    <a:masterClrMapping/>
  </p:clrMapOvr>
  <p:transition spd="slow" advTm="6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221214 siberiancrater 13.jpg?ixlib=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71" y="-17240"/>
            <a:ext cx="12329592" cy="7900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34648"/>
      </p:ext>
    </p:extLst>
  </p:cSld>
  <p:clrMapOvr>
    <a:masterClrMapping/>
  </p:clrMapOvr>
  <p:transition spd="slow" advTm="4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21214 siberiancrater 11.jpg?ixlib=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349163" cy="7625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854029"/>
      </p:ext>
    </p:extLst>
  </p:cSld>
  <p:clrMapOvr>
    <a:masterClrMapping/>
  </p:clrMapOvr>
  <p:transition spd="slow" advTm="6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221214 siberiancrater 15.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349163"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945877"/>
      </p:ext>
    </p:extLst>
  </p:cSld>
  <p:clrMapOvr>
    <a:masterClrMapping/>
  </p:clrMapOvr>
  <p:transition spd="slow" advTm="6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rateruso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672615"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394500"/>
      </p:ext>
    </p:extLst>
  </p:cSld>
  <p:clrMapOvr>
    <a:masterClrMapping/>
  </p:clrMapOvr>
  <p:transition spd="slow" advTm="6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pattFill prst="sphere">
          <a:fgClr>
            <a:srgbClr val="FF00FF"/>
          </a:fgClr>
          <a:bgClr>
            <a:schemeClr val="bg1"/>
          </a:bgClr>
        </a:pattFill>
        <a:effectLst/>
      </p:bgPr>
    </p:bg>
    <p:spTree>
      <p:nvGrpSpPr>
        <p:cNvPr id="1" name=""/>
        <p:cNvGrpSpPr/>
        <p:nvPr/>
      </p:nvGrpSpPr>
      <p:grpSpPr>
        <a:xfrm>
          <a:off x="0" y="0"/>
          <a:ext cx="0" cy="0"/>
          <a:chOff x="0" y="0"/>
          <a:chExt cx="0" cy="0"/>
        </a:xfrm>
      </p:grpSpPr>
      <p:pic>
        <p:nvPicPr>
          <p:cNvPr id="4098" name="Picture 2" descr="221214 siberiancrater 1.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793549" y="-63721"/>
            <a:ext cx="5048746" cy="757614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221214 siberiancrater 8.jpg? Ixlib = rails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0645" y="-63721"/>
            <a:ext cx="5101185" cy="7654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726667"/>
      </p:ext>
    </p:extLst>
  </p:cSld>
  <p:clrMapOvr>
    <a:masterClrMapping/>
  </p:clrMapOvr>
  <p:transition spd="slow" advTm="6000">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221214 siberiancrater 6.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61" y="-15528"/>
            <a:ext cx="12322002" cy="775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3232758"/>
      </p:ext>
    </p:extLst>
  </p:cSld>
  <p:clrMapOvr>
    <a:masterClrMapping/>
  </p:clrMapOvr>
  <p:transition spd="slow" advTm="6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221214 siberiancrater 20.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5" y="-1"/>
            <a:ext cx="12359358"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3306528"/>
      </p:ext>
    </p:extLst>
  </p:cSld>
  <p:clrMapOvr>
    <a:masterClrMapping/>
  </p:clrMapOvr>
  <p:transition spd="slow" advTm="6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21214 siberiancrater 17.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9" y="0"/>
            <a:ext cx="12345244" cy="748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676136"/>
      </p:ext>
    </p:extLst>
  </p:cSld>
  <p:clrMapOvr>
    <a:masterClrMapping/>
  </p:clrMapOvr>
  <p:transition spd="slow" advTm="6000">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221214 siberiancrater 19.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1" y="-1"/>
            <a:ext cx="12342962" cy="7573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169769"/>
      </p:ext>
    </p:extLst>
  </p:cSld>
  <p:clrMapOvr>
    <a:masterClrMapping/>
  </p:clrMapOvr>
  <p:transition spd="slow" advTm="6000">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21214 siberiancrater 14.jpg?ixlib=rails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3520"/>
            <a:ext cx="12349164" cy="7879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354291"/>
      </p:ext>
    </p:extLst>
  </p:cSld>
  <p:clrMapOvr>
    <a:masterClrMapping/>
  </p:clrMapOvr>
  <p:transition spd="slow" advTm="6000">
    <p:circle/>
    <p:sndAc>
      <p:stSnd>
        <p:snd r:embed="rId2" name="Bandas sonoras La Vida es Bell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221214 siberiancrater 4.jpg? Ixlib = rail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131" y="0"/>
            <a:ext cx="12583294" cy="75025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182693" y="4897040"/>
            <a:ext cx="4813499" cy="2308324"/>
          </a:xfrm>
          <a:prstGeom prst="rect">
            <a:avLst/>
          </a:prstGeom>
        </p:spPr>
        <p:txBody>
          <a:bodyPr wrap="square">
            <a:spAutoFit/>
          </a:bodyPr>
          <a:lstStyle/>
          <a:p>
            <a:r>
              <a:rPr lang="es-ES" b="1" dirty="0">
                <a:solidFill>
                  <a:schemeClr val="bg1"/>
                </a:solidFill>
              </a:rPr>
              <a:t>Los científicos primero deben procesar y analizar los datos recopilados del sitio antes de respaldar cualquiera de las ideas y sugerencias. Pushkarev dijo que el equipo del Centro Ruso de Exploración del Ártico también exploraría las áreas circundantes y examinaría las fotos tomadas desde el espacio, ya que es posible que aún haya otros cráteres por descubrir.</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49451" y="6254950"/>
            <a:ext cx="1945744" cy="1492670"/>
          </a:xfrm>
          <a:prstGeom prst="rect">
            <a:avLst/>
          </a:prstGeom>
          <a:noFill/>
        </p:spPr>
      </p:pic>
    </p:spTree>
    <p:extLst>
      <p:ext uri="{BB962C8B-B14F-4D97-AF65-F5344CB8AC3E}">
        <p14:creationId xmlns:p14="http://schemas.microsoft.com/office/powerpoint/2010/main" val="3378807108"/>
      </p:ext>
    </p:extLst>
  </p:cSld>
  <p:clrMapOvr>
    <a:masterClrMapping/>
  </p:clrMapOvr>
  <p:transition spd="slow" advTm="17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66269" y="1512664"/>
            <a:ext cx="6172200" cy="5016758"/>
          </a:xfrm>
          <a:prstGeom prst="rect">
            <a:avLst/>
          </a:prstGeom>
        </p:spPr>
        <p:txBody>
          <a:bodyPr>
            <a:spAutoFit/>
          </a:bodyPr>
          <a:lstStyle/>
          <a:p>
            <a:pPr algn="ctr"/>
            <a:r>
              <a:rPr lang="es-ES" sz="3200" b="1" dirty="0"/>
              <a:t>En lo que todos </a:t>
            </a:r>
            <a:r>
              <a:rPr lang="es-ES" sz="3200" b="1" dirty="0" smtClean="0"/>
              <a:t>los científicos están </a:t>
            </a:r>
            <a:r>
              <a:rPr lang="es-ES" sz="3200" b="1" dirty="0"/>
              <a:t>de acuerdo es en la necesidad de enviar una expedición científica permanente para estudiar la zona -ya que podría haber "bolsas de gas", que serían muy peligrosas si se detectan en zonas habitadas o yacimientos de hidrocarburos-, con el fin de predecir la formación de estos agujeros negros.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49451" y="6254950"/>
            <a:ext cx="1945744" cy="1492670"/>
          </a:xfrm>
          <a:prstGeom prst="rect">
            <a:avLst/>
          </a:prstGeom>
          <a:noFill/>
        </p:spPr>
      </p:pic>
      <p:sp>
        <p:nvSpPr>
          <p:cNvPr id="4" name="3 Marco"/>
          <p:cNvSpPr/>
          <p:nvPr/>
        </p:nvSpPr>
        <p:spPr>
          <a:xfrm>
            <a:off x="1" y="3"/>
            <a:ext cx="1447167" cy="7489825"/>
          </a:xfrm>
          <a:prstGeom prst="frame">
            <a:avLst>
              <a:gd name="adj1" fmla="val 35612"/>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5" name="4 Marco"/>
          <p:cNvSpPr/>
          <p:nvPr/>
        </p:nvSpPr>
        <p:spPr>
          <a:xfrm>
            <a:off x="1543648" y="3"/>
            <a:ext cx="1447167" cy="7489825"/>
          </a:xfrm>
          <a:prstGeom prst="frame">
            <a:avLst>
              <a:gd name="adj1" fmla="val 35612"/>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3073699" y="-1"/>
            <a:ext cx="1447167" cy="7489825"/>
          </a:xfrm>
          <a:prstGeom prst="frame">
            <a:avLst>
              <a:gd name="adj1" fmla="val 35612"/>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4633045" y="0"/>
            <a:ext cx="1447167" cy="7489825"/>
          </a:xfrm>
          <a:prstGeom prst="frame">
            <a:avLst>
              <a:gd name="adj1" fmla="val 35612"/>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6174583" y="3"/>
            <a:ext cx="1447167" cy="7489825"/>
          </a:xfrm>
          <a:prstGeom prst="frame">
            <a:avLst>
              <a:gd name="adj1" fmla="val 35612"/>
            </a:avLst>
          </a:prstGeom>
          <a:solidFill>
            <a:srgbClr val="7030A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7030A0"/>
              </a:solidFill>
            </a:endParaRPr>
          </a:p>
        </p:txBody>
      </p:sp>
      <p:sp>
        <p:nvSpPr>
          <p:cNvPr id="9" name="8 Marco"/>
          <p:cNvSpPr/>
          <p:nvPr/>
        </p:nvSpPr>
        <p:spPr>
          <a:xfrm>
            <a:off x="7718237" y="1"/>
            <a:ext cx="1447167" cy="7489825"/>
          </a:xfrm>
          <a:prstGeom prst="frame">
            <a:avLst>
              <a:gd name="adj1" fmla="val 35612"/>
            </a:avLst>
          </a:prstGeom>
          <a:solidFill>
            <a:srgbClr val="FF0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9261873" y="3"/>
            <a:ext cx="1447167" cy="7489825"/>
          </a:xfrm>
          <a:prstGeom prst="frame">
            <a:avLst>
              <a:gd name="adj1" fmla="val 35612"/>
            </a:avLst>
          </a:prstGeom>
          <a:solidFill>
            <a:srgbClr val="C63AB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10901996" y="1"/>
            <a:ext cx="1447167" cy="7489825"/>
          </a:xfrm>
          <a:prstGeom prst="frame">
            <a:avLst>
              <a:gd name="adj1" fmla="val 35612"/>
            </a:avLst>
          </a:prstGeom>
          <a:solidFill>
            <a:srgbClr val="FF0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4170589437"/>
      </p:ext>
    </p:extLst>
  </p:cSld>
  <p:clrMapOvr>
    <a:masterClrMapping/>
  </p:clrMapOvr>
  <p:transition spd="slow" advTm="2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1+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1"/>
                                        </p:tgtEl>
                                        <p:attrNameLst>
                                          <p:attrName>ppt_x</p:attrName>
                                        </p:attrNameLst>
                                      </p:cBhvr>
                                      <p:tavLst>
                                        <p:tav tm="0">
                                          <p:val>
                                            <p:strVal val="ppt_x"/>
                                          </p:val>
                                        </p:tav>
                                        <p:tav tm="100000">
                                          <p:val>
                                            <p:strVal val="0-ppt_w/2"/>
                                          </p:val>
                                        </p:tav>
                                      </p:tavLst>
                                    </p:anim>
                                    <p:anim calcmode="lin" valueType="num">
                                      <p:cBhvr additive="base">
                                        <p:cTn id="35" dur="5000"/>
                                        <p:tgtEl>
                                          <p:spTgt spid="11"/>
                                        </p:tgtEl>
                                        <p:attrNameLst>
                                          <p:attrName>ppt_y</p:attrName>
                                        </p:attrNameLst>
                                      </p:cBhvr>
                                      <p:tavLst>
                                        <p:tav tm="0">
                                          <p:val>
                                            <p:strVal val="ppt_y"/>
                                          </p:val>
                                        </p:tav>
                                        <p:tav tm="100000">
                                          <p:val>
                                            <p:strVal val="ppt_y"/>
                                          </p:val>
                                        </p:tav>
                                      </p:tavLst>
                                    </p:anim>
                                    <p:set>
                                      <p:cBhvr>
                                        <p:cTn id="36" dur="1" fill="hold">
                                          <p:stCondLst>
                                            <p:cond delay="4999"/>
                                          </p:stCondLst>
                                        </p:cTn>
                                        <p:tgtEl>
                                          <p:spTgt spid="11"/>
                                        </p:tgtEl>
                                        <p:attrNameLst>
                                          <p:attrName>style.visibility</p:attrName>
                                        </p:attrNameLst>
                                      </p:cBhvr>
                                      <p:to>
                                        <p:strVal val="hidden"/>
                                      </p:to>
                                    </p:set>
                                  </p:childTnLst>
                                </p:cTn>
                              </p:par>
                              <p:par>
                                <p:cTn id="37" presetID="53" presetClass="entr" presetSubtype="16" fill="hold" nodeType="withEffect">
                                  <p:stCondLst>
                                    <p:cond delay="275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1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40" dur="1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1" dur="12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2349164" cy="7489825"/>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697910" y="3697924"/>
            <a:ext cx="7489825" cy="94003"/>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557251" y="3697924"/>
            <a:ext cx="7489825" cy="94003"/>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2349163" cy="7591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7408262"/>
            <a:ext cx="12349163" cy="8156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42252" y="6338648"/>
            <a:ext cx="813760" cy="747577"/>
          </a:xfrm>
          <a:prstGeom prst="rect">
            <a:avLst/>
          </a:prstGeom>
          <a:noFill/>
          <a:ln w="38100">
            <a:solidFill>
              <a:srgbClr val="1CDEF8"/>
            </a:solidFill>
            <a:miter lim="800000"/>
            <a:headEnd/>
            <a:tailEnd/>
          </a:ln>
        </p:spPr>
      </p:pic>
      <p:sp>
        <p:nvSpPr>
          <p:cNvPr id="19" name="18 Rectángulo"/>
          <p:cNvSpPr/>
          <p:nvPr/>
        </p:nvSpPr>
        <p:spPr>
          <a:xfrm>
            <a:off x="2674514" y="4993238"/>
            <a:ext cx="3635905" cy="1169163"/>
          </a:xfrm>
          <a:prstGeom prst="rect">
            <a:avLst/>
          </a:prstGeom>
        </p:spPr>
        <p:txBody>
          <a:bodyPr wrap="square" lIns="89094" tIns="44547" rIns="89094" bIns="44547">
            <a:spAutoFit/>
          </a:bodyPr>
          <a:lstStyle/>
          <a:p>
            <a:pPr algn="ctr"/>
            <a:endParaRPr lang="es-ES" sz="70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70024" y="547406"/>
            <a:ext cx="5257557" cy="4445833"/>
          </a:xfrm>
          <a:prstGeom prst="rect">
            <a:avLst/>
          </a:prstGeom>
        </p:spPr>
        <p:txBody>
          <a:bodyPr wrap="none" lIns="89094" tIns="44547" rIns="89094" bIns="44547" fromWordArt="1">
            <a:prstTxWarp prst="textPlain">
              <a:avLst>
                <a:gd name="adj" fmla="val 46223"/>
              </a:avLst>
            </a:prstTxWarp>
          </a:bodyPr>
          <a:lstStyle/>
          <a:p>
            <a:pPr algn="ctr"/>
            <a:r>
              <a:rPr lang="es-ES" sz="3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sp>
        <p:nvSpPr>
          <p:cNvPr id="12" name="Text Box 3"/>
          <p:cNvSpPr txBox="1">
            <a:spLocks noChangeArrowheads="1"/>
          </p:cNvSpPr>
          <p:nvPr/>
        </p:nvSpPr>
        <p:spPr bwMode="auto">
          <a:xfrm>
            <a:off x="7013335" y="1867145"/>
            <a:ext cx="4724391" cy="5542836"/>
          </a:xfrm>
          <a:prstGeom prst="rect">
            <a:avLst/>
          </a:prstGeom>
          <a:noFill/>
          <a:ln w="38100">
            <a:noFill/>
            <a:miter lim="800000"/>
            <a:headEnd/>
            <a:tailEnd/>
          </a:ln>
          <a:effectLst/>
        </p:spPr>
        <p:txBody>
          <a:bodyPr wrap="square" lIns="111510" tIns="55755" rIns="111510" bIns="55755">
            <a:spAutoFit/>
          </a:bodyPr>
          <a:lstStyle/>
          <a:p>
            <a:pPr algn="ctr" defTabSz="1115025" eaLnBrk="0" hangingPunct="0">
              <a:spcBef>
                <a:spcPct val="50000"/>
              </a:spcBef>
            </a:pPr>
            <a:endPar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1115025" eaLnBrk="0" hangingPunct="0">
              <a:spcBef>
                <a:spcPct val="50000"/>
              </a:spcBef>
            </a:pPr>
            <a:r>
              <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4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1115025" eaLnBrk="0" hangingPunct="0">
                <a:spcBef>
                  <a:spcPct val="50000"/>
                </a:spcBef>
              </a:pPr>
              <a:t>lunes, 03 de febrero de 2020</a:t>
            </a:fld>
            <a:endParaRPr lang="es-ES"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1115025" eaLnBrk="0" hangingPunct="0">
              <a:spcBef>
                <a:spcPct val="50000"/>
              </a:spcBef>
            </a:pPr>
            <a:r>
              <a:rPr lang="fr-FR" sz="3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a:t>
            </a:r>
            <a:r>
              <a:rPr lang="fr-FR" sz="39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9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1115025" eaLnBrk="0" hangingPunct="0">
                <a:spcBef>
                  <a:spcPct val="50000"/>
                </a:spcBef>
              </a:pPr>
              <a:t>20:09</a:t>
            </a:fld>
            <a:r>
              <a:rPr lang="fr-FR" sz="3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horas.</a:t>
            </a:r>
          </a:p>
          <a:p>
            <a:pPr algn="ctr" defTabSz="1115025" eaLnBrk="0" hangingPunct="0">
              <a:spcBef>
                <a:spcPct val="50000"/>
              </a:spcBef>
            </a:pPr>
            <a:endParaRPr lang="fr-FR" sz="39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712569" y="6128340"/>
            <a:ext cx="2712976" cy="1020119"/>
          </a:xfrm>
          <a:prstGeom prst="rect">
            <a:avLst/>
          </a:prstGeom>
          <a:noFill/>
        </p:spPr>
      </p:pic>
    </p:spTree>
    <p:extLst>
      <p:ext uri="{BB962C8B-B14F-4D97-AF65-F5344CB8AC3E}">
        <p14:creationId xmlns:p14="http://schemas.microsoft.com/office/powerpoint/2010/main" val="3011455609"/>
      </p:ext>
    </p:extLst>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47627"/>
            <a:ext cx="12349163" cy="24966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3337" tIns="56669" rIns="113337" bIns="56669"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997287"/>
            <a:ext cx="12349163" cy="5492538"/>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3337" tIns="56669" rIns="113337" bIns="56669"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5652" y="0"/>
            <a:ext cx="6586220" cy="170601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080509"/>
            <a:ext cx="12349163" cy="294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3337" tIns="56669" rIns="113337" bIns="56669">
            <a:spAutoFit/>
          </a:bodyPr>
          <a:lstStyle/>
          <a:p>
            <a:pPr algn="ctr" fontAlgn="base">
              <a:spcBef>
                <a:spcPct val="50000"/>
              </a:spcBef>
              <a:spcAft>
                <a:spcPct val="0"/>
              </a:spcAft>
            </a:pPr>
            <a:r>
              <a:rPr lang="es-ES" sz="7400" b="1">
                <a:solidFill>
                  <a:srgbClr val="000000"/>
                </a:solidFill>
                <a:latin typeface="Kristen ITC" pitchFamily="66" charset="0"/>
              </a:rPr>
              <a:t>¿Te ha gustado?</a:t>
            </a:r>
            <a:r>
              <a:rPr lang="es-ES" sz="6000">
                <a:solidFill>
                  <a:srgbClr val="000000"/>
                </a:solidFill>
                <a:latin typeface="Kristen ITC" pitchFamily="66" charset="0"/>
              </a:rPr>
              <a:t> </a:t>
            </a:r>
            <a:br>
              <a:rPr lang="es-ES" sz="6000">
                <a:solidFill>
                  <a:srgbClr val="000000"/>
                </a:solidFill>
                <a:latin typeface="Kristen ITC" pitchFamily="66" charset="0"/>
              </a:rPr>
            </a:br>
            <a:r>
              <a:rPr lang="es-ES" sz="5500">
                <a:solidFill>
                  <a:srgbClr val="000000"/>
                </a:solidFill>
                <a:latin typeface="Kristen ITC" pitchFamily="66" charset="0"/>
              </a:rPr>
              <a:t>Puedes ver más entrando </a:t>
            </a:r>
            <a:br>
              <a:rPr lang="es-ES" sz="5500">
                <a:solidFill>
                  <a:srgbClr val="000000"/>
                </a:solidFill>
                <a:latin typeface="Kristen ITC" pitchFamily="66" charset="0"/>
              </a:rPr>
            </a:br>
            <a:r>
              <a:rPr lang="es-ES" sz="5500" b="1">
                <a:solidFill>
                  <a:srgbClr val="40F903"/>
                </a:solidFill>
                <a:latin typeface="Kristen ITC" pitchFamily="66" charset="0"/>
                <a:hlinkClick r:id="rId2"/>
              </a:rPr>
              <a:t>Aquí</a:t>
            </a:r>
            <a:endParaRPr lang="es-ES" sz="5500" b="1">
              <a:solidFill>
                <a:srgbClr val="40F903"/>
              </a:solidFill>
              <a:latin typeface="Kristen ITC" pitchFamily="66" charset="0"/>
            </a:endParaRPr>
          </a:p>
        </p:txBody>
      </p:sp>
      <p:sp>
        <p:nvSpPr>
          <p:cNvPr id="4107" name="Text Box 11"/>
          <p:cNvSpPr txBox="1">
            <a:spLocks noChangeArrowheads="1"/>
          </p:cNvSpPr>
          <p:nvPr/>
        </p:nvSpPr>
        <p:spPr bwMode="auto">
          <a:xfrm>
            <a:off x="1543645" y="5159658"/>
            <a:ext cx="3601839" cy="163793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3337" tIns="56669" rIns="113337" bIns="56669">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15317" y="4577115"/>
            <a:ext cx="3190200" cy="2579829"/>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54215" y="5326098"/>
            <a:ext cx="1646555" cy="1081864"/>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3245591"/>
            <a:ext cx="720368" cy="582542"/>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828133"/>
            <a:ext cx="720368" cy="582542"/>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410675"/>
            <a:ext cx="720368" cy="582542"/>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993217"/>
            <a:ext cx="720368" cy="5825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CRATER DEL FIN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CRATER DEL FIN DEL MUNDO</Template>
  <TotalTime>0</TotalTime>
  <Words>1243</Words>
  <Application>Microsoft Office PowerPoint</Application>
  <PresentationFormat>Personalizado</PresentationFormat>
  <Paragraphs>49</Paragraphs>
  <Slides>47</Slides>
  <Notes>0</Notes>
  <HiddenSlides>0</HiddenSlides>
  <MMClips>0</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EL CRATER DEL FIN DEL MUNDO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2020-02-03T19:09:38Z</dcterms:created>
  <dcterms:modified xsi:type="dcterms:W3CDTF">2020-02-03T19:10:27Z</dcterms:modified>
</cp:coreProperties>
</file>