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70" r:id="rId4"/>
    <p:sldId id="362" r:id="rId5"/>
    <p:sldId id="351" r:id="rId6"/>
    <p:sldId id="361" r:id="rId7"/>
    <p:sldId id="367" r:id="rId8"/>
    <p:sldId id="354" r:id="rId9"/>
    <p:sldId id="371" r:id="rId10"/>
    <p:sldId id="352" r:id="rId11"/>
    <p:sldId id="374" r:id="rId12"/>
    <p:sldId id="365" r:id="rId13"/>
    <p:sldId id="366" r:id="rId14"/>
    <p:sldId id="372" r:id="rId15"/>
    <p:sldId id="348" r:id="rId16"/>
    <p:sldId id="376" r:id="rId17"/>
    <p:sldId id="375" r:id="rId18"/>
    <p:sldId id="379" r:id="rId19"/>
    <p:sldId id="363" r:id="rId20"/>
    <p:sldId id="380" r:id="rId21"/>
    <p:sldId id="381" r:id="rId22"/>
    <p:sldId id="377" r:id="rId23"/>
    <p:sldId id="382" r:id="rId24"/>
    <p:sldId id="369" r:id="rId25"/>
    <p:sldId id="383" r:id="rId26"/>
    <p:sldId id="399" r:id="rId27"/>
    <p:sldId id="384" r:id="rId28"/>
    <p:sldId id="385" r:id="rId29"/>
    <p:sldId id="386" r:id="rId30"/>
    <p:sldId id="387" r:id="rId31"/>
    <p:sldId id="388" r:id="rId32"/>
    <p:sldId id="389" r:id="rId33"/>
    <p:sldId id="390" r:id="rId34"/>
    <p:sldId id="391" r:id="rId35"/>
    <p:sldId id="392" r:id="rId36"/>
    <p:sldId id="393" r:id="rId37"/>
    <p:sldId id="396" r:id="rId38"/>
    <p:sldId id="397" r:id="rId39"/>
    <p:sldId id="398" r:id="rId40"/>
    <p:sldId id="400" r:id="rId41"/>
    <p:sldId id="394" r:id="rId42"/>
    <p:sldId id="401" r:id="rId43"/>
    <p:sldId id="338" r:id="rId44"/>
    <p:sldId id="402"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pkexWRuUz4pmbryYPw/BQ" hashData="5S22W8pC6w1iYc6sQ3HQBANXzY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33CC"/>
    <a:srgbClr val="996633"/>
    <a:srgbClr val="CC99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85" autoAdjust="0"/>
    <p:restoredTop sz="86432" autoAdjust="0"/>
  </p:normalViewPr>
  <p:slideViewPr>
    <p:cSldViewPr>
      <p:cViewPr varScale="1">
        <p:scale>
          <a:sx n="79" d="100"/>
          <a:sy n="79" d="100"/>
        </p:scale>
        <p:origin x="-594" y="-7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93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C63B9BE-F582-40B1-A26C-D3BA38FCEFFC}" type="slidenum">
              <a:rPr lang="es-ES_tradnl"/>
              <a:pPr>
                <a:defRPr/>
              </a:pPr>
              <a:t>‹Nº›</a:t>
            </a:fld>
            <a:endParaRPr lang="es-ES_tradnl"/>
          </a:p>
        </p:txBody>
      </p:sp>
    </p:spTree>
  </p:cSld>
  <p:clrMapOvr>
    <a:masterClrMapping/>
  </p:clrMapOvr>
  <p:transition spd="slow" advTm="5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60847D4-3B08-423F-9025-24176FF906E2}" type="slidenum">
              <a:rPr lang="es-ES_tradnl"/>
              <a:pPr>
                <a:defRPr/>
              </a:pPr>
              <a:t>‹Nº›</a:t>
            </a:fld>
            <a:endParaRPr lang="es-ES_tradnl"/>
          </a:p>
        </p:txBody>
      </p:sp>
    </p:spTree>
  </p:cSld>
  <p:clrMapOvr>
    <a:masterClrMapping/>
  </p:clrMapOvr>
  <p:transition spd="slow" advTm="5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A53DA75-DEEE-46B0-8BB9-74AA12F565FE}" type="slidenum">
              <a:rPr lang="es-ES_tradnl"/>
              <a:pPr>
                <a:defRPr/>
              </a:pPr>
              <a:t>‹Nº›</a:t>
            </a:fld>
            <a:endParaRPr lang="es-ES_tradnl"/>
          </a:p>
        </p:txBody>
      </p:sp>
    </p:spTree>
  </p:cSld>
  <p:clrMapOvr>
    <a:masterClrMapping/>
  </p:clrMapOvr>
  <p:transition spd="slow" advTm="5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5246E05-7BFF-4F7C-A494-BE93B36ED91A}" type="slidenum">
              <a:rPr lang="es-ES_tradnl"/>
              <a:pPr>
                <a:defRPr/>
              </a:pPr>
              <a:t>‹Nº›</a:t>
            </a:fld>
            <a:endParaRPr lang="es-ES_tradnl"/>
          </a:p>
        </p:txBody>
      </p:sp>
    </p:spTree>
  </p:cSld>
  <p:clrMapOvr>
    <a:masterClrMapping/>
  </p:clrMapOvr>
  <p:transition spd="slow" advTm="5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A8740AF6-7068-472F-952C-505AB15E2EBB}" type="slidenum">
              <a:rPr lang="es-ES_tradnl"/>
              <a:pPr>
                <a:defRPr/>
              </a:pPr>
              <a:t>‹Nº›</a:t>
            </a:fld>
            <a:endParaRPr lang="es-ES_tradnl"/>
          </a:p>
        </p:txBody>
      </p:sp>
    </p:spTree>
  </p:cSld>
  <p:clrMapOvr>
    <a:masterClrMapping/>
  </p:clrMapOvr>
  <p:transition spd="slow" advTm="5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2E0CE39D-A074-4CBB-9E35-0E077E5FF217}" type="slidenum">
              <a:rPr lang="es-ES_tradnl"/>
              <a:pPr>
                <a:defRPr/>
              </a:pPr>
              <a:t>‹Nº›</a:t>
            </a:fld>
            <a:endParaRPr lang="es-ES_tradnl"/>
          </a:p>
        </p:txBody>
      </p:sp>
    </p:spTree>
  </p:cSld>
  <p:clrMapOvr>
    <a:masterClrMapping/>
  </p:clrMapOvr>
  <p:transition spd="slow" advTm="5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1992C3AC-B193-42A7-86F7-A511ACFDABA4}" type="slidenum">
              <a:rPr lang="es-ES_tradnl"/>
              <a:pPr>
                <a:defRPr/>
              </a:pPr>
              <a:t>‹Nº›</a:t>
            </a:fld>
            <a:endParaRPr lang="es-ES_tradnl"/>
          </a:p>
        </p:txBody>
      </p:sp>
    </p:spTree>
  </p:cSld>
  <p:clrMapOvr>
    <a:masterClrMapping/>
  </p:clrMapOvr>
  <p:transition spd="slow" advTm="5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6A8EB82-F911-4CC4-A047-D968D9791B08}" type="slidenum">
              <a:rPr lang="es-ES_tradnl"/>
              <a:pPr>
                <a:defRPr/>
              </a:pPr>
              <a:t>‹Nº›</a:t>
            </a:fld>
            <a:endParaRPr lang="es-ES_tradnl"/>
          </a:p>
        </p:txBody>
      </p:sp>
    </p:spTree>
  </p:cSld>
  <p:clrMapOvr>
    <a:masterClrMapping/>
  </p:clrMapOvr>
  <p:transition spd="slow" advTm="5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D9A0FCC-EF2C-4A06-82EE-F08A62E9B71F}" type="slidenum">
              <a:rPr lang="es-ES_tradnl"/>
              <a:pPr>
                <a:defRPr/>
              </a:pPr>
              <a:t>‹Nº›</a:t>
            </a:fld>
            <a:endParaRPr lang="es-ES_tradnl"/>
          </a:p>
        </p:txBody>
      </p:sp>
    </p:spTree>
  </p:cSld>
  <p:clrMapOvr>
    <a:masterClrMapping/>
  </p:clrMapOvr>
  <p:transition spd="slow" advTm="5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13C5A95-2EB4-41DA-83E1-AD046671FC7B}" type="slidenum">
              <a:rPr lang="es-ES_tradnl"/>
              <a:pPr>
                <a:defRPr/>
              </a:pPr>
              <a:t>‹Nº›</a:t>
            </a:fld>
            <a:endParaRPr lang="es-ES_tradnl"/>
          </a:p>
        </p:txBody>
      </p:sp>
    </p:spTree>
  </p:cSld>
  <p:clrMapOvr>
    <a:masterClrMapping/>
  </p:clrMapOvr>
  <p:transition spd="slow" advTm="5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E01944C-2F4B-4619-8FD5-D2316B92551E}" type="slidenum">
              <a:rPr lang="es-ES_tradnl"/>
              <a:pPr>
                <a:defRPr/>
              </a:pPr>
              <a:t>‹Nº›</a:t>
            </a:fld>
            <a:endParaRPr lang="es-ES_tradnl"/>
          </a:p>
        </p:txBody>
      </p:sp>
    </p:spTree>
  </p:cSld>
  <p:clrMapOvr>
    <a:masterClrMapping/>
  </p:clrMapOvr>
  <p:transition spd="slow" advTm="5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976BC78-8774-483E-8987-A1064A85A26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45128A87-A4B3-42A2-B792-1FD8DD49C34B}"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diamond/>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B894777-B08C-45FA-8900-0DA28A2A1F3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35.gif"/></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Vista_aerea_de_los_circulos_de.jpg"/>
          <p:cNvPicPr>
            <a:picLocks noChangeAspect="1" noChangeArrowheads="1"/>
          </p:cNvPicPr>
          <p:nvPr/>
        </p:nvPicPr>
        <p:blipFill>
          <a:blip r:embed="rId3"/>
          <a:srcRect/>
          <a:stretch>
            <a:fillRect/>
          </a:stretch>
        </p:blipFill>
        <p:spPr bwMode="auto">
          <a:xfrm>
            <a:off x="0" y="0"/>
            <a:ext cx="9215438" cy="6858000"/>
          </a:xfrm>
          <a:prstGeom prst="rect">
            <a:avLst/>
          </a:prstGeom>
          <a:noFill/>
          <a:ln w="9525">
            <a:noFill/>
            <a:miter lim="800000"/>
            <a:headEnd/>
            <a:tailEnd/>
          </a:ln>
        </p:spPr>
      </p:pic>
      <p:sp>
        <p:nvSpPr>
          <p:cNvPr id="6" name="5 Rectángulo"/>
          <p:cNvSpPr/>
          <p:nvPr/>
        </p:nvSpPr>
        <p:spPr>
          <a:xfrm>
            <a:off x="857224" y="2143116"/>
            <a:ext cx="7500958" cy="2308306"/>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EL ANILLO DE LAS HADAS</a:t>
            </a:r>
          </a:p>
        </p:txBody>
      </p:sp>
      <p:pic>
        <p:nvPicPr>
          <p:cNvPr id="2052" name="Picture 8"/>
          <p:cNvPicPr>
            <a:picLocks noChangeAspect="1" noChangeArrowheads="1"/>
          </p:cNvPicPr>
          <p:nvPr/>
        </p:nvPicPr>
        <p:blipFill>
          <a:blip r:embed="rId4"/>
          <a:srcRect/>
          <a:stretch>
            <a:fillRect/>
          </a:stretch>
        </p:blipFill>
        <p:spPr bwMode="auto">
          <a:xfrm>
            <a:off x="7786710" y="142852"/>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285720" y="5429264"/>
            <a:ext cx="1000125" cy="1052512"/>
          </a:xfrm>
          <a:prstGeom prst="rect">
            <a:avLst/>
          </a:prstGeom>
          <a:noFill/>
          <a:ln w="38100">
            <a:solidFill>
              <a:srgbClr val="1CDEF8"/>
            </a:solidFill>
            <a:miter lim="800000"/>
            <a:headEnd/>
            <a:tailEnd/>
          </a:ln>
        </p:spPr>
      </p:pic>
      <p:sp>
        <p:nvSpPr>
          <p:cNvPr id="15" name="14 Rectángulo"/>
          <p:cNvSpPr/>
          <p:nvPr/>
        </p:nvSpPr>
        <p:spPr>
          <a:xfrm>
            <a:off x="1142976" y="6000768"/>
            <a:ext cx="3071834" cy="523220"/>
          </a:xfrm>
          <a:prstGeom prst="rect">
            <a:avLst/>
          </a:prstGeom>
          <a:noFill/>
          <a:ln>
            <a:noFill/>
          </a:ln>
        </p:spPr>
        <p:txBody>
          <a:bodyPr>
            <a:spAutoFit/>
          </a:bodyPr>
          <a:lstStyle/>
          <a:p>
            <a:pPr algn="ctr">
              <a:defRPr/>
            </a:pPr>
            <a:r>
              <a:rPr lang="es-ES" sz="24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28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amond/>
    <p:sndAc>
      <p:stSnd>
        <p:snd r:embed="rId2" name="Baby-Happy-Sinfonia-del-nuevo-mund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namibia--a.jpg"/>
          <p:cNvPicPr>
            <a:picLocks noChangeAspect="1" noChangeArrowheads="1"/>
          </p:cNvPicPr>
          <p:nvPr/>
        </p:nvPicPr>
        <p:blipFill>
          <a:blip r:embed="rId2"/>
          <a:srcRect/>
          <a:stretch>
            <a:fillRect/>
          </a:stretch>
        </p:blipFill>
        <p:spPr bwMode="auto">
          <a:xfrm>
            <a:off x="-285750" y="0"/>
            <a:ext cx="942975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ap-namibia.jpg"/>
          <p:cNvPicPr>
            <a:picLocks noChangeAspect="1" noChangeArrowheads="1"/>
          </p:cNvPicPr>
          <p:nvPr/>
        </p:nvPicPr>
        <p:blipFill>
          <a:blip r:embed="rId2"/>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5720" y="214290"/>
            <a:ext cx="8501122" cy="6357457"/>
          </a:xfrm>
          <a:prstGeom prst="frame">
            <a:avLst/>
          </a:prstGeom>
          <a:solidFill>
            <a:srgbClr val="FFC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101" name="3 Rectángulo"/>
          <p:cNvSpPr>
            <a:spLocks noChangeArrowheads="1"/>
          </p:cNvSpPr>
          <p:nvPr/>
        </p:nvSpPr>
        <p:spPr bwMode="auto">
          <a:xfrm>
            <a:off x="1285875" y="1428750"/>
            <a:ext cx="6429375" cy="4094163"/>
          </a:xfrm>
          <a:prstGeom prst="rect">
            <a:avLst/>
          </a:prstGeom>
          <a:noFill/>
          <a:ln w="9525">
            <a:noFill/>
            <a:miter lim="800000"/>
            <a:headEnd/>
            <a:tailEnd/>
          </a:ln>
        </p:spPr>
        <p:txBody>
          <a:bodyPr>
            <a:spAutoFit/>
          </a:bodyPr>
          <a:lstStyle/>
          <a:p>
            <a:pPr algn="ctr"/>
            <a:r>
              <a:rPr lang="es-ES" sz="2000" b="1" i="1">
                <a:latin typeface="Calibri" pitchFamily="34" charset="0"/>
              </a:rPr>
              <a:t>Las zonas desérticas de nuestro planeta están repletas de misterios que llevan de cabeza a la comunidad científica. Hoy os traemos el curioso caso de los “anillos de hadas” del desierto de Namibia.</a:t>
            </a:r>
          </a:p>
          <a:p>
            <a:pPr algn="ctr"/>
            <a:r>
              <a:rPr lang="es-ES" sz="2000" b="1" i="1">
                <a:latin typeface="Calibri" pitchFamily="34" charset="0"/>
              </a:rPr>
              <a:t>Estos anillos se cuentan por decenas de miles y pueden percibirse como extrañas “calvas” circulares, de entre 2 y 12 metros de diámetro, que motean las polvorientas praderas africanas del desierto de Namibia, justo entre Angola y Sudáfrica. </a:t>
            </a:r>
          </a:p>
          <a:p>
            <a:pPr algn="ctr"/>
            <a:r>
              <a:rPr lang="es-ES" sz="2000" b="1" i="1">
                <a:latin typeface="Calibri" pitchFamily="34" charset="0"/>
              </a:rPr>
              <a:t>En el interior de esos círculos la hierba no crece, pero muchos de ellos están rodeados por un anillo de vegetación más alta que la de alrededor, una especie de corona verde que marca claramente el perímetro de la zona seca.</a:t>
            </a:r>
          </a:p>
        </p:txBody>
      </p:sp>
      <p:sp>
        <p:nvSpPr>
          <p:cNvPr id="6" name="Rectangle 1"/>
          <p:cNvSpPr/>
          <p:nvPr/>
        </p:nvSpPr>
        <p:spPr>
          <a:xfrm>
            <a:off x="1000125" y="857250"/>
            <a:ext cx="7000875" cy="4929188"/>
          </a:xfrm>
          <a:prstGeom prst="rect">
            <a:avLst/>
          </a:prstGeom>
          <a:solidFill>
            <a:srgbClr val="CC99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8000">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namibia.gif"/>
          <p:cNvPicPr>
            <a:picLocks noChangeAspect="1" noChangeArrowheads="1"/>
          </p:cNvPicPr>
          <p:nvPr/>
        </p:nvPicPr>
        <p:blipFill>
          <a:blip r:embed="rId2"/>
          <a:srcRect/>
          <a:stretch>
            <a:fillRect/>
          </a:stretch>
        </p:blipFill>
        <p:spPr bwMode="auto">
          <a:xfrm>
            <a:off x="1500188" y="714375"/>
            <a:ext cx="5715000" cy="5715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MG_6902.jpg"/>
          <p:cNvPicPr>
            <a:picLocks noChangeAspect="1" noChangeArrowheads="1"/>
          </p:cNvPicPr>
          <p:nvPr/>
        </p:nvPicPr>
        <p:blipFill>
          <a:blip r:embed="rId2"/>
          <a:srcRect/>
          <a:stretch>
            <a:fillRect/>
          </a:stretch>
        </p:blipFill>
        <p:spPr bwMode="auto">
          <a:xfrm>
            <a:off x="0" y="0"/>
            <a:ext cx="9113838"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image011.jpg"/>
          <p:cNvPicPr>
            <a:picLocks noChangeAspect="1" noChangeArrowheads="1"/>
          </p:cNvPicPr>
          <p:nvPr/>
        </p:nvPicPr>
        <p:blipFill>
          <a:blip r:embed="rId2"/>
          <a:srcRect/>
          <a:stretch>
            <a:fillRect/>
          </a:stretch>
        </p:blipFill>
        <p:spPr bwMode="auto">
          <a:xfrm>
            <a:off x="0" y="0"/>
            <a:ext cx="9320213" cy="6858000"/>
          </a:xfrm>
          <a:prstGeom prst="rect">
            <a:avLst/>
          </a:prstGeom>
          <a:noFill/>
          <a:ln w="9525">
            <a:noFill/>
            <a:miter lim="800000"/>
            <a:headEnd/>
            <a:tailEnd/>
          </a:ln>
        </p:spPr>
      </p:pic>
      <p:sp>
        <p:nvSpPr>
          <p:cNvPr id="5" name="4 Rectángulo"/>
          <p:cNvSpPr/>
          <p:nvPr/>
        </p:nvSpPr>
        <p:spPr>
          <a:xfrm>
            <a:off x="0" y="0"/>
            <a:ext cx="9144000" cy="6858000"/>
          </a:xfrm>
          <a:prstGeom prst="frame">
            <a:avLst/>
          </a:prstGeom>
          <a:solidFill>
            <a:srgbClr val="996633">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214438" y="1428750"/>
            <a:ext cx="6769100" cy="3937000"/>
          </a:xfrm>
          <a:prstGeom prst="rect">
            <a:avLst/>
          </a:prstGeom>
          <a:solidFill>
            <a:srgbClr val="996633">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0.7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2(5).jpg"/>
          <p:cNvPicPr>
            <a:picLocks noChangeAspect="1" noChangeArrowheads="1"/>
          </p:cNvPicPr>
          <p:nvPr/>
        </p:nvPicPr>
        <p:blipFill>
          <a:blip r:embed="rId2"/>
          <a:srcRect/>
          <a:stretch>
            <a:fillRect/>
          </a:stretch>
        </p:blipFill>
        <p:spPr bwMode="auto">
          <a:xfrm>
            <a:off x="-1000125" y="-214313"/>
            <a:ext cx="10144125" cy="7286626"/>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5720" y="285727"/>
            <a:ext cx="8501122" cy="6357457"/>
          </a:xfrm>
          <a:prstGeom prst="frame">
            <a:avLst/>
          </a:prstGeom>
          <a:solidFill>
            <a:srgbClr val="CC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197" name="3 Rectángulo"/>
          <p:cNvSpPr>
            <a:spLocks noChangeArrowheads="1"/>
          </p:cNvSpPr>
          <p:nvPr/>
        </p:nvSpPr>
        <p:spPr bwMode="auto">
          <a:xfrm>
            <a:off x="1428750" y="1714500"/>
            <a:ext cx="6143625" cy="3478213"/>
          </a:xfrm>
          <a:prstGeom prst="rect">
            <a:avLst/>
          </a:prstGeom>
          <a:noFill/>
          <a:ln w="9525">
            <a:noFill/>
            <a:miter lim="800000"/>
            <a:headEnd/>
            <a:tailEnd/>
          </a:ln>
        </p:spPr>
        <p:txBody>
          <a:bodyPr>
            <a:spAutoFit/>
          </a:bodyPr>
          <a:lstStyle/>
          <a:p>
            <a:pPr algn="ctr"/>
            <a:r>
              <a:rPr lang="es-ES" sz="2000" b="1" i="1" dirty="0">
                <a:latin typeface="Calibri" pitchFamily="34" charset="0"/>
              </a:rPr>
              <a:t>Nadie sabe cómo ni por qué se forman, todos científicos que hasta ahora han intentado dar alguna explicación a estas curiosas formaciones han vuelto con las manos vacías. Aunque un estudio recientemente  realizado por el biólogo Walter Tschinkel de la Universidad Estatal de Florida ha descubierto que “las huellas de los dioses”, (así los llaman los habitantes del lugar), tienen un ciclo vital: aparecen y desaparecen pasado un determinado tiempo. Los más pequeños permanecen alrededor de unos 24 años, mientras que los más grandes pueden permanecer durante 75 años.</a:t>
            </a:r>
          </a:p>
        </p:txBody>
      </p:sp>
      <p:sp>
        <p:nvSpPr>
          <p:cNvPr id="2" name="Rectangle 1"/>
          <p:cNvSpPr/>
          <p:nvPr/>
        </p:nvSpPr>
        <p:spPr>
          <a:xfrm>
            <a:off x="1071563" y="1071563"/>
            <a:ext cx="6929437" cy="4786312"/>
          </a:xfrm>
          <a:prstGeom prst="rect">
            <a:avLst/>
          </a:prstGeom>
          <a:solidFill>
            <a:srgbClr val="CC99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29000">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571472" y="785794"/>
            <a:ext cx="7929563" cy="5354637"/>
          </a:xfrm>
          <a:prstGeom prst="rect">
            <a:avLst/>
          </a:prstGeom>
          <a:noFill/>
          <a:ln w="9525">
            <a:noFill/>
            <a:miter lim="800000"/>
            <a:headEnd/>
            <a:tailEnd/>
          </a:ln>
        </p:spPr>
        <p:txBody>
          <a:bodyPr>
            <a:spAutoFit/>
          </a:bodyPr>
          <a:lstStyle/>
          <a:p>
            <a:pPr algn="ctr"/>
            <a:r>
              <a:rPr lang="es-ES" i="1" dirty="0">
                <a:latin typeface="Calibri" pitchFamily="34" charset="0"/>
              </a:rPr>
              <a:t>Fenómenos similares se conocen en bosques y praderas de casi todo el mundo, (en España se les llaman “anillos de hadas” o “corros de brujas”), pero se producen sólo ocasionalmente y se sabe que muchos de ellos están producidos por la acción de varias clases de hongos, que afectan al crecimiento de la vegetación. En esta ocasión, se pensó que estos círculos tenían que ver con </a:t>
            </a:r>
            <a:r>
              <a:rPr lang="es-ES" b="1" i="1" dirty="0">
                <a:latin typeface="Calibri" pitchFamily="34" charset="0"/>
              </a:rPr>
              <a:t>colonias de termitas</a:t>
            </a:r>
            <a:r>
              <a:rPr lang="es-ES" i="1" dirty="0">
                <a:latin typeface="Calibri" pitchFamily="34" charset="0"/>
              </a:rPr>
              <a:t> u otros insectos, pero esta posibilidad ha sido también descartada. Se ha llegado incluso a pensar que se trata de un complejo (y desconocido) </a:t>
            </a:r>
            <a:r>
              <a:rPr lang="es-ES" b="1" i="1" dirty="0">
                <a:latin typeface="Calibri" pitchFamily="34" charset="0"/>
              </a:rPr>
              <a:t>patrón de crecimiento de las plantas</a:t>
            </a:r>
            <a:r>
              <a:rPr lang="es-ES" i="1" dirty="0">
                <a:latin typeface="Calibri" pitchFamily="34" charset="0"/>
              </a:rPr>
              <a:t>, que de alguna forma se “organizarían” para repartirse los nutrientes en un ambiente donde éstos escasean. Pero nadie sabe cómo las plantas pueden ser capaces de crear este patrón, y de seguirlo, incluso si están dispersas en un área de muchos kilómetros cuadrados.</a:t>
            </a:r>
          </a:p>
          <a:p>
            <a:pPr algn="ctr"/>
            <a:r>
              <a:rPr lang="es-ES" i="1" dirty="0">
                <a:latin typeface="Calibri" pitchFamily="34" charset="0"/>
              </a:rPr>
              <a:t>Sin duda, se trata de un curioso misterio que los</a:t>
            </a:r>
            <a:r>
              <a:rPr lang="es-ES" b="1" i="1" dirty="0">
                <a:latin typeface="Calibri" pitchFamily="34" charset="0"/>
              </a:rPr>
              <a:t> conspiranoicos</a:t>
            </a:r>
            <a:r>
              <a:rPr lang="es-ES" i="1" dirty="0">
                <a:latin typeface="Calibri" pitchFamily="34" charset="0"/>
              </a:rPr>
              <a:t> no han tardado en </a:t>
            </a:r>
            <a:r>
              <a:rPr lang="es-ES" i="1" dirty="0" err="1">
                <a:latin typeface="Calibri" pitchFamily="34" charset="0"/>
              </a:rPr>
              <a:t>llevárse</a:t>
            </a:r>
            <a:r>
              <a:rPr lang="es-ES" i="1" dirty="0">
                <a:latin typeface="Calibri" pitchFamily="34" charset="0"/>
              </a:rPr>
              <a:t> a su terreno, hablando de esta zona como un nuevo vórtice dimensional, una especie de condensador de energía con un</a:t>
            </a:r>
            <a:r>
              <a:rPr lang="es-ES" b="1" i="1" dirty="0">
                <a:latin typeface="Calibri" pitchFamily="34" charset="0"/>
              </a:rPr>
              <a:t> origen desconocido</a:t>
            </a:r>
            <a:r>
              <a:rPr lang="es-ES" i="1" dirty="0">
                <a:latin typeface="Calibri" pitchFamily="34" charset="0"/>
              </a:rPr>
              <a:t>.</a:t>
            </a:r>
          </a:p>
          <a:p>
            <a:pPr algn="ctr"/>
            <a:r>
              <a:rPr lang="es-ES" i="1" dirty="0">
                <a:latin typeface="Calibri" pitchFamily="34" charset="0"/>
              </a:rPr>
              <a:t>Los </a:t>
            </a:r>
            <a:r>
              <a:rPr lang="es-ES" b="1" i="1" dirty="0">
                <a:latin typeface="Calibri" pitchFamily="34" charset="0"/>
              </a:rPr>
              <a:t>ufólogos</a:t>
            </a:r>
            <a:r>
              <a:rPr lang="es-ES" i="1" dirty="0">
                <a:latin typeface="Calibri" pitchFamily="34" charset="0"/>
              </a:rPr>
              <a:t> tampoco se quedan sin su parte;  </a:t>
            </a:r>
            <a:r>
              <a:rPr lang="es-ES" b="1" i="1" dirty="0">
                <a:latin typeface="Calibri" pitchFamily="34" charset="0"/>
              </a:rPr>
              <a:t>algunos establecen una vinculación directa con los círculos de los cultivos, aunque con un significado completamente diferente.</a:t>
            </a:r>
            <a:r>
              <a:rPr lang="es-ES" i="1" dirty="0">
                <a:latin typeface="Calibri" pitchFamily="34" charset="0"/>
              </a:rPr>
              <a:t>..</a:t>
            </a:r>
          </a:p>
          <a:p>
            <a:pPr algn="ctr"/>
            <a:r>
              <a:rPr lang="es-ES" i="1" dirty="0">
                <a:latin typeface="Calibri" pitchFamily="34" charset="0"/>
              </a:rPr>
              <a:t>Sea como sea, el propio Tschinkel opina que es posible incluso que se trate de uno de esos </a:t>
            </a:r>
            <a:r>
              <a:rPr lang="es-ES" b="1" i="1" dirty="0">
                <a:latin typeface="Calibri" pitchFamily="34" charset="0"/>
              </a:rPr>
              <a:t>misterios que la ciencia nunca llegue a explicar</a:t>
            </a:r>
            <a:r>
              <a:rPr lang="es-ES" i="1" dirty="0">
                <a:latin typeface="Calibri" pitchFamily="34" charset="0"/>
              </a:rPr>
              <a:t>. Tiempo al tiempo.</a:t>
            </a:r>
          </a:p>
        </p:txBody>
      </p:sp>
      <p:sp>
        <p:nvSpPr>
          <p:cNvPr id="3" name="4 Rectángulo"/>
          <p:cNvSpPr/>
          <p:nvPr/>
        </p:nvSpPr>
        <p:spPr>
          <a:xfrm>
            <a:off x="285720" y="285727"/>
            <a:ext cx="8501122" cy="6357457"/>
          </a:xfrm>
          <a:prstGeom prst="frame">
            <a:avLst/>
          </a:prstGeom>
          <a:solidFill>
            <a:srgbClr val="FF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00100" y="928670"/>
            <a:ext cx="7000924" cy="4929222"/>
          </a:xfrm>
          <a:prstGeom prst="rect">
            <a:avLst/>
          </a:prstGeom>
          <a:solidFill>
            <a:srgbClr val="FF99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33CC"/>
              </a:solidFill>
            </a:endParaRPr>
          </a:p>
        </p:txBody>
      </p:sp>
    </p:spTree>
  </p:cSld>
  <p:clrMapOvr>
    <a:masterClrMapping/>
  </p:clrMapOvr>
  <p:transition spd="slow" advTm="6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3" presetClass="exit" presetSubtype="32" fill="hold" grpId="0"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fltVal val="0"/>
                                          </p:val>
                                        </p:tav>
                                      </p:tavLst>
                                    </p:anim>
                                    <p:animEffect transition="out" filter="fade">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amibia-circulos-hadas-500x25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01-Namibia-Warga.jpg"/>
          <p:cNvPicPr>
            <a:picLocks noChangeAspect="1" noChangeArrowheads="1"/>
          </p:cNvPicPr>
          <p:nvPr/>
        </p:nvPicPr>
        <p:blipFill>
          <a:blip r:embed="rId2"/>
          <a:srcRect/>
          <a:stretch>
            <a:fillRect/>
          </a:stretch>
        </p:blipFill>
        <p:spPr bwMode="auto">
          <a:xfrm>
            <a:off x="1928794" y="-762000"/>
            <a:ext cx="5076825" cy="7620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2-cheetahs.jpg"/>
          <p:cNvPicPr>
            <a:picLocks noChangeAspect="1" noChangeArrowheads="1"/>
          </p:cNvPicPr>
          <p:nvPr/>
        </p:nvPicPr>
        <p:blipFill>
          <a:blip r:embed="rId2"/>
          <a:srcRect/>
          <a:stretch>
            <a:fillRect/>
          </a:stretch>
        </p:blipFill>
        <p:spPr bwMode="auto">
          <a:xfrm>
            <a:off x="0" y="0"/>
            <a:ext cx="9536113" cy="6858000"/>
          </a:xfrm>
          <a:prstGeom prst="rect">
            <a:avLst/>
          </a:prstGeom>
          <a:noFill/>
          <a:ln w="9525">
            <a:noFill/>
            <a:miter lim="800000"/>
            <a:headEnd/>
            <a:tailEnd/>
          </a:ln>
        </p:spPr>
      </p:pic>
      <p:sp>
        <p:nvSpPr>
          <p:cNvPr id="5" name="4 Rectángulo"/>
          <p:cNvSpPr/>
          <p:nvPr/>
        </p:nvSpPr>
        <p:spPr>
          <a:xfrm>
            <a:off x="285720" y="285727"/>
            <a:ext cx="8858280" cy="6357457"/>
          </a:xfrm>
          <a:prstGeom prst="frame">
            <a:avLst/>
          </a:prstGeom>
          <a:solidFill>
            <a:srgbClr val="996633">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Soleil 1"/>
          <p:cNvSpPr/>
          <p:nvPr/>
        </p:nvSpPr>
        <p:spPr>
          <a:xfrm>
            <a:off x="1214438" y="1000125"/>
            <a:ext cx="6769100" cy="4857750"/>
          </a:xfrm>
          <a:prstGeom prst="sun">
            <a:avLst/>
          </a:prstGeom>
          <a:solidFill>
            <a:srgbClr val="996633">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5000">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0.7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childTnLst>
                          </p:cTn>
                        </p:par>
                        <p:par>
                          <p:cTn id="13" fill="hold">
                            <p:stCondLst>
                              <p:cond delay="5000"/>
                            </p:stCondLst>
                            <p:childTnLst>
                              <p:par>
                                <p:cTn id="14" presetID="31" presetClass="exit" presetSubtype="0" fill="hold" grpId="0" nodeType="afterEffect">
                                  <p:stCondLst>
                                    <p:cond delay="0"/>
                                  </p:stCondLst>
                                  <p:childTnLst>
                                    <p:anim calcmode="lin" valueType="num">
                                      <p:cBhvr>
                                        <p:cTn id="15" dur="5000"/>
                                        <p:tgtEl>
                                          <p:spTgt spid="2"/>
                                        </p:tgtEl>
                                        <p:attrNameLst>
                                          <p:attrName>ppt_w</p:attrName>
                                        </p:attrNameLst>
                                      </p:cBhvr>
                                      <p:tavLst>
                                        <p:tav tm="0">
                                          <p:val>
                                            <p:strVal val="ppt_w"/>
                                          </p:val>
                                        </p:tav>
                                        <p:tav tm="100000">
                                          <p:val>
                                            <p:fltVal val="0"/>
                                          </p:val>
                                        </p:tav>
                                      </p:tavLst>
                                    </p:anim>
                                    <p:anim calcmode="lin" valueType="num">
                                      <p:cBhvr>
                                        <p:cTn id="16" dur="5000"/>
                                        <p:tgtEl>
                                          <p:spTgt spid="2"/>
                                        </p:tgtEl>
                                        <p:attrNameLst>
                                          <p:attrName>ppt_h</p:attrName>
                                        </p:attrNameLst>
                                      </p:cBhvr>
                                      <p:tavLst>
                                        <p:tav tm="0">
                                          <p:val>
                                            <p:strVal val="ppt_h"/>
                                          </p:val>
                                        </p:tav>
                                        <p:tav tm="100000">
                                          <p:val>
                                            <p:fltVal val="0"/>
                                          </p:val>
                                        </p:tav>
                                      </p:tavLst>
                                    </p:anim>
                                    <p:anim calcmode="lin" valueType="num">
                                      <p:cBhvr>
                                        <p:cTn id="17" dur="5000"/>
                                        <p:tgtEl>
                                          <p:spTgt spid="2"/>
                                        </p:tgtEl>
                                        <p:attrNameLst>
                                          <p:attrName>style.rotation</p:attrName>
                                        </p:attrNameLst>
                                      </p:cBhvr>
                                      <p:tavLst>
                                        <p:tav tm="0">
                                          <p:val>
                                            <p:fltVal val="0"/>
                                          </p:val>
                                        </p:tav>
                                        <p:tav tm="100000">
                                          <p:val>
                                            <p:fltVal val="90"/>
                                          </p:val>
                                        </p:tav>
                                      </p:tavLst>
                                    </p:anim>
                                    <p:animEffect transition="out" filter="fade">
                                      <p:cBhvr>
                                        <p:cTn id="18" dur="5000"/>
                                        <p:tgtEl>
                                          <p:spTgt spid="2"/>
                                        </p:tgtEl>
                                      </p:cBhvr>
                                    </p:animEffect>
                                    <p:set>
                                      <p:cBhvr>
                                        <p:cTn id="19"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Desierto del Namib_ Namibia (11).jpg"/>
          <p:cNvPicPr>
            <a:picLocks noChangeAspect="1" noChangeArrowheads="1"/>
          </p:cNvPicPr>
          <p:nvPr/>
        </p:nvPicPr>
        <p:blipFill>
          <a:blip r:embed="rId2"/>
          <a:srcRect/>
          <a:stretch>
            <a:fillRect/>
          </a:stretch>
        </p:blipFill>
        <p:spPr bwMode="auto">
          <a:xfrm>
            <a:off x="-17463" y="785794"/>
            <a:ext cx="9161463" cy="5000632"/>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Ants9_0.jpg"/>
          <p:cNvPicPr>
            <a:picLocks noChangeAspect="1" noChangeArrowheads="1"/>
          </p:cNvPicPr>
          <p:nvPr/>
        </p:nvPicPr>
        <p:blipFill>
          <a:blip r:embed="rId2"/>
          <a:srcRect r="2323"/>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anillo_de_hadas.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amond/>
    <p:sndAc>
      <p:stSnd>
        <p:snd r:embed="rId2" name="Debussy-El-Planeta-Imaginario-Arabesque-No1-Isao-Tomit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0" y="0"/>
            <a:ext cx="2906245" cy="2308324"/>
          </a:xfrm>
          <a:prstGeom prst="rect">
            <a:avLst/>
          </a:prstGeom>
          <a:noFill/>
          <a:ln w="9525">
            <a:noFill/>
            <a:miter lim="800000"/>
            <a:headEnd/>
            <a:tailEnd/>
          </a:ln>
        </p:spPr>
        <p:txBody>
          <a:bodyPr wrap="none" lIns="0" tIns="0" rIns="0" bIns="0" anchor="ctr">
            <a:spAutoFit/>
          </a:bodyPr>
          <a:lstStyle/>
          <a:p>
            <a:r>
              <a:rPr lang="es-ES" sz="15000" dirty="0"/>
              <a:t> </a:t>
            </a:r>
            <a:r>
              <a:rPr lang="es-ES" dirty="0"/>
              <a:t>                                     </a:t>
            </a:r>
          </a:p>
        </p:txBody>
      </p:sp>
      <p:sp>
        <p:nvSpPr>
          <p:cNvPr id="24580" name="3 Rectángulo"/>
          <p:cNvSpPr>
            <a:spLocks noChangeArrowheads="1"/>
          </p:cNvSpPr>
          <p:nvPr/>
        </p:nvSpPr>
        <p:spPr bwMode="auto">
          <a:xfrm>
            <a:off x="1428728" y="5715016"/>
            <a:ext cx="6081153" cy="954107"/>
          </a:xfrm>
          <a:prstGeom prst="rect">
            <a:avLst/>
          </a:prstGeom>
          <a:noFill/>
          <a:ln w="9525">
            <a:noFill/>
            <a:miter lim="800000"/>
            <a:headEnd/>
            <a:tailEnd/>
          </a:ln>
        </p:spPr>
        <p:txBody>
          <a:bodyPr wrap="square">
            <a:spAutoFit/>
          </a:bodyPr>
          <a:lstStyle/>
          <a:p>
            <a:pPr algn="ctr"/>
            <a:r>
              <a:rPr lang="es-ES" sz="2800" b="1" i="1" dirty="0">
                <a:latin typeface="Calibri" pitchFamily="34" charset="0"/>
              </a:rPr>
              <a:t>El misterio de “los círculos de Namibia” </a:t>
            </a:r>
            <a:endParaRPr lang="es-ES" sz="2800" b="1" i="1" dirty="0" smtClean="0">
              <a:latin typeface="Calibri" pitchFamily="34" charset="0"/>
            </a:endParaRPr>
          </a:p>
          <a:p>
            <a:pPr algn="ctr"/>
            <a:r>
              <a:rPr lang="es-ES" sz="2800" b="1" i="1" dirty="0" smtClean="0">
                <a:latin typeface="Calibri" pitchFamily="34" charset="0"/>
              </a:rPr>
              <a:t>O El anillo de las hadas</a:t>
            </a:r>
            <a:endParaRPr lang="es-ES" sz="2800" b="1" i="1" dirty="0">
              <a:latin typeface="Calibri" pitchFamily="34" charset="0"/>
            </a:endParaRPr>
          </a:p>
        </p:txBody>
      </p:sp>
      <p:pic>
        <p:nvPicPr>
          <p:cNvPr id="6" name="Picture 2" descr="C:\Documents and Settings\Dell\Escritorio\misteriosos-circulos-namibia-7.jpg"/>
          <p:cNvPicPr>
            <a:picLocks noChangeAspect="1" noChangeArrowheads="1"/>
          </p:cNvPicPr>
          <p:nvPr/>
        </p:nvPicPr>
        <p:blipFill>
          <a:blip r:embed="rId2"/>
          <a:srcRect/>
          <a:stretch>
            <a:fillRect/>
          </a:stretch>
        </p:blipFill>
        <p:spPr bwMode="auto">
          <a:xfrm>
            <a:off x="1071538" y="214290"/>
            <a:ext cx="7215238" cy="5361167"/>
          </a:xfrm>
          <a:prstGeom prst="rect">
            <a:avLst/>
          </a:prstGeom>
          <a:noFill/>
          <a:ln w="9525">
            <a:noFill/>
            <a:miter lim="800000"/>
            <a:headEnd/>
            <a:tailEnd/>
          </a:ln>
        </p:spPr>
      </p:pic>
    </p:spTree>
  </p:cSld>
  <p:clrMapOvr>
    <a:masterClrMapping/>
  </p:clrMapOvr>
  <p:transition spd="slow" advTm="10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785813" y="4714875"/>
            <a:ext cx="7358062" cy="1477963"/>
          </a:xfrm>
          <a:prstGeom prst="rect">
            <a:avLst/>
          </a:prstGeom>
          <a:noFill/>
          <a:ln w="9525">
            <a:noFill/>
            <a:miter lim="800000"/>
            <a:headEnd/>
            <a:tailEnd/>
          </a:ln>
        </p:spPr>
        <p:txBody>
          <a:bodyPr>
            <a:spAutoFit/>
          </a:bodyPr>
          <a:lstStyle/>
          <a:p>
            <a:pPr algn="ctr"/>
            <a:r>
              <a:rPr lang="es-ES" b="1" i="1" dirty="0">
                <a:latin typeface="Calibri" pitchFamily="34" charset="0"/>
              </a:rPr>
              <a:t> La población del sur de </a:t>
            </a:r>
            <a:r>
              <a:rPr lang="es-ES" b="1" i="1" dirty="0" smtClean="0">
                <a:latin typeface="Calibri" pitchFamily="34" charset="0"/>
              </a:rPr>
              <a:t>Angola </a:t>
            </a:r>
            <a:r>
              <a:rPr lang="es-ES" b="1" i="1" dirty="0">
                <a:latin typeface="Calibri" pitchFamily="34" charset="0"/>
              </a:rPr>
              <a:t>cree que se trata de las pisadas de los dioses y la ciencia no consigue dar una explicación satisfactoria para el fenómeno. Los llamados 'círculos de las hadas' se cuentan por miles en el desierto de Namibia. Su origen es todo un misterio por eso un equipo de biólogos de la Universidad Estatal de Florida se ha dedicado a su estudio.</a:t>
            </a:r>
          </a:p>
        </p:txBody>
      </p:sp>
      <p:pic>
        <p:nvPicPr>
          <p:cNvPr id="25603" name="Picture 2" descr="C:\Documents and Settings\Dell\Escritorio\Vista_aerea_de_los_circulos_de.jpg"/>
          <p:cNvPicPr>
            <a:picLocks noChangeAspect="1" noChangeArrowheads="1"/>
          </p:cNvPicPr>
          <p:nvPr/>
        </p:nvPicPr>
        <p:blipFill>
          <a:blip r:embed="rId2"/>
          <a:srcRect/>
          <a:stretch>
            <a:fillRect/>
          </a:stretch>
        </p:blipFill>
        <p:spPr bwMode="auto">
          <a:xfrm>
            <a:off x="1928813" y="214313"/>
            <a:ext cx="5643562" cy="4200525"/>
          </a:xfrm>
          <a:prstGeom prst="rect">
            <a:avLst/>
          </a:prstGeom>
          <a:noFill/>
          <a:ln w="9525">
            <a:noFill/>
            <a:miter lim="800000"/>
            <a:headEnd/>
            <a:tailEnd/>
          </a:ln>
        </p:spPr>
      </p:pic>
    </p:spTree>
  </p:cSld>
  <p:clrMapOvr>
    <a:masterClrMapping/>
  </p:clrMapOvr>
  <p:transition spd="slow" advTm="23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928662" y="1285860"/>
            <a:ext cx="7072333" cy="4524315"/>
          </a:xfrm>
          <a:prstGeom prst="rect">
            <a:avLst/>
          </a:prstGeom>
          <a:noFill/>
          <a:ln w="9525">
            <a:noFill/>
            <a:miter lim="800000"/>
            <a:headEnd/>
            <a:tailEnd/>
          </a:ln>
        </p:spPr>
        <p:txBody>
          <a:bodyPr wrap="square">
            <a:spAutoFit/>
          </a:bodyPr>
          <a:lstStyle/>
          <a:p>
            <a:pPr algn="ctr"/>
            <a:r>
              <a:rPr lang="es-ES" b="1" i="1" dirty="0" smtClean="0">
                <a:latin typeface="Calibri" pitchFamily="34" charset="0"/>
              </a:rPr>
              <a:t>Walter </a:t>
            </a:r>
            <a:r>
              <a:rPr lang="es-ES" b="1" i="1" dirty="0">
                <a:latin typeface="Calibri" pitchFamily="34" charset="0"/>
              </a:rPr>
              <a:t>Tschinker, biólogo de la Universidad de Florida no ha logrado resolver el misterio de los círculos de las hadas pero ha descubierto que tienen un ciclo vital que los hace aparece y desaparecer con cierta regularidad. Los círculos se cuentan por millares sobre el terreno, sus dimensiones oscilan entre los 2 y los 12 metros de diámetro y dentro de su área la hierba no crece.</a:t>
            </a:r>
          </a:p>
          <a:p>
            <a:pPr algn="ctr"/>
            <a:r>
              <a:rPr lang="es-ES" b="1" i="1" dirty="0">
                <a:latin typeface="Calibri" pitchFamily="34" charset="0"/>
              </a:rPr>
              <a:t>Tschinkel descubrió el fenómeno en 2005 durante unas vacaciones en NamibRand Nature Reserve, una reserva natural dedicada a la conservación de la fauna y la flora local. Allí un guía le mostró los círculos de las hadas.</a:t>
            </a:r>
          </a:p>
          <a:p>
            <a:pPr algn="ctr"/>
            <a:r>
              <a:rPr lang="es-ES" b="1" i="1" dirty="0">
                <a:latin typeface="Calibri" pitchFamily="34" charset="0"/>
              </a:rPr>
              <a:t>En un primer momento creyó que eran obra de colonias de colonias de termitas subterráneas, también pensó que podía ser culpa de algún gas o vapor tóxico que emanaba desde el subsuelo. Pronto desechó estas y otras ideas. El investigador afirma que: "La cuestión del por qué se forman es muy difícil de resolver. Hay sobre la mesa un buen número de hipótesis, pero las pruebas no son convincentes para ninguna de ellas".</a:t>
            </a:r>
          </a:p>
        </p:txBody>
      </p:sp>
      <p:sp>
        <p:nvSpPr>
          <p:cNvPr id="3" name="4 Rectángulo"/>
          <p:cNvSpPr/>
          <p:nvPr/>
        </p:nvSpPr>
        <p:spPr>
          <a:xfrm>
            <a:off x="285720" y="285727"/>
            <a:ext cx="8501122" cy="6357457"/>
          </a:xfrm>
          <a:prstGeom prst="frame">
            <a:avLst/>
          </a:prstGeom>
          <a:solidFill>
            <a:srgbClr val="FF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00100" y="928670"/>
            <a:ext cx="7000924" cy="5072098"/>
          </a:xfrm>
          <a:prstGeom prst="rect">
            <a:avLst/>
          </a:prstGeom>
          <a:solidFill>
            <a:srgbClr val="FF99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irculos3.jpg"/>
          <p:cNvPicPr>
            <a:picLocks noChangeAspect="1" noChangeArrowheads="1"/>
          </p:cNvPicPr>
          <p:nvPr/>
        </p:nvPicPr>
        <p:blipFill>
          <a:blip r:embed="rId2"/>
          <a:srcRect/>
          <a:stretch>
            <a:fillRect/>
          </a:stretch>
        </p:blipFill>
        <p:spPr bwMode="auto">
          <a:xfrm>
            <a:off x="0" y="0"/>
            <a:ext cx="9282113"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500034" y="714356"/>
            <a:ext cx="8001000" cy="5354638"/>
          </a:xfrm>
          <a:prstGeom prst="rect">
            <a:avLst/>
          </a:prstGeom>
          <a:noFill/>
          <a:ln w="9525">
            <a:noFill/>
            <a:miter lim="800000"/>
            <a:headEnd/>
            <a:tailEnd/>
          </a:ln>
        </p:spPr>
        <p:txBody>
          <a:bodyPr>
            <a:spAutoFit/>
          </a:bodyPr>
          <a:lstStyle/>
          <a:p>
            <a:pPr algn="ctr"/>
            <a:r>
              <a:rPr lang="es-ES" b="1" i="1" dirty="0">
                <a:latin typeface="Calibri" pitchFamily="34" charset="0"/>
              </a:rPr>
              <a:t>Fenómenos similares se conocen en bosques y praderas de casi todo el mundo, (en España se les llaman “anillos de hadas” o “corros de brujas”), pero se producen sólo ocasionalmente y se sabe que muchos de ellos están producidos por la acción de varias clases de hongos, que afectan al crecimiento de la vegetación. En esta ocasión, se pensó que estos círculos tenían que ver con colonias de termitas u otros insectos, pero esta posibilidad ha sido también descartada. Se ha llegado incluso a pensar que se trata de un complejo (y desconocido) patrón de crecimiento de las plantas, que de alguna forma se “organizarían” para repartirse los nutrientes en un ambiente donde éstos escasean. Pero nadie sabe cómo las plantas pueden ser capaces de crear este patrón, y de seguirlo, incluso si están dispersas en un área de muchos kilómetros cuadrados.</a:t>
            </a:r>
          </a:p>
          <a:p>
            <a:pPr algn="ctr"/>
            <a:r>
              <a:rPr lang="es-ES" b="1" i="1" dirty="0">
                <a:latin typeface="Calibri" pitchFamily="34" charset="0"/>
              </a:rPr>
              <a:t>Sin duda, se trata de un curioso misterio que los conspiranoicos no han tardado en </a:t>
            </a:r>
            <a:r>
              <a:rPr lang="es-ES" b="1" i="1" dirty="0" smtClean="0">
                <a:latin typeface="Calibri" pitchFamily="34" charset="0"/>
              </a:rPr>
              <a:t>llevarse </a:t>
            </a:r>
            <a:r>
              <a:rPr lang="es-ES" b="1" i="1" dirty="0">
                <a:latin typeface="Calibri" pitchFamily="34" charset="0"/>
              </a:rPr>
              <a:t>a su terreno, hablando de esta zona como un nuevo vórtice dimensional, una especie de condensador de energía con un origen desconocido.</a:t>
            </a:r>
          </a:p>
          <a:p>
            <a:pPr algn="ctr"/>
            <a:r>
              <a:rPr lang="es-ES" b="1" i="1" dirty="0">
                <a:latin typeface="Calibri" pitchFamily="34" charset="0"/>
              </a:rPr>
              <a:t>Los ufólogos tampoco se quedan sin su parte;  algunos establecen una vinculación directa con los círculos de los cultivos, aunque con un significado completamente diferente...</a:t>
            </a:r>
          </a:p>
          <a:p>
            <a:pPr algn="ctr"/>
            <a:r>
              <a:rPr lang="es-ES" b="1" i="1" dirty="0">
                <a:latin typeface="Calibri" pitchFamily="34" charset="0"/>
              </a:rPr>
              <a:t>Sea como sea, el propio Tschinkel opina que es posible incluso que se trate de uno de esos misterios que la ciencia nunca llegue a explicar. Tiempo al tiempo.</a:t>
            </a:r>
          </a:p>
        </p:txBody>
      </p:sp>
      <p:sp>
        <p:nvSpPr>
          <p:cNvPr id="3" name="4 Rectángulo"/>
          <p:cNvSpPr/>
          <p:nvPr/>
        </p:nvSpPr>
        <p:spPr>
          <a:xfrm>
            <a:off x="285720" y="285727"/>
            <a:ext cx="8501122" cy="6357457"/>
          </a:xfrm>
          <a:prstGeom prst="frame">
            <a:avLst/>
          </a:prstGeom>
          <a:solidFill>
            <a:srgbClr val="FF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00100" y="1000108"/>
            <a:ext cx="7000924" cy="5000660"/>
          </a:xfrm>
          <a:prstGeom prst="rect">
            <a:avLst/>
          </a:prstGeom>
          <a:solidFill>
            <a:srgbClr val="FF99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irculos-en-santa-fe-web.jpg"/>
          <p:cNvPicPr>
            <a:picLocks noChangeAspect="1" noChangeArrowheads="1"/>
          </p:cNvPicPr>
          <p:nvPr/>
        </p:nvPicPr>
        <p:blipFill>
          <a:blip r:embed="rId2"/>
          <a:srcRect/>
          <a:stretch>
            <a:fillRect/>
          </a:stretch>
        </p:blipFill>
        <p:spPr bwMode="auto">
          <a:xfrm>
            <a:off x="0" y="0"/>
            <a:ext cx="9139238"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3 Rectángulo"/>
          <p:cNvSpPr>
            <a:spLocks noChangeArrowheads="1"/>
          </p:cNvSpPr>
          <p:nvPr/>
        </p:nvSpPr>
        <p:spPr bwMode="auto">
          <a:xfrm>
            <a:off x="357158" y="0"/>
            <a:ext cx="8429684" cy="7848302"/>
          </a:xfrm>
          <a:prstGeom prst="rect">
            <a:avLst/>
          </a:prstGeom>
          <a:noFill/>
          <a:ln w="9525">
            <a:noFill/>
            <a:miter lim="800000"/>
            <a:headEnd/>
            <a:tailEnd/>
          </a:ln>
        </p:spPr>
        <p:txBody>
          <a:bodyPr wrap="square">
            <a:spAutoFit/>
          </a:bodyPr>
          <a:lstStyle/>
          <a:p>
            <a:pPr algn="ctr"/>
            <a:endParaRPr lang="es-ES" b="1" i="1" dirty="0">
              <a:latin typeface="Calibri" pitchFamily="34" charset="0"/>
            </a:endParaRPr>
          </a:p>
          <a:p>
            <a:pPr algn="ctr"/>
            <a:r>
              <a:rPr lang="es-ES" b="1" i="1" dirty="0">
                <a:latin typeface="Calibri" pitchFamily="34" charset="0"/>
              </a:rPr>
              <a:t>En los prados y pastizales del sur de África hay miles de sitios de tierra desnuda en medio del pasto y la vegetación a los que llaman "los anillos de las brujas".</a:t>
            </a:r>
          </a:p>
          <a:p>
            <a:pPr algn="ctr"/>
            <a:endParaRPr lang="es-ES" b="1" i="1" dirty="0">
              <a:latin typeface="Calibri" pitchFamily="34" charset="0"/>
            </a:endParaRPr>
          </a:p>
          <a:p>
            <a:pPr algn="ctr"/>
            <a:r>
              <a:rPr lang="es-ES" b="1" i="1" dirty="0">
                <a:latin typeface="Calibri" pitchFamily="34" charset="0"/>
              </a:rPr>
              <a:t>Estos anillos tienen una extensión que va desde los 2 metros de diámetro hasta los 15 y se ven principalmente en Namibia, en medio de áreas de verde vegetación</a:t>
            </a:r>
            <a:r>
              <a:rPr lang="es-ES" b="1" i="1" dirty="0" smtClean="0">
                <a:latin typeface="Calibri" pitchFamily="34" charset="0"/>
              </a:rPr>
              <a:t>.</a:t>
            </a:r>
            <a:r>
              <a:rPr lang="es-ES" b="1" i="1" dirty="0">
                <a:latin typeface="Calibri" pitchFamily="34" charset="0"/>
              </a:rPr>
              <a:t/>
            </a:r>
            <a:br>
              <a:rPr lang="es-ES" b="1" i="1" dirty="0">
                <a:latin typeface="Calibri" pitchFamily="34" charset="0"/>
              </a:rPr>
            </a:br>
            <a:endParaRPr lang="es-ES" b="1" i="1" dirty="0">
              <a:latin typeface="Calibri" pitchFamily="34" charset="0"/>
            </a:endParaRPr>
          </a:p>
          <a:p>
            <a:pPr algn="ctr"/>
            <a:r>
              <a:rPr lang="es-ES" b="1" i="1" dirty="0">
                <a:latin typeface="Calibri" pitchFamily="34" charset="0"/>
              </a:rPr>
              <a:t>Aunque es en Namibia dónde son mas abundantes, los mismos círculos se pueden ver en Angola y Sudáfrica</a:t>
            </a:r>
            <a:r>
              <a:rPr lang="es-ES" b="1" i="1" dirty="0" smtClean="0">
                <a:latin typeface="Calibri" pitchFamily="34" charset="0"/>
              </a:rPr>
              <a:t>.</a:t>
            </a:r>
            <a:r>
              <a:rPr lang="es-ES" b="1" i="1" dirty="0">
                <a:latin typeface="Calibri" pitchFamily="34" charset="0"/>
              </a:rPr>
              <a:t/>
            </a:r>
            <a:br>
              <a:rPr lang="es-ES" b="1" i="1" dirty="0">
                <a:latin typeface="Calibri" pitchFamily="34" charset="0"/>
              </a:rPr>
            </a:br>
            <a:endParaRPr lang="es-ES" b="1" i="1" dirty="0">
              <a:latin typeface="Calibri" pitchFamily="34" charset="0"/>
            </a:endParaRPr>
          </a:p>
          <a:p>
            <a:pPr algn="ctr"/>
            <a:r>
              <a:rPr lang="es-ES" b="1" i="1" dirty="0">
                <a:latin typeface="Calibri" pitchFamily="34" charset="0"/>
              </a:rPr>
              <a:t>Los círculos empiezan a unos 160 km de la costa y se extienden hasta Angola. Se pueden encontrar en zonas remotas, lejos de asentamientos humanos</a:t>
            </a:r>
            <a:r>
              <a:rPr lang="es-ES" b="1" i="1" dirty="0" smtClean="0">
                <a:latin typeface="Calibri" pitchFamily="34" charset="0"/>
              </a:rPr>
              <a:t>.</a:t>
            </a:r>
            <a:r>
              <a:rPr lang="es-ES" b="1" i="1" dirty="0">
                <a:latin typeface="Calibri" pitchFamily="34" charset="0"/>
              </a:rPr>
              <a:t/>
            </a:r>
            <a:br>
              <a:rPr lang="es-ES" b="1" i="1" dirty="0">
                <a:latin typeface="Calibri" pitchFamily="34" charset="0"/>
              </a:rPr>
            </a:br>
            <a:endParaRPr lang="es-ES" b="1" i="1" dirty="0">
              <a:latin typeface="Calibri" pitchFamily="34" charset="0"/>
            </a:endParaRPr>
          </a:p>
          <a:p>
            <a:pPr algn="ctr"/>
            <a:r>
              <a:rPr lang="es-ES" b="1" i="1" dirty="0">
                <a:latin typeface="Calibri" pitchFamily="34" charset="0"/>
              </a:rPr>
              <a:t>Estos círculos se estudian desde 1971, pero hasta ahora los científicos no pueden explicar la razón de su existencia.</a:t>
            </a:r>
          </a:p>
          <a:p>
            <a:pPr algn="ctr"/>
            <a:endParaRPr lang="es-ES" b="1" i="1" dirty="0">
              <a:latin typeface="Calibri" pitchFamily="34" charset="0"/>
            </a:endParaRPr>
          </a:p>
          <a:p>
            <a:pPr algn="ctr"/>
            <a:r>
              <a:rPr lang="es-ES" b="1" i="1" dirty="0">
                <a:latin typeface="Calibri" pitchFamily="34" charset="0"/>
              </a:rPr>
              <a:t>De acuerdo con las creencias de los Himba, estos círculos se producen debido a las burbujas de fuego que suelta un dragón que vive bajo la superficie, quemando la vegetación y formando el círculo de tierra desnudo que vemos.</a:t>
            </a:r>
          </a:p>
          <a:p>
            <a:pPr algn="ctr"/>
            <a:endParaRPr lang="es-ES" b="1" i="1" dirty="0">
              <a:latin typeface="Calibri" pitchFamily="34" charset="0"/>
            </a:endParaRPr>
          </a:p>
          <a:p>
            <a:pPr algn="ctr"/>
            <a:r>
              <a:rPr lang="es-ES" b="1" i="1" dirty="0">
                <a:latin typeface="Calibri" pitchFamily="34" charset="0"/>
              </a:rPr>
              <a:t>Otra explicaciones sobre estos misteriosos círculos dicen que se forman debido a la acción de cierto tipo de hormigas, al suelo radiactivo o al efecto producido por cierta planta venenosa sobre la vegetación circundante, pero ninguna de estas explicaciones es definitiva.</a:t>
            </a:r>
          </a:p>
          <a:p>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
        <p:nvSpPr>
          <p:cNvPr id="3" name="4 Rectángulo"/>
          <p:cNvSpPr/>
          <p:nvPr/>
        </p:nvSpPr>
        <p:spPr>
          <a:xfrm>
            <a:off x="285720" y="285727"/>
            <a:ext cx="8501122" cy="6357457"/>
          </a:xfrm>
          <a:prstGeom prst="frame">
            <a:avLst/>
          </a:prstGeom>
          <a:solidFill>
            <a:srgbClr val="FF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857224" y="928670"/>
            <a:ext cx="7215238" cy="5072098"/>
          </a:xfrm>
          <a:prstGeom prst="rect">
            <a:avLst/>
          </a:prstGeom>
          <a:solidFill>
            <a:srgbClr val="FF99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misteriosos-circulos-namibia-3.jpg"/>
          <p:cNvPicPr>
            <a:picLocks noChangeAspect="1" noChangeArrowheads="1"/>
          </p:cNvPicPr>
          <p:nvPr/>
        </p:nvPicPr>
        <p:blipFill>
          <a:blip r:embed="rId2"/>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428596" y="5429264"/>
            <a:ext cx="8715404" cy="1754326"/>
          </a:xfrm>
          <a:prstGeom prst="rect">
            <a:avLst/>
          </a:prstGeom>
          <a:noFill/>
          <a:ln w="9525">
            <a:noFill/>
            <a:miter lim="800000"/>
            <a:headEnd/>
            <a:tailEnd/>
          </a:ln>
        </p:spPr>
        <p:txBody>
          <a:bodyPr wrap="square">
            <a:spAutoFit/>
          </a:bodyPr>
          <a:lstStyle/>
          <a:p>
            <a:pPr algn="ctr"/>
            <a:r>
              <a:rPr lang="es-ES" b="1" i="1" dirty="0">
                <a:latin typeface="Calibri" pitchFamily="34" charset="0"/>
              </a:rPr>
              <a:t> Sin embargo, un nuevo estudio podría arrojar luz sobre lo que  causa de estos círculos. El biólogo alemán Norbert  Jürgens de la Universidad de Hamburgo, cree que estos círculos son es el resultado de una sofisticada ingeniería del medio ambiente de la que serían culpables las termitas de la especie Psammotermes  allocerus.</a:t>
            </a:r>
          </a:p>
          <a:p>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29699" name="Picture 2" descr="C:\Documents and Settings\Dell\Escritorio\untitled.bmp"/>
          <p:cNvPicPr>
            <a:picLocks noChangeAspect="1" noChangeArrowheads="1"/>
          </p:cNvPicPr>
          <p:nvPr/>
        </p:nvPicPr>
        <p:blipFill>
          <a:blip r:embed="rId3"/>
          <a:srcRect/>
          <a:stretch>
            <a:fillRect/>
          </a:stretch>
        </p:blipFill>
        <p:spPr bwMode="auto">
          <a:xfrm>
            <a:off x="714375" y="357188"/>
            <a:ext cx="7618413" cy="4819650"/>
          </a:xfrm>
          <a:prstGeom prst="rect">
            <a:avLst/>
          </a:prstGeom>
          <a:noFill/>
          <a:ln w="9525">
            <a:noFill/>
            <a:miter lim="800000"/>
            <a:headEnd/>
            <a:tailEnd/>
          </a:ln>
        </p:spPr>
      </p:pic>
    </p:spTree>
  </p:cSld>
  <p:clrMapOvr>
    <a:masterClrMapping/>
  </p:clrMapOvr>
  <p:transition spd="slow" advTm="27000">
    <p:diamond/>
    <p:sndAc>
      <p:stSnd>
        <p:snd r:embed="rId2" name="sonrisasylagrima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642910" y="5214950"/>
            <a:ext cx="7429552" cy="2031325"/>
          </a:xfrm>
          <a:prstGeom prst="rect">
            <a:avLst/>
          </a:prstGeom>
          <a:noFill/>
          <a:ln w="9525">
            <a:noFill/>
            <a:miter lim="800000"/>
            <a:headEnd/>
            <a:tailEnd/>
          </a:ln>
        </p:spPr>
        <p:txBody>
          <a:bodyPr wrap="square">
            <a:spAutoFit/>
          </a:bodyPr>
          <a:lstStyle/>
          <a:p>
            <a:pPr algn="ctr"/>
            <a:r>
              <a:rPr lang="es-ES" sz="2400" b="1" i="1" dirty="0" smtClean="0">
                <a:latin typeface="Calibri" pitchFamily="34" charset="0"/>
              </a:rPr>
              <a:t> </a:t>
            </a:r>
            <a:r>
              <a:rPr lang="es-ES" sz="2400" b="1" i="1" dirty="0">
                <a:latin typeface="Calibri" pitchFamily="34" charset="0"/>
              </a:rPr>
              <a:t>Estas termitas de arena se habrían encontrado en las cercanías de entre el 80 y 100% de los círculos más antiguos y en todos los más nuevos.</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0723" name="Picture 2" descr="C:\Documents and Settings\Dell\Escritorio\anillo-hadas--644x362.jpg"/>
          <p:cNvPicPr>
            <a:picLocks noChangeAspect="1" noChangeArrowheads="1"/>
          </p:cNvPicPr>
          <p:nvPr/>
        </p:nvPicPr>
        <p:blipFill>
          <a:blip r:embed="rId2"/>
          <a:srcRect/>
          <a:stretch>
            <a:fillRect/>
          </a:stretch>
        </p:blipFill>
        <p:spPr bwMode="auto">
          <a:xfrm>
            <a:off x="714348" y="571480"/>
            <a:ext cx="7879493" cy="4429156"/>
          </a:xfrm>
          <a:prstGeom prst="rect">
            <a:avLst/>
          </a:prstGeom>
          <a:noFill/>
          <a:ln w="9525">
            <a:noFill/>
            <a:miter lim="800000"/>
            <a:headEnd/>
            <a:tailEnd/>
          </a:ln>
        </p:spPr>
      </p:pic>
    </p:spTree>
  </p:cSld>
  <p:clrMapOvr>
    <a:masterClrMapping/>
  </p:clrMapOvr>
  <p:transition spd="slow" advTm="15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428596" y="5000636"/>
            <a:ext cx="8286808" cy="3016210"/>
          </a:xfrm>
          <a:prstGeom prst="rect">
            <a:avLst/>
          </a:prstGeom>
          <a:noFill/>
          <a:ln w="9525">
            <a:noFill/>
            <a:miter lim="800000"/>
            <a:headEnd/>
            <a:tailEnd/>
          </a:ln>
        </p:spPr>
        <p:txBody>
          <a:bodyPr wrap="square">
            <a:spAutoFit/>
          </a:bodyPr>
          <a:lstStyle/>
          <a:p>
            <a:pPr algn="ctr"/>
            <a:r>
              <a:rPr lang="es-ES" sz="2000" b="1" i="1" dirty="0" smtClean="0">
                <a:latin typeface="Calibri" pitchFamily="34" charset="0"/>
              </a:rPr>
              <a:t>Según </a:t>
            </a:r>
            <a:r>
              <a:rPr lang="es-ES" sz="2000" b="1" i="1" dirty="0">
                <a:latin typeface="Calibri" pitchFamily="34" charset="0"/>
              </a:rPr>
              <a:t>el biólogo alemán, las termitas crean círculos, devorando la vegetación y haciendo sus hormigueros bajo el suelo. Esto crea un anillo. Debido a que el círculo está desnudo, el agua se filtra a través del suelo de arena y pasa al subsuelo, lo que permite que el suelo permanezca húmedo, incluso en las condiciones más secas.</a:t>
            </a:r>
          </a:p>
          <a:p>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1747" name="Picture 2" descr="C:\Documents and Settings\Dell\Escritorio\misteriosos-circulos-namibia-10.jpg"/>
          <p:cNvPicPr>
            <a:picLocks noChangeAspect="1" noChangeArrowheads="1"/>
          </p:cNvPicPr>
          <p:nvPr/>
        </p:nvPicPr>
        <p:blipFill>
          <a:blip r:embed="rId2"/>
          <a:srcRect/>
          <a:stretch>
            <a:fillRect/>
          </a:stretch>
        </p:blipFill>
        <p:spPr bwMode="auto">
          <a:xfrm>
            <a:off x="1214414" y="428604"/>
            <a:ext cx="6572268" cy="4384935"/>
          </a:xfrm>
          <a:prstGeom prst="rect">
            <a:avLst/>
          </a:prstGeom>
          <a:noFill/>
          <a:ln w="9525">
            <a:noFill/>
            <a:miter lim="800000"/>
            <a:headEnd/>
            <a:tailEnd/>
          </a:ln>
        </p:spPr>
      </p:pic>
    </p:spTree>
  </p:cSld>
  <p:clrMapOvr>
    <a:masterClrMapping/>
  </p:clrMapOvr>
  <p:transition spd="slow" advTm="20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928662" y="5643578"/>
            <a:ext cx="7715286" cy="2031325"/>
          </a:xfrm>
          <a:prstGeom prst="rect">
            <a:avLst/>
          </a:prstGeom>
          <a:noFill/>
          <a:ln w="9525">
            <a:noFill/>
            <a:miter lim="800000"/>
            <a:headEnd/>
            <a:tailEnd/>
          </a:ln>
        </p:spPr>
        <p:txBody>
          <a:bodyPr wrap="square">
            <a:spAutoFit/>
          </a:bodyPr>
          <a:lstStyle/>
          <a:p>
            <a:pPr algn="ctr"/>
            <a:r>
              <a:rPr lang="es-ES" b="1" i="1" dirty="0">
                <a:latin typeface="Calibri" pitchFamily="34" charset="0"/>
              </a:rPr>
              <a:t> La hierba crece en los bordes del círculo debido al agua almacenada bajo tierra. Las termitas se alimentan de esa vegetación, por lo que el tamaño del círculo aumenta constantemente.</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2771" name="Picture 2" descr="C:\Documents and Settings\Dell\Escritorio\misteriosos-circulos-namibia-8.jpg"/>
          <p:cNvPicPr>
            <a:picLocks noChangeAspect="1" noChangeArrowheads="1"/>
          </p:cNvPicPr>
          <p:nvPr/>
        </p:nvPicPr>
        <p:blipFill>
          <a:blip r:embed="rId2"/>
          <a:srcRect/>
          <a:stretch>
            <a:fillRect/>
          </a:stretch>
        </p:blipFill>
        <p:spPr bwMode="auto">
          <a:xfrm>
            <a:off x="785786" y="214290"/>
            <a:ext cx="7620053" cy="5072098"/>
          </a:xfrm>
          <a:prstGeom prst="rect">
            <a:avLst/>
          </a:prstGeom>
          <a:noFill/>
          <a:ln w="9525">
            <a:noFill/>
            <a:miter lim="800000"/>
            <a:headEnd/>
            <a:tailEnd/>
          </a:ln>
        </p:spPr>
      </p:pic>
    </p:spTree>
  </p:cSld>
  <p:clrMapOvr>
    <a:masterClrMapping/>
  </p:clrMapOvr>
  <p:transition spd="slow" advTm="16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785786" y="5572140"/>
            <a:ext cx="7643847" cy="2123658"/>
          </a:xfrm>
          <a:prstGeom prst="rect">
            <a:avLst/>
          </a:prstGeom>
          <a:noFill/>
          <a:ln w="9525">
            <a:noFill/>
            <a:miter lim="800000"/>
            <a:headEnd/>
            <a:tailEnd/>
          </a:ln>
        </p:spPr>
        <p:txBody>
          <a:bodyPr wrap="square">
            <a:spAutoFit/>
          </a:bodyPr>
          <a:lstStyle/>
          <a:p>
            <a:pPr algn="ctr"/>
            <a:r>
              <a:rPr lang="es-ES" sz="2000" b="1" i="1" dirty="0">
                <a:latin typeface="Calibri" pitchFamily="34" charset="0"/>
              </a:rPr>
              <a:t> Este comportamiento que han desarrollado las termitas de arena hace que tengan sus propias fuentes de alimento y agua, creando así un ecosistema local.</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3795" name="Picture 2" descr="C:\Documents and Settings\Dell\Escritorio\Los-misteriosos-circulos-del-desierto-de-Namibia.jpg"/>
          <p:cNvPicPr>
            <a:picLocks noChangeAspect="1" noChangeArrowheads="1"/>
          </p:cNvPicPr>
          <p:nvPr/>
        </p:nvPicPr>
        <p:blipFill>
          <a:blip r:embed="rId2"/>
          <a:srcRect/>
          <a:stretch>
            <a:fillRect/>
          </a:stretch>
        </p:blipFill>
        <p:spPr bwMode="auto">
          <a:xfrm>
            <a:off x="714348" y="357166"/>
            <a:ext cx="7863100" cy="4929222"/>
          </a:xfrm>
          <a:prstGeom prst="rect">
            <a:avLst/>
          </a:prstGeom>
          <a:noFill/>
          <a:ln w="9525">
            <a:noFill/>
            <a:miter lim="800000"/>
            <a:headEnd/>
            <a:tailEnd/>
          </a:ln>
        </p:spPr>
      </p:pic>
    </p:spTree>
  </p:cSld>
  <p:clrMapOvr>
    <a:masterClrMapping/>
  </p:clrMapOvr>
  <p:transition spd="slow" advTm="13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357158" y="5786454"/>
            <a:ext cx="8429663" cy="1631216"/>
          </a:xfrm>
          <a:prstGeom prst="rect">
            <a:avLst/>
          </a:prstGeom>
          <a:noFill/>
          <a:ln w="9525">
            <a:noFill/>
            <a:miter lim="800000"/>
            <a:headEnd/>
            <a:tailEnd/>
          </a:ln>
        </p:spPr>
        <p:txBody>
          <a:bodyPr wrap="square">
            <a:spAutoFit/>
          </a:bodyPr>
          <a:lstStyle/>
          <a:p>
            <a:pPr algn="ctr"/>
            <a:r>
              <a:rPr lang="es-ES" sz="2000" b="1" i="1" dirty="0">
                <a:latin typeface="Calibri" pitchFamily="34" charset="0"/>
              </a:rPr>
              <a:t>6. Sin embargo, Walter R. Tschinkel, biólogo de la Universidad de Florida, ha puesto en duda la teoría de Jurgens.</a:t>
            </a:r>
            <a:br>
              <a:rPr lang="es-ES" sz="2000" b="1" i="1" dirty="0">
                <a:latin typeface="Calibri" pitchFamily="34" charset="0"/>
              </a:rPr>
            </a:br>
            <a:r>
              <a:rPr lang="es-ES" sz="2000" b="1" i="1" dirty="0">
                <a:latin typeface="Calibri" pitchFamily="34" charset="0"/>
              </a:rPr>
              <a:t/>
            </a:r>
            <a:br>
              <a:rPr lang="es-ES" sz="2000" b="1" i="1" dirty="0">
                <a:latin typeface="Calibri" pitchFamily="34" charset="0"/>
              </a:rPr>
            </a:br>
            <a:r>
              <a:rPr lang="es-ES" sz="2000" b="1" i="1" dirty="0">
                <a:latin typeface="Calibri" pitchFamily="34" charset="0"/>
              </a:rPr>
              <a:t/>
            </a:r>
            <a:br>
              <a:rPr lang="es-ES" sz="2000" b="1" i="1" dirty="0">
                <a:latin typeface="Calibri" pitchFamily="34" charset="0"/>
              </a:rPr>
            </a:br>
            <a:endParaRPr lang="es-ES" sz="2000" b="1" i="1" dirty="0">
              <a:latin typeface="Calibri" pitchFamily="34" charset="0"/>
            </a:endParaRPr>
          </a:p>
        </p:txBody>
      </p:sp>
      <p:pic>
        <p:nvPicPr>
          <p:cNvPr id="34819" name="Picture 2" descr="C:\Documents and Settings\Dell\Escritorio\misteriosos-circulos-namibia-2.jpg"/>
          <p:cNvPicPr>
            <a:picLocks noChangeAspect="1" noChangeArrowheads="1"/>
          </p:cNvPicPr>
          <p:nvPr/>
        </p:nvPicPr>
        <p:blipFill>
          <a:blip r:embed="rId2"/>
          <a:srcRect b="3951"/>
          <a:stretch>
            <a:fillRect/>
          </a:stretch>
        </p:blipFill>
        <p:spPr bwMode="auto">
          <a:xfrm>
            <a:off x="642910" y="642918"/>
            <a:ext cx="7883838" cy="5040328"/>
          </a:xfrm>
          <a:prstGeom prst="rect">
            <a:avLst/>
          </a:prstGeom>
          <a:noFill/>
          <a:ln w="9525">
            <a:noFill/>
            <a:miter lim="800000"/>
            <a:headEnd/>
            <a:tailEnd/>
          </a:ln>
        </p:spPr>
      </p:pic>
    </p:spTree>
  </p:cSld>
  <p:clrMapOvr>
    <a:masterClrMapping/>
  </p:clrMapOvr>
  <p:transition spd="slow" advTm="10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Rectángulo"/>
          <p:cNvSpPr>
            <a:spLocks noChangeArrowheads="1"/>
          </p:cNvSpPr>
          <p:nvPr/>
        </p:nvSpPr>
        <p:spPr bwMode="auto">
          <a:xfrm>
            <a:off x="857224" y="5888504"/>
            <a:ext cx="7500966" cy="1938992"/>
          </a:xfrm>
          <a:prstGeom prst="rect">
            <a:avLst/>
          </a:prstGeom>
          <a:noFill/>
          <a:ln w="9525">
            <a:noFill/>
            <a:miter lim="800000"/>
            <a:headEnd/>
            <a:tailEnd/>
          </a:ln>
        </p:spPr>
        <p:txBody>
          <a:bodyPr wrap="square">
            <a:spAutoFit/>
          </a:bodyPr>
          <a:lstStyle/>
          <a:p>
            <a:pPr algn="ctr"/>
            <a:r>
              <a:rPr lang="es-ES" sz="2400" b="1" i="1" dirty="0">
                <a:latin typeface="Calibri" pitchFamily="34" charset="0"/>
              </a:rPr>
              <a:t>Tschinkel buscó estas termitas, pero fue en vano.</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endParaRPr lang="es-ES" sz="2400" b="1" i="1" dirty="0">
              <a:latin typeface="Calibri" pitchFamily="34" charset="0"/>
            </a:endParaRPr>
          </a:p>
        </p:txBody>
      </p:sp>
      <p:pic>
        <p:nvPicPr>
          <p:cNvPr id="35843" name="Picture 2" descr="C:\Documents and Settings\Dell\Escritorio\misteriosos-circulos-namibia-9.jpg"/>
          <p:cNvPicPr>
            <a:picLocks noChangeAspect="1" noChangeArrowheads="1"/>
          </p:cNvPicPr>
          <p:nvPr/>
        </p:nvPicPr>
        <p:blipFill>
          <a:blip r:embed="rId2"/>
          <a:srcRect/>
          <a:stretch>
            <a:fillRect/>
          </a:stretch>
        </p:blipFill>
        <p:spPr bwMode="auto">
          <a:xfrm>
            <a:off x="785786" y="142852"/>
            <a:ext cx="7745560" cy="5500726"/>
          </a:xfrm>
          <a:prstGeom prst="rect">
            <a:avLst/>
          </a:prstGeom>
          <a:noFill/>
          <a:ln w="9525">
            <a:noFill/>
            <a:miter lim="800000"/>
            <a:headEnd/>
            <a:tailEnd/>
          </a:ln>
        </p:spPr>
      </p:pic>
    </p:spTree>
  </p:cSld>
  <p:clrMapOvr>
    <a:masterClrMapping/>
  </p:clrMapOvr>
  <p:transition spd="slow" advTm="11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Rectángulo"/>
          <p:cNvSpPr>
            <a:spLocks noChangeArrowheads="1"/>
          </p:cNvSpPr>
          <p:nvPr/>
        </p:nvSpPr>
        <p:spPr bwMode="auto">
          <a:xfrm>
            <a:off x="785786" y="5888504"/>
            <a:ext cx="7715250" cy="1938992"/>
          </a:xfrm>
          <a:prstGeom prst="rect">
            <a:avLst/>
          </a:prstGeom>
          <a:noFill/>
          <a:ln w="9525">
            <a:noFill/>
            <a:miter lim="800000"/>
            <a:headEnd/>
            <a:tailEnd/>
          </a:ln>
        </p:spPr>
        <p:txBody>
          <a:bodyPr wrap="square">
            <a:spAutoFit/>
          </a:bodyPr>
          <a:lstStyle/>
          <a:p>
            <a:pPr algn="ctr"/>
            <a:r>
              <a:rPr lang="es-ES" sz="2400" b="1" i="1" dirty="0" smtClean="0">
                <a:latin typeface="Calibri" pitchFamily="34" charset="0"/>
              </a:rPr>
              <a:t>Jurgens </a:t>
            </a:r>
            <a:r>
              <a:rPr lang="es-ES" sz="2400" b="1" i="1" dirty="0">
                <a:latin typeface="Calibri" pitchFamily="34" charset="0"/>
              </a:rPr>
              <a:t>simplemente  respondió: "El Sr. Tschinkel no sabía como buscar las termitas."</a:t>
            </a:r>
            <a:br>
              <a:rPr lang="es-ES" sz="2400" b="1" i="1"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6867" name="Picture 2" descr="C:\Documents and Settings\Dell\Escritorio\misteriosos-circulos-namibia-1.jpg"/>
          <p:cNvPicPr>
            <a:picLocks noChangeAspect="1" noChangeArrowheads="1"/>
          </p:cNvPicPr>
          <p:nvPr/>
        </p:nvPicPr>
        <p:blipFill>
          <a:blip r:embed="rId2"/>
          <a:srcRect/>
          <a:stretch>
            <a:fillRect/>
          </a:stretch>
        </p:blipFill>
        <p:spPr bwMode="auto">
          <a:xfrm>
            <a:off x="857224" y="642918"/>
            <a:ext cx="7512729" cy="5000660"/>
          </a:xfrm>
          <a:prstGeom prst="rect">
            <a:avLst/>
          </a:prstGeom>
          <a:noFill/>
          <a:ln w="9525">
            <a:noFill/>
            <a:miter lim="800000"/>
            <a:headEnd/>
            <a:tailEnd/>
          </a:ln>
        </p:spPr>
      </p:pic>
    </p:spTree>
  </p:cSld>
  <p:clrMapOvr>
    <a:masterClrMapping/>
  </p:clrMapOvr>
  <p:transition spd="slow" advTm="11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214282" y="5643578"/>
            <a:ext cx="8643978" cy="2123658"/>
          </a:xfrm>
          <a:prstGeom prst="rect">
            <a:avLst/>
          </a:prstGeom>
          <a:noFill/>
          <a:ln w="9525">
            <a:noFill/>
            <a:miter lim="800000"/>
            <a:headEnd/>
            <a:tailEnd/>
          </a:ln>
        </p:spPr>
        <p:txBody>
          <a:bodyPr wrap="square">
            <a:spAutoFit/>
          </a:bodyPr>
          <a:lstStyle/>
          <a:p>
            <a:pPr algn="ctr"/>
            <a:r>
              <a:rPr lang="es-ES" sz="2000" b="1" i="1" dirty="0" smtClean="0">
                <a:latin typeface="Calibri" pitchFamily="34" charset="0"/>
              </a:rPr>
              <a:t>El </a:t>
            </a:r>
            <a:r>
              <a:rPr lang="es-ES" sz="2000" b="1" i="1" dirty="0">
                <a:latin typeface="Calibri" pitchFamily="34" charset="0"/>
              </a:rPr>
              <a:t>comportamiento de estas termitas sería diferente al </a:t>
            </a:r>
            <a:r>
              <a:rPr lang="es-ES" sz="2000" b="1" i="1" dirty="0" smtClean="0">
                <a:latin typeface="Calibri" pitchFamily="34" charset="0"/>
              </a:rPr>
              <a:t>de </a:t>
            </a:r>
            <a:r>
              <a:rPr lang="es-ES" sz="2000" b="1" i="1" dirty="0">
                <a:latin typeface="Calibri" pitchFamily="34" charset="0"/>
              </a:rPr>
              <a:t>otras especies, vivirían en las en las profundidades del círculo, no creando termiteros en el suelo y no dejarían marcas en la arena.</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7891" name="Picture 2" descr="C:\Documents and Settings\Dell\Escritorio\misteriosos-circulos-namibia-5.jpg"/>
          <p:cNvPicPr>
            <a:picLocks noChangeAspect="1" noChangeArrowheads="1"/>
          </p:cNvPicPr>
          <p:nvPr/>
        </p:nvPicPr>
        <p:blipFill>
          <a:blip r:embed="rId2"/>
          <a:srcRect/>
          <a:stretch>
            <a:fillRect/>
          </a:stretch>
        </p:blipFill>
        <p:spPr bwMode="auto">
          <a:xfrm>
            <a:off x="428596" y="357166"/>
            <a:ext cx="8382059" cy="5143536"/>
          </a:xfrm>
          <a:prstGeom prst="rect">
            <a:avLst/>
          </a:prstGeom>
          <a:noFill/>
          <a:ln w="9525">
            <a:noFill/>
            <a:miter lim="800000"/>
            <a:headEnd/>
            <a:tailEnd/>
          </a:ln>
        </p:spPr>
      </p:pic>
    </p:spTree>
  </p:cSld>
  <p:clrMapOvr>
    <a:masterClrMapping/>
  </p:clrMapOvr>
  <p:transition spd="slow" advTm="15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785786" y="5357826"/>
            <a:ext cx="7786742" cy="2154436"/>
          </a:xfrm>
          <a:prstGeom prst="rect">
            <a:avLst/>
          </a:prstGeom>
          <a:noFill/>
          <a:ln w="9525">
            <a:noFill/>
            <a:miter lim="800000"/>
            <a:headEnd/>
            <a:tailEnd/>
          </a:ln>
        </p:spPr>
        <p:txBody>
          <a:bodyPr wrap="square">
            <a:spAutoFit/>
          </a:bodyPr>
          <a:lstStyle/>
          <a:p>
            <a:pPr algn="ctr"/>
            <a:r>
              <a:rPr lang="es-ES" sz="2000" b="1" i="1" dirty="0" smtClean="0">
                <a:latin typeface="Calibri" pitchFamily="34" charset="0"/>
              </a:rPr>
              <a:t> </a:t>
            </a:r>
            <a:r>
              <a:rPr lang="es-ES" sz="2000" b="1" i="1" dirty="0">
                <a:latin typeface="Calibri" pitchFamily="34" charset="0"/>
              </a:rPr>
              <a:t>De momento el debate entre científicos continúa y sigue sin estar resuelto cual es el origen de estos misteriosos círculos, pero el pueblo Himba no está interesado ​​en la investigación científica. Para ellos, es muy sencillo: los círculos son un rastro de los dioses.</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8915" name="Picture 2" descr="C:\Documents and Settings\Dell\Escritorio\LAS-CR~1.JPG"/>
          <p:cNvPicPr>
            <a:picLocks noChangeAspect="1" noChangeArrowheads="1"/>
          </p:cNvPicPr>
          <p:nvPr/>
        </p:nvPicPr>
        <p:blipFill>
          <a:blip r:embed="rId2"/>
          <a:srcRect/>
          <a:stretch>
            <a:fillRect/>
          </a:stretch>
        </p:blipFill>
        <p:spPr bwMode="auto">
          <a:xfrm>
            <a:off x="500034" y="285728"/>
            <a:ext cx="8344927" cy="5000636"/>
          </a:xfrm>
          <a:prstGeom prst="rect">
            <a:avLst/>
          </a:prstGeom>
          <a:noFill/>
          <a:ln w="9525">
            <a:noFill/>
            <a:miter lim="800000"/>
            <a:headEnd/>
            <a:tailEnd/>
          </a:ln>
        </p:spPr>
      </p:pic>
    </p:spTree>
  </p:cSld>
  <p:clrMapOvr>
    <a:masterClrMapping/>
  </p:clrMapOvr>
  <p:transition spd="slow" advTm="17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misteriosos-circulos-namibia-10.jpg"/>
          <p:cNvPicPr>
            <a:picLocks noChangeAspect="1" noChangeArrowheads="1"/>
          </p:cNvPicPr>
          <p:nvPr/>
        </p:nvPicPr>
        <p:blipFill>
          <a:blip r:embed="rId2"/>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misteriosos-circulos-namibia-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Los-misteriosos-circulos-del-desierto-de-Namibia.jpg"/>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circulos.jpg"/>
          <p:cNvPicPr>
            <a:picLocks noChangeAspect="1" noChangeArrowheads="1"/>
          </p:cNvPicPr>
          <p:nvPr/>
        </p:nvPicPr>
        <p:blipFill>
          <a:blip r:embed="rId2"/>
          <a:srcRect/>
          <a:stretch>
            <a:fillRect/>
          </a:stretch>
        </p:blipFill>
        <p:spPr bwMode="auto">
          <a:xfrm>
            <a:off x="0" y="0"/>
            <a:ext cx="9228138"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misteriosos-circulos-namibai-4.jpg"/>
          <p:cNvPicPr>
            <a:picLocks noChangeAspect="1" noChangeArrowheads="1"/>
          </p:cNvPicPr>
          <p:nvPr/>
        </p:nvPicPr>
        <p:blipFill>
          <a:blip r:embed="rId2"/>
          <a:srcRect/>
          <a:stretch>
            <a:fillRect/>
          </a:stretch>
        </p:blipFill>
        <p:spPr bwMode="auto">
          <a:xfrm>
            <a:off x="0" y="0"/>
            <a:ext cx="9378950" cy="6858000"/>
          </a:xfrm>
          <a:prstGeom prst="rect">
            <a:avLst/>
          </a:prstGeom>
          <a:noFill/>
          <a:ln w="9525">
            <a:noFill/>
            <a:miter lim="800000"/>
            <a:headEnd/>
            <a:tailEnd/>
          </a:ln>
        </p:spPr>
      </p:pic>
    </p:spTree>
  </p:cSld>
  <p:clrMapOvr>
    <a:masterClrMapping/>
  </p:clrMapOvr>
  <p:transition spd="slow" advTm="5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anillo-hadas--644x362.jpg"/>
          <p:cNvPicPr>
            <a:picLocks noChangeAspect="1" noChangeArrowheads="1"/>
          </p:cNvPicPr>
          <p:nvPr/>
        </p:nvPicPr>
        <p:blipFill>
          <a:blip r:embed="rId2"/>
          <a:srcRect/>
          <a:stretch>
            <a:fillRect/>
          </a:stretch>
        </p:blipFill>
        <p:spPr bwMode="auto">
          <a:xfrm>
            <a:off x="0" y="0"/>
            <a:ext cx="9150336" cy="6858000"/>
          </a:xfrm>
          <a:prstGeom prst="rect">
            <a:avLst/>
          </a:prstGeom>
          <a:noFill/>
          <a:ln w="9525">
            <a:noFill/>
            <a:miter lim="800000"/>
            <a:headEnd/>
            <a:tailEnd/>
          </a:ln>
        </p:spPr>
      </p:pic>
      <p:sp>
        <p:nvSpPr>
          <p:cNvPr id="3" name="4 Rectángulo"/>
          <p:cNvSpPr/>
          <p:nvPr/>
        </p:nvSpPr>
        <p:spPr>
          <a:xfrm>
            <a:off x="285720" y="285727"/>
            <a:ext cx="8501122" cy="6357457"/>
          </a:xfrm>
          <a:prstGeom prst="frame">
            <a:avLst/>
          </a:prstGeom>
          <a:solidFill>
            <a:srgbClr val="FF99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Plaque 1"/>
          <p:cNvSpPr/>
          <p:nvPr/>
        </p:nvSpPr>
        <p:spPr>
          <a:xfrm>
            <a:off x="1000100" y="1071546"/>
            <a:ext cx="7072362" cy="4857784"/>
          </a:xfrm>
          <a:prstGeom prst="bevel">
            <a:avLst/>
          </a:prstGeom>
          <a:solidFill>
            <a:srgbClr val="FF99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5000" fill="hold"/>
                                        <p:tgtEl>
                                          <p:spTgt spid="47106"/>
                                        </p:tgtEl>
                                        <p:attrNameLst>
                                          <p:attrName>ppt_w</p:attrName>
                                        </p:attrNameLst>
                                      </p:cBhvr>
                                      <p:tavLst>
                                        <p:tav tm="0">
                                          <p:val>
                                            <p:fltVal val="0"/>
                                          </p:val>
                                        </p:tav>
                                        <p:tav tm="100000">
                                          <p:val>
                                            <p:strVal val="#ppt_w"/>
                                          </p:val>
                                        </p:tav>
                                      </p:tavLst>
                                    </p:anim>
                                    <p:anim calcmode="lin" valueType="num">
                                      <p:cBhvr>
                                        <p:cTn id="8" dur="5000" fill="hold"/>
                                        <p:tgtEl>
                                          <p:spTgt spid="47106"/>
                                        </p:tgtEl>
                                        <p:attrNameLst>
                                          <p:attrName>ppt_h</p:attrName>
                                        </p:attrNameLst>
                                      </p:cBhvr>
                                      <p:tavLst>
                                        <p:tav tm="0">
                                          <p:val>
                                            <p:fltVal val="0"/>
                                          </p:val>
                                        </p:tav>
                                        <p:tav tm="100000">
                                          <p:val>
                                            <p:strVal val="#ppt_h"/>
                                          </p:val>
                                        </p:tav>
                                      </p:tavLst>
                                    </p:anim>
                                    <p:animEffect transition="in" filter="fade">
                                      <p:cBhvr>
                                        <p:cTn id="9" dur="5000"/>
                                        <p:tgtEl>
                                          <p:spTgt spid="47106"/>
                                        </p:tgtEl>
                                      </p:cBhvr>
                                    </p:animEffect>
                                  </p:childTnLst>
                                </p:cTn>
                              </p:par>
                              <p:par>
                                <p:cTn id="10" presetID="13" presetClass="exit" presetSubtype="16" fill="hold" nodeType="withEffect">
                                  <p:stCondLst>
                                    <p:cond delay="0"/>
                                  </p:stCondLst>
                                  <p:childTnLst>
                                    <p:animEffect transition="out" filter="plus(in)">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0" nodeType="withEffect">
                                  <p:stCondLst>
                                    <p:cond delay="0"/>
                                  </p:stCondLst>
                                  <p:childTnLst>
                                    <p:animEffect transition="out" filter="barn(out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6553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6554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6554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6554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65543"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1"/>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par>
                          <p:cTn id="10" fill="hold">
                            <p:stCondLst>
                              <p:cond delay="68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2000"/>
                                        <p:tgtEl>
                                          <p:spTgt spid="6">
                                            <p:txEl>
                                              <p:pRg st="1" end="1"/>
                                            </p:txEl>
                                          </p:spTgt>
                                        </p:tgtEl>
                                      </p:cBhvr>
                                    </p:animEffect>
                                    <p:anim calcmode="lin" valueType="num">
                                      <p:cBhvr>
                                        <p:cTn id="14" dur="2000" fill="hold"/>
                                        <p:tgtEl>
                                          <p:spTgt spid="6">
                                            <p:txEl>
                                              <p:pRg st="1" end="1"/>
                                            </p:txEl>
                                          </p:spTgt>
                                        </p:tgtEl>
                                        <p:attrNameLst>
                                          <p:attrName>ppt_x</p:attrName>
                                        </p:attrNameLst>
                                      </p:cBhvr>
                                      <p:tavLst>
                                        <p:tav tm="0">
                                          <p:val>
                                            <p:strVal val="#ppt_x-.1"/>
                                          </p:val>
                                        </p:tav>
                                        <p:tav tm="100000">
                                          <p:val>
                                            <p:strVal val="#ppt_x"/>
                                          </p:val>
                                        </p:tav>
                                      </p:tavLst>
                                    </p:anim>
                                    <p:anim calcmode="lin" valueType="num">
                                      <p:cBhvr>
                                        <p:cTn id="15" dur="20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ANILLO DE LAS HAD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ANILLO DE LAS HADAS</Template>
  <TotalTime>2</TotalTime>
  <Words>1111</Words>
  <Application>Microsoft Office PowerPoint</Application>
  <PresentationFormat>Presentación en pantalla (4:3)</PresentationFormat>
  <Paragraphs>76</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EL ANILLO DE LAS HADAS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2014-01-27T16:18:24Z</dcterms:created>
  <dcterms:modified xsi:type="dcterms:W3CDTF">2014-01-27T16:20:24Z</dcterms:modified>
</cp:coreProperties>
</file>