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37"/>
  </p:notesMasterIdLst>
  <p:sldIdLst>
    <p:sldId id="316" r:id="rId3"/>
    <p:sldId id="342" r:id="rId4"/>
    <p:sldId id="341" r:id="rId5"/>
    <p:sldId id="318" r:id="rId6"/>
    <p:sldId id="343" r:id="rId7"/>
    <p:sldId id="344" r:id="rId8"/>
    <p:sldId id="350" r:id="rId9"/>
    <p:sldId id="345" r:id="rId10"/>
    <p:sldId id="377" r:id="rId11"/>
    <p:sldId id="359" r:id="rId12"/>
    <p:sldId id="340" r:id="rId13"/>
    <p:sldId id="346" r:id="rId14"/>
    <p:sldId id="366" r:id="rId15"/>
    <p:sldId id="354" r:id="rId16"/>
    <p:sldId id="351" r:id="rId17"/>
    <p:sldId id="352" r:id="rId18"/>
    <p:sldId id="372" r:id="rId19"/>
    <p:sldId id="378" r:id="rId20"/>
    <p:sldId id="353" r:id="rId21"/>
    <p:sldId id="355" r:id="rId22"/>
    <p:sldId id="357" r:id="rId23"/>
    <p:sldId id="361" r:id="rId24"/>
    <p:sldId id="363" r:id="rId25"/>
    <p:sldId id="362" r:id="rId26"/>
    <p:sldId id="374" r:id="rId27"/>
    <p:sldId id="364" r:id="rId28"/>
    <p:sldId id="365" r:id="rId29"/>
    <p:sldId id="367" r:id="rId30"/>
    <p:sldId id="368" r:id="rId31"/>
    <p:sldId id="371" r:id="rId32"/>
    <p:sldId id="375" r:id="rId33"/>
    <p:sldId id="376" r:id="rId34"/>
    <p:sldId id="338" r:id="rId35"/>
    <p:sldId id="379" r:id="rId3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m2RDSL/BBNREs7zflv9KAw" hashData="wsIYxcobyVQWRbsUla4osxa1CM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05095F-7D9C-4AA0-8C23-39A5A5844E37}" type="datetimeFigureOut">
              <a:rPr lang="es-ES" smtClean="0"/>
              <a:t>12/12/2013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85CFF7-607D-4C90-B28B-5FAC72A5D804}"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6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6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6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6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6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6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6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6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6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6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6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74998F2-6A72-4A8D-9D7C-A855CCDEB9E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path path="rect">
            <a:fillToRect l="100000" t="100000"/>
          </a:path>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circl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D3C1E00-9EFB-410E-87BF-4029E253C1C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3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9144000" cy="6858000"/>
          </a:xfrm>
          <a:prstGeom prst="rect">
            <a:avLst/>
          </a:prstGeom>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8"/>
          <p:cNvPicPr>
            <a:picLocks noChangeAspect="1" noChangeArrowheads="1"/>
          </p:cNvPicPr>
          <p:nvPr/>
        </p:nvPicPr>
        <p:blipFill>
          <a:blip r:embed="rId3"/>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928826" cy="369332"/>
          </a:xfrm>
          <a:prstGeom prst="rect">
            <a:avLst/>
          </a:prstGeom>
          <a:solidFill>
            <a:srgbClr val="FF33CC"/>
          </a:solidFill>
        </p:spPr>
        <p:txBody>
          <a:bodyPr wrap="square" rtlCol="0">
            <a:spAutoFit/>
          </a:bodyPr>
          <a:lstStyle/>
          <a:p>
            <a:r>
              <a:rPr lang="es-ES" dirty="0" smtClean="0"/>
              <a:t>Rápido y Furioso</a:t>
            </a:r>
            <a:endParaRPr lang="es-ES" dirty="0"/>
          </a:p>
        </p:txBody>
      </p:sp>
      <p:sp>
        <p:nvSpPr>
          <p:cNvPr id="14" name="13 Rectángulo"/>
          <p:cNvSpPr/>
          <p:nvPr/>
        </p:nvSpPr>
        <p:spPr>
          <a:xfrm>
            <a:off x="1057252" y="654032"/>
            <a:ext cx="6858016" cy="4524315"/>
          </a:xfrm>
          <a:prstGeom prst="rect">
            <a:avLst/>
          </a:prstGeom>
        </p:spPr>
        <p:txBody>
          <a:bodyPr wrap="square">
            <a:spAutoFit/>
          </a:bodyPr>
          <a:lstStyle/>
          <a:p>
            <a:pPr algn="ctr"/>
            <a:r>
              <a:rPr lang="es-ES" sz="7200" b="1" dirty="0" smtClean="0">
                <a:ln w="31550" cmpd="sng">
                  <a:solidFill>
                    <a:srgbClr val="FF0000"/>
                  </a:solidFill>
                  <a:prstDash val="solid"/>
                </a:ln>
                <a:solidFill>
                  <a:schemeClr val="bg1"/>
                </a:solidFill>
                <a:effectLst>
                  <a:outerShdw blurRad="41275" dist="12700" dir="12000000" algn="tl" rotWithShape="0">
                    <a:srgbClr val="000000">
                      <a:alpha val="40000"/>
                    </a:srgbClr>
                  </a:outerShdw>
                </a:effectLst>
                <a:latin typeface="Gill Sans Ultra Bold Condensed" pitchFamily="34" charset="0"/>
              </a:rPr>
              <a:t>EL ¿MISTERIOSO? PUENTE DE LOS PERROS SUICIDAS</a:t>
            </a:r>
            <a:endParaRPr lang="es-ES" sz="7200" b="1" dirty="0">
              <a:ln w="31550" cmpd="sng">
                <a:solidFill>
                  <a:srgbClr val="FF0000"/>
                </a:solidFill>
                <a:prstDash val="solid"/>
              </a:ln>
              <a:solidFill>
                <a:schemeClr val="bg1"/>
              </a:solidFill>
              <a:effectLst>
                <a:outerShdw blurRad="41275" dist="12700" dir="12000000" algn="tl" rotWithShape="0">
                  <a:srgbClr val="000000">
                    <a:alpha val="40000"/>
                  </a:srgbClr>
                </a:outerShdw>
              </a:effectLst>
              <a:latin typeface="Gill Sans Ultra Bold Condensed" pitchFamily="34" charset="0"/>
            </a:endParaRPr>
          </a:p>
        </p:txBody>
      </p:sp>
    </p:spTree>
  </p:cSld>
  <p:clrMapOvr>
    <a:masterClrMapping/>
  </p:clrMapOvr>
  <p:transition spd="slow" advTm="11000">
    <p:circle/>
    <p:sndAc>
      <p:stSnd loop="1">
        <p:snd r:embed="rId2" name="bt - the fast and the furious - peliculas - rapido y furioso - race wars(2)282.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4">
                                            <p:txEl>
                                              <p:pRg st="0" end="0"/>
                                            </p:txEl>
                                          </p:spTgt>
                                        </p:tgtEl>
                                        <p:attrNameLst>
                                          <p:attrName>style.visibility</p:attrName>
                                        </p:attrNameLst>
                                      </p:cBhvr>
                                      <p:to>
                                        <p:strVal val="visible"/>
                                      </p:to>
                                    </p:set>
                                    <p:anim calcmode="discrete" valueType="clr">
                                      <p:cBhvr override="childStyle">
                                        <p:cTn id="7" dur="80"/>
                                        <p:tgtEl>
                                          <p:spTgt spid="1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4">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Overtoun-fenomeno-paranormal-e1356229879271.jpg"/>
          <p:cNvPicPr>
            <a:picLocks noChangeAspect="1" noChangeArrowheads="1"/>
          </p:cNvPicPr>
          <p:nvPr/>
        </p:nvPicPr>
        <p:blipFill>
          <a:blip r:embed="rId2"/>
          <a:srcRect/>
          <a:stretch>
            <a:fillRect/>
          </a:stretch>
        </p:blipFill>
        <p:spPr bwMode="auto">
          <a:xfrm>
            <a:off x="0" y="0"/>
            <a:ext cx="925262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_5.jpg"/>
          <p:cNvPicPr>
            <a:picLocks noChangeAspect="1" noChangeArrowheads="1"/>
          </p:cNvPicPr>
          <p:nvPr/>
        </p:nvPicPr>
        <p:blipFill>
          <a:blip r:embed="rId2"/>
          <a:srcRect/>
          <a:stretch>
            <a:fillRect/>
          </a:stretch>
        </p:blipFill>
        <p:spPr bwMode="auto">
          <a:xfrm>
            <a:off x="-2605088" y="-1598613"/>
            <a:ext cx="15240001" cy="8572501"/>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785786" y="1142984"/>
            <a:ext cx="7572388" cy="4885407"/>
          </a:xfrm>
          <a:prstGeom prst="rect">
            <a:avLst/>
          </a:prstGeom>
          <a:noFill/>
          <a:ln w="9525">
            <a:noFill/>
            <a:miter lim="800000"/>
            <a:headEnd/>
            <a:tailEnd/>
          </a:ln>
        </p:spPr>
      </p:pic>
      <p:sp>
        <p:nvSpPr>
          <p:cNvPr id="35844" name="Rectangle 4"/>
          <p:cNvSpPr>
            <a:spLocks noChangeArrowheads="1"/>
          </p:cNvSpPr>
          <p:nvPr/>
        </p:nvSpPr>
        <p:spPr bwMode="auto">
          <a:xfrm>
            <a:off x="1071538" y="1428736"/>
            <a:ext cx="7000924" cy="435771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5" name="4 Rectángulo"/>
          <p:cNvSpPr/>
          <p:nvPr/>
        </p:nvSpPr>
        <p:spPr>
          <a:xfrm>
            <a:off x="1571604" y="1857364"/>
            <a:ext cx="6000792" cy="3693319"/>
          </a:xfrm>
          <a:prstGeom prst="rect">
            <a:avLst/>
          </a:prstGeom>
        </p:spPr>
        <p:txBody>
          <a:bodyPr wrap="square">
            <a:spAutoFit/>
          </a:bodyPr>
          <a:lstStyle/>
          <a:p>
            <a:pPr algn="ctr"/>
            <a:r>
              <a:rPr lang="es-ES" b="1" i="1" dirty="0" smtClean="0"/>
              <a:t>Hay muchas cosas en este mundo que van más  allá de cualquier explicación. En los últimos cincuenta años. Cerca de 50 perros han saltado hacia la muerte desde el mismo lugar, el puente de mas de100 años de antigüedad, Overtoun Bridge en Milton, cerca de Dumbarton, Escocia. En el año 2.005 cinco perros saltaron al vacio en menos de seis meses. El punto de suicidio canino se encuentra entre los últimos dos parapetos al lado derecho del puente, que es donde todos los perros dieron el salto mortal. Otra curiosidad es que casi todos los incidentes tuvieron lugar en días claros y soleados  además las razas de los perros eran Collies, Retrievers y Labradores.</a:t>
            </a:r>
            <a:endParaRPr lang="es-ES" b="1" i="1" dirty="0" smtClean="0"/>
          </a:p>
        </p:txBody>
      </p:sp>
    </p:spTree>
  </p:cSld>
  <p:clrMapOvr>
    <a:masterClrMapping/>
  </p:clrMapOvr>
  <p:transition spd="slow" advTm="3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b_2.jpg"/>
          <p:cNvPicPr>
            <a:picLocks noChangeAspect="1" noChangeArrowheads="1"/>
          </p:cNvPicPr>
          <p:nvPr/>
        </p:nvPicPr>
        <p:blipFill>
          <a:blip r:embed="rId2"/>
          <a:srcRect/>
          <a:stretch>
            <a:fillRect/>
          </a:stretch>
        </p:blipFill>
        <p:spPr bwMode="auto">
          <a:xfrm>
            <a:off x="-2549525" y="-1654175"/>
            <a:ext cx="15240000" cy="85725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495140900_1364588607.jpg"/>
          <p:cNvPicPr>
            <a:picLocks noChangeAspect="1" noChangeArrowheads="1"/>
          </p:cNvPicPr>
          <p:nvPr/>
        </p:nvPicPr>
        <p:blipFill>
          <a:blip r:embed="rId2"/>
          <a:srcRect/>
          <a:stretch>
            <a:fillRect/>
          </a:stretch>
        </p:blipFill>
        <p:spPr bwMode="auto">
          <a:xfrm>
            <a:off x="-1" y="0"/>
            <a:ext cx="9184843"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tumblr_mdhwm855hD1rntktgo1_1280.jpg"/>
          <p:cNvPicPr>
            <a:picLocks noChangeAspect="1" noChangeArrowheads="1"/>
          </p:cNvPicPr>
          <p:nvPr/>
        </p:nvPicPr>
        <p:blipFill>
          <a:blip r:embed="rId2"/>
          <a:srcRect/>
          <a:stretch>
            <a:fillRect/>
          </a:stretch>
        </p:blipFill>
        <p:spPr bwMode="auto">
          <a:xfrm>
            <a:off x="0" y="0"/>
            <a:ext cx="9337212"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untitled.bmp"/>
          <p:cNvPicPr>
            <a:picLocks noChangeAspect="1" noChangeArrowheads="1"/>
          </p:cNvPicPr>
          <p:nvPr/>
        </p:nvPicPr>
        <p:blipFill>
          <a:blip r:embed="rId2"/>
          <a:srcRect/>
          <a:stretch>
            <a:fillRect/>
          </a:stretch>
        </p:blipFill>
        <p:spPr bwMode="auto">
          <a:xfrm>
            <a:off x="-1" y="0"/>
            <a:ext cx="9249157"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785786" y="1142984"/>
            <a:ext cx="7572388" cy="4885407"/>
          </a:xfrm>
          <a:prstGeom prst="rect">
            <a:avLst/>
          </a:prstGeom>
          <a:noFill/>
          <a:ln w="9525">
            <a:noFill/>
            <a:miter lim="800000"/>
            <a:headEnd/>
            <a:tailEnd/>
          </a:ln>
        </p:spPr>
      </p:pic>
      <p:sp>
        <p:nvSpPr>
          <p:cNvPr id="35844" name="Rectangle 4"/>
          <p:cNvSpPr>
            <a:spLocks noChangeArrowheads="1"/>
          </p:cNvSpPr>
          <p:nvPr/>
        </p:nvSpPr>
        <p:spPr bwMode="auto">
          <a:xfrm>
            <a:off x="1071538" y="1428736"/>
            <a:ext cx="7000924" cy="435771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6" name="5 Rectángulo"/>
          <p:cNvSpPr/>
          <p:nvPr/>
        </p:nvSpPr>
        <p:spPr>
          <a:xfrm>
            <a:off x="1071538" y="1428736"/>
            <a:ext cx="7000924" cy="4339650"/>
          </a:xfrm>
          <a:prstGeom prst="rect">
            <a:avLst/>
          </a:prstGeom>
        </p:spPr>
        <p:txBody>
          <a:bodyPr wrap="square">
            <a:spAutoFit/>
          </a:bodyPr>
          <a:lstStyle/>
          <a:p>
            <a:pPr algn="ctr"/>
            <a:endParaRPr lang="es-ES" dirty="0" smtClean="0"/>
          </a:p>
          <a:p>
            <a:pPr algn="ctr"/>
            <a:r>
              <a:rPr lang="es-ES" sz="2400" b="1" dirty="0" smtClean="0"/>
              <a:t>CASOS MISTERIOSOS</a:t>
            </a:r>
          </a:p>
          <a:p>
            <a:pPr algn="ctr"/>
            <a:endParaRPr lang="es-ES" i="1" dirty="0" smtClean="0"/>
          </a:p>
          <a:p>
            <a:pPr algn="ctr"/>
            <a:r>
              <a:rPr lang="es-ES" i="1" dirty="0" smtClean="0"/>
              <a:t>Según la Sociedad Escocesa para la Prevención de la Crueldad contra los Animales  se trata de </a:t>
            </a:r>
            <a:r>
              <a:rPr lang="es-ES" b="1" i="1" dirty="0" smtClean="0"/>
              <a:t>“Trágico Misterio”.</a:t>
            </a:r>
          </a:p>
          <a:p>
            <a:pPr algn="ctr"/>
            <a:r>
              <a:rPr lang="es-ES" i="1" dirty="0" smtClean="0"/>
              <a:t>“Hay muchos propietarios de perros que han muerto que están tratando de averiguar porque salto” dijo la Sociedad.</a:t>
            </a:r>
          </a:p>
          <a:p>
            <a:pPr algn="ctr"/>
            <a:endParaRPr lang="es-ES" i="1" dirty="0" smtClean="0"/>
          </a:p>
          <a:p>
            <a:pPr algn="ctr"/>
            <a:r>
              <a:rPr lang="es-ES" i="1" dirty="0" smtClean="0"/>
              <a:t>Una  de las victimas caninas del puente </a:t>
            </a:r>
            <a:r>
              <a:rPr lang="es-ES" i="1" dirty="0" smtClean="0"/>
              <a:t>Overtoun </a:t>
            </a:r>
            <a:r>
              <a:rPr lang="es-ES" i="1" dirty="0" smtClean="0"/>
              <a:t>era un perro llamado Ben saltó  hacia su muerte en 1.995  mientras daba un paseo con su dueño Donna Cooper su marido y su hijo , Callum. Sin previo aviso. Ben saltó sobre el parapeto, se posó en las rocas y se tiró al  vacio en una caída de 15 metros. Se rompió la mandíbula y una de las patas, el veterinario decidió sacrificar al animal.</a:t>
            </a:r>
            <a:endParaRPr lang="es-ES" i="1" dirty="0"/>
          </a:p>
        </p:txBody>
      </p:sp>
    </p:spTree>
  </p:cSld>
  <p:clrMapOvr>
    <a:masterClrMapping/>
  </p:clrMapOvr>
  <p:transition spd="slow" advTm="3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suicidedog171006_228x463.jpg"/>
          <p:cNvPicPr>
            <a:picLocks noChangeAspect="1" noChangeArrowheads="1"/>
          </p:cNvPicPr>
          <p:nvPr/>
        </p:nvPicPr>
        <p:blipFill>
          <a:blip r:embed="rId2"/>
          <a:srcRect t="70834"/>
          <a:stretch>
            <a:fillRect/>
          </a:stretch>
        </p:blipFill>
        <p:spPr bwMode="auto">
          <a:xfrm>
            <a:off x="-143367" y="0"/>
            <a:ext cx="9287367"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_1.jpg"/>
          <p:cNvPicPr>
            <a:picLocks noChangeAspect="1" noChangeArrowheads="1"/>
          </p:cNvPicPr>
          <p:nvPr/>
        </p:nvPicPr>
        <p:blipFill>
          <a:blip r:embed="rId2"/>
          <a:srcRect/>
          <a:stretch>
            <a:fillRect/>
          </a:stretch>
        </p:blipFill>
        <p:spPr bwMode="auto">
          <a:xfrm>
            <a:off x="0" y="-24"/>
            <a:ext cx="9276981" cy="6858024"/>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linebridgeb.jpg"/>
          <p:cNvPicPr>
            <a:picLocks noChangeAspect="1" noChangeArrowheads="1"/>
          </p:cNvPicPr>
          <p:nvPr/>
        </p:nvPicPr>
        <p:blipFill>
          <a:blip r:embed="rId2"/>
          <a:srcRect/>
          <a:stretch>
            <a:fillRect/>
          </a:stretch>
        </p:blipFill>
        <p:spPr bwMode="auto">
          <a:xfrm>
            <a:off x="0" y="-1"/>
            <a:ext cx="9144000" cy="7004657"/>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erro-cazador-600x400.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357686" y="1428736"/>
            <a:ext cx="4000528" cy="435771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2" name="Picture 2" descr="C:\Documents and Settings\Dell\Escritorio\suicidedog171006_228x463.jpg"/>
          <p:cNvPicPr>
            <a:picLocks noChangeAspect="1" noChangeArrowheads="1"/>
          </p:cNvPicPr>
          <p:nvPr/>
        </p:nvPicPr>
        <p:blipFill>
          <a:blip r:embed="rId2"/>
          <a:srcRect/>
          <a:stretch>
            <a:fillRect/>
          </a:stretch>
        </p:blipFill>
        <p:spPr bwMode="auto">
          <a:xfrm>
            <a:off x="0" y="0"/>
            <a:ext cx="3377158" cy="6858000"/>
          </a:xfrm>
          <a:prstGeom prst="rect">
            <a:avLst/>
          </a:prstGeom>
          <a:noFill/>
        </p:spPr>
      </p:pic>
      <p:sp>
        <p:nvSpPr>
          <p:cNvPr id="3" name="2 Rectángulo"/>
          <p:cNvSpPr/>
          <p:nvPr/>
        </p:nvSpPr>
        <p:spPr>
          <a:xfrm>
            <a:off x="4643438" y="1714488"/>
            <a:ext cx="3357586" cy="3970318"/>
          </a:xfrm>
          <a:prstGeom prst="rect">
            <a:avLst/>
          </a:prstGeom>
        </p:spPr>
        <p:txBody>
          <a:bodyPr wrap="square">
            <a:spAutoFit/>
          </a:bodyPr>
          <a:lstStyle/>
          <a:p>
            <a:pPr algn="ctr"/>
            <a:r>
              <a:rPr lang="es-ES" b="1" i="1" dirty="0" smtClean="0"/>
              <a:t>Otro caso fue el del perro Golden Retier llamado Hendrix, aunque acabo de manera totalmente diferente Kenneth  Meicle, su dueño, dijo que estaba caminando con su pareja y sus hijos, cuando de repente el perro saltó. Kenneth corrió hacia donde estaba el perro  llevándolo inmediatamente al veterinario. El perro cayó sobre una cama de musgo que amortiguo su caída.</a:t>
            </a:r>
            <a:endParaRPr lang="es-ES" b="1" i="1" dirty="0" smtClean="0"/>
          </a:p>
        </p:txBody>
      </p:sp>
      <p:pic>
        <p:nvPicPr>
          <p:cNvPr id="5" name="Picture 4" descr="12"/>
          <p:cNvPicPr>
            <a:picLocks noChangeAspect="1" noChangeArrowheads="1"/>
          </p:cNvPicPr>
          <p:nvPr/>
        </p:nvPicPr>
        <p:blipFill>
          <a:blip r:embed="rId3"/>
          <a:srcRect/>
          <a:stretch>
            <a:fillRect/>
          </a:stretch>
        </p:blipFill>
        <p:spPr bwMode="auto">
          <a:xfrm>
            <a:off x="4214810" y="1214423"/>
            <a:ext cx="4286280" cy="4786346"/>
          </a:xfrm>
          <a:prstGeom prst="rect">
            <a:avLst/>
          </a:prstGeom>
          <a:noFill/>
          <a:ln w="9525">
            <a:noFill/>
            <a:miter lim="800000"/>
            <a:headEnd/>
            <a:tailEnd/>
          </a:ln>
        </p:spPr>
      </p:pic>
    </p:spTree>
  </p:cSld>
  <p:clrMapOvr>
    <a:masterClrMapping/>
  </p:clrMapOvr>
  <p:transition spd="slow" advTm="2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overtoun.jpg"/>
          <p:cNvPicPr>
            <a:picLocks noChangeAspect="1" noChangeArrowheads="1"/>
          </p:cNvPicPr>
          <p:nvPr/>
        </p:nvPicPr>
        <p:blipFill>
          <a:blip r:embed="rId2"/>
          <a:srcRect/>
          <a:stretch>
            <a:fillRect/>
          </a:stretch>
        </p:blipFill>
        <p:spPr bwMode="auto">
          <a:xfrm>
            <a:off x="-1" y="0"/>
            <a:ext cx="9234115"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b_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Dell\Escritorio\2401805_f572468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1000100" y="857232"/>
            <a:ext cx="7000924" cy="542928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357290" y="928670"/>
            <a:ext cx="6429420" cy="5139869"/>
          </a:xfrm>
          <a:prstGeom prst="rect">
            <a:avLst/>
          </a:prstGeom>
        </p:spPr>
        <p:txBody>
          <a:bodyPr wrap="square">
            <a:spAutoFit/>
          </a:bodyPr>
          <a:lstStyle/>
          <a:p>
            <a:pPr algn="ctr"/>
            <a:endParaRPr lang="es-ES" sz="1600" b="1" dirty="0" smtClean="0"/>
          </a:p>
          <a:p>
            <a:pPr algn="ctr"/>
            <a:r>
              <a:rPr lang="es-ES" sz="2400" b="1" dirty="0" smtClean="0"/>
              <a:t>TEORIAS DE LO </a:t>
            </a:r>
            <a:r>
              <a:rPr lang="es-ES" sz="2400" b="1" dirty="0" smtClean="0"/>
              <a:t>PARANORMAL</a:t>
            </a:r>
          </a:p>
          <a:p>
            <a:pPr algn="ctr"/>
            <a:endParaRPr lang="es-ES" sz="1600" b="1" dirty="0" smtClean="0"/>
          </a:p>
          <a:p>
            <a:pPr algn="ctr"/>
            <a:r>
              <a:rPr lang="es-ES" sz="1600" dirty="0" smtClean="0"/>
              <a:t>El puente de 15 metros de altura fue construido por el Calvinista Lord Overnoun. Una de las principales teorías es que en 1994, un lugareño llamado Kevin  Moy lanzó su bebé  desde el puente, diciendo que era el anti-Cristo. Poco después el hizo un intento fallido de acabar con su vida en el mismo sitio. Dejando el lugar impregnado de una energía negativa muy poderosa. La mitología celta explica que Overmou es un lugar entre el cielo y la tierra. Ya que los perros son mas sensibles  que los humanos se cree que recogen las vibraciones mas fácilmente, lo que lleva al extraño comportamiento , aunque sorprendentemente, el fenómeno no parece afectar a todos los perros. La psíquica Mary Armour cogió su propio perro Labrador para dar un paseo por el puente  y probar la teoría de lo sobrenatural Pero según dijo no ocurrió nada inusual.</a:t>
            </a:r>
          </a:p>
          <a:p>
            <a:pPr algn="ctr"/>
            <a:r>
              <a:rPr lang="es-ES" sz="1600" i="1" dirty="0" smtClean="0"/>
              <a:t>Los animales son hipersensibles al mundo de los espíritus, pero no sentí ninguna energía negativa” </a:t>
            </a:r>
            <a:r>
              <a:rPr lang="es-ES" sz="1600" dirty="0" smtClean="0"/>
              <a:t>dijo Mary.</a:t>
            </a:r>
          </a:p>
          <a:p>
            <a:pPr algn="ctr"/>
            <a:r>
              <a:rPr lang="es-ES" sz="1600" dirty="0" smtClean="0"/>
              <a:t>Por el contrario Mary afirmo que </a:t>
            </a:r>
            <a:r>
              <a:rPr lang="es-ES" sz="1600" dirty="0" smtClean="0"/>
              <a:t>sentía </a:t>
            </a:r>
            <a:r>
              <a:rPr lang="es-ES" sz="1600" dirty="0" smtClean="0"/>
              <a:t>“tranquilidad y serenidad pura” pero advirtió que su perro tiro un poco hacia la derecha. </a:t>
            </a:r>
            <a:endParaRPr lang="es-ES" sz="1600" dirty="0" smtClean="0"/>
          </a:p>
        </p:txBody>
      </p:sp>
      <p:pic>
        <p:nvPicPr>
          <p:cNvPr id="2052" name="Picture 4" descr="12"/>
          <p:cNvPicPr>
            <a:picLocks noChangeAspect="1" noChangeArrowheads="1"/>
          </p:cNvPicPr>
          <p:nvPr/>
        </p:nvPicPr>
        <p:blipFill>
          <a:blip r:embed="rId2"/>
          <a:srcRect/>
          <a:stretch>
            <a:fillRect/>
          </a:stretch>
        </p:blipFill>
        <p:spPr bwMode="auto">
          <a:xfrm>
            <a:off x="714348" y="571480"/>
            <a:ext cx="7572388" cy="6072230"/>
          </a:xfrm>
          <a:prstGeom prst="rect">
            <a:avLst/>
          </a:prstGeom>
          <a:noFill/>
          <a:ln w="9525">
            <a:noFill/>
            <a:miter lim="800000"/>
            <a:headEnd/>
            <a:tailEnd/>
          </a:ln>
        </p:spPr>
      </p:pic>
    </p:spTree>
  </p:cSld>
  <p:clrMapOvr>
    <a:masterClrMapping/>
  </p:clrMapOvr>
  <p:transition spd="slow" advTm="5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Overtoun-Bridge21-550x367.jpg"/>
          <p:cNvPicPr>
            <a:picLocks noChangeAspect="1" noChangeArrowheads="1"/>
          </p:cNvPicPr>
          <p:nvPr/>
        </p:nvPicPr>
        <p:blipFill>
          <a:blip r:embed="rId2"/>
          <a:srcRect/>
          <a:stretch>
            <a:fillRect/>
          </a:stretch>
        </p:blipFill>
        <p:spPr bwMode="auto">
          <a:xfrm>
            <a:off x="0" y="0"/>
            <a:ext cx="9207097"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overtoun_bridge_lower_res.jpg"/>
          <p:cNvPicPr>
            <a:picLocks noChangeAspect="1" noChangeArrowheads="1"/>
          </p:cNvPicPr>
          <p:nvPr/>
        </p:nvPicPr>
        <p:blipFill>
          <a:blip r:embed="rId2"/>
          <a:srcRect/>
          <a:stretch>
            <a:fillRect/>
          </a:stretch>
        </p:blipFill>
        <p:spPr bwMode="auto">
          <a:xfrm>
            <a:off x="0" y="0"/>
            <a:ext cx="9144000" cy="7158055"/>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b_2.jpg"/>
          <p:cNvPicPr>
            <a:picLocks noChangeAspect="1" noChangeArrowheads="1"/>
          </p:cNvPicPr>
          <p:nvPr/>
        </p:nvPicPr>
        <p:blipFill>
          <a:blip r:embed="rId2"/>
          <a:srcRect/>
          <a:stretch>
            <a:fillRect/>
          </a:stretch>
        </p:blipFill>
        <p:spPr bwMode="auto">
          <a:xfrm>
            <a:off x="0" y="0"/>
            <a:ext cx="9596398"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l-fenomeno-del-puente-Overtoun-e1356230052133.jpg"/>
          <p:cNvPicPr>
            <a:picLocks noChangeAspect="1" noChangeArrowheads="1"/>
          </p:cNvPicPr>
          <p:nvPr/>
        </p:nvPicPr>
        <p:blipFill>
          <a:blip r:embed="rId2"/>
          <a:srcRect/>
          <a:stretch>
            <a:fillRect/>
          </a:stretch>
        </p:blipFill>
        <p:spPr bwMode="auto">
          <a:xfrm>
            <a:off x="0" y="0"/>
            <a:ext cx="9177372"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642910" y="642918"/>
            <a:ext cx="7858180" cy="578647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 name="2 CuadroTexto"/>
          <p:cNvSpPr txBox="1"/>
          <p:nvPr/>
        </p:nvSpPr>
        <p:spPr>
          <a:xfrm>
            <a:off x="928662" y="785794"/>
            <a:ext cx="7429552" cy="5447645"/>
          </a:xfrm>
          <a:prstGeom prst="rect">
            <a:avLst/>
          </a:prstGeom>
          <a:noFill/>
        </p:spPr>
        <p:txBody>
          <a:bodyPr wrap="square" rtlCol="0">
            <a:spAutoFit/>
          </a:bodyPr>
          <a:lstStyle/>
          <a:p>
            <a:pPr algn="ctr"/>
            <a:r>
              <a:rPr lang="es-ES" sz="2400" b="1" dirty="0" smtClean="0"/>
              <a:t>TEORIAS SEGÚN LA </a:t>
            </a:r>
            <a:r>
              <a:rPr lang="es-ES" sz="2400" b="1" dirty="0" smtClean="0"/>
              <a:t>CIENCIA</a:t>
            </a:r>
          </a:p>
          <a:p>
            <a:pPr algn="ctr"/>
            <a:endParaRPr lang="es-ES" b="1" dirty="0" smtClean="0"/>
          </a:p>
          <a:p>
            <a:pPr algn="ctr"/>
            <a:r>
              <a:rPr lang="es-ES" dirty="0" smtClean="0"/>
              <a:t>La ciencia también ha teorizado sobre este extraño fenómeno en un intento de desacreditar la teoría paranormal. Los científicos explican que los perros son capaces de percibir los sentimientos de sus dueños, según el famoso experimento del austriaco Dr. Rupert  Sheldrake. El experimento demostró explícitamente que los perros  recogen los pensamientos de su dueño e intenciones, incluso desde grandes distancias, aunque no se ha demostrado que tenga una relación directa con que los perros recogieron </a:t>
            </a:r>
            <a:r>
              <a:rPr lang="es-ES" b="1" dirty="0" smtClean="0"/>
              <a:t>los  pensamientos de sus propietarios suicidas </a:t>
            </a:r>
            <a:r>
              <a:rPr lang="es-ES" dirty="0" smtClean="0"/>
              <a:t>y decidiéndose  a lanzarse al vacio. La ciudad de Dumbarton es realmente un lugar de declive económico y uno de los lugares mas deprimentes  que existe en Gran Bretaña, pero las investigaciones revelaron que ninguno de los propietarios de los perros que saltaron el puente Overtoun tenia sentimientos suicidas. A si que la teoría dada por los científicos ha sido completamente desacreditada. Pero la comunidad científica ha continuado con sus esfuerzos de poder demostrar lo que esta ocurriendo dando asombrosas hipótesis como que el olor de los visones muertos es irresistible para los perros. </a:t>
            </a:r>
          </a:p>
        </p:txBody>
      </p:sp>
      <p:pic>
        <p:nvPicPr>
          <p:cNvPr id="5" name="Picture 4" descr="12"/>
          <p:cNvPicPr>
            <a:picLocks noChangeAspect="1" noChangeArrowheads="1"/>
          </p:cNvPicPr>
          <p:nvPr/>
        </p:nvPicPr>
        <p:blipFill>
          <a:blip r:embed="rId2"/>
          <a:srcRect/>
          <a:stretch>
            <a:fillRect/>
          </a:stretch>
        </p:blipFill>
        <p:spPr bwMode="auto">
          <a:xfrm>
            <a:off x="428596" y="285728"/>
            <a:ext cx="8358246" cy="6429420"/>
          </a:xfrm>
          <a:prstGeom prst="rect">
            <a:avLst/>
          </a:prstGeom>
          <a:noFill/>
          <a:ln w="9525">
            <a:noFill/>
            <a:miter lim="800000"/>
            <a:headEnd/>
            <a:tailEnd/>
          </a:ln>
        </p:spPr>
      </p:pic>
    </p:spTree>
  </p:cSld>
  <p:clrMapOvr>
    <a:masterClrMapping/>
  </p:clrMapOvr>
  <p:transition spd="slow" advTm="5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imagesCA3JC8Y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untitledTTT.bmp"/>
          <p:cNvPicPr>
            <a:picLocks noChangeAspect="1" noChangeArrowheads="1"/>
          </p:cNvPicPr>
          <p:nvPr/>
        </p:nvPicPr>
        <p:blipFill>
          <a:blip r:embed="rId2"/>
          <a:srcRect l="3125"/>
          <a:stretch>
            <a:fillRect/>
          </a:stretch>
        </p:blipFill>
        <p:spPr bwMode="auto">
          <a:xfrm>
            <a:off x="0" y="0"/>
            <a:ext cx="914402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l-puente-Overtoun-el-fenomeno-de-los-perros-suicidas-e1356229710OOOO252.jpg"/>
          <p:cNvPicPr>
            <a:picLocks noChangeAspect="1" noChangeArrowheads="1"/>
          </p:cNvPicPr>
          <p:nvPr/>
        </p:nvPicPr>
        <p:blipFill>
          <a:blip r:embed="rId2"/>
          <a:srcRect/>
          <a:stretch>
            <a:fillRect/>
          </a:stretch>
        </p:blipFill>
        <p:spPr bwMode="auto">
          <a:xfrm>
            <a:off x="0" y="0"/>
            <a:ext cx="9210611"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OvertounBridge.jpg"/>
          <p:cNvPicPr>
            <a:picLocks noChangeAspect="1" noChangeArrowheads="1"/>
          </p:cNvPicPr>
          <p:nvPr/>
        </p:nvPicPr>
        <p:blipFill>
          <a:blip r:embed="rId2"/>
          <a:srcRect/>
          <a:stretch>
            <a:fillRect/>
          </a:stretch>
        </p:blipFill>
        <p:spPr bwMode="auto">
          <a:xfrm>
            <a:off x="0" y="0"/>
            <a:ext cx="9329800"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safe_image.jpg"/>
          <p:cNvPicPr>
            <a:picLocks noChangeAspect="1" noChangeArrowheads="1"/>
          </p:cNvPicPr>
          <p:nvPr/>
        </p:nvPicPr>
        <p:blipFill>
          <a:blip r:embed="rId2"/>
          <a:srcRect/>
          <a:stretch>
            <a:fillRect/>
          </a:stretch>
        </p:blipFill>
        <p:spPr bwMode="auto">
          <a:xfrm>
            <a:off x="0" y="0"/>
            <a:ext cx="9343753"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039552630_ace8a5fdbe_z.jpg"/>
          <p:cNvPicPr>
            <a:picLocks noChangeAspect="1" noChangeArrowheads="1"/>
          </p:cNvPicPr>
          <p:nvPr/>
        </p:nvPicPr>
        <p:blipFill>
          <a:blip r:embed="rId2"/>
          <a:srcRect/>
          <a:stretch>
            <a:fillRect/>
          </a:stretch>
        </p:blipFill>
        <p:spPr bwMode="auto">
          <a:xfrm>
            <a:off x="0" y="0"/>
            <a:ext cx="9144022" cy="7072338"/>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4714876" y="928670"/>
            <a:ext cx="3714776" cy="535785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3074" name="Picture 2" descr="C:\Documents and Settings\Dell\Escritorio\2804682563_2a77971612.jpg"/>
          <p:cNvPicPr>
            <a:picLocks noChangeAspect="1" noChangeArrowheads="1"/>
          </p:cNvPicPr>
          <p:nvPr/>
        </p:nvPicPr>
        <p:blipFill>
          <a:blip r:embed="rId2"/>
          <a:srcRect/>
          <a:stretch>
            <a:fillRect/>
          </a:stretch>
        </p:blipFill>
        <p:spPr bwMode="auto">
          <a:xfrm>
            <a:off x="0" y="0"/>
            <a:ext cx="4000496" cy="6858000"/>
          </a:xfrm>
          <a:prstGeom prst="rect">
            <a:avLst/>
          </a:prstGeom>
          <a:noFill/>
        </p:spPr>
      </p:pic>
      <p:sp>
        <p:nvSpPr>
          <p:cNvPr id="5" name="4 Rectángulo"/>
          <p:cNvSpPr/>
          <p:nvPr/>
        </p:nvSpPr>
        <p:spPr>
          <a:xfrm>
            <a:off x="4857752" y="1142984"/>
            <a:ext cx="3571900" cy="5139869"/>
          </a:xfrm>
          <a:prstGeom prst="rect">
            <a:avLst/>
          </a:prstGeom>
        </p:spPr>
        <p:txBody>
          <a:bodyPr wrap="square">
            <a:spAutoFit/>
          </a:bodyPr>
          <a:lstStyle/>
          <a:p>
            <a:pPr algn="ctr"/>
            <a:r>
              <a:rPr lang="es-ES" sz="2000" b="1" dirty="0" smtClean="0"/>
              <a:t>EL EXTRAÑO FENOMENO </a:t>
            </a:r>
            <a:r>
              <a:rPr lang="es-ES" sz="2000" b="1" dirty="0" smtClean="0"/>
              <a:t>CONTINUA</a:t>
            </a:r>
          </a:p>
          <a:p>
            <a:pPr algn="ctr"/>
            <a:endParaRPr lang="es-ES" b="1" dirty="0" smtClean="0"/>
          </a:p>
          <a:p>
            <a:pPr algn="ctr"/>
            <a:r>
              <a:rPr lang="es-ES" dirty="0" smtClean="0"/>
              <a:t>El fenómeno ha recibido la atención internacional enviando representantes de todos los campos a investigar. La ciencia no ha podido explicar con el paso del tiempo este extraño fenómeno. Obviamente esto hace que coja fuerza la explicación mística del comportamiento de los animales. Pero la realidad es que hasta la fecha el extraño fenómeno que esta ocurriendo en el puente Overtoun continua siendo un misterio.</a:t>
            </a:r>
            <a:endParaRPr lang="es-ES" dirty="0"/>
          </a:p>
        </p:txBody>
      </p:sp>
      <p:pic>
        <p:nvPicPr>
          <p:cNvPr id="7" name="Picture 4" descr="12"/>
          <p:cNvPicPr>
            <a:picLocks noChangeAspect="1" noChangeArrowheads="1"/>
          </p:cNvPicPr>
          <p:nvPr/>
        </p:nvPicPr>
        <p:blipFill>
          <a:blip r:embed="rId3"/>
          <a:srcRect/>
          <a:stretch>
            <a:fillRect/>
          </a:stretch>
        </p:blipFill>
        <p:spPr bwMode="auto">
          <a:xfrm>
            <a:off x="4572000" y="571480"/>
            <a:ext cx="4000528" cy="6000792"/>
          </a:xfrm>
          <a:prstGeom prst="rect">
            <a:avLst/>
          </a:prstGeom>
          <a:noFill/>
          <a:ln w="9525">
            <a:noFill/>
            <a:miter lim="800000"/>
            <a:headEnd/>
            <a:tailEnd/>
          </a:ln>
        </p:spPr>
      </p:pic>
      <p:pic>
        <p:nvPicPr>
          <p:cNvPr id="8" name="Picture 2" descr="C:\Documents and Settings\Dell\Escritorio\2805529098_99d8fb805e.jpg"/>
          <p:cNvPicPr>
            <a:picLocks noChangeAspect="1" noChangeArrowheads="1"/>
          </p:cNvPicPr>
          <p:nvPr/>
        </p:nvPicPr>
        <p:blipFill>
          <a:blip r:embed="rId4"/>
          <a:srcRect/>
          <a:stretch>
            <a:fillRect/>
          </a:stretch>
        </p:blipFill>
        <p:spPr bwMode="auto">
          <a:xfrm>
            <a:off x="0" y="0"/>
            <a:ext cx="4214810" cy="6858000"/>
          </a:xfrm>
          <a:prstGeom prst="rect">
            <a:avLst/>
          </a:prstGeom>
          <a:noFill/>
        </p:spPr>
      </p:pic>
    </p:spTree>
  </p:cSld>
  <p:clrMapOvr>
    <a:masterClrMapping/>
  </p:clrMapOvr>
  <p:transition spd="slow" advTm="2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decel="100000"/>
                                        <p:tgtEl>
                                          <p:spTgt spid="6"/>
                                        </p:tgtEl>
                                      </p:cBhvr>
                                    </p:animEffect>
                                    <p:anim calcmode="lin" valueType="num">
                                      <p:cBhvr>
                                        <p:cTn id="8" dur="4000" decel="100000" fill="hold"/>
                                        <p:tgtEl>
                                          <p:spTgt spid="6"/>
                                        </p:tgtEl>
                                        <p:attrNameLst>
                                          <p:attrName>style.rotation</p:attrName>
                                        </p:attrNameLst>
                                      </p:cBhvr>
                                      <p:tavLst>
                                        <p:tav tm="0">
                                          <p:val>
                                            <p:fltVal val="-90"/>
                                          </p:val>
                                        </p:tav>
                                        <p:tav tm="100000">
                                          <p:val>
                                            <p:fltVal val="0"/>
                                          </p:val>
                                        </p:tav>
                                      </p:tavLst>
                                    </p:anim>
                                    <p:anim calcmode="lin" valueType="num">
                                      <p:cBhvr>
                                        <p:cTn id="9" dur="4000" decel="100000" fill="hold"/>
                                        <p:tgtEl>
                                          <p:spTgt spid="6"/>
                                        </p:tgtEl>
                                        <p:attrNameLst>
                                          <p:attrName>ppt_x</p:attrName>
                                        </p:attrNameLst>
                                      </p:cBhvr>
                                      <p:tavLst>
                                        <p:tav tm="0">
                                          <p:val>
                                            <p:strVal val="#ppt_x+0.4"/>
                                          </p:val>
                                        </p:tav>
                                        <p:tav tm="100000">
                                          <p:val>
                                            <p:strVal val="#ppt_x-0.05"/>
                                          </p:val>
                                        </p:tav>
                                      </p:tavLst>
                                    </p:anim>
                                    <p:anim calcmode="lin" valueType="num">
                                      <p:cBhvr>
                                        <p:cTn id="10" dur="4000" decel="100000" fill="hold"/>
                                        <p:tgtEl>
                                          <p:spTgt spid="6"/>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ppt_w</p:attrName>
                                        </p:attrNameLst>
                                      </p:cBhvr>
                                      <p:tavLst>
                                        <p:tav tm="0">
                                          <p:val>
                                            <p:fltVal val="0"/>
                                          </p:val>
                                        </p:tav>
                                        <p:tav tm="100000">
                                          <p:val>
                                            <p:strVal val="#ppt_w"/>
                                          </p:val>
                                        </p:tav>
                                      </p:tavLst>
                                    </p:anim>
                                    <p:anim calcmode="lin" valueType="num">
                                      <p:cBhvr>
                                        <p:cTn id="17" dur="5000" fill="hold"/>
                                        <p:tgtEl>
                                          <p:spTgt spid="7"/>
                                        </p:tgtEl>
                                        <p:attrNameLst>
                                          <p:attrName>ppt_h</p:attrName>
                                        </p:attrNameLst>
                                      </p:cBhvr>
                                      <p:tavLst>
                                        <p:tav tm="0">
                                          <p:val>
                                            <p:fltVal val="0"/>
                                          </p:val>
                                        </p:tav>
                                        <p:tav tm="100000">
                                          <p:val>
                                            <p:strVal val="#ppt_h"/>
                                          </p:val>
                                        </p:tav>
                                      </p:tavLst>
                                    </p:anim>
                                    <p:anim calcmode="lin" valueType="num">
                                      <p:cBhvr>
                                        <p:cTn id="18" dur="5000" fill="hold"/>
                                        <p:tgtEl>
                                          <p:spTgt spid="7"/>
                                        </p:tgtEl>
                                        <p:attrNameLst>
                                          <p:attrName>style.rotation</p:attrName>
                                        </p:attrNameLst>
                                      </p:cBhvr>
                                      <p:tavLst>
                                        <p:tav tm="0">
                                          <p:val>
                                            <p:fltVal val="90"/>
                                          </p:val>
                                        </p:tav>
                                        <p:tav tm="100000">
                                          <p:val>
                                            <p:fltVal val="0"/>
                                          </p:val>
                                        </p:tav>
                                      </p:tavLst>
                                    </p:anim>
                                    <p:animEffect transition="in" filter="fade">
                                      <p:cBhvr>
                                        <p:cTn id="19" dur="5000"/>
                                        <p:tgtEl>
                                          <p:spTgt spid="7"/>
                                        </p:tgtEl>
                                      </p:cBhvr>
                                    </p:animEffect>
                                  </p:childTnLst>
                                </p:cTn>
                              </p:par>
                            </p:childTnLst>
                          </p:cTn>
                        </p:par>
                        <p:par>
                          <p:cTn id="20" fill="hold">
                            <p:stCondLst>
                              <p:cond delay="10000"/>
                            </p:stCondLst>
                            <p:childTnLst>
                              <p:par>
                                <p:cTn id="21" presetID="3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4000" decel="100000"/>
                                        <p:tgtEl>
                                          <p:spTgt spid="8"/>
                                        </p:tgtEl>
                                      </p:cBhvr>
                                    </p:animEffect>
                                    <p:anim calcmode="lin" valueType="num">
                                      <p:cBhvr>
                                        <p:cTn id="24" dur="4000" decel="100000" fill="hold"/>
                                        <p:tgtEl>
                                          <p:spTgt spid="8"/>
                                        </p:tgtEl>
                                        <p:attrNameLst>
                                          <p:attrName>style.rotation</p:attrName>
                                        </p:attrNameLst>
                                      </p:cBhvr>
                                      <p:tavLst>
                                        <p:tav tm="0">
                                          <p:val>
                                            <p:fltVal val="-90"/>
                                          </p:val>
                                        </p:tav>
                                        <p:tav tm="100000">
                                          <p:val>
                                            <p:fltVal val="0"/>
                                          </p:val>
                                        </p:tav>
                                      </p:tavLst>
                                    </p:anim>
                                    <p:anim calcmode="lin" valueType="num">
                                      <p:cBhvr>
                                        <p:cTn id="25" dur="4000" decel="100000" fill="hold"/>
                                        <p:tgtEl>
                                          <p:spTgt spid="8"/>
                                        </p:tgtEl>
                                        <p:attrNameLst>
                                          <p:attrName>ppt_x</p:attrName>
                                        </p:attrNameLst>
                                      </p:cBhvr>
                                      <p:tavLst>
                                        <p:tav tm="0">
                                          <p:val>
                                            <p:strVal val="#ppt_x+0.4"/>
                                          </p:val>
                                        </p:tav>
                                        <p:tav tm="100000">
                                          <p:val>
                                            <p:strVal val="#ppt_x-0.05"/>
                                          </p:val>
                                        </p:tav>
                                      </p:tavLst>
                                    </p:anim>
                                    <p:anim calcmode="lin" valueType="num">
                                      <p:cBhvr>
                                        <p:cTn id="26" dur="4000" decel="100000" fill="hold"/>
                                        <p:tgtEl>
                                          <p:spTgt spid="8"/>
                                        </p:tgtEl>
                                        <p:attrNameLst>
                                          <p:attrName>ppt_y</p:attrName>
                                        </p:attrNameLst>
                                      </p:cBhvr>
                                      <p:tavLst>
                                        <p:tav tm="0">
                                          <p:val>
                                            <p:strVal val="#ppt_y-0.4"/>
                                          </p:val>
                                        </p:tav>
                                        <p:tav tm="100000">
                                          <p:val>
                                            <p:strVal val="#ppt_y+0.1"/>
                                          </p:val>
                                        </p:tav>
                                      </p:tavLst>
                                    </p:anim>
                                    <p:anim calcmode="lin" valueType="num">
                                      <p:cBhvr>
                                        <p:cTn id="27" dur="1000" accel="100000" fill="hold">
                                          <p:stCondLst>
                                            <p:cond delay="4000"/>
                                          </p:stCondLst>
                                        </p:cTn>
                                        <p:tgtEl>
                                          <p:spTgt spid="8"/>
                                        </p:tgtEl>
                                        <p:attrNameLst>
                                          <p:attrName>ppt_x</p:attrName>
                                        </p:attrNameLst>
                                      </p:cBhvr>
                                      <p:tavLst>
                                        <p:tav tm="0">
                                          <p:val>
                                            <p:strVal val="#ppt_x-0.05"/>
                                          </p:val>
                                        </p:tav>
                                        <p:tav tm="100000">
                                          <p:val>
                                            <p:strVal val="#ppt_x"/>
                                          </p:val>
                                        </p:tav>
                                      </p:tavLst>
                                    </p:anim>
                                    <p:anim calcmode="lin" valueType="num">
                                      <p:cBhvr>
                                        <p:cTn id="28" dur="1000" accel="100000" fill="hold">
                                          <p:stCondLst>
                                            <p:cond delay="40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jsjkjkss.jpg"/>
          <p:cNvPicPr>
            <a:picLocks noChangeAspect="1" noChangeArrowheads="1"/>
          </p:cNvPicPr>
          <p:nvPr/>
        </p:nvPicPr>
        <p:blipFill>
          <a:blip r:embed="rId2"/>
          <a:srcRect/>
          <a:stretch>
            <a:fillRect/>
          </a:stretch>
        </p:blipFill>
        <p:spPr bwMode="auto">
          <a:xfrm>
            <a:off x="0" y="0"/>
            <a:ext cx="9204865" cy="6858000"/>
          </a:xfrm>
          <a:prstGeom prst="rect">
            <a:avLst/>
          </a:prstGeom>
          <a:noFill/>
        </p:spPr>
      </p:pic>
    </p:spTree>
  </p:cSld>
  <p:clrMapOvr>
    <a:masterClrMapping/>
  </p:clrMapOvr>
  <p:transition spd="slow" advTm="6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0.jpg"/>
          <p:cNvPicPr>
            <a:picLocks noChangeAspect="1" noChangeArrowheads="1"/>
          </p:cNvPicPr>
          <p:nvPr/>
        </p:nvPicPr>
        <p:blipFill>
          <a:blip r:embed="rId2"/>
          <a:srcRect/>
          <a:stretch>
            <a:fillRect/>
          </a:stretch>
        </p:blipFill>
        <p:spPr bwMode="auto">
          <a:xfrm>
            <a:off x="1214414" y="928670"/>
            <a:ext cx="6786578" cy="5089934"/>
          </a:xfrm>
          <a:prstGeom prst="rect">
            <a:avLst/>
          </a:prstGeom>
          <a:noFill/>
        </p:spPr>
      </p:pic>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3000" fill="hold"/>
                                        <p:tgtEl>
                                          <p:spTgt spid="92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9218"/>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9218"/>
                                        </p:tgtEl>
                                        <p:attrNameLst>
                                          <p:attrName>ppt_y</p:attrName>
                                        </p:attrNameLst>
                                      </p:cBhvr>
                                      <p:tavLst>
                                        <p:tav tm="0">
                                          <p:val>
                                            <p:strVal val="#ppt_y"/>
                                          </p:val>
                                        </p:tav>
                                        <p:tav tm="100000">
                                          <p:val>
                                            <p:strVal val="#ppt_y"/>
                                          </p:val>
                                        </p:tav>
                                      </p:tavLst>
                                    </p:anim>
                                    <p:animEffect transition="in" filter="fade">
                                      <p:cBhvr>
                                        <p:cTn id="10" dur="3000"/>
                                        <p:tgtEl>
                                          <p:spTgt spid="9218"/>
                                        </p:tgtEl>
                                      </p:cBhvr>
                                    </p:animEffect>
                                  </p:childTnLst>
                                </p:cTn>
                              </p:par>
                            </p:childTnLst>
                          </p:cTn>
                        </p:par>
                        <p:par>
                          <p:cTn id="11" fill="hold">
                            <p:stCondLst>
                              <p:cond delay="3000"/>
                            </p:stCondLst>
                            <p:childTnLst>
                              <p:par>
                                <p:cTn id="12" presetID="6" presetClass="emph" presetSubtype="0" fill="hold" nodeType="afterEffect">
                                  <p:stCondLst>
                                    <p:cond delay="0"/>
                                  </p:stCondLst>
                                  <p:childTnLst>
                                    <p:animScale>
                                      <p:cBhvr>
                                        <p:cTn id="13" dur="3000" fill="hold"/>
                                        <p:tgtEl>
                                          <p:spTgt spid="921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928662" y="1285860"/>
            <a:ext cx="7358114" cy="4154965"/>
          </a:xfrm>
          <a:prstGeom prst="rect">
            <a:avLst/>
          </a:prstGeom>
        </p:spPr>
        <p:txBody>
          <a:bodyPr wrap="square" lIns="91422" tIns="45711" rIns="91422" bIns="45711">
            <a:spAutoFit/>
          </a:bodyPr>
          <a:lstStyle/>
          <a:p>
            <a:pPr lvl="1" algn="ctr"/>
            <a:r>
              <a:rPr lang="es-ES" sz="6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6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BUEN </a:t>
            </a:r>
            <a:r>
              <a:rPr lang="es-ES" sz="6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DIA</a:t>
            </a:r>
            <a:endParaRPr lang="es-ES" sz="6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1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8" dur="2000" fill="hold"/>
                                        <p:tgtEl>
                                          <p:spTgt spid="6">
                                            <p:txEl>
                                              <p:pRg st="0" end="0"/>
                                            </p:txEl>
                                          </p:spTgt>
                                        </p:tgtEl>
                                        <p:attrNameLst>
                                          <p:attrName>ppt_y</p:attrName>
                                        </p:attrNameLst>
                                      </p:cBhvr>
                                      <p:tavLst>
                                        <p:tav tm="0">
                                          <p:val>
                                            <p:strVal val="#ppt_y+#ppt_h/2"/>
                                          </p:val>
                                        </p:tav>
                                        <p:tav tm="100000">
                                          <p:val>
                                            <p:strVal val="#ppt_y"/>
                                          </p:val>
                                        </p:tav>
                                      </p:tavLst>
                                    </p:anim>
                                    <p:anim calcmode="lin" valueType="num">
                                      <p:cBhvr>
                                        <p:cTn id="9" dur="2000" fill="hold"/>
                                        <p:tgtEl>
                                          <p:spTgt spid="6">
                                            <p:txEl>
                                              <p:pRg st="0" end="0"/>
                                            </p:txEl>
                                          </p:spTgt>
                                        </p:tgtEl>
                                        <p:attrNameLst>
                                          <p:attrName>ppt_w</p:attrName>
                                        </p:attrNameLst>
                                      </p:cBhvr>
                                      <p:tavLst>
                                        <p:tav tm="0">
                                          <p:val>
                                            <p:strVal val="#ppt_w"/>
                                          </p:val>
                                        </p:tav>
                                        <p:tav tm="100000">
                                          <p:val>
                                            <p:strVal val="#ppt_w"/>
                                          </p:val>
                                        </p:tav>
                                      </p:tavLst>
                                    </p:anim>
                                    <p:anim calcmode="lin" valueType="num">
                                      <p:cBhvr>
                                        <p:cTn id="10" dur="2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CREACION PROPIA</Template>
  <TotalTime>71</TotalTime>
  <Words>868</Words>
  <Application>Microsoft Office PowerPoint</Application>
  <PresentationFormat>Presentación en pantalla (4:3)</PresentationFormat>
  <Paragraphs>54</Paragraphs>
  <Slides>34</Slides>
  <Notes>0</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CREACION PROPIA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2013-12-12T20:40:41Z</dcterms:created>
  <dcterms:modified xsi:type="dcterms:W3CDTF">2013-12-12T21:51:58Z</dcterms:modified>
</cp:coreProperties>
</file>