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xls" ContentType="application/vnd.ms-exce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4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5.xml" ContentType="application/vnd.openxmlformats-officedocument.presentationml.notesSlide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Default Extension="emf" ContentType="image/x-emf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ppt/notesSlides/notesSlide15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notesSlides/notesSlide13.xml" ContentType="application/vnd.openxmlformats-officedocument.presentationml.notesSlide+xml"/>
  <Override PartName="/ppt/slideLayouts/slideLayout10.xml" ContentType="application/vnd.openxmlformats-officedocument.presentationml.slideLayout+xml"/>
  <Default Extension="gif" ContentType="image/gif"/>
  <Default Extension="vml" ContentType="application/vnd.openxmlformats-officedocument.vmlDrawing"/>
  <Override PartName="/ppt/notesSlides/notesSlide8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6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4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858" r:id="rId2"/>
  </p:sldMasterIdLst>
  <p:notesMasterIdLst>
    <p:notesMasterId r:id="rId46"/>
  </p:notesMasterIdLst>
  <p:sldIdLst>
    <p:sldId id="276" r:id="rId3"/>
    <p:sldId id="279" r:id="rId4"/>
    <p:sldId id="280" r:id="rId5"/>
    <p:sldId id="309" r:id="rId6"/>
    <p:sldId id="282" r:id="rId7"/>
    <p:sldId id="283" r:id="rId8"/>
    <p:sldId id="285" r:id="rId9"/>
    <p:sldId id="286" r:id="rId10"/>
    <p:sldId id="287" r:id="rId11"/>
    <p:sldId id="288" r:id="rId12"/>
    <p:sldId id="289" r:id="rId13"/>
    <p:sldId id="281" r:id="rId14"/>
    <p:sldId id="290" r:id="rId15"/>
    <p:sldId id="315" r:id="rId16"/>
    <p:sldId id="291" r:id="rId17"/>
    <p:sldId id="310" r:id="rId18"/>
    <p:sldId id="311" r:id="rId19"/>
    <p:sldId id="312" r:id="rId20"/>
    <p:sldId id="313" r:id="rId21"/>
    <p:sldId id="314" r:id="rId22"/>
    <p:sldId id="316" r:id="rId23"/>
    <p:sldId id="317" r:id="rId24"/>
    <p:sldId id="318" r:id="rId25"/>
    <p:sldId id="319" r:id="rId26"/>
    <p:sldId id="320" r:id="rId27"/>
    <p:sldId id="321" r:id="rId28"/>
    <p:sldId id="292" r:id="rId29"/>
    <p:sldId id="293" r:id="rId30"/>
    <p:sldId id="294" r:id="rId31"/>
    <p:sldId id="295" r:id="rId32"/>
    <p:sldId id="296" r:id="rId33"/>
    <p:sldId id="297" r:id="rId34"/>
    <p:sldId id="298" r:id="rId35"/>
    <p:sldId id="299" r:id="rId36"/>
    <p:sldId id="300" r:id="rId37"/>
    <p:sldId id="301" r:id="rId38"/>
    <p:sldId id="302" r:id="rId39"/>
    <p:sldId id="303" r:id="rId40"/>
    <p:sldId id="304" r:id="rId41"/>
    <p:sldId id="305" r:id="rId42"/>
    <p:sldId id="306" r:id="rId43"/>
    <p:sldId id="307" r:id="rId44"/>
    <p:sldId id="322" r:id="rId45"/>
  </p:sldIdLst>
  <p:sldSz cx="9144000" cy="6858000" type="screen4x3"/>
  <p:notesSz cx="6858000" cy="9144000"/>
  <p:defaultTextStyle>
    <a:defPPr>
      <a:defRPr lang="nl-NL"/>
    </a:defPPr>
    <a:lvl1pPr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4Dptqpm32rLlE61zKlpmVg" hashData="jkZ9nrgJGIA3gG8LoKJ2A0a1MXU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FFFF"/>
    <a:srgbClr val="FF6600"/>
    <a:srgbClr val="FF9933"/>
    <a:srgbClr val="3333FF"/>
    <a:srgbClr val="F199EB"/>
    <a:srgbClr val="66CCFF"/>
    <a:srgbClr val="CC9900"/>
    <a:srgbClr val="B0D5FE"/>
    <a:srgbClr val="CC3300"/>
    <a:srgbClr val="0099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0806" autoAdjust="0"/>
    <p:restoredTop sz="98768" autoAdjust="0"/>
  </p:normalViewPr>
  <p:slideViewPr>
    <p:cSldViewPr>
      <p:cViewPr varScale="1">
        <p:scale>
          <a:sx n="75" d="100"/>
          <a:sy n="75" d="100"/>
        </p:scale>
        <p:origin x="-846" y="-8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presProps" Target="presProps.xml"/><Relationship Id="rId50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viewProps" Target="viewProps.xml"/><Relationship Id="rId8" Type="http://schemas.openxmlformats.org/officeDocument/2006/relationships/slide" Target="slides/slide6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35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37.e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38.e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39.emf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40.emf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41.emf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42.emf"/></Relationships>
</file>

<file path=ppt/drawings/_rels/vmlDrawing8.vml.rels><?xml version="1.0" encoding="UTF-8" standalone="yes"?>
<Relationships xmlns="http://schemas.openxmlformats.org/package/2006/relationships"><Relationship Id="rId1" Type="http://schemas.openxmlformats.org/officeDocument/2006/relationships/image" Target="../media/image43.emf"/></Relationships>
</file>

<file path=ppt/drawings/_rels/vmlDrawing9.vml.rels><?xml version="1.0" encoding="UTF-8" standalone="yes"?>
<Relationships xmlns="http://schemas.openxmlformats.org/package/2006/relationships"><Relationship Id="rId2" Type="http://schemas.openxmlformats.org/officeDocument/2006/relationships/image" Target="../media/image45.emf"/><Relationship Id="rId1" Type="http://schemas.openxmlformats.org/officeDocument/2006/relationships/image" Target="../media/image44.emf"/></Relationships>
</file>

<file path=ppt/drawings/_rels/vmlDrawing10.vml.rels><?xml version="1.0" encoding="UTF-8" standalone="yes"?>
<Relationships xmlns="http://schemas.openxmlformats.org/package/2006/relationships"><Relationship Id="rId2" Type="http://schemas.openxmlformats.org/officeDocument/2006/relationships/image" Target="../media/image47.emf"/><Relationship Id="rId1" Type="http://schemas.openxmlformats.org/officeDocument/2006/relationships/image" Target="../media/image46.emf"/></Relationships>
</file>

<file path=ppt/drawings/_rels/vmlDrawing11.vml.rels><?xml version="1.0" encoding="UTF-8" standalone="yes"?>
<Relationships xmlns="http://schemas.openxmlformats.org/package/2006/relationships"><Relationship Id="rId1" Type="http://schemas.openxmlformats.org/officeDocument/2006/relationships/image" Target="../media/image48.emf"/></Relationships>
</file>

<file path=ppt/drawings/_rels/vmlDrawing12.vml.rels><?xml version="1.0" encoding="UTF-8" standalone="yes"?>
<Relationships xmlns="http://schemas.openxmlformats.org/package/2006/relationships"><Relationship Id="rId1" Type="http://schemas.openxmlformats.org/officeDocument/2006/relationships/image" Target="../media/image49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713C524D-DBE4-4FD0-8022-47CDB01B16F0}" type="datetimeFigureOut">
              <a:rPr lang="es-ES"/>
              <a:pPr>
                <a:defRPr/>
              </a:pPr>
              <a:t>26/04/2014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s-ES" noProof="0" smtClean="0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noProof="0" smtClean="0"/>
              <a:t>Haga clic para modificar el estilo de texto del patrón</a:t>
            </a:r>
          </a:p>
          <a:p>
            <a:pPr lvl="1"/>
            <a:r>
              <a:rPr lang="es-ES" noProof="0" smtClean="0"/>
              <a:t>Segundo nivel</a:t>
            </a:r>
          </a:p>
          <a:p>
            <a:pPr lvl="2"/>
            <a:r>
              <a:rPr lang="es-ES" noProof="0" smtClean="0"/>
              <a:t>Tercer nivel</a:t>
            </a:r>
          </a:p>
          <a:p>
            <a:pPr lvl="3"/>
            <a:r>
              <a:rPr lang="es-ES" noProof="0" smtClean="0"/>
              <a:t>Cuarto nivel</a:t>
            </a:r>
          </a:p>
          <a:p>
            <a:pPr lvl="4"/>
            <a:r>
              <a:rPr lang="es-ES" noProof="0" smtClean="0"/>
              <a:t>Quinto nivel</a:t>
            </a: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FFB4D3FE-2FD1-4771-BB05-EEB03794C6E0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7347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s-ES" smtClean="0"/>
          </a:p>
        </p:txBody>
      </p:sp>
      <p:sp>
        <p:nvSpPr>
          <p:cNvPr id="57348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46A20597-F1D9-44FE-A73E-1BD99C1A4A5B}" type="slidenum">
              <a:rPr lang="es-ES" smtClean="0"/>
              <a:pPr/>
              <a:t>14</a:t>
            </a:fld>
            <a:endParaRPr lang="es-ES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8371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9395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s-ES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0419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s-ES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1443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s-ES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2467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s-ES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3491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s-ES" smtClean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4515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s-ES" smtClean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5539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s-ES" smtClean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6563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s-ES" smtClean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7587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s-ES" smtClean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8611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s-ES" smtClean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9635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s-ES" smtClean="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0659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s-ES" smtClean="0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1683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s-ES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4BD4B5A-A789-4C2B-AEB1-678077BBD248}" type="slidenum">
              <a:rPr lang="nl-NL"/>
              <a:pPr>
                <a:defRPr/>
              </a:pPr>
              <a:t>‹Nº›</a:t>
            </a:fld>
            <a:endParaRPr lang="nl-NL"/>
          </a:p>
        </p:txBody>
      </p:sp>
    </p:spTree>
  </p:cSld>
  <p:clrMapOvr>
    <a:masterClrMapping/>
  </p:clrMapOvr>
  <p:transition spd="slow" advClick="0" advTm="5000">
    <p:dissolv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CF8A81B-06CA-48B0-B022-4D452D49FC4B}" type="slidenum">
              <a:rPr lang="nl-NL"/>
              <a:pPr>
                <a:defRPr/>
              </a:pPr>
              <a:t>‹Nº›</a:t>
            </a:fld>
            <a:endParaRPr lang="nl-NL"/>
          </a:p>
        </p:txBody>
      </p:sp>
    </p:spTree>
  </p:cSld>
  <p:clrMapOvr>
    <a:masterClrMapping/>
  </p:clrMapOvr>
  <p:transition spd="slow" advClick="0" advTm="5000">
    <p:dissolv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A5DA59A-6218-4A80-A3CD-A4815FEF888C}" type="slidenum">
              <a:rPr lang="nl-NL"/>
              <a:pPr>
                <a:defRPr/>
              </a:pPr>
              <a:t>‹Nº›</a:t>
            </a:fld>
            <a:endParaRPr lang="nl-NL"/>
          </a:p>
        </p:txBody>
      </p:sp>
    </p:spTree>
  </p:cSld>
  <p:clrMapOvr>
    <a:masterClrMapping/>
  </p:clrMapOvr>
  <p:transition spd="slow" advClick="0" advTm="5000">
    <p:dissolv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B4CA18D-4C1A-4919-B622-6BA20921DBD6}" type="slidenum">
              <a:rPr lang="nl-NL"/>
              <a:pPr>
                <a:defRPr/>
              </a:pPr>
              <a:t>‹Nº›</a:t>
            </a:fld>
            <a:endParaRPr lang="nl-NL"/>
          </a:p>
        </p:txBody>
      </p:sp>
    </p:spTree>
  </p:cSld>
  <p:clrMapOvr>
    <a:masterClrMapping/>
  </p:clrMapOvr>
  <p:transition spd="slow" advClick="0" advTm="5000">
    <p:dissolv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2C7837F-2B53-4306-B993-EAA194122BC6}" type="slidenum">
              <a:rPr lang="nl-NL"/>
              <a:pPr>
                <a:defRPr/>
              </a:pPr>
              <a:t>‹Nº›</a:t>
            </a:fld>
            <a:endParaRPr lang="nl-NL"/>
          </a:p>
        </p:txBody>
      </p:sp>
    </p:spTree>
  </p:cSld>
  <p:clrMapOvr>
    <a:masterClrMapping/>
  </p:clrMapOvr>
  <p:transition spd="slow" advClick="0" advTm="5000">
    <p:dissolv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ADBEC9C-BEC3-464F-92B9-6B5500AA6C18}" type="slidenum">
              <a:rPr lang="nl-NL"/>
              <a:pPr>
                <a:defRPr/>
              </a:pPr>
              <a:t>‹Nº›</a:t>
            </a:fld>
            <a:endParaRPr lang="nl-NL"/>
          </a:p>
        </p:txBody>
      </p:sp>
    </p:spTree>
  </p:cSld>
  <p:clrMapOvr>
    <a:masterClrMapping/>
  </p:clrMapOvr>
  <p:transition spd="slow" advClick="0" advTm="5000">
    <p:dissolv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A965C1C-DFAA-4ACA-B7CB-350BEE3E1739}" type="slidenum">
              <a:rPr lang="nl-NL"/>
              <a:pPr>
                <a:defRPr/>
              </a:pPr>
              <a:t>‹Nº›</a:t>
            </a:fld>
            <a:endParaRPr lang="nl-NL"/>
          </a:p>
        </p:txBody>
      </p:sp>
    </p:spTree>
  </p:cSld>
  <p:clrMapOvr>
    <a:masterClrMapping/>
  </p:clrMapOvr>
  <p:transition spd="slow" advClick="0" advTm="5000">
    <p:dissolv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A278B44-A6CE-42D9-8B3F-2A138DC25FCC}" type="slidenum">
              <a:rPr lang="nl-NL"/>
              <a:pPr>
                <a:defRPr/>
              </a:pPr>
              <a:t>‹Nº›</a:t>
            </a:fld>
            <a:endParaRPr lang="nl-NL"/>
          </a:p>
        </p:txBody>
      </p:sp>
    </p:spTree>
  </p:cSld>
  <p:clrMapOvr>
    <a:masterClrMapping/>
  </p:clrMapOvr>
  <p:transition spd="slow" advClick="0" advTm="5000">
    <p:dissolv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es-ES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083A9E1-09B8-4014-96D4-24FD8F1665E2}" type="slidenum">
              <a:rPr lang="nl-NL"/>
              <a:pPr>
                <a:defRPr/>
              </a:pPr>
              <a:t>‹Nº›</a:t>
            </a:fld>
            <a:endParaRPr lang="nl-NL"/>
          </a:p>
        </p:txBody>
      </p:sp>
    </p:spTree>
  </p:cSld>
  <p:clrMapOvr>
    <a:masterClrMapping/>
  </p:clrMapOvr>
  <p:transition spd="slow" advClick="0" advTm="5000">
    <p:dissolv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963F389-9941-4C26-A1B9-9522096E9319}" type="slidenum">
              <a:rPr lang="nl-NL"/>
              <a:pPr>
                <a:defRPr/>
              </a:pPr>
              <a:t>‹Nº›</a:t>
            </a:fld>
            <a:endParaRPr lang="nl-NL"/>
          </a:p>
        </p:txBody>
      </p:sp>
    </p:spTree>
  </p:cSld>
  <p:clrMapOvr>
    <a:masterClrMapping/>
  </p:clrMapOvr>
  <p:transition spd="slow" advClick="0" advTm="5000">
    <p:dissolv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B84A21C-B238-4348-B62E-A0C80491267B}" type="slidenum">
              <a:rPr lang="nl-NL"/>
              <a:pPr>
                <a:defRPr/>
              </a:pPr>
              <a:t>‹Nº›</a:t>
            </a:fld>
            <a:endParaRPr lang="nl-NL"/>
          </a:p>
        </p:txBody>
      </p:sp>
    </p:spTree>
  </p:cSld>
  <p:clrMapOvr>
    <a:masterClrMapping/>
  </p:clrMapOvr>
  <p:transition spd="slow" advClick="0" advTm="5000">
    <p:dissolv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2A22B43-3E7C-4114-80D7-2C3D0583592B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nl-NL" smtClean="0"/>
              <a:t>Clic para editar estilo título patrón</a:t>
            </a:r>
          </a:p>
        </p:txBody>
      </p:sp>
      <p:sp>
        <p:nvSpPr>
          <p:cNvPr id="13315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nl-NL" smtClean="0"/>
              <a:t>Haga clic para modificar el estilo de texto del patrón</a:t>
            </a:r>
          </a:p>
          <a:p>
            <a:pPr lvl="1"/>
            <a:r>
              <a:rPr lang="nl-NL" smtClean="0"/>
              <a:t>Segundo nivel</a:t>
            </a:r>
          </a:p>
          <a:p>
            <a:pPr lvl="2"/>
            <a:r>
              <a:rPr lang="nl-NL" smtClean="0"/>
              <a:t>Tercer nivel</a:t>
            </a:r>
          </a:p>
          <a:p>
            <a:pPr lvl="3"/>
            <a:r>
              <a:rPr lang="nl-NL" smtClean="0"/>
              <a:t>Cuarto nivel</a:t>
            </a:r>
          </a:p>
          <a:p>
            <a:pPr lvl="4"/>
            <a:r>
              <a:rPr lang="nl-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245EF163-F2C0-4EC6-911A-53C226B093C6}" type="slidenum">
              <a:rPr lang="nl-NL"/>
              <a:pPr>
                <a:defRPr/>
              </a:pPr>
              <a:t>‹Nº›</a:t>
            </a:fld>
            <a:endParaRPr lang="nl-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47" r:id="rId1"/>
    <p:sldLayoutId id="2147483848" r:id="rId2"/>
    <p:sldLayoutId id="2147483849" r:id="rId3"/>
    <p:sldLayoutId id="2147483850" r:id="rId4"/>
    <p:sldLayoutId id="2147483851" r:id="rId5"/>
    <p:sldLayoutId id="2147483852" r:id="rId6"/>
    <p:sldLayoutId id="2147483853" r:id="rId7"/>
    <p:sldLayoutId id="2147483854" r:id="rId8"/>
    <p:sldLayoutId id="2147483855" r:id="rId9"/>
    <p:sldLayoutId id="2147483856" r:id="rId10"/>
    <p:sldLayoutId id="2147483857" r:id="rId11"/>
  </p:sldLayoutIdLst>
  <p:transition spd="slow" advClick="0" advTm="5000">
    <p:dissolve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76847A3C-0CEA-4243-9E97-348A4BBAE6EA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59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gif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gif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gif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4.gif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4.gif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4.gif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4.gif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4.gif"/><Relationship Id="rId4" Type="http://schemas.openxmlformats.org/officeDocument/2006/relationships/image" Target="../media/image21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14.gif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gif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3.jpe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gif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4.gif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gif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gif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gif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gif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4.gif"/><Relationship Id="rId4" Type="http://schemas.openxmlformats.org/officeDocument/2006/relationships/image" Target="../media/image33.jpeg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gif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gi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4.jpe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6" Type="http://schemas.openxmlformats.org/officeDocument/2006/relationships/oleObject" Target="../embeddings/Hoja_de_c_lculo_de_Microsoft_Office_Excel_97-20031.xls"/><Relationship Id="rId5" Type="http://schemas.openxmlformats.org/officeDocument/2006/relationships/image" Target="../media/image36.jpeg"/><Relationship Id="rId4" Type="http://schemas.openxmlformats.org/officeDocument/2006/relationships/image" Target="../media/image14.gif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.vml"/><Relationship Id="rId5" Type="http://schemas.openxmlformats.org/officeDocument/2006/relationships/oleObject" Target="../embeddings/Hoja_de_c_lculo_de_Microsoft_Office_Excel_97-20032.xls"/><Relationship Id="rId4" Type="http://schemas.openxmlformats.org/officeDocument/2006/relationships/image" Target="../media/image14.gif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3.vml"/><Relationship Id="rId5" Type="http://schemas.openxmlformats.org/officeDocument/2006/relationships/oleObject" Target="../embeddings/Hoja_de_c_lculo_de_Microsoft_Office_Excel_97-20033.xls"/><Relationship Id="rId4" Type="http://schemas.openxmlformats.org/officeDocument/2006/relationships/image" Target="../media/image14.gif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4.vml"/><Relationship Id="rId5" Type="http://schemas.openxmlformats.org/officeDocument/2006/relationships/oleObject" Target="../embeddings/Hoja_de_c_lculo_de_Microsoft_Office_Excel_97-20034.xls"/><Relationship Id="rId4" Type="http://schemas.openxmlformats.org/officeDocument/2006/relationships/image" Target="../media/image14.gif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5.vml"/><Relationship Id="rId5" Type="http://schemas.openxmlformats.org/officeDocument/2006/relationships/oleObject" Target="../embeddings/Hoja_de_c_lculo_de_Microsoft_Office_Excel_97-20035.xls"/><Relationship Id="rId4" Type="http://schemas.openxmlformats.org/officeDocument/2006/relationships/image" Target="../media/image14.gif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9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6.vml"/><Relationship Id="rId5" Type="http://schemas.openxmlformats.org/officeDocument/2006/relationships/oleObject" Target="../embeddings/Hoja_de_c_lculo_de_Microsoft_Office_Excel_97-20036.xls"/><Relationship Id="rId4" Type="http://schemas.openxmlformats.org/officeDocument/2006/relationships/image" Target="../media/image14.gif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0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7.vml"/><Relationship Id="rId5" Type="http://schemas.openxmlformats.org/officeDocument/2006/relationships/oleObject" Target="../embeddings/Hoja_de_c_lculo_de_Microsoft_Office_Excel_97-20037.xls"/><Relationship Id="rId4" Type="http://schemas.openxmlformats.org/officeDocument/2006/relationships/image" Target="../media/image14.gif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1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8.vml"/><Relationship Id="rId5" Type="http://schemas.openxmlformats.org/officeDocument/2006/relationships/oleObject" Target="../embeddings/Hoja_de_c_lculo_de_Microsoft_Office_Excel_97-20038.xls"/><Relationship Id="rId4" Type="http://schemas.openxmlformats.org/officeDocument/2006/relationships/image" Target="../media/image14.gif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2.xml"/><Relationship Id="rId7" Type="http://schemas.openxmlformats.org/officeDocument/2006/relationships/oleObject" Target="../embeddings/Hoja_de_c_lculo_de_Microsoft_Office_Excel_97-200310.xls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9.vml"/><Relationship Id="rId6" Type="http://schemas.openxmlformats.org/officeDocument/2006/relationships/oleObject" Target="../embeddings/Hoja_de_c_lculo_de_Microsoft_Office_Excel_97-20039.xls"/><Relationship Id="rId5" Type="http://schemas.openxmlformats.org/officeDocument/2006/relationships/image" Target="../media/image14.gif"/><Relationship Id="rId4" Type="http://schemas.openxmlformats.org/officeDocument/2006/relationships/image" Target="../media/image20.jpe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3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0.vml"/><Relationship Id="rId6" Type="http://schemas.openxmlformats.org/officeDocument/2006/relationships/oleObject" Target="../embeddings/Hoja_de_c_lculo_de_Microsoft_Office_Excel_97-200312.xls"/><Relationship Id="rId5" Type="http://schemas.openxmlformats.org/officeDocument/2006/relationships/oleObject" Target="../embeddings/Hoja_de_c_lculo_de_Microsoft_Office_Excel_97-200311.xls"/><Relationship Id="rId4" Type="http://schemas.openxmlformats.org/officeDocument/2006/relationships/image" Target="../media/image14.gif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4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1.vml"/><Relationship Id="rId5" Type="http://schemas.openxmlformats.org/officeDocument/2006/relationships/oleObject" Target="../embeddings/Hoja_de_c_lculo_de_Microsoft_Office_Excel_97-200313.xls"/><Relationship Id="rId4" Type="http://schemas.openxmlformats.org/officeDocument/2006/relationships/image" Target="../media/image14.gif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5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2.vml"/><Relationship Id="rId5" Type="http://schemas.openxmlformats.org/officeDocument/2006/relationships/oleObject" Target="../embeddings/Hoja_de_c_lculo_de_Microsoft_Office_Excel_97-200314.xls"/><Relationship Id="rId4" Type="http://schemas.openxmlformats.org/officeDocument/2006/relationships/image" Target="../media/image14.gif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gif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gif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50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51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5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0000"/>
            </a:gs>
            <a:gs pos="25000">
              <a:srgbClr val="FF6633"/>
            </a:gs>
            <a:gs pos="50000">
              <a:srgbClr val="FFFF00"/>
            </a:gs>
            <a:gs pos="75000">
              <a:srgbClr val="01A78F"/>
            </a:gs>
            <a:gs pos="100000">
              <a:srgbClr val="3366F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3" descr="illusion-017"/>
          <p:cNvPicPr>
            <a:picLocks noChangeAspect="1" noChangeArrowheads="1" noCrop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-40000"/>
          </a:blip>
          <a:srcRect/>
          <a:stretch>
            <a:fillRect/>
          </a:stretch>
        </p:blipFill>
        <p:spPr bwMode="auto">
          <a:xfrm>
            <a:off x="0" y="0"/>
            <a:ext cx="9144000" cy="687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5 Rectángulo"/>
          <p:cNvSpPr/>
          <p:nvPr/>
        </p:nvSpPr>
        <p:spPr>
          <a:xfrm>
            <a:off x="857224" y="714356"/>
            <a:ext cx="7500958" cy="4524297"/>
          </a:xfrm>
          <a:prstGeom prst="rect">
            <a:avLst/>
          </a:prstGeom>
        </p:spPr>
        <p:txBody>
          <a:bodyPr lIns="91422" tIns="45711" rIns="91422" bIns="45711">
            <a:spAutoFit/>
          </a:bodyPr>
          <a:lstStyle/>
          <a:p>
            <a:pPr algn="ctr">
              <a:defRPr/>
            </a:pPr>
            <a:r>
              <a:rPr lang="es-ES" sz="7200" b="1" i="1" kern="10" dirty="0" smtClean="0">
                <a:ln w="25400">
                  <a:solidFill>
                    <a:srgbClr val="E31C07"/>
                  </a:solidFill>
                  <a:round/>
                  <a:headEnd/>
                  <a:tailEnd/>
                </a:ln>
                <a:solidFill>
                  <a:schemeClr val="bg1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Arial Black" pitchFamily="34" charset="0"/>
                <a:cs typeface="Times New Roman"/>
              </a:rPr>
              <a:t>DURERO,</a:t>
            </a:r>
          </a:p>
          <a:p>
            <a:pPr algn="ctr">
              <a:defRPr/>
            </a:pPr>
            <a:r>
              <a:rPr lang="es-ES" sz="7200" b="1" i="1" kern="10" dirty="0" smtClean="0">
                <a:ln w="25400">
                  <a:solidFill>
                    <a:srgbClr val="E31C07"/>
                  </a:solidFill>
                  <a:round/>
                  <a:headEnd/>
                  <a:tailEnd/>
                </a:ln>
                <a:solidFill>
                  <a:schemeClr val="bg1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Arial Black" pitchFamily="34" charset="0"/>
                <a:cs typeface="Times New Roman"/>
              </a:rPr>
              <a:t>EL MISTERIO </a:t>
            </a:r>
            <a:r>
              <a:rPr lang="es-ES" sz="7200" b="1" i="1" kern="10" dirty="0">
                <a:ln w="25400">
                  <a:solidFill>
                    <a:srgbClr val="E31C07"/>
                  </a:solidFill>
                  <a:round/>
                  <a:headEnd/>
                  <a:tailEnd/>
                </a:ln>
                <a:solidFill>
                  <a:schemeClr val="bg1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Arial Black" pitchFamily="34" charset="0"/>
                <a:cs typeface="Times New Roman"/>
              </a:rPr>
              <a:t>DE LOS NUMEROS</a:t>
            </a:r>
          </a:p>
        </p:txBody>
      </p:sp>
      <p:pic>
        <p:nvPicPr>
          <p:cNvPr id="25604" name="Picture 8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42910" y="5500702"/>
            <a:ext cx="1025525" cy="7239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25605" name="Image 2" descr="swirlrainbw3.gif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10800000">
            <a:off x="0" y="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06" name="Image 2" descr="swirlrainbw3.gif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10800000">
            <a:off x="0" y="678815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07" name="Image 2" descr="swirlrainbw3.gif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5400000">
            <a:off x="-3394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08" name="Image 2" descr="swirlrainbw3.gif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5400000">
            <a:off x="5680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09" name="Picture 2" descr="CARA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7929586" y="5572140"/>
            <a:ext cx="1000125" cy="1052512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5" name="14 Rectángulo"/>
          <p:cNvSpPr/>
          <p:nvPr/>
        </p:nvSpPr>
        <p:spPr>
          <a:xfrm>
            <a:off x="4786314" y="6000768"/>
            <a:ext cx="3071834" cy="584775"/>
          </a:xfrm>
          <a:prstGeom prst="rect">
            <a:avLst/>
          </a:prstGeom>
          <a:ln>
            <a:noFill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2800" b="1" kern="10" dirty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solidFill>
                  <a:srgbClr val="FF0000"/>
                </a:solid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</a:rPr>
              <a:t>JOSE</a:t>
            </a:r>
            <a:r>
              <a:rPr lang="es-ES" sz="2800" b="1" kern="10" dirty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solidFill>
                  <a:schemeClr val="bg1"/>
                </a:solid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</a:rPr>
              <a:t> </a:t>
            </a:r>
            <a:r>
              <a:rPr lang="es-ES" sz="3200" b="1" kern="10" dirty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solidFill>
                  <a:srgbClr val="FF0000"/>
                </a:solid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</a:rPr>
              <a:t>LUIS</a:t>
            </a:r>
          </a:p>
        </p:txBody>
      </p:sp>
      <p:sp>
        <p:nvSpPr>
          <p:cNvPr id="11" name="10 CuadroTexto"/>
          <p:cNvSpPr txBox="1"/>
          <p:nvPr/>
        </p:nvSpPr>
        <p:spPr>
          <a:xfrm>
            <a:off x="357158" y="6072206"/>
            <a:ext cx="254428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Romeo y Julieta</a:t>
            </a:r>
            <a:endParaRPr lang="es-ES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spd="slow" advClick="0" advTm="10000">
    <p:dissolve/>
    <p:sndAc>
      <p:stSnd loop="1">
        <p:snd r:embed="rId2" name="- romeo y juliet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199E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illusion-015"/>
          <p:cNvPicPr>
            <a:picLocks noChangeAspect="1" noChangeArrowheads="1" noCrop="1"/>
          </p:cNvPicPr>
          <p:nvPr/>
        </p:nvPicPr>
        <p:blipFill>
          <a:blip r:embed="rId2">
            <a:duotone>
              <a:prstClr val="black"/>
              <a:srgbClr val="F199EB">
                <a:tint val="45000"/>
                <a:satMod val="400000"/>
              </a:srgbClr>
            </a:duotone>
          </a:blip>
          <a:srcRect/>
          <a:stretch>
            <a:fillRect/>
          </a:stretch>
        </p:blipFill>
        <p:spPr bwMode="auto">
          <a:xfrm>
            <a:off x="0" y="0"/>
            <a:ext cx="9144000" cy="687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6627" name="3 Rectángulo"/>
          <p:cNvSpPr>
            <a:spLocks noChangeArrowheads="1"/>
          </p:cNvSpPr>
          <p:nvPr/>
        </p:nvSpPr>
        <p:spPr bwMode="auto">
          <a:xfrm>
            <a:off x="571500" y="571500"/>
            <a:ext cx="8072438" cy="5754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6000" b="1" i="1">
                <a:solidFill>
                  <a:srgbClr val="FF0000"/>
                </a:solidFill>
                <a:latin typeface="Comic Sans MS" pitchFamily="66" charset="0"/>
              </a:rPr>
              <a:t>Rozando el Misterio </a:t>
            </a:r>
          </a:p>
          <a:p>
            <a:pPr algn="ctr"/>
            <a:endParaRPr lang="es-ES" sz="4400" b="1" i="1">
              <a:latin typeface="Comic Sans MS" pitchFamily="66" charset="0"/>
            </a:endParaRPr>
          </a:p>
          <a:p>
            <a:pPr algn="ctr"/>
            <a:r>
              <a:rPr lang="es-ES" sz="4400" b="1" i="1">
                <a:latin typeface="Comic Sans MS" pitchFamily="66" charset="0"/>
              </a:rPr>
              <a:t>Oh!, ¡Alma ciega! Coge la antorcha de los Misterios, Y en la noche terrestre Descubrirás tu Doble Luminoso, Tu alma celeste,....</a:t>
            </a:r>
          </a:p>
        </p:txBody>
      </p:sp>
    </p:spTree>
  </p:cSld>
  <p:clrMapOvr>
    <a:masterClrMapping/>
  </p:clrMapOvr>
  <p:transition spd="slow" advClick="0" advTm="15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C:\Documents and Settings\Dell\Escritorio\20121012034246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286875" cy="3071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651" name="Picture 2" descr="C:\Documents and Settings\Dell\Escritorio\durero self portrait detail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3071813"/>
            <a:ext cx="9258300" cy="4143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dissolv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C:\Documents and Settings\Dell\Escritorio\durero-melancolia-big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dissolv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1 Rectángulo"/>
          <p:cNvSpPr>
            <a:spLocks noChangeArrowheads="1"/>
          </p:cNvSpPr>
          <p:nvPr/>
        </p:nvSpPr>
        <p:spPr bwMode="auto">
          <a:xfrm>
            <a:off x="785813" y="857250"/>
            <a:ext cx="7929562" cy="5632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b="1" i="1">
                <a:latin typeface="Comic Sans MS" pitchFamily="66" charset="0"/>
              </a:rPr>
              <a:t>  Alberto Durero,hijo de un orfebre húngaro </a:t>
            </a:r>
          </a:p>
          <a:p>
            <a:pPr algn="ctr"/>
            <a:r>
              <a:rPr lang="es-ES" b="1" i="1">
                <a:latin typeface="Comic Sans MS" pitchFamily="66" charset="0"/>
              </a:rPr>
              <a:t>    que se estableció en Núremberg, es el máximo             representante del Renacimiento en Alemania.</a:t>
            </a:r>
          </a:p>
          <a:p>
            <a:pPr algn="ctr"/>
            <a:r>
              <a:rPr lang="es-ES" b="1" i="1">
                <a:latin typeface="Comic Sans MS" pitchFamily="66" charset="0"/>
              </a:rPr>
              <a:t> Este Autorretrato lo pintó en 1498, un año trascendente para su carrera: es el mismo año en el que publicó su famosa serie de grabados del Apocalipsis, entallada en xilografía sobre planchas de boj. Había vuelto de su primer viaje a Italia, lo que se nota en el estilo de este cuadro: se observa influencia de la escuela veneciana y lombarda, en particular, de Giovanni Bellini.</a:t>
            </a:r>
          </a:p>
          <a:p>
            <a:pPr algn="ctr"/>
            <a:r>
              <a:rPr lang="es-ES" b="1" i="1">
                <a:latin typeface="Comic Sans MS" pitchFamily="66" charset="0"/>
              </a:rPr>
              <a:t>Este cuadro fue adquirido por Felipe IV de España en la almoneda de los bienes de Carlos I de Inglaterra, quien lo había recibido como regalo del ayuntamiento de Núremberg.</a:t>
            </a:r>
          </a:p>
        </p:txBody>
      </p:sp>
      <p:pic>
        <p:nvPicPr>
          <p:cNvPr id="3" name="Picture 3" descr="illusion-013"/>
          <p:cNvPicPr>
            <a:picLocks noChangeAspect="1" noChangeArrowheads="1"/>
          </p:cNvPicPr>
          <p:nvPr/>
        </p:nvPicPr>
        <p:blipFill>
          <a:blip r:embed="rId2">
            <a:duotone>
              <a:prstClr val="black"/>
              <a:srgbClr val="FF0000">
                <a:tint val="45000"/>
                <a:satMod val="400000"/>
              </a:srgbClr>
            </a:duotone>
          </a:blip>
          <a:srcRect/>
          <a:stretch>
            <a:fillRect/>
          </a:stretch>
        </p:blipFill>
        <p:spPr bwMode="auto">
          <a:xfrm>
            <a:off x="0" y="0"/>
            <a:ext cx="9144000" cy="687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1" descr="C:\Documents and Settings\Dell\Escritorio\475PX-~1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1414463" cy="1785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1" descr="C:\Documents and Settings\Dell\Escritorio\475PX-~1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357438" y="500063"/>
            <a:ext cx="4581525" cy="5786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1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1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0"/>
                            </p:stCondLst>
                            <p:childTnLst>
                              <p:par>
                                <p:cTn id="16" presetID="13" presetClass="exit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7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199E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1 Rectángulo"/>
          <p:cNvSpPr>
            <a:spLocks noChangeArrowheads="1"/>
          </p:cNvSpPr>
          <p:nvPr/>
        </p:nvSpPr>
        <p:spPr bwMode="auto">
          <a:xfrm>
            <a:off x="500063" y="500063"/>
            <a:ext cx="8429625" cy="5632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2000" b="1" i="1" dirty="0">
                <a:latin typeface="Comic Sans MS" pitchFamily="66" charset="0"/>
              </a:rPr>
              <a:t>Quizás sea esta variedad de saberes, o quizás, lo misterioso y simbólico de toda su obra.</a:t>
            </a:r>
            <a:br>
              <a:rPr lang="es-ES" sz="2000" b="1" i="1" dirty="0">
                <a:latin typeface="Comic Sans MS" pitchFamily="66" charset="0"/>
              </a:rPr>
            </a:br>
            <a:r>
              <a:rPr lang="es-ES" sz="2000" b="1" i="1" dirty="0">
                <a:latin typeface="Comic Sans MS" pitchFamily="66" charset="0"/>
              </a:rPr>
              <a:t/>
            </a:r>
            <a:br>
              <a:rPr lang="es-ES" sz="2000" b="1" i="1" dirty="0">
                <a:latin typeface="Comic Sans MS" pitchFamily="66" charset="0"/>
              </a:rPr>
            </a:br>
            <a:r>
              <a:rPr lang="es-ES" sz="2000" b="1" i="1" dirty="0">
                <a:latin typeface="Comic Sans MS" pitchFamily="66" charset="0"/>
              </a:rPr>
              <a:t>La cuestión es que Durero ha sido largamente debatido y sus obras consideradas como ejemplos de los símbolos que los antiguos genios ocultaban en sus obras, dirigidos a sólo un selecto grupo de hombres instruidos en sus mismos conocimientos.</a:t>
            </a:r>
            <a:br>
              <a:rPr lang="es-ES" sz="2000" b="1" i="1" dirty="0">
                <a:latin typeface="Comic Sans MS" pitchFamily="66" charset="0"/>
              </a:rPr>
            </a:br>
            <a:r>
              <a:rPr lang="es-ES" sz="2000" b="1" i="1" dirty="0">
                <a:latin typeface="Comic Sans MS" pitchFamily="66" charset="0"/>
              </a:rPr>
              <a:t/>
            </a:r>
            <a:br>
              <a:rPr lang="es-ES" sz="2000" b="1" i="1" dirty="0">
                <a:latin typeface="Comic Sans MS" pitchFamily="66" charset="0"/>
              </a:rPr>
            </a:br>
            <a:r>
              <a:rPr lang="es-ES" sz="2000" b="1" i="1" dirty="0">
                <a:latin typeface="Comic Sans MS" pitchFamily="66" charset="0"/>
              </a:rPr>
              <a:t>Su obra está cargada de títulos muy significativos y de pasado bíblico: “Adán y Eva”, “El prendimiento de Cristo”, “Los cuatro jinetes del Apocalipsis”, grabados muchos de ellos crípticos, pintados con una técnica depurada en blanco y negro, pero todos con elementos muy dispares dentro del propio cuadro, motivos que hacen que su interpretación sea muy compleja.</a:t>
            </a:r>
            <a:br>
              <a:rPr lang="es-ES" sz="2000" b="1" i="1" dirty="0">
                <a:latin typeface="Comic Sans MS" pitchFamily="66" charset="0"/>
              </a:rPr>
            </a:br>
            <a:r>
              <a:rPr lang="es-ES" sz="2000" b="1" i="1" dirty="0">
                <a:latin typeface="Comic Sans MS" pitchFamily="66" charset="0"/>
              </a:rPr>
              <a:t/>
            </a:r>
            <a:br>
              <a:rPr lang="es-ES" sz="2000" b="1" i="1" dirty="0">
                <a:latin typeface="Comic Sans MS" pitchFamily="66" charset="0"/>
              </a:rPr>
            </a:br>
            <a:r>
              <a:rPr lang="es-ES" sz="2000" b="1" i="1" dirty="0">
                <a:latin typeface="Comic Sans MS" pitchFamily="66" charset="0"/>
              </a:rPr>
              <a:t>Melancolía I quiere representar, precisamente, los esfuerzos que constantemente debe hacer la raza humana para alcanzar la perfección a través del conocimiento de esos antiguos misterios</a:t>
            </a:r>
          </a:p>
        </p:txBody>
      </p:sp>
      <p:pic>
        <p:nvPicPr>
          <p:cNvPr id="3" name="Picture 3" descr="illusion-019"/>
          <p:cNvPicPr>
            <a:picLocks noChangeAspect="1" noChangeArrowheads="1" noCrop="1"/>
          </p:cNvPicPr>
          <p:nvPr/>
        </p:nvPicPr>
        <p:blipFill>
          <a:blip r:embed="rId2">
            <a:duotone>
              <a:prstClr val="black"/>
              <a:srgbClr val="FFFF00">
                <a:tint val="45000"/>
                <a:satMod val="400000"/>
              </a:srgbClr>
            </a:duotone>
          </a:blip>
          <a:srcRect/>
          <a:stretch>
            <a:fillRect/>
          </a:stretch>
        </p:blipFill>
        <p:spPr bwMode="auto">
          <a:xfrm>
            <a:off x="0" y="0"/>
            <a:ext cx="9144000" cy="6948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8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9" name="Picture 2" descr="http://lh3.ggpht.com/_TYI2UdeYv8E/TCyGG1F7aBI/AAAAAAAAAcw/nRTqN2mv-i8/firm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643702" y="357166"/>
            <a:ext cx="1214459" cy="1372821"/>
          </a:xfrm>
          <a:prstGeom prst="ellipse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3" descr="illusion-010"/>
          <p:cNvPicPr>
            <a:picLocks noChangeAspect="1" noChangeArrowheads="1"/>
          </p:cNvPicPr>
          <p:nvPr/>
        </p:nvPicPr>
        <p:blipFill>
          <a:blip r:embed="rId3">
            <a:duotone>
              <a:prstClr val="black"/>
              <a:srgbClr val="B0D5FE">
                <a:tint val="45000"/>
                <a:satMod val="400000"/>
              </a:srgbClr>
            </a:duotone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1748" name="1 Rectángulo"/>
          <p:cNvSpPr>
            <a:spLocks noChangeArrowheads="1"/>
          </p:cNvSpPr>
          <p:nvPr/>
        </p:nvSpPr>
        <p:spPr bwMode="auto">
          <a:xfrm>
            <a:off x="5715000" y="2286000"/>
            <a:ext cx="3071813" cy="4062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1800" b="1" i="1" dirty="0">
                <a:latin typeface="Comic Sans MS" pitchFamily="66" charset="0"/>
              </a:rPr>
              <a:t>Este Autorretrato (en alemán, </a:t>
            </a:r>
            <a:r>
              <a:rPr lang="es-ES" sz="1800" b="1" i="1" dirty="0" err="1">
                <a:latin typeface="Comic Sans MS" pitchFamily="66" charset="0"/>
              </a:rPr>
              <a:t>Selbstbildnis</a:t>
            </a:r>
            <a:r>
              <a:rPr lang="es-ES" sz="1800" b="1" i="1" dirty="0">
                <a:latin typeface="Comic Sans MS" pitchFamily="66" charset="0"/>
              </a:rPr>
              <a:t>) es una de las obras más conocidas del pintor alemán Alberto Durero (</a:t>
            </a:r>
            <a:r>
              <a:rPr lang="es-ES" sz="1800" b="1" i="1" dirty="0" err="1">
                <a:latin typeface="Comic Sans MS" pitchFamily="66" charset="0"/>
              </a:rPr>
              <a:t>Albrecht</a:t>
            </a:r>
            <a:r>
              <a:rPr lang="es-ES" sz="1800" b="1" i="1" dirty="0">
                <a:latin typeface="Comic Sans MS" pitchFamily="66" charset="0"/>
              </a:rPr>
              <a:t> </a:t>
            </a:r>
            <a:r>
              <a:rPr lang="es-ES" sz="1800" b="1" i="1" dirty="0" err="1">
                <a:latin typeface="Comic Sans MS" pitchFamily="66" charset="0"/>
              </a:rPr>
              <a:t>Dürer</a:t>
            </a:r>
            <a:r>
              <a:rPr lang="es-ES" sz="1800" b="1" i="1" dirty="0">
                <a:latin typeface="Comic Sans MS" pitchFamily="66" charset="0"/>
              </a:rPr>
              <a:t>). Es un óleo sobre tabla, pintado en 1498. Mide 52 cm. de alto y 41 cm de ancho, siendo así el más pequeño de sus autorretratos. Se exhibe actualmente en el Museo del Prado de </a:t>
            </a:r>
            <a:r>
              <a:rPr lang="es-ES" b="1" i="1" dirty="0">
                <a:latin typeface="Comic Sans MS" pitchFamily="66" charset="0"/>
              </a:rPr>
              <a:t>Madrid.</a:t>
            </a:r>
          </a:p>
        </p:txBody>
      </p:sp>
      <p:pic>
        <p:nvPicPr>
          <p:cNvPr id="2" name="Picture 1" descr="C:\Documents and Settings\Dell\Escritorio\475PX-~1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54292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20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illusion-010"/>
          <p:cNvPicPr>
            <a:picLocks noChangeAspect="1" noChangeArrowheads="1"/>
          </p:cNvPicPr>
          <p:nvPr/>
        </p:nvPicPr>
        <p:blipFill>
          <a:blip r:embed="rId2">
            <a:duotone>
              <a:prstClr val="black"/>
              <a:srgbClr val="B0D5FE">
                <a:tint val="45000"/>
                <a:satMod val="400000"/>
              </a:srgbClr>
            </a:duotone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2771" name="1 Rectángulo"/>
          <p:cNvSpPr>
            <a:spLocks noChangeArrowheads="1"/>
          </p:cNvSpPr>
          <p:nvPr/>
        </p:nvSpPr>
        <p:spPr bwMode="auto">
          <a:xfrm>
            <a:off x="5357813" y="5000625"/>
            <a:ext cx="3113087" cy="1384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2800" b="1" i="1">
                <a:latin typeface="Comic Sans MS" pitchFamily="66" charset="0"/>
              </a:rPr>
              <a:t>Autorretrato a los 13 años, Albertina, 1484</a:t>
            </a:r>
          </a:p>
        </p:txBody>
      </p:sp>
      <p:pic>
        <p:nvPicPr>
          <p:cNvPr id="32772" name="Picture 1" descr="C:\Documents and Settings\Dell\Escritorio\423PX-~1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28625" y="285750"/>
            <a:ext cx="4429125" cy="6272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9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illusion-010"/>
          <p:cNvPicPr>
            <a:picLocks noChangeAspect="1" noChangeArrowheads="1"/>
          </p:cNvPicPr>
          <p:nvPr/>
        </p:nvPicPr>
        <p:blipFill>
          <a:blip r:embed="rId2">
            <a:duotone>
              <a:prstClr val="black"/>
              <a:srgbClr val="B0D5FE">
                <a:tint val="45000"/>
                <a:satMod val="400000"/>
              </a:srgbClr>
            </a:duotone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3795" name="Picture 1" descr="C:\Documents and Settings\Dell\Escritorio\447PX-~1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4313" y="285750"/>
            <a:ext cx="4638675" cy="6215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3796" name="2 Rectángulo"/>
          <p:cNvSpPr>
            <a:spLocks noChangeArrowheads="1"/>
          </p:cNvSpPr>
          <p:nvPr/>
        </p:nvSpPr>
        <p:spPr bwMode="auto">
          <a:xfrm>
            <a:off x="5357813" y="5214938"/>
            <a:ext cx="3192462" cy="954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2800" b="1" i="1">
                <a:latin typeface="Comic Sans MS" pitchFamily="66" charset="0"/>
              </a:rPr>
              <a:t>Autorretrato del Louvre, 1493</a:t>
            </a:r>
          </a:p>
        </p:txBody>
      </p:sp>
    </p:spTree>
  </p:cSld>
  <p:clrMapOvr>
    <a:masterClrMapping/>
  </p:clrMapOvr>
  <p:transition spd="slow" advClick="0" advTm="9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illusion-010"/>
          <p:cNvPicPr>
            <a:picLocks noChangeAspect="1" noChangeArrowheads="1"/>
          </p:cNvPicPr>
          <p:nvPr/>
        </p:nvPicPr>
        <p:blipFill>
          <a:blip r:embed="rId2">
            <a:duotone>
              <a:prstClr val="black"/>
              <a:srgbClr val="B0D5FE">
                <a:tint val="45000"/>
                <a:satMod val="400000"/>
              </a:srgbClr>
            </a:duotone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4819" name="Picture 1" descr="C:\Documents and Settings\Dell\Escritorio\475PX-~1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85750" y="285750"/>
            <a:ext cx="5033963" cy="6357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4820" name="2 Rectángulo"/>
          <p:cNvSpPr>
            <a:spLocks noChangeArrowheads="1"/>
          </p:cNvSpPr>
          <p:nvPr/>
        </p:nvSpPr>
        <p:spPr bwMode="auto">
          <a:xfrm>
            <a:off x="5643563" y="4786313"/>
            <a:ext cx="3214687" cy="1570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3200" b="1" i="1">
                <a:latin typeface="Comic Sans MS" pitchFamily="66" charset="0"/>
              </a:rPr>
              <a:t>Autorretrato del Museo del Prado, 1498</a:t>
            </a:r>
          </a:p>
        </p:txBody>
      </p:sp>
    </p:spTree>
  </p:cSld>
  <p:clrMapOvr>
    <a:masterClrMapping/>
  </p:clrMapOvr>
  <p:transition spd="slow" advClick="0" advTm="5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3" descr="illusion-010"/>
          <p:cNvPicPr>
            <a:picLocks noChangeAspect="1" noChangeArrowheads="1"/>
          </p:cNvPicPr>
          <p:nvPr/>
        </p:nvPicPr>
        <p:blipFill>
          <a:blip r:embed="rId2">
            <a:duotone>
              <a:prstClr val="black"/>
              <a:srgbClr val="B0D5FE">
                <a:tint val="45000"/>
                <a:satMod val="400000"/>
              </a:srgbClr>
            </a:duotone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5843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algn="ctr"/>
            <a:endParaRPr lang="es-ES" sz="1800">
              <a:latin typeface="Arial" charset="0"/>
            </a:endParaRPr>
          </a:p>
          <a:p>
            <a:pPr algn="ctr" eaLnBrk="0" hangingPunct="0"/>
            <a:endParaRPr lang="es-ES" sz="1800">
              <a:latin typeface="Arial" charset="0"/>
            </a:endParaRPr>
          </a:p>
        </p:txBody>
      </p:sp>
      <p:sp>
        <p:nvSpPr>
          <p:cNvPr id="35844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algn="ctr"/>
            <a:endParaRPr lang="es-ES" sz="1800">
              <a:latin typeface="Arial" charset="0"/>
            </a:endParaRPr>
          </a:p>
          <a:p>
            <a:pPr algn="ctr" eaLnBrk="0" hangingPunct="0"/>
            <a:endParaRPr lang="es-ES" sz="1800">
              <a:latin typeface="Arial" charset="0"/>
            </a:endParaRPr>
          </a:p>
        </p:txBody>
      </p:sp>
      <p:sp>
        <p:nvSpPr>
          <p:cNvPr id="35845" name="Rectangle 5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algn="ctr"/>
            <a:endParaRPr lang="es-ES" sz="1800">
              <a:latin typeface="Arial" charset="0"/>
            </a:endParaRPr>
          </a:p>
          <a:p>
            <a:pPr algn="ctr" eaLnBrk="0" hangingPunct="0"/>
            <a:endParaRPr lang="es-ES" sz="1800">
              <a:latin typeface="Arial" charset="0"/>
            </a:endParaRPr>
          </a:p>
        </p:txBody>
      </p:sp>
      <p:sp>
        <p:nvSpPr>
          <p:cNvPr id="35846" name="6 Rectángulo"/>
          <p:cNvSpPr>
            <a:spLocks noChangeArrowheads="1"/>
          </p:cNvSpPr>
          <p:nvPr/>
        </p:nvSpPr>
        <p:spPr bwMode="auto">
          <a:xfrm>
            <a:off x="5643563" y="4857750"/>
            <a:ext cx="3000375" cy="1077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3200" b="1" i="1">
                <a:latin typeface="Comic Sans MS" pitchFamily="66" charset="0"/>
              </a:rPr>
              <a:t>Autorretrato Múnich 1500</a:t>
            </a:r>
          </a:p>
        </p:txBody>
      </p:sp>
      <p:pic>
        <p:nvPicPr>
          <p:cNvPr id="35847" name="Picture 2" descr="C:\Documents and Settings\Dell\Escritorio\DURERO-AUTORRETRATO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28625" y="357188"/>
            <a:ext cx="4572000" cy="6278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2" descr="C:\Documents and Settings\Dell\Escritorio\news_photo_15556_1317936951_61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22337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dissolv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illusion-010"/>
          <p:cNvPicPr>
            <a:picLocks noChangeAspect="1" noChangeArrowheads="1"/>
          </p:cNvPicPr>
          <p:nvPr/>
        </p:nvPicPr>
        <p:blipFill>
          <a:blip r:embed="rId2">
            <a:duotone>
              <a:prstClr val="black"/>
              <a:srgbClr val="B0D5FE">
                <a:tint val="45000"/>
                <a:satMod val="400000"/>
              </a:srgbClr>
            </a:duotone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7891" name="Picture 2" descr="C:\Documents and Settings\Dell\Escritorio\_la_melancolia_de_alberto_durero_245266_t0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5214938" cy="693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7892" name="2 Rectángulo"/>
          <p:cNvSpPr>
            <a:spLocks noChangeArrowheads="1"/>
          </p:cNvSpPr>
          <p:nvPr/>
        </p:nvSpPr>
        <p:spPr bwMode="auto">
          <a:xfrm>
            <a:off x="5643563" y="1643063"/>
            <a:ext cx="3214687" cy="4708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2000" b="1" i="1" dirty="0">
                <a:latin typeface="Comic Sans MS" pitchFamily="66" charset="0"/>
              </a:rPr>
              <a:t>Murió el 6 de abril de 1528 a la edad de 57 años, y fue enterrado en el cementerio de San Juan de su ciudad natal. Su amigo de toda la vida, </a:t>
            </a:r>
            <a:r>
              <a:rPr lang="es-ES" sz="2000" b="1" i="1" dirty="0" err="1">
                <a:latin typeface="Comic Sans MS" pitchFamily="66" charset="0"/>
              </a:rPr>
              <a:t>Willibald</a:t>
            </a:r>
            <a:r>
              <a:rPr lang="es-ES" sz="2000" b="1" i="1" dirty="0">
                <a:latin typeface="Comic Sans MS" pitchFamily="66" charset="0"/>
              </a:rPr>
              <a:t> </a:t>
            </a:r>
            <a:r>
              <a:rPr lang="es-ES" sz="2000" b="1" i="1" dirty="0" err="1">
                <a:latin typeface="Comic Sans MS" pitchFamily="66" charset="0"/>
              </a:rPr>
              <a:t>Pirckheimer</a:t>
            </a:r>
            <a:r>
              <a:rPr lang="es-ES" sz="2000" b="1" i="1" dirty="0">
                <a:latin typeface="Comic Sans MS" pitchFamily="66" charset="0"/>
              </a:rPr>
              <a:t> fue el encargado de escribir su epitafio: "En memoria de Alberto Durero. Todo lo que en él había de mortal está enterrado bajo éste túmulo".</a:t>
            </a:r>
          </a:p>
        </p:txBody>
      </p:sp>
    </p:spTree>
  </p:cSld>
  <p:clrMapOvr>
    <a:masterClrMapping/>
  </p:clrMapOvr>
  <p:transition spd="slow" advClick="0" advTm="25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5" descr="C:\Documents and Settings\Dell\Escritorio\Fondos-arco-iris-1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" name="Picture 2" descr="C:\Documents and Settings\Dell\Escritorio\24-3-13-cp-obra-de-arte.jpg"/>
          <p:cNvPicPr>
            <a:picLocks noChangeAspect="1" noChangeArrowheads="1"/>
          </p:cNvPicPr>
          <p:nvPr/>
        </p:nvPicPr>
        <p:blipFill>
          <a:blip r:embed="rId4"/>
          <a:srcRect l="21233" r="25342"/>
          <a:stretch>
            <a:fillRect/>
          </a:stretch>
        </p:blipFill>
        <p:spPr bwMode="auto">
          <a:xfrm>
            <a:off x="1857356" y="286930"/>
            <a:ext cx="5143536" cy="6393474"/>
          </a:xfrm>
          <a:prstGeom prst="cube">
            <a:avLst/>
          </a:prstGeom>
          <a:noFill/>
          <a:ln w="9525">
            <a:noFill/>
            <a:miter lim="800000"/>
            <a:headEnd/>
            <a:tailEnd/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</p:pic>
      <p:pic>
        <p:nvPicPr>
          <p:cNvPr id="4" name="Picture 3" descr="illusion-010"/>
          <p:cNvPicPr>
            <a:picLocks noChangeAspect="1" noChangeArrowheads="1"/>
          </p:cNvPicPr>
          <p:nvPr/>
        </p:nvPicPr>
        <p:blipFill>
          <a:blip r:embed="rId5">
            <a:duotone>
              <a:prstClr val="black"/>
              <a:srgbClr val="B0D5FE">
                <a:tint val="45000"/>
                <a:satMod val="400000"/>
              </a:srgbClr>
            </a:duotone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8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illusion-010"/>
          <p:cNvPicPr>
            <a:picLocks noChangeAspect="1" noChangeArrowheads="1"/>
          </p:cNvPicPr>
          <p:nvPr/>
        </p:nvPicPr>
        <p:blipFill>
          <a:blip r:embed="rId2">
            <a:duotone>
              <a:prstClr val="black"/>
              <a:srgbClr val="B0D5FE">
                <a:tint val="45000"/>
                <a:satMod val="400000"/>
              </a:srgbClr>
            </a:duotone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9939" name="1 Rectángulo"/>
          <p:cNvSpPr>
            <a:spLocks noChangeArrowheads="1"/>
          </p:cNvSpPr>
          <p:nvPr/>
        </p:nvSpPr>
        <p:spPr bwMode="auto">
          <a:xfrm>
            <a:off x="5000625" y="500063"/>
            <a:ext cx="3929063" cy="6002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endParaRPr lang="es-ES" i="1" dirty="0">
              <a:latin typeface="Comic Sans MS" pitchFamily="66" charset="0"/>
            </a:endParaRPr>
          </a:p>
          <a:p>
            <a:pPr algn="ctr"/>
            <a:r>
              <a:rPr lang="es-ES" i="1" dirty="0">
                <a:latin typeface="Comic Sans MS" pitchFamily="66" charset="0"/>
              </a:rPr>
              <a:t>'Autorretrato con pelliza', construido en un arreglo piramidal de planos, permaneció en poder de Durero durante toda su vida. Posteriormente se consideró el monumento del pintor a su idea de lo que era realmente un artista. Traducida, la inscripción en latín dice: </a:t>
            </a:r>
          </a:p>
          <a:p>
            <a:pPr algn="ctr"/>
            <a:endParaRPr lang="es-ES" i="1" dirty="0">
              <a:latin typeface="Comic Sans MS" pitchFamily="66" charset="0"/>
            </a:endParaRPr>
          </a:p>
          <a:p>
            <a:pPr algn="ctr"/>
            <a:r>
              <a:rPr lang="es-ES" i="1" dirty="0">
                <a:latin typeface="Comic Sans MS" pitchFamily="66" charset="0"/>
              </a:rPr>
              <a:t>“</a:t>
            </a:r>
            <a:r>
              <a:rPr lang="es-ES" b="1" i="1" dirty="0">
                <a:latin typeface="Comic Sans MS" pitchFamily="66" charset="0"/>
              </a:rPr>
              <a:t>Yo, Alberto Durero, de </a:t>
            </a:r>
            <a:r>
              <a:rPr lang="es-ES" b="1" i="1" dirty="0" smtClean="0">
                <a:latin typeface="Comic Sans MS" pitchFamily="66" charset="0"/>
              </a:rPr>
              <a:t>Núremberg, </a:t>
            </a:r>
            <a:r>
              <a:rPr lang="es-ES" b="1" i="1" dirty="0">
                <a:latin typeface="Comic Sans MS" pitchFamily="66" charset="0"/>
              </a:rPr>
              <a:t>me pinté así</a:t>
            </a:r>
            <a:endParaRPr lang="es-ES" i="1" dirty="0">
              <a:latin typeface="Comic Sans MS" pitchFamily="66" charset="0"/>
            </a:endParaRPr>
          </a:p>
        </p:txBody>
      </p:sp>
      <p:pic>
        <p:nvPicPr>
          <p:cNvPr id="39940" name="Picture 2" descr="Dürer-00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85720" y="357166"/>
            <a:ext cx="4418012" cy="6062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21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Picture 5" descr="C:\Documents and Settings\Dell\Escritorio\Fondos-arco-iris-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3" descr="illusion-010"/>
          <p:cNvPicPr>
            <a:picLocks noChangeAspect="1" noChangeArrowheads="1"/>
          </p:cNvPicPr>
          <p:nvPr/>
        </p:nvPicPr>
        <p:blipFill>
          <a:blip r:embed="rId3">
            <a:duotone>
              <a:prstClr val="black"/>
              <a:srgbClr val="B0D5FE">
                <a:tint val="45000"/>
                <a:satMod val="400000"/>
              </a:srgbClr>
            </a:duotone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0964" name="AutoShape 2" descr="2baja.jpg"/>
          <p:cNvSpPr>
            <a:spLocks noChangeAspect="1" noChangeArrowheads="1"/>
          </p:cNvSpPr>
          <p:nvPr/>
        </p:nvSpPr>
        <p:spPr bwMode="auto">
          <a:xfrm>
            <a:off x="44450" y="-2965450"/>
            <a:ext cx="4667250" cy="609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s-ES">
              <a:latin typeface="Calibri" pitchFamily="34" charset="0"/>
            </a:endParaRPr>
          </a:p>
        </p:txBody>
      </p:sp>
      <p:sp>
        <p:nvSpPr>
          <p:cNvPr id="40965" name="Rectangle 3"/>
          <p:cNvSpPr>
            <a:spLocks noChangeArrowheads="1"/>
          </p:cNvSpPr>
          <p:nvPr/>
        </p:nvSpPr>
        <p:spPr bwMode="auto">
          <a:xfrm>
            <a:off x="4786313" y="3786188"/>
            <a:ext cx="4071937" cy="2554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/>
            <a:r>
              <a:rPr lang="es-ES" sz="4000" dirty="0">
                <a:latin typeface="Calibri" pitchFamily="34" charset="0"/>
              </a:rPr>
              <a:t/>
            </a:r>
            <a:br>
              <a:rPr lang="es-ES" sz="4000" dirty="0">
                <a:latin typeface="Calibri" pitchFamily="34" charset="0"/>
              </a:rPr>
            </a:br>
            <a:r>
              <a:rPr lang="es-ES" sz="4000" b="1" i="1" dirty="0">
                <a:latin typeface="Calibri" pitchFamily="34" charset="0"/>
              </a:rPr>
              <a:t>  </a:t>
            </a:r>
          </a:p>
          <a:p>
            <a:pPr algn="ctr" eaLnBrk="0" hangingPunct="0"/>
            <a:r>
              <a:rPr lang="es-ES" sz="4000" b="1" i="1" dirty="0">
                <a:latin typeface="Calibri" pitchFamily="34" charset="0"/>
              </a:rPr>
              <a:t>Danza de brujas, de Durero</a:t>
            </a:r>
          </a:p>
        </p:txBody>
      </p:sp>
      <p:pic>
        <p:nvPicPr>
          <p:cNvPr id="40966" name="Picture 4" descr="Brujas de Durero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57188" y="357188"/>
            <a:ext cx="4214812" cy="6154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8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illusion-010"/>
          <p:cNvPicPr>
            <a:picLocks noChangeAspect="1" noChangeArrowheads="1"/>
          </p:cNvPicPr>
          <p:nvPr/>
        </p:nvPicPr>
        <p:blipFill>
          <a:blip r:embed="rId2">
            <a:duotone>
              <a:prstClr val="black"/>
              <a:srgbClr val="B0D5FE">
                <a:tint val="45000"/>
                <a:satMod val="400000"/>
              </a:srgbClr>
            </a:duotone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1986" name="1 Rectángulo"/>
          <p:cNvSpPr>
            <a:spLocks noChangeArrowheads="1"/>
          </p:cNvSpPr>
          <p:nvPr/>
        </p:nvSpPr>
        <p:spPr bwMode="auto">
          <a:xfrm>
            <a:off x="571500" y="671513"/>
            <a:ext cx="8215313" cy="61864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b="1" i="1" dirty="0" err="1">
                <a:latin typeface="Calibri" pitchFamily="34" charset="0"/>
              </a:rPr>
              <a:t>Albrecht</a:t>
            </a:r>
            <a:r>
              <a:rPr lang="es-ES" b="1" i="1" dirty="0">
                <a:latin typeface="Calibri" pitchFamily="34" charset="0"/>
              </a:rPr>
              <a:t> </a:t>
            </a:r>
            <a:r>
              <a:rPr lang="es-ES" b="1" i="1" dirty="0" err="1">
                <a:latin typeface="Calibri" pitchFamily="34" charset="0"/>
              </a:rPr>
              <a:t>Durer</a:t>
            </a:r>
            <a:r>
              <a:rPr lang="es-ES" b="1" i="1" dirty="0">
                <a:latin typeface="Calibri" pitchFamily="34" charset="0"/>
              </a:rPr>
              <a:t> (Alberto Durero) está considerado como uno de los artistas más misteriosos que ha dado la Historia.</a:t>
            </a:r>
            <a:br>
              <a:rPr lang="es-ES" b="1" i="1" dirty="0">
                <a:latin typeface="Calibri" pitchFamily="34" charset="0"/>
              </a:rPr>
            </a:br>
            <a:r>
              <a:rPr lang="es-ES" b="1" i="1" dirty="0">
                <a:latin typeface="Calibri" pitchFamily="34" charset="0"/>
              </a:rPr>
              <a:t/>
            </a:r>
            <a:br>
              <a:rPr lang="es-ES" b="1" i="1" dirty="0">
                <a:latin typeface="Calibri" pitchFamily="34" charset="0"/>
              </a:rPr>
            </a:br>
            <a:r>
              <a:rPr lang="es-ES" b="1" i="1" dirty="0">
                <a:latin typeface="Calibri" pitchFamily="34" charset="0"/>
              </a:rPr>
              <a:t>Su obra Melancolía I es, probablemente, su pintura más representativa y al mismo tiempo, el ejemplo perfecto del simbolismo que aplicaba en cada uno de sus cuadros.</a:t>
            </a:r>
            <a:br>
              <a:rPr lang="es-ES" b="1" i="1" dirty="0">
                <a:latin typeface="Calibri" pitchFamily="34" charset="0"/>
              </a:rPr>
            </a:br>
            <a:r>
              <a:rPr lang="es-ES" b="1" i="1" dirty="0">
                <a:latin typeface="Calibri" pitchFamily="34" charset="0"/>
              </a:rPr>
              <a:t/>
            </a:r>
            <a:br>
              <a:rPr lang="es-ES" b="1" i="1" dirty="0">
                <a:latin typeface="Calibri" pitchFamily="34" charset="0"/>
              </a:rPr>
            </a:br>
            <a:r>
              <a:rPr lang="es-ES" b="1" i="1" dirty="0">
                <a:latin typeface="Calibri" pitchFamily="34" charset="0"/>
              </a:rPr>
              <a:t>Una obra que ha sido largamente estudiada, interpretada y debatida, y, curiosamente, ligada a las creencias masónicas a la que tantos grandes artistas estaban adscritos.</a:t>
            </a:r>
            <a:br>
              <a:rPr lang="es-ES" b="1" i="1" dirty="0">
                <a:latin typeface="Calibri" pitchFamily="34" charset="0"/>
              </a:rPr>
            </a:br>
            <a:r>
              <a:rPr lang="es-ES" b="1" i="1" dirty="0">
                <a:latin typeface="Calibri" pitchFamily="34" charset="0"/>
              </a:rPr>
              <a:t/>
            </a:r>
            <a:br>
              <a:rPr lang="es-ES" b="1" i="1" dirty="0">
                <a:latin typeface="Calibri" pitchFamily="34" charset="0"/>
              </a:rPr>
            </a:br>
            <a:r>
              <a:rPr lang="es-ES" b="1" i="1" dirty="0">
                <a:latin typeface="Calibri" pitchFamily="34" charset="0"/>
              </a:rPr>
              <a:t>Durero fue el representante perfecto del </a:t>
            </a:r>
            <a:r>
              <a:rPr lang="es-ES" b="1" i="1" dirty="0" err="1">
                <a:latin typeface="Calibri" pitchFamily="34" charset="0"/>
              </a:rPr>
              <a:t>renacentismo</a:t>
            </a:r>
            <a:r>
              <a:rPr lang="es-ES" b="1" i="1" dirty="0">
                <a:latin typeface="Calibri" pitchFamily="34" charset="0"/>
              </a:rPr>
              <a:t>: como Leonardo da Vinci y tantos otros, este pintor alemán aglutinaba conocimientos de filosofía y alquimia, así como profundos estudios de los antiguos misterios de las ciencias.</a:t>
            </a:r>
            <a:r>
              <a:rPr lang="es-ES" dirty="0">
                <a:latin typeface="Calibri" pitchFamily="34" charset="0"/>
              </a:rPr>
              <a:t/>
            </a:r>
            <a:br>
              <a:rPr lang="es-ES" dirty="0">
                <a:latin typeface="Calibri" pitchFamily="34" charset="0"/>
              </a:rPr>
            </a:br>
            <a:r>
              <a:rPr lang="es-ES" dirty="0">
                <a:latin typeface="Calibri" pitchFamily="34" charset="0"/>
              </a:rPr>
              <a:t/>
            </a:r>
            <a:br>
              <a:rPr lang="es-ES" dirty="0">
                <a:latin typeface="Calibri" pitchFamily="34" charset="0"/>
              </a:rPr>
            </a:br>
            <a:endParaRPr lang="es-ES" dirty="0">
              <a:latin typeface="Calibri" pitchFamily="34" charset="0"/>
            </a:endParaRPr>
          </a:p>
        </p:txBody>
      </p:sp>
    </p:spTree>
  </p:cSld>
  <p:clrMapOvr>
    <a:masterClrMapping/>
  </p:clrMapOvr>
  <p:transition spd="slow" advClick="0" advTm="40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Picture 2" descr="C:\Documents and Settings\Dell\Escritorio\apocalipsi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2297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dissolv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3" descr="illusion-010"/>
          <p:cNvPicPr>
            <a:picLocks noChangeAspect="1" noChangeArrowheads="1"/>
          </p:cNvPicPr>
          <p:nvPr/>
        </p:nvPicPr>
        <p:blipFill>
          <a:blip r:embed="rId2">
            <a:duotone>
              <a:prstClr val="black"/>
              <a:srgbClr val="B0D5FE">
                <a:tint val="45000"/>
                <a:satMod val="400000"/>
              </a:srgbClr>
            </a:duotone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2" name="1 Tabla"/>
          <p:cNvGraphicFramePr>
            <a:graphicFrameLocks noGrp="1"/>
          </p:cNvGraphicFramePr>
          <p:nvPr/>
        </p:nvGraphicFramePr>
        <p:xfrm>
          <a:off x="1524000" y="3292475"/>
          <a:ext cx="6096000" cy="274320"/>
        </p:xfrm>
        <a:graphic>
          <a:graphicData uri="http://schemas.openxmlformats.org/drawingml/2006/table">
            <a:tbl>
              <a:tblPr/>
              <a:tblGrid>
                <a:gridCol w="6096000"/>
              </a:tblGrid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es-ES" dirty="0">
                          <a:solidFill>
                            <a:srgbClr val="FFFFFF"/>
                          </a:solidFill>
                          <a:latin typeface="Verdana"/>
                        </a:rPr>
                        <a:t>firma de Alberto Durero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sp>
        <p:nvSpPr>
          <p:cNvPr id="44036" name="Rectangle 1"/>
          <p:cNvSpPr>
            <a:spLocks noChangeArrowheads="1"/>
          </p:cNvSpPr>
          <p:nvPr/>
        </p:nvSpPr>
        <p:spPr bwMode="auto">
          <a:xfrm>
            <a:off x="500063" y="571500"/>
            <a:ext cx="8358187" cy="61555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rIns="660192" anchor="ctr">
            <a:spAutoFit/>
          </a:bodyPr>
          <a:lstStyle/>
          <a:p>
            <a:pPr algn="ctr" fontAlgn="t"/>
            <a:r>
              <a:rPr lang="es-ES" b="1" i="1" dirty="0">
                <a:solidFill>
                  <a:srgbClr val="000000"/>
                </a:solidFill>
                <a:latin typeface="Calibri" pitchFamily="34" charset="0"/>
                <a:cs typeface="Arial" charset="0"/>
              </a:rPr>
              <a:t>Si me preguntasen cuál es el artista que más me gusta, o cuál me parece más "misterioso". Como es lógico, y como os sucederá a muchos de vosotros, me resulta imposible escoger a uno sólo. Pero aunque tengo muchos artistas favoritos –cada uno por los motivos más variados–, sí puedo decir que uno de ellos es el alemán Alberto Durero </a:t>
            </a:r>
            <a:endParaRPr lang="es-ES" b="1" i="1" dirty="0" smtClean="0">
              <a:solidFill>
                <a:srgbClr val="000000"/>
              </a:solidFill>
              <a:latin typeface="Calibri" pitchFamily="34" charset="0"/>
              <a:cs typeface="Arial" charset="0"/>
            </a:endParaRPr>
          </a:p>
          <a:p>
            <a:pPr algn="ctr" fontAlgn="t"/>
            <a:r>
              <a:rPr lang="es-ES" b="1" i="1" dirty="0" smtClean="0">
                <a:solidFill>
                  <a:srgbClr val="000000"/>
                </a:solidFill>
                <a:latin typeface="Calibri" pitchFamily="34" charset="0"/>
                <a:cs typeface="Arial" charset="0"/>
              </a:rPr>
              <a:t>(</a:t>
            </a:r>
            <a:r>
              <a:rPr lang="es-ES" b="1" i="1" dirty="0">
                <a:solidFill>
                  <a:srgbClr val="000000"/>
                </a:solidFill>
                <a:latin typeface="Calibri" pitchFamily="34" charset="0"/>
                <a:cs typeface="Arial" charset="0"/>
              </a:rPr>
              <a:t>1471-1528</a:t>
            </a:r>
            <a:r>
              <a:rPr lang="es-ES" b="1" i="1" dirty="0" smtClean="0">
                <a:solidFill>
                  <a:srgbClr val="000000"/>
                </a:solidFill>
                <a:latin typeface="Calibri" pitchFamily="34" charset="0"/>
                <a:cs typeface="Arial" charset="0"/>
              </a:rPr>
              <a:t>)</a:t>
            </a:r>
            <a:r>
              <a:rPr lang="es-ES" sz="2000" b="1" dirty="0">
                <a:solidFill>
                  <a:srgbClr val="000000"/>
                </a:solidFill>
                <a:latin typeface="Calibri" pitchFamily="34" charset="0"/>
                <a:cs typeface="Arial" charset="0"/>
              </a:rPr>
              <a:t/>
            </a:r>
            <a:br>
              <a:rPr lang="es-ES" sz="2000" b="1" dirty="0">
                <a:solidFill>
                  <a:srgbClr val="000000"/>
                </a:solidFill>
                <a:latin typeface="Calibri" pitchFamily="34" charset="0"/>
                <a:cs typeface="Arial" charset="0"/>
              </a:rPr>
            </a:br>
            <a:r>
              <a:rPr lang="es-ES" sz="2000" b="1" dirty="0" smtClean="0">
                <a:solidFill>
                  <a:srgbClr val="000000"/>
                </a:solidFill>
                <a:latin typeface="Calibri" pitchFamily="34" charset="0"/>
                <a:cs typeface="Arial" charset="0"/>
              </a:rPr>
              <a:t>      </a:t>
            </a:r>
            <a:r>
              <a:rPr lang="es-ES" sz="2000" b="1" dirty="0" smtClean="0">
                <a:solidFill>
                  <a:srgbClr val="FF0000"/>
                </a:solidFill>
                <a:latin typeface="Calibri" pitchFamily="34" charset="0"/>
                <a:cs typeface="Arial" charset="0"/>
              </a:rPr>
              <a:t>Firma de  Alberto  Durero</a:t>
            </a:r>
          </a:p>
          <a:p>
            <a:pPr algn="ctr" eaLnBrk="0" fontAlgn="t" hangingPunct="0"/>
            <a:endParaRPr lang="es-ES" b="1" i="1" dirty="0">
              <a:latin typeface="Calibri" pitchFamily="34" charset="0"/>
            </a:endParaRPr>
          </a:p>
          <a:p>
            <a:pPr algn="ctr" eaLnBrk="0" fontAlgn="t" hangingPunct="0"/>
            <a:r>
              <a:rPr lang="es-ES" b="1" i="1" dirty="0">
                <a:solidFill>
                  <a:srgbClr val="000000"/>
                </a:solidFill>
                <a:latin typeface="Calibri" pitchFamily="34" charset="0"/>
                <a:cs typeface="Arial" charset="0"/>
              </a:rPr>
              <a:t>Melancolía I (1514). En realidad, esta obra –al igual que otras del célebre artista– necesita un análisis muy, muy extenso para desentrañar todos los enigmas que encierra. Pero como tal empresa resulta excesiva, me limitaré a recoger aquí algunas de las hipótesis más extendidas, que han intentado dar una explicación satisfactoria al trabajo.</a:t>
            </a:r>
            <a:endParaRPr lang="es-ES" b="1" i="1" dirty="0">
              <a:latin typeface="Calibri" pitchFamily="34" charset="0"/>
            </a:endParaRPr>
          </a:p>
          <a:p>
            <a:pPr algn="just" eaLnBrk="0" fontAlgn="t" hangingPunct="0"/>
            <a:r>
              <a:rPr lang="es-ES" sz="1000" dirty="0">
                <a:solidFill>
                  <a:srgbClr val="000000"/>
                </a:solidFill>
                <a:latin typeface="Verdana" pitchFamily="34" charset="0"/>
                <a:cs typeface="Arial" charset="0"/>
              </a:rPr>
              <a:t/>
            </a:r>
            <a:br>
              <a:rPr lang="es-ES" sz="1000" dirty="0">
                <a:solidFill>
                  <a:srgbClr val="000000"/>
                </a:solidFill>
                <a:latin typeface="Verdana" pitchFamily="34" charset="0"/>
                <a:cs typeface="Arial" charset="0"/>
              </a:rPr>
            </a:br>
            <a:endParaRPr lang="es-ES" dirty="0"/>
          </a:p>
        </p:txBody>
      </p:sp>
      <p:pic>
        <p:nvPicPr>
          <p:cNvPr id="4" name="Picture 2" descr="http://lh3.ggpht.com/_TYI2UdeYv8E/TCyGG1F7aBI/AAAAAAAAAcw/nRTqN2mv-i8/firma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143636" y="2857496"/>
            <a:ext cx="898473" cy="1015631"/>
          </a:xfrm>
          <a:prstGeom prst="ellipse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3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Picture 2" descr="C:\Documents and Settings\Dell\Escritorio\montaje-adan_260x346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714375"/>
            <a:ext cx="4572000" cy="5894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5059" name="Picture 2" descr="C:\Documents and Settings\Dell\Escritorio\montaje%20eva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643438" y="785813"/>
            <a:ext cx="4862512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3" descr="illusion-010"/>
          <p:cNvPicPr>
            <a:picLocks noChangeAspect="1" noChangeArrowheads="1"/>
          </p:cNvPicPr>
          <p:nvPr/>
        </p:nvPicPr>
        <p:blipFill>
          <a:blip r:embed="rId4">
            <a:duotone>
              <a:prstClr val="black"/>
              <a:srgbClr val="B0D5FE">
                <a:tint val="45000"/>
                <a:satMod val="400000"/>
              </a:srgbClr>
            </a:duotone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Picture 3" descr="C:\Documents and Settings\Dell\Escritorio\1383320832_138765_1383331819_noticia_normal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630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dissolv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Picture 2" descr="C:\Documents and Settings\Dell\Escritorio\1282428009_740215_0000000000_noticia_normal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7733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dissolv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Picture 2" descr="C:\Documents and Settings\Dell\Escritorio\montaje%20eva.jpg"/>
          <p:cNvPicPr>
            <a:picLocks noChangeAspect="1" noChangeArrowheads="1"/>
          </p:cNvPicPr>
          <p:nvPr/>
        </p:nvPicPr>
        <p:blipFill>
          <a:blip r:embed="rId2"/>
          <a:srcRect l="13953"/>
          <a:stretch>
            <a:fillRect/>
          </a:stretch>
        </p:blipFill>
        <p:spPr bwMode="auto">
          <a:xfrm>
            <a:off x="1714480" y="-142900"/>
            <a:ext cx="2643185" cy="7351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8131" name="Picture 2" descr="C:\Documents and Settings\Dell\Escritorio\montaje-adan_260x346.jpg"/>
          <p:cNvPicPr>
            <a:picLocks noChangeAspect="1" noChangeArrowheads="1"/>
          </p:cNvPicPr>
          <p:nvPr/>
        </p:nvPicPr>
        <p:blipFill>
          <a:blip r:embed="rId3"/>
          <a:srcRect r="7316"/>
          <a:stretch>
            <a:fillRect/>
          </a:stretch>
        </p:blipFill>
        <p:spPr bwMode="auto">
          <a:xfrm>
            <a:off x="4286248" y="-428652"/>
            <a:ext cx="2714642" cy="7551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3" descr="illusion-010"/>
          <p:cNvPicPr>
            <a:picLocks noChangeAspect="1" noChangeArrowheads="1"/>
          </p:cNvPicPr>
          <p:nvPr/>
        </p:nvPicPr>
        <p:blipFill>
          <a:blip r:embed="rId4">
            <a:duotone>
              <a:prstClr val="black"/>
              <a:srgbClr val="B0D5FE">
                <a:tint val="45000"/>
                <a:satMod val="400000"/>
              </a:srgbClr>
            </a:duotone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1 Rectángulo"/>
          <p:cNvSpPr>
            <a:spLocks noChangeArrowheads="1"/>
          </p:cNvSpPr>
          <p:nvPr/>
        </p:nvSpPr>
        <p:spPr bwMode="auto">
          <a:xfrm>
            <a:off x="6072188" y="4929188"/>
            <a:ext cx="2579687" cy="1384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it-IT" sz="2800" b="1" i="1">
                <a:latin typeface="Calibri" pitchFamily="34" charset="0"/>
              </a:rPr>
              <a:t>Alberto Durero (1471-1528), Avaricia (1507)</a:t>
            </a:r>
          </a:p>
        </p:txBody>
      </p:sp>
      <p:pic>
        <p:nvPicPr>
          <p:cNvPr id="49155" name="Picture 2" descr="C:\Documents and Settings\Dell\Escritorio\avaricia_durero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50" y="285750"/>
            <a:ext cx="5072063" cy="6175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3" descr="illusion-010"/>
          <p:cNvPicPr>
            <a:picLocks noChangeAspect="1" noChangeArrowheads="1"/>
          </p:cNvPicPr>
          <p:nvPr/>
        </p:nvPicPr>
        <p:blipFill>
          <a:blip r:embed="rId3">
            <a:duotone>
              <a:prstClr val="black"/>
              <a:srgbClr val="B0D5FE">
                <a:tint val="45000"/>
                <a:satMod val="400000"/>
              </a:srgbClr>
            </a:duotone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8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1 Rectángulo"/>
          <p:cNvSpPr>
            <a:spLocks noChangeArrowheads="1"/>
          </p:cNvSpPr>
          <p:nvPr/>
        </p:nvSpPr>
        <p:spPr bwMode="auto">
          <a:xfrm>
            <a:off x="5429250" y="3929063"/>
            <a:ext cx="3357563" cy="2554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3200" b="1" i="1" dirty="0">
                <a:latin typeface="Calibri" pitchFamily="34" charset="0"/>
              </a:rPr>
              <a:t>'Retrato de una mujer con pelo trenzado', realizado por Durero en 1497. </a:t>
            </a:r>
          </a:p>
        </p:txBody>
      </p:sp>
      <p:pic>
        <p:nvPicPr>
          <p:cNvPr id="50179" name="Picture 2" descr="C:\Documents and Settings\Dell\Escritorio\1383320832_138765_1383331331_sumario_normal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7188" y="214313"/>
            <a:ext cx="4822825" cy="6286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3" descr="illusion-010"/>
          <p:cNvPicPr>
            <a:picLocks noChangeAspect="1" noChangeArrowheads="1"/>
          </p:cNvPicPr>
          <p:nvPr/>
        </p:nvPicPr>
        <p:blipFill>
          <a:blip r:embed="rId3">
            <a:duotone>
              <a:prstClr val="black"/>
              <a:srgbClr val="B0D5FE">
                <a:tint val="45000"/>
                <a:satMod val="400000"/>
              </a:srgbClr>
            </a:duotone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9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2" name="Picture 2" descr="Dürer-00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57188" y="357188"/>
            <a:ext cx="4418012" cy="6062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1203" name="Text Box 3"/>
          <p:cNvSpPr txBox="1">
            <a:spLocks noChangeArrowheads="1"/>
          </p:cNvSpPr>
          <p:nvPr/>
        </p:nvSpPr>
        <p:spPr bwMode="auto">
          <a:xfrm>
            <a:off x="5500688" y="2857500"/>
            <a:ext cx="2971800" cy="3540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de-AT" sz="3200" b="1" i="1">
                <a:latin typeface="Calibri" pitchFamily="34" charset="0"/>
              </a:rPr>
              <a:t>¡Genial!</a:t>
            </a:r>
          </a:p>
          <a:p>
            <a:pPr algn="ctr">
              <a:spcBef>
                <a:spcPct val="50000"/>
              </a:spcBef>
            </a:pPr>
            <a:r>
              <a:rPr lang="de-AT" sz="3200" b="1" i="1">
                <a:latin typeface="Calibri" pitchFamily="34" charset="0"/>
              </a:rPr>
              <a:t>Durero estaba muy orgulloso de haber creado este cuadrado.</a:t>
            </a:r>
          </a:p>
          <a:p>
            <a:pPr algn="ctr">
              <a:spcBef>
                <a:spcPct val="50000"/>
              </a:spcBef>
            </a:pPr>
            <a:r>
              <a:rPr lang="de-AT" sz="3200" b="1" i="1">
                <a:latin typeface="Calibri" pitchFamily="34" charset="0"/>
              </a:rPr>
              <a:t> ¡Podía estarlo!</a:t>
            </a:r>
          </a:p>
        </p:txBody>
      </p:sp>
      <p:pic>
        <p:nvPicPr>
          <p:cNvPr id="51204" name="Picture 4" descr="Dürer-004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929313" y="285750"/>
            <a:ext cx="1819275" cy="2160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1205" name="Text Box 5"/>
          <p:cNvSpPr txBox="1">
            <a:spLocks noChangeArrowheads="1"/>
          </p:cNvSpPr>
          <p:nvPr/>
        </p:nvSpPr>
        <p:spPr bwMode="auto">
          <a:xfrm>
            <a:off x="5143500" y="5000625"/>
            <a:ext cx="2590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endParaRPr lang="cs-CZ" sz="1400" b="1">
              <a:solidFill>
                <a:schemeClr val="accent2"/>
              </a:solidFill>
              <a:latin typeface="Lucida Handwriting" pitchFamily="66" charset="0"/>
            </a:endParaRPr>
          </a:p>
        </p:txBody>
      </p:sp>
      <p:pic>
        <p:nvPicPr>
          <p:cNvPr id="6" name="Picture 3" descr="illusion-010"/>
          <p:cNvPicPr>
            <a:picLocks noChangeAspect="1" noChangeArrowheads="1"/>
          </p:cNvPicPr>
          <p:nvPr/>
        </p:nvPicPr>
        <p:blipFill>
          <a:blip r:embed="rId5">
            <a:duotone>
              <a:prstClr val="black"/>
              <a:srgbClr val="B0D5FE">
                <a:tint val="45000"/>
                <a:satMod val="400000"/>
              </a:srgbClr>
            </a:duotone>
          </a:blip>
          <a:srcRect/>
          <a:stretch>
            <a:fillRect/>
          </a:stretch>
        </p:blipFill>
        <p:spPr bwMode="auto">
          <a:xfrm>
            <a:off x="13399" y="18481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13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illusion-010"/>
          <p:cNvPicPr>
            <a:picLocks noChangeAspect="1" noChangeArrowheads="1"/>
          </p:cNvPicPr>
          <p:nvPr/>
        </p:nvPicPr>
        <p:blipFill>
          <a:blip r:embed="rId2">
            <a:duotone>
              <a:prstClr val="black"/>
              <a:srgbClr val="B0D5FE">
                <a:tint val="45000"/>
                <a:satMod val="400000"/>
              </a:srgbClr>
            </a:duotone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2226" name="1 Rectángulo"/>
          <p:cNvSpPr>
            <a:spLocks noChangeArrowheads="1"/>
          </p:cNvSpPr>
          <p:nvPr/>
        </p:nvSpPr>
        <p:spPr bwMode="auto">
          <a:xfrm>
            <a:off x="1000100" y="487025"/>
            <a:ext cx="7358083" cy="6370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s-ES" sz="2000" b="1" i="1" dirty="0" smtClean="0">
                <a:latin typeface="Arial" pitchFamily="34" charset="0"/>
                <a:cs typeface="Arial" pitchFamily="34" charset="0"/>
              </a:rPr>
              <a:t>"</a:t>
            </a:r>
            <a:r>
              <a:rPr lang="es-ES" sz="2000" b="1" i="1" dirty="0">
                <a:latin typeface="Arial" pitchFamily="34" charset="0"/>
                <a:cs typeface="Arial" pitchFamily="34" charset="0"/>
              </a:rPr>
              <a:t>La Melancolía"</a:t>
            </a:r>
          </a:p>
          <a:p>
            <a:pPr algn="ctr"/>
            <a:r>
              <a:rPr lang="es-ES" sz="2000" b="1" i="1" dirty="0">
                <a:latin typeface="Arial" pitchFamily="34" charset="0"/>
                <a:cs typeface="Arial" pitchFamily="34" charset="0"/>
              </a:rPr>
              <a:t>En la parte derecha del grabado, una mujer provista de grandes alas, sentada y pensativa, sostiene un compás en su mano derecha: La Melancolía, que simboliza ese estado típico del alquimista esperando con paciencia el éxito. Éxito que aparece representado a través del poliedro: La Piedra Filosofal. A su derecha, la rueda de molino sobre la que descansa el niño alado, nos habla de la operación de moler y separar: La Vía Seca. Por detrás de la piedra, una escalera de siete peldaños nos muestra la ascensión del sabio a través del Árbol Hermético. En la pared, detrás del niño, la balanza y el reloj de arena, que simbolizan El Equilibrio y el Tiempo. Justo por encima de la propia Melancolía, una campana que simboliza Un ascenso en la Jerarquía o la consecución de algo de Suma Importancia. Y por debajo de la campana, el cuadro mágico o Mesa de Júpiter, que representaría el sueño de La Melancolía; el logro definitivo de la Piedra Filosofal. </a:t>
            </a:r>
          </a:p>
          <a:p>
            <a:r>
              <a:rPr lang="es-ES" dirty="0"/>
              <a:t/>
            </a:r>
            <a:br>
              <a:rPr lang="es-ES" dirty="0"/>
            </a:br>
            <a:endParaRPr lang="es-ES" dirty="0"/>
          </a:p>
        </p:txBody>
      </p:sp>
    </p:spTree>
  </p:cSld>
  <p:clrMapOvr>
    <a:masterClrMapping/>
  </p:clrMapOvr>
  <p:transition spd="slow" advClick="0" advTm="52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illusion-010"/>
          <p:cNvPicPr>
            <a:picLocks noChangeAspect="1" noChangeArrowheads="1"/>
          </p:cNvPicPr>
          <p:nvPr/>
        </p:nvPicPr>
        <p:blipFill>
          <a:blip r:embed="rId3">
            <a:duotone>
              <a:prstClr val="black"/>
              <a:srgbClr val="B0D5FE">
                <a:tint val="45000"/>
                <a:satMod val="400000"/>
              </a:srgbClr>
            </a:duotone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3250" name="Rectangle 4"/>
          <p:cNvSpPr>
            <a:spLocks noChangeArrowheads="1"/>
          </p:cNvSpPr>
          <p:nvPr/>
        </p:nvSpPr>
        <p:spPr bwMode="auto">
          <a:xfrm>
            <a:off x="5715008" y="3857628"/>
            <a:ext cx="3190875" cy="2554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de-AT" sz="3200" b="1" i="1" dirty="0">
                <a:latin typeface="Arial" pitchFamily="34" charset="0"/>
                <a:cs typeface="Arial" pitchFamily="34" charset="0"/>
              </a:rPr>
              <a:t>A la derecha en la pared, el cuadrado mágico creado por Durero</a:t>
            </a:r>
          </a:p>
        </p:txBody>
      </p:sp>
      <p:pic>
        <p:nvPicPr>
          <p:cNvPr id="53251" name="Picture 2" descr="C:\Documents and Settings\Dell\Escritorio\durero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54546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10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199E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3" descr="illusion-010"/>
          <p:cNvPicPr>
            <a:picLocks noChangeAspect="1" noChangeArrowheads="1"/>
          </p:cNvPicPr>
          <p:nvPr/>
        </p:nvPicPr>
        <p:blipFill>
          <a:blip r:embed="rId4">
            <a:duotone>
              <a:prstClr val="black"/>
              <a:srgbClr val="B0D5FE">
                <a:tint val="45000"/>
                <a:satMod val="400000"/>
              </a:srgbClr>
            </a:duotone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7" name="Picture 2" descr="Dürer-002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42938" y="357188"/>
            <a:ext cx="2797175" cy="2895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1026" name="Object 4"/>
          <p:cNvGraphicFramePr>
            <a:graphicFrameLocks noChangeAspect="1"/>
          </p:cNvGraphicFramePr>
          <p:nvPr/>
        </p:nvGraphicFramePr>
        <p:xfrm>
          <a:off x="714375" y="3929063"/>
          <a:ext cx="2895600" cy="2482850"/>
        </p:xfrm>
        <a:graphic>
          <a:graphicData uri="http://schemas.openxmlformats.org/presentationml/2006/ole">
            <p:oleObj spid="_x0000_s1026" name="Arbeitsblatt" r:id="rId6" imgW="3050640" imgH="2620800" progId="Excel.Sheet.8">
              <p:embed/>
            </p:oleObj>
          </a:graphicData>
        </a:graphic>
      </p:graphicFrame>
      <p:sp>
        <p:nvSpPr>
          <p:cNvPr id="1028" name="Rectangle 6"/>
          <p:cNvSpPr>
            <a:spLocks noChangeArrowheads="1"/>
          </p:cNvSpPr>
          <p:nvPr/>
        </p:nvSpPr>
        <p:spPr bwMode="auto">
          <a:xfrm>
            <a:off x="4211638" y="1052513"/>
            <a:ext cx="4202112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de-AT" sz="3600" b="1" i="1" dirty="0">
                <a:latin typeface="Arial" pitchFamily="34" charset="0"/>
                <a:cs typeface="Arial" pitchFamily="34" charset="0"/>
              </a:rPr>
              <a:t>Se parece a esto</a:t>
            </a:r>
            <a:r>
              <a:rPr lang="de-AT" sz="3600" b="1" i="1" dirty="0"/>
              <a:t>.</a:t>
            </a:r>
          </a:p>
        </p:txBody>
      </p:sp>
      <p:sp>
        <p:nvSpPr>
          <p:cNvPr id="1029" name="Rectangle 7"/>
          <p:cNvSpPr>
            <a:spLocks noChangeArrowheads="1"/>
          </p:cNvSpPr>
          <p:nvPr/>
        </p:nvSpPr>
        <p:spPr bwMode="auto">
          <a:xfrm>
            <a:off x="4214810" y="3143248"/>
            <a:ext cx="4211637" cy="31085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de-AT" sz="2800" b="1" i="1" dirty="0">
                <a:latin typeface="Arial" pitchFamily="34" charset="0"/>
                <a:cs typeface="Arial" pitchFamily="34" charset="0"/>
              </a:rPr>
              <a:t>¿Y qué tiene de mágico?</a:t>
            </a:r>
          </a:p>
          <a:p>
            <a:pPr algn="ctr"/>
            <a:r>
              <a:rPr lang="de-AT" sz="2800" b="1" i="1" dirty="0">
                <a:latin typeface="Arial" pitchFamily="34" charset="0"/>
                <a:cs typeface="Arial" pitchFamily="34" charset="0"/>
              </a:rPr>
              <a:t>¡El número 34!</a:t>
            </a:r>
            <a:endParaRPr lang="cs-CZ" sz="2800" b="1" i="1" dirty="0">
              <a:latin typeface="Arial" pitchFamily="34" charset="0"/>
              <a:cs typeface="Arial" pitchFamily="34" charset="0"/>
            </a:endParaRPr>
          </a:p>
          <a:p>
            <a:pPr algn="ctr"/>
            <a:r>
              <a:rPr lang="de-AT" sz="2800" b="1" i="1" dirty="0">
                <a:latin typeface="Arial" pitchFamily="34" charset="0"/>
                <a:cs typeface="Arial" pitchFamily="34" charset="0"/>
              </a:rPr>
              <a:t> </a:t>
            </a:r>
            <a:endParaRPr lang="cs-CZ" sz="2800" b="1" i="1" dirty="0">
              <a:latin typeface="Arial" pitchFamily="34" charset="0"/>
              <a:cs typeface="Arial" pitchFamily="34" charset="0"/>
            </a:endParaRPr>
          </a:p>
          <a:p>
            <a:pPr algn="ctr"/>
            <a:r>
              <a:rPr lang="de-AT" sz="2800" b="1" i="1" dirty="0">
                <a:latin typeface="Arial" pitchFamily="34" charset="0"/>
                <a:cs typeface="Arial" pitchFamily="34" charset="0"/>
              </a:rPr>
              <a:t>Este número es la suma de diferentes campos del cuadrado.</a:t>
            </a:r>
          </a:p>
        </p:txBody>
      </p:sp>
    </p:spTree>
  </p:cSld>
  <p:clrMapOvr>
    <a:masterClrMapping/>
  </p:clrMapOvr>
  <p:transition spd="slow" advClick="0" advTm="13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illusion-010"/>
          <p:cNvPicPr>
            <a:picLocks noChangeAspect="1" noChangeArrowheads="1"/>
          </p:cNvPicPr>
          <p:nvPr/>
        </p:nvPicPr>
        <p:blipFill>
          <a:blip r:embed="rId4">
            <a:duotone>
              <a:prstClr val="black"/>
              <a:srgbClr val="B0D5FE">
                <a:tint val="45000"/>
                <a:satMod val="400000"/>
              </a:srgbClr>
            </a:duotone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2050" name="Object 5"/>
          <p:cNvGraphicFramePr>
            <a:graphicFrameLocks noChangeAspect="1"/>
          </p:cNvGraphicFramePr>
          <p:nvPr/>
        </p:nvGraphicFramePr>
        <p:xfrm>
          <a:off x="2339975" y="1052513"/>
          <a:ext cx="4267200" cy="3657600"/>
        </p:xfrm>
        <a:graphic>
          <a:graphicData uri="http://schemas.openxmlformats.org/presentationml/2006/ole">
            <p:oleObj spid="_x0000_s2050" name="Arbeitsblatt" r:id="rId5" imgW="3050640" imgH="2620800" progId="Excel.Sheet.8">
              <p:embed/>
            </p:oleObj>
          </a:graphicData>
        </a:graphic>
      </p:graphicFrame>
      <p:sp>
        <p:nvSpPr>
          <p:cNvPr id="2051" name="Rectangle 6"/>
          <p:cNvSpPr>
            <a:spLocks noChangeArrowheads="1"/>
          </p:cNvSpPr>
          <p:nvPr/>
        </p:nvSpPr>
        <p:spPr bwMode="auto">
          <a:xfrm>
            <a:off x="1857375" y="5572125"/>
            <a:ext cx="6670416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3200" b="1" i="1" dirty="0">
                <a:latin typeface="Arial" pitchFamily="34" charset="0"/>
                <a:cs typeface="Arial" pitchFamily="34" charset="0"/>
              </a:rPr>
              <a:t>¡La </a:t>
            </a:r>
            <a:r>
              <a:rPr lang="en-US" sz="3200" b="1" i="1" dirty="0" err="1">
                <a:latin typeface="Arial" pitchFamily="34" charset="0"/>
                <a:cs typeface="Arial" pitchFamily="34" charset="0"/>
              </a:rPr>
              <a:t>suma</a:t>
            </a:r>
            <a:r>
              <a:rPr lang="en-US" sz="3200" b="1" i="1" dirty="0">
                <a:latin typeface="Arial" pitchFamily="34" charset="0"/>
                <a:cs typeface="Arial" pitchFamily="34" charset="0"/>
              </a:rPr>
              <a:t> de </a:t>
            </a:r>
            <a:r>
              <a:rPr lang="en-US" sz="3200" b="1" i="1" dirty="0" err="1">
                <a:latin typeface="Arial" pitchFamily="34" charset="0"/>
                <a:cs typeface="Arial" pitchFamily="34" charset="0"/>
              </a:rPr>
              <a:t>todas</a:t>
            </a:r>
            <a:r>
              <a:rPr lang="en-US" sz="32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i="1" dirty="0" err="1">
                <a:latin typeface="Arial" pitchFamily="34" charset="0"/>
                <a:cs typeface="Arial" pitchFamily="34" charset="0"/>
              </a:rPr>
              <a:t>las</a:t>
            </a:r>
            <a:r>
              <a:rPr lang="en-US" sz="32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i="1" dirty="0" err="1">
                <a:latin typeface="Arial" pitchFamily="34" charset="0"/>
                <a:cs typeface="Arial" pitchFamily="34" charset="0"/>
              </a:rPr>
              <a:t>filas</a:t>
            </a:r>
            <a:r>
              <a:rPr lang="en-US" sz="32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i="1" dirty="0" err="1">
                <a:latin typeface="Arial" pitchFamily="34" charset="0"/>
                <a:cs typeface="Arial" pitchFamily="34" charset="0"/>
              </a:rPr>
              <a:t>es</a:t>
            </a:r>
            <a:r>
              <a:rPr lang="en-US" sz="32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de-AT" sz="3200" b="1" i="1" dirty="0">
                <a:latin typeface="Arial" pitchFamily="34" charset="0"/>
                <a:cs typeface="Arial" pitchFamily="34" charset="0"/>
              </a:rPr>
              <a:t>34!</a:t>
            </a:r>
          </a:p>
        </p:txBody>
      </p:sp>
    </p:spTree>
  </p:cSld>
  <p:clrMapOvr>
    <a:masterClrMapping/>
  </p:clrMapOvr>
  <p:transition spd="slow" advClick="0" advTm="11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333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illusion-010"/>
          <p:cNvPicPr>
            <a:picLocks noChangeAspect="1" noChangeArrowheads="1"/>
          </p:cNvPicPr>
          <p:nvPr/>
        </p:nvPicPr>
        <p:blipFill>
          <a:blip r:embed="rId4">
            <a:duotone>
              <a:prstClr val="black"/>
              <a:srgbClr val="B0D5FE">
                <a:tint val="45000"/>
                <a:satMod val="400000"/>
              </a:srgbClr>
            </a:duotone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3074" name="Object 5"/>
          <p:cNvGraphicFramePr>
            <a:graphicFrameLocks noChangeAspect="1"/>
          </p:cNvGraphicFramePr>
          <p:nvPr/>
        </p:nvGraphicFramePr>
        <p:xfrm>
          <a:off x="2209800" y="1143000"/>
          <a:ext cx="4194175" cy="3598863"/>
        </p:xfrm>
        <a:graphic>
          <a:graphicData uri="http://schemas.openxmlformats.org/presentationml/2006/ole">
            <p:oleObj spid="_x0000_s3074" name="Arbeitsblatt" r:id="rId5" imgW="3050640" imgH="2620800" progId="Excel.Sheet.8">
              <p:embed/>
            </p:oleObj>
          </a:graphicData>
        </a:graphic>
      </p:graphicFrame>
      <p:sp>
        <p:nvSpPr>
          <p:cNvPr id="3075" name="Rectangle 6"/>
          <p:cNvSpPr>
            <a:spLocks noChangeArrowheads="1"/>
          </p:cNvSpPr>
          <p:nvPr/>
        </p:nvSpPr>
        <p:spPr bwMode="auto">
          <a:xfrm>
            <a:off x="1143000" y="5786438"/>
            <a:ext cx="7763664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lang="de-AT" sz="3200" b="1" i="1" dirty="0">
                <a:latin typeface="Arial" pitchFamily="34" charset="0"/>
                <a:cs typeface="Arial" pitchFamily="34" charset="0"/>
              </a:rPr>
              <a:t>¡La suma de todas las columnas es 34!</a:t>
            </a:r>
          </a:p>
        </p:txBody>
      </p:sp>
    </p:spTree>
  </p:cSld>
  <p:clrMapOvr>
    <a:masterClrMapping/>
  </p:clrMapOvr>
  <p:transition spd="slow" advClick="0" advTm="11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illusion-010"/>
          <p:cNvPicPr>
            <a:picLocks noChangeAspect="1" noChangeArrowheads="1"/>
          </p:cNvPicPr>
          <p:nvPr/>
        </p:nvPicPr>
        <p:blipFill>
          <a:blip r:embed="rId4">
            <a:duotone>
              <a:prstClr val="black"/>
              <a:srgbClr val="B0D5FE">
                <a:tint val="45000"/>
                <a:satMod val="400000"/>
              </a:srgbClr>
            </a:duotone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4098" name="Object 2"/>
          <p:cNvGraphicFramePr>
            <a:graphicFrameLocks noChangeAspect="1"/>
          </p:cNvGraphicFramePr>
          <p:nvPr/>
        </p:nvGraphicFramePr>
        <p:xfrm>
          <a:off x="2286000" y="838200"/>
          <a:ext cx="4800600" cy="4117975"/>
        </p:xfrm>
        <a:graphic>
          <a:graphicData uri="http://schemas.openxmlformats.org/presentationml/2006/ole">
            <p:oleObj spid="_x0000_s4098" name="Arbeitsblatt" r:id="rId5" imgW="3050640" imgH="2620800" progId="Excel.Sheet.8">
              <p:embed/>
            </p:oleObj>
          </a:graphicData>
        </a:graphic>
      </p:graphicFrame>
      <p:sp>
        <p:nvSpPr>
          <p:cNvPr id="4099" name="Rectangle 4"/>
          <p:cNvSpPr>
            <a:spLocks noChangeArrowheads="1"/>
          </p:cNvSpPr>
          <p:nvPr/>
        </p:nvSpPr>
        <p:spPr bwMode="auto">
          <a:xfrm>
            <a:off x="785786" y="5643578"/>
            <a:ext cx="7786106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3200" b="1" i="1" dirty="0">
                <a:latin typeface="Arial" pitchFamily="34" charset="0"/>
                <a:cs typeface="Arial" pitchFamily="34" charset="0"/>
              </a:rPr>
              <a:t>¡La </a:t>
            </a:r>
            <a:r>
              <a:rPr lang="en-US" sz="3200" b="1" i="1" dirty="0" err="1">
                <a:latin typeface="Arial" pitchFamily="34" charset="0"/>
                <a:cs typeface="Arial" pitchFamily="34" charset="0"/>
              </a:rPr>
              <a:t>suma</a:t>
            </a:r>
            <a:r>
              <a:rPr lang="en-US" sz="3200" b="1" i="1" dirty="0">
                <a:latin typeface="Arial" pitchFamily="34" charset="0"/>
                <a:cs typeface="Arial" pitchFamily="34" charset="0"/>
              </a:rPr>
              <a:t> de </a:t>
            </a:r>
            <a:r>
              <a:rPr lang="en-US" sz="3200" b="1" i="1" dirty="0" err="1">
                <a:latin typeface="Arial" pitchFamily="34" charset="0"/>
                <a:cs typeface="Arial" pitchFamily="34" charset="0"/>
              </a:rPr>
              <a:t>las</a:t>
            </a:r>
            <a:r>
              <a:rPr lang="en-US" sz="32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i="1" dirty="0" err="1">
                <a:latin typeface="Arial" pitchFamily="34" charset="0"/>
                <a:cs typeface="Arial" pitchFamily="34" charset="0"/>
              </a:rPr>
              <a:t>cuatro</a:t>
            </a:r>
            <a:r>
              <a:rPr lang="en-US" sz="32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i="1" dirty="0" err="1">
                <a:latin typeface="Arial" pitchFamily="34" charset="0"/>
                <a:cs typeface="Arial" pitchFamily="34" charset="0"/>
              </a:rPr>
              <a:t>esquinas</a:t>
            </a:r>
            <a:r>
              <a:rPr lang="en-US" sz="32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i="1" dirty="0" err="1">
                <a:latin typeface="Arial" pitchFamily="34" charset="0"/>
                <a:cs typeface="Arial" pitchFamily="34" charset="0"/>
              </a:rPr>
              <a:t>es</a:t>
            </a:r>
            <a:r>
              <a:rPr lang="en-US" sz="32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de-AT" sz="3200" b="1" i="1" dirty="0">
                <a:latin typeface="Arial" pitchFamily="34" charset="0"/>
                <a:cs typeface="Arial" pitchFamily="34" charset="0"/>
              </a:rPr>
              <a:t>34!</a:t>
            </a:r>
          </a:p>
        </p:txBody>
      </p:sp>
    </p:spTree>
  </p:cSld>
  <p:clrMapOvr>
    <a:masterClrMapping/>
  </p:clrMapOvr>
  <p:transition spd="slow" advClick="0" advTm="10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66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illusion-010"/>
          <p:cNvPicPr>
            <a:picLocks noChangeAspect="1" noChangeArrowheads="1"/>
          </p:cNvPicPr>
          <p:nvPr/>
        </p:nvPicPr>
        <p:blipFill>
          <a:blip r:embed="rId4">
            <a:duotone>
              <a:prstClr val="black"/>
              <a:srgbClr val="B0D5FE">
                <a:tint val="45000"/>
                <a:satMod val="400000"/>
              </a:srgbClr>
            </a:duotone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5122" name="Object 2"/>
          <p:cNvGraphicFramePr>
            <a:graphicFrameLocks noChangeAspect="1"/>
          </p:cNvGraphicFramePr>
          <p:nvPr/>
        </p:nvGraphicFramePr>
        <p:xfrm>
          <a:off x="2362200" y="914400"/>
          <a:ext cx="4648200" cy="3986213"/>
        </p:xfrm>
        <a:graphic>
          <a:graphicData uri="http://schemas.openxmlformats.org/presentationml/2006/ole">
            <p:oleObj spid="_x0000_s5122" name="Arbeitsblatt" r:id="rId5" imgW="3050640" imgH="2620800" progId="Excel.Sheet.8">
              <p:embed/>
            </p:oleObj>
          </a:graphicData>
        </a:graphic>
      </p:graphicFrame>
      <p:sp>
        <p:nvSpPr>
          <p:cNvPr id="5123" name="Text Box 3"/>
          <p:cNvSpPr txBox="1">
            <a:spLocks noChangeArrowheads="1"/>
          </p:cNvSpPr>
          <p:nvPr/>
        </p:nvSpPr>
        <p:spPr bwMode="auto">
          <a:xfrm>
            <a:off x="2667000" y="5334000"/>
            <a:ext cx="426720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de-AT" sz="3200" b="1"/>
              <a:t>5 + 9 + 8 + 12 = 34</a:t>
            </a:r>
          </a:p>
        </p:txBody>
      </p:sp>
    </p:spTree>
  </p:cSld>
  <p:clrMapOvr>
    <a:masterClrMapping/>
  </p:clrMapOvr>
  <p:transition spd="slow" advClick="0" advTm="10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illusion-010"/>
          <p:cNvPicPr>
            <a:picLocks noChangeAspect="1" noChangeArrowheads="1"/>
          </p:cNvPicPr>
          <p:nvPr/>
        </p:nvPicPr>
        <p:blipFill>
          <a:blip r:embed="rId4">
            <a:duotone>
              <a:prstClr val="black"/>
              <a:srgbClr val="B0D5FE">
                <a:tint val="45000"/>
                <a:satMod val="400000"/>
              </a:srgbClr>
            </a:duotone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6146" name="Object 2"/>
          <p:cNvGraphicFramePr>
            <a:graphicFrameLocks noChangeAspect="1"/>
          </p:cNvGraphicFramePr>
          <p:nvPr/>
        </p:nvGraphicFramePr>
        <p:xfrm>
          <a:off x="2286000" y="990600"/>
          <a:ext cx="4648200" cy="3986213"/>
        </p:xfrm>
        <a:graphic>
          <a:graphicData uri="http://schemas.openxmlformats.org/presentationml/2006/ole">
            <p:oleObj spid="_x0000_s6146" name="Arbeitsblatt" r:id="rId5" imgW="3050640" imgH="2620800" progId="Excel.Sheet.8">
              <p:embed/>
            </p:oleObj>
          </a:graphicData>
        </a:graphic>
      </p:graphicFrame>
      <p:sp>
        <p:nvSpPr>
          <p:cNvPr id="6147" name="Rectangle 4"/>
          <p:cNvSpPr>
            <a:spLocks noChangeArrowheads="1"/>
          </p:cNvSpPr>
          <p:nvPr/>
        </p:nvSpPr>
        <p:spPr bwMode="auto">
          <a:xfrm>
            <a:off x="642910" y="5643578"/>
            <a:ext cx="8129148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lang="de-AT" sz="3200" b="1" i="1" dirty="0">
                <a:latin typeface="Arial" pitchFamily="34" charset="0"/>
                <a:cs typeface="Arial" pitchFamily="34" charset="0"/>
              </a:rPr>
              <a:t>¡La suma de los campos centrales es 34!</a:t>
            </a:r>
          </a:p>
        </p:txBody>
      </p:sp>
    </p:spTree>
  </p:cSld>
  <p:clrMapOvr>
    <a:masterClrMapping/>
  </p:clrMapOvr>
  <p:transition spd="slow" advClick="0" advTm="10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6CC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illusion-010"/>
          <p:cNvPicPr>
            <a:picLocks noChangeAspect="1" noChangeArrowheads="1"/>
          </p:cNvPicPr>
          <p:nvPr/>
        </p:nvPicPr>
        <p:blipFill>
          <a:blip r:embed="rId4">
            <a:duotone>
              <a:prstClr val="black"/>
              <a:srgbClr val="B0D5FE">
                <a:tint val="45000"/>
                <a:satMod val="400000"/>
              </a:srgbClr>
            </a:duotone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7170" name="Object 2"/>
          <p:cNvGraphicFramePr>
            <a:graphicFrameLocks noChangeAspect="1"/>
          </p:cNvGraphicFramePr>
          <p:nvPr/>
        </p:nvGraphicFramePr>
        <p:xfrm>
          <a:off x="2286000" y="838200"/>
          <a:ext cx="4800600" cy="4117975"/>
        </p:xfrm>
        <a:graphic>
          <a:graphicData uri="http://schemas.openxmlformats.org/presentationml/2006/ole">
            <p:oleObj spid="_x0000_s7170" name="Arbeitsblatt" r:id="rId5" imgW="3050640" imgH="2620800" progId="Excel.Sheet.8">
              <p:embed/>
            </p:oleObj>
          </a:graphicData>
        </a:graphic>
      </p:graphicFrame>
      <p:sp>
        <p:nvSpPr>
          <p:cNvPr id="7171" name="Rectangle 4"/>
          <p:cNvSpPr>
            <a:spLocks noChangeArrowheads="1"/>
          </p:cNvSpPr>
          <p:nvPr/>
        </p:nvSpPr>
        <p:spPr bwMode="auto">
          <a:xfrm>
            <a:off x="428596" y="5286388"/>
            <a:ext cx="8531258" cy="1077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de-AT" sz="3200" b="1" i="1" dirty="0">
                <a:latin typeface="Arial" pitchFamily="34" charset="0"/>
                <a:cs typeface="Arial" pitchFamily="34" charset="0"/>
              </a:rPr>
              <a:t>¡Si desplazamos los campos en el sentido de las agujas, la suma sigue siendo 34!</a:t>
            </a:r>
          </a:p>
        </p:txBody>
      </p:sp>
    </p:spTree>
  </p:cSld>
  <p:clrMapOvr>
    <a:masterClrMapping/>
  </p:clrMapOvr>
  <p:transition spd="slow" advClick="0" advTm="9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illusion-010"/>
          <p:cNvPicPr>
            <a:picLocks noChangeAspect="1" noChangeArrowheads="1"/>
          </p:cNvPicPr>
          <p:nvPr/>
        </p:nvPicPr>
        <p:blipFill>
          <a:blip r:embed="rId4">
            <a:duotone>
              <a:prstClr val="black"/>
              <a:srgbClr val="B0D5FE">
                <a:tint val="45000"/>
                <a:satMod val="400000"/>
              </a:srgbClr>
            </a:duotone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8194" name="Object 2"/>
          <p:cNvGraphicFramePr>
            <a:graphicFrameLocks noChangeAspect="1"/>
          </p:cNvGraphicFramePr>
          <p:nvPr/>
        </p:nvGraphicFramePr>
        <p:xfrm>
          <a:off x="2362200" y="990600"/>
          <a:ext cx="4495800" cy="3856038"/>
        </p:xfrm>
        <a:graphic>
          <a:graphicData uri="http://schemas.openxmlformats.org/presentationml/2006/ole">
            <p:oleObj spid="_x0000_s8194" name="Arbeitsblatt" r:id="rId5" imgW="3050640" imgH="2620800" progId="Excel.Sheet.8">
              <p:embed/>
            </p:oleObj>
          </a:graphicData>
        </a:graphic>
      </p:graphicFrame>
      <p:sp>
        <p:nvSpPr>
          <p:cNvPr id="8195" name="Text Box 3"/>
          <p:cNvSpPr txBox="1">
            <a:spLocks noChangeArrowheads="1"/>
          </p:cNvSpPr>
          <p:nvPr/>
        </p:nvSpPr>
        <p:spPr bwMode="auto">
          <a:xfrm>
            <a:off x="2362200" y="5257800"/>
            <a:ext cx="449580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de-AT" sz="3200" b="1"/>
              <a:t>3 + 2 + 15 + 14 = 34</a:t>
            </a:r>
          </a:p>
        </p:txBody>
      </p:sp>
    </p:spTree>
  </p:cSld>
  <p:clrMapOvr>
    <a:masterClrMapping/>
  </p:clrMapOvr>
  <p:transition spd="slow" advClick="0" advTm="10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3" descr="illusion-010"/>
          <p:cNvPicPr>
            <a:picLocks noChangeAspect="1" noChangeArrowheads="1"/>
          </p:cNvPicPr>
          <p:nvPr/>
        </p:nvPicPr>
        <p:blipFill>
          <a:blip r:embed="rId5">
            <a:duotone>
              <a:prstClr val="black"/>
              <a:srgbClr val="B0D5FE">
                <a:tint val="45000"/>
                <a:satMod val="400000"/>
              </a:srgbClr>
            </a:duotone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9218" name="Object 2"/>
          <p:cNvGraphicFramePr>
            <a:graphicFrameLocks noChangeAspect="1"/>
          </p:cNvGraphicFramePr>
          <p:nvPr/>
        </p:nvGraphicFramePr>
        <p:xfrm>
          <a:off x="1066800" y="1447800"/>
          <a:ext cx="3276600" cy="2811463"/>
        </p:xfrm>
        <a:graphic>
          <a:graphicData uri="http://schemas.openxmlformats.org/presentationml/2006/ole">
            <p:oleObj spid="_x0000_s9218" name="Arbeitsblatt" r:id="rId6" imgW="3050640" imgH="2620800" progId="Excel.Sheet.8">
              <p:embed/>
            </p:oleObj>
          </a:graphicData>
        </a:graphic>
      </p:graphicFrame>
      <p:graphicFrame>
        <p:nvGraphicFramePr>
          <p:cNvPr id="9219" name="Object 3"/>
          <p:cNvGraphicFramePr>
            <a:graphicFrameLocks noChangeAspect="1"/>
          </p:cNvGraphicFramePr>
          <p:nvPr/>
        </p:nvGraphicFramePr>
        <p:xfrm>
          <a:off x="4648200" y="1447800"/>
          <a:ext cx="3276600" cy="2809875"/>
        </p:xfrm>
        <a:graphic>
          <a:graphicData uri="http://schemas.openxmlformats.org/presentationml/2006/ole">
            <p:oleObj spid="_x0000_s9219" name="Arbeitsblatt" r:id="rId7" imgW="3050640" imgH="2620800" progId="Excel.Sheet.8">
              <p:embed/>
            </p:oleObj>
          </a:graphicData>
        </a:graphic>
      </p:graphicFrame>
      <p:sp>
        <p:nvSpPr>
          <p:cNvPr id="9222" name="Text Box 4"/>
          <p:cNvSpPr txBox="1">
            <a:spLocks noChangeArrowheads="1"/>
          </p:cNvSpPr>
          <p:nvPr/>
        </p:nvSpPr>
        <p:spPr bwMode="auto">
          <a:xfrm>
            <a:off x="900113" y="5013325"/>
            <a:ext cx="7920037" cy="1077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r-FR" sz="3200" b="1" i="1">
                <a:latin typeface="Comic Sans MS" pitchFamily="66" charset="0"/>
              </a:rPr>
              <a:t>También se cumple para las diagonales</a:t>
            </a:r>
            <a:r>
              <a:rPr lang="de-AT" sz="3200" b="1" i="1">
                <a:latin typeface="Comic Sans MS" pitchFamily="66" charset="0"/>
              </a:rPr>
              <a:t>. . .</a:t>
            </a:r>
          </a:p>
        </p:txBody>
      </p:sp>
    </p:spTree>
  </p:cSld>
  <p:clrMapOvr>
    <a:masterClrMapping/>
  </p:clrMapOvr>
  <p:transition spd="slow" advClick="0" advTm="10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6CC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3" descr="illusion-010"/>
          <p:cNvPicPr>
            <a:picLocks noChangeAspect="1" noChangeArrowheads="1"/>
          </p:cNvPicPr>
          <p:nvPr/>
        </p:nvPicPr>
        <p:blipFill>
          <a:blip r:embed="rId4">
            <a:duotone>
              <a:prstClr val="black"/>
              <a:srgbClr val="B0D5FE">
                <a:tint val="45000"/>
                <a:satMod val="400000"/>
              </a:srgbClr>
            </a:duotone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10242" name="Object 2"/>
          <p:cNvGraphicFramePr>
            <a:graphicFrameLocks noChangeAspect="1"/>
          </p:cNvGraphicFramePr>
          <p:nvPr/>
        </p:nvGraphicFramePr>
        <p:xfrm>
          <a:off x="1371600" y="1066800"/>
          <a:ext cx="3124200" cy="2679700"/>
        </p:xfrm>
        <a:graphic>
          <a:graphicData uri="http://schemas.openxmlformats.org/presentationml/2006/ole">
            <p:oleObj spid="_x0000_s10242" name="Arbeitsblatt" r:id="rId5" imgW="3050640" imgH="2620800" progId="Excel.Sheet.8">
              <p:embed/>
            </p:oleObj>
          </a:graphicData>
        </a:graphic>
      </p:graphicFrame>
      <p:graphicFrame>
        <p:nvGraphicFramePr>
          <p:cNvPr id="10243" name="Object 3"/>
          <p:cNvGraphicFramePr>
            <a:graphicFrameLocks noChangeAspect="1"/>
          </p:cNvGraphicFramePr>
          <p:nvPr/>
        </p:nvGraphicFramePr>
        <p:xfrm>
          <a:off x="4724400" y="1077913"/>
          <a:ext cx="3124200" cy="2679700"/>
        </p:xfrm>
        <a:graphic>
          <a:graphicData uri="http://schemas.openxmlformats.org/presentationml/2006/ole">
            <p:oleObj spid="_x0000_s10243" name="Arbeitsblatt" r:id="rId6" imgW="3050640" imgH="2620800" progId="Excel.Sheet.8">
              <p:embed/>
            </p:oleObj>
          </a:graphicData>
        </a:graphic>
      </p:graphicFrame>
      <p:sp>
        <p:nvSpPr>
          <p:cNvPr id="10246" name="Text Box 4"/>
          <p:cNvSpPr txBox="1">
            <a:spLocks noChangeArrowheads="1"/>
          </p:cNvSpPr>
          <p:nvPr/>
        </p:nvSpPr>
        <p:spPr bwMode="auto">
          <a:xfrm>
            <a:off x="1785938" y="5000625"/>
            <a:ext cx="525780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3200" b="1" i="1" dirty="0">
                <a:latin typeface="Arial" pitchFamily="34" charset="0"/>
                <a:cs typeface="Arial" pitchFamily="34" charset="0"/>
              </a:rPr>
              <a:t>Y </a:t>
            </a:r>
            <a:r>
              <a:rPr lang="en-US" sz="3200" b="1" i="1" dirty="0" err="1">
                <a:latin typeface="Arial" pitchFamily="34" charset="0"/>
                <a:cs typeface="Arial" pitchFamily="34" charset="0"/>
              </a:rPr>
              <a:t>así</a:t>
            </a:r>
            <a:r>
              <a:rPr lang="en-US" sz="32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i="1" dirty="0" err="1">
                <a:latin typeface="Arial" pitchFamily="34" charset="0"/>
                <a:cs typeface="Arial" pitchFamily="34" charset="0"/>
              </a:rPr>
              <a:t>siempre</a:t>
            </a:r>
            <a:r>
              <a:rPr lang="de-AT" sz="3200" b="1" i="1" dirty="0">
                <a:latin typeface="Arial" pitchFamily="34" charset="0"/>
                <a:cs typeface="Arial" pitchFamily="34" charset="0"/>
              </a:rPr>
              <a:t>: ¡34!</a:t>
            </a:r>
          </a:p>
        </p:txBody>
      </p:sp>
    </p:spTree>
  </p:cSld>
  <p:clrMapOvr>
    <a:masterClrMapping/>
  </p:clrMapOvr>
  <p:transition spd="slow" advClick="0" advTm="8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6CC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illusion-010"/>
          <p:cNvPicPr>
            <a:picLocks noChangeAspect="1" noChangeArrowheads="1"/>
          </p:cNvPicPr>
          <p:nvPr/>
        </p:nvPicPr>
        <p:blipFill>
          <a:blip r:embed="rId4">
            <a:duotone>
              <a:prstClr val="black"/>
              <a:srgbClr val="B0D5FE">
                <a:tint val="45000"/>
                <a:satMod val="400000"/>
              </a:srgbClr>
            </a:duotone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11266" name="Object 2"/>
          <p:cNvGraphicFramePr>
            <a:graphicFrameLocks noChangeAspect="1"/>
          </p:cNvGraphicFramePr>
          <p:nvPr/>
        </p:nvGraphicFramePr>
        <p:xfrm>
          <a:off x="2786063" y="928688"/>
          <a:ext cx="3886200" cy="3332162"/>
        </p:xfrm>
        <a:graphic>
          <a:graphicData uri="http://schemas.openxmlformats.org/presentationml/2006/ole">
            <p:oleObj spid="_x0000_s11266" name="Arbeitsblatt" r:id="rId5" imgW="3050640" imgH="2620800" progId="Excel.Sheet.8">
              <p:embed/>
            </p:oleObj>
          </a:graphicData>
        </a:graphic>
      </p:graphicFrame>
      <p:sp>
        <p:nvSpPr>
          <p:cNvPr id="11269" name="Rectangle 4"/>
          <p:cNvSpPr>
            <a:spLocks noChangeArrowheads="1"/>
          </p:cNvSpPr>
          <p:nvPr/>
        </p:nvSpPr>
        <p:spPr bwMode="auto">
          <a:xfrm>
            <a:off x="285750" y="4714875"/>
            <a:ext cx="8358188" cy="160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de-AT" sz="2800" b="1" i="1">
                <a:latin typeface="Comic Sans MS" pitchFamily="66" charset="0"/>
              </a:rPr>
              <a:t>Durero creó este cuadrado en 1514. La C de cuadrado es la 3ª letra</a:t>
            </a:r>
          </a:p>
          <a:p>
            <a:pPr algn="ctr">
              <a:spcBef>
                <a:spcPct val="50000"/>
              </a:spcBef>
            </a:pPr>
            <a:r>
              <a:rPr lang="de-AT" sz="2800" b="1" i="1">
                <a:latin typeface="Comic Sans MS" pitchFamily="66" charset="0"/>
              </a:rPr>
              <a:t> del alfabeto y la D de Durero est la 4ª = 34</a:t>
            </a:r>
          </a:p>
        </p:txBody>
      </p:sp>
    </p:spTree>
  </p:cSld>
  <p:clrMapOvr>
    <a:masterClrMapping/>
  </p:clrMapOvr>
  <p:transition spd="slow" advClick="0" advTm="8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6CC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illusion-010"/>
          <p:cNvPicPr>
            <a:picLocks noChangeAspect="1" noChangeArrowheads="1"/>
          </p:cNvPicPr>
          <p:nvPr/>
        </p:nvPicPr>
        <p:blipFill>
          <a:blip r:embed="rId4">
            <a:duotone>
              <a:prstClr val="black"/>
              <a:srgbClr val="B0D5FE">
                <a:tint val="45000"/>
                <a:satMod val="400000"/>
              </a:srgbClr>
            </a:duotone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12290" name="Object 2"/>
          <p:cNvGraphicFramePr>
            <a:graphicFrameLocks noChangeAspect="1"/>
          </p:cNvGraphicFramePr>
          <p:nvPr/>
        </p:nvGraphicFramePr>
        <p:xfrm>
          <a:off x="2209800" y="838200"/>
          <a:ext cx="4876800" cy="4183063"/>
        </p:xfrm>
        <a:graphic>
          <a:graphicData uri="http://schemas.openxmlformats.org/presentationml/2006/ole">
            <p:oleObj spid="_x0000_s12290" name="Arbeitsblatt" r:id="rId5" imgW="3050640" imgH="2620800" progId="Excel.Sheet.8">
              <p:embed/>
            </p:oleObj>
          </a:graphicData>
        </a:graphic>
      </p:graphicFrame>
      <p:sp>
        <p:nvSpPr>
          <p:cNvPr id="12291" name="Rectangle 4"/>
          <p:cNvSpPr>
            <a:spLocks noChangeArrowheads="1"/>
          </p:cNvSpPr>
          <p:nvPr/>
        </p:nvSpPr>
        <p:spPr bwMode="auto">
          <a:xfrm>
            <a:off x="928662" y="5715016"/>
            <a:ext cx="7715304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de-AT" sz="2800" b="1" i="1" dirty="0">
                <a:latin typeface="Arial" pitchFamily="34" charset="0"/>
                <a:cs typeface="Arial" pitchFamily="34" charset="0"/>
              </a:rPr>
              <a:t>Si los desplazamos de nuevo, la suma es 34</a:t>
            </a:r>
          </a:p>
        </p:txBody>
      </p:sp>
    </p:spTree>
  </p:cSld>
  <p:clrMapOvr>
    <a:masterClrMapping/>
  </p:clrMapOvr>
  <p:transition spd="slow" advClick="0" advTm="7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1 Tabla"/>
          <p:cNvGraphicFramePr>
            <a:graphicFrameLocks noGrp="1"/>
          </p:cNvGraphicFramePr>
          <p:nvPr/>
        </p:nvGraphicFramePr>
        <p:xfrm>
          <a:off x="0" y="-285750"/>
          <a:ext cx="9144004" cy="7143775"/>
        </p:xfrm>
        <a:graphic>
          <a:graphicData uri="http://schemas.openxmlformats.org/drawingml/2006/table">
            <a:tbl>
              <a:tblPr/>
              <a:tblGrid>
                <a:gridCol w="2286001"/>
                <a:gridCol w="2286001"/>
                <a:gridCol w="2286001"/>
                <a:gridCol w="2286001"/>
              </a:tblGrid>
              <a:tr h="1800603">
                <a:tc>
                  <a:txBody>
                    <a:bodyPr/>
                    <a:lstStyle/>
                    <a:p>
                      <a:pPr algn="ctr"/>
                      <a:r>
                        <a:rPr lang="es-ES" sz="4400" dirty="0">
                          <a:solidFill>
                            <a:srgbClr val="FFFFFF"/>
                          </a:solidFill>
                          <a:latin typeface="Verdana"/>
                        </a:rPr>
                        <a:t>16</a:t>
                      </a:r>
                    </a:p>
                  </a:txBody>
                  <a:tcPr marL="57150" marR="57150" marT="57150" marB="5715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sz="4400" dirty="0">
                          <a:solidFill>
                            <a:srgbClr val="FFFFFF"/>
                          </a:solidFill>
                          <a:latin typeface="Verdana"/>
                        </a:rPr>
                        <a:t>3</a:t>
                      </a:r>
                    </a:p>
                  </a:txBody>
                  <a:tcPr marL="57150" marR="57150" marT="57150" marB="5715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sz="4400" dirty="0">
                          <a:solidFill>
                            <a:srgbClr val="FFFFFF"/>
                          </a:solidFill>
                          <a:latin typeface="Verdana"/>
                        </a:rPr>
                        <a:t>2</a:t>
                      </a:r>
                    </a:p>
                  </a:txBody>
                  <a:tcPr marL="57150" marR="57150" marT="57150" marB="5715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sz="4400">
                          <a:solidFill>
                            <a:srgbClr val="FFFFFF"/>
                          </a:solidFill>
                          <a:latin typeface="Verdana"/>
                        </a:rPr>
                        <a:t>13</a:t>
                      </a:r>
                    </a:p>
                  </a:txBody>
                  <a:tcPr marL="57150" marR="57150" marT="57150" marB="5715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0000"/>
                    </a:solidFill>
                  </a:tcPr>
                </a:tc>
              </a:tr>
              <a:tr h="2140784">
                <a:tc>
                  <a:txBody>
                    <a:bodyPr/>
                    <a:lstStyle/>
                    <a:p>
                      <a:pPr algn="ctr"/>
                      <a:r>
                        <a:rPr lang="es-ES" sz="4400">
                          <a:solidFill>
                            <a:srgbClr val="FFFFFF"/>
                          </a:solidFill>
                          <a:latin typeface="Verdana"/>
                        </a:rPr>
                        <a:t>5</a:t>
                      </a:r>
                    </a:p>
                  </a:txBody>
                  <a:tcPr marL="57150" marR="57150" marT="57150" marB="5715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sz="4400" dirty="0">
                          <a:solidFill>
                            <a:srgbClr val="FFFFFF"/>
                          </a:solidFill>
                          <a:latin typeface="Verdana"/>
                        </a:rPr>
                        <a:t>10</a:t>
                      </a:r>
                    </a:p>
                  </a:txBody>
                  <a:tcPr marL="57150" marR="57150" marT="57150" marB="5715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sz="4400">
                          <a:solidFill>
                            <a:srgbClr val="FFFFFF"/>
                          </a:solidFill>
                          <a:latin typeface="Verdana"/>
                        </a:rPr>
                        <a:t>11</a:t>
                      </a:r>
                    </a:p>
                  </a:txBody>
                  <a:tcPr marL="57150" marR="57150" marT="57150" marB="5715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sz="4400" dirty="0">
                          <a:solidFill>
                            <a:srgbClr val="FFFFFF"/>
                          </a:solidFill>
                          <a:latin typeface="Verdana"/>
                        </a:rPr>
                        <a:t>8</a:t>
                      </a:r>
                    </a:p>
                  </a:txBody>
                  <a:tcPr marL="57150" marR="57150" marT="57150" marB="5715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0000"/>
                    </a:solidFill>
                  </a:tcPr>
                </a:tc>
              </a:tr>
              <a:tr h="2140784">
                <a:tc>
                  <a:txBody>
                    <a:bodyPr/>
                    <a:lstStyle/>
                    <a:p>
                      <a:pPr algn="ctr"/>
                      <a:r>
                        <a:rPr lang="es-ES" sz="4400">
                          <a:solidFill>
                            <a:srgbClr val="FFFFFF"/>
                          </a:solidFill>
                          <a:latin typeface="Verdana"/>
                        </a:rPr>
                        <a:t>9</a:t>
                      </a:r>
                    </a:p>
                  </a:txBody>
                  <a:tcPr marL="57150" marR="57150" marT="57150" marB="5715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sz="4400" dirty="0">
                          <a:solidFill>
                            <a:srgbClr val="FFFFFF"/>
                          </a:solidFill>
                          <a:latin typeface="Verdana"/>
                        </a:rPr>
                        <a:t>6</a:t>
                      </a:r>
                    </a:p>
                  </a:txBody>
                  <a:tcPr marL="57150" marR="57150" marT="57150" marB="5715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sz="4400" dirty="0">
                          <a:solidFill>
                            <a:srgbClr val="FFFFFF"/>
                          </a:solidFill>
                          <a:latin typeface="Verdana"/>
                        </a:rPr>
                        <a:t>7</a:t>
                      </a:r>
                    </a:p>
                  </a:txBody>
                  <a:tcPr marL="57150" marR="57150" marT="57150" marB="5715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sz="4400">
                          <a:solidFill>
                            <a:srgbClr val="FFFFFF"/>
                          </a:solidFill>
                          <a:latin typeface="Verdana"/>
                        </a:rPr>
                        <a:t>12</a:t>
                      </a:r>
                    </a:p>
                  </a:txBody>
                  <a:tcPr marL="57150" marR="57150" marT="57150" marB="5715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0000"/>
                    </a:solidFill>
                  </a:tcPr>
                </a:tc>
              </a:tr>
              <a:tr h="1061604">
                <a:tc>
                  <a:txBody>
                    <a:bodyPr/>
                    <a:lstStyle/>
                    <a:p>
                      <a:pPr algn="ctr"/>
                      <a:r>
                        <a:rPr lang="es-ES" sz="4400">
                          <a:solidFill>
                            <a:srgbClr val="FFFFFF"/>
                          </a:solidFill>
                          <a:latin typeface="Verdana"/>
                        </a:rPr>
                        <a:t>4</a:t>
                      </a:r>
                    </a:p>
                  </a:txBody>
                  <a:tcPr marL="57150" marR="57150" marT="57150" marB="5715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sz="4400">
                          <a:solidFill>
                            <a:srgbClr val="FFFFFF"/>
                          </a:solidFill>
                          <a:latin typeface="Verdana"/>
                        </a:rPr>
                        <a:t>15</a:t>
                      </a:r>
                    </a:p>
                  </a:txBody>
                  <a:tcPr marL="57150" marR="57150" marT="57150" marB="5715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sz="4400" dirty="0">
                          <a:solidFill>
                            <a:srgbClr val="FFFFFF"/>
                          </a:solidFill>
                          <a:latin typeface="Verdana"/>
                        </a:rPr>
                        <a:t>14</a:t>
                      </a:r>
                    </a:p>
                  </a:txBody>
                  <a:tcPr marL="57150" marR="57150" marT="57150" marB="5715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sz="4400" dirty="0">
                          <a:solidFill>
                            <a:srgbClr val="FFFFFF"/>
                          </a:solidFill>
                          <a:latin typeface="Verdana"/>
                        </a:rPr>
                        <a:t>1</a:t>
                      </a:r>
                    </a:p>
                  </a:txBody>
                  <a:tcPr marL="57150" marR="57150" marT="57150" marB="5715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0000"/>
                    </a:solidFill>
                  </a:tcPr>
                </a:tc>
              </a:tr>
            </a:tbl>
          </a:graphicData>
        </a:graphic>
      </p:graphicFrame>
      <p:sp>
        <p:nvSpPr>
          <p:cNvPr id="54291" name="AutoShape 2" descr="http://arssecreta.com/wp-content/uploads/2007/11/cuadrado.jpg"/>
          <p:cNvSpPr>
            <a:spLocks noChangeAspect="1" noChangeArrowheads="1"/>
          </p:cNvSpPr>
          <p:nvPr/>
        </p:nvSpPr>
        <p:spPr bwMode="auto">
          <a:xfrm>
            <a:off x="44450" y="-617538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s-ES"/>
          </a:p>
        </p:txBody>
      </p:sp>
      <p:pic>
        <p:nvPicPr>
          <p:cNvPr id="4" name="Picture 3" descr="illusion-010"/>
          <p:cNvPicPr>
            <a:picLocks noChangeAspect="1" noChangeArrowheads="1"/>
          </p:cNvPicPr>
          <p:nvPr/>
        </p:nvPicPr>
        <p:blipFill>
          <a:blip r:embed="rId2">
            <a:duotone>
              <a:prstClr val="black"/>
              <a:srgbClr val="B0D5FE">
                <a:tint val="45000"/>
                <a:satMod val="400000"/>
              </a:srgbClr>
            </a:duotone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illusion-010"/>
          <p:cNvPicPr>
            <a:picLocks noChangeAspect="1" noChangeArrowheads="1"/>
          </p:cNvPicPr>
          <p:nvPr/>
        </p:nvPicPr>
        <p:blipFill>
          <a:blip r:embed="rId2">
            <a:duotone>
              <a:prstClr val="black"/>
              <a:srgbClr val="B0D5FE">
                <a:tint val="45000"/>
                <a:satMod val="400000"/>
              </a:srgbClr>
            </a:duotone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5298" name="1 Rectángulo"/>
          <p:cNvSpPr>
            <a:spLocks noChangeArrowheads="1"/>
          </p:cNvSpPr>
          <p:nvPr/>
        </p:nvSpPr>
        <p:spPr bwMode="auto">
          <a:xfrm>
            <a:off x="1000125" y="642938"/>
            <a:ext cx="6858000" cy="52629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4800" b="1" i="1" dirty="0"/>
              <a:t/>
            </a:r>
            <a:br>
              <a:rPr lang="es-ES" sz="4800" b="1" i="1" dirty="0"/>
            </a:br>
            <a:endParaRPr lang="es-ES" sz="4800" b="1" i="1" dirty="0">
              <a:latin typeface="Arial" pitchFamily="34" charset="0"/>
              <a:cs typeface="Arial" pitchFamily="34" charset="0"/>
            </a:endParaRPr>
          </a:p>
          <a:p>
            <a:pPr algn="ctr"/>
            <a:r>
              <a:rPr lang="es-ES" sz="4800" b="1" i="1" dirty="0">
                <a:latin typeface="Arial" pitchFamily="34" charset="0"/>
                <a:cs typeface="Arial" pitchFamily="34" charset="0"/>
              </a:rPr>
              <a:t>¿Pero que nos quiso decir con este enigma cuyo resultado es la cifra 34?</a:t>
            </a:r>
          </a:p>
          <a:p>
            <a:r>
              <a:rPr lang="es-ES" dirty="0"/>
              <a:t/>
            </a:r>
            <a:br>
              <a:rPr lang="es-ES" dirty="0"/>
            </a:br>
            <a:endParaRPr lang="es-ES" dirty="0"/>
          </a:p>
        </p:txBody>
      </p:sp>
    </p:spTree>
  </p:cSld>
  <p:clrMapOvr>
    <a:masterClrMapping/>
  </p:clrMapOvr>
  <p:transition spd="slow" advClick="0" advTm="14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URERO,EL MISTERIO DE LOS NUMEROS">
  <a:themeElements>
    <a:clrScheme name="Standaardontwerp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Standaardontwerp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Standaardontwerp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ardontwerp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ardontwerp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ardontwerp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ardontwerp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ardontwerp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ardontwerp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DURERO,EL MISTERIO DE LOS NUMEROS</Template>
  <TotalTime>6</TotalTime>
  <Words>975</Words>
  <Application>Microsoft PowerPoint</Application>
  <PresentationFormat>Presentación en pantalla (4:3)</PresentationFormat>
  <Paragraphs>105</Paragraphs>
  <Slides>43</Slides>
  <Notes>15</Notes>
  <HiddenSlides>0</HiddenSlides>
  <MMClips>0</MMClips>
  <ScaleCrop>false</ScaleCrop>
  <HeadingPairs>
    <vt:vector size="6" baseType="variant">
      <vt:variant>
        <vt:lpstr>Tema</vt:lpstr>
      </vt:variant>
      <vt:variant>
        <vt:i4>2</vt:i4>
      </vt:variant>
      <vt:variant>
        <vt:lpstr>Servidores OLE incrustados</vt:lpstr>
      </vt:variant>
      <vt:variant>
        <vt:i4>1</vt:i4>
      </vt:variant>
      <vt:variant>
        <vt:lpstr>Títulos de diapositiva</vt:lpstr>
      </vt:variant>
      <vt:variant>
        <vt:i4>43</vt:i4>
      </vt:variant>
    </vt:vector>
  </HeadingPairs>
  <TitlesOfParts>
    <vt:vector size="46" baseType="lpstr">
      <vt:lpstr>DURERO,EL MISTERIO DE LOS NUMEROS</vt:lpstr>
      <vt:lpstr>Diseño predeterminado</vt:lpstr>
      <vt:lpstr>Arbeitsblatt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</vt:vector>
  </TitlesOfParts>
  <Company>..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cp:lastModifiedBy>JOSE LUIS</cp:lastModifiedBy>
  <cp:revision>1</cp:revision>
  <dcterms:created xsi:type="dcterms:W3CDTF">2014-04-26T09:29:02Z</dcterms:created>
  <dcterms:modified xsi:type="dcterms:W3CDTF">2014-04-26T09:35:29Z</dcterms:modified>
</cp:coreProperties>
</file>