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3" r:id="rId3"/>
    <p:sldId id="269" r:id="rId4"/>
    <p:sldId id="256" r:id="rId5"/>
    <p:sldId id="272" r:id="rId6"/>
    <p:sldId id="259" r:id="rId7"/>
    <p:sldId id="270" r:id="rId8"/>
    <p:sldId id="257" r:id="rId9"/>
    <p:sldId id="268" r:id="rId10"/>
    <p:sldId id="273" r:id="rId11"/>
    <p:sldId id="266" r:id="rId12"/>
    <p:sldId id="267" r:id="rId13"/>
    <p:sldId id="260" r:id="rId14"/>
    <p:sldId id="265" r:id="rId15"/>
    <p:sldId id="261" r:id="rId16"/>
    <p:sldId id="271" r:id="rId17"/>
    <p:sldId id="292" r:id="rId18"/>
    <p:sldId id="280" r:id="rId19"/>
    <p:sldId id="289" r:id="rId20"/>
    <p:sldId id="264" r:id="rId21"/>
    <p:sldId id="274" r:id="rId22"/>
    <p:sldId id="262" r:id="rId23"/>
    <p:sldId id="279" r:id="rId24"/>
    <p:sldId id="281" r:id="rId25"/>
    <p:sldId id="276" r:id="rId26"/>
    <p:sldId id="275" r:id="rId27"/>
    <p:sldId id="291" r:id="rId28"/>
    <p:sldId id="284" r:id="rId29"/>
    <p:sldId id="293"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tXKwylq1FovuB+v0znPw==" hashData="sNL/qHg7Q9fNFyN/YhHTAN3Jah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9634"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9950D00-7A50-4599-9B8A-7A9EF315FE8D}" type="datetimeFigureOut">
              <a:rPr lang="es-ES" smtClean="0"/>
              <a:pPr/>
              <a:t>01/08/2014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0CBDF45-9C13-470E-AF36-4AAD7BB8BF70}" type="slidenum">
              <a:rPr lang="es-ES" smtClean="0"/>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9950D00-7A50-4599-9B8A-7A9EF315FE8D}" type="datetimeFigureOut">
              <a:rPr lang="es-ES" smtClean="0"/>
              <a:pPr/>
              <a:t>01/08/2014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0CBDF45-9C13-470E-AF36-4AAD7BB8BF70}" type="slidenum">
              <a:rPr lang="es-ES" smtClean="0"/>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9950D00-7A50-4599-9B8A-7A9EF315FE8D}" type="datetimeFigureOut">
              <a:rPr lang="es-ES" smtClean="0"/>
              <a:pPr/>
              <a:t>01/08/2014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0CBDF45-9C13-470E-AF36-4AAD7BB8BF70}" type="slidenum">
              <a:rPr lang="es-ES" smtClean="0"/>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9950D00-7A50-4599-9B8A-7A9EF315FE8D}" type="datetimeFigureOut">
              <a:rPr lang="es-ES" smtClean="0"/>
              <a:pPr/>
              <a:t>01/08/2014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0CBDF45-9C13-470E-AF36-4AAD7BB8BF70}" type="slidenum">
              <a:rPr lang="es-ES" smtClean="0"/>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9950D00-7A50-4599-9B8A-7A9EF315FE8D}" type="datetimeFigureOut">
              <a:rPr lang="es-ES" smtClean="0"/>
              <a:pPr/>
              <a:t>01/08/2014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0CBDF45-9C13-470E-AF36-4AAD7BB8BF70}" type="slidenum">
              <a:rPr lang="es-ES" smtClean="0"/>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9950D00-7A50-4599-9B8A-7A9EF315FE8D}" type="datetimeFigureOut">
              <a:rPr lang="es-ES" smtClean="0"/>
              <a:pPr/>
              <a:t>01/08/2014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0CBDF45-9C13-470E-AF36-4AAD7BB8BF70}" type="slidenum">
              <a:rPr lang="es-ES" smtClean="0"/>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9950D00-7A50-4599-9B8A-7A9EF315FE8D}" type="datetimeFigureOut">
              <a:rPr lang="es-ES" smtClean="0"/>
              <a:pPr/>
              <a:t>01/08/2014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0CBDF45-9C13-470E-AF36-4AAD7BB8BF70}" type="slidenum">
              <a:rPr lang="es-ES" smtClean="0"/>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9950D00-7A50-4599-9B8A-7A9EF315FE8D}" type="datetimeFigureOut">
              <a:rPr lang="es-ES" smtClean="0"/>
              <a:pPr/>
              <a:t>01/08/2014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0CBDF45-9C13-470E-AF36-4AAD7BB8BF70}" type="slidenum">
              <a:rPr lang="es-ES" smtClean="0"/>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9950D00-7A50-4599-9B8A-7A9EF315FE8D}" type="datetimeFigureOut">
              <a:rPr lang="es-ES" smtClean="0"/>
              <a:pPr/>
              <a:t>01/08/2014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0CBDF45-9C13-470E-AF36-4AAD7BB8BF70}" type="slidenum">
              <a:rPr lang="es-ES" smtClean="0"/>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9950D00-7A50-4599-9B8A-7A9EF315FE8D}" type="datetimeFigureOut">
              <a:rPr lang="es-ES" smtClean="0"/>
              <a:pPr/>
              <a:t>01/08/2014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0CBDF45-9C13-470E-AF36-4AAD7BB8BF70}" type="slidenum">
              <a:rPr lang="es-ES" smtClean="0"/>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9950D00-7A50-4599-9B8A-7A9EF315FE8D}" type="datetimeFigureOut">
              <a:rPr lang="es-ES" smtClean="0"/>
              <a:pPr/>
              <a:t>01/08/2014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0CBDF45-9C13-470E-AF36-4AAD7BB8BF70}" type="slidenum">
              <a:rPr lang="es-ES" smtClean="0"/>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7E49D5D-78E7-4C88-B3DA-2E9BA8C8691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81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950D00-7A50-4599-9B8A-7A9EF315FE8D}" type="datetimeFigureOut">
              <a:rPr lang="es-ES" smtClean="0"/>
              <a:pPr/>
              <a:t>01/08/2014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CBDF45-9C13-470E-AF36-4AAD7BB8BF70}"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01DA54C-D401-453B-8D9E-7ED4E9A0C1A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0"/>
            <a:ext cx="9144000"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187624" y="1700808"/>
            <a:ext cx="6696744" cy="3785652"/>
          </a:xfrm>
          <a:prstGeom prst="rect">
            <a:avLst/>
          </a:prstGeom>
        </p:spPr>
        <p:txBody>
          <a:bodyPr wrap="square">
            <a:spAutoFit/>
          </a:bodyPr>
          <a:lstStyle/>
          <a:p>
            <a:pPr algn="ctr"/>
            <a:r>
              <a:rPr lang="es-ES" sz="80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latin typeface="Arial Black" pitchFamily="34" charset="0"/>
              </a:rPr>
              <a:t>Desierto de Badain </a:t>
            </a:r>
            <a:r>
              <a:rPr lang="es-ES" sz="80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latin typeface="Arial Black" pitchFamily="34" charset="0"/>
              </a:rPr>
              <a:t>Jaran </a:t>
            </a:r>
            <a:endParaRPr lang="es-ES" sz="8000" dirty="0"/>
          </a:p>
        </p:txBody>
      </p:sp>
    </p:spTree>
  </p:cSld>
  <p:clrMapOvr>
    <a:masterClrMapping/>
  </p:clrMapOvr>
  <p:transition spd="slow" advTm="12000">
    <p:dissolve/>
    <p:sndAc>
      <p:stSnd loop="1">
        <p:snd r:embed="rId2" name="el cl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C:\Documents and Settings\Dell\Escritorio\Badain_Jaran_02.jpg"/>
          <p:cNvPicPr>
            <a:picLocks noChangeAspect="1" noChangeArrowheads="1"/>
          </p:cNvPicPr>
          <p:nvPr/>
        </p:nvPicPr>
        <p:blipFill>
          <a:blip r:embed="rId2" cstate="print"/>
          <a:srcRect/>
          <a:stretch>
            <a:fillRect/>
          </a:stretch>
        </p:blipFill>
        <p:spPr bwMode="auto">
          <a:xfrm>
            <a:off x="0" y="0"/>
            <a:ext cx="9185016"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06"/>
          <p:cNvPicPr>
            <a:picLocks noChangeAspect="1" noChangeArrowheads="1" noCrop="1"/>
          </p:cNvPicPr>
          <p:nvPr/>
        </p:nvPicPr>
        <p:blipFill>
          <a:blip r:embed="rId2"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
        <p:nvSpPr>
          <p:cNvPr id="4" name="3 Rectángulo"/>
          <p:cNvSpPr/>
          <p:nvPr/>
        </p:nvSpPr>
        <p:spPr>
          <a:xfrm>
            <a:off x="1475656" y="1484784"/>
            <a:ext cx="6318448" cy="4708981"/>
          </a:xfrm>
          <a:prstGeom prst="rect">
            <a:avLst/>
          </a:prstGeom>
          <a:noFill/>
          <a:ln>
            <a:noFill/>
          </a:ln>
        </p:spPr>
        <p:txBody>
          <a:bodyPr wrap="square">
            <a:spAutoFit/>
          </a:bodyPr>
          <a:lstStyle/>
          <a:p>
            <a:pPr algn="ctr"/>
            <a:r>
              <a:rPr lang="es-ES" sz="6000" b="1" i="1" dirty="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latin typeface="Arial Black" pitchFamily="34" charset="0"/>
              </a:rPr>
              <a:t>El misterioso desierto de </a:t>
            </a:r>
            <a:endParaRPr lang="es-ES" sz="60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latin typeface="Arial Black" pitchFamily="34" charset="0"/>
            </a:endParaRPr>
          </a:p>
          <a:p>
            <a:pPr algn="ctr"/>
            <a:r>
              <a:rPr lang="es-ES" sz="60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latin typeface="Arial Black" pitchFamily="34" charset="0"/>
              </a:rPr>
              <a:t>Badain </a:t>
            </a:r>
            <a:r>
              <a:rPr lang="es-ES" sz="6000" b="1" i="1" dirty="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latin typeface="Arial Black" pitchFamily="34" charset="0"/>
              </a:rPr>
              <a:t>Jaran con más de 140 lagos</a:t>
            </a: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4">
                                            <p:txEl>
                                              <p:pRg st="0" end="0"/>
                                            </p:txEl>
                                          </p:spTgt>
                                        </p:tgtEl>
                                        <p:attrNameLst>
                                          <p:attrName>style.visibility</p:attrName>
                                        </p:attrNameLst>
                                      </p:cBhvr>
                                      <p:to>
                                        <p:strVal val="visible"/>
                                      </p:to>
                                    </p:set>
                                    <p:anim calcmode="discrete" valueType="clr">
                                      <p:cBhvr override="childStyle">
                                        <p:cTn id="11" dur="80"/>
                                        <p:tgtEl>
                                          <p:spTgt spid="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4">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4">
                                            <p:txEl>
                                              <p:pRg st="0" end="0"/>
                                            </p:txEl>
                                          </p:spTgt>
                                        </p:tgtEl>
                                        <p:attrNameLst>
                                          <p:attrName>fill.type</p:attrName>
                                        </p:attrNameLst>
                                      </p:cBhvr>
                                      <p:to>
                                        <p:strVal val="solid"/>
                                      </p:to>
                                    </p:set>
                                  </p:childTnLst>
                                </p:cTn>
                              </p:par>
                            </p:childTnLst>
                          </p:cTn>
                        </p:par>
                        <p:par>
                          <p:cTn id="14" fill="hold">
                            <p:stCondLst>
                              <p:cond delay="920"/>
                            </p:stCondLst>
                            <p:childTnLst>
                              <p:par>
                                <p:cTn id="15" presetID="27" presetClass="entr" presetSubtype="0" fill="hold" nodeType="afterEffect">
                                  <p:stCondLst>
                                    <p:cond delay="0"/>
                                  </p:stCondLst>
                                  <p:iterate type="lt">
                                    <p:tmPct val="50000"/>
                                  </p:iterate>
                                  <p:childTnLst>
                                    <p:set>
                                      <p:cBhvr>
                                        <p:cTn id="16" dur="1" fill="hold">
                                          <p:stCondLst>
                                            <p:cond delay="0"/>
                                          </p:stCondLst>
                                        </p:cTn>
                                        <p:tgtEl>
                                          <p:spTgt spid="4">
                                            <p:txEl>
                                              <p:pRg st="1" end="1"/>
                                            </p:txEl>
                                          </p:spTgt>
                                        </p:tgtEl>
                                        <p:attrNameLst>
                                          <p:attrName>style.visibility</p:attrName>
                                        </p:attrNameLst>
                                      </p:cBhvr>
                                      <p:to>
                                        <p:strVal val="visible"/>
                                      </p:to>
                                    </p:set>
                                    <p:anim calcmode="discrete" valueType="clr">
                                      <p:cBhvr override="childStyle">
                                        <p:cTn id="17" dur="80"/>
                                        <p:tgtEl>
                                          <p:spTgt spid="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4">
                                            <p:txEl>
                                              <p:pRg st="1" end="1"/>
                                            </p:txEl>
                                          </p:spTgt>
                                        </p:tgtEl>
                                        <p:attrNameLst>
                                          <p:attrName>fillcolor</p:attrName>
                                        </p:attrNameLst>
                                      </p:cBhvr>
                                      <p:tavLst>
                                        <p:tav tm="0">
                                          <p:val>
                                            <p:clrVal>
                                              <a:schemeClr val="accent2"/>
                                            </p:clrVal>
                                          </p:val>
                                        </p:tav>
                                        <p:tav tm="50000">
                                          <p:val>
                                            <p:clrVal>
                                              <a:schemeClr val="hlink"/>
                                            </p:clrVal>
                                          </p:val>
                                        </p:tav>
                                      </p:tavLst>
                                    </p:anim>
                                    <p:set>
                                      <p:cBhvr>
                                        <p:cTn id="19" dur="80"/>
                                        <p:tgtEl>
                                          <p:spTgt spid="4">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Documents and Settings\Dell\Escritorio\El-misterioso-desierto-de-Badain-Jaran-1.jpg"/>
          <p:cNvPicPr>
            <a:picLocks noChangeAspect="1" noChangeArrowheads="1"/>
          </p:cNvPicPr>
          <p:nvPr/>
        </p:nvPicPr>
        <p:blipFill>
          <a:blip r:embed="rId2" cstate="print"/>
          <a:srcRect/>
          <a:stretch>
            <a:fillRect/>
          </a:stretch>
        </p:blipFill>
        <p:spPr bwMode="auto">
          <a:xfrm>
            <a:off x="-1" y="0"/>
            <a:ext cx="9206363"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0"/>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2" name="1 Rectángulo"/>
          <p:cNvSpPr/>
          <p:nvPr/>
        </p:nvSpPr>
        <p:spPr>
          <a:xfrm>
            <a:off x="683568" y="476672"/>
            <a:ext cx="7272808" cy="5693866"/>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El planeta Tierra tiene lugares asombrosos que dejarían sin aliento al menos impresionable de los mortales. Entre los numerosos sitios mágicos presentes en los cinco continentes hay que reconocer algunos que tienen un atractivo muy particular tanto para viajeros osados como para los inquietos científicos, me refiero a los desiertos. Pero entre todos, hay uno particularmente sorprendente, el desierto de Badain Jaran.</a:t>
            </a:r>
            <a:endParaRPr lang="es-ES" sz="28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endParaRPr>
          </a:p>
        </p:txBody>
      </p:sp>
      <p:pic>
        <p:nvPicPr>
          <p:cNvPr id="4"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0"/>
            <a:ext cx="9144000" cy="6948488"/>
          </a:xfrm>
          <a:prstGeom prst="rect">
            <a:avLst/>
          </a:prstGeom>
          <a:noFill/>
        </p:spPr>
      </p:pic>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par>
                                <p:cTn id="11" presetID="9" presetClass="emph" presetSubtype="0" nodeType="withEffect">
                                  <p:stCondLst>
                                    <p:cond delay="0"/>
                                  </p:stCondLst>
                                  <p:childTnLst>
                                    <p:set>
                                      <p:cBhvr rctx="PPT">
                                        <p:cTn id="12" dur="indefinite"/>
                                        <p:tgtEl>
                                          <p:spTgt spid="4"/>
                                        </p:tgtEl>
                                        <p:attrNameLst>
                                          <p:attrName>style.opacity</p:attrName>
                                        </p:attrNameLst>
                                      </p:cBhvr>
                                      <p:to>
                                        <p:strVal val="0.5"/>
                                      </p:to>
                                    </p:set>
                                    <p:animEffect filter="image" prLst="opacity: 0.5">
                                      <p:cBhvr rctx="IE">
                                        <p:cTn id="13"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Documents and Settings\Dell\Escritorio\desierto-de-los-lagos-misteriosos-01_thumb2.jpg"/>
          <p:cNvPicPr>
            <a:picLocks noChangeAspect="1" noChangeArrowheads="1"/>
          </p:cNvPicPr>
          <p:nvPr/>
        </p:nvPicPr>
        <p:blipFill>
          <a:blip r:embed="rId2" cstate="print"/>
          <a:srcRect/>
          <a:stretch>
            <a:fillRect/>
          </a:stretch>
        </p:blipFill>
        <p:spPr bwMode="auto">
          <a:xfrm>
            <a:off x="0" y="0"/>
            <a:ext cx="9197484"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0"/>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2" name="1 Rectángulo"/>
          <p:cNvSpPr/>
          <p:nvPr/>
        </p:nvSpPr>
        <p:spPr>
          <a:xfrm>
            <a:off x="1331640" y="692696"/>
            <a:ext cx="6912768" cy="5632311"/>
          </a:xfrm>
          <a:prstGeom prst="rect">
            <a:avLst/>
          </a:prstGeom>
        </p:spPr>
        <p:txBody>
          <a:bodyPr wrap="square">
            <a:spAutoFit/>
          </a:bodyPr>
          <a:lstStyle/>
          <a:p>
            <a:pPr algn="ctr"/>
            <a:r>
              <a:rPr lang="es-ES" sz="40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En la Mongolia interior, región autónoma de china, existen unos misteriosos lagos que nadie hasta hace poco tiempo sabia como habían surgido ni como era posible en medio de un desierto inhóspito</a:t>
            </a:r>
            <a:r>
              <a:rPr lang="es-ES" sz="3200" i="1" dirty="0" smtClean="0">
                <a:effectLst>
                  <a:glow rad="228600">
                    <a:schemeClr val="accent2">
                      <a:satMod val="175000"/>
                      <a:alpha val="40000"/>
                    </a:schemeClr>
                  </a:glow>
                </a:effectLst>
                <a:latin typeface="Arial Black" pitchFamily="34" charset="0"/>
              </a:rPr>
              <a:t>.</a:t>
            </a:r>
            <a:endParaRPr lang="es-ES" sz="3200" i="1" dirty="0">
              <a:effectLst>
                <a:glow rad="228600">
                  <a:schemeClr val="accent2">
                    <a:satMod val="175000"/>
                    <a:alpha val="40000"/>
                  </a:schemeClr>
                </a:glow>
              </a:effectLst>
              <a:latin typeface="Arial Black" pitchFamily="34" charset="0"/>
            </a:endParaRPr>
          </a:p>
        </p:txBody>
      </p:sp>
      <p:pic>
        <p:nvPicPr>
          <p:cNvPr id="4"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0"/>
            <a:ext cx="9144000" cy="6948488"/>
          </a:xfrm>
          <a:prstGeom prst="rect">
            <a:avLst/>
          </a:prstGeom>
          <a:noFill/>
        </p:spPr>
      </p:pic>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par>
                                <p:cTn id="11" presetID="9" presetClass="emph" presetSubtype="0" nodeType="withEffect">
                                  <p:stCondLst>
                                    <p:cond delay="0"/>
                                  </p:stCondLst>
                                  <p:childTnLst>
                                    <p:set>
                                      <p:cBhvr rctx="PPT">
                                        <p:cTn id="12" dur="indefinite"/>
                                        <p:tgtEl>
                                          <p:spTgt spid="4"/>
                                        </p:tgtEl>
                                        <p:attrNameLst>
                                          <p:attrName>style.opacity</p:attrName>
                                        </p:attrNameLst>
                                      </p:cBhvr>
                                      <p:to>
                                        <p:strVal val="0.5"/>
                                      </p:to>
                                    </p:set>
                                    <p:animEffect filter="image" prLst="opacity: 0.5">
                                      <p:cBhvr rctx="IE">
                                        <p:cTn id="13"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Documents and Settings\Dell\Escritorio\desierto de los lagos misteriosos badain jaran 01_thumb[2].jpg"/>
          <p:cNvPicPr>
            <a:picLocks noChangeAspect="1" noChangeArrowheads="1"/>
          </p:cNvPicPr>
          <p:nvPr/>
        </p:nvPicPr>
        <p:blipFill>
          <a:blip r:embed="rId2" cstate="print"/>
          <a:srcRect/>
          <a:stretch>
            <a:fillRect/>
          </a:stretch>
        </p:blipFill>
        <p:spPr bwMode="auto">
          <a:xfrm>
            <a:off x="0" y="0"/>
            <a:ext cx="9245754"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Imagen2.jpg"/>
          <p:cNvPicPr>
            <a:picLocks noChangeAspect="1" noChangeArrowheads="1"/>
          </p:cNvPicPr>
          <p:nvPr/>
        </p:nvPicPr>
        <p:blipFill>
          <a:blip r:embed="rId2" cstate="print"/>
          <a:srcRect/>
          <a:stretch>
            <a:fillRect/>
          </a:stretch>
        </p:blipFill>
        <p:spPr bwMode="auto">
          <a:xfrm>
            <a:off x="0" y="0"/>
            <a:ext cx="9324528" cy="7173416"/>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descr="C:\Documents and Settings\Dell\Escritorio\F200910201306461476314741.jpg"/>
          <p:cNvPicPr>
            <a:picLocks noChangeAspect="1" noChangeArrowheads="1"/>
          </p:cNvPicPr>
          <p:nvPr/>
        </p:nvPicPr>
        <p:blipFill>
          <a:blip r:embed="rId2" cstate="print"/>
          <a:srcRect t="7889" b="9281"/>
          <a:stretch>
            <a:fillRect/>
          </a:stretch>
        </p:blipFill>
        <p:spPr bwMode="auto">
          <a:xfrm>
            <a:off x="0" y="0"/>
            <a:ext cx="9144000"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C:\Documents and Settings\Dell\Escritorio\001aa0bcc1d711ca19ec12.jpg"/>
          <p:cNvPicPr>
            <a:picLocks noChangeAspect="1" noChangeArrowheads="1"/>
          </p:cNvPicPr>
          <p:nvPr/>
        </p:nvPicPr>
        <p:blipFill>
          <a:blip r:embed="rId2" cstate="print"/>
          <a:srcRect/>
          <a:stretch>
            <a:fillRect/>
          </a:stretch>
        </p:blipFill>
        <p:spPr bwMode="auto">
          <a:xfrm>
            <a:off x="-1" y="0"/>
            <a:ext cx="9156989"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06"/>
          <p:cNvPicPr>
            <a:picLocks noChangeAspect="1" noChangeArrowheads="1" noCrop="1"/>
          </p:cNvPicPr>
          <p:nvPr/>
        </p:nvPicPr>
        <p:blipFill>
          <a:blip r:embed="rId2"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
        <p:nvSpPr>
          <p:cNvPr id="2" name="1 Rectángulo"/>
          <p:cNvSpPr/>
          <p:nvPr/>
        </p:nvSpPr>
        <p:spPr>
          <a:xfrm>
            <a:off x="683568" y="404664"/>
            <a:ext cx="7920880" cy="6124754"/>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Black" pitchFamily="34" charset="0"/>
              </a:rPr>
              <a:t>Este impresionante sitio se encuentra localizado en el lejano oriente, en la región fronteriza entre China y la Región Autónoma de Mongolia interior. Cubre un área de alrededor de 47000 kilómetros cuadrados y sus zonas más altas se encuentran a más de mil metros sobre el nivel del mar.</a:t>
            </a:r>
          </a:p>
          <a:p>
            <a:pPr algn="ctr"/>
            <a:r>
              <a:rPr lang="es-ES" sz="28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Black" pitchFamily="34" charset="0"/>
              </a:rPr>
              <a:t>Su nombre es de origen mongol y significa aproximadamente “desierto de los lagos misteriosos”, un nombre muy bien colocado teniendo en cuenta su singular geomorfología, única en todo el planeta.</a:t>
            </a:r>
            <a:endParaRPr lang="es-ES" sz="2800" b="1" i="1" dirty="0">
              <a:ln w="18000">
                <a:solidFill>
                  <a:schemeClr val="accent2">
                    <a:satMod val="140000"/>
                  </a:schemeClr>
                </a:solidFill>
                <a:prstDash val="solid"/>
                <a:miter lim="800000"/>
              </a:ln>
              <a:effectLst>
                <a:outerShdw blurRad="25500" dist="23000" dir="7020000" algn="tl">
                  <a:srgbClr val="000000">
                    <a:alpha val="50000"/>
                  </a:srgbClr>
                </a:outerShdw>
              </a:effectLst>
              <a:latin typeface="Arial Black" pitchFamily="34" charset="0"/>
            </a:endParaRPr>
          </a:p>
        </p:txBody>
      </p:sp>
      <p:pic>
        <p:nvPicPr>
          <p:cNvPr id="5" name="Picture 3" descr="illusion-006"/>
          <p:cNvPicPr>
            <a:picLocks noChangeAspect="1" noChangeArrowheads="1" noCrop="1"/>
          </p:cNvPicPr>
          <p:nvPr/>
        </p:nvPicPr>
        <p:blipFill>
          <a:blip r:embed="rId2"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9" presetClass="emph" presetSubtype="0" nodeType="withEffect">
                                  <p:stCondLst>
                                    <p:cond delay="0"/>
                                  </p:stCondLst>
                                  <p:childTnLst>
                                    <p:set>
                                      <p:cBhvr rctx="PPT">
                                        <p:cTn id="12" dur="indefinite"/>
                                        <p:tgtEl>
                                          <p:spTgt spid="5"/>
                                        </p:tgtEl>
                                        <p:attrNameLst>
                                          <p:attrName>style.opacity</p:attrName>
                                        </p:attrNameLst>
                                      </p:cBhvr>
                                      <p:to>
                                        <p:strVal val="0.5"/>
                                      </p:to>
                                    </p:set>
                                    <p:animEffect filter="image" prLst="opacity: 0.5">
                                      <p:cBhvr rctx="IE">
                                        <p:cTn id="13"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descr="C:\Documents and Settings\Dell\Escritorio\Desierto%20de%20Badain%20Jaran%20header.jpg"/>
          <p:cNvPicPr>
            <a:picLocks noChangeAspect="1" noChangeArrowheads="1"/>
          </p:cNvPicPr>
          <p:nvPr/>
        </p:nvPicPr>
        <p:blipFill>
          <a:blip r:embed="rId2" cstate="print"/>
          <a:srcRect/>
          <a:stretch>
            <a:fillRect/>
          </a:stretch>
        </p:blipFill>
        <p:spPr bwMode="auto">
          <a:xfrm>
            <a:off x="-1" y="0"/>
            <a:ext cx="9362457"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06"/>
          <p:cNvPicPr>
            <a:picLocks noChangeAspect="1" noChangeArrowheads="1" noCrop="1"/>
          </p:cNvPicPr>
          <p:nvPr/>
        </p:nvPicPr>
        <p:blipFill>
          <a:blip r:embed="rId2"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
        <p:nvSpPr>
          <p:cNvPr id="2" name="1 Rectángulo"/>
          <p:cNvSpPr/>
          <p:nvPr/>
        </p:nvSpPr>
        <p:spPr>
          <a:xfrm>
            <a:off x="467544" y="764704"/>
            <a:ext cx="8280920" cy="5632311"/>
          </a:xfrm>
          <a:prstGeom prst="rect">
            <a:avLst/>
          </a:prstGeom>
        </p:spPr>
        <p:txBody>
          <a:bodyPr wrap="square">
            <a:spAutoFit/>
          </a:bodyPr>
          <a:lstStyle/>
          <a:p>
            <a:pPr algn="ctr"/>
            <a:r>
              <a:rPr lang="es-ES" sz="2400" b="1" i="1" dirty="0" smtClean="0">
                <a:ln w="18000">
                  <a:solidFill>
                    <a:schemeClr val="accent2">
                      <a:satMod val="140000"/>
                    </a:schemeClr>
                  </a:solidFill>
                  <a:prstDash val="solid"/>
                  <a:miter lim="800000"/>
                </a:ln>
                <a:effectLst>
                  <a:glow rad="228600">
                    <a:schemeClr val="accent2">
                      <a:satMod val="175000"/>
                      <a:alpha val="40000"/>
                    </a:schemeClr>
                  </a:glow>
                </a:effectLst>
                <a:latin typeface="Arial Black" pitchFamily="34" charset="0"/>
              </a:rPr>
              <a:t>Una de las características más emblemáticas de este desierto es que se trata del lugar donde se pueden observar las dunas estacionarias más elevadas de la Tierra, algunas de la cuales pueden alcanzar entre 450 y 500 metros de altura. La formación de las dunas se debe a la acumulación de arena en zonas desérticas o litorales como las playas, y es un proceso generado por el viento.</a:t>
            </a:r>
          </a:p>
          <a:p>
            <a:pPr algn="ctr"/>
            <a:r>
              <a:rPr lang="es-ES" sz="2400" b="1" i="1" dirty="0" smtClean="0">
                <a:ln w="18000">
                  <a:solidFill>
                    <a:schemeClr val="accent2">
                      <a:satMod val="140000"/>
                    </a:schemeClr>
                  </a:solidFill>
                  <a:prstDash val="solid"/>
                  <a:miter lim="800000"/>
                </a:ln>
                <a:effectLst>
                  <a:glow rad="228600">
                    <a:schemeClr val="accent2">
                      <a:satMod val="175000"/>
                      <a:alpha val="40000"/>
                    </a:schemeClr>
                  </a:glow>
                </a:effectLst>
                <a:latin typeface="Arial Black" pitchFamily="34" charset="0"/>
              </a:rPr>
              <a:t>Las dunas suelen ser móviles en dependencia de procesos erosivos de diversos tipos, pero con el transcurrir de los años, las dunas más maduras se suelen volver fijas o estacionarias y suelen ser una parte muy importante en los ecosistemas donde se </a:t>
            </a:r>
            <a:r>
              <a:rPr lang="es-ES" sz="2400" b="1" i="1" dirty="0" smtClean="0">
                <a:ln w="18000">
                  <a:solidFill>
                    <a:schemeClr val="accent2">
                      <a:satMod val="140000"/>
                    </a:schemeClr>
                  </a:solidFill>
                  <a:prstDash val="solid"/>
                  <a:miter lim="800000"/>
                </a:ln>
                <a:effectLst>
                  <a:glow rad="228600">
                    <a:schemeClr val="accent2">
                      <a:satMod val="175000"/>
                      <a:alpha val="40000"/>
                    </a:schemeClr>
                  </a:glow>
                </a:effectLst>
                <a:latin typeface="Arial Black" pitchFamily="34" charset="0"/>
              </a:rPr>
              <a:t>encuentran.</a:t>
            </a:r>
          </a:p>
        </p:txBody>
      </p:sp>
      <p:pic>
        <p:nvPicPr>
          <p:cNvPr id="5" name="Picture 3" descr="illusion-006"/>
          <p:cNvPicPr>
            <a:picLocks noChangeAspect="1" noChangeArrowheads="1" noCrop="1"/>
          </p:cNvPicPr>
          <p:nvPr/>
        </p:nvPicPr>
        <p:blipFill>
          <a:blip r:embed="rId2"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2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9" presetClass="emph" presetSubtype="0" nodeType="withEffect">
                                  <p:stCondLst>
                                    <p:cond delay="0"/>
                                  </p:stCondLst>
                                  <p:childTnLst>
                                    <p:set>
                                      <p:cBhvr rctx="PPT">
                                        <p:cTn id="12" dur="indefinite"/>
                                        <p:tgtEl>
                                          <p:spTgt spid="5"/>
                                        </p:tgtEl>
                                        <p:attrNameLst>
                                          <p:attrName>style.opacity</p:attrName>
                                        </p:attrNameLst>
                                      </p:cBhvr>
                                      <p:to>
                                        <p:strVal val="0.5"/>
                                      </p:to>
                                    </p:set>
                                    <p:animEffect filter="image" prLst="opacity: 0.5">
                                      <p:cBhvr rctx="IE">
                                        <p:cTn id="13"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Documents and Settings\Dell\Escritorio\desierto_de_atacama_006.jpg"/>
          <p:cNvPicPr>
            <a:picLocks noChangeAspect="1" noChangeArrowheads="1"/>
          </p:cNvPicPr>
          <p:nvPr/>
        </p:nvPicPr>
        <p:blipFill>
          <a:blip r:embed="rId2" cstate="print"/>
          <a:srcRect/>
          <a:stretch>
            <a:fillRect/>
          </a:stretch>
        </p:blipFill>
        <p:spPr bwMode="auto">
          <a:xfrm>
            <a:off x="-1" y="0"/>
            <a:ext cx="9280179"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06"/>
          <p:cNvPicPr>
            <a:picLocks noChangeAspect="1" noChangeArrowheads="1" noCrop="1"/>
          </p:cNvPicPr>
          <p:nvPr/>
        </p:nvPicPr>
        <p:blipFill>
          <a:blip r:embed="rId2"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
        <p:nvSpPr>
          <p:cNvPr id="2" name="1 Rectángulo"/>
          <p:cNvSpPr/>
          <p:nvPr/>
        </p:nvSpPr>
        <p:spPr>
          <a:xfrm>
            <a:off x="539552" y="1340768"/>
            <a:ext cx="8064896" cy="4524315"/>
          </a:xfrm>
          <a:prstGeom prst="rect">
            <a:avLst/>
          </a:prstGeom>
        </p:spPr>
        <p:txBody>
          <a:bodyPr wrap="square">
            <a:spAutoFit/>
          </a:bodyPr>
          <a:lstStyle/>
          <a:p>
            <a:pPr algn="ctr"/>
            <a:r>
              <a:rPr lang="es-ES" sz="2400" b="1" i="1" dirty="0" smtClean="0">
                <a:ln w="18000">
                  <a:solidFill>
                    <a:schemeClr val="accent2">
                      <a:satMod val="140000"/>
                    </a:schemeClr>
                  </a:solidFill>
                  <a:prstDash val="solid"/>
                  <a:miter lim="800000"/>
                </a:ln>
                <a:effectLst>
                  <a:glow rad="228600">
                    <a:schemeClr val="accent2">
                      <a:satMod val="175000"/>
                      <a:alpha val="40000"/>
                    </a:schemeClr>
                  </a:glow>
                </a:effectLst>
                <a:latin typeface="Arial Black" pitchFamily="34" charset="0"/>
              </a:rPr>
              <a:t>Por </a:t>
            </a:r>
            <a:r>
              <a:rPr lang="es-ES" sz="2400" b="1" i="1" dirty="0" smtClean="0">
                <a:ln w="18000">
                  <a:solidFill>
                    <a:schemeClr val="accent2">
                      <a:satMod val="140000"/>
                    </a:schemeClr>
                  </a:solidFill>
                  <a:prstDash val="solid"/>
                  <a:miter lim="800000"/>
                </a:ln>
                <a:effectLst>
                  <a:glow rad="228600">
                    <a:schemeClr val="accent2">
                      <a:satMod val="175000"/>
                      <a:alpha val="40000"/>
                    </a:schemeClr>
                  </a:glow>
                </a:effectLst>
                <a:latin typeface="Arial Black" pitchFamily="34" charset="0"/>
              </a:rPr>
              <a:t>otro lado, en este desierto ha ocurrido algo asombroso, entre sus decenas de dunas estacionarias se han formado más de 140 lagos permanentes que cubren una superficie total de unos 4000 km2, mostrando un paisaje asombroso y único.</a:t>
            </a:r>
          </a:p>
          <a:p>
            <a:pPr algn="ctr"/>
            <a:r>
              <a:rPr lang="es-ES" sz="2400" b="1" i="1" dirty="0" smtClean="0">
                <a:ln w="18000">
                  <a:solidFill>
                    <a:schemeClr val="accent2">
                      <a:satMod val="140000"/>
                    </a:schemeClr>
                  </a:solidFill>
                  <a:prstDash val="solid"/>
                  <a:miter lim="800000"/>
                </a:ln>
                <a:effectLst>
                  <a:glow rad="228600">
                    <a:schemeClr val="accent2">
                      <a:satMod val="175000"/>
                      <a:alpha val="40000"/>
                    </a:schemeClr>
                  </a:glow>
                </a:effectLst>
                <a:latin typeface="Arial Black" pitchFamily="34" charset="0"/>
              </a:rPr>
              <a:t>Una de las cosas más curiosas de estos lagos es la composición mineral de sus aguas, pues algunos tienen agua tan dulce que podría beberse mientras que en otros son extremadamente saladas, muchas veces más que el agua marina.</a:t>
            </a:r>
            <a:endParaRPr lang="es-ES" sz="2400" b="1" i="1" dirty="0">
              <a:ln w="18000">
                <a:solidFill>
                  <a:schemeClr val="accent2">
                    <a:satMod val="140000"/>
                  </a:schemeClr>
                </a:solidFill>
                <a:prstDash val="solid"/>
                <a:miter lim="800000"/>
              </a:ln>
              <a:effectLst>
                <a:glow rad="228600">
                  <a:schemeClr val="accent2">
                    <a:satMod val="175000"/>
                    <a:alpha val="40000"/>
                  </a:schemeClr>
                </a:glow>
              </a:effectLst>
              <a:latin typeface="Arial Black" pitchFamily="34" charset="0"/>
            </a:endParaRPr>
          </a:p>
        </p:txBody>
      </p:sp>
      <p:pic>
        <p:nvPicPr>
          <p:cNvPr id="5" name="Picture 3" descr="illusion-006"/>
          <p:cNvPicPr>
            <a:picLocks noChangeAspect="1" noChangeArrowheads="1" noCrop="1"/>
          </p:cNvPicPr>
          <p:nvPr/>
        </p:nvPicPr>
        <p:blipFill>
          <a:blip r:embed="rId2"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2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9" presetClass="emph" presetSubtype="0" nodeType="withEffect">
                                  <p:stCondLst>
                                    <p:cond delay="0"/>
                                  </p:stCondLst>
                                  <p:childTnLst>
                                    <p:set>
                                      <p:cBhvr rctx="PPT">
                                        <p:cTn id="12" dur="indefinite"/>
                                        <p:tgtEl>
                                          <p:spTgt spid="5"/>
                                        </p:tgtEl>
                                        <p:attrNameLst>
                                          <p:attrName>style.opacity</p:attrName>
                                        </p:attrNameLst>
                                      </p:cBhvr>
                                      <p:to>
                                        <p:strVal val="0.5"/>
                                      </p:to>
                                    </p:set>
                                    <p:animEffect filter="image" prLst="opacity: 0.5">
                                      <p:cBhvr rctx="IE">
                                        <p:cTn id="13"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Badain Jaran, el desierto de los lagos misteriosos  19.jpg"/>
          <p:cNvPicPr>
            <a:picLocks noChangeAspect="1" noChangeArrowheads="1"/>
          </p:cNvPicPr>
          <p:nvPr/>
        </p:nvPicPr>
        <p:blipFill>
          <a:blip r:embed="rId2" cstate="print"/>
          <a:srcRect/>
          <a:stretch>
            <a:fillRect/>
          </a:stretch>
        </p:blipFill>
        <p:spPr bwMode="auto">
          <a:xfrm>
            <a:off x="0" y="0"/>
            <a:ext cx="9355968"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illusion-006"/>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123"/>
                                        </p:tgtEl>
                                        <p:attrNameLst>
                                          <p:attrName>style.opacity</p:attrName>
                                        </p:attrNameLst>
                                      </p:cBhvr>
                                      <p:to>
                                        <p:strVal val="0.5"/>
                                      </p:to>
                                    </p:set>
                                    <p:animEffect filter="image" prLst="opacity: 0.5">
                                      <p:cBhvr rctx="IE">
                                        <p:cTn id="7" dur="indefinite"/>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2" name="1 Rectángulo"/>
          <p:cNvSpPr/>
          <p:nvPr/>
        </p:nvSpPr>
        <p:spPr>
          <a:xfrm>
            <a:off x="755576" y="917912"/>
            <a:ext cx="7560840" cy="5940088"/>
          </a:xfrm>
          <a:prstGeom prst="rect">
            <a:avLst/>
          </a:prstGeom>
        </p:spPr>
        <p:txBody>
          <a:bodyPr wrap="square">
            <a:spAutoFit/>
          </a:bodyPr>
          <a:lstStyle/>
          <a:p>
            <a:pPr algn="ctr"/>
            <a:r>
              <a:rPr lang="es-ES" sz="20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El desierto Badain </a:t>
            </a:r>
            <a:r>
              <a:rPr lang="es-ES" sz="20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Jaran, </a:t>
            </a:r>
            <a:r>
              <a:rPr lang="es-ES" sz="20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posee una característica única: es el hogar de algunas de las dunas fijas más altas del mundo, y entre ellas, lagos relativamente grandes. Las dunas además, se mantienen húmedas en su interior, lo que explica su resistencia a la erosión del viento</a:t>
            </a:r>
            <a:r>
              <a:rPr lang="es-ES" sz="20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t>
            </a:r>
            <a:r>
              <a:rPr lang="es-ES" sz="20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
            </a:r>
            <a:br>
              <a:rPr lang="es-ES" sz="20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br>
            <a:r>
              <a:rPr lang="es-ES" sz="20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Las lluvias sólo alcanzan los 40 mm anuales, por lo que es imposible que sirvan para sustentar el nivel del agua en los lagos. El misterio se ha resuelto con solvencia no hace muchos años: los lagos emergen de las fuentes de agua subterránea que fluyen desde las montañas a cientos de kilómetros de distancia: los montes Qilian, a unos 350 kilómetros de distancia. Algo así como un gigantesco río subterráneo que no tiene otra opción que atravesar el desierto. El resultado es un magnífico desierto salpicado de lagunas. </a:t>
            </a:r>
            <a:r>
              <a:rPr lang="es-ES" sz="2400" dirty="0" smtClean="0"/>
              <a:t/>
            </a:r>
            <a:br>
              <a:rPr lang="es-ES" sz="2400" dirty="0" smtClean="0"/>
            </a:br>
            <a:r>
              <a:rPr lang="es-ES" sz="2000" dirty="0" smtClean="0"/>
              <a:t/>
            </a:r>
            <a:br>
              <a:rPr lang="es-ES" sz="2000" dirty="0" smtClean="0"/>
            </a:br>
            <a:endParaRPr lang="es-ES" sz="2000" dirty="0"/>
          </a:p>
        </p:txBody>
      </p:sp>
      <p:pic>
        <p:nvPicPr>
          <p:cNvPr id="4"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4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par>
                                <p:cTn id="11" presetID="9" presetClass="emph" presetSubtype="0" nodeType="withEffect">
                                  <p:stCondLst>
                                    <p:cond delay="0"/>
                                  </p:stCondLst>
                                  <p:childTnLst>
                                    <p:set>
                                      <p:cBhvr rctx="PPT">
                                        <p:cTn id="12" dur="indefinite"/>
                                        <p:tgtEl>
                                          <p:spTgt spid="4"/>
                                        </p:tgtEl>
                                        <p:attrNameLst>
                                          <p:attrName>style.opacity</p:attrName>
                                        </p:attrNameLst>
                                      </p:cBhvr>
                                      <p:to>
                                        <p:strVal val="0.5"/>
                                      </p:to>
                                    </p:set>
                                    <p:animEffect filter="image" prLst="opacity: 0.5">
                                      <p:cBhvr rctx="IE">
                                        <p:cTn id="13"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El-misterioso-desierto-de-Badain-Jaran-2.jpg"/>
          <p:cNvPicPr>
            <a:picLocks noChangeAspect="1" noChangeArrowheads="1"/>
          </p:cNvPicPr>
          <p:nvPr/>
        </p:nvPicPr>
        <p:blipFill>
          <a:blip r:embed="rId2" cstate="print"/>
          <a:srcRect/>
          <a:stretch>
            <a:fillRect/>
          </a:stretch>
        </p:blipFill>
        <p:spPr bwMode="auto">
          <a:xfrm>
            <a:off x="1" y="-1179512"/>
            <a:ext cx="9144000" cy="8037512"/>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p:spPr>
      </p:pic>
      <p:sp>
        <p:nvSpPr>
          <p:cNvPr id="2" name="1 Rectángulo"/>
          <p:cNvSpPr/>
          <p:nvPr/>
        </p:nvSpPr>
        <p:spPr>
          <a:xfrm>
            <a:off x="899592" y="1484784"/>
            <a:ext cx="7560840" cy="4524315"/>
          </a:xfrm>
          <a:prstGeom prst="rect">
            <a:avLst/>
          </a:prstGeom>
        </p:spPr>
        <p:txBody>
          <a:bodyPr wrap="square">
            <a:spAutoFit/>
          </a:bodyPr>
          <a:lstStyle/>
          <a:p>
            <a:pPr algn="ctr"/>
            <a:r>
              <a:rPr lang="es-ES" sz="24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Black" pitchFamily="34" charset="0"/>
              </a:rPr>
              <a:t>Una de las preguntas que te harás seguramente será de dónde sale el agua para llenar tantos lagos en medio de uno de los desiertos más hostiles del mundo.</a:t>
            </a:r>
          </a:p>
          <a:p>
            <a:pPr algn="ctr"/>
            <a:r>
              <a:rPr lang="es-ES" sz="24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Arial Black" pitchFamily="34" charset="0"/>
              </a:rPr>
              <a:t>Pues bien, resulta que a pesar de que las precipitaciones anuales en esta región no superan los 40 mm anuales, los geólogos han descubierto que los lagos se rellenan con agua subterránea que fluye desde una región montañosa que se encuentran a 500 kilómetros de ahí, exactamente de los montes Qilian</a:t>
            </a:r>
            <a:r>
              <a:rPr lang="es-ES" sz="24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a:t>
            </a:r>
          </a:p>
        </p:txBody>
      </p:sp>
      <p:pic>
        <p:nvPicPr>
          <p:cNvPr id="6"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0"/>
            <a:ext cx="9144000" cy="6948488"/>
          </a:xfrm>
          <a:prstGeom prst="rect">
            <a:avLst/>
          </a:prstGeom>
          <a:noFill/>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9" presetClass="emph" presetSubtype="0" nodeType="withEffect">
                                  <p:stCondLst>
                                    <p:cond delay="0"/>
                                  </p:stCondLst>
                                  <p:childTnLst>
                                    <p:set>
                                      <p:cBhvr rctx="PPT">
                                        <p:cTn id="12" dur="indefinite"/>
                                        <p:tgtEl>
                                          <p:spTgt spid="6"/>
                                        </p:tgtEl>
                                        <p:attrNameLst>
                                          <p:attrName>style.opacity</p:attrName>
                                        </p:attrNameLst>
                                      </p:cBhvr>
                                      <p:to>
                                        <p:strVal val="0.5"/>
                                      </p:to>
                                    </p:set>
                                    <p:animEffect filter="image" prLst="opacity: 0.5">
                                      <p:cBhvr rctx="IE">
                                        <p:cTn id="13"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EFA.jpg"/>
          <p:cNvPicPr>
            <a:picLocks noChangeAspect="1" noChangeArrowheads="1"/>
          </p:cNvPicPr>
          <p:nvPr/>
        </p:nvPicPr>
        <p:blipFill>
          <a:blip r:embed="rId2" cstate="print"/>
          <a:srcRect/>
          <a:stretch>
            <a:fillRect/>
          </a:stretch>
        </p:blipFill>
        <p:spPr bwMode="auto">
          <a:xfrm>
            <a:off x="-1" y="0"/>
            <a:ext cx="9235713"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06"/>
          <p:cNvPicPr>
            <a:picLocks noChangeAspect="1" noChangeArrowheads="1" noCrop="1"/>
          </p:cNvPicPr>
          <p:nvPr/>
        </p:nvPicPr>
        <p:blipFill>
          <a:blip r:embed="rId2"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
        <p:nvSpPr>
          <p:cNvPr id="2" name="1 Rectángulo"/>
          <p:cNvSpPr/>
          <p:nvPr/>
        </p:nvSpPr>
        <p:spPr>
          <a:xfrm>
            <a:off x="971600" y="908720"/>
            <a:ext cx="7272808" cy="5262979"/>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Así, de manera semejante a un río, el agua fluye por debajo del desierto posibilitando la existencia de esta maravilla de la naturaleza.</a:t>
            </a:r>
          </a:p>
          <a:p>
            <a:pPr algn="ctr"/>
            <a:r>
              <a:rPr lang="es-ES" sz="2800" b="1" i="1" dirty="0" smtClean="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rPr>
              <a:t>La inusual presencia de dunas estacionarias en el desierto se debe también a la humedad interior del suelo gracias a este flujo subterráneo, pues al mantenerse húmedas se resisten con fuerza a la implacable influencia erosiva del viento del desierto.</a:t>
            </a:r>
            <a:endParaRPr lang="es-ES" sz="2800" b="1" i="1" dirty="0">
              <a:ln w="18000">
                <a:solidFill>
                  <a:schemeClr val="accent2">
                    <a:satMod val="140000"/>
                  </a:schemeClr>
                </a:solidFill>
                <a:prstDash val="solid"/>
                <a:miter lim="800000"/>
              </a:ln>
              <a:effectLst>
                <a:glow rad="228600">
                  <a:schemeClr val="accent2">
                    <a:satMod val="175000"/>
                    <a:alpha val="40000"/>
                  </a:schemeClr>
                </a:glow>
                <a:outerShdw blurRad="25500" dist="23000" dir="7020000" algn="tl">
                  <a:srgbClr val="000000">
                    <a:alpha val="50000"/>
                  </a:srgbClr>
                </a:outerShdw>
              </a:effectLst>
              <a:latin typeface="Arial Black" pitchFamily="34" charset="0"/>
            </a:endParaRPr>
          </a:p>
        </p:txBody>
      </p:sp>
      <p:pic>
        <p:nvPicPr>
          <p:cNvPr id="5" name="Picture 3" descr="illusion-006"/>
          <p:cNvPicPr>
            <a:picLocks noChangeAspect="1" noChangeArrowheads="1" noCrop="1"/>
          </p:cNvPicPr>
          <p:nvPr/>
        </p:nvPicPr>
        <p:blipFill>
          <a:blip r:embed="rId2" cstate="print">
            <a:duotone>
              <a:prstClr val="black"/>
              <a:schemeClr val="accent6">
                <a:tint val="45000"/>
                <a:satMod val="400000"/>
              </a:schemeClr>
            </a:duotone>
            <a:lum/>
          </a:blip>
          <a:srcRect/>
          <a:stretch>
            <a:fillRect/>
          </a:stretch>
        </p:blipFill>
        <p:spPr bwMode="auto">
          <a:xfrm>
            <a:off x="0" y="0"/>
            <a:ext cx="9144000" cy="6948488"/>
          </a:xfrm>
          <a:prstGeom prst="rect">
            <a:avLst/>
          </a:prstGeom>
          <a:noFill/>
        </p:spPr>
      </p:pic>
    </p:spTree>
  </p:cSld>
  <p:clrMapOvr>
    <a:masterClrMapping/>
  </p:clrMapOvr>
  <p:transition spd="slow"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9" presetClass="emph" presetSubtype="0" nodeType="withEffect">
                                  <p:stCondLst>
                                    <p:cond delay="0"/>
                                  </p:stCondLst>
                                  <p:childTnLst>
                                    <p:set>
                                      <p:cBhvr rctx="PPT">
                                        <p:cTn id="12" dur="indefinite"/>
                                        <p:tgtEl>
                                          <p:spTgt spid="5"/>
                                        </p:tgtEl>
                                        <p:attrNameLst>
                                          <p:attrName>style.opacity</p:attrName>
                                        </p:attrNameLst>
                                      </p:cBhvr>
                                      <p:to>
                                        <p:strVal val="0.5"/>
                                      </p:to>
                                    </p:set>
                                    <p:animEffect filter="image" prLst="opacity: 0.5">
                                      <p:cBhvr rctx="IE">
                                        <p:cTn id="13"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Badain-Jaran.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desierto de los lagos misteriosos badain jaran 03[6].jpg"/>
          <p:cNvPicPr>
            <a:picLocks noChangeAspect="1" noChangeArrowheads="1"/>
          </p:cNvPicPr>
          <p:nvPr/>
        </p:nvPicPr>
        <p:blipFill>
          <a:blip r:embed="rId2" cstate="print"/>
          <a:srcRect/>
          <a:stretch>
            <a:fillRect/>
          </a:stretch>
        </p:blipFill>
        <p:spPr bwMode="auto">
          <a:xfrm>
            <a:off x="0" y="0"/>
            <a:ext cx="9255077"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90488"/>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Documents and Settings\Dell\Escritorio\desierto-de-los-lagos-misteriosos-01_thumb2.jpg"/>
          <p:cNvPicPr>
            <a:picLocks noChangeAspect="1" noChangeArrowheads="1"/>
          </p:cNvPicPr>
          <p:nvPr/>
        </p:nvPicPr>
        <p:blipFill>
          <a:blip r:embed="rId2" cstate="print"/>
          <a:srcRect/>
          <a:stretch>
            <a:fillRect/>
          </a:stretch>
        </p:blipFill>
        <p:spPr bwMode="auto">
          <a:xfrm>
            <a:off x="0" y="0"/>
            <a:ext cx="9197484" cy="6858000"/>
          </a:xfrm>
          <a:prstGeom prst="rect">
            <a:avLst/>
          </a:prstGeom>
          <a:noFill/>
        </p:spPr>
      </p:pic>
      <p:pic>
        <p:nvPicPr>
          <p:cNvPr id="3" name="Picture 3" descr="illusion-006"/>
          <p:cNvPicPr>
            <a:picLocks noChangeAspect="1" noChangeArrowheads="1" noCrop="1"/>
          </p:cNvPicPr>
          <p:nvPr/>
        </p:nvPicPr>
        <p:blipFill>
          <a:blip r:embed="rId3" cstate="print">
            <a:duotone>
              <a:prstClr val="black"/>
              <a:schemeClr val="accent6">
                <a:tint val="45000"/>
                <a:satMod val="400000"/>
              </a:schemeClr>
            </a:duotone>
            <a:lum/>
          </a:blip>
          <a:srcRect/>
          <a:stretch>
            <a:fillRect/>
          </a:stretch>
        </p:blipFill>
        <p:spPr bwMode="auto">
          <a:xfrm>
            <a:off x="0" y="0"/>
            <a:ext cx="9396536"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 descr="C:\Documents and Settings\Dell\Escritorio\desierto-de-los-lagos-misteriosos-01_thumb2.jpg"/>
          <p:cNvPicPr>
            <a:picLocks noChangeAspect="1" noChangeArrowheads="1"/>
          </p:cNvPicPr>
          <p:nvPr/>
        </p:nvPicPr>
        <p:blipFill>
          <a:blip r:embed="rId2" cstate="print"/>
          <a:srcRect/>
          <a:stretch>
            <a:fillRect/>
          </a:stretch>
        </p:blipFill>
        <p:spPr bwMode="auto">
          <a:xfrm>
            <a:off x="0" y="0"/>
            <a:ext cx="9197484" cy="6858000"/>
          </a:xfrm>
          <a:prstGeom prst="rect">
            <a:avLst/>
          </a:prstGeom>
          <a:noFill/>
        </p:spPr>
      </p:pic>
      <p:sp>
        <p:nvSpPr>
          <p:cNvPr id="6" name="5 Rectángulo"/>
          <p:cNvSpPr/>
          <p:nvPr/>
        </p:nvSpPr>
        <p:spPr>
          <a:xfrm>
            <a:off x="1475656" y="1340768"/>
            <a:ext cx="6479704" cy="2800749"/>
          </a:xfrm>
          <a:prstGeom prst="rect">
            <a:avLst/>
          </a:prstGeom>
        </p:spPr>
        <p:txBody>
          <a:bodyPr wrap="square" lIns="91422" tIns="45711" rIns="91422" bIns="45711">
            <a:spAutoFit/>
          </a:bodyPr>
          <a:lstStyle/>
          <a:p>
            <a:pPr lvl="1" algn="ctr">
              <a:defRPr/>
            </a:pPr>
            <a:r>
              <a:rPr lang="es-ES" sz="44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44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17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ISTERIOSO DESIER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MISTERIOSO DESIERTO</Template>
  <TotalTime>97</TotalTime>
  <Words>687</Words>
  <Application>Microsoft Office PowerPoint</Application>
  <PresentationFormat>Presentación en pantalla (4:3)</PresentationFormat>
  <Paragraphs>48</Paragraphs>
  <Slides>28</Slides>
  <Notes>0</Notes>
  <HiddenSlides>0</HiddenSlides>
  <MMClips>0</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EL MISTERIOSO DESIERTO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2014-08-01T14:16:12Z</dcterms:created>
  <dcterms:modified xsi:type="dcterms:W3CDTF">2014-08-01T15:53:28Z</dcterms:modified>
</cp:coreProperties>
</file>