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61" r:id="rId2"/>
  </p:sldMasterIdLst>
  <p:sldIdLst>
    <p:sldId id="316" r:id="rId3"/>
    <p:sldId id="340" r:id="rId4"/>
    <p:sldId id="381" r:id="rId5"/>
    <p:sldId id="357" r:id="rId6"/>
    <p:sldId id="344" r:id="rId7"/>
    <p:sldId id="375" r:id="rId8"/>
    <p:sldId id="376" r:id="rId9"/>
    <p:sldId id="379" r:id="rId10"/>
    <p:sldId id="342" r:id="rId11"/>
    <p:sldId id="350" r:id="rId12"/>
    <p:sldId id="349" r:id="rId13"/>
    <p:sldId id="343" r:id="rId14"/>
    <p:sldId id="351" r:id="rId15"/>
    <p:sldId id="345" r:id="rId16"/>
    <p:sldId id="346" r:id="rId17"/>
    <p:sldId id="347" r:id="rId18"/>
    <p:sldId id="348" r:id="rId19"/>
    <p:sldId id="358" r:id="rId20"/>
    <p:sldId id="355" r:id="rId21"/>
    <p:sldId id="373" r:id="rId22"/>
    <p:sldId id="352" r:id="rId23"/>
    <p:sldId id="359" r:id="rId24"/>
    <p:sldId id="361" r:id="rId25"/>
    <p:sldId id="360" r:id="rId26"/>
    <p:sldId id="362" r:id="rId27"/>
    <p:sldId id="363" r:id="rId28"/>
    <p:sldId id="356" r:id="rId29"/>
    <p:sldId id="354" r:id="rId30"/>
    <p:sldId id="353" r:id="rId31"/>
    <p:sldId id="364" r:id="rId32"/>
    <p:sldId id="365" r:id="rId33"/>
    <p:sldId id="366" r:id="rId34"/>
    <p:sldId id="367" r:id="rId35"/>
    <p:sldId id="368" r:id="rId36"/>
    <p:sldId id="369" r:id="rId37"/>
    <p:sldId id="370" r:id="rId38"/>
    <p:sldId id="371" r:id="rId39"/>
    <p:sldId id="372" r:id="rId40"/>
    <p:sldId id="374" r:id="rId41"/>
    <p:sldId id="380" r:id="rId42"/>
    <p:sldId id="382" r:id="rId43"/>
    <p:sldId id="338" r:id="rId44"/>
    <p:sldId id="383" r:id="rId45"/>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CutfxZdscmsy7Y7hCrpKhw" hashData="gbaaeQLBh8/R2T/E1vnMrLjBsqs"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heme" Target="theme/theme1.xml"/><Relationship Id="rId8" Type="http://schemas.openxmlformats.org/officeDocument/2006/relationships/slide" Target="slides/slide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FA0395A5-8A3C-46C0-8110-FBAE607206BA}" type="slidenum">
              <a:rPr lang="es-ES_tradnl"/>
              <a:pPr>
                <a:defRPr/>
              </a:pPr>
              <a:t>‹Nº›</a:t>
            </a:fld>
            <a:endParaRPr lang="es-ES_tradnl"/>
          </a:p>
        </p:txBody>
      </p:sp>
    </p:spTree>
  </p:cSld>
  <p:clrMapOvr>
    <a:masterClrMapping/>
  </p:clrMapOvr>
  <p:transition spd="slow" advTm="6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FF90C64E-5A6B-4163-9954-D5FE5CBE01B9}" type="slidenum">
              <a:rPr lang="es-ES_tradnl"/>
              <a:pPr>
                <a:defRPr/>
              </a:pPr>
              <a:t>‹Nº›</a:t>
            </a:fld>
            <a:endParaRPr lang="es-ES_tradnl"/>
          </a:p>
        </p:txBody>
      </p:sp>
    </p:spTree>
  </p:cSld>
  <p:clrMapOvr>
    <a:masterClrMapping/>
  </p:clrMapOvr>
  <p:transition spd="slow" advTm="6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000D2D0D-F53E-4DF8-BF6C-C487D0DE2A27}" type="slidenum">
              <a:rPr lang="es-ES_tradnl"/>
              <a:pPr>
                <a:defRPr/>
              </a:pPr>
              <a:t>‹Nº›</a:t>
            </a:fld>
            <a:endParaRPr lang="es-ES_tradnl"/>
          </a:p>
        </p:txBody>
      </p:sp>
    </p:spTree>
  </p:cSld>
  <p:clrMapOvr>
    <a:masterClrMapping/>
  </p:clrMapOvr>
  <p:transition spd="slow" advTm="6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98B8D66F-7EF6-47EA-9D71-9C0EEAF07B2B}" type="slidenum">
              <a:rPr lang="es-ES_tradnl"/>
              <a:pPr>
                <a:defRPr/>
              </a:pPr>
              <a:t>‹Nº›</a:t>
            </a:fld>
            <a:endParaRPr lang="es-ES_tradnl"/>
          </a:p>
        </p:txBody>
      </p:sp>
    </p:spTree>
  </p:cSld>
  <p:clrMapOvr>
    <a:masterClrMapping/>
  </p:clrMapOvr>
  <p:transition spd="slow" advTm="6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es-ES_tradnl"/>
          </a:p>
        </p:txBody>
      </p:sp>
      <p:sp>
        <p:nvSpPr>
          <p:cNvPr id="8"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9" name="Rectangle 6"/>
          <p:cNvSpPr>
            <a:spLocks noGrp="1" noChangeArrowheads="1"/>
          </p:cNvSpPr>
          <p:nvPr>
            <p:ph type="sldNum" sz="quarter" idx="12"/>
          </p:nvPr>
        </p:nvSpPr>
        <p:spPr>
          <a:ln/>
        </p:spPr>
        <p:txBody>
          <a:bodyPr/>
          <a:lstStyle>
            <a:lvl1pPr>
              <a:defRPr/>
            </a:lvl1pPr>
          </a:lstStyle>
          <a:p>
            <a:pPr>
              <a:defRPr/>
            </a:pPr>
            <a:fld id="{CC3717E0-E4D3-4F97-B018-6CE97851D622}" type="slidenum">
              <a:rPr lang="es-ES_tradnl"/>
              <a:pPr>
                <a:defRPr/>
              </a:pPr>
              <a:t>‹Nº›</a:t>
            </a:fld>
            <a:endParaRPr lang="es-ES_tradnl"/>
          </a:p>
        </p:txBody>
      </p:sp>
    </p:spTree>
  </p:cSld>
  <p:clrMapOvr>
    <a:masterClrMapping/>
  </p:clrMapOvr>
  <p:transition spd="slow" advTm="6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es-ES_tradnl"/>
          </a:p>
        </p:txBody>
      </p:sp>
      <p:sp>
        <p:nvSpPr>
          <p:cNvPr id="4"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5" name="Rectangle 6"/>
          <p:cNvSpPr>
            <a:spLocks noGrp="1" noChangeArrowheads="1"/>
          </p:cNvSpPr>
          <p:nvPr>
            <p:ph type="sldNum" sz="quarter" idx="12"/>
          </p:nvPr>
        </p:nvSpPr>
        <p:spPr>
          <a:ln/>
        </p:spPr>
        <p:txBody>
          <a:bodyPr/>
          <a:lstStyle>
            <a:lvl1pPr>
              <a:defRPr/>
            </a:lvl1pPr>
          </a:lstStyle>
          <a:p>
            <a:pPr>
              <a:defRPr/>
            </a:pPr>
            <a:fld id="{73E37BBD-59F8-4F62-9494-B46A95476A0A}" type="slidenum">
              <a:rPr lang="es-ES_tradnl"/>
              <a:pPr>
                <a:defRPr/>
              </a:pPr>
              <a:t>‹Nº›</a:t>
            </a:fld>
            <a:endParaRPr lang="es-ES_tradnl"/>
          </a:p>
        </p:txBody>
      </p:sp>
    </p:spTree>
  </p:cSld>
  <p:clrMapOvr>
    <a:masterClrMapping/>
  </p:clrMapOvr>
  <p:transition spd="slow" advTm="6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_tradnl"/>
          </a:p>
        </p:txBody>
      </p:sp>
      <p:sp>
        <p:nvSpPr>
          <p:cNvPr id="3"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4" name="Rectangle 6"/>
          <p:cNvSpPr>
            <a:spLocks noGrp="1" noChangeArrowheads="1"/>
          </p:cNvSpPr>
          <p:nvPr>
            <p:ph type="sldNum" sz="quarter" idx="12"/>
          </p:nvPr>
        </p:nvSpPr>
        <p:spPr>
          <a:ln/>
        </p:spPr>
        <p:txBody>
          <a:bodyPr/>
          <a:lstStyle>
            <a:lvl1pPr>
              <a:defRPr/>
            </a:lvl1pPr>
          </a:lstStyle>
          <a:p>
            <a:pPr>
              <a:defRPr/>
            </a:pPr>
            <a:fld id="{6B0703B8-7D5D-4F97-9FBA-94E05D6211A4}" type="slidenum">
              <a:rPr lang="es-ES_tradnl"/>
              <a:pPr>
                <a:defRPr/>
              </a:pPr>
              <a:t>‹Nº›</a:t>
            </a:fld>
            <a:endParaRPr lang="es-ES_tradnl"/>
          </a:p>
        </p:txBody>
      </p:sp>
    </p:spTree>
  </p:cSld>
  <p:clrMapOvr>
    <a:masterClrMapping/>
  </p:clrMapOvr>
  <p:transition spd="slow" advTm="6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568DA24E-494C-4E85-8239-266D4DCF2897}" type="slidenum">
              <a:rPr lang="es-ES_tradnl"/>
              <a:pPr>
                <a:defRPr/>
              </a:pPr>
              <a:t>‹Nº›</a:t>
            </a:fld>
            <a:endParaRPr lang="es-ES_tradnl"/>
          </a:p>
        </p:txBody>
      </p:sp>
    </p:spTree>
  </p:cSld>
  <p:clrMapOvr>
    <a:masterClrMapping/>
  </p:clrMapOvr>
  <p:transition spd="slow" advTm="6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20AB395C-A56D-4EA1-81E1-9C5BF8ACC84B}" type="slidenum">
              <a:rPr lang="es-ES_tradnl"/>
              <a:pPr>
                <a:defRPr/>
              </a:pPr>
              <a:t>‹Nº›</a:t>
            </a:fld>
            <a:endParaRPr lang="es-ES_tradnl"/>
          </a:p>
        </p:txBody>
      </p:sp>
    </p:spTree>
  </p:cSld>
  <p:clrMapOvr>
    <a:masterClrMapping/>
  </p:clrMapOvr>
  <p:transition spd="slow" advTm="6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5688244D-20A0-4C2E-ADF9-2889DC76375D}" type="slidenum">
              <a:rPr lang="es-ES_tradnl"/>
              <a:pPr>
                <a:defRPr/>
              </a:pPr>
              <a:t>‹Nº›</a:t>
            </a:fld>
            <a:endParaRPr lang="es-ES_tradnl"/>
          </a:p>
        </p:txBody>
      </p:sp>
    </p:spTree>
  </p:cSld>
  <p:clrMapOvr>
    <a:masterClrMapping/>
  </p:clrMapOvr>
  <p:transition spd="slow" advTm="6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B6BF26C3-08E6-4A5A-9110-7C09224C1E8F}" type="slidenum">
              <a:rPr lang="es-ES_tradnl"/>
              <a:pPr>
                <a:defRPr/>
              </a:pPr>
              <a:t>‹Nº›</a:t>
            </a:fld>
            <a:endParaRPr lang="es-ES_tradnl"/>
          </a:p>
        </p:txBody>
      </p:sp>
    </p:spTree>
  </p:cSld>
  <p:clrMapOvr>
    <a:masterClrMapping/>
  </p:clrMapOvr>
  <p:transition spd="slow" advTm="6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B75B7DC2-1B0D-4D6F-86A1-79434519C78C}"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E9050F52-DCF0-4603-9C63-910B529553D8}" type="slidenum">
              <a:rPr lang="es-ES_tradnl"/>
              <a:pPr>
                <a:defRPr/>
              </a:pPr>
              <a:t>‹Nº›</a:t>
            </a:fld>
            <a:endParaRPr lang="es-ES_tradnl"/>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ransition spd="slow" advTm="6000">
    <p:dissolve/>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3CE14A38-DF7D-4F7B-B878-22D1EF001096}"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2"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hyperlink" Target="http://www.rpp.com.pe/2014-03-13-policia-malasia-registra-casas-de-tripulacion-del-avion-desaparecido-noticia_676468.html" TargetMode="External"/><Relationship Id="rId2" Type="http://schemas.openxmlformats.org/officeDocument/2006/relationships/hyperlink" Target="http://www.rpp.com.pe/2014-03-12-ultimo-mensaje-desde-el-avion-malasio-buenas-noches-noticia_676175.html" TargetMode="External"/><Relationship Id="rId1" Type="http://schemas.openxmlformats.org/officeDocument/2006/relationships/slideLayout" Target="../slideLayouts/slideLayout7.xml"/><Relationship Id="rId4" Type="http://schemas.openxmlformats.org/officeDocument/2006/relationships/hyperlink" Target="http://www.rpp.com.pe/2014-03-13-busqueda-del-avion-malasio-vuelve-al-punto-de-partida-despues-de-6-dias-noticia_676471.html" TargetMode="Externa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gif"/><Relationship Id="rId1" Type="http://schemas.openxmlformats.org/officeDocument/2006/relationships/slideLayout" Target="../slideLayouts/slideLayout7.xml"/><Relationship Id="rId4" Type="http://schemas.openxmlformats.org/officeDocument/2006/relationships/image" Target="../media/image4.gif"/></Relationships>
</file>

<file path=ppt/slides/_rels/slide43.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42.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43.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4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13 Rectángulo"/>
          <p:cNvSpPr/>
          <p:nvPr/>
        </p:nvSpPr>
        <p:spPr>
          <a:xfrm>
            <a:off x="0" y="0"/>
            <a:ext cx="9144000" cy="6858000"/>
          </a:xfrm>
          <a:prstGeom prst="rect">
            <a:avLst/>
          </a:prstGeom>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6" name="5 Rectángulo"/>
          <p:cNvSpPr/>
          <p:nvPr/>
        </p:nvSpPr>
        <p:spPr>
          <a:xfrm>
            <a:off x="642910" y="1357298"/>
            <a:ext cx="7786742" cy="3939522"/>
          </a:xfrm>
          <a:prstGeom prst="rect">
            <a:avLst/>
          </a:prstGeom>
        </p:spPr>
        <p:txBody>
          <a:bodyPr lIns="91422" tIns="45711" rIns="91422" bIns="45711">
            <a:spAutoFit/>
          </a:bodyPr>
          <a:lstStyle/>
          <a:p>
            <a:pPr algn="ctr">
              <a:defRPr/>
            </a:pPr>
            <a:r>
              <a:rPr lang="es-ES" sz="54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DESAPARECE</a:t>
            </a:r>
          </a:p>
          <a:p>
            <a:pPr algn="ctr">
              <a:defRPr/>
            </a:pPr>
            <a:r>
              <a:rPr lang="es-ES" sz="54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MISTERIOSAMENTE</a:t>
            </a:r>
          </a:p>
          <a:p>
            <a:pPr algn="ctr">
              <a:defRPr/>
            </a:pPr>
            <a:r>
              <a:rPr lang="es-ES" sz="54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 UN  AVION EN  </a:t>
            </a:r>
          </a:p>
          <a:p>
            <a:pPr algn="ctr">
              <a:defRPr/>
            </a:pPr>
            <a:r>
              <a:rPr lang="es-ES" sz="88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MALASIA</a:t>
            </a:r>
            <a:endParaRPr lang="es-ES" sz="88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endParaRPr>
          </a:p>
        </p:txBody>
      </p:sp>
      <p:pic>
        <p:nvPicPr>
          <p:cNvPr id="2052" name="Picture 8"/>
          <p:cNvPicPr>
            <a:picLocks noChangeAspect="1" noChangeArrowheads="1"/>
          </p:cNvPicPr>
          <p:nvPr/>
        </p:nvPicPr>
        <p:blipFill>
          <a:blip r:embed="rId3"/>
          <a:srcRect/>
          <a:stretch>
            <a:fillRect/>
          </a:stretch>
        </p:blipFill>
        <p:spPr bwMode="auto">
          <a:xfrm>
            <a:off x="285750" y="357188"/>
            <a:ext cx="1025525" cy="723900"/>
          </a:xfrm>
          <a:prstGeom prst="rect">
            <a:avLst/>
          </a:prstGeom>
          <a:noFill/>
          <a:ln w="9525">
            <a:noFill/>
            <a:round/>
            <a:headEnd/>
            <a:tailEnd/>
          </a:ln>
        </p:spPr>
      </p:pic>
      <p:pic>
        <p:nvPicPr>
          <p:cNvPr id="2053" name="Image 2" descr="swirlrainbw3.gif"/>
          <p:cNvPicPr>
            <a:picLocks noChangeAspect="1"/>
          </p:cNvPicPr>
          <p:nvPr/>
        </p:nvPicPr>
        <p:blipFill>
          <a:blip r:embed="rId4"/>
          <a:srcRect/>
          <a:stretch>
            <a:fillRect/>
          </a:stretch>
        </p:blipFill>
        <p:spPr bwMode="auto">
          <a:xfrm rot="10800000">
            <a:off x="0" y="0"/>
            <a:ext cx="9144000" cy="69850"/>
          </a:xfrm>
          <a:prstGeom prst="rect">
            <a:avLst/>
          </a:prstGeom>
          <a:noFill/>
          <a:ln w="9525">
            <a:noFill/>
            <a:miter lim="800000"/>
            <a:headEnd/>
            <a:tailEnd/>
          </a:ln>
        </p:spPr>
      </p:pic>
      <p:pic>
        <p:nvPicPr>
          <p:cNvPr id="2054" name="Image 2" descr="swirlrainbw3.gif"/>
          <p:cNvPicPr>
            <a:picLocks noChangeAspect="1"/>
          </p:cNvPicPr>
          <p:nvPr/>
        </p:nvPicPr>
        <p:blipFill>
          <a:blip r:embed="rId4"/>
          <a:srcRect/>
          <a:stretch>
            <a:fillRect/>
          </a:stretch>
        </p:blipFill>
        <p:spPr bwMode="auto">
          <a:xfrm rot="10800000">
            <a:off x="0" y="678815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4"/>
          <a:srcRect/>
          <a:stretch>
            <a:fillRect/>
          </a:stretch>
        </p:blipFill>
        <p:spPr bwMode="auto">
          <a:xfrm rot="5400000">
            <a:off x="-3394075" y="3394075"/>
            <a:ext cx="6858000" cy="69850"/>
          </a:xfrm>
          <a:prstGeom prst="rect">
            <a:avLst/>
          </a:prstGeom>
          <a:noFill/>
          <a:ln w="9525">
            <a:noFill/>
            <a:miter lim="800000"/>
            <a:headEnd/>
            <a:tailEnd/>
          </a:ln>
        </p:spPr>
      </p:pic>
      <p:pic>
        <p:nvPicPr>
          <p:cNvPr id="2056" name="Image 2" descr="swirlrainbw3.gif"/>
          <p:cNvPicPr>
            <a:picLocks noChangeAspect="1"/>
          </p:cNvPicPr>
          <p:nvPr/>
        </p:nvPicPr>
        <p:blipFill>
          <a:blip r:embed="rId4"/>
          <a:srcRect/>
          <a:stretch>
            <a:fillRect/>
          </a:stretch>
        </p:blipFill>
        <p:spPr bwMode="auto">
          <a:xfrm rot="5400000">
            <a:off x="5680075" y="3394075"/>
            <a:ext cx="6858000" cy="69850"/>
          </a:xfrm>
          <a:prstGeom prst="rect">
            <a:avLst/>
          </a:prstGeom>
          <a:noFill/>
          <a:ln w="9525">
            <a:noFill/>
            <a:miter lim="800000"/>
            <a:headEnd/>
            <a:tailEnd/>
          </a:ln>
        </p:spPr>
      </p:pic>
      <p:pic>
        <p:nvPicPr>
          <p:cNvPr id="2057" name="Picture 2" descr="CARA"/>
          <p:cNvPicPr>
            <a:picLocks noChangeAspect="1" noChangeArrowheads="1"/>
          </p:cNvPicPr>
          <p:nvPr/>
        </p:nvPicPr>
        <p:blipFill>
          <a:blip r:embed="rId5"/>
          <a:srcRect/>
          <a:stretch>
            <a:fillRect/>
          </a:stretch>
        </p:blipFill>
        <p:spPr bwMode="auto">
          <a:xfrm>
            <a:off x="571500" y="5357813"/>
            <a:ext cx="1000125" cy="1052512"/>
          </a:xfrm>
          <a:prstGeom prst="rect">
            <a:avLst/>
          </a:prstGeom>
          <a:noFill/>
          <a:ln w="38100">
            <a:solidFill>
              <a:srgbClr val="1CDEF8"/>
            </a:solidFill>
            <a:miter lim="800000"/>
            <a:headEnd/>
            <a:tailEnd/>
          </a:ln>
        </p:spPr>
      </p:pic>
      <p:sp>
        <p:nvSpPr>
          <p:cNvPr id="15" name="14 Rectángulo"/>
          <p:cNvSpPr/>
          <p:nvPr/>
        </p:nvSpPr>
        <p:spPr>
          <a:xfrm>
            <a:off x="1643042"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spd="slow" advTm="11000">
    <p:dissolve/>
    <p:sndAc>
      <p:stSnd>
        <p:snd r:embed="rId2" name="Banda-Sonora-La-guerra-de-las-galaxias-Principal.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pray_14934-L0x0.jpg"/>
          <p:cNvPicPr>
            <a:picLocks noChangeAspect="1" noChangeArrowheads="1"/>
          </p:cNvPicPr>
          <p:nvPr/>
        </p:nvPicPr>
        <p:blipFill>
          <a:blip r:embed="rId2"/>
          <a:srcRect/>
          <a:stretch>
            <a:fillRect/>
          </a:stretch>
        </p:blipFill>
        <p:spPr bwMode="auto">
          <a:xfrm>
            <a:off x="0" y="0"/>
            <a:ext cx="9215438"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C:\Documents and Settings\Dell\Escritorio\3001_20140308GMPoDH.jpg"/>
          <p:cNvPicPr>
            <a:picLocks noChangeAspect="1" noChangeArrowheads="1"/>
          </p:cNvPicPr>
          <p:nvPr/>
        </p:nvPicPr>
        <p:blipFill>
          <a:blip r:embed="rId2"/>
          <a:srcRect/>
          <a:stretch>
            <a:fillRect/>
          </a:stretch>
        </p:blipFill>
        <p:spPr bwMode="auto">
          <a:xfrm>
            <a:off x="0" y="0"/>
            <a:ext cx="9162930" cy="6858000"/>
          </a:xfrm>
          <a:prstGeom prst="rect">
            <a:avLst/>
          </a:prstGeom>
          <a:noFill/>
        </p:spPr>
      </p:pic>
    </p:spTree>
  </p:cSld>
  <p:clrMapOvr>
    <a:masterClrMapping/>
  </p:clrMapOvr>
  <p:transition spd="slow" advTm="10000">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1 Rectángulo"/>
          <p:cNvSpPr>
            <a:spLocks noChangeArrowheads="1"/>
          </p:cNvSpPr>
          <p:nvPr/>
        </p:nvSpPr>
        <p:spPr bwMode="auto">
          <a:xfrm>
            <a:off x="1357290" y="4180344"/>
            <a:ext cx="6858000" cy="2677656"/>
          </a:xfrm>
          <a:prstGeom prst="rect">
            <a:avLst/>
          </a:prstGeom>
          <a:noFill/>
          <a:ln w="9525">
            <a:noFill/>
            <a:miter lim="800000"/>
            <a:headEnd/>
            <a:tailEnd/>
          </a:ln>
        </p:spPr>
        <p:txBody>
          <a:bodyPr>
            <a:spAutoFit/>
          </a:bodyPr>
          <a:lstStyle/>
          <a:p>
            <a:pPr algn="ctr"/>
            <a:r>
              <a:rPr lang="es-ES" sz="2400" b="1" i="1" dirty="0">
                <a:latin typeface="Arial Unicode MS" pitchFamily="34" charset="-128"/>
                <a:ea typeface="Arial Unicode MS" pitchFamily="34" charset="-128"/>
                <a:cs typeface="Arial Unicode MS" pitchFamily="34" charset="-128"/>
              </a:rPr>
              <a:t>Extienden área de búsqueda de avión </a:t>
            </a:r>
            <a:r>
              <a:rPr lang="es-ES" sz="2400" b="1" i="1" dirty="0" smtClean="0">
                <a:latin typeface="Arial Unicode MS" pitchFamily="34" charset="-128"/>
                <a:ea typeface="Arial Unicode MS" pitchFamily="34" charset="-128"/>
                <a:cs typeface="Arial Unicode MS" pitchFamily="34" charset="-128"/>
              </a:rPr>
              <a:t>desaparecido</a:t>
            </a:r>
            <a:r>
              <a:rPr lang="es-ES" sz="2400" i="1" dirty="0">
                <a:latin typeface="Arial Unicode MS" pitchFamily="34" charset="-128"/>
                <a:ea typeface="Arial Unicode MS" pitchFamily="34" charset="-128"/>
                <a:cs typeface="Arial Unicode MS" pitchFamily="34" charset="-128"/>
              </a:rPr>
              <a:t/>
            </a:r>
            <a:br>
              <a:rPr lang="es-ES" sz="2400" i="1" dirty="0">
                <a:latin typeface="Arial Unicode MS" pitchFamily="34" charset="-128"/>
                <a:ea typeface="Arial Unicode MS" pitchFamily="34" charset="-128"/>
                <a:cs typeface="Arial Unicode MS" pitchFamily="34" charset="-128"/>
              </a:rPr>
            </a:br>
            <a:r>
              <a:rPr lang="es-ES" sz="2400" i="1" dirty="0">
                <a:latin typeface="Arial Unicode MS" pitchFamily="34" charset="-128"/>
                <a:ea typeface="Arial Unicode MS" pitchFamily="34" charset="-128"/>
                <a:cs typeface="Arial Unicode MS" pitchFamily="34" charset="-128"/>
              </a:rPr>
              <a:t>Malasia extendió este miércoles el perímetro de búsqueda del avión de Malaysia Airlines desaparecido el sábado con 239 personas a bordo y rechazó críticas de China y Vietnam sobre su gestión de la información</a:t>
            </a:r>
          </a:p>
        </p:txBody>
      </p:sp>
      <p:pic>
        <p:nvPicPr>
          <p:cNvPr id="3" name="Picture 2" descr="C:\Documents and Settings\Dell\Escritorio\Imagen-de-archivo-de-la-compan_54402170648_51351706917_600_226.jpg"/>
          <p:cNvPicPr>
            <a:picLocks noChangeAspect="1" noChangeArrowheads="1"/>
          </p:cNvPicPr>
          <p:nvPr/>
        </p:nvPicPr>
        <p:blipFill>
          <a:blip r:embed="rId2"/>
          <a:srcRect/>
          <a:stretch>
            <a:fillRect/>
          </a:stretch>
        </p:blipFill>
        <p:spPr bwMode="auto">
          <a:xfrm>
            <a:off x="0" y="0"/>
            <a:ext cx="9262222" cy="4071942"/>
          </a:xfrm>
          <a:prstGeom prst="rect">
            <a:avLst/>
          </a:prstGeom>
          <a:noFill/>
        </p:spPr>
      </p:pic>
    </p:spTree>
  </p:cSld>
  <p:clrMapOvr>
    <a:masterClrMapping/>
  </p:clrMapOvr>
  <p:transition spd="slow" advTm="18000">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pict.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C:\Documents and Settings\Dell\Escritorio\untitled.bmp"/>
          <p:cNvPicPr>
            <a:picLocks noChangeAspect="1" noChangeArrowheads="1"/>
          </p:cNvPicPr>
          <p:nvPr/>
        </p:nvPicPr>
        <p:blipFill>
          <a:blip r:embed="rId2"/>
          <a:srcRect/>
          <a:stretch>
            <a:fillRect/>
          </a:stretch>
        </p:blipFill>
        <p:spPr bwMode="auto">
          <a:xfrm>
            <a:off x="-1" y="0"/>
            <a:ext cx="9144021" cy="6858000"/>
          </a:xfrm>
          <a:prstGeom prst="rect">
            <a:avLst/>
          </a:prstGeom>
          <a:noFill/>
        </p:spPr>
      </p:pic>
    </p:spTree>
  </p:cSld>
  <p:clrMapOvr>
    <a:masterClrMapping/>
  </p:clrMapOvr>
  <p:transition spd="slow" advTm="6000">
    <p:dissolv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C:\Documents and Settings\Dell\Escritorio\45233.jpg"/>
          <p:cNvPicPr>
            <a:picLocks noChangeAspect="1" noChangeArrowheads="1"/>
          </p:cNvPicPr>
          <p:nvPr/>
        </p:nvPicPr>
        <p:blipFill>
          <a:blip r:embed="rId2"/>
          <a:srcRect/>
          <a:stretch>
            <a:fillRect/>
          </a:stretch>
        </p:blipFill>
        <p:spPr bwMode="auto">
          <a:xfrm>
            <a:off x="0" y="0"/>
            <a:ext cx="9196421" cy="6858000"/>
          </a:xfrm>
          <a:prstGeom prst="rect">
            <a:avLst/>
          </a:prstGeom>
          <a:noFill/>
        </p:spPr>
      </p:pic>
    </p:spTree>
  </p:cSld>
  <p:clrMapOvr>
    <a:masterClrMapping/>
  </p:clrMapOvr>
  <p:transition spd="slow" advTm="6000">
    <p:dissolv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C:\Documents and Settings\Dell\Escritorio\555.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dissolv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3 Rectángulo"/>
          <p:cNvSpPr>
            <a:spLocks noChangeArrowheads="1"/>
          </p:cNvSpPr>
          <p:nvPr/>
        </p:nvSpPr>
        <p:spPr bwMode="auto">
          <a:xfrm>
            <a:off x="285750" y="285750"/>
            <a:ext cx="8429625" cy="6248400"/>
          </a:xfrm>
          <a:prstGeom prst="rect">
            <a:avLst/>
          </a:prstGeom>
          <a:noFill/>
          <a:ln w="9525">
            <a:noFill/>
            <a:miter lim="800000"/>
            <a:headEnd/>
            <a:tailEnd/>
          </a:ln>
        </p:spPr>
        <p:txBody>
          <a:bodyPr>
            <a:spAutoFit/>
          </a:bodyPr>
          <a:lstStyle/>
          <a:p>
            <a:pPr algn="ctr"/>
            <a:r>
              <a:rPr lang="es-ES" sz="1600" i="1" dirty="0">
                <a:latin typeface="Arial Unicode MS" pitchFamily="34" charset="-128"/>
                <a:ea typeface="Arial Unicode MS" pitchFamily="34" charset="-128"/>
                <a:cs typeface="Arial Unicode MS" pitchFamily="34" charset="-128"/>
              </a:rPr>
              <a:t>Un total de</a:t>
            </a:r>
            <a:r>
              <a:rPr lang="es-ES" sz="1600" b="1" i="1" dirty="0">
                <a:latin typeface="Arial Unicode MS" pitchFamily="34" charset="-128"/>
                <a:ea typeface="Arial Unicode MS" pitchFamily="34" charset="-128"/>
                <a:cs typeface="Arial Unicode MS" pitchFamily="34" charset="-128"/>
              </a:rPr>
              <a:t> 57 barcos y 48 aviones de 13 naciones diferentes buscan este viernes el </a:t>
            </a:r>
            <a:r>
              <a:rPr lang="es-ES" sz="1600" b="1" i="1" dirty="0">
                <a:latin typeface="Arial Unicode MS" pitchFamily="34" charset="-128"/>
                <a:ea typeface="Arial Unicode MS" pitchFamily="34" charset="-128"/>
                <a:cs typeface="Arial Unicode MS" pitchFamily="34" charset="-128"/>
                <a:hlinkClick r:id="rId2"/>
              </a:rPr>
              <a:t>avión Boeing 777-200 de Malaysia Airlines</a:t>
            </a:r>
            <a:r>
              <a:rPr lang="es-ES" sz="1600" b="1" i="1" dirty="0">
                <a:latin typeface="Arial Unicode MS" pitchFamily="34" charset="-128"/>
                <a:ea typeface="Arial Unicode MS" pitchFamily="34" charset="-128"/>
                <a:cs typeface="Arial Unicode MS" pitchFamily="34" charset="-128"/>
              </a:rPr>
              <a:t> </a:t>
            </a:r>
            <a:r>
              <a:rPr lang="es-ES" sz="1600" i="1" dirty="0">
                <a:latin typeface="Arial Unicode MS" pitchFamily="34" charset="-128"/>
                <a:ea typeface="Arial Unicode MS" pitchFamily="34" charset="-128"/>
                <a:cs typeface="Arial Unicode MS" pitchFamily="34" charset="-128"/>
              </a:rPr>
              <a:t>desaparecido con 239 personas a bordo el 8 de marzo, en el mayor operativo puesto en marcha desde que comenzó la búsqueda, según informaron las autoridades.</a:t>
            </a:r>
          </a:p>
          <a:p>
            <a:pPr algn="ctr"/>
            <a:r>
              <a:rPr lang="es-ES" sz="1600" i="1" dirty="0">
                <a:latin typeface="Arial Unicode MS" pitchFamily="34" charset="-128"/>
                <a:ea typeface="Arial Unicode MS" pitchFamily="34" charset="-128"/>
                <a:cs typeface="Arial Unicode MS" pitchFamily="34" charset="-128"/>
              </a:rPr>
              <a:t>El Ministerio de Asuntos Exteriores de Corea del Sur informó que enviará dos </a:t>
            </a:r>
            <a:r>
              <a:rPr lang="es-ES" sz="1600" b="1" i="1" dirty="0">
                <a:latin typeface="Arial Unicode MS" pitchFamily="34" charset="-128"/>
                <a:ea typeface="Arial Unicode MS" pitchFamily="34" charset="-128"/>
                <a:cs typeface="Arial Unicode MS" pitchFamily="34" charset="-128"/>
                <a:hlinkClick r:id="rId3"/>
              </a:rPr>
              <a:t>aviones militares</a:t>
            </a:r>
            <a:r>
              <a:rPr lang="es-ES" sz="1600" i="1" dirty="0">
                <a:latin typeface="Arial Unicode MS" pitchFamily="34" charset="-128"/>
                <a:ea typeface="Arial Unicode MS" pitchFamily="34" charset="-128"/>
                <a:cs typeface="Arial Unicode MS" pitchFamily="34" charset="-128"/>
              </a:rPr>
              <a:t> para sumarse a las operaciones de rastreo que se </a:t>
            </a:r>
            <a:r>
              <a:rPr lang="es-ES" sz="1600" b="1" i="1" dirty="0">
                <a:latin typeface="Arial Unicode MS" pitchFamily="34" charset="-128"/>
                <a:ea typeface="Arial Unicode MS" pitchFamily="34" charset="-128"/>
                <a:cs typeface="Arial Unicode MS" pitchFamily="34" charset="-128"/>
              </a:rPr>
              <a:t>llevan a cabo en tres mares, el de China Meridional, el del estrecho de Malaca y el de Andamán.</a:t>
            </a:r>
            <a:endParaRPr lang="es-ES" sz="1600" i="1" dirty="0">
              <a:latin typeface="Arial Unicode MS" pitchFamily="34" charset="-128"/>
              <a:ea typeface="Arial Unicode MS" pitchFamily="34" charset="-128"/>
              <a:cs typeface="Arial Unicode MS" pitchFamily="34" charset="-128"/>
            </a:endParaRPr>
          </a:p>
          <a:p>
            <a:pPr algn="ctr"/>
            <a:r>
              <a:rPr lang="es-ES" sz="1600" i="1" dirty="0">
                <a:latin typeface="Arial Unicode MS" pitchFamily="34" charset="-128"/>
                <a:ea typeface="Arial Unicode MS" pitchFamily="34" charset="-128"/>
                <a:cs typeface="Arial Unicode MS" pitchFamily="34" charset="-128"/>
              </a:rPr>
              <a:t>Las autoridades malasias desconocen la suerte del avión de Malaysia </a:t>
            </a:r>
            <a:r>
              <a:rPr lang="es-ES" sz="1600" i="1" dirty="0" err="1">
                <a:latin typeface="Arial Unicode MS" pitchFamily="34" charset="-128"/>
                <a:ea typeface="Arial Unicode MS" pitchFamily="34" charset="-128"/>
                <a:cs typeface="Arial Unicode MS" pitchFamily="34" charset="-128"/>
              </a:rPr>
              <a:t>Arilines</a:t>
            </a:r>
            <a:r>
              <a:rPr lang="es-ES" sz="1600" i="1" dirty="0">
                <a:latin typeface="Arial Unicode MS" pitchFamily="34" charset="-128"/>
                <a:ea typeface="Arial Unicode MS" pitchFamily="34" charset="-128"/>
                <a:cs typeface="Arial Unicode MS" pitchFamily="34" charset="-128"/>
              </a:rPr>
              <a:t> y </a:t>
            </a:r>
            <a:r>
              <a:rPr lang="es-ES" sz="1600" b="1" i="1" dirty="0">
                <a:latin typeface="Arial Unicode MS" pitchFamily="34" charset="-128"/>
                <a:ea typeface="Arial Unicode MS" pitchFamily="34" charset="-128"/>
                <a:cs typeface="Arial Unicode MS" pitchFamily="34" charset="-128"/>
                <a:hlinkClick r:id="rId4"/>
              </a:rPr>
              <a:t>siguen todas las pistas</a:t>
            </a:r>
            <a:r>
              <a:rPr lang="es-ES" sz="1600" i="1" dirty="0">
                <a:latin typeface="Arial Unicode MS" pitchFamily="34" charset="-128"/>
                <a:ea typeface="Arial Unicode MS" pitchFamily="34" charset="-128"/>
                <a:cs typeface="Arial Unicode MS" pitchFamily="34" charset="-128"/>
              </a:rPr>
              <a:t>, como la que pudiera tratarse de un secuestro o un sabotaje.</a:t>
            </a:r>
          </a:p>
          <a:p>
            <a:pPr algn="ctr"/>
            <a:r>
              <a:rPr lang="es-ES" sz="1600" b="1" i="1" dirty="0">
                <a:latin typeface="Arial Unicode MS" pitchFamily="34" charset="-128"/>
                <a:ea typeface="Arial Unicode MS" pitchFamily="34" charset="-128"/>
                <a:cs typeface="Arial Unicode MS" pitchFamily="34" charset="-128"/>
              </a:rPr>
              <a:t>El vuelo MH370 despegó de Kuala Lumpur el sábado pasado </a:t>
            </a:r>
            <a:r>
              <a:rPr lang="es-ES" sz="1600" i="1" dirty="0">
                <a:latin typeface="Arial Unicode MS" pitchFamily="34" charset="-128"/>
                <a:ea typeface="Arial Unicode MS" pitchFamily="34" charset="-128"/>
                <a:cs typeface="Arial Unicode MS" pitchFamily="34" charset="-128"/>
              </a:rPr>
              <a:t>a las 00.41 hora local (16.41 GMT del viernes) y tenía previsto llegar a Pekín a las 06.30, pero desapareció de los radares casi una hora después, cuando se encontraba en un punto sobre el mar entre la costa nororiental de la península malaya y el sur de Vietnam.</a:t>
            </a:r>
          </a:p>
          <a:p>
            <a:pPr algn="ctr"/>
            <a:r>
              <a:rPr lang="es-ES" sz="1600" b="1" i="1" dirty="0">
                <a:latin typeface="Arial Unicode MS" pitchFamily="34" charset="-128"/>
                <a:ea typeface="Arial Unicode MS" pitchFamily="34" charset="-128"/>
                <a:cs typeface="Arial Unicode MS" pitchFamily="34" charset="-128"/>
              </a:rPr>
              <a:t>El Boeing 777-200 llevaba carburante para 7,5 horas de vuelo y transportaba a 227 pasajeros,</a:t>
            </a:r>
            <a:r>
              <a:rPr lang="es-ES" sz="1600" i="1" dirty="0">
                <a:latin typeface="Arial Unicode MS" pitchFamily="34" charset="-128"/>
                <a:ea typeface="Arial Unicode MS" pitchFamily="34" charset="-128"/>
                <a:cs typeface="Arial Unicode MS" pitchFamily="34" charset="-128"/>
              </a:rPr>
              <a:t> incluidos siete menores, y una tripulación de 12 personas.</a:t>
            </a:r>
          </a:p>
          <a:p>
            <a:pPr algn="ctr"/>
            <a:r>
              <a:rPr lang="es-ES" sz="1600" i="1" dirty="0">
                <a:latin typeface="Arial Unicode MS" pitchFamily="34" charset="-128"/>
                <a:ea typeface="Arial Unicode MS" pitchFamily="34" charset="-128"/>
                <a:cs typeface="Arial Unicode MS" pitchFamily="34" charset="-128"/>
              </a:rPr>
              <a:t>Expertos de la Universidad de Ciencia y Tecnología de China informaron hoy de que detectaron actividad en el lecho marino, similar a un temblor, en aguas entre Malasia y Vietnam, que por la hora y lugar en que fue registrado podría estar relacionado con la desaparición del citado avión.</a:t>
            </a:r>
          </a:p>
          <a:p>
            <a:pPr algn="ctr"/>
            <a:r>
              <a:rPr lang="es-ES" sz="1600" i="1" dirty="0">
                <a:latin typeface="Arial Unicode MS" pitchFamily="34" charset="-128"/>
                <a:ea typeface="Arial Unicode MS" pitchFamily="34" charset="-128"/>
                <a:cs typeface="Arial Unicode MS" pitchFamily="34" charset="-128"/>
              </a:rPr>
              <a:t>Otras informaciones apuntan a que el aparato pudo haber volado al menos durante cuatro horas después de que se perdiese el contacto y haber llegado al Índico.</a:t>
            </a:r>
          </a:p>
          <a:p>
            <a:pPr algn="ctr"/>
            <a:r>
              <a:rPr lang="es-ES" sz="1600" i="1" dirty="0">
                <a:latin typeface="Arial Unicode MS" pitchFamily="34" charset="-128"/>
                <a:ea typeface="Arial Unicode MS" pitchFamily="34" charset="-128"/>
                <a:cs typeface="Arial Unicode MS" pitchFamily="34" charset="-128"/>
              </a:rPr>
              <a:t>Fuentes oficiales declararon a un canal de televisión estadounidense que los dos principales sistemas de comunicación del Boeing dejaron de transmitir con 14 minutos de diferencia, lo que hace plausible la posibilidad de que fuese intencionado en vez de un accidente.</a:t>
            </a:r>
          </a:p>
        </p:txBody>
      </p:sp>
    </p:spTree>
  </p:cSld>
  <p:clrMapOvr>
    <a:masterClrMapping/>
  </p:clrMapOvr>
  <p:transition spd="slow" advTm="7400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1 Rectángulo"/>
          <p:cNvSpPr>
            <a:spLocks noChangeArrowheads="1"/>
          </p:cNvSpPr>
          <p:nvPr/>
        </p:nvSpPr>
        <p:spPr bwMode="auto">
          <a:xfrm>
            <a:off x="928688" y="5643563"/>
            <a:ext cx="7358062" cy="923925"/>
          </a:xfrm>
          <a:prstGeom prst="rect">
            <a:avLst/>
          </a:prstGeom>
          <a:noFill/>
          <a:ln w="9525">
            <a:noFill/>
            <a:miter lim="800000"/>
            <a:headEnd/>
            <a:tailEnd/>
          </a:ln>
        </p:spPr>
        <p:txBody>
          <a:bodyPr>
            <a:spAutoFit/>
          </a:bodyPr>
          <a:lstStyle/>
          <a:p>
            <a:pPr algn="ctr"/>
            <a:r>
              <a:rPr lang="es-ES" b="1" i="1" dirty="0">
                <a:latin typeface="Arial Unicode MS" pitchFamily="34" charset="-128"/>
                <a:ea typeface="Arial Unicode MS" pitchFamily="34" charset="-128"/>
                <a:cs typeface="Arial Unicode MS" pitchFamily="34" charset="-128"/>
              </a:rPr>
              <a:t>Incógnitas del vuelo MH370 de Malaysia Airlines</a:t>
            </a:r>
          </a:p>
          <a:p>
            <a:pPr algn="ctr"/>
            <a:r>
              <a:rPr lang="es-ES" i="1" dirty="0">
                <a:latin typeface="Arial Unicode MS" pitchFamily="34" charset="-128"/>
                <a:ea typeface="Arial Unicode MS" pitchFamily="34" charset="-128"/>
                <a:cs typeface="Arial Unicode MS" pitchFamily="34" charset="-128"/>
              </a:rPr>
              <a:t>El Boeing 777-2000 cubría la ruta entre Kuala Lumpur y Pekín  </a:t>
            </a:r>
          </a:p>
          <a:p>
            <a:pPr algn="ctr"/>
            <a:r>
              <a:rPr lang="es-ES" i="1" dirty="0">
                <a:latin typeface="Arial Unicode MS" pitchFamily="34" charset="-128"/>
                <a:ea typeface="Arial Unicode MS" pitchFamily="34" charset="-128"/>
                <a:cs typeface="Arial Unicode MS" pitchFamily="34" charset="-128"/>
              </a:rPr>
              <a:t>Las labores de búsqueda se extienden por varios mares</a:t>
            </a:r>
          </a:p>
        </p:txBody>
      </p:sp>
      <p:pic>
        <p:nvPicPr>
          <p:cNvPr id="6147" name="Picture 2" descr="C:\Documents and Settings\Dell\Escritorio\1394632372646.jpg"/>
          <p:cNvPicPr>
            <a:picLocks noChangeAspect="1" noChangeArrowheads="1"/>
          </p:cNvPicPr>
          <p:nvPr/>
        </p:nvPicPr>
        <p:blipFill>
          <a:blip r:embed="rId2"/>
          <a:srcRect/>
          <a:stretch>
            <a:fillRect/>
          </a:stretch>
        </p:blipFill>
        <p:spPr bwMode="auto">
          <a:xfrm>
            <a:off x="0" y="0"/>
            <a:ext cx="9132888" cy="5500688"/>
          </a:xfrm>
          <a:prstGeom prst="rect">
            <a:avLst/>
          </a:prstGeom>
          <a:noFill/>
          <a:ln w="9525">
            <a:noFill/>
            <a:miter lim="800000"/>
            <a:headEnd/>
            <a:tailEnd/>
          </a:ln>
        </p:spPr>
      </p:pic>
    </p:spTree>
  </p:cSld>
  <p:clrMapOvr>
    <a:masterClrMapping/>
  </p:clrMapOvr>
  <p:transition spd="slow" advTm="24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pict.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C54B306F-390B-4250-A36F-9D85DD249190_w640_s.png"/>
          <p:cNvPicPr>
            <a:picLocks noChangeAspect="1" noChangeArrowheads="1"/>
          </p:cNvPicPr>
          <p:nvPr/>
        </p:nvPicPr>
        <p:blipFill>
          <a:blip r:embed="rId2"/>
          <a:srcRect/>
          <a:stretch>
            <a:fillRect/>
          </a:stretch>
        </p:blipFill>
        <p:spPr bwMode="auto">
          <a:xfrm>
            <a:off x="0" y="285750"/>
            <a:ext cx="9147175" cy="6072188"/>
          </a:xfrm>
          <a:prstGeom prst="rect">
            <a:avLst/>
          </a:prstGeom>
          <a:noFill/>
          <a:ln w="9525">
            <a:noFill/>
            <a:miter lim="800000"/>
            <a:headEnd/>
            <a:tailEnd/>
          </a:ln>
        </p:spPr>
      </p:pic>
    </p:spTree>
  </p:cSld>
  <p:clrMapOvr>
    <a:masterClrMapping/>
  </p:clrMapOvr>
  <p:transition spd="slow" advTm="8000">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3" descr="C:\Documents and Settings\Dell\Escritorio\Avion-Malasia-desparecido-busqueda_MDSIMA20140312_0238_21.jpg"/>
          <p:cNvPicPr>
            <a:picLocks noChangeAspect="1" noChangeArrowheads="1"/>
          </p:cNvPicPr>
          <p:nvPr/>
        </p:nvPicPr>
        <p:blipFill>
          <a:blip r:embed="rId2"/>
          <a:srcRect/>
          <a:stretch>
            <a:fillRect/>
          </a:stretch>
        </p:blipFill>
        <p:spPr bwMode="auto">
          <a:xfrm>
            <a:off x="0" y="0"/>
            <a:ext cx="9199563"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2 Rectángulo"/>
          <p:cNvSpPr>
            <a:spLocks noChangeArrowheads="1"/>
          </p:cNvSpPr>
          <p:nvPr/>
        </p:nvSpPr>
        <p:spPr bwMode="auto">
          <a:xfrm>
            <a:off x="357188" y="5380038"/>
            <a:ext cx="8643937" cy="1477962"/>
          </a:xfrm>
          <a:prstGeom prst="rect">
            <a:avLst/>
          </a:prstGeom>
          <a:noFill/>
          <a:ln w="9525">
            <a:noFill/>
            <a:miter lim="800000"/>
            <a:headEnd/>
            <a:tailEnd/>
          </a:ln>
        </p:spPr>
        <p:txBody>
          <a:bodyPr>
            <a:spAutoFit/>
          </a:bodyPr>
          <a:lstStyle/>
          <a:p>
            <a:pPr algn="ctr"/>
            <a:r>
              <a:rPr lang="es-ES" b="1" i="1">
                <a:latin typeface="Arial Unicode MS" pitchFamily="34" charset="-128"/>
                <a:ea typeface="Arial Unicode MS" pitchFamily="34" charset="-128"/>
                <a:cs typeface="Arial Unicode MS" pitchFamily="34" charset="-128"/>
              </a:rPr>
              <a:t>A BORDO DEL BUQUE JINGGANGSHAN, </a:t>
            </a:r>
            <a:r>
              <a:rPr lang="es-ES" i="1">
                <a:latin typeface="Arial Unicode MS" pitchFamily="34" charset="-128"/>
                <a:ea typeface="Arial Unicode MS" pitchFamily="34" charset="-128"/>
                <a:cs typeface="Arial Unicode MS" pitchFamily="34" charset="-128"/>
              </a:rPr>
              <a:t>10 mar (Xinhua) -- El buque de guerra chino "Mianyang" llegó hoy al área de búsqueda del avión comercial malasio desaparecido y comenzó su misión y tres buques más, incluido el "Jinggangshan", se dirigen hacia la zona.</a:t>
            </a:r>
            <a:br>
              <a:rPr lang="es-ES" i="1">
                <a:latin typeface="Arial Unicode MS" pitchFamily="34" charset="-128"/>
                <a:ea typeface="Arial Unicode MS" pitchFamily="34" charset="-128"/>
                <a:cs typeface="Arial Unicode MS" pitchFamily="34" charset="-128"/>
              </a:rPr>
            </a:br>
            <a:endParaRPr lang="es-ES" i="1">
              <a:latin typeface="Arial Unicode MS" pitchFamily="34" charset="-128"/>
              <a:ea typeface="Arial Unicode MS" pitchFamily="34" charset="-128"/>
              <a:cs typeface="Arial Unicode MS" pitchFamily="34" charset="-128"/>
            </a:endParaRPr>
          </a:p>
        </p:txBody>
      </p:sp>
      <p:pic>
        <p:nvPicPr>
          <p:cNvPr id="9219" name="Picture 3" descr="C:\Documents and Settings\Dell\Escritorio\F201403111105272312317673.jpg"/>
          <p:cNvPicPr>
            <a:picLocks noChangeAspect="1" noChangeArrowheads="1"/>
          </p:cNvPicPr>
          <p:nvPr/>
        </p:nvPicPr>
        <p:blipFill>
          <a:blip r:embed="rId2"/>
          <a:srcRect/>
          <a:stretch>
            <a:fillRect/>
          </a:stretch>
        </p:blipFill>
        <p:spPr bwMode="auto">
          <a:xfrm>
            <a:off x="0" y="0"/>
            <a:ext cx="9131300" cy="5214938"/>
          </a:xfrm>
          <a:prstGeom prst="rect">
            <a:avLst/>
          </a:prstGeom>
          <a:noFill/>
          <a:ln w="9525">
            <a:noFill/>
            <a:miter lim="800000"/>
            <a:headEnd/>
            <a:tailEnd/>
          </a:ln>
        </p:spPr>
      </p:pic>
    </p:spTree>
  </p:cSld>
  <p:clrMapOvr>
    <a:masterClrMapping/>
  </p:clrMapOvr>
  <p:transition spd="slow" advTm="15000">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2014-03-13T192613Z_1205314710_GM1EA3E09HD01_RTRMADP_3_MALAYSIA-AIRLINES-USA-SEARCH_0.jpg"/>
          <p:cNvPicPr>
            <a:picLocks noChangeAspect="1" noChangeArrowheads="1"/>
          </p:cNvPicPr>
          <p:nvPr/>
        </p:nvPicPr>
        <p:blipFill>
          <a:blip r:embed="rId2"/>
          <a:srcRect/>
          <a:stretch>
            <a:fillRect/>
          </a:stretch>
        </p:blipFill>
        <p:spPr bwMode="auto">
          <a:xfrm>
            <a:off x="0" y="0"/>
            <a:ext cx="9178925"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portada-accidente-avion-malasia.jpg"/>
          <p:cNvPicPr>
            <a:picLocks noChangeAspect="1" noChangeArrowheads="1"/>
          </p:cNvPicPr>
          <p:nvPr/>
        </p:nvPicPr>
        <p:blipFill>
          <a:blip r:embed="rId2"/>
          <a:srcRect/>
          <a:stretch>
            <a:fillRect/>
          </a:stretch>
        </p:blipFill>
        <p:spPr bwMode="auto">
          <a:xfrm>
            <a:off x="0" y="0"/>
            <a:ext cx="9151938"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image_preview.jpg"/>
          <p:cNvPicPr>
            <a:picLocks noChangeAspect="1" noChangeArrowheads="1"/>
          </p:cNvPicPr>
          <p:nvPr/>
        </p:nvPicPr>
        <p:blipFill>
          <a:blip r:embed="rId2"/>
          <a:srcRect/>
          <a:stretch>
            <a:fillRect/>
          </a:stretch>
        </p:blipFill>
        <p:spPr bwMode="auto">
          <a:xfrm>
            <a:off x="0" y="0"/>
            <a:ext cx="923925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1 Rectángulo"/>
          <p:cNvSpPr>
            <a:spLocks noChangeArrowheads="1"/>
          </p:cNvSpPr>
          <p:nvPr/>
        </p:nvSpPr>
        <p:spPr bwMode="auto">
          <a:xfrm>
            <a:off x="785813" y="785813"/>
            <a:ext cx="7929562" cy="5908675"/>
          </a:xfrm>
          <a:prstGeom prst="rect">
            <a:avLst/>
          </a:prstGeom>
          <a:noFill/>
          <a:ln w="9525">
            <a:noFill/>
            <a:miter lim="800000"/>
            <a:headEnd/>
            <a:tailEnd/>
          </a:ln>
        </p:spPr>
        <p:txBody>
          <a:bodyPr>
            <a:spAutoFit/>
          </a:bodyPr>
          <a:lstStyle/>
          <a:p>
            <a:pPr algn="ctr"/>
            <a:r>
              <a:rPr lang="es-ES" sz="2400" i="1">
                <a:latin typeface="Arial Unicode MS" pitchFamily="34" charset="-128"/>
                <a:ea typeface="Arial Unicode MS" pitchFamily="34" charset="-128"/>
                <a:cs typeface="Arial Unicode MS" pitchFamily="34" charset="-128"/>
              </a:rPr>
              <a:t>Militares malayos dijeron haber detectado  lo que pudo haber sido el avión perdido desde el sábado, pero en un área al norte del Estrecho de Malaca, cientos de kilómetros de donde el avión desapareció de las pantallas de tráfico aéreo.</a:t>
            </a:r>
            <a:br>
              <a:rPr lang="es-ES" sz="2400" i="1">
                <a:latin typeface="Arial Unicode MS" pitchFamily="34" charset="-128"/>
                <a:ea typeface="Arial Unicode MS" pitchFamily="34" charset="-128"/>
                <a:cs typeface="Arial Unicode MS" pitchFamily="34" charset="-128"/>
              </a:rPr>
            </a:br>
            <a:r>
              <a:rPr lang="es-ES" sz="2400" i="1">
                <a:latin typeface="Arial Unicode MS" pitchFamily="34" charset="-128"/>
                <a:ea typeface="Arial Unicode MS" pitchFamily="34" charset="-128"/>
                <a:cs typeface="Arial Unicode MS" pitchFamily="34" charset="-128"/>
              </a:rPr>
              <a:t/>
            </a:r>
            <a:br>
              <a:rPr lang="es-ES" sz="2400" i="1">
                <a:latin typeface="Arial Unicode MS" pitchFamily="34" charset="-128"/>
                <a:ea typeface="Arial Unicode MS" pitchFamily="34" charset="-128"/>
                <a:cs typeface="Arial Unicode MS" pitchFamily="34" charset="-128"/>
              </a:rPr>
            </a:br>
            <a:r>
              <a:rPr lang="es-ES" sz="2400" i="1">
                <a:latin typeface="Arial Unicode MS" pitchFamily="34" charset="-128"/>
                <a:ea typeface="Arial Unicode MS" pitchFamily="34" charset="-128"/>
                <a:cs typeface="Arial Unicode MS" pitchFamily="34" charset="-128"/>
              </a:rPr>
              <a:t>De acuerdo a los reportes iniciales, el avión fue detectado a eso de las 2:15 a.m., es decir 45 minutos después de que se dio por desaparecido, a 320 kilómetros al noroeste de la isla de Penang, volando en dirección opuesta a Beijing, su destino previsto.</a:t>
            </a:r>
            <a:br>
              <a:rPr lang="es-ES" sz="2400" i="1">
                <a:latin typeface="Arial Unicode MS" pitchFamily="34" charset="-128"/>
                <a:ea typeface="Arial Unicode MS" pitchFamily="34" charset="-128"/>
                <a:cs typeface="Arial Unicode MS" pitchFamily="34" charset="-128"/>
              </a:rPr>
            </a:br>
            <a:r>
              <a:rPr lang="es-ES" sz="2400" i="1">
                <a:latin typeface="Arial Unicode MS" pitchFamily="34" charset="-128"/>
                <a:ea typeface="Arial Unicode MS" pitchFamily="34" charset="-128"/>
                <a:cs typeface="Arial Unicode MS" pitchFamily="34" charset="-128"/>
              </a:rPr>
              <a:t/>
            </a:r>
            <a:br>
              <a:rPr lang="es-ES" sz="2400" i="1">
                <a:latin typeface="Arial Unicode MS" pitchFamily="34" charset="-128"/>
                <a:ea typeface="Arial Unicode MS" pitchFamily="34" charset="-128"/>
                <a:cs typeface="Arial Unicode MS" pitchFamily="34" charset="-128"/>
              </a:rPr>
            </a:br>
            <a:r>
              <a:rPr lang="es-ES" sz="2400" i="1">
                <a:latin typeface="Arial Unicode MS" pitchFamily="34" charset="-128"/>
                <a:ea typeface="Arial Unicode MS" pitchFamily="34" charset="-128"/>
                <a:cs typeface="Arial Unicode MS" pitchFamily="34" charset="-128"/>
              </a:rPr>
              <a:t>Pero horas más tarde, los militares se echaron para atrás en sus afirmaciones y dijeron necesitar ayuda para corroborar esa información.</a:t>
            </a:r>
            <a:r>
              <a:rPr lang="es-ES"/>
              <a:t/>
            </a:r>
            <a:br>
              <a:rPr lang="es-ES"/>
            </a:br>
            <a:endParaRPr lang="es-ES"/>
          </a:p>
        </p:txBody>
      </p:sp>
    </p:spTree>
  </p:cSld>
  <p:clrMapOvr>
    <a:masterClrMapping/>
  </p:clrMapOvr>
  <p:transition spd="slow" advTm="28000">
    <p:dissolv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7D32710E-EE72-4AB4-B2F5-D49CF0525BE1_w640_r1_s_cx0_cy6_cw0.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malasya_08.jpg"/>
          <p:cNvPicPr>
            <a:picLocks noChangeAspect="1" noChangeArrowheads="1"/>
          </p:cNvPicPr>
          <p:nvPr/>
        </p:nvPicPr>
        <p:blipFill>
          <a:blip r:embed="rId2"/>
          <a:srcRect/>
          <a:stretch>
            <a:fillRect/>
          </a:stretch>
        </p:blipFill>
        <p:spPr bwMode="auto">
          <a:xfrm>
            <a:off x="0" y="0"/>
            <a:ext cx="9140825" cy="6858000"/>
          </a:xfrm>
          <a:prstGeom prst="rect">
            <a:avLst/>
          </a:prstGeom>
          <a:noFill/>
          <a:ln w="9525">
            <a:noFill/>
            <a:miter lim="800000"/>
            <a:headEnd/>
            <a:tailEnd/>
          </a:ln>
        </p:spPr>
      </p:pic>
    </p:spTree>
  </p:cSld>
  <p:clrMapOvr>
    <a:masterClrMapping/>
  </p:clrMapOvr>
  <p:transition spd="slow" advTm="6000">
    <p:dissolv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_sdsdddd_22816a0e.jpg"/>
          <p:cNvPicPr>
            <a:picLocks noChangeAspect="1" noChangeArrowheads="1"/>
          </p:cNvPicPr>
          <p:nvPr/>
        </p:nvPicPr>
        <p:blipFill>
          <a:blip r:embed="rId2"/>
          <a:srcRect/>
          <a:stretch>
            <a:fillRect/>
          </a:stretch>
        </p:blipFill>
        <p:spPr bwMode="auto">
          <a:xfrm>
            <a:off x="0" y="0"/>
            <a:ext cx="9139238" cy="6858000"/>
          </a:xfrm>
          <a:prstGeom prst="rect">
            <a:avLst/>
          </a:prstGeom>
          <a:noFill/>
          <a:ln w="9525">
            <a:noFill/>
            <a:miter lim="800000"/>
            <a:headEnd/>
            <a:tailEnd/>
          </a:ln>
        </p:spPr>
      </p:pic>
    </p:spTree>
  </p:cSld>
  <p:clrMapOvr>
    <a:masterClrMapping/>
  </p:clrMapOvr>
  <p:transition spd="slow" advTm="6000">
    <p:dissolv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1 Rectángulo"/>
          <p:cNvSpPr>
            <a:spLocks noChangeArrowheads="1"/>
          </p:cNvSpPr>
          <p:nvPr/>
        </p:nvSpPr>
        <p:spPr bwMode="auto">
          <a:xfrm>
            <a:off x="785813" y="6211888"/>
            <a:ext cx="8072437" cy="646112"/>
          </a:xfrm>
          <a:prstGeom prst="rect">
            <a:avLst/>
          </a:prstGeom>
          <a:noFill/>
          <a:ln w="9525">
            <a:noFill/>
            <a:miter lim="800000"/>
            <a:headEnd/>
            <a:tailEnd/>
          </a:ln>
        </p:spPr>
        <p:txBody>
          <a:bodyPr>
            <a:spAutoFit/>
          </a:bodyPr>
          <a:lstStyle/>
          <a:p>
            <a:pPr algn="ctr"/>
            <a:r>
              <a:rPr lang="es-ES" i="1" dirty="0">
                <a:latin typeface="Arial Unicode MS" pitchFamily="34" charset="-128"/>
                <a:ea typeface="Arial Unicode MS" pitchFamily="34" charset="-128"/>
                <a:cs typeface="Arial Unicode MS" pitchFamily="34" charset="-128"/>
              </a:rPr>
              <a:t>Un oficial de las Fuerzas Armadas de Vietnam trabaja durante la operación de búsqueda del vuelo de Malaysia Airlines desaparecido.</a:t>
            </a:r>
          </a:p>
        </p:txBody>
      </p:sp>
      <p:pic>
        <p:nvPicPr>
          <p:cNvPr id="20483" name="Picture 2" descr="C:\Documents and Settings\Dell\Escritorio\1394639099750.jpg"/>
          <p:cNvPicPr>
            <a:picLocks noChangeAspect="1" noChangeArrowheads="1"/>
          </p:cNvPicPr>
          <p:nvPr/>
        </p:nvPicPr>
        <p:blipFill>
          <a:blip r:embed="rId2"/>
          <a:srcRect/>
          <a:stretch>
            <a:fillRect/>
          </a:stretch>
        </p:blipFill>
        <p:spPr bwMode="auto">
          <a:xfrm>
            <a:off x="0" y="0"/>
            <a:ext cx="9144000" cy="6096000"/>
          </a:xfrm>
          <a:prstGeom prst="rect">
            <a:avLst/>
          </a:prstGeom>
          <a:noFill/>
          <a:ln w="9525">
            <a:noFill/>
            <a:miter lim="800000"/>
            <a:headEnd/>
            <a:tailEnd/>
          </a:ln>
        </p:spPr>
      </p:pic>
    </p:spTree>
  </p:cSld>
  <p:clrMapOvr>
    <a:masterClrMapping/>
  </p:clrMapOvr>
  <p:transition spd="slow" advTm="16000">
    <p:dissolv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1 Rectángulo"/>
          <p:cNvSpPr>
            <a:spLocks noChangeArrowheads="1"/>
          </p:cNvSpPr>
          <p:nvPr/>
        </p:nvSpPr>
        <p:spPr bwMode="auto">
          <a:xfrm>
            <a:off x="1071563" y="6211888"/>
            <a:ext cx="6786562" cy="646112"/>
          </a:xfrm>
          <a:prstGeom prst="rect">
            <a:avLst/>
          </a:prstGeom>
          <a:noFill/>
          <a:ln w="9525">
            <a:noFill/>
            <a:miter lim="800000"/>
            <a:headEnd/>
            <a:tailEnd/>
          </a:ln>
        </p:spPr>
        <p:txBody>
          <a:bodyPr>
            <a:spAutoFit/>
          </a:bodyPr>
          <a:lstStyle/>
          <a:p>
            <a:r>
              <a:rPr lang="es-ES" i="1">
                <a:latin typeface="Arial Unicode MS" pitchFamily="34" charset="-128"/>
                <a:ea typeface="Arial Unicode MS" pitchFamily="34" charset="-128"/>
                <a:cs typeface="Arial Unicode MS" pitchFamily="34" charset="-128"/>
              </a:rPr>
              <a:t>Un hombre se asoma a la ventanilla de un avión de las Fuerzas Armadas de Vietnam en la búsqueda del avión de malasio. EFE</a:t>
            </a:r>
          </a:p>
        </p:txBody>
      </p:sp>
      <p:pic>
        <p:nvPicPr>
          <p:cNvPr id="21507" name="Picture 3" descr="C:\Documents and Settings\Dell\Escritorio\1023559.jpg"/>
          <p:cNvPicPr>
            <a:picLocks noChangeAspect="1" noChangeArrowheads="1"/>
          </p:cNvPicPr>
          <p:nvPr/>
        </p:nvPicPr>
        <p:blipFill>
          <a:blip r:embed="rId2"/>
          <a:srcRect/>
          <a:stretch>
            <a:fillRect/>
          </a:stretch>
        </p:blipFill>
        <p:spPr bwMode="auto">
          <a:xfrm>
            <a:off x="0" y="0"/>
            <a:ext cx="9144000" cy="6149975"/>
          </a:xfrm>
          <a:prstGeom prst="rect">
            <a:avLst/>
          </a:prstGeom>
          <a:noFill/>
          <a:ln w="9525">
            <a:noFill/>
            <a:miter lim="800000"/>
            <a:headEnd/>
            <a:tailEnd/>
          </a:ln>
        </p:spPr>
      </p:pic>
    </p:spTree>
  </p:cSld>
  <p:clrMapOvr>
    <a:masterClrMapping/>
  </p:clrMapOvr>
  <p:transition spd="slow" advTm="15000">
    <p:dissolv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thumb.jpg"/>
          <p:cNvPicPr>
            <a:picLocks noChangeAspect="1" noChangeArrowheads="1"/>
          </p:cNvPicPr>
          <p:nvPr/>
        </p:nvPicPr>
        <p:blipFill>
          <a:blip r:embed="rId2"/>
          <a:srcRect/>
          <a:stretch>
            <a:fillRect/>
          </a:stretch>
        </p:blipFill>
        <p:spPr bwMode="auto">
          <a:xfrm>
            <a:off x="0" y="0"/>
            <a:ext cx="9229725" cy="6858000"/>
          </a:xfrm>
          <a:prstGeom prst="rect">
            <a:avLst/>
          </a:prstGeom>
          <a:noFill/>
          <a:ln w="9525">
            <a:noFill/>
            <a:miter lim="800000"/>
            <a:headEnd/>
            <a:tailEnd/>
          </a:ln>
        </p:spPr>
      </p:pic>
    </p:spTree>
  </p:cSld>
  <p:clrMapOvr>
    <a:masterClrMapping/>
  </p:clrMapOvr>
  <p:transition spd="slow" advTm="6000">
    <p:dissolv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1 Rectángulo"/>
          <p:cNvSpPr>
            <a:spLocks noChangeArrowheads="1"/>
          </p:cNvSpPr>
          <p:nvPr/>
        </p:nvSpPr>
        <p:spPr bwMode="auto">
          <a:xfrm>
            <a:off x="428625" y="5500688"/>
            <a:ext cx="8429625" cy="1200150"/>
          </a:xfrm>
          <a:prstGeom prst="rect">
            <a:avLst/>
          </a:prstGeom>
          <a:noFill/>
          <a:ln w="9525">
            <a:noFill/>
            <a:miter lim="800000"/>
            <a:headEnd/>
            <a:tailEnd/>
          </a:ln>
        </p:spPr>
        <p:txBody>
          <a:bodyPr>
            <a:spAutoFit/>
          </a:bodyPr>
          <a:lstStyle/>
          <a:p>
            <a:pPr algn="ctr"/>
            <a:r>
              <a:rPr lang="es-ES" i="1" dirty="0">
                <a:latin typeface="Arial Unicode MS" pitchFamily="34" charset="-128"/>
                <a:ea typeface="Arial Unicode MS" pitchFamily="34" charset="-128"/>
                <a:cs typeface="Arial Unicode MS" pitchFamily="34" charset="-128"/>
              </a:rPr>
              <a:t>Un miembro de la Agencia Nacional de Búsqueda y Rescate de Indonesia usa binoculares para revisar el horizonte durante una operación de búsqueda del Boeing 777 de </a:t>
            </a:r>
            <a:r>
              <a:rPr lang="es-ES" i="1" dirty="0" err="1">
                <a:latin typeface="Arial Unicode MS" pitchFamily="34" charset="-128"/>
                <a:ea typeface="Arial Unicode MS" pitchFamily="34" charset="-128"/>
                <a:cs typeface="Arial Unicode MS" pitchFamily="34" charset="-128"/>
              </a:rPr>
              <a:t>Malysia</a:t>
            </a:r>
            <a:r>
              <a:rPr lang="es-ES" i="1" dirty="0">
                <a:latin typeface="Arial Unicode MS" pitchFamily="34" charset="-128"/>
                <a:ea typeface="Arial Unicode MS" pitchFamily="34" charset="-128"/>
                <a:cs typeface="Arial Unicode MS" pitchFamily="34" charset="-128"/>
              </a:rPr>
              <a:t> Airlines en el Estrecho de Malaca cerca de la isla de Sumatra, Indonesia, el miércoles 12 de marzo de 2014. | </a:t>
            </a:r>
            <a:r>
              <a:rPr lang="es-ES" i="1" dirty="0" err="1">
                <a:latin typeface="Arial Unicode MS" pitchFamily="34" charset="-128"/>
                <a:ea typeface="Arial Unicode MS" pitchFamily="34" charset="-128"/>
                <a:cs typeface="Arial Unicode MS" pitchFamily="34" charset="-128"/>
              </a:rPr>
              <a:t>Heri</a:t>
            </a:r>
            <a:r>
              <a:rPr lang="es-ES" i="1" dirty="0">
                <a:latin typeface="Arial Unicode MS" pitchFamily="34" charset="-128"/>
                <a:ea typeface="Arial Unicode MS" pitchFamily="34" charset="-128"/>
                <a:cs typeface="Arial Unicode MS" pitchFamily="34" charset="-128"/>
              </a:rPr>
              <a:t> </a:t>
            </a:r>
            <a:r>
              <a:rPr lang="es-ES" i="1" dirty="0" err="1">
                <a:latin typeface="Arial Unicode MS" pitchFamily="34" charset="-128"/>
                <a:ea typeface="Arial Unicode MS" pitchFamily="34" charset="-128"/>
                <a:cs typeface="Arial Unicode MS" pitchFamily="34" charset="-128"/>
              </a:rPr>
              <a:t>Juanda</a:t>
            </a:r>
            <a:r>
              <a:rPr lang="es-ES" i="1" dirty="0">
                <a:latin typeface="Arial Unicode MS" pitchFamily="34" charset="-128"/>
                <a:ea typeface="Arial Unicode MS" pitchFamily="34" charset="-128"/>
                <a:cs typeface="Arial Unicode MS" pitchFamily="34" charset="-128"/>
              </a:rPr>
              <a:t>/AP </a:t>
            </a:r>
          </a:p>
        </p:txBody>
      </p:sp>
      <p:pic>
        <p:nvPicPr>
          <p:cNvPr id="23555" name="Picture 2" descr="C:\Documents and Settings\Dell\Escritorio\Malaysia_1_t670x470.jpg"/>
          <p:cNvPicPr>
            <a:picLocks noChangeAspect="1" noChangeArrowheads="1"/>
          </p:cNvPicPr>
          <p:nvPr/>
        </p:nvPicPr>
        <p:blipFill>
          <a:blip r:embed="rId2"/>
          <a:srcRect/>
          <a:stretch>
            <a:fillRect/>
          </a:stretch>
        </p:blipFill>
        <p:spPr bwMode="auto">
          <a:xfrm>
            <a:off x="0" y="0"/>
            <a:ext cx="9163050" cy="5429250"/>
          </a:xfrm>
          <a:prstGeom prst="rect">
            <a:avLst/>
          </a:prstGeom>
          <a:noFill/>
          <a:ln w="9525">
            <a:noFill/>
            <a:miter lim="800000"/>
            <a:headEnd/>
            <a:tailEnd/>
          </a:ln>
        </p:spPr>
      </p:pic>
    </p:spTree>
  </p:cSld>
  <p:clrMapOvr>
    <a:masterClrMapping/>
  </p:clrMapOvr>
  <p:transition spd="slow" advTm="23000">
    <p:dissolv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2 Rectángulo"/>
          <p:cNvSpPr>
            <a:spLocks noChangeArrowheads="1"/>
          </p:cNvSpPr>
          <p:nvPr/>
        </p:nvSpPr>
        <p:spPr bwMode="auto">
          <a:xfrm>
            <a:off x="428625" y="6211888"/>
            <a:ext cx="8429625" cy="646112"/>
          </a:xfrm>
          <a:prstGeom prst="rect">
            <a:avLst/>
          </a:prstGeom>
          <a:noFill/>
          <a:ln w="9525">
            <a:noFill/>
            <a:miter lim="800000"/>
            <a:headEnd/>
            <a:tailEnd/>
          </a:ln>
        </p:spPr>
        <p:txBody>
          <a:bodyPr>
            <a:spAutoFit/>
          </a:bodyPr>
          <a:lstStyle/>
          <a:p>
            <a:pPr algn="ctr"/>
            <a:r>
              <a:rPr lang="es-ES" i="1">
                <a:latin typeface="Arial Unicode MS" pitchFamily="34" charset="-128"/>
                <a:ea typeface="Arial Unicode MS" pitchFamily="34" charset="-128"/>
                <a:cs typeface="Arial Unicode MS" pitchFamily="34" charset="-128"/>
              </a:rPr>
              <a:t>Confirmaron la presencia de manchas de aceite en el mar entre Malasia y Vietnam pero no se ha encontrado ningún resto del avión.</a:t>
            </a:r>
          </a:p>
        </p:txBody>
      </p:sp>
      <p:pic>
        <p:nvPicPr>
          <p:cNvPr id="24579" name="Picture 2" descr="C:\Documents and Settings\Dell\Escritorio\pict.jpg"/>
          <p:cNvPicPr>
            <a:picLocks noChangeAspect="1" noChangeArrowheads="1"/>
          </p:cNvPicPr>
          <p:nvPr/>
        </p:nvPicPr>
        <p:blipFill>
          <a:blip r:embed="rId2"/>
          <a:srcRect/>
          <a:stretch>
            <a:fillRect/>
          </a:stretch>
        </p:blipFill>
        <p:spPr bwMode="auto">
          <a:xfrm>
            <a:off x="0" y="0"/>
            <a:ext cx="9144000" cy="6072188"/>
          </a:xfrm>
          <a:prstGeom prst="rect">
            <a:avLst/>
          </a:prstGeom>
          <a:noFill/>
          <a:ln w="9525">
            <a:noFill/>
            <a:miter lim="800000"/>
            <a:headEnd/>
            <a:tailEnd/>
          </a:ln>
        </p:spPr>
      </p:pic>
    </p:spTree>
  </p:cSld>
  <p:clrMapOvr>
    <a:masterClrMapping/>
  </p:clrMapOvr>
  <p:transition spd="slow" advTm="13000">
    <p:dissolv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1 Rectángulo"/>
          <p:cNvSpPr>
            <a:spLocks noChangeArrowheads="1"/>
          </p:cNvSpPr>
          <p:nvPr/>
        </p:nvSpPr>
        <p:spPr bwMode="auto">
          <a:xfrm>
            <a:off x="571500" y="6000750"/>
            <a:ext cx="7643813" cy="1477963"/>
          </a:xfrm>
          <a:prstGeom prst="rect">
            <a:avLst/>
          </a:prstGeom>
          <a:noFill/>
          <a:ln w="9525">
            <a:noFill/>
            <a:miter lim="800000"/>
            <a:headEnd/>
            <a:tailEnd/>
          </a:ln>
        </p:spPr>
        <p:txBody>
          <a:bodyPr>
            <a:spAutoFit/>
          </a:bodyPr>
          <a:lstStyle/>
          <a:p>
            <a:pPr algn="ctr"/>
            <a:r>
              <a:rPr lang="es-ES" dirty="0"/>
              <a:t>Bañistas caminan cerca de una escultura de arena hecha por la desaparición del vuelo MH370 de Malaysia Airlines. EFE/END </a:t>
            </a:r>
          </a:p>
          <a:p>
            <a:r>
              <a:rPr lang="es-ES" dirty="0"/>
              <a:t/>
            </a:r>
            <a:br>
              <a:rPr lang="es-ES" dirty="0"/>
            </a:br>
            <a:r>
              <a:rPr lang="es-ES" dirty="0"/>
              <a:t/>
            </a:r>
            <a:br>
              <a:rPr lang="es-ES" dirty="0"/>
            </a:br>
            <a:endParaRPr lang="es-ES" dirty="0"/>
          </a:p>
        </p:txBody>
      </p:sp>
      <p:pic>
        <p:nvPicPr>
          <p:cNvPr id="25603" name="Picture 2" descr="C:\Documents and Settings\Dell\Escritorio\EEEEE.bmp"/>
          <p:cNvPicPr>
            <a:picLocks noChangeAspect="1" noChangeArrowheads="1"/>
          </p:cNvPicPr>
          <p:nvPr/>
        </p:nvPicPr>
        <p:blipFill>
          <a:blip r:embed="rId2"/>
          <a:srcRect/>
          <a:stretch>
            <a:fillRect/>
          </a:stretch>
        </p:blipFill>
        <p:spPr bwMode="auto">
          <a:xfrm>
            <a:off x="0" y="0"/>
            <a:ext cx="9129713" cy="5929313"/>
          </a:xfrm>
          <a:prstGeom prst="rect">
            <a:avLst/>
          </a:prstGeom>
          <a:noFill/>
          <a:ln w="9525">
            <a:noFill/>
            <a:miter lim="800000"/>
            <a:headEnd/>
            <a:tailEnd/>
          </a:ln>
        </p:spPr>
      </p:pic>
    </p:spTree>
  </p:cSld>
  <p:clrMapOvr>
    <a:masterClrMapping/>
  </p:clrMapOvr>
  <p:transition spd="slow" advTm="16000">
    <p:dissolv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1 Rectángulo"/>
          <p:cNvSpPr>
            <a:spLocks noChangeArrowheads="1"/>
          </p:cNvSpPr>
          <p:nvPr/>
        </p:nvSpPr>
        <p:spPr bwMode="auto">
          <a:xfrm>
            <a:off x="857224" y="857232"/>
            <a:ext cx="7929563" cy="5632311"/>
          </a:xfrm>
          <a:prstGeom prst="rect">
            <a:avLst/>
          </a:prstGeom>
          <a:noFill/>
          <a:ln w="9525">
            <a:noFill/>
            <a:miter lim="800000"/>
            <a:headEnd/>
            <a:tailEnd/>
          </a:ln>
        </p:spPr>
        <p:txBody>
          <a:bodyPr>
            <a:spAutoFit/>
          </a:bodyPr>
          <a:lstStyle/>
          <a:p>
            <a:pPr algn="ctr"/>
            <a:r>
              <a:rPr lang="es-ES" sz="2400" i="1" dirty="0">
                <a:latin typeface="Arial Unicode MS" pitchFamily="34" charset="-128"/>
                <a:ea typeface="Arial Unicode MS" pitchFamily="34" charset="-128"/>
                <a:cs typeface="Arial Unicode MS" pitchFamily="34" charset="-128"/>
              </a:rPr>
              <a:t>Abrumados por las acusaciones de que hasta ahora la información del gobierno de Malasia ha sido inconsistente, el ministro de Transporte </a:t>
            </a:r>
            <a:r>
              <a:rPr lang="es-ES" sz="2400" i="1" dirty="0" err="1">
                <a:latin typeface="Arial Unicode MS" pitchFamily="34" charset="-128"/>
                <a:ea typeface="Arial Unicode MS" pitchFamily="34" charset="-128"/>
                <a:cs typeface="Arial Unicode MS" pitchFamily="34" charset="-128"/>
              </a:rPr>
              <a:t>Hishamuddin</a:t>
            </a:r>
            <a:r>
              <a:rPr lang="es-ES" sz="2400" i="1" dirty="0">
                <a:latin typeface="Arial Unicode MS" pitchFamily="34" charset="-128"/>
                <a:ea typeface="Arial Unicode MS" pitchFamily="34" charset="-128"/>
                <a:cs typeface="Arial Unicode MS" pitchFamily="34" charset="-128"/>
              </a:rPr>
              <a:t> Hussein dijo que se trata de una situación “sin precedentes” y que harán “lo que sea necesario” para encontrar el Boeing 777 de Malaysia Airlines.</a:t>
            </a:r>
            <a:br>
              <a:rPr lang="es-ES" sz="2400" i="1" dirty="0">
                <a:latin typeface="Arial Unicode MS" pitchFamily="34" charset="-128"/>
                <a:ea typeface="Arial Unicode MS" pitchFamily="34" charset="-128"/>
                <a:cs typeface="Arial Unicode MS" pitchFamily="34" charset="-128"/>
              </a:rPr>
            </a:br>
            <a:r>
              <a:rPr lang="es-ES" sz="2400" i="1" dirty="0">
                <a:latin typeface="Arial Unicode MS" pitchFamily="34" charset="-128"/>
                <a:ea typeface="Arial Unicode MS" pitchFamily="34" charset="-128"/>
                <a:cs typeface="Arial Unicode MS" pitchFamily="34" charset="-128"/>
              </a:rPr>
              <a:t/>
            </a:r>
            <a:br>
              <a:rPr lang="es-ES" sz="2400" i="1" dirty="0">
                <a:latin typeface="Arial Unicode MS" pitchFamily="34" charset="-128"/>
                <a:ea typeface="Arial Unicode MS" pitchFamily="34" charset="-128"/>
                <a:cs typeface="Arial Unicode MS" pitchFamily="34" charset="-128"/>
              </a:rPr>
            </a:br>
            <a:r>
              <a:rPr lang="es-ES" sz="2400" i="1" dirty="0">
                <a:latin typeface="Arial Unicode MS" pitchFamily="34" charset="-128"/>
                <a:ea typeface="Arial Unicode MS" pitchFamily="34" charset="-128"/>
                <a:cs typeface="Arial Unicode MS" pitchFamily="34" charset="-128"/>
              </a:rPr>
              <a:t>“Mi corazón está con la familias de los pasajeros y tripulación, y les aseguro que no bajaremos la guardia ni escatimaremos ningún esfuerzo para encontrar el avión desaparecido”, añadió.</a:t>
            </a:r>
            <a:br>
              <a:rPr lang="es-ES" sz="2400" i="1" dirty="0">
                <a:latin typeface="Arial Unicode MS" pitchFamily="34" charset="-128"/>
                <a:ea typeface="Arial Unicode MS" pitchFamily="34" charset="-128"/>
                <a:cs typeface="Arial Unicode MS" pitchFamily="34" charset="-128"/>
              </a:rPr>
            </a:br>
            <a:r>
              <a:rPr lang="es-ES" sz="2400" i="1" dirty="0">
                <a:latin typeface="Arial Unicode MS" pitchFamily="34" charset="-128"/>
                <a:ea typeface="Arial Unicode MS" pitchFamily="34" charset="-128"/>
                <a:cs typeface="Arial Unicode MS" pitchFamily="34" charset="-128"/>
              </a:rPr>
              <a:t/>
            </a:r>
            <a:br>
              <a:rPr lang="es-ES" sz="2400" i="1" dirty="0">
                <a:latin typeface="Arial Unicode MS" pitchFamily="34" charset="-128"/>
                <a:ea typeface="Arial Unicode MS" pitchFamily="34" charset="-128"/>
                <a:cs typeface="Arial Unicode MS" pitchFamily="34" charset="-128"/>
              </a:rPr>
            </a:br>
            <a:r>
              <a:rPr lang="es-ES" sz="2400" i="1" dirty="0">
                <a:latin typeface="Arial Unicode MS" pitchFamily="34" charset="-128"/>
                <a:ea typeface="Arial Unicode MS" pitchFamily="34" charset="-128"/>
                <a:cs typeface="Arial Unicode MS" pitchFamily="34" charset="-128"/>
              </a:rPr>
              <a:t>Una partida de 42 barcos y 39 aviones de 12 países no ha encontrado nada hasta ahora, en una búsqueda que abarca unos 50.000 kilómetros. </a:t>
            </a:r>
          </a:p>
        </p:txBody>
      </p:sp>
    </p:spTree>
  </p:cSld>
  <p:clrMapOvr>
    <a:masterClrMapping/>
  </p:clrMapOvr>
  <p:transition spd="slow" advTm="34000">
    <p:dissolv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Dell\Escritorio\untitled.bmp"/>
          <p:cNvPicPr>
            <a:picLocks noChangeAspect="1" noChangeArrowheads="1"/>
          </p:cNvPicPr>
          <p:nvPr/>
        </p:nvPicPr>
        <p:blipFill>
          <a:blip r:embed="rId2"/>
          <a:srcRect/>
          <a:stretch>
            <a:fillRect/>
          </a:stretch>
        </p:blipFill>
        <p:spPr bwMode="auto">
          <a:xfrm>
            <a:off x="0" y="0"/>
            <a:ext cx="6694488" cy="6858000"/>
          </a:xfrm>
          <a:prstGeom prst="rect">
            <a:avLst/>
          </a:prstGeom>
          <a:noFill/>
          <a:ln w="9525">
            <a:noFill/>
            <a:miter lim="800000"/>
            <a:headEnd/>
            <a:tailEnd/>
          </a:ln>
        </p:spPr>
      </p:pic>
      <p:sp>
        <p:nvSpPr>
          <p:cNvPr id="26627" name="2 Rectángulo"/>
          <p:cNvSpPr>
            <a:spLocks noChangeArrowheads="1"/>
          </p:cNvSpPr>
          <p:nvPr/>
        </p:nvSpPr>
        <p:spPr bwMode="auto">
          <a:xfrm>
            <a:off x="6786563" y="1785938"/>
            <a:ext cx="2143125" cy="4246562"/>
          </a:xfrm>
          <a:prstGeom prst="rect">
            <a:avLst/>
          </a:prstGeom>
          <a:noFill/>
          <a:ln w="9525">
            <a:noFill/>
            <a:miter lim="800000"/>
            <a:headEnd/>
            <a:tailEnd/>
          </a:ln>
        </p:spPr>
        <p:txBody>
          <a:bodyPr>
            <a:spAutoFit/>
          </a:bodyPr>
          <a:lstStyle/>
          <a:p>
            <a:pPr algn="ctr"/>
            <a:r>
              <a:rPr lang="es-ES" i="1">
                <a:latin typeface="Arial Unicode MS" pitchFamily="34" charset="-128"/>
                <a:ea typeface="Arial Unicode MS" pitchFamily="34" charset="-128"/>
                <a:cs typeface="Arial Unicode MS" pitchFamily="34" charset="-128"/>
              </a:rPr>
              <a:t>El ministro de Defensa y titular interino de Transporte de Malasia, Hishamudin Husein, desmintió que el vuelo MH370 hubiese volado durante unas cuatro horas posteriormente de que los radares perdiesen el contacto con él.</a:t>
            </a:r>
          </a:p>
        </p:txBody>
      </p:sp>
    </p:spTree>
  </p:cSld>
  <p:clrMapOvr>
    <a:masterClrMapping/>
  </p:clrMapOvr>
  <p:transition spd="slow" advTm="23000">
    <p:dissolv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Dell\Escritorio\malasya_01.jpg"/>
          <p:cNvPicPr>
            <a:picLocks noChangeAspect="1" noChangeArrowheads="1"/>
          </p:cNvPicPr>
          <p:nvPr/>
        </p:nvPicPr>
        <p:blipFill>
          <a:blip r:embed="rId2"/>
          <a:srcRect/>
          <a:stretch>
            <a:fillRect/>
          </a:stretch>
        </p:blipFill>
        <p:spPr bwMode="auto">
          <a:xfrm>
            <a:off x="3175" y="0"/>
            <a:ext cx="9140825" cy="6858000"/>
          </a:xfrm>
          <a:prstGeom prst="rect">
            <a:avLst/>
          </a:prstGeom>
          <a:noFill/>
          <a:ln w="9525">
            <a:noFill/>
            <a:miter lim="800000"/>
            <a:headEnd/>
            <a:tailEnd/>
          </a:ln>
        </p:spPr>
      </p:pic>
      <p:sp>
        <p:nvSpPr>
          <p:cNvPr id="27651" name="2 Rectángulo"/>
          <p:cNvSpPr>
            <a:spLocks noChangeArrowheads="1"/>
          </p:cNvSpPr>
          <p:nvPr/>
        </p:nvSpPr>
        <p:spPr bwMode="auto">
          <a:xfrm>
            <a:off x="2000250" y="5857875"/>
            <a:ext cx="4572000" cy="646113"/>
          </a:xfrm>
          <a:prstGeom prst="rect">
            <a:avLst/>
          </a:prstGeom>
          <a:noFill/>
          <a:ln w="9525">
            <a:noFill/>
            <a:miter lim="800000"/>
            <a:headEnd/>
            <a:tailEnd/>
          </a:ln>
        </p:spPr>
        <p:txBody>
          <a:bodyPr>
            <a:spAutoFit/>
          </a:bodyPr>
          <a:lstStyle/>
          <a:p>
            <a:pPr algn="ctr"/>
            <a:r>
              <a:rPr lang="es-ES" b="1" i="1">
                <a:solidFill>
                  <a:schemeClr val="bg1"/>
                </a:solidFill>
              </a:rPr>
              <a:t>Familiares declararon a la prensa que ´existe mucha desinformación</a:t>
            </a:r>
          </a:p>
        </p:txBody>
      </p:sp>
    </p:spTree>
  </p:cSld>
  <p:clrMapOvr>
    <a:masterClrMapping/>
  </p:clrMapOvr>
  <p:transition spd="slow" advTm="11000">
    <p:dissolv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1 Rectángulo"/>
          <p:cNvSpPr>
            <a:spLocks noChangeArrowheads="1"/>
          </p:cNvSpPr>
          <p:nvPr/>
        </p:nvSpPr>
        <p:spPr bwMode="auto">
          <a:xfrm>
            <a:off x="500063" y="5857875"/>
            <a:ext cx="7929562" cy="1477963"/>
          </a:xfrm>
          <a:prstGeom prst="rect">
            <a:avLst/>
          </a:prstGeom>
          <a:noFill/>
          <a:ln w="9525">
            <a:noFill/>
            <a:miter lim="800000"/>
            <a:headEnd/>
            <a:tailEnd/>
          </a:ln>
        </p:spPr>
        <p:txBody>
          <a:bodyPr>
            <a:spAutoFit/>
          </a:bodyPr>
          <a:lstStyle/>
          <a:p>
            <a:pPr algn="ctr"/>
            <a:r>
              <a:rPr lang="es-ES" b="1" i="1">
                <a:latin typeface="Arial Unicode MS" pitchFamily="34" charset="-128"/>
                <a:ea typeface="Arial Unicode MS" pitchFamily="34" charset="-128"/>
                <a:cs typeface="Arial Unicode MS" pitchFamily="34" charset="-128"/>
              </a:rPr>
              <a:t>Ceremonias tradicionales y ritos de magia para ayudar a localizar el avión</a:t>
            </a:r>
            <a:r>
              <a:rPr lang="es-ES" i="1">
                <a:latin typeface="Arial Unicode MS" pitchFamily="34" charset="-128"/>
                <a:ea typeface="Arial Unicode MS" pitchFamily="34" charset="-128"/>
                <a:cs typeface="Arial Unicode MS" pitchFamily="34" charset="-128"/>
              </a:rPr>
              <a:t> malasio desaparecido con 239 personas a bordo se celebran en el aeropuerto de Kuala Lumpur desde el lunes pasado.</a:t>
            </a:r>
            <a:r>
              <a:rPr lang="es-ES"/>
              <a:t/>
            </a:r>
            <a:br>
              <a:rPr lang="es-ES"/>
            </a:br>
            <a:r>
              <a:rPr lang="es-ES"/>
              <a:t/>
            </a:r>
            <a:br>
              <a:rPr lang="es-ES"/>
            </a:br>
            <a:endParaRPr lang="es-ES"/>
          </a:p>
        </p:txBody>
      </p:sp>
      <p:pic>
        <p:nvPicPr>
          <p:cNvPr id="28675" name="Picture 2" descr="C:\Documents and Settings\Dell\Escritorio\_malasia_4237e7a6.jpg"/>
          <p:cNvPicPr>
            <a:picLocks noChangeAspect="1" noChangeArrowheads="1"/>
          </p:cNvPicPr>
          <p:nvPr/>
        </p:nvPicPr>
        <p:blipFill>
          <a:blip r:embed="rId2"/>
          <a:srcRect/>
          <a:stretch>
            <a:fillRect/>
          </a:stretch>
        </p:blipFill>
        <p:spPr bwMode="auto">
          <a:xfrm>
            <a:off x="0" y="0"/>
            <a:ext cx="9144000" cy="5786438"/>
          </a:xfrm>
          <a:prstGeom prst="rect">
            <a:avLst/>
          </a:prstGeom>
          <a:noFill/>
          <a:ln w="9525">
            <a:noFill/>
            <a:miter lim="800000"/>
            <a:headEnd/>
            <a:tailEnd/>
          </a:ln>
        </p:spPr>
      </p:pic>
    </p:spTree>
  </p:cSld>
  <p:clrMapOvr>
    <a:masterClrMapping/>
  </p:clrMapOvr>
  <p:transition spd="slow" advTm="22000">
    <p:dissolv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Documents and Settings\Dell\Escritorio\777.jpg"/>
          <p:cNvPicPr>
            <a:picLocks noChangeAspect="1" noChangeArrowheads="1"/>
          </p:cNvPicPr>
          <p:nvPr/>
        </p:nvPicPr>
        <p:blipFill>
          <a:blip r:embed="rId2"/>
          <a:srcRect/>
          <a:stretch>
            <a:fillRect/>
          </a:stretch>
        </p:blipFill>
        <p:spPr bwMode="auto">
          <a:xfrm>
            <a:off x="0" y="0"/>
            <a:ext cx="9097963" cy="6858000"/>
          </a:xfrm>
          <a:prstGeom prst="rect">
            <a:avLst/>
          </a:prstGeom>
          <a:noFill/>
          <a:ln w="9525">
            <a:noFill/>
            <a:miter lim="800000"/>
            <a:headEnd/>
            <a:tailEnd/>
          </a:ln>
        </p:spPr>
      </p:pic>
    </p:spTree>
  </p:cSld>
  <p:clrMapOvr>
    <a:masterClrMapping/>
  </p:clrMapOvr>
  <p:transition spd="slow" advTm="6000">
    <p:dissolv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Documents and Settings\Dell\Escritorio\malasya_02.jpg"/>
          <p:cNvPicPr>
            <a:picLocks noChangeAspect="1" noChangeArrowheads="1"/>
          </p:cNvPicPr>
          <p:nvPr/>
        </p:nvPicPr>
        <p:blipFill>
          <a:blip r:embed="rId2"/>
          <a:srcRect/>
          <a:stretch>
            <a:fillRect/>
          </a:stretch>
        </p:blipFill>
        <p:spPr bwMode="auto">
          <a:xfrm>
            <a:off x="0" y="0"/>
            <a:ext cx="9140825" cy="6858000"/>
          </a:xfrm>
          <a:prstGeom prst="rect">
            <a:avLst/>
          </a:prstGeom>
          <a:noFill/>
          <a:ln w="9525">
            <a:noFill/>
            <a:miter lim="800000"/>
            <a:headEnd/>
            <a:tailEnd/>
          </a:ln>
        </p:spPr>
      </p:pic>
    </p:spTree>
  </p:cSld>
  <p:clrMapOvr>
    <a:masterClrMapping/>
  </p:clrMapOvr>
  <p:transition spd="slow" advTm="6000">
    <p:dissolv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Documents and Settings\Dell\Escritorio\malasya_03.jpg"/>
          <p:cNvPicPr>
            <a:picLocks noChangeAspect="1" noChangeArrowheads="1"/>
          </p:cNvPicPr>
          <p:nvPr/>
        </p:nvPicPr>
        <p:blipFill>
          <a:blip r:embed="rId2"/>
          <a:srcRect/>
          <a:stretch>
            <a:fillRect/>
          </a:stretch>
        </p:blipFill>
        <p:spPr bwMode="auto">
          <a:xfrm>
            <a:off x="0" y="0"/>
            <a:ext cx="9140825" cy="6858000"/>
          </a:xfrm>
          <a:prstGeom prst="rect">
            <a:avLst/>
          </a:prstGeom>
          <a:noFill/>
          <a:ln w="9525">
            <a:noFill/>
            <a:miter lim="800000"/>
            <a:headEnd/>
            <a:tailEnd/>
          </a:ln>
        </p:spPr>
      </p:pic>
      <p:sp>
        <p:nvSpPr>
          <p:cNvPr id="31747" name="2 Rectángulo"/>
          <p:cNvSpPr>
            <a:spLocks noChangeArrowheads="1"/>
          </p:cNvSpPr>
          <p:nvPr/>
        </p:nvSpPr>
        <p:spPr bwMode="auto">
          <a:xfrm>
            <a:off x="3643313" y="785813"/>
            <a:ext cx="4572000" cy="923925"/>
          </a:xfrm>
          <a:prstGeom prst="rect">
            <a:avLst/>
          </a:prstGeom>
          <a:noFill/>
          <a:ln w="9525">
            <a:noFill/>
            <a:miter lim="800000"/>
            <a:headEnd/>
            <a:tailEnd/>
          </a:ln>
        </p:spPr>
        <p:txBody>
          <a:bodyPr>
            <a:spAutoFit/>
          </a:bodyPr>
          <a:lstStyle/>
          <a:p>
            <a:pPr algn="ctr"/>
            <a:endParaRPr lang="es-ES" i="1">
              <a:solidFill>
                <a:schemeClr val="bg1"/>
              </a:solidFill>
            </a:endParaRPr>
          </a:p>
          <a:p>
            <a:pPr algn="ctr"/>
            <a:r>
              <a:rPr lang="es-ES" b="1" i="1">
                <a:solidFill>
                  <a:schemeClr val="bg1"/>
                </a:solidFill>
              </a:rPr>
              <a:t>Más de 120 familiares esperan noticias de los pasajeros</a:t>
            </a:r>
          </a:p>
        </p:txBody>
      </p:sp>
    </p:spTree>
  </p:cSld>
  <p:clrMapOvr>
    <a:masterClrMapping/>
  </p:clrMapOvr>
  <p:transition spd="slow" advTm="6000">
    <p:dissolv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Documents and Settings\Dell\Escritorio\malasya_04.jpg"/>
          <p:cNvPicPr>
            <a:picLocks noChangeAspect="1" noChangeArrowheads="1"/>
          </p:cNvPicPr>
          <p:nvPr/>
        </p:nvPicPr>
        <p:blipFill>
          <a:blip r:embed="rId2"/>
          <a:srcRect/>
          <a:stretch>
            <a:fillRect/>
          </a:stretch>
        </p:blipFill>
        <p:spPr bwMode="auto">
          <a:xfrm>
            <a:off x="0" y="0"/>
            <a:ext cx="9426575" cy="7072313"/>
          </a:xfrm>
          <a:prstGeom prst="rect">
            <a:avLst/>
          </a:prstGeom>
          <a:noFill/>
          <a:ln w="9525">
            <a:noFill/>
            <a:miter lim="800000"/>
            <a:headEnd/>
            <a:tailEnd/>
          </a:ln>
        </p:spPr>
      </p:pic>
    </p:spTree>
  </p:cSld>
  <p:clrMapOvr>
    <a:masterClrMapping/>
  </p:clrMapOvr>
  <p:transition spd="slow" advTm="6000">
    <p:dissolv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Documents and Settings\Dell\Escritorio\malasya_05.jpg"/>
          <p:cNvPicPr>
            <a:picLocks noChangeAspect="1" noChangeArrowheads="1"/>
          </p:cNvPicPr>
          <p:nvPr/>
        </p:nvPicPr>
        <p:blipFill>
          <a:blip r:embed="rId2"/>
          <a:srcRect/>
          <a:stretch>
            <a:fillRect/>
          </a:stretch>
        </p:blipFill>
        <p:spPr bwMode="auto">
          <a:xfrm>
            <a:off x="3175" y="0"/>
            <a:ext cx="9140825" cy="6858000"/>
          </a:xfrm>
          <a:prstGeom prst="rect">
            <a:avLst/>
          </a:prstGeom>
          <a:noFill/>
          <a:ln w="9525">
            <a:noFill/>
            <a:miter lim="800000"/>
            <a:headEnd/>
            <a:tailEnd/>
          </a:ln>
        </p:spPr>
      </p:pic>
      <p:sp>
        <p:nvSpPr>
          <p:cNvPr id="33795" name="3 Rectángulo"/>
          <p:cNvSpPr>
            <a:spLocks noChangeArrowheads="1"/>
          </p:cNvSpPr>
          <p:nvPr/>
        </p:nvSpPr>
        <p:spPr bwMode="auto">
          <a:xfrm>
            <a:off x="4357688" y="5715000"/>
            <a:ext cx="4572000" cy="646113"/>
          </a:xfrm>
          <a:prstGeom prst="rect">
            <a:avLst/>
          </a:prstGeom>
          <a:noFill/>
          <a:ln w="9525">
            <a:noFill/>
            <a:miter lim="800000"/>
            <a:headEnd/>
            <a:tailEnd/>
          </a:ln>
        </p:spPr>
        <p:txBody>
          <a:bodyPr>
            <a:spAutoFit/>
          </a:bodyPr>
          <a:lstStyle/>
          <a:p>
            <a:pPr algn="ctr"/>
            <a:r>
              <a:rPr lang="es-ES" b="1" i="1">
                <a:solidFill>
                  <a:schemeClr val="bg1"/>
                </a:solidFill>
                <a:latin typeface="Arial Unicode MS" pitchFamily="34" charset="-128"/>
                <a:ea typeface="Arial Unicode MS" pitchFamily="34" charset="-128"/>
                <a:cs typeface="Arial Unicode MS" pitchFamily="34" charset="-128"/>
              </a:rPr>
              <a:t>Familiares declararon a la prensa que ´existe mucha desinformación</a:t>
            </a:r>
          </a:p>
        </p:txBody>
      </p:sp>
    </p:spTree>
  </p:cSld>
  <p:clrMapOvr>
    <a:masterClrMapping/>
  </p:clrMapOvr>
  <p:transition spd="slow" advTm="6000">
    <p:dissolv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Dell\Escritorio\malasya_06.jpg"/>
          <p:cNvPicPr>
            <a:picLocks noChangeAspect="1" noChangeArrowheads="1"/>
          </p:cNvPicPr>
          <p:nvPr/>
        </p:nvPicPr>
        <p:blipFill>
          <a:blip r:embed="rId2"/>
          <a:srcRect/>
          <a:stretch>
            <a:fillRect/>
          </a:stretch>
        </p:blipFill>
        <p:spPr bwMode="auto">
          <a:xfrm>
            <a:off x="0" y="0"/>
            <a:ext cx="9140825" cy="6858000"/>
          </a:xfrm>
          <a:prstGeom prst="rect">
            <a:avLst/>
          </a:prstGeom>
          <a:noFill/>
          <a:ln w="9525">
            <a:noFill/>
            <a:miter lim="800000"/>
            <a:headEnd/>
            <a:tailEnd/>
          </a:ln>
        </p:spPr>
      </p:pic>
    </p:spTree>
  </p:cSld>
  <p:clrMapOvr>
    <a:masterClrMapping/>
  </p:clrMapOvr>
  <p:transition spd="slow" advTm="6000">
    <p:dissolv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Documents and Settings\Dell\Escritorio\malasya_07.jpg"/>
          <p:cNvPicPr>
            <a:picLocks noChangeAspect="1" noChangeArrowheads="1"/>
          </p:cNvPicPr>
          <p:nvPr/>
        </p:nvPicPr>
        <p:blipFill>
          <a:blip r:embed="rId2"/>
          <a:srcRect/>
          <a:stretch>
            <a:fillRect/>
          </a:stretch>
        </p:blipFill>
        <p:spPr bwMode="auto">
          <a:xfrm>
            <a:off x="0" y="0"/>
            <a:ext cx="9140825" cy="6858000"/>
          </a:xfrm>
          <a:prstGeom prst="rect">
            <a:avLst/>
          </a:prstGeom>
          <a:noFill/>
          <a:ln w="9525">
            <a:noFill/>
            <a:miter lim="800000"/>
            <a:headEnd/>
            <a:tailEnd/>
          </a:ln>
        </p:spPr>
      </p:pic>
    </p:spTree>
  </p:cSld>
  <p:clrMapOvr>
    <a:masterClrMapping/>
  </p:clrMapOvr>
  <p:transition spd="slow" advTm="6000">
    <p:dissolv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Documents and Settings\Dell\Escritorio\malasya_09.jpg"/>
          <p:cNvPicPr>
            <a:picLocks noChangeAspect="1" noChangeArrowheads="1"/>
          </p:cNvPicPr>
          <p:nvPr/>
        </p:nvPicPr>
        <p:blipFill>
          <a:blip r:embed="rId2"/>
          <a:srcRect/>
          <a:stretch>
            <a:fillRect/>
          </a:stretch>
        </p:blipFill>
        <p:spPr bwMode="auto">
          <a:xfrm>
            <a:off x="0" y="0"/>
            <a:ext cx="9140825" cy="6858000"/>
          </a:xfrm>
          <a:prstGeom prst="rect">
            <a:avLst/>
          </a:prstGeom>
          <a:noFill/>
          <a:ln w="9525">
            <a:noFill/>
            <a:miter lim="800000"/>
            <a:headEnd/>
            <a:tailEnd/>
          </a:ln>
        </p:spPr>
      </p:pic>
      <p:sp>
        <p:nvSpPr>
          <p:cNvPr id="36867" name="2 Rectángulo"/>
          <p:cNvSpPr>
            <a:spLocks noChangeArrowheads="1"/>
          </p:cNvSpPr>
          <p:nvPr/>
        </p:nvSpPr>
        <p:spPr bwMode="auto">
          <a:xfrm>
            <a:off x="642938" y="5429250"/>
            <a:ext cx="4572000" cy="646113"/>
          </a:xfrm>
          <a:prstGeom prst="rect">
            <a:avLst/>
          </a:prstGeom>
          <a:noFill/>
          <a:ln w="9525">
            <a:noFill/>
            <a:miter lim="800000"/>
            <a:headEnd/>
            <a:tailEnd/>
          </a:ln>
        </p:spPr>
        <p:txBody>
          <a:bodyPr>
            <a:spAutoFit/>
          </a:bodyPr>
          <a:lstStyle/>
          <a:p>
            <a:pPr algn="ctr"/>
            <a:r>
              <a:rPr lang="es-ES" b="1" i="1">
                <a:solidFill>
                  <a:schemeClr val="bg1"/>
                </a:solidFill>
                <a:latin typeface="Arial Unicode MS" pitchFamily="34" charset="-128"/>
                <a:ea typeface="Arial Unicode MS" pitchFamily="34" charset="-128"/>
                <a:cs typeface="Arial Unicode MS" pitchFamily="34" charset="-128"/>
              </a:rPr>
              <a:t>Más de 120 familiares esperan noticias de los pasajeros</a:t>
            </a:r>
          </a:p>
        </p:txBody>
      </p:sp>
    </p:spTree>
  </p:cSld>
  <p:clrMapOvr>
    <a:masterClrMapping/>
  </p:clrMapOvr>
  <p:transition spd="slow" advTm="6000">
    <p:dissolve/>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C:\Documents and Settings\Dell\Escritorio\thumb.jpg"/>
          <p:cNvPicPr>
            <a:picLocks noChangeAspect="1" noChangeArrowheads="1"/>
          </p:cNvPicPr>
          <p:nvPr/>
        </p:nvPicPr>
        <p:blipFill>
          <a:blip r:embed="rId2"/>
          <a:srcRect/>
          <a:stretch>
            <a:fillRect/>
          </a:stretch>
        </p:blipFill>
        <p:spPr bwMode="auto">
          <a:xfrm>
            <a:off x="-1" y="0"/>
            <a:ext cx="9355207" cy="6858000"/>
          </a:xfrm>
          <a:prstGeom prst="rect">
            <a:avLst/>
          </a:prstGeom>
          <a:noFill/>
        </p:spPr>
      </p:pic>
    </p:spTree>
  </p:cSld>
  <p:clrMapOvr>
    <a:masterClrMapping/>
  </p:clrMapOvr>
  <p:transition spd="slow" advTm="6000">
    <p:dissolve/>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C:\Documents and Settings\Dell\Escritorio\1394273703673accidentedetalledn.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dissolve/>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785786" y="571480"/>
            <a:ext cx="5143536" cy="3416302"/>
          </a:xfrm>
          <a:prstGeom prst="rect">
            <a:avLst/>
          </a:prstGeom>
        </p:spPr>
        <p:txBody>
          <a:bodyPr wrap="square" lIns="91422" tIns="45711" rIns="91422" bIns="45711">
            <a:spAutoFit/>
          </a:bodyPr>
          <a:lstStyle/>
          <a:p>
            <a:pPr lvl="1" algn="ctr">
              <a:defRPr/>
            </a:pPr>
            <a:r>
              <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UN FUERTE ABRAZO </a:t>
            </a: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 </a:t>
            </a:r>
          </a:p>
          <a:p>
            <a:pPr lvl="1" algn="ctr">
              <a:defRPr/>
            </a:pPr>
            <a:endPar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a:p>
            <a:pPr lvl="1" algn="ctr">
              <a:defRPr/>
            </a:pP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ESPEREMOS </a:t>
            </a:r>
          </a:p>
          <a:p>
            <a:pPr lvl="1" algn="ctr">
              <a:defRPr/>
            </a:pP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QUE  APAREZCA </a:t>
            </a:r>
            <a:r>
              <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PRONTO</a:t>
            </a:r>
            <a:endPar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pic>
        <p:nvPicPr>
          <p:cNvPr id="37891" name="Image 2" descr="swirlrainbw3.gif"/>
          <p:cNvPicPr>
            <a:picLocks noChangeAspect="1"/>
          </p:cNvPicPr>
          <p:nvPr/>
        </p:nvPicPr>
        <p:blipFill>
          <a:blip r:embed="rId2"/>
          <a:srcRect/>
          <a:stretch>
            <a:fillRect/>
          </a:stretch>
        </p:blipFill>
        <p:spPr bwMode="auto">
          <a:xfrm rot="10800000">
            <a:off x="0" y="0"/>
            <a:ext cx="9144000" cy="69850"/>
          </a:xfrm>
          <a:prstGeom prst="rect">
            <a:avLst/>
          </a:prstGeom>
          <a:noFill/>
          <a:ln w="9525">
            <a:noFill/>
            <a:miter lim="800000"/>
            <a:headEnd/>
            <a:tailEnd/>
          </a:ln>
        </p:spPr>
      </p:pic>
      <p:pic>
        <p:nvPicPr>
          <p:cNvPr id="37892" name="Image 2" descr="swirlrainbw3.gif"/>
          <p:cNvPicPr>
            <a:picLocks noChangeAspect="1"/>
          </p:cNvPicPr>
          <p:nvPr/>
        </p:nvPicPr>
        <p:blipFill>
          <a:blip r:embed="rId2"/>
          <a:srcRect/>
          <a:stretch>
            <a:fillRect/>
          </a:stretch>
        </p:blipFill>
        <p:spPr bwMode="auto">
          <a:xfrm rot="10800000">
            <a:off x="0" y="6788150"/>
            <a:ext cx="9144000" cy="69850"/>
          </a:xfrm>
          <a:prstGeom prst="rect">
            <a:avLst/>
          </a:prstGeom>
          <a:noFill/>
          <a:ln w="9525">
            <a:noFill/>
            <a:miter lim="800000"/>
            <a:headEnd/>
            <a:tailEnd/>
          </a:ln>
        </p:spPr>
      </p:pic>
      <p:pic>
        <p:nvPicPr>
          <p:cNvPr id="37893" name="Image 2" descr="swirlrainbw3.gif"/>
          <p:cNvPicPr>
            <a:picLocks noChangeAspect="1"/>
          </p:cNvPicPr>
          <p:nvPr/>
        </p:nvPicPr>
        <p:blipFill>
          <a:blip r:embed="rId2"/>
          <a:srcRect/>
          <a:stretch>
            <a:fillRect/>
          </a:stretch>
        </p:blipFill>
        <p:spPr bwMode="auto">
          <a:xfrm rot="5400000">
            <a:off x="-3394075" y="3394075"/>
            <a:ext cx="6858000" cy="69850"/>
          </a:xfrm>
          <a:prstGeom prst="rect">
            <a:avLst/>
          </a:prstGeom>
          <a:noFill/>
          <a:ln w="9525">
            <a:noFill/>
            <a:miter lim="800000"/>
            <a:headEnd/>
            <a:tailEnd/>
          </a:ln>
        </p:spPr>
      </p:pic>
      <p:pic>
        <p:nvPicPr>
          <p:cNvPr id="37894" name="Image 2" descr="swirlrainbw3.gif"/>
          <p:cNvPicPr>
            <a:picLocks noChangeAspect="1"/>
          </p:cNvPicPr>
          <p:nvPr/>
        </p:nvPicPr>
        <p:blipFill>
          <a:blip r:embed="rId2"/>
          <a:srcRect/>
          <a:stretch>
            <a:fillRect/>
          </a:stretch>
        </p:blipFill>
        <p:spPr bwMode="auto">
          <a:xfrm rot="5400000">
            <a:off x="5680075" y="3394075"/>
            <a:ext cx="6858000" cy="69850"/>
          </a:xfrm>
          <a:prstGeom prst="rect">
            <a:avLst/>
          </a:prstGeom>
          <a:noFill/>
          <a:ln w="9525">
            <a:noFill/>
            <a:miter lim="800000"/>
            <a:headEnd/>
            <a:tailEnd/>
          </a:ln>
        </p:spPr>
      </p:pic>
      <p:pic>
        <p:nvPicPr>
          <p:cNvPr id="37895" name="Picture 2" descr="CARA"/>
          <p:cNvPicPr>
            <a:picLocks noChangeAspect="1" noChangeArrowheads="1"/>
          </p:cNvPicPr>
          <p:nvPr/>
        </p:nvPicPr>
        <p:blipFill>
          <a:blip r:embed="rId3"/>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4"/>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4"/>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4"/>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spd="slow" advTm="10000">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6">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6">
                                            <p:txEl>
                                              <p:pRg st="0" end="0"/>
                                            </p:txEl>
                                          </p:spTgt>
                                        </p:tgtEl>
                                      </p:cBhvr>
                                    </p:animEffect>
                                  </p:childTnLst>
                                </p:cTn>
                              </p:par>
                              <p:par>
                                <p:cTn id="10" presetID="55" presetClass="entr" presetSubtype="0" fill="hold" nodeType="with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 calcmode="lin" valueType="num">
                                      <p:cBhvr>
                                        <p:cTn id="12" dur="1000" fill="hold"/>
                                        <p:tgtEl>
                                          <p:spTgt spid="6">
                                            <p:txEl>
                                              <p:pRg st="2" end="2"/>
                                            </p:txEl>
                                          </p:spTgt>
                                        </p:tgtEl>
                                        <p:attrNameLst>
                                          <p:attrName>ppt_w</p:attrName>
                                        </p:attrNameLst>
                                      </p:cBhvr>
                                      <p:tavLst>
                                        <p:tav tm="0">
                                          <p:val>
                                            <p:strVal val="#ppt_w*0.70"/>
                                          </p:val>
                                        </p:tav>
                                        <p:tav tm="100000">
                                          <p:val>
                                            <p:strVal val="#ppt_w"/>
                                          </p:val>
                                        </p:tav>
                                      </p:tavLst>
                                    </p:anim>
                                    <p:anim calcmode="lin" valueType="num">
                                      <p:cBhvr>
                                        <p:cTn id="13" dur="1000" fill="hold"/>
                                        <p:tgtEl>
                                          <p:spTgt spid="6">
                                            <p:txEl>
                                              <p:pRg st="2" end="2"/>
                                            </p:txEl>
                                          </p:spTgt>
                                        </p:tgtEl>
                                        <p:attrNameLst>
                                          <p:attrName>ppt_h</p:attrName>
                                        </p:attrNameLst>
                                      </p:cBhvr>
                                      <p:tavLst>
                                        <p:tav tm="0">
                                          <p:val>
                                            <p:strVal val="#ppt_h"/>
                                          </p:val>
                                        </p:tav>
                                        <p:tav tm="100000">
                                          <p:val>
                                            <p:strVal val="#ppt_h"/>
                                          </p:val>
                                        </p:tav>
                                      </p:tavLst>
                                    </p:anim>
                                    <p:animEffect transition="in" filter="fade">
                                      <p:cBhvr>
                                        <p:cTn id="14" dur="1000"/>
                                        <p:tgtEl>
                                          <p:spTgt spid="6">
                                            <p:txEl>
                                              <p:pRg st="2" end="2"/>
                                            </p:txEl>
                                          </p:spTgt>
                                        </p:tgtEl>
                                      </p:cBhvr>
                                    </p:animEffect>
                                  </p:childTnLst>
                                </p:cTn>
                              </p:par>
                              <p:par>
                                <p:cTn id="15" presetID="55" presetClass="entr" presetSubtype="0" fill="hold" nodeType="withEffect">
                                  <p:stCondLst>
                                    <p:cond delay="0"/>
                                  </p:stCondLst>
                                  <p:childTnLst>
                                    <p:set>
                                      <p:cBhvr>
                                        <p:cTn id="16" dur="1" fill="hold">
                                          <p:stCondLst>
                                            <p:cond delay="0"/>
                                          </p:stCondLst>
                                        </p:cTn>
                                        <p:tgtEl>
                                          <p:spTgt spid="6">
                                            <p:txEl>
                                              <p:pRg st="3" end="3"/>
                                            </p:txEl>
                                          </p:spTgt>
                                        </p:tgtEl>
                                        <p:attrNameLst>
                                          <p:attrName>style.visibility</p:attrName>
                                        </p:attrNameLst>
                                      </p:cBhvr>
                                      <p:to>
                                        <p:strVal val="visible"/>
                                      </p:to>
                                    </p:set>
                                    <p:anim calcmode="lin" valueType="num">
                                      <p:cBhvr>
                                        <p:cTn id="17" dur="1000" fill="hold"/>
                                        <p:tgtEl>
                                          <p:spTgt spid="6">
                                            <p:txEl>
                                              <p:pRg st="3" end="3"/>
                                            </p:txEl>
                                          </p:spTgt>
                                        </p:tgtEl>
                                        <p:attrNameLst>
                                          <p:attrName>ppt_w</p:attrName>
                                        </p:attrNameLst>
                                      </p:cBhvr>
                                      <p:tavLst>
                                        <p:tav tm="0">
                                          <p:val>
                                            <p:strVal val="#ppt_w*0.70"/>
                                          </p:val>
                                        </p:tav>
                                        <p:tav tm="100000">
                                          <p:val>
                                            <p:strVal val="#ppt_w"/>
                                          </p:val>
                                        </p:tav>
                                      </p:tavLst>
                                    </p:anim>
                                    <p:anim calcmode="lin" valueType="num">
                                      <p:cBhvr>
                                        <p:cTn id="18" dur="1000" fill="hold"/>
                                        <p:tgtEl>
                                          <p:spTgt spid="6">
                                            <p:txEl>
                                              <p:pRg st="3" end="3"/>
                                            </p:txEl>
                                          </p:spTgt>
                                        </p:tgtEl>
                                        <p:attrNameLst>
                                          <p:attrName>ppt_h</p:attrName>
                                        </p:attrNameLst>
                                      </p:cBhvr>
                                      <p:tavLst>
                                        <p:tav tm="0">
                                          <p:val>
                                            <p:strVal val="#ppt_h"/>
                                          </p:val>
                                        </p:tav>
                                        <p:tav tm="100000">
                                          <p:val>
                                            <p:strVal val="#ppt_h"/>
                                          </p:val>
                                        </p:tav>
                                      </p:tavLst>
                                    </p:anim>
                                    <p:animEffect transition="in" filter="fade">
                                      <p:cBhvr>
                                        <p:cTn id="19" dur="10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ESAPARECE MISTERIOSAMENTE UN AVION EN MALASIA">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DESAPARECE MISTERIOSAMENTE UN AVION EN MALASIA</Template>
  <TotalTime>11</TotalTime>
  <Words>805</Words>
  <Application>Microsoft Office PowerPoint</Application>
  <PresentationFormat>Presentación en pantalla (4:3)</PresentationFormat>
  <Paragraphs>66</Paragraphs>
  <Slides>43</Slides>
  <Notes>0</Notes>
  <HiddenSlides>0</HiddenSlides>
  <MMClips>0</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43</vt:i4>
      </vt:variant>
    </vt:vector>
  </HeadingPairs>
  <TitlesOfParts>
    <vt:vector size="48" baseType="lpstr">
      <vt:lpstr>Arial</vt:lpstr>
      <vt:lpstr>Calibri</vt:lpstr>
      <vt:lpstr>Arial Unicode MS</vt:lpstr>
      <vt:lpstr>DESAPARECE MISTERIOSAMENTE UN AVION EN MALASIA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2014-03-15T10:34:44Z</dcterms:created>
  <dcterms:modified xsi:type="dcterms:W3CDTF">2014-03-15T10:45:58Z</dcterms:modified>
</cp:coreProperties>
</file>