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notesMasterIdLst>
    <p:notesMasterId r:id="rId57"/>
  </p:notesMasterIdLst>
  <p:sldIdLst>
    <p:sldId id="316" r:id="rId3"/>
    <p:sldId id="340" r:id="rId4"/>
    <p:sldId id="341" r:id="rId5"/>
    <p:sldId id="342" r:id="rId6"/>
    <p:sldId id="343" r:id="rId7"/>
    <p:sldId id="344" r:id="rId8"/>
    <p:sldId id="345" r:id="rId9"/>
    <p:sldId id="346" r:id="rId10"/>
    <p:sldId id="347" r:id="rId11"/>
    <p:sldId id="348" r:id="rId12"/>
    <p:sldId id="349" r:id="rId13"/>
    <p:sldId id="350" r:id="rId14"/>
    <p:sldId id="351" r:id="rId15"/>
    <p:sldId id="352" r:id="rId16"/>
    <p:sldId id="353" r:id="rId17"/>
    <p:sldId id="354" r:id="rId18"/>
    <p:sldId id="356" r:id="rId19"/>
    <p:sldId id="358" r:id="rId20"/>
    <p:sldId id="371" r:id="rId21"/>
    <p:sldId id="372" r:id="rId22"/>
    <p:sldId id="373" r:id="rId23"/>
    <p:sldId id="359" r:id="rId24"/>
    <p:sldId id="369" r:id="rId25"/>
    <p:sldId id="370" r:id="rId26"/>
    <p:sldId id="374" r:id="rId27"/>
    <p:sldId id="360" r:id="rId28"/>
    <p:sldId id="361" r:id="rId29"/>
    <p:sldId id="362" r:id="rId30"/>
    <p:sldId id="363" r:id="rId31"/>
    <p:sldId id="376" r:id="rId32"/>
    <p:sldId id="377" r:id="rId33"/>
    <p:sldId id="378" r:id="rId34"/>
    <p:sldId id="364" r:id="rId35"/>
    <p:sldId id="365" r:id="rId36"/>
    <p:sldId id="366" r:id="rId37"/>
    <p:sldId id="367" r:id="rId38"/>
    <p:sldId id="357" r:id="rId39"/>
    <p:sldId id="375" r:id="rId40"/>
    <p:sldId id="368" r:id="rId41"/>
    <p:sldId id="379" r:id="rId42"/>
    <p:sldId id="381" r:id="rId43"/>
    <p:sldId id="385" r:id="rId44"/>
    <p:sldId id="382" r:id="rId45"/>
    <p:sldId id="383" r:id="rId46"/>
    <p:sldId id="392" r:id="rId47"/>
    <p:sldId id="380" r:id="rId48"/>
    <p:sldId id="386" r:id="rId49"/>
    <p:sldId id="387" r:id="rId50"/>
    <p:sldId id="390" r:id="rId51"/>
    <p:sldId id="388" r:id="rId52"/>
    <p:sldId id="389" r:id="rId53"/>
    <p:sldId id="391" r:id="rId54"/>
    <p:sldId id="338" r:id="rId55"/>
    <p:sldId id="393" r:id="rId56"/>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X5iWaG9htP7ie6w8Q+3Ybg" hashData="NQ16h7COoSNlzj/0ItccJvzzIIo"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718"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4EE0251-8DD8-40C1-B588-9D2D7213B5C9}" type="datetimeFigureOut">
              <a:rPr lang="es-ES" smtClean="0"/>
              <a:pPr/>
              <a:t>30/12/2013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D2ABB24-8E5A-48CE-80D9-5DF5F3F27042}"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0B27C02-B0C2-4754-A08E-6065FBACB71B}" type="slidenum">
              <a:rPr lang="es-ES" smtClean="0"/>
              <a:pPr/>
              <a:t>21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spd="slow" advClick="0" advTm="6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spd="slow" advClick="0" advTm="6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spd="slow" advClick="0" advTm="6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spd="slow" advClick="0" advTm="6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spd="slow" advClick="0" advTm="6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spd="slow" advClick="0" advTm="6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spd="slow" advClick="0" advTm="6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spd="slow" advClick="0" advTm="6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spd="slow" advClick="0" advTm="6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spd="slow" advClick="0" advTm="6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spd="slow" advClick="0" advTm="6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68C0747-0235-4B53-92C8-00017AA44685}"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Click="0" advTm="6000">
    <p:dissolv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61B30375-780E-42B6-A3D3-16F028B8BC94}"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gif"/><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5.jpeg"/></Relationships>
</file>

<file path=ppt/slides/_rels/slide5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C:\Documents and Settings\Dell\Escritorio\CUEVA DE LOS VERDES\horizontales7.jpg"/>
          <p:cNvPicPr>
            <a:picLocks noChangeAspect="1" noChangeArrowheads="1"/>
          </p:cNvPicPr>
          <p:nvPr/>
        </p:nvPicPr>
        <p:blipFill>
          <a:blip r:embed="rId3"/>
          <a:srcRect b="12500"/>
          <a:stretch>
            <a:fillRect/>
          </a:stretch>
        </p:blipFill>
        <p:spPr bwMode="auto">
          <a:xfrm>
            <a:off x="0" y="0"/>
            <a:ext cx="9131631" cy="6858000"/>
          </a:xfrm>
          <a:prstGeom prst="rect">
            <a:avLst/>
          </a:prstGeom>
          <a:noFill/>
        </p:spPr>
      </p:pic>
      <p:sp>
        <p:nvSpPr>
          <p:cNvPr id="6" name="5 Rectángulo"/>
          <p:cNvSpPr/>
          <p:nvPr/>
        </p:nvSpPr>
        <p:spPr>
          <a:xfrm>
            <a:off x="857224" y="1428736"/>
            <a:ext cx="7500958" cy="4524297"/>
          </a:xfrm>
          <a:prstGeom prst="rect">
            <a:avLst/>
          </a:prstGeom>
        </p:spPr>
        <p:txBody>
          <a:bodyPr wrap="square" lIns="91422" tIns="45711" rIns="91422" bIns="45711">
            <a:spAutoFit/>
          </a:bodyPr>
          <a:lstStyle/>
          <a:p>
            <a:pPr algn="ctr"/>
            <a:r>
              <a:rPr lang="es-ES" sz="7200" b="1" i="1" kern="10" dirty="0" smtClean="0">
                <a:ln w="25400">
                  <a:solidFill>
                    <a:srgbClr val="E31C07"/>
                  </a:solidFill>
                  <a:round/>
                  <a:headEnd/>
                  <a:tailEnd/>
                </a:ln>
                <a:solidFill>
                  <a:srgbClr val="00B050"/>
                </a:solidFill>
                <a:effectLst>
                  <a:outerShdw dist="35921" dir="2700000" algn="ctr" rotWithShape="0">
                    <a:srgbClr val="808080">
                      <a:alpha val="79999"/>
                    </a:srgbClr>
                  </a:outerShdw>
                </a:effectLst>
                <a:latin typeface="Arial Black" pitchFamily="34" charset="0"/>
                <a:cs typeface="Times New Roman"/>
              </a:rPr>
              <a:t>CUEVA DE LOS VERDES</a:t>
            </a:r>
          </a:p>
          <a:p>
            <a:pPr algn="ctr"/>
            <a:r>
              <a:rPr lang="es-ES" sz="7200" b="1" i="1" kern="10" dirty="0" smtClean="0">
                <a:ln w="25400">
                  <a:solidFill>
                    <a:srgbClr val="E31C07"/>
                  </a:solidFill>
                  <a:round/>
                  <a:headEnd/>
                  <a:tailEnd/>
                </a:ln>
                <a:solidFill>
                  <a:srgbClr val="00B050"/>
                </a:solidFill>
                <a:effectLst>
                  <a:outerShdw dist="35921" dir="2700000" algn="ctr" rotWithShape="0">
                    <a:srgbClr val="808080">
                      <a:alpha val="79999"/>
                    </a:srgbClr>
                  </a:outerShdw>
                </a:effectLst>
                <a:latin typeface="Arial Black" pitchFamily="34" charset="0"/>
                <a:cs typeface="Times New Roman"/>
              </a:rPr>
              <a:t>      </a:t>
            </a: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(Lanzarote)	</a:t>
            </a:r>
            <a:r>
              <a:rPr lang="es-ES" sz="7200" b="1" i="1" kern="10" dirty="0" smtClean="0">
                <a:ln w="25400">
                  <a:solidFill>
                    <a:srgbClr val="E31C07"/>
                  </a:solidFill>
                  <a:round/>
                  <a:headEnd/>
                  <a:tailEnd/>
                </a:ln>
                <a:solidFill>
                  <a:srgbClr val="92D050"/>
                </a:solidFill>
                <a:effectLst>
                  <a:outerShdw dist="35921" dir="2700000" algn="ctr" rotWithShape="0">
                    <a:srgbClr val="808080">
                      <a:alpha val="79999"/>
                    </a:srgbClr>
                  </a:outerShdw>
                </a:effectLst>
                <a:latin typeface="Arial Black" pitchFamily="34" charset="0"/>
                <a:cs typeface="Times New Roman"/>
              </a:rPr>
              <a:t>				</a:t>
            </a:r>
            <a:endParaRPr lang="es-ES" sz="7200" b="1" i="1" kern="10" dirty="0">
              <a:ln w="25400">
                <a:solidFill>
                  <a:srgbClr val="E31C07"/>
                </a:solidFill>
                <a:round/>
                <a:headEnd/>
                <a:tailEnd/>
              </a:ln>
              <a:solidFill>
                <a:srgbClr val="92D050"/>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4"/>
          <a:srcRect/>
          <a:stretch>
            <a:fillRect/>
          </a:stretch>
        </p:blipFill>
        <p:spPr bwMode="auto">
          <a:xfrm>
            <a:off x="571472" y="5429264"/>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endParaRPr>
          </a:p>
        </p:txBody>
      </p:sp>
      <p:sp>
        <p:nvSpPr>
          <p:cNvPr id="17" name="16 CuadroTexto"/>
          <p:cNvSpPr txBox="1"/>
          <p:nvPr/>
        </p:nvSpPr>
        <p:spPr>
          <a:xfrm>
            <a:off x="428596" y="6215082"/>
            <a:ext cx="1214446" cy="369332"/>
          </a:xfrm>
          <a:prstGeom prst="rect">
            <a:avLst/>
          </a:prstGeom>
          <a:solidFill>
            <a:srgbClr val="FF33CC"/>
          </a:solidFill>
        </p:spPr>
        <p:txBody>
          <a:bodyPr wrap="square" rtlCol="0">
            <a:spAutoFit/>
          </a:bodyPr>
          <a:lstStyle/>
          <a:p>
            <a:endParaRPr lang="es-ES" dirty="0"/>
          </a:p>
        </p:txBody>
      </p:sp>
      <p:sp>
        <p:nvSpPr>
          <p:cNvPr id="14" name="13 CuadroTexto"/>
          <p:cNvSpPr txBox="1"/>
          <p:nvPr/>
        </p:nvSpPr>
        <p:spPr>
          <a:xfrm flipH="1">
            <a:off x="357158" y="6215082"/>
            <a:ext cx="1285884" cy="338554"/>
          </a:xfrm>
          <a:prstGeom prst="rect">
            <a:avLst/>
          </a:prstGeom>
          <a:noFill/>
        </p:spPr>
        <p:txBody>
          <a:bodyPr wrap="square" rtlCol="0">
            <a:spAutoFit/>
          </a:bodyPr>
          <a:lstStyle/>
          <a:p>
            <a:pPr algn="ctr"/>
            <a:r>
              <a:rPr lang="es-ES" sz="1600" b="1" dirty="0" smtClean="0"/>
              <a:t>CANARIAS</a:t>
            </a:r>
            <a:endParaRPr lang="es-ES" sz="1600" b="1" dirty="0"/>
          </a:p>
        </p:txBody>
      </p:sp>
    </p:spTree>
  </p:cSld>
  <p:clrMapOvr>
    <a:masterClrMapping/>
  </p:clrMapOvr>
  <p:transition spd="slow" advClick="0" advTm="12000">
    <p:dissolve/>
    <p:sndAc>
      <p:stSnd>
        <p:snd r:embed="rId2" name="09 - islas canarias (con los sabandeños) (maria dolores prader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heel(4)">
                                      <p:cBhvr>
                                        <p:cTn id="7" dur="5000"/>
                                        <p:tgtEl>
                                          <p:spTgt spid="16"/>
                                        </p:tgtEl>
                                      </p:cBhvr>
                                    </p:animEffect>
                                  </p:childTnLst>
                                </p:cTn>
                              </p:par>
                            </p:childTnLst>
                          </p:cTn>
                        </p:par>
                        <p:par>
                          <p:cTn id="8" fill="hold">
                            <p:stCondLst>
                              <p:cond delay="5000"/>
                            </p:stCondLst>
                            <p:childTnLst>
                              <p:par>
                                <p:cTn id="9" presetID="27" presetClass="entr" presetSubtype="0" fill="hold" nodeType="afterEffect">
                                  <p:stCondLst>
                                    <p:cond delay="0"/>
                                  </p:stCondLst>
                                  <p:iterate type="lt">
                                    <p:tmPct val="50000"/>
                                  </p:iterate>
                                  <p:childTnLst>
                                    <p:set>
                                      <p:cBhvr>
                                        <p:cTn id="10" dur="1" fill="hold">
                                          <p:stCondLst>
                                            <p:cond delay="0"/>
                                          </p:stCondLst>
                                        </p:cTn>
                                        <p:tgtEl>
                                          <p:spTgt spid="6">
                                            <p:txEl>
                                              <p:pRg st="0" end="0"/>
                                            </p:txEl>
                                          </p:spTgt>
                                        </p:tgtEl>
                                        <p:attrNameLst>
                                          <p:attrName>style.visibility</p:attrName>
                                        </p:attrNameLst>
                                      </p:cBhvr>
                                      <p:to>
                                        <p:strVal val="visible"/>
                                      </p:to>
                                    </p:set>
                                    <p:anim calcmode="discrete" valueType="clr">
                                      <p:cBhvr override="childStyle">
                                        <p:cTn id="11" dur="1000"/>
                                        <p:tgtEl>
                                          <p:spTgt spid="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2" dur="1000"/>
                                        <p:tgtEl>
                                          <p:spTgt spid="6">
                                            <p:txEl>
                                              <p:pRg st="0" end="0"/>
                                            </p:txEl>
                                          </p:spTgt>
                                        </p:tgtEl>
                                        <p:attrNameLst>
                                          <p:attrName>fillcolor</p:attrName>
                                        </p:attrNameLst>
                                      </p:cBhvr>
                                      <p:tavLst>
                                        <p:tav tm="0">
                                          <p:val>
                                            <p:clrVal>
                                              <a:schemeClr val="accent2"/>
                                            </p:clrVal>
                                          </p:val>
                                        </p:tav>
                                        <p:tav tm="50000">
                                          <p:val>
                                            <p:clrVal>
                                              <a:schemeClr val="hlink"/>
                                            </p:clrVal>
                                          </p:val>
                                        </p:tav>
                                      </p:tavLst>
                                    </p:anim>
                                    <p:set>
                                      <p:cBhvr>
                                        <p:cTn id="13" dur="1000"/>
                                        <p:tgtEl>
                                          <p:spTgt spid="6">
                                            <p:txEl>
                                              <p:pRg st="0" end="0"/>
                                            </p:txEl>
                                          </p:spTgt>
                                        </p:tgtEl>
                                        <p:attrNameLst>
                                          <p:attrName>fill.type</p:attrName>
                                        </p:attrNameLst>
                                      </p:cBhvr>
                                      <p:to>
                                        <p:strVal val="solid"/>
                                      </p:to>
                                    </p:set>
                                  </p:childTnLst>
                                </p:cTn>
                              </p:par>
                            </p:childTnLst>
                          </p:cTn>
                        </p:par>
                        <p:par>
                          <p:cTn id="14" fill="hold">
                            <p:stCondLst>
                              <p:cond delay="13500"/>
                            </p:stCondLst>
                            <p:childTnLst>
                              <p:par>
                                <p:cTn id="15" presetID="27" presetClass="entr" presetSubtype="0" fill="hold" nodeType="afterEffect">
                                  <p:stCondLst>
                                    <p:cond delay="0"/>
                                  </p:stCondLst>
                                  <p:iterate type="lt">
                                    <p:tmPct val="50000"/>
                                  </p:iterate>
                                  <p:childTnLst>
                                    <p:set>
                                      <p:cBhvr>
                                        <p:cTn id="16" dur="1" fill="hold">
                                          <p:stCondLst>
                                            <p:cond delay="0"/>
                                          </p:stCondLst>
                                        </p:cTn>
                                        <p:tgtEl>
                                          <p:spTgt spid="6">
                                            <p:txEl>
                                              <p:pRg st="1" end="1"/>
                                            </p:txEl>
                                          </p:spTgt>
                                        </p:tgtEl>
                                        <p:attrNameLst>
                                          <p:attrName>style.visibility</p:attrName>
                                        </p:attrNameLst>
                                      </p:cBhvr>
                                      <p:to>
                                        <p:strVal val="visible"/>
                                      </p:to>
                                    </p:set>
                                    <p:anim calcmode="discrete" valueType="clr">
                                      <p:cBhvr override="childStyle">
                                        <p:cTn id="17" dur="1000"/>
                                        <p:tgtEl>
                                          <p:spTgt spid="6">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8" dur="1000"/>
                                        <p:tgtEl>
                                          <p:spTgt spid="6">
                                            <p:txEl>
                                              <p:pRg st="1" end="1"/>
                                            </p:txEl>
                                          </p:spTgt>
                                        </p:tgtEl>
                                        <p:attrNameLst>
                                          <p:attrName>fillcolor</p:attrName>
                                        </p:attrNameLst>
                                      </p:cBhvr>
                                      <p:tavLst>
                                        <p:tav tm="0">
                                          <p:val>
                                            <p:clrVal>
                                              <a:schemeClr val="accent2"/>
                                            </p:clrVal>
                                          </p:val>
                                        </p:tav>
                                        <p:tav tm="50000">
                                          <p:val>
                                            <p:clrVal>
                                              <a:schemeClr val="hlink"/>
                                            </p:clrVal>
                                          </p:val>
                                        </p:tav>
                                      </p:tavLst>
                                    </p:anim>
                                    <p:set>
                                      <p:cBhvr>
                                        <p:cTn id="19" dur="1000"/>
                                        <p:tgtEl>
                                          <p:spTgt spid="6">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8012996838_5ab931b41c_c.jpg"/>
          <p:cNvPicPr>
            <a:picLocks noChangeAspect="1" noChangeArrowheads="1"/>
          </p:cNvPicPr>
          <p:nvPr/>
        </p:nvPicPr>
        <p:blipFill>
          <a:blip r:embed="rId2"/>
          <a:srcRect b="11458"/>
          <a:stretch>
            <a:fillRect/>
          </a:stretch>
        </p:blipFill>
        <p:spPr bwMode="auto">
          <a:xfrm>
            <a:off x="-1" y="0"/>
            <a:ext cx="9144001" cy="6858000"/>
          </a:xfrm>
          <a:prstGeom prst="rect">
            <a:avLst/>
          </a:prstGeom>
          <a:noFill/>
        </p:spPr>
      </p:pic>
    </p:spTree>
  </p:cSld>
  <p:clrMapOvr>
    <a:masterClrMapping/>
  </p:clrMapOvr>
  <p:transition spd="slow" advClick="0" advTm="6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85720" y="714356"/>
            <a:ext cx="8572560" cy="5663089"/>
          </a:xfrm>
          <a:prstGeom prst="rect">
            <a:avLst/>
          </a:prstGeom>
        </p:spPr>
        <p:txBody>
          <a:bodyPr wrap="square">
            <a:spAutoFit/>
          </a:bodyPr>
          <a:lstStyle/>
          <a:p>
            <a:pPr algn="ctr"/>
            <a:r>
              <a:rPr lang="es-ES" sz="2800" b="1" i="1" dirty="0" smtClean="0">
                <a:solidFill>
                  <a:srgbClr val="FFFF00"/>
                </a:solidFill>
              </a:rPr>
              <a:t>Caminar e internarse en la </a:t>
            </a:r>
          </a:p>
          <a:p>
            <a:pPr algn="ctr"/>
            <a:r>
              <a:rPr lang="es-ES" sz="5400" b="1" i="1" dirty="0" smtClean="0">
                <a:solidFill>
                  <a:srgbClr val="00B050"/>
                </a:solidFill>
              </a:rPr>
              <a:t>Cueva de los Verdes </a:t>
            </a:r>
          </a:p>
          <a:p>
            <a:pPr algn="ctr"/>
            <a:r>
              <a:rPr lang="es-ES" sz="2800" b="1" i="1" dirty="0" smtClean="0">
                <a:solidFill>
                  <a:srgbClr val="FFFF00"/>
                </a:solidFill>
              </a:rPr>
              <a:t>supone un viaje a las entrañas de la tierra. Se trata de un túnel natural formado por el Volcán Corona hace unos 5.000 años, al norte de la isla de Lanzarote. De hecho es uno de los túneles más extensos en su tipo (y considerado el tubo de lava más largo del mundo), con más de seis kilómetros de extensión que se prolongan desde el cráter hasta el mar, con un tramo completamente cubierto de agua a partir del encuentro con la costa.</a:t>
            </a:r>
            <a:endParaRPr lang="es-ES" sz="2800" b="1" i="1" dirty="0">
              <a:solidFill>
                <a:srgbClr val="FFFF00"/>
              </a:solidFill>
            </a:endParaRPr>
          </a:p>
        </p:txBody>
      </p:sp>
    </p:spTree>
  </p:cSld>
  <p:clrMapOvr>
    <a:masterClrMapping/>
  </p:clrMapOvr>
  <p:transition spd="slow" advClick="0" advTm="41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CUEVA DE LOS VERDES\LA_CUE~1.JPG"/>
          <p:cNvPicPr>
            <a:picLocks noChangeAspect="1" noChangeArrowheads="1"/>
          </p:cNvPicPr>
          <p:nvPr/>
        </p:nvPicPr>
        <p:blipFill>
          <a:blip r:embed="rId2"/>
          <a:srcRect b="5208"/>
          <a:stretch>
            <a:fillRect/>
          </a:stretch>
        </p:blipFill>
        <p:spPr bwMode="auto">
          <a:xfrm>
            <a:off x="-214347" y="0"/>
            <a:ext cx="9358347" cy="6858000"/>
          </a:xfrm>
          <a:prstGeom prst="rect">
            <a:avLst/>
          </a:prstGeom>
          <a:noFill/>
        </p:spPr>
      </p:pic>
    </p:spTree>
  </p:cSld>
  <p:clrMapOvr>
    <a:masterClrMapping/>
  </p:clrMapOvr>
  <p:transition spd="slow" advClick="0" advTm="6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CUEVA DE LOS VERDES\2992145782_133f8c3ccb.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6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CUEVA DE LOS VERDES\horizontales1.jpg"/>
          <p:cNvPicPr>
            <a:picLocks noChangeAspect="1" noChangeArrowheads="1"/>
          </p:cNvPicPr>
          <p:nvPr/>
        </p:nvPicPr>
        <p:blipFill>
          <a:blip r:embed="rId2"/>
          <a:srcRect b="7433"/>
          <a:stretch>
            <a:fillRect/>
          </a:stretch>
        </p:blipFill>
        <p:spPr bwMode="auto">
          <a:xfrm>
            <a:off x="0" y="0"/>
            <a:ext cx="9358346" cy="6858000"/>
          </a:xfrm>
          <a:prstGeom prst="rect">
            <a:avLst/>
          </a:prstGeom>
          <a:noFill/>
        </p:spPr>
      </p:pic>
    </p:spTree>
  </p:cSld>
  <p:clrMapOvr>
    <a:masterClrMapping/>
  </p:clrMapOvr>
  <p:transition spd="slow" advClick="0" advTm="6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CUEVA DE LOS VERDES\cueva_de_los_verdes_lanzarote_1.jpg"/>
          <p:cNvPicPr>
            <a:picLocks noChangeAspect="1" noChangeArrowheads="1"/>
          </p:cNvPicPr>
          <p:nvPr/>
        </p:nvPicPr>
        <p:blipFill>
          <a:blip r:embed="rId2"/>
          <a:srcRect/>
          <a:stretch>
            <a:fillRect/>
          </a:stretch>
        </p:blipFill>
        <p:spPr bwMode="auto">
          <a:xfrm>
            <a:off x="0" y="0"/>
            <a:ext cx="9215467" cy="6858000"/>
          </a:xfrm>
          <a:prstGeom prst="rect">
            <a:avLst/>
          </a:prstGeom>
          <a:noFill/>
        </p:spPr>
      </p:pic>
    </p:spTree>
  </p:cSld>
  <p:clrMapOvr>
    <a:masterClrMapping/>
  </p:clrMapOvr>
  <p:transition spd="slow" advClick="0" advTm="6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8010127855_391f93b2f4_z.jpg"/>
          <p:cNvPicPr>
            <a:picLocks noChangeAspect="1" noChangeArrowheads="1"/>
          </p:cNvPicPr>
          <p:nvPr/>
        </p:nvPicPr>
        <p:blipFill>
          <a:blip r:embed="rId2"/>
          <a:srcRect b="7693"/>
          <a:stretch>
            <a:fillRect/>
          </a:stretch>
        </p:blipFill>
        <p:spPr bwMode="auto">
          <a:xfrm>
            <a:off x="0" y="0"/>
            <a:ext cx="9208272" cy="6858000"/>
          </a:xfrm>
          <a:prstGeom prst="rect">
            <a:avLst/>
          </a:prstGeom>
          <a:noFill/>
        </p:spPr>
      </p:pic>
    </p:spTree>
  </p:cSld>
  <p:clrMapOvr>
    <a:masterClrMapping/>
  </p:clrMapOvr>
  <p:transition spd="slow" advClick="0" advTm="6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CUEVA DE LOS VERDES\p1010567.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6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CUEVA DE LOS VERDES\72273618_x2kygjkh_013_CuevaDeLosVerdes.jpg"/>
          <p:cNvPicPr>
            <a:picLocks noChangeAspect="1" noChangeArrowheads="1"/>
          </p:cNvPicPr>
          <p:nvPr/>
        </p:nvPicPr>
        <p:blipFill>
          <a:blip r:embed="rId2"/>
          <a:srcRect/>
          <a:stretch>
            <a:fillRect/>
          </a:stretch>
        </p:blipFill>
        <p:spPr bwMode="auto">
          <a:xfrm>
            <a:off x="0" y="0"/>
            <a:ext cx="9144000" cy="6891503"/>
          </a:xfrm>
          <a:prstGeom prst="rect">
            <a:avLst/>
          </a:prstGeom>
          <a:noFill/>
        </p:spPr>
      </p:pic>
    </p:spTree>
  </p:cSld>
  <p:clrMapOvr>
    <a:masterClrMapping/>
  </p:clrMapOvr>
  <p:transition spd="slow" advClick="0" advTm="6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CUEVA DE LOS VERDES\p1010569.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6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CUEVA DE LOS VERDES\Jameos_del_agua_Lanzarote.jpg"/>
          <p:cNvPicPr>
            <a:picLocks noChangeAspect="1" noChangeArrowheads="1"/>
          </p:cNvPicPr>
          <p:nvPr/>
        </p:nvPicPr>
        <p:blipFill>
          <a:blip r:embed="rId2"/>
          <a:srcRect/>
          <a:stretch>
            <a:fillRect/>
          </a:stretch>
        </p:blipFill>
        <p:spPr bwMode="auto">
          <a:xfrm>
            <a:off x="0" y="0"/>
            <a:ext cx="5143500" cy="6858000"/>
          </a:xfrm>
          <a:prstGeom prst="rect">
            <a:avLst/>
          </a:prstGeom>
          <a:noFill/>
        </p:spPr>
      </p:pic>
      <p:sp>
        <p:nvSpPr>
          <p:cNvPr id="3" name="2 Rectángulo"/>
          <p:cNvSpPr/>
          <p:nvPr/>
        </p:nvSpPr>
        <p:spPr>
          <a:xfrm>
            <a:off x="5786446" y="500042"/>
            <a:ext cx="3000396" cy="4401205"/>
          </a:xfrm>
          <a:prstGeom prst="rect">
            <a:avLst/>
          </a:prstGeom>
        </p:spPr>
        <p:txBody>
          <a:bodyPr wrap="square">
            <a:spAutoFit/>
          </a:bodyPr>
          <a:lstStyle/>
          <a:p>
            <a:pPr algn="ctr"/>
            <a:r>
              <a:rPr lang="es-ES" sz="4000" b="1" i="1" dirty="0" smtClean="0">
                <a:solidFill>
                  <a:srgbClr val="FFFF00"/>
                </a:solidFill>
              </a:rPr>
              <a:t>Un tubo volcánico de más de seis kilómetros en Canarias </a:t>
            </a:r>
            <a:r>
              <a:rPr lang="es-ES" sz="4000" b="1" i="1" dirty="0" smtClean="0">
                <a:solidFill>
                  <a:srgbClr val="00B050"/>
                </a:solidFill>
              </a:rPr>
              <a:t>(Cueva de los Verdes)</a:t>
            </a:r>
            <a:endParaRPr lang="es-ES" sz="4000" b="1" i="1" dirty="0">
              <a:solidFill>
                <a:srgbClr val="00B050"/>
              </a:solidFill>
            </a:endParaRPr>
          </a:p>
        </p:txBody>
      </p:sp>
    </p:spTree>
  </p:cSld>
  <p:clrMapOvr>
    <a:masterClrMapping/>
  </p:clrMapOvr>
  <p:transition spd="slow" advClick="0" advTm="12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CUEVA DE LOS VERDES\6862394460_cbe5870ed5_z.jpg"/>
          <p:cNvPicPr>
            <a:picLocks noChangeAspect="1" noChangeArrowheads="1"/>
          </p:cNvPicPr>
          <p:nvPr/>
        </p:nvPicPr>
        <p:blipFill>
          <a:blip r:embed="rId2"/>
          <a:srcRect/>
          <a:stretch>
            <a:fillRect/>
          </a:stretch>
        </p:blipFill>
        <p:spPr bwMode="auto">
          <a:xfrm>
            <a:off x="0" y="0"/>
            <a:ext cx="9208270" cy="6858000"/>
          </a:xfrm>
          <a:prstGeom prst="rect">
            <a:avLst/>
          </a:prstGeom>
          <a:noFill/>
        </p:spPr>
      </p:pic>
    </p:spTree>
  </p:cSld>
  <p:clrMapOvr>
    <a:masterClrMapping/>
  </p:clrMapOvr>
  <p:transition spd="slow" advClick="0" advTm="6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072066" y="285728"/>
            <a:ext cx="3857620" cy="6370975"/>
          </a:xfrm>
          <a:prstGeom prst="rect">
            <a:avLst/>
          </a:prstGeom>
        </p:spPr>
        <p:txBody>
          <a:bodyPr wrap="square">
            <a:spAutoFit/>
          </a:bodyPr>
          <a:lstStyle/>
          <a:p>
            <a:pPr algn="ctr"/>
            <a:r>
              <a:rPr lang="es-ES" sz="2400" b="1" i="1" dirty="0" smtClean="0">
                <a:solidFill>
                  <a:srgbClr val="FFFF00"/>
                </a:solidFill>
              </a:rPr>
              <a:t>El fenómeno de tubo volcánico se produce cuando lavas muy fluidas descienden por debajo de lavas más compactas, como un río subterráneo, modelando una cavidad alargada. Hacia el final del túnel al llegar a la costa, se encuentra Jameos del agua, un centro de arte, cultura y turismo construido de modo de estar adaptado a la formación natural del tubo de lava.</a:t>
            </a:r>
            <a:endParaRPr lang="es-ES" sz="2400" b="1" i="1" dirty="0">
              <a:solidFill>
                <a:srgbClr val="FFFF00"/>
              </a:solidFill>
            </a:endParaRPr>
          </a:p>
        </p:txBody>
      </p:sp>
      <p:pic>
        <p:nvPicPr>
          <p:cNvPr id="3" name="Picture 2" descr="C:\Documents and Settings\Dell\Escritorio\CUEVA DE LOS VERDES\cueva_de_los_verdes_lanzarote_2.jpg"/>
          <p:cNvPicPr>
            <a:picLocks noChangeAspect="1" noChangeArrowheads="1"/>
          </p:cNvPicPr>
          <p:nvPr/>
        </p:nvPicPr>
        <p:blipFill>
          <a:blip r:embed="rId2"/>
          <a:srcRect/>
          <a:stretch>
            <a:fillRect/>
          </a:stretch>
        </p:blipFill>
        <p:spPr bwMode="auto">
          <a:xfrm>
            <a:off x="-1" y="0"/>
            <a:ext cx="4994843" cy="6858000"/>
          </a:xfrm>
          <a:prstGeom prst="rect">
            <a:avLst/>
          </a:prstGeom>
          <a:noFill/>
        </p:spPr>
      </p:pic>
    </p:spTree>
  </p:cSld>
  <p:clrMapOvr>
    <a:masterClrMapping/>
  </p:clrMapOvr>
  <p:transition spd="slow" advClick="0" advTm="24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786314" y="714356"/>
            <a:ext cx="3857636" cy="5693866"/>
          </a:xfrm>
          <a:prstGeom prst="rect">
            <a:avLst/>
          </a:prstGeom>
        </p:spPr>
        <p:txBody>
          <a:bodyPr wrap="square">
            <a:spAutoFit/>
          </a:bodyPr>
          <a:lstStyle/>
          <a:p>
            <a:pPr algn="ctr"/>
            <a:r>
              <a:rPr lang="es-ES" sz="2800" b="1" i="1" dirty="0" smtClean="0">
                <a:solidFill>
                  <a:srgbClr val="FFFF00"/>
                </a:solidFill>
              </a:rPr>
              <a:t>Desde el año 1964 </a:t>
            </a:r>
            <a:r>
              <a:rPr lang="es-ES" sz="2800" b="1" i="1" dirty="0" smtClean="0">
                <a:solidFill>
                  <a:srgbClr val="00B050"/>
                </a:solidFill>
              </a:rPr>
              <a:t>Cueva de los Verdes </a:t>
            </a:r>
            <a:r>
              <a:rPr lang="es-ES" sz="2800" b="1" i="1" dirty="0" smtClean="0">
                <a:solidFill>
                  <a:srgbClr val="FFFF00"/>
                </a:solidFill>
              </a:rPr>
              <a:t>se puede visitar con facilidad gracias a la iluminación interior de la gruta. Una más de las curiosas atracciones de Lanzarote y Canarias ligadas a la milenaria actividad volcánica que ha formado las islas.</a:t>
            </a:r>
            <a:endParaRPr lang="es-ES" sz="2800" b="1" i="1" dirty="0">
              <a:solidFill>
                <a:srgbClr val="FFFF00"/>
              </a:solidFill>
            </a:endParaRPr>
          </a:p>
        </p:txBody>
      </p:sp>
      <p:pic>
        <p:nvPicPr>
          <p:cNvPr id="3" name="Picture 2" descr="C:\Documents and Settings\Dell\Escritorio\7170463156_5070cb48b2_z.jpg"/>
          <p:cNvPicPr>
            <a:picLocks noChangeAspect="1" noChangeArrowheads="1"/>
          </p:cNvPicPr>
          <p:nvPr/>
        </p:nvPicPr>
        <p:blipFill>
          <a:blip r:embed="rId2" cstate="print"/>
          <a:srcRect/>
          <a:stretch>
            <a:fillRect/>
          </a:stretch>
        </p:blipFill>
        <p:spPr bwMode="auto">
          <a:xfrm>
            <a:off x="0" y="-1"/>
            <a:ext cx="4643438" cy="6993611"/>
          </a:xfrm>
          <a:prstGeom prst="rect">
            <a:avLst/>
          </a:prstGeom>
          <a:noFill/>
        </p:spPr>
      </p:pic>
    </p:spTree>
  </p:cSld>
  <p:clrMapOvr>
    <a:masterClrMapping/>
  </p:clrMapOvr>
  <p:transition spd="slow" advClick="0" advTm="25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CUEVA DE LOS VERDES\verdes3.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6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8011355427_219435c77e_c.jpg"/>
          <p:cNvPicPr>
            <a:picLocks noChangeAspect="1" noChangeArrowheads="1"/>
          </p:cNvPicPr>
          <p:nvPr/>
        </p:nvPicPr>
        <p:blipFill>
          <a:blip r:embed="rId2"/>
          <a:srcRect b="5312"/>
          <a:stretch>
            <a:fillRect/>
          </a:stretch>
        </p:blipFill>
        <p:spPr bwMode="auto">
          <a:xfrm>
            <a:off x="1928794" y="-33006"/>
            <a:ext cx="4857784" cy="6891006"/>
          </a:xfrm>
          <a:prstGeom prst="rect">
            <a:avLst/>
          </a:prstGeom>
          <a:noFill/>
        </p:spPr>
      </p:pic>
    </p:spTree>
  </p:cSld>
  <p:clrMapOvr>
    <a:masterClrMapping/>
  </p:clrMapOvr>
  <p:transition spd="slow" advClick="0" advTm="6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85786" y="642918"/>
            <a:ext cx="7643866" cy="6001643"/>
          </a:xfrm>
          <a:prstGeom prst="rect">
            <a:avLst/>
          </a:prstGeom>
        </p:spPr>
        <p:txBody>
          <a:bodyPr wrap="square">
            <a:spAutoFit/>
          </a:bodyPr>
          <a:lstStyle/>
          <a:p>
            <a:pPr algn="ctr"/>
            <a:r>
              <a:rPr lang="es-ES" sz="2400" b="1" i="1" dirty="0" smtClean="0">
                <a:solidFill>
                  <a:srgbClr val="FFFF00"/>
                </a:solidFill>
              </a:rPr>
              <a:t>La </a:t>
            </a:r>
            <a:r>
              <a:rPr lang="es-ES" sz="2400" b="1" i="1" dirty="0" smtClean="0">
                <a:solidFill>
                  <a:srgbClr val="00B050"/>
                </a:solidFill>
              </a:rPr>
              <a:t>cueva de los Verdes </a:t>
            </a:r>
            <a:r>
              <a:rPr lang="es-ES" sz="2400" b="1" i="1" dirty="0" smtClean="0">
                <a:solidFill>
                  <a:srgbClr val="FFFF00"/>
                </a:solidFill>
              </a:rPr>
              <a:t>forma parte de un tubo volcánico situado al norte de la isla de Lanzarote, en el archipiélago canario (España). Se formó durante la erupción del Volcán de La Corona, hace aproximadamente 5000 años (erupción anterior a Timanfaya), cuando las lavas muy fluidas descendieron por debajo de lavas más compactas creando una gran cavidad alargada. El tubo tiene una longitud total de siete kilómetros desde el volcán de la Corona hasta la costa, prologándose su recorrido bajo el mar en el conocido como Túnel de la Atlántida durante 1500 metros, siendo así porque el nivel del mar (durante la última glaciación) estaba 80 metros por debajo del nivel actual, siendo considerado el túnel de lava más largo del mundo.</a:t>
            </a:r>
            <a:endParaRPr lang="es-ES" sz="2400" b="1" i="1" dirty="0">
              <a:solidFill>
                <a:srgbClr val="FFFF00"/>
              </a:solidFill>
            </a:endParaRPr>
          </a:p>
        </p:txBody>
      </p:sp>
    </p:spTree>
  </p:cSld>
  <p:clrMapOvr>
    <a:masterClrMapping/>
  </p:clrMapOvr>
  <p:transition spd="slow" advClick="0" advTm="44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8010141352_9ca702cdc3_c.jpg"/>
          <p:cNvPicPr>
            <a:picLocks noChangeAspect="1" noChangeArrowheads="1"/>
          </p:cNvPicPr>
          <p:nvPr/>
        </p:nvPicPr>
        <p:blipFill>
          <a:blip r:embed="rId3"/>
          <a:srcRect/>
          <a:stretch>
            <a:fillRect/>
          </a:stretch>
        </p:blipFill>
        <p:spPr bwMode="auto">
          <a:xfrm>
            <a:off x="1857356" y="0"/>
            <a:ext cx="5086350" cy="7620001"/>
          </a:xfrm>
          <a:prstGeom prst="rect">
            <a:avLst/>
          </a:prstGeom>
          <a:noFill/>
        </p:spPr>
      </p:pic>
    </p:spTree>
  </p:cSld>
  <p:clrMapOvr>
    <a:masterClrMapping/>
  </p:clrMapOvr>
  <p:transition spd="slow" advClick="0" advTm="6000">
    <p:dissolve/>
    <p:sndAc>
      <p:stSnd>
        <p:snd r:embed="rId2" name="las mejores canciones de la tuna - isas canarias!!s64.wav"/>
      </p:stSnd>
    </p:sndAc>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CUEVA DE LOS VERDES\800px-Lanzarote_6_Luc_Viatour.jpg"/>
          <p:cNvPicPr>
            <a:picLocks noChangeAspect="1" noChangeArrowheads="1"/>
          </p:cNvPicPr>
          <p:nvPr/>
        </p:nvPicPr>
        <p:blipFill>
          <a:blip r:embed="rId2"/>
          <a:srcRect/>
          <a:stretch>
            <a:fillRect/>
          </a:stretch>
        </p:blipFill>
        <p:spPr bwMode="auto">
          <a:xfrm>
            <a:off x="-1" y="0"/>
            <a:ext cx="9148333" cy="6858000"/>
          </a:xfrm>
          <a:prstGeom prst="rect">
            <a:avLst/>
          </a:prstGeom>
          <a:noFill/>
        </p:spPr>
      </p:pic>
    </p:spTree>
  </p:cSld>
  <p:clrMapOvr>
    <a:masterClrMapping/>
  </p:clrMapOvr>
  <p:transition spd="slow" advClick="0" advTm="6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CUEVA DE LOS VERDES\Cueva_de_los_Verdes_-_Lanzarote_-_CV19.jpg"/>
          <p:cNvPicPr>
            <a:picLocks noChangeAspect="1" noChangeArrowheads="1"/>
          </p:cNvPicPr>
          <p:nvPr/>
        </p:nvPicPr>
        <p:blipFill>
          <a:blip r:embed="rId3" cstate="screen"/>
          <a:srcRect/>
          <a:stretch>
            <a:fillRect/>
          </a:stretch>
        </p:blipFill>
        <p:spPr bwMode="auto">
          <a:xfrm>
            <a:off x="-1" y="0"/>
            <a:ext cx="9144001" cy="6858000"/>
          </a:xfrm>
          <a:prstGeom prst="rect">
            <a:avLst/>
          </a:prstGeom>
          <a:noFill/>
        </p:spPr>
      </p:pic>
    </p:spTree>
  </p:cSld>
  <p:clrMapOvr>
    <a:masterClrMapping/>
  </p:clrMapOvr>
  <p:transition spd="slow" advClick="0" advTm="6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14348" y="857232"/>
            <a:ext cx="7858148" cy="5324535"/>
          </a:xfrm>
          <a:prstGeom prst="rect">
            <a:avLst/>
          </a:prstGeom>
        </p:spPr>
        <p:txBody>
          <a:bodyPr wrap="square">
            <a:spAutoFit/>
          </a:bodyPr>
          <a:lstStyle/>
          <a:p>
            <a:pPr algn="ctr"/>
            <a:r>
              <a:rPr lang="es-ES" sz="2000" b="1" i="1" dirty="0" smtClean="0">
                <a:solidFill>
                  <a:srgbClr val="FFFF00"/>
                </a:solidFill>
              </a:rPr>
              <a:t>En la parte más cercana a la costa de dicho tubo volcánico, se sitúan los Jameos del agua.</a:t>
            </a:r>
          </a:p>
          <a:p>
            <a:pPr algn="ctr"/>
            <a:r>
              <a:rPr lang="es-ES" sz="2000" b="1" i="1" dirty="0" smtClean="0">
                <a:solidFill>
                  <a:srgbClr val="FFFF00"/>
                </a:solidFill>
              </a:rPr>
              <a:t>La cueva fue utilizada por la población local para refugiarse de los ataques de corsarios berberiscos que periódicamente asolaban la isla, recibiendo el nombre de </a:t>
            </a:r>
            <a:r>
              <a:rPr lang="es-ES" sz="2000" b="1" i="1" dirty="0" smtClean="0">
                <a:solidFill>
                  <a:srgbClr val="00B050"/>
                </a:solidFill>
              </a:rPr>
              <a:t>Cueva de los Verdes, </a:t>
            </a:r>
            <a:r>
              <a:rPr lang="es-ES" sz="2000" b="1" i="1" dirty="0" smtClean="0">
                <a:solidFill>
                  <a:srgbClr val="FFFF00"/>
                </a:solidFill>
              </a:rPr>
              <a:t>porque la familia Verdes era la propietaria de las tierras en las que se encuentra la cueva.</a:t>
            </a:r>
          </a:p>
          <a:p>
            <a:pPr algn="ctr"/>
            <a:r>
              <a:rPr lang="es-ES" sz="2000" b="1" i="1" dirty="0" smtClean="0">
                <a:solidFill>
                  <a:srgbClr val="FFFF00"/>
                </a:solidFill>
              </a:rPr>
              <a:t>En el año 1964 se realizaron intervenciones de iluminación en el interior de la gruta para que pudiera ser visitada. Desde entonces forma parte de la red de Centros de Arte, Cultura y Turismo pertenecientes al Cabildo de Lanzarote. En su interior cuenta con un auditorio y rincones denominados como la sala de las estetas, la garganta de la muerte o la puerta mora. También se puede encontrar estafilitos y las líneas que indican los niveles de lava.</a:t>
            </a:r>
          </a:p>
          <a:p>
            <a:pPr algn="ctr"/>
            <a:r>
              <a:rPr lang="es-ES" sz="2000" b="1" i="1" dirty="0" smtClean="0">
                <a:solidFill>
                  <a:srgbClr val="FFFF00"/>
                </a:solidFill>
              </a:rPr>
              <a:t>En la cueva se encuentra ubicado además el núcleo principal de la estación geodinámica de Lanzarote</a:t>
            </a:r>
            <a:endParaRPr lang="es-ES" sz="2000" b="1" i="1" dirty="0">
              <a:solidFill>
                <a:srgbClr val="FFFF00"/>
              </a:solidFill>
            </a:endParaRPr>
          </a:p>
        </p:txBody>
      </p:sp>
    </p:spTree>
  </p:cSld>
  <p:clrMapOvr>
    <a:masterClrMapping/>
  </p:clrMapOvr>
  <p:transition spd="slow" advClick="0" advTm="50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5274126238_7536e1c847_z.jpg"/>
          <p:cNvPicPr>
            <a:picLocks noChangeAspect="1" noChangeArrowheads="1"/>
          </p:cNvPicPr>
          <p:nvPr/>
        </p:nvPicPr>
        <p:blipFill>
          <a:blip r:embed="rId2"/>
          <a:srcRect/>
          <a:stretch>
            <a:fillRect/>
          </a:stretch>
        </p:blipFill>
        <p:spPr bwMode="auto">
          <a:xfrm>
            <a:off x="0" y="0"/>
            <a:ext cx="9208270" cy="7215214"/>
          </a:xfrm>
          <a:prstGeom prst="rect">
            <a:avLst/>
          </a:prstGeom>
          <a:noFill/>
        </p:spPr>
      </p:pic>
    </p:spTree>
  </p:cSld>
  <p:clrMapOvr>
    <a:masterClrMapping/>
  </p:clrMapOvr>
  <p:transition spd="slow" advClick="0" advTm="6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8010131605_370471d8b8_c.jpg"/>
          <p:cNvPicPr>
            <a:picLocks noChangeAspect="1" noChangeArrowheads="1"/>
          </p:cNvPicPr>
          <p:nvPr/>
        </p:nvPicPr>
        <p:blipFill>
          <a:blip r:embed="rId2"/>
          <a:srcRect b="6250"/>
          <a:stretch>
            <a:fillRect/>
          </a:stretch>
        </p:blipFill>
        <p:spPr bwMode="auto">
          <a:xfrm>
            <a:off x="2214546" y="0"/>
            <a:ext cx="4882878" cy="6858000"/>
          </a:xfrm>
          <a:prstGeom prst="rect">
            <a:avLst/>
          </a:prstGeom>
          <a:noFill/>
        </p:spPr>
      </p:pic>
    </p:spTree>
  </p:cSld>
  <p:clrMapOvr>
    <a:masterClrMapping/>
  </p:clrMapOvr>
  <p:transition spd="slow" advClick="0" advTm="6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CUEVA DE LOS VERDES\cueva_de_los_verdes_lanzarote_3.jpg"/>
          <p:cNvPicPr>
            <a:picLocks noChangeAspect="1" noChangeArrowheads="1"/>
          </p:cNvPicPr>
          <p:nvPr/>
        </p:nvPicPr>
        <p:blipFill>
          <a:blip r:embed="rId2"/>
          <a:srcRect/>
          <a:stretch>
            <a:fillRect/>
          </a:stretch>
        </p:blipFill>
        <p:spPr bwMode="auto">
          <a:xfrm>
            <a:off x="0" y="0"/>
            <a:ext cx="9380154" cy="7072338"/>
          </a:xfrm>
          <a:prstGeom prst="rect">
            <a:avLst/>
          </a:prstGeom>
          <a:noFill/>
        </p:spPr>
      </p:pic>
    </p:spTree>
  </p:cSld>
  <p:clrMapOvr>
    <a:masterClrMapping/>
  </p:clrMapOvr>
  <p:transition spd="slow" advClick="0" advTm="6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8011364156_4d36aaa05f_c.jpg"/>
          <p:cNvPicPr>
            <a:picLocks noChangeAspect="1" noChangeArrowheads="1"/>
          </p:cNvPicPr>
          <p:nvPr/>
        </p:nvPicPr>
        <p:blipFill>
          <a:blip r:embed="rId2"/>
          <a:srcRect b="7291"/>
          <a:stretch>
            <a:fillRect/>
          </a:stretch>
        </p:blipFill>
        <p:spPr bwMode="auto">
          <a:xfrm>
            <a:off x="0" y="0"/>
            <a:ext cx="9203962" cy="6858000"/>
          </a:xfrm>
          <a:prstGeom prst="rect">
            <a:avLst/>
          </a:prstGeom>
          <a:noFill/>
        </p:spPr>
      </p:pic>
    </p:spTree>
  </p:cSld>
  <p:clrMapOvr>
    <a:masterClrMapping/>
  </p:clrMapOvr>
  <p:transition spd="slow" advClick="0" advTm="6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CUEVA DE LOS VERDES\cueva_de_los_verdes_lanzarote_6.jpg"/>
          <p:cNvPicPr>
            <a:picLocks noChangeAspect="1" noChangeArrowheads="1"/>
          </p:cNvPicPr>
          <p:nvPr/>
        </p:nvPicPr>
        <p:blipFill>
          <a:blip r:embed="rId2"/>
          <a:srcRect/>
          <a:stretch>
            <a:fillRect/>
          </a:stretch>
        </p:blipFill>
        <p:spPr bwMode="auto">
          <a:xfrm>
            <a:off x="0" y="-81648"/>
            <a:ext cx="9358346" cy="6939648"/>
          </a:xfrm>
          <a:prstGeom prst="rect">
            <a:avLst/>
          </a:prstGeom>
          <a:noFill/>
        </p:spPr>
      </p:pic>
    </p:spTree>
  </p:cSld>
  <p:clrMapOvr>
    <a:masterClrMapping/>
  </p:clrMapOvr>
  <p:transition spd="slow" advClick="0" advTm="6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CUEVA DE LOS VERDES\800px-Lanzarote_5_Luc_Viatour.jpg"/>
          <p:cNvPicPr>
            <a:picLocks noChangeAspect="1" noChangeArrowheads="1"/>
          </p:cNvPicPr>
          <p:nvPr/>
        </p:nvPicPr>
        <p:blipFill>
          <a:blip r:embed="rId2"/>
          <a:srcRect/>
          <a:stretch>
            <a:fillRect/>
          </a:stretch>
        </p:blipFill>
        <p:spPr bwMode="auto">
          <a:xfrm>
            <a:off x="-1" y="0"/>
            <a:ext cx="9255961" cy="6858000"/>
          </a:xfrm>
          <a:prstGeom prst="rect">
            <a:avLst/>
          </a:prstGeom>
          <a:noFill/>
        </p:spPr>
      </p:pic>
    </p:spTree>
  </p:cSld>
  <p:clrMapOvr>
    <a:masterClrMapping/>
  </p:clrMapOvr>
  <p:transition spd="slow" advClick="0" advTm="6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28596" y="642918"/>
            <a:ext cx="8501122" cy="5909310"/>
          </a:xfrm>
          <a:prstGeom prst="rect">
            <a:avLst/>
          </a:prstGeom>
        </p:spPr>
        <p:txBody>
          <a:bodyPr wrap="square">
            <a:spAutoFit/>
          </a:bodyPr>
          <a:lstStyle/>
          <a:p>
            <a:pPr algn="ctr"/>
            <a:r>
              <a:rPr lang="es-ES" b="1" i="1" dirty="0" smtClean="0">
                <a:solidFill>
                  <a:srgbClr val="FFFF00"/>
                </a:solidFill>
              </a:rPr>
              <a:t>Tras una mínima intervención humana, consistente en el acondicionamiento del pasadizo con escaleras y barandillas, la </a:t>
            </a:r>
            <a:r>
              <a:rPr lang="es-ES" b="1" i="1" dirty="0" smtClean="0">
                <a:solidFill>
                  <a:srgbClr val="00B050"/>
                </a:solidFill>
              </a:rPr>
              <a:t>Cueva de los Verdes, </a:t>
            </a:r>
            <a:r>
              <a:rPr lang="es-ES" b="1" i="1" dirty="0" smtClean="0">
                <a:solidFill>
                  <a:srgbClr val="FFFF00"/>
                </a:solidFill>
              </a:rPr>
              <a:t>es uno de los puntos de interés turísticos más impactantes de la isla, por su belleza natural. Los magníficos efectos de luz y de color sobre sus rugosas paredes le han hecho merecedor de convertirse en el segundo escenario del Festival de Música Visual de Lanzarote, especialmente idóneo para los conciertos con instrumentos de viento. Su auditorio, (donde nos sentamos un ratito), en el interior de la gruta, es utilizado para determinados espectáculos, complementando así, la oferta cultural del Auditorio de los Jameos del Agua.</a:t>
            </a:r>
            <a:br>
              <a:rPr lang="es-ES" b="1" i="1" dirty="0" smtClean="0">
                <a:solidFill>
                  <a:srgbClr val="FFFF00"/>
                </a:solidFill>
              </a:rPr>
            </a:br>
            <a:r>
              <a:rPr lang="es-ES" b="1" i="1" dirty="0" smtClean="0">
                <a:solidFill>
                  <a:srgbClr val="FFFF00"/>
                </a:solidFill>
              </a:rPr>
              <a:t>La </a:t>
            </a:r>
            <a:r>
              <a:rPr lang="es-ES" b="1" i="1" dirty="0" smtClean="0">
                <a:solidFill>
                  <a:srgbClr val="00B050"/>
                </a:solidFill>
              </a:rPr>
              <a:t>Cueva de los Verdes, </a:t>
            </a:r>
            <a:r>
              <a:rPr lang="es-ES" b="1" i="1" dirty="0" smtClean="0">
                <a:solidFill>
                  <a:srgbClr val="FFFF00"/>
                </a:solidFill>
              </a:rPr>
              <a:t>(de las más bonitas que hemos visitado, hasta ahora), es llamada así porque fue propiedad de una familia de ganaderos apellidados de tan colorista manera, es una sucesión de galería formadas pro coladas volcánicas, con menudas estalactitas de lava de espectaculares formaciones. La iluminación, la música y la propia belleza del interior la convierten en cita obligada para los visitantes de la Isla de Lanzarote.</a:t>
            </a:r>
            <a:br>
              <a:rPr lang="es-ES" b="1" i="1" dirty="0" smtClean="0">
                <a:solidFill>
                  <a:srgbClr val="FFFF00"/>
                </a:solidFill>
              </a:rPr>
            </a:br>
            <a:r>
              <a:rPr lang="es-ES" b="1" i="1" dirty="0" smtClean="0">
                <a:solidFill>
                  <a:srgbClr val="FFFF00"/>
                </a:solidFill>
              </a:rPr>
              <a:t>Ya llegando al final de la visita, la guía os desvelará el "secreto" de la cueva, que a su vez, deberéis guardar también vosotros y no contárselo, a nadie. Consejo.....quedaros muy cerquita, de la guía.</a:t>
            </a:r>
            <a:br>
              <a:rPr lang="es-ES" b="1" i="1" dirty="0" smtClean="0">
                <a:solidFill>
                  <a:srgbClr val="FFFF00"/>
                </a:solidFill>
              </a:rPr>
            </a:br>
            <a:r>
              <a:rPr lang="es-ES" b="1" i="1" dirty="0" smtClean="0">
                <a:solidFill>
                  <a:srgbClr val="FFFF00"/>
                </a:solidFill>
              </a:rPr>
              <a:t>Os recomiendo, calzado muy cómodo y de agarre.</a:t>
            </a:r>
            <a:br>
              <a:rPr lang="es-ES" b="1" i="1" dirty="0" smtClean="0">
                <a:solidFill>
                  <a:srgbClr val="FFFF00"/>
                </a:solidFill>
              </a:rPr>
            </a:br>
            <a:r>
              <a:rPr lang="es-ES" b="1" i="1" dirty="0" smtClean="0">
                <a:solidFill>
                  <a:srgbClr val="FFFF00"/>
                </a:solidFill>
              </a:rPr>
              <a:t>!!Feliz visita!! </a:t>
            </a:r>
            <a:endParaRPr lang="es-ES" b="1" i="1" dirty="0">
              <a:solidFill>
                <a:srgbClr val="FFFF00"/>
              </a:solidFill>
            </a:endParaRPr>
          </a:p>
        </p:txBody>
      </p:sp>
    </p:spTree>
  </p:cSld>
  <p:clrMapOvr>
    <a:masterClrMapping/>
  </p:clrMapOvr>
  <p:transition spd="slow" advClick="0" advTm="48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CUEVA DE LOS VERDES\cueva_de_los_verdes_lanzarote_5.jpg"/>
          <p:cNvPicPr>
            <a:picLocks noChangeAspect="1" noChangeArrowheads="1"/>
          </p:cNvPicPr>
          <p:nvPr/>
        </p:nvPicPr>
        <p:blipFill>
          <a:blip r:embed="rId2"/>
          <a:srcRect/>
          <a:stretch>
            <a:fillRect/>
          </a:stretch>
        </p:blipFill>
        <p:spPr bwMode="auto">
          <a:xfrm>
            <a:off x="0" y="0"/>
            <a:ext cx="9429780" cy="6858000"/>
          </a:xfrm>
          <a:prstGeom prst="rect">
            <a:avLst/>
          </a:prstGeom>
          <a:noFill/>
        </p:spPr>
      </p:pic>
    </p:spTree>
  </p:cSld>
  <p:clrMapOvr>
    <a:masterClrMapping/>
  </p:clrMapOvr>
  <p:transition spd="slow" advClick="0" advTm="6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CUEVA DE LOS VERDES\cueva_de_los_verdes_lanzarote_7.jpg"/>
          <p:cNvPicPr>
            <a:picLocks noChangeAspect="1" noChangeArrowheads="1"/>
          </p:cNvPicPr>
          <p:nvPr/>
        </p:nvPicPr>
        <p:blipFill>
          <a:blip r:embed="rId2"/>
          <a:srcRect/>
          <a:stretch>
            <a:fillRect/>
          </a:stretch>
        </p:blipFill>
        <p:spPr bwMode="auto">
          <a:xfrm>
            <a:off x="0" y="0"/>
            <a:ext cx="9215466" cy="6858000"/>
          </a:xfrm>
          <a:prstGeom prst="rect">
            <a:avLst/>
          </a:prstGeom>
          <a:noFill/>
        </p:spPr>
      </p:pic>
    </p:spTree>
  </p:cSld>
  <p:clrMapOvr>
    <a:masterClrMapping/>
  </p:clrMapOvr>
  <p:transition spd="slow" advClick="0" advTm="6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CUEVA DE LOS VERDES\cueva_de_los_verdes_lanzarote_8.jpg"/>
          <p:cNvPicPr>
            <a:picLocks noChangeAspect="1" noChangeArrowheads="1"/>
          </p:cNvPicPr>
          <p:nvPr/>
        </p:nvPicPr>
        <p:blipFill>
          <a:blip r:embed="rId2"/>
          <a:srcRect/>
          <a:stretch>
            <a:fillRect/>
          </a:stretch>
        </p:blipFill>
        <p:spPr bwMode="auto">
          <a:xfrm>
            <a:off x="0" y="0"/>
            <a:ext cx="9429780" cy="6858000"/>
          </a:xfrm>
          <a:prstGeom prst="rect">
            <a:avLst/>
          </a:prstGeom>
          <a:noFill/>
        </p:spPr>
      </p:pic>
    </p:spTree>
  </p:cSld>
  <p:clrMapOvr>
    <a:masterClrMapping/>
  </p:clrMapOvr>
  <p:transition spd="slow" advClick="0" advTm="6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8011362414_8f425b9687_z.jpg"/>
          <p:cNvPicPr>
            <a:picLocks noChangeAspect="1" noChangeArrowheads="1"/>
          </p:cNvPicPr>
          <p:nvPr/>
        </p:nvPicPr>
        <p:blipFill>
          <a:blip r:embed="rId2"/>
          <a:srcRect b="7787"/>
          <a:stretch>
            <a:fillRect/>
          </a:stretch>
        </p:blipFill>
        <p:spPr bwMode="auto">
          <a:xfrm>
            <a:off x="0" y="0"/>
            <a:ext cx="9144000" cy="6858000"/>
          </a:xfrm>
          <a:prstGeom prst="rect">
            <a:avLst/>
          </a:prstGeom>
          <a:noFill/>
        </p:spPr>
      </p:pic>
    </p:spTree>
  </p:cSld>
  <p:clrMapOvr>
    <a:masterClrMapping/>
  </p:clrMapOvr>
  <p:transition spd="slow" advClick="0" advTm="6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8011354577_5f9685c66d_c.jpg"/>
          <p:cNvPicPr>
            <a:picLocks noChangeAspect="1" noChangeArrowheads="1"/>
          </p:cNvPicPr>
          <p:nvPr/>
        </p:nvPicPr>
        <p:blipFill>
          <a:blip r:embed="rId2"/>
          <a:srcRect b="9302"/>
          <a:stretch>
            <a:fillRect/>
          </a:stretch>
        </p:blipFill>
        <p:spPr bwMode="auto">
          <a:xfrm>
            <a:off x="0" y="0"/>
            <a:ext cx="9203961" cy="6858000"/>
          </a:xfrm>
          <a:prstGeom prst="rect">
            <a:avLst/>
          </a:prstGeom>
          <a:noFill/>
        </p:spPr>
      </p:pic>
    </p:spTree>
  </p:cSld>
  <p:clrMapOvr>
    <a:masterClrMapping/>
  </p:clrMapOvr>
  <p:transition spd="slow" advClick="0" advTm="6000">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2778531536_7258efd1fe_z.jpg"/>
          <p:cNvPicPr>
            <a:picLocks noChangeAspect="1" noChangeArrowheads="1"/>
          </p:cNvPicPr>
          <p:nvPr/>
        </p:nvPicPr>
        <p:blipFill>
          <a:blip r:embed="rId2"/>
          <a:srcRect/>
          <a:stretch>
            <a:fillRect/>
          </a:stretch>
        </p:blipFill>
        <p:spPr bwMode="auto">
          <a:xfrm>
            <a:off x="0" y="0"/>
            <a:ext cx="9187263" cy="6858000"/>
          </a:xfrm>
          <a:prstGeom prst="rect">
            <a:avLst/>
          </a:prstGeom>
          <a:noFill/>
        </p:spPr>
      </p:pic>
    </p:spTree>
  </p:cSld>
  <p:clrMapOvr>
    <a:masterClrMapping/>
  </p:clrMapOvr>
  <p:transition spd="slow" advClick="0" advTm="6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7801355110_83e40bd950_z.jpg"/>
          <p:cNvPicPr>
            <a:picLocks noChangeAspect="1" noChangeArrowheads="1"/>
          </p:cNvPicPr>
          <p:nvPr/>
        </p:nvPicPr>
        <p:blipFill>
          <a:blip r:embed="rId2" cstate="print"/>
          <a:srcRect/>
          <a:stretch>
            <a:fillRect/>
          </a:stretch>
        </p:blipFill>
        <p:spPr bwMode="auto">
          <a:xfrm>
            <a:off x="-1" y="0"/>
            <a:ext cx="9445153" cy="6858000"/>
          </a:xfrm>
          <a:prstGeom prst="rect">
            <a:avLst/>
          </a:prstGeom>
          <a:noFill/>
        </p:spPr>
      </p:pic>
    </p:spTree>
  </p:cSld>
  <p:clrMapOvr>
    <a:masterClrMapping/>
  </p:clrMapOvr>
  <p:transition spd="slow" advClick="0" advTm="600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072066" y="1142984"/>
            <a:ext cx="3643338" cy="4708981"/>
          </a:xfrm>
          <a:prstGeom prst="rect">
            <a:avLst/>
          </a:prstGeom>
        </p:spPr>
        <p:txBody>
          <a:bodyPr wrap="square">
            <a:spAutoFit/>
          </a:bodyPr>
          <a:lstStyle/>
          <a:p>
            <a:pPr algn="ctr"/>
            <a:r>
              <a:rPr lang="es-ES" sz="2000" b="1" i="1" dirty="0" smtClean="0">
                <a:solidFill>
                  <a:srgbClr val="FFFF00"/>
                </a:solidFill>
              </a:rPr>
              <a:t>Mientras vas caminando por un pequeño caminito, con cuidado para no golpearte en la cabeza, parece que tienes un gran agujero en el suelo que parece que te vayas a matar. Tú estás al lado del agua y si no sabes que hay agua ahí, piensas que es el vacío. Pero hay como una mano de agua, o algo así), que está muy  cristalina y da ese efecto como de vacío, aunque sólo estés viendo el techo.</a:t>
            </a:r>
            <a:endParaRPr lang="es-ES" sz="2000" b="1" i="1" dirty="0">
              <a:solidFill>
                <a:srgbClr val="FFFF00"/>
              </a:solidFill>
            </a:endParaRPr>
          </a:p>
        </p:txBody>
      </p:sp>
      <p:pic>
        <p:nvPicPr>
          <p:cNvPr id="3" name="Picture 2" descr="C:\Documents and Settings\Dell\Escritorio\8011359035_a8bd99eb6f_c.jpg"/>
          <p:cNvPicPr>
            <a:picLocks noChangeAspect="1" noChangeArrowheads="1"/>
          </p:cNvPicPr>
          <p:nvPr/>
        </p:nvPicPr>
        <p:blipFill>
          <a:blip r:embed="rId2"/>
          <a:srcRect/>
          <a:stretch>
            <a:fillRect/>
          </a:stretch>
        </p:blipFill>
        <p:spPr bwMode="auto">
          <a:xfrm>
            <a:off x="-1" y="0"/>
            <a:ext cx="4863839" cy="7286652"/>
          </a:xfrm>
          <a:prstGeom prst="rect">
            <a:avLst/>
          </a:prstGeom>
          <a:noFill/>
        </p:spPr>
      </p:pic>
    </p:spTree>
  </p:cSld>
  <p:clrMapOvr>
    <a:masterClrMapping/>
  </p:clrMapOvr>
  <p:transition spd="slow" advClick="0" advTm="26000">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CUEVA DE LOS VERDES\cueva_de_los_verdes_lanzarote_4.jpg"/>
          <p:cNvPicPr>
            <a:picLocks noChangeAspect="1" noChangeArrowheads="1"/>
          </p:cNvPicPr>
          <p:nvPr/>
        </p:nvPicPr>
        <p:blipFill>
          <a:blip r:embed="rId3"/>
          <a:srcRect/>
          <a:stretch>
            <a:fillRect/>
          </a:stretch>
        </p:blipFill>
        <p:spPr bwMode="auto">
          <a:xfrm>
            <a:off x="0" y="0"/>
            <a:ext cx="10287000" cy="6858000"/>
          </a:xfrm>
          <a:prstGeom prst="rect">
            <a:avLst/>
          </a:prstGeom>
          <a:noFill/>
        </p:spPr>
      </p:pic>
    </p:spTree>
  </p:cSld>
  <p:clrMapOvr>
    <a:masterClrMapping/>
  </p:clrMapOvr>
  <p:transition spd="slow" advClick="0" advTm="6000">
    <p:dissolve/>
    <p:sndAc>
      <p:stSnd>
        <p:snd r:embed="rId2" name="- islas canarias.wav"/>
      </p:stSnd>
    </p:sndAc>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3476807675_c1d5dcf62f_z.jpg"/>
          <p:cNvPicPr>
            <a:picLocks noChangeAspect="1" noChangeArrowheads="1"/>
          </p:cNvPicPr>
          <p:nvPr/>
        </p:nvPicPr>
        <p:blipFill>
          <a:blip r:embed="rId2"/>
          <a:srcRect/>
          <a:stretch>
            <a:fillRect/>
          </a:stretch>
        </p:blipFill>
        <p:spPr bwMode="auto">
          <a:xfrm>
            <a:off x="0" y="0"/>
            <a:ext cx="9229886" cy="6858000"/>
          </a:xfrm>
          <a:prstGeom prst="rect">
            <a:avLst/>
          </a:prstGeom>
          <a:noFill/>
        </p:spPr>
      </p:pic>
    </p:spTree>
  </p:cSld>
  <p:clrMapOvr>
    <a:masterClrMapping/>
  </p:clrMapOvr>
  <p:transition spd="slow" advClick="0" advTm="6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CUEVA DE LOS VERDES\cueva_de_los_verdes_lanzarote_9.jpg"/>
          <p:cNvPicPr>
            <a:picLocks noChangeAspect="1" noChangeArrowheads="1"/>
          </p:cNvPicPr>
          <p:nvPr/>
        </p:nvPicPr>
        <p:blipFill>
          <a:blip r:embed="rId2"/>
          <a:srcRect/>
          <a:stretch>
            <a:fillRect/>
          </a:stretch>
        </p:blipFill>
        <p:spPr bwMode="auto">
          <a:xfrm>
            <a:off x="-71467" y="0"/>
            <a:ext cx="9215467" cy="6858000"/>
          </a:xfrm>
          <a:prstGeom prst="rect">
            <a:avLst/>
          </a:prstGeom>
          <a:noFill/>
        </p:spPr>
      </p:pic>
    </p:spTree>
  </p:cSld>
  <p:clrMapOvr>
    <a:masterClrMapping/>
  </p:clrMapOvr>
  <p:transition spd="slow" advClick="0" advTm="6000">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CUEVA DE LOS VERDES\cueva-los-verdes.jpg"/>
          <p:cNvPicPr>
            <a:picLocks noChangeAspect="1" noChangeArrowheads="1"/>
          </p:cNvPicPr>
          <p:nvPr/>
        </p:nvPicPr>
        <p:blipFill>
          <a:blip r:embed="rId2"/>
          <a:srcRect/>
          <a:stretch>
            <a:fillRect/>
          </a:stretch>
        </p:blipFill>
        <p:spPr bwMode="auto">
          <a:xfrm>
            <a:off x="0" y="0"/>
            <a:ext cx="9141518" cy="6858000"/>
          </a:xfrm>
          <a:prstGeom prst="rect">
            <a:avLst/>
          </a:prstGeom>
          <a:noFill/>
        </p:spPr>
      </p:pic>
    </p:spTree>
  </p:cSld>
  <p:clrMapOvr>
    <a:masterClrMapping/>
  </p:clrMapOvr>
  <p:transition spd="slow" advClick="0" advTm="600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CUEVA DE LOS VERDES\img_0357.jpg"/>
          <p:cNvPicPr>
            <a:picLocks noChangeAspect="1" noChangeArrowheads="1"/>
          </p:cNvPicPr>
          <p:nvPr/>
        </p:nvPicPr>
        <p:blipFill>
          <a:blip r:embed="rId2"/>
          <a:srcRect/>
          <a:stretch>
            <a:fillRect/>
          </a:stretch>
        </p:blipFill>
        <p:spPr bwMode="auto">
          <a:xfrm>
            <a:off x="0" y="0"/>
            <a:ext cx="9144000" cy="7864760"/>
          </a:xfrm>
          <a:prstGeom prst="rect">
            <a:avLst/>
          </a:prstGeom>
          <a:noFill/>
        </p:spPr>
      </p:pic>
    </p:spTree>
  </p:cSld>
  <p:clrMapOvr>
    <a:masterClrMapping/>
  </p:clrMapOvr>
  <p:transition spd="slow" advClick="0" advTm="6000">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CUEVA DE LOS VERDES\horizontales4.jpg"/>
          <p:cNvPicPr>
            <a:picLocks noChangeAspect="1" noChangeArrowheads="1"/>
          </p:cNvPicPr>
          <p:nvPr/>
        </p:nvPicPr>
        <p:blipFill>
          <a:blip r:embed="rId2"/>
          <a:srcRect b="7291"/>
          <a:stretch>
            <a:fillRect/>
          </a:stretch>
        </p:blipFill>
        <p:spPr bwMode="auto">
          <a:xfrm>
            <a:off x="0" y="0"/>
            <a:ext cx="9131634" cy="6858000"/>
          </a:xfrm>
          <a:prstGeom prst="rect">
            <a:avLst/>
          </a:prstGeom>
          <a:noFill/>
        </p:spPr>
      </p:pic>
    </p:spTree>
  </p:cSld>
  <p:clrMapOvr>
    <a:masterClrMapping/>
  </p:clrMapOvr>
  <p:transition spd="slow" advClick="0" advTm="6000">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CUEVA DE LOS VERDES\horizontales5.jpg"/>
          <p:cNvPicPr>
            <a:picLocks noChangeAspect="1" noChangeArrowheads="1"/>
          </p:cNvPicPr>
          <p:nvPr/>
        </p:nvPicPr>
        <p:blipFill>
          <a:blip r:embed="rId2"/>
          <a:srcRect b="12871"/>
          <a:stretch>
            <a:fillRect/>
          </a:stretch>
        </p:blipFill>
        <p:spPr bwMode="auto">
          <a:xfrm>
            <a:off x="-1" y="0"/>
            <a:ext cx="9607273" cy="6858000"/>
          </a:xfrm>
          <a:prstGeom prst="rect">
            <a:avLst/>
          </a:prstGeom>
          <a:noFill/>
        </p:spPr>
      </p:pic>
    </p:spTree>
  </p:cSld>
  <p:clrMapOvr>
    <a:masterClrMapping/>
  </p:clrMapOvr>
  <p:transition spd="slow" advClick="0" advTm="6000">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Dell\Escritorio\CUEVA DE LOS VERDES\img_03551.jpg"/>
          <p:cNvPicPr>
            <a:picLocks noChangeAspect="1" noChangeArrowheads="1"/>
          </p:cNvPicPr>
          <p:nvPr/>
        </p:nvPicPr>
        <p:blipFill>
          <a:blip r:embed="rId2"/>
          <a:srcRect/>
          <a:stretch>
            <a:fillRect/>
          </a:stretch>
        </p:blipFill>
        <p:spPr bwMode="auto">
          <a:xfrm>
            <a:off x="-142908" y="-1428784"/>
            <a:ext cx="9572660" cy="8754064"/>
          </a:xfrm>
          <a:prstGeom prst="rect">
            <a:avLst/>
          </a:prstGeom>
          <a:noFill/>
        </p:spPr>
      </p:pic>
    </p:spTree>
  </p:cSld>
  <p:clrMapOvr>
    <a:masterClrMapping/>
  </p:clrMapOvr>
  <p:transition spd="slow" advClick="0" advTm="6000">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CUEVA DE LOS VERDES\cueva-de-los-verdes-y-jameos-0052.jpg"/>
          <p:cNvPicPr>
            <a:picLocks noChangeAspect="1" noChangeArrowheads="1"/>
          </p:cNvPicPr>
          <p:nvPr/>
        </p:nvPicPr>
        <p:blipFill>
          <a:blip r:embed="rId2" cstate="screen"/>
          <a:srcRect/>
          <a:stretch>
            <a:fillRect/>
          </a:stretch>
        </p:blipFill>
        <p:spPr bwMode="auto">
          <a:xfrm>
            <a:off x="0" y="0"/>
            <a:ext cx="9144338" cy="6858000"/>
          </a:xfrm>
          <a:prstGeom prst="rect">
            <a:avLst/>
          </a:prstGeom>
          <a:noFill/>
        </p:spPr>
      </p:pic>
    </p:spTree>
  </p:cSld>
  <p:clrMapOvr>
    <a:masterClrMapping/>
  </p:clrMapOvr>
  <p:transition spd="slow" advClick="0" advTm="6000">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28596" y="1000108"/>
            <a:ext cx="8072462" cy="5693866"/>
          </a:xfrm>
          <a:prstGeom prst="rect">
            <a:avLst/>
          </a:prstGeom>
        </p:spPr>
        <p:txBody>
          <a:bodyPr wrap="square">
            <a:spAutoFit/>
          </a:bodyPr>
          <a:lstStyle/>
          <a:p>
            <a:pPr algn="ctr"/>
            <a:r>
              <a:rPr lang="es-ES" sz="2800" b="1" i="1" dirty="0" smtClean="0">
                <a:solidFill>
                  <a:srgbClr val="FFFF00"/>
                </a:solidFill>
              </a:rPr>
              <a:t>La </a:t>
            </a:r>
            <a:r>
              <a:rPr lang="es-ES" sz="2800" b="1" i="1" dirty="0" smtClean="0">
                <a:solidFill>
                  <a:srgbClr val="00B050"/>
                </a:solidFill>
              </a:rPr>
              <a:t>Cueva de los Verdes </a:t>
            </a:r>
            <a:r>
              <a:rPr lang="es-ES" sz="2800" b="1" i="1" dirty="0" smtClean="0">
                <a:solidFill>
                  <a:srgbClr val="FFFF00"/>
                </a:solidFill>
              </a:rPr>
              <a:t>es una cueva diferente, sorprendente y con un encanto especial. Es un espacio único que brinda la oportunidad de adentrarse en uno de los túneles volcánicos más extensos e interesantes que se conocen en el mundo. Un recorrido para disfrutar y descubrir los relieves y las texturas de sus paredes y bóvedas, añadido a la riqueza cromática de las rocas sin olvidar el secreto que guarda. Si queréis conocerlo tendréis que acercaros a descubrirlo. Y si ya lo conocéis… tendréis que guardar el secreto.</a:t>
            </a:r>
            <a:endParaRPr lang="es-ES" sz="2800" b="1" i="1" dirty="0">
              <a:solidFill>
                <a:srgbClr val="FFFF00"/>
              </a:solidFill>
            </a:endParaRPr>
          </a:p>
        </p:txBody>
      </p:sp>
    </p:spTree>
  </p:cSld>
  <p:clrMapOvr>
    <a:masterClrMapping/>
  </p:clrMapOvr>
  <p:transition spd="slow" advClick="0" advTm="48000">
    <p:dissolv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CUEVA DE LOS VERDES\800px-JameosDelAgua_Konzertsaal.jpg"/>
          <p:cNvPicPr>
            <a:picLocks noChangeAspect="1" noChangeArrowheads="1"/>
          </p:cNvPicPr>
          <p:nvPr/>
        </p:nvPicPr>
        <p:blipFill>
          <a:blip r:embed="rId2"/>
          <a:srcRect/>
          <a:stretch>
            <a:fillRect/>
          </a:stretch>
        </p:blipFill>
        <p:spPr bwMode="auto">
          <a:xfrm>
            <a:off x="-1" y="0"/>
            <a:ext cx="9224477" cy="6858000"/>
          </a:xfrm>
          <a:prstGeom prst="rect">
            <a:avLst/>
          </a:prstGeom>
          <a:noFill/>
        </p:spPr>
      </p:pic>
    </p:spTree>
  </p:cSld>
  <p:clrMapOvr>
    <a:masterClrMapping/>
  </p:clrMapOvr>
  <p:transition spd="slow" advClick="0" advTm="6000">
    <p:dissolv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CUEVA DE LOS VERDES\2991322403_cf47f4f82c.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6000">
    <p:dissolv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CUEVA DE LOS VERDES\cueva-de-los-verdes.jpg"/>
          <p:cNvPicPr>
            <a:picLocks noChangeAspect="1" noChangeArrowheads="1"/>
          </p:cNvPicPr>
          <p:nvPr/>
        </p:nvPicPr>
        <p:blipFill>
          <a:blip r:embed="rId2"/>
          <a:srcRect/>
          <a:stretch>
            <a:fillRect/>
          </a:stretch>
        </p:blipFill>
        <p:spPr bwMode="auto">
          <a:xfrm>
            <a:off x="0" y="0"/>
            <a:ext cx="9534350" cy="6858000"/>
          </a:xfrm>
          <a:prstGeom prst="rect">
            <a:avLst/>
          </a:prstGeom>
          <a:noFill/>
        </p:spPr>
      </p:pic>
    </p:spTree>
  </p:cSld>
  <p:clrMapOvr>
    <a:masterClrMapping/>
  </p:clrMapOvr>
  <p:transition spd="slow" advClick="0" advTm="6000">
    <p:dissolv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CUEVA DE LOS VERDES\cueva_de_los_verdes_lanzarote_12.jpg"/>
          <p:cNvPicPr>
            <a:picLocks noChangeAspect="1" noChangeArrowheads="1"/>
          </p:cNvPicPr>
          <p:nvPr/>
        </p:nvPicPr>
        <p:blipFill>
          <a:blip r:embed="rId2"/>
          <a:srcRect/>
          <a:stretch>
            <a:fillRect/>
          </a:stretch>
        </p:blipFill>
        <p:spPr bwMode="auto">
          <a:xfrm>
            <a:off x="-1" y="0"/>
            <a:ext cx="9480505" cy="6858000"/>
          </a:xfrm>
          <a:prstGeom prst="rect">
            <a:avLst/>
          </a:prstGeom>
          <a:noFill/>
        </p:spPr>
      </p:pic>
    </p:spTree>
  </p:cSld>
  <p:clrMapOvr>
    <a:masterClrMapping/>
  </p:clrMapOvr>
  <p:transition spd="slow" advClick="0" advTm="6000">
    <p:dissolv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857224" y="857232"/>
            <a:ext cx="7858180" cy="5262979"/>
          </a:xfrm>
          <a:prstGeom prst="rect">
            <a:avLst/>
          </a:prstGeom>
        </p:spPr>
        <p:txBody>
          <a:bodyPr wrap="square">
            <a:spAutoFit/>
          </a:bodyPr>
          <a:lstStyle/>
          <a:p>
            <a:pPr algn="ctr"/>
            <a:r>
              <a:rPr lang="es-ES" sz="2400" b="1" i="1" dirty="0" smtClean="0">
                <a:solidFill>
                  <a:srgbClr val="FFFF00"/>
                </a:solidFill>
              </a:rPr>
              <a:t>El secreto es el siguiente... resulta que te </a:t>
            </a:r>
            <a:r>
              <a:rPr lang="es-ES" sz="2400" b="1" i="1" dirty="0" smtClean="0">
                <a:solidFill>
                  <a:srgbClr val="FFFF00"/>
                </a:solidFill>
              </a:rPr>
              <a:t>hacen </a:t>
            </a:r>
            <a:r>
              <a:rPr lang="es-ES" sz="2400" b="1" i="1" dirty="0" smtClean="0">
                <a:solidFill>
                  <a:srgbClr val="FFFF00"/>
                </a:solidFill>
              </a:rPr>
              <a:t>creer que lo que tienes debajo es un gran agujero, un 'jameo', pues ese es el nombre que reciben los techos derrumbados debido a la lava del volcán... en este caso era un jameo interior que comunicaba un </a:t>
            </a:r>
            <a:r>
              <a:rPr lang="es-ES" sz="2400" b="1" i="1" dirty="0" smtClean="0">
                <a:solidFill>
                  <a:srgbClr val="FFFF00"/>
                </a:solidFill>
              </a:rPr>
              <a:t>túnel </a:t>
            </a:r>
            <a:r>
              <a:rPr lang="es-ES" sz="2400" b="1" i="1" dirty="0" smtClean="0">
                <a:solidFill>
                  <a:srgbClr val="FFFF00"/>
                </a:solidFill>
              </a:rPr>
              <a:t>inferior con otro superior... ¡¡delante uno ve perfectamente el agujero!! la guía dice que va a tirar una piedra para ver como rebota en el suelo... pues bien!! no es un agujero sino un palmo de agua sobre el suelo que hace que el techo se refleje perfectamente en él!!! resulta realmente impresionante verlo, </a:t>
            </a:r>
            <a:r>
              <a:rPr lang="es-ES" sz="2400" b="1" i="1" dirty="0" smtClean="0">
                <a:solidFill>
                  <a:srgbClr val="FFFF00"/>
                </a:solidFill>
              </a:rPr>
              <a:t>uno no puede </a:t>
            </a:r>
            <a:r>
              <a:rPr lang="es-ES" sz="2400" b="1" i="1" dirty="0" smtClean="0">
                <a:solidFill>
                  <a:srgbClr val="FFFF00"/>
                </a:solidFill>
              </a:rPr>
              <a:t>imaginarse que es agua reflejada pero allí no lo parece, de veras, es algo digno de ver! </a:t>
            </a:r>
            <a:endParaRPr lang="es-ES" sz="2400" b="1" i="1" dirty="0">
              <a:solidFill>
                <a:srgbClr val="FFFF00"/>
              </a:solidFill>
            </a:endParaRPr>
          </a:p>
        </p:txBody>
      </p:sp>
    </p:spTree>
  </p:cSld>
  <p:clrMapOvr>
    <a:masterClrMapping/>
  </p:clrMapOvr>
  <p:transition spd="slow" advClick="0" advTm="44000">
    <p:dissolv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CUEVA DE LOS VERDES\horizontales7.jpg"/>
          <p:cNvPicPr>
            <a:picLocks noChangeAspect="1" noChangeArrowheads="1"/>
          </p:cNvPicPr>
          <p:nvPr/>
        </p:nvPicPr>
        <p:blipFill>
          <a:blip r:embed="rId2"/>
          <a:srcRect b="12500"/>
          <a:stretch>
            <a:fillRect/>
          </a:stretch>
        </p:blipFill>
        <p:spPr bwMode="auto">
          <a:xfrm>
            <a:off x="0" y="0"/>
            <a:ext cx="9131631" cy="6858000"/>
          </a:xfrm>
          <a:prstGeom prst="rect">
            <a:avLst/>
          </a:prstGeom>
          <a:noFill/>
        </p:spPr>
      </p:pic>
      <p:sp>
        <p:nvSpPr>
          <p:cNvPr id="6" name="5 Rectángulo"/>
          <p:cNvSpPr/>
          <p:nvPr/>
        </p:nvSpPr>
        <p:spPr>
          <a:xfrm>
            <a:off x="-357222" y="1214422"/>
            <a:ext cx="4680108"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rgbClr val="00B050"/>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3600" b="1" i="1" kern="10" dirty="0" smtClean="0">
                <a:ln w="25400">
                  <a:solidFill>
                    <a:srgbClr val="E31C07"/>
                  </a:solidFill>
                  <a:round/>
                  <a:headEnd/>
                  <a:tailEnd/>
                </a:ln>
                <a:solidFill>
                  <a:srgbClr val="00B050"/>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rgbClr val="00B050"/>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Click="0" advTm="1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130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455" fill="hold">
                                          <p:stCondLst>
                                            <p:cond delay="0"/>
                                          </p:stCondLst>
                                        </p:cTn>
                                        <p:tgtEl>
                                          <p:spTgt spid="6">
                                            <p:txEl>
                                              <p:pRg st="1" end="1"/>
                                            </p:txEl>
                                          </p:spTgt>
                                        </p:tgtEl>
                                        <p:attrNameLst>
                                          <p:attrName>style.rotation</p:attrName>
                                        </p:attrNameLst>
                                      </p:cBhvr>
                                      <p:to>
                                        <p:strVal val="-45.0"/>
                                      </p:to>
                                    </p:set>
                                    <p:anim calcmode="lin" valueType="num">
                                      <p:cBhvr>
                                        <p:cTn id="16" dur="455" fill="hold">
                                          <p:stCondLst>
                                            <p:cond delay="455"/>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UEVA DE LOS VERDES-LANZAROTE-">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CUEVA DE LOS VERDES-LANZAROTE-</Template>
  <TotalTime>47</TotalTime>
  <Words>1027</Words>
  <Application>Microsoft Office PowerPoint</Application>
  <PresentationFormat>Presentación en pantalla (4:3)</PresentationFormat>
  <Paragraphs>51</Paragraphs>
  <Slides>54</Slides>
  <Notes>1</Notes>
  <HiddenSlides>0</HiddenSlides>
  <MMClips>0</MMClips>
  <ScaleCrop>false</ScaleCrop>
  <HeadingPairs>
    <vt:vector size="4" baseType="variant">
      <vt:variant>
        <vt:lpstr>Tema</vt:lpstr>
      </vt:variant>
      <vt:variant>
        <vt:i4>2</vt:i4>
      </vt:variant>
      <vt:variant>
        <vt:lpstr>Títulos de diapositiva</vt:lpstr>
      </vt:variant>
      <vt:variant>
        <vt:i4>54</vt:i4>
      </vt:variant>
    </vt:vector>
  </HeadingPairs>
  <TitlesOfParts>
    <vt:vector size="56" baseType="lpstr">
      <vt:lpstr>CUEVA DE LOS VERDES-LANZAROTE-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5</cp:revision>
  <dcterms:created xsi:type="dcterms:W3CDTF">2013-12-30T14:54:13Z</dcterms:created>
  <dcterms:modified xsi:type="dcterms:W3CDTF">2013-12-30T15:41:36Z</dcterms:modified>
</cp:coreProperties>
</file>