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notesMasterIdLst>
    <p:notesMasterId r:id="rId62"/>
  </p:notesMasterIdLst>
  <p:sldIdLst>
    <p:sldId id="316" r:id="rId3"/>
    <p:sldId id="359" r:id="rId4"/>
    <p:sldId id="361" r:id="rId5"/>
    <p:sldId id="415" r:id="rId6"/>
    <p:sldId id="360" r:id="rId7"/>
    <p:sldId id="362" r:id="rId8"/>
    <p:sldId id="363" r:id="rId9"/>
    <p:sldId id="364" r:id="rId10"/>
    <p:sldId id="365" r:id="rId11"/>
    <p:sldId id="366" r:id="rId12"/>
    <p:sldId id="376" r:id="rId13"/>
    <p:sldId id="368" r:id="rId14"/>
    <p:sldId id="369" r:id="rId15"/>
    <p:sldId id="370" r:id="rId16"/>
    <p:sldId id="371" r:id="rId17"/>
    <p:sldId id="374" r:id="rId18"/>
    <p:sldId id="375" r:id="rId19"/>
    <p:sldId id="372" r:id="rId20"/>
    <p:sldId id="377" r:id="rId21"/>
    <p:sldId id="378" r:id="rId22"/>
    <p:sldId id="379" r:id="rId23"/>
    <p:sldId id="380" r:id="rId24"/>
    <p:sldId id="381" r:id="rId25"/>
    <p:sldId id="382" r:id="rId26"/>
    <p:sldId id="383" r:id="rId27"/>
    <p:sldId id="384" r:id="rId28"/>
    <p:sldId id="385" r:id="rId29"/>
    <p:sldId id="386" r:id="rId30"/>
    <p:sldId id="387" r:id="rId31"/>
    <p:sldId id="388" r:id="rId32"/>
    <p:sldId id="389" r:id="rId33"/>
    <p:sldId id="390" r:id="rId34"/>
    <p:sldId id="391" r:id="rId35"/>
    <p:sldId id="392" r:id="rId36"/>
    <p:sldId id="393" r:id="rId37"/>
    <p:sldId id="394" r:id="rId38"/>
    <p:sldId id="395" r:id="rId39"/>
    <p:sldId id="396" r:id="rId40"/>
    <p:sldId id="397" r:id="rId41"/>
    <p:sldId id="398" r:id="rId42"/>
    <p:sldId id="399" r:id="rId43"/>
    <p:sldId id="400" r:id="rId44"/>
    <p:sldId id="401" r:id="rId45"/>
    <p:sldId id="402" r:id="rId46"/>
    <p:sldId id="403" r:id="rId47"/>
    <p:sldId id="404" r:id="rId48"/>
    <p:sldId id="405" r:id="rId49"/>
    <p:sldId id="406" r:id="rId50"/>
    <p:sldId id="407" r:id="rId51"/>
    <p:sldId id="408" r:id="rId52"/>
    <p:sldId id="367" r:id="rId53"/>
    <p:sldId id="409" r:id="rId54"/>
    <p:sldId id="410" r:id="rId55"/>
    <p:sldId id="411" r:id="rId56"/>
    <p:sldId id="412" r:id="rId57"/>
    <p:sldId id="413" r:id="rId58"/>
    <p:sldId id="414" r:id="rId59"/>
    <p:sldId id="338" r:id="rId60"/>
    <p:sldId id="416" r:id="rId6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IsbySYTBx+aWP2h1N+Y2Tg" hashData="zS89Pskztz+0DAXAvRjotAW8AY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29"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84E9B75F-E71B-4DDF-A722-A7904F8A7D96}" type="datetimeFigureOut">
              <a:rPr lang="es-ES"/>
              <a:pPr>
                <a:defRPr/>
              </a:pPr>
              <a:t>28/02/2014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3FB06124-718C-44BE-8174-97ECC6912086}"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6246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6702012-F195-45C3-BF14-5FB491A6B667}" type="slidenum">
              <a:rPr lang="es-ES" smtClean="0"/>
              <a:pPr/>
              <a:t>37</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8B482374-151D-4601-A1CD-37F125A82247}" type="slidenum">
              <a:rPr lang="es-ES_tradnl"/>
              <a:pPr>
                <a:defRPr/>
              </a:pPr>
              <a:t>‹Nº›</a:t>
            </a:fld>
            <a:endParaRPr lang="es-ES_tradnl"/>
          </a:p>
        </p:txBody>
      </p:sp>
    </p:spTree>
  </p:cSld>
  <p:clrMapOvr>
    <a:masterClrMapping/>
  </p:clrMapOvr>
  <p:transition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8DC76BB-83F9-4CE5-A971-E39151A70A06}" type="slidenum">
              <a:rPr lang="es-ES_tradnl"/>
              <a:pPr>
                <a:defRPr/>
              </a:pPr>
              <a:t>‹Nº›</a:t>
            </a:fld>
            <a:endParaRPr lang="es-ES_tradnl"/>
          </a:p>
        </p:txBody>
      </p:sp>
    </p:spTree>
  </p:cSld>
  <p:clrMapOvr>
    <a:masterClrMapping/>
  </p:clrMapOvr>
  <p:transition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83CACBD-47A9-4EC6-92DF-D6DBE7CCDC9A}" type="slidenum">
              <a:rPr lang="es-ES_tradnl"/>
              <a:pPr>
                <a:defRPr/>
              </a:pPr>
              <a:t>‹Nº›</a:t>
            </a:fld>
            <a:endParaRPr lang="es-ES_tradnl"/>
          </a:p>
        </p:txBody>
      </p:sp>
    </p:spTree>
  </p:cSld>
  <p:clrMapOvr>
    <a:masterClrMapping/>
  </p:clrMapOvr>
  <p:transition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3FBE0A5B-2B3A-4A8E-9D90-0A1C2C5D3A28}" type="slidenum">
              <a:rPr lang="es-ES_tradnl"/>
              <a:pPr>
                <a:defRPr/>
              </a:pPr>
              <a:t>‹Nº›</a:t>
            </a:fld>
            <a:endParaRPr lang="es-ES_tradnl"/>
          </a:p>
        </p:txBody>
      </p:sp>
    </p:spTree>
  </p:cSld>
  <p:clrMapOvr>
    <a:masterClrMapping/>
  </p:clrMapOvr>
  <p:transition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5E8F7BFA-9560-4A93-9C5F-437F7357EAAA}" type="slidenum">
              <a:rPr lang="es-ES_tradnl"/>
              <a:pPr>
                <a:defRPr/>
              </a:pPr>
              <a:t>‹Nº›</a:t>
            </a:fld>
            <a:endParaRPr lang="es-ES_tradnl"/>
          </a:p>
        </p:txBody>
      </p:sp>
    </p:spTree>
  </p:cSld>
  <p:clrMapOvr>
    <a:masterClrMapping/>
  </p:clrMapOvr>
  <p:transition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B30B1582-DFCC-4EC4-921E-1DA3DE158779}" type="slidenum">
              <a:rPr lang="es-ES_tradnl"/>
              <a:pPr>
                <a:defRPr/>
              </a:pPr>
              <a:t>‹Nº›</a:t>
            </a:fld>
            <a:endParaRPr lang="es-ES_tradnl"/>
          </a:p>
        </p:txBody>
      </p:sp>
    </p:spTree>
  </p:cSld>
  <p:clrMapOvr>
    <a:masterClrMapping/>
  </p:clrMapOvr>
  <p:transition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E8BCCDE9-8BE3-493D-8224-50A674F90D68}" type="slidenum">
              <a:rPr lang="es-ES_tradnl"/>
              <a:pPr>
                <a:defRPr/>
              </a:pPr>
              <a:t>‹Nº›</a:t>
            </a:fld>
            <a:endParaRPr lang="es-ES_tradnl"/>
          </a:p>
        </p:txBody>
      </p:sp>
    </p:spTree>
  </p:cSld>
  <p:clrMapOvr>
    <a:masterClrMapping/>
  </p:clrMapOvr>
  <p:transition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7D49C162-BD91-4247-865C-B2223967D2E0}" type="slidenum">
              <a:rPr lang="es-ES_tradnl"/>
              <a:pPr>
                <a:defRPr/>
              </a:pPr>
              <a:t>‹Nº›</a:t>
            </a:fld>
            <a:endParaRPr lang="es-ES_tradnl"/>
          </a:p>
        </p:txBody>
      </p:sp>
    </p:spTree>
  </p:cSld>
  <p:clrMapOvr>
    <a:masterClrMapping/>
  </p:clrMapOvr>
  <p:transition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F60F4BCD-8FB7-4FA5-820D-940122E6EE1F}" type="slidenum">
              <a:rPr lang="es-ES_tradnl"/>
              <a:pPr>
                <a:defRPr/>
              </a:pPr>
              <a:t>‹Nº›</a:t>
            </a:fld>
            <a:endParaRPr lang="es-ES_tradnl"/>
          </a:p>
        </p:txBody>
      </p:sp>
    </p:spTree>
  </p:cSld>
  <p:clrMapOvr>
    <a:masterClrMapping/>
  </p:clrMapOvr>
  <p:transition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0B95721A-3089-471A-A15C-2ECE07F48F58}" type="slidenum">
              <a:rPr lang="es-ES_tradnl"/>
              <a:pPr>
                <a:defRPr/>
              </a:pPr>
              <a:t>‹Nº›</a:t>
            </a:fld>
            <a:endParaRPr lang="es-ES_tradnl"/>
          </a:p>
        </p:txBody>
      </p:sp>
    </p:spTree>
  </p:cSld>
  <p:clrMapOvr>
    <a:masterClrMapping/>
  </p:clrMapOvr>
  <p:transition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5E6C5EE-6E37-4083-BB5B-8009DA20901D}" type="slidenum">
              <a:rPr lang="es-ES_tradnl"/>
              <a:pPr>
                <a:defRPr/>
              </a:pPr>
              <a:t>‹Nº›</a:t>
            </a:fld>
            <a:endParaRPr lang="es-ES_tradnl"/>
          </a:p>
        </p:txBody>
      </p:sp>
    </p:spTree>
  </p:cSld>
  <p:clrMapOvr>
    <a:masterClrMapping/>
  </p:clrMapOvr>
  <p:transition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8EF290-9BE3-496A-97CA-F355CA2399B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CC00">
            <a:alpha val="87842"/>
          </a:srgb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6D78AF3-4BA3-478C-A20C-76D8AED26080}"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6000">
    <p:blinds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3291F64-814E-47C5-9CE7-897541D6CC1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hyperlink" Target="http://www.bioblogia.com/2010/08/descubren-el-misterio-de-la-migracion-de-los-cangrejos-rojos-en-la-isla-de-navidad/"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8.gif"/><Relationship Id="rId5" Type="http://schemas.openxmlformats.org/officeDocument/2006/relationships/image" Target="../media/image37.gif"/><Relationship Id="rId4" Type="http://schemas.openxmlformats.org/officeDocument/2006/relationships/image" Target="../media/image11.gif"/></Relationships>
</file>

<file path=ppt/slides/_rels/slide3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54.gif"/><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37.gif"/></Relationships>
</file>

<file path=ppt/slides/_rels/slide5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red-crab-migration-11[2].jpg"/>
          <p:cNvPicPr>
            <a:picLocks noChangeAspect="1" noChangeArrowheads="1"/>
          </p:cNvPicPr>
          <p:nvPr/>
        </p:nvPicPr>
        <p:blipFill>
          <a:blip r:embed="rId3"/>
          <a:srcRect/>
          <a:stretch>
            <a:fillRect/>
          </a:stretch>
        </p:blipFill>
        <p:spPr bwMode="auto">
          <a:xfrm>
            <a:off x="0" y="0"/>
            <a:ext cx="9245600" cy="6858000"/>
          </a:xfrm>
          <a:prstGeom prst="rect">
            <a:avLst/>
          </a:prstGeom>
          <a:noFill/>
          <a:ln w="9525">
            <a:noFill/>
            <a:miter lim="800000"/>
            <a:headEnd/>
            <a:tailEnd/>
          </a:ln>
        </p:spPr>
      </p:pic>
      <p:sp>
        <p:nvSpPr>
          <p:cNvPr id="6" name="5 Rectángulo"/>
          <p:cNvSpPr/>
          <p:nvPr/>
        </p:nvSpPr>
        <p:spPr>
          <a:xfrm>
            <a:off x="714348" y="1000108"/>
            <a:ext cx="7500958" cy="4524297"/>
          </a:xfrm>
          <a:prstGeom prst="rect">
            <a:avLst/>
          </a:prstGeom>
        </p:spPr>
        <p:txBody>
          <a:bodyPr lIns="91422" tIns="45711" rIns="91422" bIns="45711">
            <a:spAutoFit/>
          </a:bodyPr>
          <a:lstStyle/>
          <a:p>
            <a:pPr algn="ctr">
              <a:defRPr/>
            </a:pPr>
            <a:r>
              <a:rPr lang="es-ES" sz="72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CANGREJOS ROJOS DE LA ISLA DE NAVIDAD</a:t>
            </a:r>
          </a:p>
        </p:txBody>
      </p:sp>
      <p:pic>
        <p:nvPicPr>
          <p:cNvPr id="2052" name="Picture 8"/>
          <p:cNvPicPr>
            <a:picLocks noChangeAspect="1" noChangeArrowheads="1"/>
          </p:cNvPicPr>
          <p:nvPr/>
        </p:nvPicPr>
        <p:blipFill>
          <a:blip r:embed="rId4"/>
          <a:srcRect/>
          <a:stretch>
            <a:fillRect/>
          </a:stretch>
        </p:blipFill>
        <p:spPr bwMode="auto">
          <a:xfrm>
            <a:off x="785813" y="5143500"/>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74992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LUIS</a:t>
            </a:r>
          </a:p>
        </p:txBody>
      </p:sp>
      <p:sp>
        <p:nvSpPr>
          <p:cNvPr id="2059" name="16 CuadroTexto"/>
          <p:cNvSpPr txBox="1">
            <a:spLocks noChangeArrowheads="1"/>
          </p:cNvSpPr>
          <p:nvPr/>
        </p:nvSpPr>
        <p:spPr bwMode="auto">
          <a:xfrm>
            <a:off x="428625" y="6072188"/>
            <a:ext cx="1071563" cy="369887"/>
          </a:xfrm>
          <a:prstGeom prst="rect">
            <a:avLst/>
          </a:prstGeom>
          <a:solidFill>
            <a:srgbClr val="FF33CC"/>
          </a:solidFill>
          <a:ln w="9525">
            <a:noFill/>
            <a:miter lim="800000"/>
            <a:headEnd/>
            <a:tailEnd/>
          </a:ln>
        </p:spPr>
        <p:txBody>
          <a:bodyPr>
            <a:spAutoFit/>
          </a:bodyPr>
          <a:lstStyle/>
          <a:p>
            <a:r>
              <a:rPr lang="es-ES" b="1"/>
              <a:t>TITANIC</a:t>
            </a:r>
          </a:p>
        </p:txBody>
      </p:sp>
    </p:spTree>
  </p:cSld>
  <p:clrMapOvr>
    <a:masterClrMapping/>
  </p:clrMapOvr>
  <p:transition advTm="12000">
    <p:blinds dir="vert"/>
    <p:sndAc>
      <p:stSnd loop="1">
        <p:snd r:embed="rId2" name="Clayderman-Titanic-Symphony.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5 Rectángulo"/>
          <p:cNvSpPr>
            <a:spLocks noChangeArrowheads="1"/>
          </p:cNvSpPr>
          <p:nvPr/>
        </p:nvSpPr>
        <p:spPr bwMode="auto">
          <a:xfrm>
            <a:off x="1143000" y="1500188"/>
            <a:ext cx="6858000" cy="3416300"/>
          </a:xfrm>
          <a:prstGeom prst="rect">
            <a:avLst/>
          </a:prstGeom>
          <a:noFill/>
          <a:ln w="9525">
            <a:noFill/>
            <a:miter lim="800000"/>
            <a:headEnd/>
            <a:tailEnd/>
          </a:ln>
        </p:spPr>
        <p:txBody>
          <a:bodyPr>
            <a:spAutoFit/>
          </a:bodyPr>
          <a:lstStyle/>
          <a:p>
            <a:pPr algn="ctr"/>
            <a:r>
              <a:rPr lang="es-ES" sz="5400" b="1">
                <a:solidFill>
                  <a:srgbClr val="FF0000"/>
                </a:solidFill>
                <a:latin typeface="Matura MT Script Capitals" pitchFamily="66" charset="0"/>
                <a:hlinkClick r:id="rId2" tooltip=" Enlace permanente a Descubren el misterio de la migración de los cangrejos rojos en la Isla de Navidad"/>
              </a:rPr>
              <a:t>Descubren el misterio de la migración de los cangrejos rojos en la Isla de Navidad</a:t>
            </a:r>
            <a:endParaRPr lang="es-ES" sz="5400" b="1">
              <a:solidFill>
                <a:srgbClr val="FF0000"/>
              </a:solidFill>
              <a:latin typeface="Matura MT Script Capitals" pitchFamily="66" charset="0"/>
            </a:endParaRPr>
          </a:p>
        </p:txBody>
      </p:sp>
      <p:sp>
        <p:nvSpPr>
          <p:cNvPr id="3" name="Rectangle 1"/>
          <p:cNvSpPr/>
          <p:nvPr/>
        </p:nvSpPr>
        <p:spPr>
          <a:xfrm>
            <a:off x="1142976" y="1428736"/>
            <a:ext cx="6769100" cy="3937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advTm="1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LA_ASO~1.JPG"/>
          <p:cNvPicPr>
            <a:picLocks noChangeAspect="1" noChangeArrowheads="1"/>
          </p:cNvPicPr>
          <p:nvPr/>
        </p:nvPicPr>
        <p:blipFill>
          <a:blip r:embed="rId2"/>
          <a:srcRect/>
          <a:stretch>
            <a:fillRect/>
          </a:stretch>
        </p:blipFill>
        <p:spPr bwMode="auto">
          <a:xfrm>
            <a:off x="0" y="0"/>
            <a:ext cx="913765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mapa.jpg"/>
          <p:cNvPicPr>
            <a:picLocks noChangeAspect="1" noChangeArrowheads="1"/>
          </p:cNvPicPr>
          <p:nvPr/>
        </p:nvPicPr>
        <p:blipFill>
          <a:blip r:embed="rId2"/>
          <a:srcRect/>
          <a:stretch>
            <a:fillRect/>
          </a:stretch>
        </p:blipFill>
        <p:spPr bwMode="auto">
          <a:xfrm>
            <a:off x="1071563" y="357188"/>
            <a:ext cx="6786562" cy="6249987"/>
          </a:xfrm>
          <a:prstGeom prst="rect">
            <a:avLst/>
          </a:prstGeom>
          <a:noFill/>
          <a:ln w="9525">
            <a:noFill/>
            <a:miter lim="800000"/>
            <a:headEnd/>
            <a:tailEnd/>
          </a:ln>
        </p:spPr>
      </p:pic>
      <p:sp>
        <p:nvSpPr>
          <p:cNvPr id="3" name="Rectangle 1"/>
          <p:cNvSpPr/>
          <p:nvPr/>
        </p:nvSpPr>
        <p:spPr>
          <a:xfrm>
            <a:off x="1000125" y="285750"/>
            <a:ext cx="7000875" cy="62865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Cangrejo Rojo (Gecarcoidea natalis)5.jpg"/>
          <p:cNvPicPr>
            <a:picLocks noChangeAspect="1" noChangeArrowheads="1"/>
          </p:cNvPicPr>
          <p:nvPr/>
        </p:nvPicPr>
        <p:blipFill>
          <a:blip r:embed="rId2"/>
          <a:srcRect/>
          <a:stretch>
            <a:fillRect/>
          </a:stretch>
        </p:blipFill>
        <p:spPr bwMode="auto">
          <a:xfrm>
            <a:off x="0" y="0"/>
            <a:ext cx="9170988"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redcrab17.jpg"/>
          <p:cNvPicPr>
            <a:picLocks noChangeAspect="1" noChangeArrowheads="1"/>
          </p:cNvPicPr>
          <p:nvPr/>
        </p:nvPicPr>
        <p:blipFill>
          <a:blip r:embed="rId2"/>
          <a:srcRect/>
          <a:stretch>
            <a:fillRect/>
          </a:stretch>
        </p:blipFill>
        <p:spPr bwMode="auto">
          <a:xfrm>
            <a:off x="0" y="0"/>
            <a:ext cx="9186863"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Rectángulo"/>
          <p:cNvSpPr>
            <a:spLocks noChangeArrowheads="1"/>
          </p:cNvSpPr>
          <p:nvPr/>
        </p:nvSpPr>
        <p:spPr bwMode="auto">
          <a:xfrm>
            <a:off x="285750" y="571500"/>
            <a:ext cx="8501063" cy="5908675"/>
          </a:xfrm>
          <a:prstGeom prst="rect">
            <a:avLst/>
          </a:prstGeom>
          <a:noFill/>
          <a:ln w="9525">
            <a:noFill/>
            <a:miter lim="800000"/>
            <a:headEnd/>
            <a:tailEnd/>
          </a:ln>
        </p:spPr>
        <p:txBody>
          <a:bodyPr>
            <a:spAutoFit/>
          </a:bodyPr>
          <a:lstStyle/>
          <a:p>
            <a:pPr algn="ctr"/>
            <a:r>
              <a:rPr lang="es-ES" b="1" i="1">
                <a:latin typeface="Bell MT" pitchFamily="18" charset="0"/>
              </a:rPr>
              <a:t>“La migración es extremadamente exigente desde el punto de vista energético, ya que los cangrejos tienen que caminar varios kilómetros en pocos días. Durante el período no migratorio, los cangrejos son relativamente inactivos y permanecen en sus madrigueras en la suelo de la selva tropical y apenas comienzan a despuntar por un breve período en la madrugada, para alimentarse. El cambio de comportamiento refleja un cambio fundamental en el estado metabólico del animal.</a:t>
            </a:r>
          </a:p>
          <a:p>
            <a:pPr algn="ctr"/>
            <a:r>
              <a:rPr lang="es-ES" b="1" i="1">
                <a:latin typeface="Bell MT" pitchFamily="18" charset="0"/>
              </a:rPr>
              <a:t>“Sorprendentemente, encontramos que los niveles de la hormona hiperglucemiante fueron menores en la migración de los cangrejos activos que los que estaban inactivos durante la estación seca. Sin embargo, el estudio del movimiento de los cangrejos después de darles la glucosa resolvió el rompecabezas. Durante la estación seca, la actividad forzada da como resultado una tremenda liberación de la hormona, y en dos minutos, con independencia de si se había administrado la glucosa. Sin embargo, en la estación húmeda, la glucosa completamente impidió la liberación de la hormona por el ejercicio a su cargo, demostrando que eran controlados por un circuito de retroalimentación negativa.</a:t>
            </a:r>
          </a:p>
          <a:p>
            <a:pPr algn="ctr"/>
            <a:r>
              <a:rPr lang="es-ES" b="1" i="1">
                <a:latin typeface="Bell MT" pitchFamily="18" charset="0"/>
              </a:rPr>
              <a:t>“Los niveles de glucosa son claramente los que regulan la liberación de la hormona en este momento. Esto tiene sentido, ya que garantiza que durante las migraciones, la glucosa sea sólo liberada de las reservas de glucógeno cuando los niveles de glucosa son bajos gracias a las reservas de los cangrejos almacenadas en forma de glucógeno. Esto asegura de que puede completar la migración”. dijeron lo autores.</a:t>
            </a:r>
          </a:p>
        </p:txBody>
      </p:sp>
      <p:sp>
        <p:nvSpPr>
          <p:cNvPr id="3"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785786" y="714356"/>
            <a:ext cx="7643839" cy="5357832"/>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advTm="7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C:\Documents and Settings\Dell\Escritorio\tumblr_mnqt3l62iH1rw872io7_r1_1280.jpg"/>
          <p:cNvPicPr>
            <a:picLocks noChangeAspect="1" noChangeArrowheads="1"/>
          </p:cNvPicPr>
          <p:nvPr/>
        </p:nvPicPr>
        <p:blipFill>
          <a:blip r:embed="rId2"/>
          <a:srcRect/>
          <a:stretch>
            <a:fillRect/>
          </a:stretch>
        </p:blipFill>
        <p:spPr bwMode="auto">
          <a:xfrm>
            <a:off x="0" y="0"/>
            <a:ext cx="9288463"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0576667300.jpg"/>
          <p:cNvPicPr>
            <a:picLocks noChangeAspect="1" noChangeArrowheads="1"/>
          </p:cNvPicPr>
          <p:nvPr/>
        </p:nvPicPr>
        <p:blipFill>
          <a:blip r:embed="rId2"/>
          <a:srcRect/>
          <a:stretch>
            <a:fillRect/>
          </a:stretch>
        </p:blipFill>
        <p:spPr bwMode="auto">
          <a:xfrm>
            <a:off x="0" y="0"/>
            <a:ext cx="9274175"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2.gif"/>
          <p:cNvPicPr>
            <a:picLocks noChangeAspect="1" noChangeArrowheads="1" noCrop="1"/>
          </p:cNvPicPr>
          <p:nvPr/>
        </p:nvPicPr>
        <p:blipFill>
          <a:blip r:embed="rId2"/>
          <a:srcRect/>
          <a:stretch>
            <a:fillRect/>
          </a:stretch>
        </p:blipFill>
        <p:spPr bwMode="auto">
          <a:xfrm>
            <a:off x="1428750" y="285750"/>
            <a:ext cx="6215063" cy="6215063"/>
          </a:xfrm>
          <a:prstGeom prst="rect">
            <a:avLst/>
          </a:prstGeom>
          <a:noFill/>
          <a:ln w="9525">
            <a:noFill/>
            <a:miter lim="800000"/>
            <a:headEnd/>
            <a:tailEnd/>
          </a:ln>
        </p:spPr>
      </p:pic>
      <p:sp>
        <p:nvSpPr>
          <p:cNvPr id="3" name="Rectangle 1"/>
          <p:cNvSpPr/>
          <p:nvPr/>
        </p:nvSpPr>
        <p:spPr>
          <a:xfrm>
            <a:off x="1428750" y="285750"/>
            <a:ext cx="6286500" cy="621506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images.jpg"/>
          <p:cNvPicPr>
            <a:picLocks noChangeAspect="1" noChangeArrowheads="1"/>
          </p:cNvPicPr>
          <p:nvPr/>
        </p:nvPicPr>
        <p:blipFill>
          <a:blip r:embed="rId2"/>
          <a:srcRect/>
          <a:stretch>
            <a:fillRect/>
          </a:stretch>
        </p:blipFill>
        <p:spPr bwMode="auto">
          <a:xfrm>
            <a:off x="0" y="0"/>
            <a:ext cx="9174163" cy="7072313"/>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LA_ASO~1.JPG"/>
          <p:cNvPicPr>
            <a:picLocks noChangeAspect="1" noChangeArrowheads="1"/>
          </p:cNvPicPr>
          <p:nvPr/>
        </p:nvPicPr>
        <p:blipFill>
          <a:blip r:embed="rId2"/>
          <a:srcRect/>
          <a:stretch>
            <a:fillRect/>
          </a:stretch>
        </p:blipFill>
        <p:spPr bwMode="auto">
          <a:xfrm>
            <a:off x="0" y="0"/>
            <a:ext cx="9329738"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C:\Documents and Settings\Dell\Escritorio\cangrejo.jpg"/>
          <p:cNvPicPr>
            <a:picLocks noChangeAspect="1" noChangeArrowheads="1"/>
          </p:cNvPicPr>
          <p:nvPr/>
        </p:nvPicPr>
        <p:blipFill>
          <a:blip r:embed="rId2"/>
          <a:srcRect/>
          <a:stretch>
            <a:fillRect/>
          </a:stretch>
        </p:blipFill>
        <p:spPr bwMode="auto">
          <a:xfrm>
            <a:off x="1357313" y="0"/>
            <a:ext cx="5857875" cy="4437063"/>
          </a:xfrm>
          <a:prstGeom prst="rect">
            <a:avLst/>
          </a:prstGeom>
          <a:noFill/>
          <a:ln w="9525">
            <a:noFill/>
            <a:miter lim="800000"/>
            <a:headEnd/>
            <a:tailEnd/>
          </a:ln>
        </p:spPr>
      </p:pic>
      <p:sp>
        <p:nvSpPr>
          <p:cNvPr id="15363" name="1 Rectángulo"/>
          <p:cNvSpPr>
            <a:spLocks noChangeArrowheads="1"/>
          </p:cNvSpPr>
          <p:nvPr/>
        </p:nvSpPr>
        <p:spPr bwMode="auto">
          <a:xfrm>
            <a:off x="785813" y="4549775"/>
            <a:ext cx="7786687" cy="2308225"/>
          </a:xfrm>
          <a:prstGeom prst="rect">
            <a:avLst/>
          </a:prstGeom>
          <a:noFill/>
          <a:ln w="9525">
            <a:noFill/>
            <a:miter lim="800000"/>
            <a:headEnd/>
            <a:tailEnd/>
          </a:ln>
        </p:spPr>
        <p:txBody>
          <a:bodyPr>
            <a:spAutoFit/>
          </a:bodyPr>
          <a:lstStyle/>
          <a:p>
            <a:pPr algn="ctr"/>
            <a:r>
              <a:rPr lang="es-ES" b="1" i="1">
                <a:latin typeface="Bell MT" pitchFamily="18" charset="0"/>
              </a:rPr>
              <a:t>“Los científicos han tratado de descifrar durante mucho tiempo los mecanismos que permiten los cambios necesarios en la fisiología de los cangrejos para permitir que este viaje tenga lugar, y cómo hacer el cambio dramático de la hipoactividad a la hiperactividad.”</a:t>
            </a:r>
          </a:p>
          <a:p>
            <a:pPr algn="ctr"/>
            <a:r>
              <a:rPr lang="es-ES" b="1" i="1">
                <a:latin typeface="Bell MT" pitchFamily="18" charset="0"/>
              </a:rPr>
              <a:t>Los resultados de este proyecto han demostrado que es la hormona hiperglucemiante crustácea (CHH) la que permite a los cangrejos hacer un uso más eficiente de su energía almacenada en los músculos (glucógeno) y su conversión en glucosa para alimentarse durante la migración.</a:t>
            </a:r>
          </a:p>
        </p:txBody>
      </p:sp>
      <p:sp>
        <p:nvSpPr>
          <p:cNvPr id="3"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785813" y="857250"/>
            <a:ext cx="7572375" cy="521493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advTm="3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126339679917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cangrejo-rojo-migracion.jpg"/>
          <p:cNvPicPr>
            <a:picLocks noChangeAspect="1" noChangeArrowheads="1"/>
          </p:cNvPicPr>
          <p:nvPr/>
        </p:nvPicPr>
        <p:blipFill>
          <a:blip r:embed="rId2"/>
          <a:srcRect/>
          <a:stretch>
            <a:fillRect/>
          </a:stretch>
        </p:blipFill>
        <p:spPr bwMode="auto">
          <a:xfrm>
            <a:off x="0" y="0"/>
            <a:ext cx="9247188"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Rectángulo"/>
          <p:cNvSpPr>
            <a:spLocks noChangeArrowheads="1"/>
          </p:cNvSpPr>
          <p:nvPr/>
        </p:nvSpPr>
        <p:spPr bwMode="auto">
          <a:xfrm>
            <a:off x="6072188" y="1714500"/>
            <a:ext cx="2643187" cy="4954588"/>
          </a:xfrm>
          <a:prstGeom prst="rect">
            <a:avLst/>
          </a:prstGeom>
          <a:noFill/>
          <a:ln w="9525">
            <a:noFill/>
            <a:miter lim="800000"/>
            <a:headEnd/>
            <a:tailEnd/>
          </a:ln>
        </p:spPr>
        <p:txBody>
          <a:bodyPr>
            <a:spAutoFit/>
          </a:bodyPr>
          <a:lstStyle/>
          <a:p>
            <a:pPr algn="ctr"/>
            <a:r>
              <a:rPr lang="es-ES" sz="2800">
                <a:latin typeface="Matura MT Script Capitals" pitchFamily="66" charset="0"/>
              </a:rPr>
              <a:t>Cada año alrededor de 150 millones de cangrejos rojos salen de sus refugios del interior de la isla y se dirigen a la costa para reproducirse. </a:t>
            </a:r>
            <a:r>
              <a:rPr lang="es-ES">
                <a:latin typeface="Calibri" pitchFamily="34" charset="0"/>
              </a:rPr>
              <a:t/>
            </a:r>
            <a:br>
              <a:rPr lang="es-ES">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pic>
        <p:nvPicPr>
          <p:cNvPr id="18435" name="Picture 2" descr="C:\Documents and Settings\Dell\Escritorio\Cangrejo Rojo (Gecarcoidea natalis)2.png"/>
          <p:cNvPicPr>
            <a:picLocks noChangeAspect="1" noChangeArrowheads="1"/>
          </p:cNvPicPr>
          <p:nvPr/>
        </p:nvPicPr>
        <p:blipFill>
          <a:blip r:embed="rId2"/>
          <a:srcRect/>
          <a:stretch>
            <a:fillRect/>
          </a:stretch>
        </p:blipFill>
        <p:spPr bwMode="auto">
          <a:xfrm>
            <a:off x="0" y="0"/>
            <a:ext cx="5000625" cy="6902450"/>
          </a:xfrm>
          <a:prstGeom prst="rect">
            <a:avLst/>
          </a:prstGeom>
          <a:noFill/>
          <a:ln w="9525">
            <a:noFill/>
            <a:miter lim="800000"/>
            <a:headEnd/>
            <a:tailEnd/>
          </a:ln>
        </p:spPr>
      </p:pic>
      <p:sp>
        <p:nvSpPr>
          <p:cNvPr id="4" name="Rectangle 1"/>
          <p:cNvSpPr/>
          <p:nvPr/>
        </p:nvSpPr>
        <p:spPr>
          <a:xfrm>
            <a:off x="4929188" y="0"/>
            <a:ext cx="4214812"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advTm="1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christmas-island-crab-swarms-migration-explained-golf_25588_600x450.jpg"/>
          <p:cNvPicPr>
            <a:picLocks noChangeAspect="1" noChangeArrowheads="1"/>
          </p:cNvPicPr>
          <p:nvPr/>
        </p:nvPicPr>
        <p:blipFill>
          <a:blip r:embed="rId2"/>
          <a:srcRect/>
          <a:stretch>
            <a:fillRect/>
          </a:stretch>
        </p:blipFill>
        <p:spPr bwMode="auto">
          <a:xfrm>
            <a:off x="0" y="0"/>
            <a:ext cx="9229725"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Cangrejo Rojo (Gecarcoidea natalis).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image00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untitled.bmp"/>
          <p:cNvPicPr>
            <a:picLocks noChangeAspect="1" noChangeArrowheads="1"/>
          </p:cNvPicPr>
          <p:nvPr/>
        </p:nvPicPr>
        <p:blipFill>
          <a:blip r:embed="rId2"/>
          <a:srcRect/>
          <a:stretch>
            <a:fillRect/>
          </a:stretch>
        </p:blipFill>
        <p:spPr bwMode="auto">
          <a:xfrm>
            <a:off x="0" y="0"/>
            <a:ext cx="9185275"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Rectángulo"/>
          <p:cNvSpPr>
            <a:spLocks noChangeArrowheads="1"/>
          </p:cNvSpPr>
          <p:nvPr/>
        </p:nvSpPr>
        <p:spPr bwMode="auto">
          <a:xfrm>
            <a:off x="5500688" y="671513"/>
            <a:ext cx="3214687" cy="6186487"/>
          </a:xfrm>
          <a:prstGeom prst="rect">
            <a:avLst/>
          </a:prstGeom>
          <a:noFill/>
          <a:ln w="9525">
            <a:noFill/>
            <a:miter lim="800000"/>
            <a:headEnd/>
            <a:tailEnd/>
          </a:ln>
        </p:spPr>
        <p:txBody>
          <a:bodyPr>
            <a:spAutoFit/>
          </a:bodyPr>
          <a:lstStyle/>
          <a:p>
            <a:pPr algn="ctr"/>
            <a:r>
              <a:rPr lang="es-ES" sz="2400">
                <a:latin typeface="Matura MT Script Capitals" pitchFamily="66" charset="0"/>
              </a:rPr>
              <a:t>La migración se prolonga hasta 18 días durante los cuales las masas de cangrejos se reúnen en grupos inmensos que se dirigen hacia la costa. Nada los detiene en su avance, descienden altas paredes de roca, y pasan por encima o alrededor de cualquier obstáculo que se interponga en su camino. </a:t>
            </a:r>
            <a:r>
              <a:rPr lang="es-ES">
                <a:latin typeface="Calibri" pitchFamily="34" charset="0"/>
              </a:rPr>
              <a:t/>
            </a:r>
            <a:br>
              <a:rPr lang="es-ES">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pic>
        <p:nvPicPr>
          <p:cNvPr id="23555" name="Picture 2" descr="C:\Documents and Settings\Dell\Escritorio\8E919EFEED6CA0FAA5D6879A6EB7B_h498_w598_m2_q90_cWxgMDEXT.jpg"/>
          <p:cNvPicPr>
            <a:picLocks noChangeAspect="1" noChangeArrowheads="1"/>
          </p:cNvPicPr>
          <p:nvPr/>
        </p:nvPicPr>
        <p:blipFill>
          <a:blip r:embed="rId2"/>
          <a:srcRect/>
          <a:stretch>
            <a:fillRect/>
          </a:stretch>
        </p:blipFill>
        <p:spPr bwMode="auto">
          <a:xfrm>
            <a:off x="0" y="0"/>
            <a:ext cx="5143500" cy="6848475"/>
          </a:xfrm>
          <a:prstGeom prst="rect">
            <a:avLst/>
          </a:prstGeom>
          <a:noFill/>
          <a:ln w="9525">
            <a:noFill/>
            <a:miter lim="800000"/>
            <a:headEnd/>
            <a:tailEnd/>
          </a:ln>
        </p:spPr>
      </p:pic>
      <p:sp>
        <p:nvSpPr>
          <p:cNvPr id="4" name="Rectangle 1"/>
          <p:cNvSpPr/>
          <p:nvPr/>
        </p:nvSpPr>
        <p:spPr>
          <a:xfrm>
            <a:off x="5072063" y="0"/>
            <a:ext cx="4071937"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advTm="2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imagesCAM75MTK.jpg"/>
          <p:cNvPicPr>
            <a:picLocks noChangeAspect="1" noChangeArrowheads="1"/>
          </p:cNvPicPr>
          <p:nvPr/>
        </p:nvPicPr>
        <p:blipFill>
          <a:blip r:embed="rId2"/>
          <a:srcRect/>
          <a:stretch>
            <a:fillRect/>
          </a:stretch>
        </p:blipFill>
        <p:spPr bwMode="auto">
          <a:xfrm>
            <a:off x="0" y="0"/>
            <a:ext cx="9471025"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imagesCAT7F29J.jpg"/>
          <p:cNvPicPr>
            <a:picLocks noChangeAspect="1" noChangeArrowheads="1"/>
          </p:cNvPicPr>
          <p:nvPr/>
        </p:nvPicPr>
        <p:blipFill>
          <a:blip r:embed="rId2"/>
          <a:srcRect/>
          <a:stretch>
            <a:fillRect/>
          </a:stretch>
        </p:blipFill>
        <p:spPr bwMode="auto">
          <a:xfrm>
            <a:off x="0" y="0"/>
            <a:ext cx="9144000" cy="7164388"/>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Post_64_fot_%20(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red-crab-migration-11[2].jpg"/>
          <p:cNvPicPr>
            <a:picLocks noChangeAspect="1" noChangeArrowheads="1"/>
          </p:cNvPicPr>
          <p:nvPr/>
        </p:nvPicPr>
        <p:blipFill>
          <a:blip r:embed="rId2"/>
          <a:srcRect/>
          <a:stretch>
            <a:fillRect/>
          </a:stretch>
        </p:blipFill>
        <p:spPr bwMode="auto">
          <a:xfrm>
            <a:off x="0" y="0"/>
            <a:ext cx="92456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Rectángulo"/>
          <p:cNvSpPr>
            <a:spLocks noChangeArrowheads="1"/>
          </p:cNvSpPr>
          <p:nvPr/>
        </p:nvSpPr>
        <p:spPr bwMode="auto">
          <a:xfrm>
            <a:off x="4929188" y="671513"/>
            <a:ext cx="4214812" cy="6556375"/>
          </a:xfrm>
          <a:prstGeom prst="rect">
            <a:avLst/>
          </a:prstGeom>
          <a:noFill/>
          <a:ln w="9525">
            <a:noFill/>
            <a:miter lim="800000"/>
            <a:headEnd/>
            <a:tailEnd/>
          </a:ln>
        </p:spPr>
        <p:txBody>
          <a:bodyPr>
            <a:spAutoFit/>
          </a:bodyPr>
          <a:lstStyle/>
          <a:p>
            <a:pPr algn="ctr"/>
            <a:r>
              <a:rPr lang="es-ES" sz="2400">
                <a:latin typeface="Matura MT Script Capitals" pitchFamily="66" charset="0"/>
              </a:rPr>
              <a:t>Durante el periodo de migración se cortan algunas carreteras, y por otras los conductores deben circular con mucha precaución para evitar, en lo posible, aplastar a estos pequeños vecinos. Aún así, se estima que aproximadamente unos cien mil perecen bajo las ruedas de los vehículos. Una minucia en comparación con las decenas de millones de cangrejos rojos que atraviesan bosques y poblados para aparearse y desovar en el mar. </a:t>
            </a:r>
            <a:r>
              <a:rPr lang="es-ES">
                <a:latin typeface="Calibri" pitchFamily="34" charset="0"/>
              </a:rPr>
              <a:t/>
            </a:r>
            <a:br>
              <a:rPr lang="es-ES">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pic>
        <p:nvPicPr>
          <p:cNvPr id="28675" name="Picture 2" descr="C:\Documents and Settings\Dell\Escritorio\Cangrejo Rojo (Gecarcoidea natalis)4.png"/>
          <p:cNvPicPr>
            <a:picLocks noChangeAspect="1" noChangeArrowheads="1"/>
          </p:cNvPicPr>
          <p:nvPr/>
        </p:nvPicPr>
        <p:blipFill>
          <a:blip r:embed="rId2"/>
          <a:srcRect/>
          <a:stretch>
            <a:fillRect/>
          </a:stretch>
        </p:blipFill>
        <p:spPr bwMode="auto">
          <a:xfrm>
            <a:off x="0" y="-7938"/>
            <a:ext cx="4643438" cy="6865938"/>
          </a:xfrm>
          <a:prstGeom prst="rect">
            <a:avLst/>
          </a:prstGeom>
          <a:noFill/>
          <a:ln w="9525">
            <a:noFill/>
            <a:miter lim="800000"/>
            <a:headEnd/>
            <a:tailEnd/>
          </a:ln>
        </p:spPr>
      </p:pic>
      <p:sp>
        <p:nvSpPr>
          <p:cNvPr id="4" name="Rectangle 1"/>
          <p:cNvSpPr/>
          <p:nvPr/>
        </p:nvSpPr>
        <p:spPr>
          <a:xfrm>
            <a:off x="4643438" y="0"/>
            <a:ext cx="4500562"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advTm="2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media-25802-89581.jpg"/>
          <p:cNvPicPr>
            <a:picLocks noChangeAspect="1" noChangeArrowheads="1"/>
          </p:cNvPicPr>
          <p:nvPr/>
        </p:nvPicPr>
        <p:blipFill>
          <a:blip r:embed="rId2"/>
          <a:srcRect/>
          <a:stretch>
            <a:fillRect/>
          </a:stretch>
        </p:blipFill>
        <p:spPr bwMode="auto">
          <a:xfrm>
            <a:off x="0" y="0"/>
            <a:ext cx="936625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Cangrejo_rojo5.jpg"/>
          <p:cNvPicPr>
            <a:picLocks noChangeAspect="1" noChangeArrowheads="1"/>
          </p:cNvPicPr>
          <p:nvPr/>
        </p:nvPicPr>
        <p:blipFill>
          <a:blip r:embed="rId2"/>
          <a:srcRect/>
          <a:stretch>
            <a:fillRect/>
          </a:stretch>
        </p:blipFill>
        <p:spPr bwMode="auto">
          <a:xfrm>
            <a:off x="0" y="0"/>
            <a:ext cx="9185275"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image004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image001.jpg"/>
          <p:cNvPicPr>
            <a:picLocks noChangeAspect="1" noChangeArrowheads="1"/>
          </p:cNvPicPr>
          <p:nvPr/>
        </p:nvPicPr>
        <p:blipFill>
          <a:blip r:embed="rId2"/>
          <a:srcRect/>
          <a:stretch>
            <a:fillRect/>
          </a:stretch>
        </p:blipFill>
        <p:spPr bwMode="auto">
          <a:xfrm>
            <a:off x="0" y="0"/>
            <a:ext cx="9170988"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Rectángulo"/>
          <p:cNvSpPr>
            <a:spLocks noChangeArrowheads="1"/>
          </p:cNvSpPr>
          <p:nvPr/>
        </p:nvSpPr>
        <p:spPr bwMode="auto">
          <a:xfrm>
            <a:off x="5429250" y="500063"/>
            <a:ext cx="3429000" cy="6832600"/>
          </a:xfrm>
          <a:prstGeom prst="rect">
            <a:avLst/>
          </a:prstGeom>
          <a:noFill/>
          <a:ln w="9525">
            <a:noFill/>
            <a:miter lim="800000"/>
            <a:headEnd/>
            <a:tailEnd/>
          </a:ln>
        </p:spPr>
        <p:txBody>
          <a:bodyPr>
            <a:spAutoFit/>
          </a:bodyPr>
          <a:lstStyle/>
          <a:p>
            <a:pPr algn="ctr"/>
            <a:r>
              <a:rPr lang="es-ES" sz="2400">
                <a:latin typeface="Matura MT Script Capitals" pitchFamily="66" charset="0"/>
              </a:rPr>
              <a:t>Los cangrejos siguen exactamente el mismo itinerario año tras año tanto para la ida como para el retorno. Para los habitantes de la isla Christmas la migración del cangrejo rojo es parte de su vida, y hacen todo lo posible para ayudarlos en su travesía. Los transportan en cubos o, con simples ramas, los guían por la carretera hasta lugares seguros. </a:t>
            </a:r>
            <a:r>
              <a:rPr lang="es-ES">
                <a:latin typeface="Calibri" pitchFamily="34" charset="0"/>
              </a:rPr>
              <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pic>
        <p:nvPicPr>
          <p:cNvPr id="33795" name="Picture 2" descr="C:\Documents and Settings\Dell\Escritorio\cangrejos.jpg"/>
          <p:cNvPicPr>
            <a:picLocks noChangeAspect="1" noChangeArrowheads="1"/>
          </p:cNvPicPr>
          <p:nvPr/>
        </p:nvPicPr>
        <p:blipFill>
          <a:blip r:embed="rId2"/>
          <a:srcRect/>
          <a:stretch>
            <a:fillRect/>
          </a:stretch>
        </p:blipFill>
        <p:spPr bwMode="auto">
          <a:xfrm>
            <a:off x="0" y="928688"/>
            <a:ext cx="4575175" cy="5072062"/>
          </a:xfrm>
          <a:prstGeom prst="rect">
            <a:avLst/>
          </a:prstGeom>
          <a:noFill/>
          <a:ln w="9525">
            <a:noFill/>
            <a:miter lim="800000"/>
            <a:headEnd/>
            <a:tailEnd/>
          </a:ln>
        </p:spPr>
      </p:pic>
      <p:sp>
        <p:nvSpPr>
          <p:cNvPr id="4" name="Rectangle 1"/>
          <p:cNvSpPr/>
          <p:nvPr/>
        </p:nvSpPr>
        <p:spPr>
          <a:xfrm>
            <a:off x="4929188" y="0"/>
            <a:ext cx="4214812"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advTm="2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20120312212532-cangrejosrojos.jpg"/>
          <p:cNvPicPr>
            <a:picLocks noChangeAspect="1" noChangeArrowheads="1"/>
          </p:cNvPicPr>
          <p:nvPr/>
        </p:nvPicPr>
        <p:blipFill>
          <a:blip r:embed="rId2"/>
          <a:srcRect/>
          <a:stretch>
            <a:fillRect/>
          </a:stretch>
        </p:blipFill>
        <p:spPr bwMode="auto">
          <a:xfrm>
            <a:off x="0" y="0"/>
            <a:ext cx="9263063"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eacrabs123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crab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1263396799017.jpg"/>
          <p:cNvPicPr>
            <a:picLocks noChangeAspect="1" noChangeArrowheads="1"/>
          </p:cNvPicPr>
          <p:nvPr/>
        </p:nvPicPr>
        <p:blipFill>
          <a:blip r:embed="rId2"/>
          <a:srcRect/>
          <a:stretch>
            <a:fillRect/>
          </a:stretch>
        </p:blipFill>
        <p:spPr bwMode="auto">
          <a:xfrm>
            <a:off x="0" y="-142875"/>
            <a:ext cx="9321800" cy="7215188"/>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428625" y="4929188"/>
            <a:ext cx="8358188" cy="2492375"/>
          </a:xfrm>
          <a:prstGeom prst="rect">
            <a:avLst/>
          </a:prstGeom>
          <a:noFill/>
          <a:ln w="9525">
            <a:noFill/>
            <a:miter lim="800000"/>
            <a:headEnd/>
            <a:tailEnd/>
          </a:ln>
        </p:spPr>
        <p:txBody>
          <a:bodyPr>
            <a:spAutoFit/>
          </a:bodyPr>
          <a:lstStyle/>
          <a:p>
            <a:pPr algn="ctr"/>
            <a:r>
              <a:rPr lang="es-ES" sz="2000">
                <a:latin typeface="Matura MT Script Capitals" pitchFamily="66" charset="0"/>
              </a:rPr>
              <a:t>Los cangrejos se mueven mayoritariamente durante el amanecer y el atardecer, cuando el sol es menos intenso y hay más sombras, para evita la deshidratación, que puede llegar a ser letal para estos pequeños crustáceos. Tras dos semanas de viaje los cangrejos llegan a su destino, el océano Índico. Las crías, una vez nazcan, deberán hacer el camino inverso hacia la jungla. </a:t>
            </a:r>
            <a:r>
              <a:rPr lang="es-ES">
                <a:latin typeface="Calibri" pitchFamily="34" charset="0"/>
              </a:rPr>
              <a:t/>
            </a:r>
            <a:br>
              <a:rPr lang="es-ES">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pic>
        <p:nvPicPr>
          <p:cNvPr id="38915" name="Picture 2" descr="C:\Documents and Settings\Dell\Escritorio\LA_ASO~1.JPG"/>
          <p:cNvPicPr>
            <a:picLocks noChangeAspect="1" noChangeArrowheads="1"/>
          </p:cNvPicPr>
          <p:nvPr/>
        </p:nvPicPr>
        <p:blipFill>
          <a:blip r:embed="rId2"/>
          <a:srcRect/>
          <a:stretch>
            <a:fillRect/>
          </a:stretch>
        </p:blipFill>
        <p:spPr bwMode="auto">
          <a:xfrm>
            <a:off x="1143000" y="0"/>
            <a:ext cx="6608763" cy="4857750"/>
          </a:xfrm>
          <a:prstGeom prst="rect">
            <a:avLst/>
          </a:prstGeom>
          <a:noFill/>
          <a:ln w="9525">
            <a:noFill/>
            <a:miter lim="800000"/>
            <a:headEnd/>
            <a:tailEnd/>
          </a:ln>
        </p:spPr>
      </p:pic>
      <p:sp>
        <p:nvSpPr>
          <p:cNvPr id="4" name="Rectangle 1"/>
          <p:cNvSpPr/>
          <p:nvPr/>
        </p:nvSpPr>
        <p:spPr>
          <a:xfrm>
            <a:off x="0" y="4786313"/>
            <a:ext cx="9144000" cy="2071687"/>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advTm="2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Dell\Escritorio\th_44584_crab_invasion_01_122_33lo.jpg"/>
          <p:cNvPicPr>
            <a:picLocks noChangeAspect="1" noChangeArrowheads="1"/>
          </p:cNvPicPr>
          <p:nvPr/>
        </p:nvPicPr>
        <p:blipFill>
          <a:blip r:embed="rId3"/>
          <a:srcRect/>
          <a:stretch>
            <a:fillRect/>
          </a:stretch>
        </p:blipFill>
        <p:spPr bwMode="auto">
          <a:xfrm>
            <a:off x="1928813" y="0"/>
            <a:ext cx="4643437" cy="6858000"/>
          </a:xfrm>
          <a:prstGeom prst="rect">
            <a:avLst/>
          </a:prstGeom>
          <a:noFill/>
          <a:ln w="9525">
            <a:noFill/>
            <a:miter lim="800000"/>
            <a:headEnd/>
            <a:tailEnd/>
          </a:ln>
        </p:spPr>
      </p:pic>
      <p:pic>
        <p:nvPicPr>
          <p:cNvPr id="39939" name="Picture 2" descr="C:\Documents and Settings\Dell\Escritorio\2.gif"/>
          <p:cNvPicPr>
            <a:picLocks noChangeAspect="1" noChangeArrowheads="1" noCrop="1"/>
          </p:cNvPicPr>
          <p:nvPr/>
        </p:nvPicPr>
        <p:blipFill>
          <a:blip r:embed="rId4"/>
          <a:srcRect/>
          <a:stretch>
            <a:fillRect/>
          </a:stretch>
        </p:blipFill>
        <p:spPr bwMode="auto">
          <a:xfrm>
            <a:off x="5429250" y="0"/>
            <a:ext cx="3714750" cy="3714750"/>
          </a:xfrm>
          <a:prstGeom prst="rect">
            <a:avLst/>
          </a:prstGeom>
          <a:noFill/>
          <a:ln w="9525">
            <a:noFill/>
            <a:miter lim="800000"/>
            <a:headEnd/>
            <a:tailEnd/>
          </a:ln>
        </p:spPr>
      </p:pic>
      <p:pic>
        <p:nvPicPr>
          <p:cNvPr id="39940" name="Picture 2" descr="C:\Documents and Settings\Dell\Escritorio\1.gif"/>
          <p:cNvPicPr>
            <a:picLocks noChangeAspect="1" noChangeArrowheads="1" noCrop="1"/>
          </p:cNvPicPr>
          <p:nvPr/>
        </p:nvPicPr>
        <p:blipFill>
          <a:blip r:embed="rId5"/>
          <a:srcRect/>
          <a:stretch>
            <a:fillRect/>
          </a:stretch>
        </p:blipFill>
        <p:spPr bwMode="auto">
          <a:xfrm>
            <a:off x="0" y="0"/>
            <a:ext cx="3643313" cy="3557588"/>
          </a:xfrm>
          <a:prstGeom prst="rect">
            <a:avLst/>
          </a:prstGeom>
          <a:noFill/>
          <a:ln w="9525">
            <a:noFill/>
            <a:miter lim="800000"/>
            <a:headEnd/>
            <a:tailEnd/>
          </a:ln>
        </p:spPr>
      </p:pic>
      <p:pic>
        <p:nvPicPr>
          <p:cNvPr id="39941" name="Picture 2" descr="C:\Documents and Settings\Dell\Escritorio\3.gif"/>
          <p:cNvPicPr>
            <a:picLocks noChangeAspect="1" noChangeArrowheads="1" noCrop="1"/>
          </p:cNvPicPr>
          <p:nvPr/>
        </p:nvPicPr>
        <p:blipFill>
          <a:blip r:embed="rId6"/>
          <a:srcRect/>
          <a:stretch>
            <a:fillRect/>
          </a:stretch>
        </p:blipFill>
        <p:spPr bwMode="auto">
          <a:xfrm>
            <a:off x="0" y="3495675"/>
            <a:ext cx="3643313" cy="3362325"/>
          </a:xfrm>
          <a:prstGeom prst="rect">
            <a:avLst/>
          </a:prstGeom>
          <a:noFill/>
          <a:ln w="9525">
            <a:noFill/>
            <a:miter lim="800000"/>
            <a:headEnd/>
            <a:tailEnd/>
          </a:ln>
        </p:spPr>
      </p:pic>
      <p:pic>
        <p:nvPicPr>
          <p:cNvPr id="39942" name="Picture 2" descr="C:\Documents and Settings\Dell\Escritorio\3.gif"/>
          <p:cNvPicPr>
            <a:picLocks noChangeAspect="1" noChangeArrowheads="1" noCrop="1"/>
          </p:cNvPicPr>
          <p:nvPr/>
        </p:nvPicPr>
        <p:blipFill>
          <a:blip r:embed="rId6"/>
          <a:srcRect/>
          <a:stretch>
            <a:fillRect/>
          </a:stretch>
        </p:blipFill>
        <p:spPr bwMode="auto">
          <a:xfrm>
            <a:off x="5429250" y="3714750"/>
            <a:ext cx="3714750" cy="3429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0"/>
                                        <p:tgtEl>
                                          <p:spTgt spid="6"/>
                                        </p:tgtEl>
                                      </p:cBhvr>
                                    </p:animEffect>
                                  </p:childTnLst>
                                </p:cTn>
                              </p:par>
                            </p:childTnLst>
                          </p:cTn>
                        </p:par>
                        <p:par>
                          <p:cTn id="8" fill="hold">
                            <p:stCondLst>
                              <p:cond delay="5000"/>
                            </p:stCondLst>
                            <p:childTnLst>
                              <p:par>
                                <p:cTn id="9" presetID="17"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fltVal val="0"/>
                                          </p:val>
                                        </p:tav>
                                        <p:tav tm="100000">
                                          <p:val>
                                            <p:strVal val="#ppt_w"/>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image0041EE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01cangrejosenamorados_full_landscap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image003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Cangrejo Rojo (Gecarcoidea natalis)1.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1.gif"/>
          <p:cNvPicPr>
            <a:picLocks noChangeAspect="1" noChangeArrowheads="1" noCrop="1"/>
          </p:cNvPicPr>
          <p:nvPr/>
        </p:nvPicPr>
        <p:blipFill>
          <a:blip r:embed="rId2"/>
          <a:srcRect/>
          <a:stretch>
            <a:fillRect/>
          </a:stretch>
        </p:blipFill>
        <p:spPr bwMode="auto">
          <a:xfrm>
            <a:off x="214313" y="1071563"/>
            <a:ext cx="4429125" cy="4325937"/>
          </a:xfrm>
          <a:prstGeom prst="rect">
            <a:avLst/>
          </a:prstGeom>
          <a:noFill/>
          <a:ln w="9525">
            <a:noFill/>
            <a:miter lim="800000"/>
            <a:headEnd/>
            <a:tailEnd/>
          </a:ln>
        </p:spPr>
      </p:pic>
      <p:sp>
        <p:nvSpPr>
          <p:cNvPr id="45059" name="2 Rectángulo"/>
          <p:cNvSpPr>
            <a:spLocks noChangeArrowheads="1"/>
          </p:cNvSpPr>
          <p:nvPr/>
        </p:nvSpPr>
        <p:spPr bwMode="auto">
          <a:xfrm>
            <a:off x="4929188" y="785813"/>
            <a:ext cx="3643312" cy="5632450"/>
          </a:xfrm>
          <a:prstGeom prst="rect">
            <a:avLst/>
          </a:prstGeom>
          <a:noFill/>
          <a:ln w="9525">
            <a:noFill/>
            <a:miter lim="800000"/>
            <a:headEnd/>
            <a:tailEnd/>
          </a:ln>
        </p:spPr>
        <p:txBody>
          <a:bodyPr>
            <a:spAutoFit/>
          </a:bodyPr>
          <a:lstStyle/>
          <a:p>
            <a:pPr algn="ctr"/>
            <a:r>
              <a:rPr lang="es-ES" sz="2400">
                <a:latin typeface="Matura MT Script Capitals" pitchFamily="66" charset="0"/>
              </a:rPr>
              <a:t>Sin embargo, no es este chute de hiperactividad el principal enemigo para la integridad de los cangrejos; ni siquiera el riesgo de deshidratación cuando pasan por los claros del bosque. Cuando se ven obligados a atravesar las zonas despejadas, </a:t>
            </a:r>
            <a:r>
              <a:rPr lang="es-ES" sz="2400" b="1">
                <a:latin typeface="Matura MT Script Capitals" pitchFamily="66" charset="0"/>
              </a:rPr>
              <a:t>miles de cangrejos adultos y jóvenes son aplastados por los vehículos al cruzar las carreteras</a:t>
            </a:r>
            <a:r>
              <a:rPr lang="es-ES" sz="2400">
                <a:latin typeface="Matura MT Script Capitals" pitchFamily="66" charset="0"/>
              </a:rPr>
              <a:t>.</a:t>
            </a:r>
          </a:p>
        </p:txBody>
      </p:sp>
      <p:sp>
        <p:nvSpPr>
          <p:cNvPr id="4" name="Rectangle 1"/>
          <p:cNvSpPr/>
          <p:nvPr/>
        </p:nvSpPr>
        <p:spPr>
          <a:xfrm>
            <a:off x="4786313" y="0"/>
            <a:ext cx="4357687"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red-crab-migration-9[2].jpg"/>
          <p:cNvPicPr>
            <a:picLocks noChangeAspect="1" noChangeArrowheads="1"/>
          </p:cNvPicPr>
          <p:nvPr/>
        </p:nvPicPr>
        <p:blipFill>
          <a:blip r:embed="rId2"/>
          <a:srcRect/>
          <a:stretch>
            <a:fillRect/>
          </a:stretch>
        </p:blipFill>
        <p:spPr bwMode="auto">
          <a:xfrm>
            <a:off x="0" y="0"/>
            <a:ext cx="9426575"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cangrejos-florida_detalle_media.jpg"/>
          <p:cNvPicPr>
            <a:picLocks noChangeAspect="1" noChangeArrowheads="1"/>
          </p:cNvPicPr>
          <p:nvPr/>
        </p:nvPicPr>
        <p:blipFill>
          <a:blip r:embed="rId2"/>
          <a:srcRect/>
          <a:stretch>
            <a:fillRect/>
          </a:stretch>
        </p:blipFill>
        <p:spPr bwMode="auto">
          <a:xfrm>
            <a:off x="0" y="0"/>
            <a:ext cx="92329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cangrejo3-515x289.jpg"/>
          <p:cNvPicPr>
            <a:picLocks noChangeAspect="1" noChangeArrowheads="1"/>
          </p:cNvPicPr>
          <p:nvPr/>
        </p:nvPicPr>
        <p:blipFill>
          <a:blip r:embed="rId2"/>
          <a:srcRect/>
          <a:stretch>
            <a:fillRect/>
          </a:stretch>
        </p:blipFill>
        <p:spPr bwMode="auto">
          <a:xfrm>
            <a:off x="0" y="0"/>
            <a:ext cx="9166225"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1263396800589.jpg"/>
          <p:cNvPicPr>
            <a:picLocks noChangeAspect="1" noChangeArrowheads="1"/>
          </p:cNvPicPr>
          <p:nvPr/>
        </p:nvPicPr>
        <p:blipFill>
          <a:blip r:embed="rId2"/>
          <a:srcRect/>
          <a:stretch>
            <a:fillRect/>
          </a:stretch>
        </p:blipFill>
        <p:spPr bwMode="auto">
          <a:xfrm>
            <a:off x="0" y="0"/>
            <a:ext cx="9294813" cy="714375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Rectángulo"/>
          <p:cNvSpPr>
            <a:spLocks noChangeArrowheads="1"/>
          </p:cNvSpPr>
          <p:nvPr/>
        </p:nvSpPr>
        <p:spPr bwMode="auto">
          <a:xfrm>
            <a:off x="785813" y="785813"/>
            <a:ext cx="7715250" cy="5694362"/>
          </a:xfrm>
          <a:prstGeom prst="rect">
            <a:avLst/>
          </a:prstGeom>
          <a:noFill/>
          <a:ln w="9525">
            <a:noFill/>
            <a:miter lim="800000"/>
            <a:headEnd/>
            <a:tailEnd/>
          </a:ln>
        </p:spPr>
        <p:txBody>
          <a:bodyPr>
            <a:spAutoFit/>
          </a:bodyPr>
          <a:lstStyle/>
          <a:p>
            <a:pPr algn="ctr"/>
            <a:r>
              <a:rPr lang="es-ES" sz="2800" i="1">
                <a:latin typeface="Bell MT" pitchFamily="18" charset="0"/>
              </a:rPr>
              <a:t>Para disminuir el número de cangrejos despachurrados por los coches (se estima que aproximadamente mueren unos 100.000, el 0,83% de la población), las autoridades de la Isla de Navidad cortan muchas carreteras durante esos días. Los cerca de 1.200 habitantes de la isla están acostumbrados a estos cortes y han convivido durante años en armonía con esta migración.</a:t>
            </a:r>
          </a:p>
          <a:p>
            <a:pPr algn="ctr"/>
            <a:r>
              <a:rPr lang="es-ES" sz="2800" i="1">
                <a:latin typeface="Bell MT" pitchFamily="18" charset="0"/>
              </a:rPr>
              <a:t>Pero hay carreteras que no se pueden clausurar; y en ellas se realizan toda </a:t>
            </a:r>
            <a:r>
              <a:rPr lang="es-ES" sz="2800" b="1" i="1">
                <a:latin typeface="Bell MT" pitchFamily="18" charset="0"/>
              </a:rPr>
              <a:t>una serie de actuaciones viales que facilitan el viaje de los crustáceos mediante túneles y pasos elevados </a:t>
            </a:r>
            <a:r>
              <a:rPr lang="es-ES" sz="2800" i="1">
                <a:latin typeface="Bell MT" pitchFamily="18" charset="0"/>
              </a:rPr>
              <a:t>que salvan el asfalto y, también, a miles de animales de la muerte.</a:t>
            </a:r>
          </a:p>
        </p:txBody>
      </p:sp>
      <p:sp>
        <p:nvSpPr>
          <p:cNvPr id="3" name="Rectangle 1"/>
          <p:cNvSpPr/>
          <p:nvPr/>
        </p:nvSpPr>
        <p:spPr>
          <a:xfrm>
            <a:off x="500063" y="571500"/>
            <a:ext cx="7858125" cy="557212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advTm="3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puente1-515x401.jpg"/>
          <p:cNvPicPr>
            <a:picLocks noChangeAspect="1" noChangeArrowheads="1"/>
          </p:cNvPicPr>
          <p:nvPr/>
        </p:nvPicPr>
        <p:blipFill>
          <a:blip r:embed="rId2"/>
          <a:srcRect/>
          <a:stretch>
            <a:fillRect/>
          </a:stretch>
        </p:blipFill>
        <p:spPr bwMode="auto">
          <a:xfrm>
            <a:off x="0" y="-214313"/>
            <a:ext cx="9144000" cy="7072313"/>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cangrejo8-515x289.jpg"/>
          <p:cNvPicPr>
            <a:picLocks noChangeAspect="1" noChangeArrowheads="1"/>
          </p:cNvPicPr>
          <p:nvPr/>
        </p:nvPicPr>
        <p:blipFill>
          <a:blip r:embed="rId2"/>
          <a:srcRect/>
          <a:stretch>
            <a:fillRect/>
          </a:stretch>
        </p:blipFill>
        <p:spPr bwMode="auto">
          <a:xfrm>
            <a:off x="0" y="0"/>
            <a:ext cx="9166225"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jurgen-freund-masses-of-christmas-island-red-crabs-spawning-on-the-beach-300x22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angrejo Rojo (Gecarcoidea natalis)3.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1346862210_178779_1346865824_sumario_normal.jpg"/>
          <p:cNvPicPr>
            <a:picLocks noChangeAspect="1" noChangeArrowheads="1"/>
          </p:cNvPicPr>
          <p:nvPr/>
        </p:nvPicPr>
        <p:blipFill>
          <a:blip r:embed="rId2"/>
          <a:srcRect/>
          <a:stretch>
            <a:fillRect/>
          </a:stretch>
        </p:blipFill>
        <p:spPr bwMode="auto">
          <a:xfrm>
            <a:off x="0" y="0"/>
            <a:ext cx="9261475"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th_44584_crab_invasion_01_122_33lo.jpg"/>
          <p:cNvPicPr>
            <a:picLocks noChangeAspect="1" noChangeArrowheads="1"/>
          </p:cNvPicPr>
          <p:nvPr/>
        </p:nvPicPr>
        <p:blipFill>
          <a:blip r:embed="rId2"/>
          <a:srcRect/>
          <a:stretch>
            <a:fillRect/>
          </a:stretch>
        </p:blipFill>
        <p:spPr bwMode="auto">
          <a:xfrm>
            <a:off x="1785938" y="642938"/>
            <a:ext cx="5357812" cy="5513387"/>
          </a:xfrm>
          <a:prstGeom prst="rect">
            <a:avLst/>
          </a:prstGeom>
          <a:noFill/>
          <a:ln w="9525">
            <a:noFill/>
            <a:miter lim="800000"/>
            <a:headEnd/>
            <a:tailEnd/>
          </a:ln>
        </p:spPr>
      </p:pic>
      <p:sp>
        <p:nvSpPr>
          <p:cNvPr id="3" name="Rectangle 1"/>
          <p:cNvSpPr/>
          <p:nvPr/>
        </p:nvSpPr>
        <p:spPr>
          <a:xfrm>
            <a:off x="1428750" y="285750"/>
            <a:ext cx="6286500" cy="621506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Cangrejo-Rojo.jpg"/>
          <p:cNvPicPr>
            <a:picLocks noChangeAspect="1" noChangeArrowheads="1"/>
          </p:cNvPicPr>
          <p:nvPr/>
        </p:nvPicPr>
        <p:blipFill>
          <a:blip r:embed="rId2"/>
          <a:srcRect/>
          <a:stretch>
            <a:fillRect/>
          </a:stretch>
        </p:blipFill>
        <p:spPr bwMode="auto">
          <a:xfrm>
            <a:off x="0" y="0"/>
            <a:ext cx="98679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1353073143.png"/>
          <p:cNvPicPr>
            <a:picLocks noChangeAspect="1" noChangeArrowheads="1"/>
          </p:cNvPicPr>
          <p:nvPr/>
        </p:nvPicPr>
        <p:blipFill>
          <a:blip r:embed="rId2"/>
          <a:srcRect t="23949" b="44196"/>
          <a:stretch>
            <a:fillRect/>
          </a:stretch>
        </p:blipFill>
        <p:spPr bwMode="auto">
          <a:xfrm>
            <a:off x="0" y="0"/>
            <a:ext cx="9144000" cy="695325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071301-christmas-island-red-crab-migration.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blinds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4.gif"/>
          <p:cNvPicPr>
            <a:picLocks noChangeAspect="1" noChangeArrowheads="1" noCrop="1"/>
          </p:cNvPicPr>
          <p:nvPr/>
        </p:nvPicPr>
        <p:blipFill>
          <a:blip r:embed="rId2"/>
          <a:srcRect/>
          <a:stretch>
            <a:fillRect/>
          </a:stretch>
        </p:blipFill>
        <p:spPr bwMode="auto">
          <a:xfrm>
            <a:off x="1571625" y="3500438"/>
            <a:ext cx="3214688" cy="2928937"/>
          </a:xfrm>
          <a:prstGeom prst="rect">
            <a:avLst/>
          </a:prstGeom>
          <a:noFill/>
          <a:ln w="9525">
            <a:noFill/>
            <a:miter lim="800000"/>
            <a:headEnd/>
            <a:tailEnd/>
          </a:ln>
        </p:spPr>
      </p:pic>
      <p:pic>
        <p:nvPicPr>
          <p:cNvPr id="59395" name="Picture 2" descr="C:\Documents and Settings\Dell\Escritorio\3.gif"/>
          <p:cNvPicPr>
            <a:picLocks noChangeAspect="1" noChangeArrowheads="1" noCrop="1"/>
          </p:cNvPicPr>
          <p:nvPr/>
        </p:nvPicPr>
        <p:blipFill>
          <a:blip r:embed="rId3"/>
          <a:srcRect/>
          <a:stretch>
            <a:fillRect/>
          </a:stretch>
        </p:blipFill>
        <p:spPr bwMode="auto">
          <a:xfrm>
            <a:off x="4857750" y="3500438"/>
            <a:ext cx="3173413" cy="2928937"/>
          </a:xfrm>
          <a:prstGeom prst="rect">
            <a:avLst/>
          </a:prstGeom>
          <a:noFill/>
          <a:ln w="9525">
            <a:noFill/>
            <a:miter lim="800000"/>
            <a:headEnd/>
            <a:tailEnd/>
          </a:ln>
        </p:spPr>
      </p:pic>
      <p:pic>
        <p:nvPicPr>
          <p:cNvPr id="59396" name="Picture 2" descr="C:\Documents and Settings\Dell\Escritorio\1.gif"/>
          <p:cNvPicPr>
            <a:picLocks noChangeAspect="1" noChangeArrowheads="1" noCrop="1"/>
          </p:cNvPicPr>
          <p:nvPr/>
        </p:nvPicPr>
        <p:blipFill>
          <a:blip r:embed="rId4"/>
          <a:srcRect/>
          <a:stretch>
            <a:fillRect/>
          </a:stretch>
        </p:blipFill>
        <p:spPr bwMode="auto">
          <a:xfrm>
            <a:off x="1571625" y="285750"/>
            <a:ext cx="3214688" cy="3138488"/>
          </a:xfrm>
          <a:prstGeom prst="rect">
            <a:avLst/>
          </a:prstGeom>
          <a:noFill/>
          <a:ln w="9525">
            <a:noFill/>
            <a:miter lim="800000"/>
            <a:headEnd/>
            <a:tailEnd/>
          </a:ln>
        </p:spPr>
      </p:pic>
      <p:pic>
        <p:nvPicPr>
          <p:cNvPr id="59397" name="Picture 2" descr="C:\Documents and Settings\Dell\Escritorio\2.gif"/>
          <p:cNvPicPr>
            <a:picLocks noChangeAspect="1" noChangeArrowheads="1" noCrop="1"/>
          </p:cNvPicPr>
          <p:nvPr/>
        </p:nvPicPr>
        <p:blipFill>
          <a:blip r:embed="rId5"/>
          <a:srcRect/>
          <a:stretch>
            <a:fillRect/>
          </a:stretch>
        </p:blipFill>
        <p:spPr bwMode="auto">
          <a:xfrm>
            <a:off x="4857750" y="285750"/>
            <a:ext cx="3143250" cy="3143250"/>
          </a:xfrm>
          <a:prstGeom prst="rect">
            <a:avLst/>
          </a:prstGeom>
          <a:noFill/>
          <a:ln w="9525">
            <a:noFill/>
            <a:miter lim="800000"/>
            <a:headEnd/>
            <a:tailEnd/>
          </a:ln>
        </p:spPr>
      </p:pic>
      <p:sp>
        <p:nvSpPr>
          <p:cNvPr id="6" name="Rectangle 1"/>
          <p:cNvSpPr/>
          <p:nvPr/>
        </p:nvSpPr>
        <p:spPr>
          <a:xfrm>
            <a:off x="1428750" y="285750"/>
            <a:ext cx="6572250" cy="621506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red-crab-migration-11[2].jpg"/>
          <p:cNvPicPr>
            <a:picLocks noChangeAspect="1" noChangeArrowheads="1"/>
          </p:cNvPicPr>
          <p:nvPr/>
        </p:nvPicPr>
        <p:blipFill>
          <a:blip r:embed="rId2"/>
          <a:srcRect/>
          <a:stretch>
            <a:fillRect/>
          </a:stretch>
        </p:blipFill>
        <p:spPr bwMode="auto">
          <a:xfrm>
            <a:off x="0" y="0"/>
            <a:ext cx="9245600" cy="6858000"/>
          </a:xfrm>
          <a:prstGeom prst="rect">
            <a:avLst/>
          </a:prstGeom>
          <a:noFill/>
          <a:ln w="9525">
            <a:noFill/>
            <a:miter lim="800000"/>
            <a:headEnd/>
            <a:tailEnd/>
          </a:ln>
        </p:spPr>
      </p:pic>
      <p:sp>
        <p:nvSpPr>
          <p:cNvPr id="6" name="5 Rectángulo"/>
          <p:cNvSpPr/>
          <p:nvPr/>
        </p:nvSpPr>
        <p:spPr>
          <a:xfrm>
            <a:off x="1000100" y="2214554"/>
            <a:ext cx="6572296" cy="3046970"/>
          </a:xfrm>
          <a:prstGeom prst="rect">
            <a:avLst/>
          </a:prstGeom>
        </p:spPr>
        <p:txBody>
          <a:bodyPr lIns="91422" tIns="45711" rIns="91422" bIns="45711">
            <a:spAutoFit/>
          </a:bodyPr>
          <a:lstStyle/>
          <a:p>
            <a:pPr lvl="1" algn="ctr">
              <a:defRPr/>
            </a:pPr>
            <a:r>
              <a:rPr lang="es-ES" sz="48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48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60420"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60421"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60422"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60423"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60424"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LUIS</a:t>
            </a:r>
          </a:p>
        </p:txBody>
      </p:sp>
    </p:spTree>
  </p:cSld>
  <p:clrMapOvr>
    <a:masterClrMapping/>
  </p:clrMapOvr>
  <p:transition advTm="6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ppt_w*0.70"/>
                                          </p:val>
                                        </p:tav>
                                        <p:tav tm="100000">
                                          <p:val>
                                            <p:strVal val="#ppt_w"/>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animEffect transition="in" filter="fade">
                                      <p:cBhvr>
                                        <p:cTn id="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NGREJOS ROJO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CANGREJOS ROJOS</Template>
  <TotalTime>15</TotalTime>
  <Words>822</Words>
  <Application>Microsoft Office PowerPoint</Application>
  <PresentationFormat>Presentación en pantalla (4:3)</PresentationFormat>
  <Paragraphs>49</Paragraphs>
  <Slides>59</Slides>
  <Notes>1</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59</vt:i4>
      </vt:variant>
    </vt:vector>
  </HeadingPairs>
  <TitlesOfParts>
    <vt:vector size="65" baseType="lpstr">
      <vt:lpstr>Arial</vt:lpstr>
      <vt:lpstr>Calibri</vt:lpstr>
      <vt:lpstr>Matura MT Script Capitals</vt:lpstr>
      <vt:lpstr>Bell MT</vt:lpstr>
      <vt:lpstr>CANGREJOS ROJOS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2014-02-28T19:38:36Z</dcterms:created>
  <dcterms:modified xsi:type="dcterms:W3CDTF">2014-02-28T19:54:27Z</dcterms:modified>
</cp:coreProperties>
</file>