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18" r:id="rId4"/>
    <p:sldId id="343" r:id="rId5"/>
    <p:sldId id="344" r:id="rId6"/>
    <p:sldId id="345" r:id="rId7"/>
    <p:sldId id="368" r:id="rId8"/>
    <p:sldId id="369" r:id="rId9"/>
    <p:sldId id="347" r:id="rId10"/>
    <p:sldId id="349" r:id="rId11"/>
    <p:sldId id="348" r:id="rId12"/>
    <p:sldId id="366" r:id="rId13"/>
    <p:sldId id="364" r:id="rId14"/>
    <p:sldId id="365" r:id="rId15"/>
    <p:sldId id="363" r:id="rId16"/>
    <p:sldId id="355" r:id="rId17"/>
    <p:sldId id="346" r:id="rId18"/>
    <p:sldId id="362" r:id="rId19"/>
    <p:sldId id="357" r:id="rId20"/>
    <p:sldId id="361" r:id="rId21"/>
    <p:sldId id="350" r:id="rId22"/>
    <p:sldId id="360" r:id="rId23"/>
    <p:sldId id="370" r:id="rId24"/>
    <p:sldId id="354" r:id="rId25"/>
    <p:sldId id="358" r:id="rId26"/>
    <p:sldId id="372" r:id="rId27"/>
    <p:sldId id="359" r:id="rId28"/>
    <p:sldId id="338" r:id="rId29"/>
    <p:sldId id="373" r:id="rId3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OsDTy2Z1IWAoTDqW86SWA==" hashData="lbHXud10NpWpZrpzrr2xG1VHGZ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996633"/>
    <a:srgbClr val="CC66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7297"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50F1EB0-D1BE-40B1-BBA0-AA6F0E147198}" type="slidenum">
              <a:rPr lang="es-ES_tradnl"/>
              <a:pPr>
                <a:defRPr/>
              </a:pPr>
              <a:t>‹Nº›</a:t>
            </a:fld>
            <a:endParaRPr lang="es-ES_tradnl"/>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DAB8EE3-8C14-416E-A600-922990F4D86A}" type="slidenum">
              <a:rPr lang="es-ES_tradnl"/>
              <a:pPr>
                <a:defRPr/>
              </a:pPr>
              <a:t>‹Nº›</a:t>
            </a:fld>
            <a:endParaRPr lang="es-ES_tradnl"/>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2F9CF6B-D503-4800-BCE6-619DBE23F2D9}" type="slidenum">
              <a:rPr lang="es-ES_tradnl"/>
              <a:pPr>
                <a:defRPr/>
              </a:pPr>
              <a:t>‹Nº›</a:t>
            </a:fld>
            <a:endParaRPr lang="es-ES_tradnl"/>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FB88BFA-9E08-4A81-972C-BAE872A3D572}" type="slidenum">
              <a:rPr lang="es-ES_tradnl"/>
              <a:pPr>
                <a:defRPr/>
              </a:pPr>
              <a:t>‹Nº›</a:t>
            </a:fld>
            <a:endParaRPr lang="es-ES_tradnl"/>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7B91366C-2015-4A1C-B3FF-2259BAD102B0}" type="slidenum">
              <a:rPr lang="es-ES_tradnl"/>
              <a:pPr>
                <a:defRPr/>
              </a:pPr>
              <a:t>‹Nº›</a:t>
            </a:fld>
            <a:endParaRPr lang="es-ES_tradnl"/>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FD0C5FAC-5797-4EA6-8266-11BCBD1FFD96}" type="slidenum">
              <a:rPr lang="es-ES_tradnl"/>
              <a:pPr>
                <a:defRPr/>
              </a:pPr>
              <a:t>‹Nº›</a:t>
            </a:fld>
            <a:endParaRPr lang="es-ES_tradnl"/>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440C17EB-0E95-4558-9EE6-5D57377A633D}" type="slidenum">
              <a:rPr lang="es-ES_tradnl"/>
              <a:pPr>
                <a:defRPr/>
              </a:pPr>
              <a:t>‹Nº›</a:t>
            </a:fld>
            <a:endParaRPr lang="es-ES_tradnl"/>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2659264-ADAD-40CC-9CA9-3CAC635E735A}" type="slidenum">
              <a:rPr lang="es-ES_tradnl"/>
              <a:pPr>
                <a:defRPr/>
              </a:pPr>
              <a:t>‹Nº›</a:t>
            </a:fld>
            <a:endParaRPr lang="es-ES_tradnl"/>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45882ED-A1D3-4D58-9CB0-AF1F3A5BB215}" type="slidenum">
              <a:rPr lang="es-ES_tradnl"/>
              <a:pPr>
                <a:defRPr/>
              </a:pPr>
              <a:t>‹Nº›</a:t>
            </a:fld>
            <a:endParaRPr lang="es-ES_tradnl"/>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BF8AB4D-EF2B-44C6-BF38-A49FEA1ADB76}" type="slidenum">
              <a:rPr lang="es-ES_tradnl"/>
              <a:pPr>
                <a:defRPr/>
              </a:pPr>
              <a:t>‹Nº›</a:t>
            </a:fld>
            <a:endParaRPr lang="es-ES_tradnl"/>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19C7793-2BCA-4228-ADD3-278FEC5C7B8F}" type="slidenum">
              <a:rPr lang="es-ES_tradnl"/>
              <a:pPr>
                <a:defRPr/>
              </a:pPr>
              <a:t>‹Nº›</a:t>
            </a:fld>
            <a:endParaRPr lang="es-ES_tradnl"/>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2711BE9-5497-4027-8FD9-331A2E22D61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EB46F04-6C4C-4682-8E8E-3D5EC7465D4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ransition spd="slow">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A6C693B-4379-4B83-B1EC-056BED831ADE}"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755576" y="1412776"/>
            <a:ext cx="7500958" cy="3046970"/>
          </a:xfrm>
          <a:prstGeom prst="rect">
            <a:avLst/>
          </a:prstGeom>
        </p:spPr>
        <p:txBody>
          <a:bodyPr lIns="91422" tIns="45711" rIns="91422" bIns="45711">
            <a:spAutoFit/>
          </a:bodyPr>
          <a:lstStyle/>
          <a:p>
            <a:pPr algn="ctr">
              <a:defRPr/>
            </a:pPr>
            <a:r>
              <a:rPr lang="es-ES" sz="96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AMOR ETERNO</a:t>
            </a:r>
            <a:endParaRPr lang="es-ES" sz="9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2051" name="Picture 8"/>
          <p:cNvPicPr>
            <a:picLocks noChangeAspect="1" noChangeArrowheads="1"/>
          </p:cNvPicPr>
          <p:nvPr/>
        </p:nvPicPr>
        <p:blipFill>
          <a:blip r:embed="rId3" cstate="print"/>
          <a:srcRect/>
          <a:stretch>
            <a:fillRect/>
          </a:stretch>
        </p:blipFill>
        <p:spPr bwMode="auto">
          <a:xfrm>
            <a:off x="395536" y="260648"/>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p>
        </p:txBody>
      </p:sp>
      <p:sp>
        <p:nvSpPr>
          <p:cNvPr id="2058" name="16 CuadroTexto"/>
          <p:cNvSpPr txBox="1">
            <a:spLocks noChangeArrowheads="1"/>
          </p:cNvSpPr>
          <p:nvPr/>
        </p:nvSpPr>
        <p:spPr bwMode="auto">
          <a:xfrm>
            <a:off x="323528" y="5805264"/>
            <a:ext cx="2016224" cy="523220"/>
          </a:xfrm>
          <a:prstGeom prst="rect">
            <a:avLst/>
          </a:prstGeom>
          <a:solidFill>
            <a:srgbClr val="CC9900"/>
          </a:solidFill>
          <a:ln w="9525">
            <a:noFill/>
            <a:miter lim="800000"/>
            <a:headEnd/>
            <a:tailEnd/>
          </a:ln>
        </p:spPr>
        <p:txBody>
          <a:bodyPr wrap="square">
            <a:spAutoFit/>
          </a:bodyPr>
          <a:lstStyle/>
          <a:p>
            <a:pPr algn="ctr"/>
            <a:r>
              <a:rPr lang="es-ES" sz="1400" b="1" dirty="0" smtClean="0">
                <a:latin typeface="Arial Black" pitchFamily="34" charset="0"/>
              </a:rPr>
              <a:t>PASALAS TU PARA PODER LEER</a:t>
            </a:r>
            <a:endParaRPr lang="es-ES" sz="1400" b="1" dirty="0">
              <a:latin typeface="Arial Black" pitchFamily="34" charset="0"/>
            </a:endParaRPr>
          </a:p>
        </p:txBody>
      </p:sp>
      <p:sp>
        <p:nvSpPr>
          <p:cNvPr id="11" name="10 CuadroTexto"/>
          <p:cNvSpPr txBox="1"/>
          <p:nvPr/>
        </p:nvSpPr>
        <p:spPr>
          <a:xfrm>
            <a:off x="251520" y="908720"/>
            <a:ext cx="1368708" cy="369332"/>
          </a:xfrm>
          <a:prstGeom prst="rect">
            <a:avLst/>
          </a:prstGeom>
          <a:solidFill>
            <a:srgbClr val="CC9900"/>
          </a:solidFill>
        </p:spPr>
        <p:txBody>
          <a:bodyPr wrap="none" rtlCol="0">
            <a:spAutoFit/>
          </a:bodyPr>
          <a:lstStyle/>
          <a:p>
            <a:r>
              <a:rPr lang="es-ES" b="1" dirty="0" smtClean="0"/>
              <a:t>LA MISION</a:t>
            </a:r>
            <a:endParaRPr lang="es-ES" b="1" dirty="0"/>
          </a:p>
        </p:txBody>
      </p:sp>
    </p:spTree>
  </p:cSld>
  <p:clrMapOvr>
    <a:masterClrMapping/>
  </p:clrMapOvr>
  <p:transition spd="slow">
    <p:dissolve/>
    <p:sndAc>
      <p:stSnd loop="1">
        <p:snd r:embed="rId2" name="musica de peliculas - la mision (ennio morricone)40124.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907704" y="260648"/>
            <a:ext cx="5328591" cy="6264696"/>
          </a:xfrm>
          <a:prstGeom prst="rect">
            <a:avLst/>
          </a:prstGeom>
          <a:gradFill rotWithShape="1">
            <a:gsLst>
              <a:gs pos="0">
                <a:srgbClr val="FFDE80"/>
              </a:gs>
              <a:gs pos="50000">
                <a:srgbClr val="FFE8B3"/>
              </a:gs>
              <a:gs pos="100000">
                <a:srgbClr val="FFF3DA"/>
              </a:gs>
            </a:gsLst>
            <a:lin ang="16200000" scaled="1"/>
          </a:gradFill>
          <a:ln w="9525">
            <a:solidFill>
              <a:schemeClr val="tx1"/>
            </a:solidFill>
            <a:miter lim="800000"/>
            <a:headEnd/>
            <a:tailEnd/>
          </a:ln>
        </p:spPr>
        <p:txBody>
          <a:bodyPr wrap="none" anchor="ctr"/>
          <a:lstStyle/>
          <a:p>
            <a:endParaRPr lang="es-ES"/>
          </a:p>
        </p:txBody>
      </p:sp>
      <p:pic>
        <p:nvPicPr>
          <p:cNvPr id="5" name="Picture 2" descr="C:\Documents and Settings\Dell\Escritorio\amantes of Valdaro 1.png"/>
          <p:cNvPicPr>
            <a:picLocks noChangeAspect="1" noChangeArrowheads="1"/>
          </p:cNvPicPr>
          <p:nvPr/>
        </p:nvPicPr>
        <p:blipFill>
          <a:blip r:embed="rId2" cstate="print"/>
          <a:srcRect/>
          <a:stretch>
            <a:fillRect/>
          </a:stretch>
        </p:blipFill>
        <p:spPr bwMode="auto">
          <a:xfrm>
            <a:off x="2123728" y="501712"/>
            <a:ext cx="4896544" cy="5747921"/>
          </a:xfrm>
          <a:prstGeom prst="rect">
            <a:avLst/>
          </a:prstGeom>
          <a:noFill/>
          <a:ln w="9525">
            <a:noFill/>
            <a:miter lim="800000"/>
            <a:headEnd/>
            <a:tailEnd/>
          </a:ln>
        </p:spPr>
      </p:pic>
      <p:pic>
        <p:nvPicPr>
          <p:cNvPr id="2052" name="Picture 4" descr="12"/>
          <p:cNvPicPr>
            <a:picLocks noChangeAspect="1" noChangeArrowheads="1"/>
          </p:cNvPicPr>
          <p:nvPr/>
        </p:nvPicPr>
        <p:blipFill>
          <a:blip r:embed="rId3" cstate="print"/>
          <a:srcRect/>
          <a:stretch>
            <a:fillRect/>
          </a:stretch>
        </p:blipFill>
        <p:spPr bwMode="auto">
          <a:xfrm>
            <a:off x="1691680" y="0"/>
            <a:ext cx="5688632" cy="6858000"/>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4499992" y="3356992"/>
            <a:ext cx="4050704" cy="3139321"/>
          </a:xfrm>
          <a:prstGeom prst="rect">
            <a:avLst/>
          </a:prstGeom>
          <a:noFill/>
          <a:ln w="9525">
            <a:noFill/>
            <a:miter lim="800000"/>
            <a:headEnd/>
            <a:tailEnd/>
          </a:ln>
        </p:spPr>
        <p:txBody>
          <a:bodyPr wrap="square">
            <a:spAutoFit/>
          </a:bodyPr>
          <a:lstStyle/>
          <a:p>
            <a:pPr algn="ctr"/>
            <a:r>
              <a:rPr lang="es-ES" sz="2000" b="1" i="1" dirty="0"/>
              <a:t>En 1972 se realizaron unas excavaciones Hasanlu, Irán</a:t>
            </a:r>
            <a:r>
              <a:rPr lang="es-ES" sz="2000" b="1" i="1" dirty="0" smtClean="0"/>
              <a:t>, en </a:t>
            </a:r>
            <a:r>
              <a:rPr lang="es-ES" sz="2000" b="1" i="1" dirty="0"/>
              <a:t>Solduz Valley. En una zona donde se encontraban restos humanos datados hace 6.000 años. De repente al levantar una losa de piedra de 5 toneladas se encontró lo que veis en la </a:t>
            </a:r>
            <a:r>
              <a:rPr lang="es-ES" sz="2000" b="1" i="1" dirty="0" smtClean="0"/>
              <a:t>imagen.</a:t>
            </a:r>
            <a:r>
              <a:rPr lang="es-ES" dirty="0"/>
              <a:t/>
            </a:r>
            <a:br>
              <a:rPr lang="es-ES" dirty="0"/>
            </a:br>
            <a:endParaRPr lang="es-ES" dirty="0"/>
          </a:p>
        </p:txBody>
      </p:sp>
      <p:pic>
        <p:nvPicPr>
          <p:cNvPr id="3" name="Picture 2" descr="C:\Documents and Settings\Dell\Escritorio\DD.png"/>
          <p:cNvPicPr>
            <a:picLocks noChangeAspect="1" noChangeArrowheads="1"/>
          </p:cNvPicPr>
          <p:nvPr/>
        </p:nvPicPr>
        <p:blipFill>
          <a:blip r:embed="rId2" cstate="print"/>
          <a:srcRect/>
          <a:stretch>
            <a:fillRect/>
          </a:stretch>
        </p:blipFill>
        <p:spPr bwMode="auto">
          <a:xfrm>
            <a:off x="323528" y="620688"/>
            <a:ext cx="3868213" cy="5256584"/>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899592" y="548680"/>
            <a:ext cx="7542212" cy="6462713"/>
          </a:xfrm>
          <a:prstGeom prst="rect">
            <a:avLst/>
          </a:prstGeom>
          <a:noFill/>
          <a:ln w="9525">
            <a:noFill/>
            <a:miter lim="800000"/>
            <a:headEnd/>
            <a:tailEnd/>
          </a:ln>
        </p:spPr>
        <p:txBody>
          <a:bodyPr>
            <a:spAutoFit/>
          </a:bodyPr>
          <a:lstStyle/>
          <a:p>
            <a:r>
              <a:rPr lang="es-ES" b="1" i="1" dirty="0"/>
              <a:t>¿Es una imagen de verdad? ¿Corresponde a una pareja de hace 6000 años? ¿Cómo murieron?</a:t>
            </a:r>
            <a:r>
              <a:rPr lang="es-ES" i="1" dirty="0"/>
              <a:t/>
            </a:r>
            <a:br>
              <a:rPr lang="es-ES" i="1" dirty="0"/>
            </a:br>
            <a:r>
              <a:rPr lang="es-ES" i="1" dirty="0"/>
              <a:t/>
            </a:r>
            <a:br>
              <a:rPr lang="es-ES" i="1" dirty="0"/>
            </a:br>
            <a:r>
              <a:rPr lang="es-ES" i="1" dirty="0"/>
              <a:t>El amor como algo eterno que nunca muere es una idea romántica y reconfortante que ha todos nos despierta cierta atracción y más cuando vemos una fotografía como la superior. Una pareja que ante la muerte se besan y se abrazan como último acto hecho en vida. Como si la muerte no existiera...</a:t>
            </a:r>
            <a:br>
              <a:rPr lang="es-ES" i="1" dirty="0"/>
            </a:br>
            <a:r>
              <a:rPr lang="es-ES" i="1" dirty="0"/>
              <a:t/>
            </a:r>
            <a:br>
              <a:rPr lang="es-ES" i="1" dirty="0"/>
            </a:br>
            <a:r>
              <a:rPr lang="es-ES" i="1" dirty="0"/>
              <a:t>La imagen que vemos </a:t>
            </a:r>
            <a:r>
              <a:rPr lang="es-ES" b="1" i="1" dirty="0"/>
              <a:t>sí se trata de una imagen real</a:t>
            </a:r>
            <a:r>
              <a:rPr lang="es-ES" i="1" dirty="0"/>
              <a:t>, fue hecha durante una excavación en 1972 y actualmente está guardada en el museo de la universidad de </a:t>
            </a:r>
            <a:r>
              <a:rPr lang="es-ES" i="1" dirty="0" smtClean="0"/>
              <a:t>Pensilvania. </a:t>
            </a:r>
            <a:r>
              <a:rPr lang="es-ES" i="1" dirty="0"/>
              <a:t>Se ve en el interior de una tumba lo que fue una pareja sin ningún objeto, desnuda y abrazándose en un último beso. Se decía que se trataba de una pareja de hace 6000 años, pero por lo visto, los restos pertenecen a unos huesos datados 800 años </a:t>
            </a:r>
            <a:r>
              <a:rPr lang="es-ES" i="1" dirty="0" err="1"/>
              <a:t>aC</a:t>
            </a:r>
            <a:r>
              <a:rPr lang="es-ES" i="1" dirty="0"/>
              <a:t>. Esto quiere decir que su antigüedad sería entonces de unos 2800 años. Bueno, es lógico pensar que no eran tan antiguos no obstante son lo bastante como para considerar que han permanecido juntos una eternidad. Si los huesos hubieran tenido 6.000 años estarían hechos polvo, en cambio, por las condiciones de la tumba, se han mantenido medianamente bien.</a:t>
            </a:r>
            <a:br>
              <a:rPr lang="es-ES" i="1" dirty="0"/>
            </a:br>
            <a:r>
              <a:rPr lang="es-ES" dirty="0"/>
              <a:t/>
            </a:r>
            <a:br>
              <a:rPr lang="es-ES" dirty="0"/>
            </a:br>
            <a:endParaRPr lang="es-ES" dirty="0"/>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5364088" y="1268760"/>
            <a:ext cx="3438128" cy="5078313"/>
          </a:xfrm>
          <a:prstGeom prst="rect">
            <a:avLst/>
          </a:prstGeom>
          <a:noFill/>
          <a:ln w="9525">
            <a:noFill/>
            <a:miter lim="800000"/>
            <a:headEnd/>
            <a:tailEnd/>
          </a:ln>
        </p:spPr>
        <p:txBody>
          <a:bodyPr wrap="square">
            <a:spAutoFit/>
          </a:bodyPr>
          <a:lstStyle/>
          <a:p>
            <a:pPr algn="ctr"/>
            <a:r>
              <a:rPr lang="es-ES" b="1" i="1" dirty="0"/>
              <a:t>Lo que no se sabe, es el motivo de su muerte y/o como llegaron a esta posición tan peculiar.</a:t>
            </a:r>
            <a:r>
              <a:rPr lang="es-ES" i="1" dirty="0"/>
              <a:t/>
            </a:r>
            <a:br>
              <a:rPr lang="es-ES" i="1" dirty="0"/>
            </a:br>
            <a:r>
              <a:rPr lang="es-ES" i="1" dirty="0"/>
              <a:t/>
            </a:r>
            <a:br>
              <a:rPr lang="es-ES" i="1" dirty="0"/>
            </a:br>
            <a:r>
              <a:rPr lang="es-ES" i="1" dirty="0"/>
              <a:t>Algunos dicen que se trataba de una "broma de mal gusto" de un enterrador sádico y enfermo. Otros dicen que murieron poco a poco al faltarles el oxígeno y se fueron durmiendo abrazados. Otros en cambio piensan que primero murió uno, y luego el otro se suicidó tomando algún tipo de veneno.</a:t>
            </a:r>
            <a:r>
              <a:rPr lang="es-ES" dirty="0"/>
              <a:t/>
            </a:r>
            <a:br>
              <a:rPr lang="es-ES" dirty="0"/>
            </a:br>
            <a:r>
              <a:rPr lang="es-ES" dirty="0"/>
              <a:t/>
            </a:r>
            <a:br>
              <a:rPr lang="es-ES" dirty="0"/>
            </a:br>
            <a:endParaRPr lang="es-ES" dirty="0"/>
          </a:p>
        </p:txBody>
      </p:sp>
      <p:pic>
        <p:nvPicPr>
          <p:cNvPr id="4" name="Picture 2" descr="C:\Documents and Settings\Dell\Escritorio\DD.png"/>
          <p:cNvPicPr>
            <a:picLocks noChangeAspect="1" noChangeArrowheads="1"/>
          </p:cNvPicPr>
          <p:nvPr/>
        </p:nvPicPr>
        <p:blipFill>
          <a:blip r:embed="rId2" cstate="print"/>
          <a:srcRect/>
          <a:stretch>
            <a:fillRect/>
          </a:stretch>
        </p:blipFill>
        <p:spPr bwMode="auto">
          <a:xfrm>
            <a:off x="539552" y="332656"/>
            <a:ext cx="4392488" cy="5969031"/>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331640" y="1063770"/>
            <a:ext cx="7596336" cy="5755422"/>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u="sng" strike="noStrike" cap="none" normalizeH="0" baseline="0" dirty="0" smtClean="0">
                <a:ln>
                  <a:noFill/>
                </a:ln>
                <a:effectLst/>
                <a:latin typeface="Arial" pitchFamily="34" charset="0"/>
                <a:cs typeface="Arial" pitchFamily="34" charset="0"/>
              </a:rPr>
              <a:t>"Los amantes de Hasanlu". Irán</a:t>
            </a:r>
            <a:endParaRPr kumimoji="0" lang="es-ES" sz="3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
            </a:r>
            <a:br>
              <a:rPr kumimoji="0" lang="es-ES" b="1" i="1" u="none" strike="noStrike" cap="none" normalizeH="0" baseline="0" dirty="0" smtClean="0">
                <a:ln>
                  <a:noFill/>
                </a:ln>
                <a:effectLst/>
                <a:latin typeface="Arial" pitchFamily="34" charset="0"/>
                <a:cs typeface="Arial" pitchFamily="34" charset="0"/>
              </a:rPr>
            </a:br>
            <a:endParaRPr kumimoji="0" lang="es-ES"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s-ES" b="1" i="1" dirty="0" smtClean="0">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Encontrados en Solduz Valley, en una excavación realizada en 1972 y bajo una losa de cinco toneladas.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En principio las hipótesis daban por valida la datación de hace 6000 años, si bien parece que en realidad es de hace 800.</a:t>
            </a:r>
            <a:br>
              <a:rPr kumimoji="0" lang="es-ES" b="1" i="1" u="none" strike="noStrike" cap="none" normalizeH="0" baseline="0" dirty="0" smtClean="0">
                <a:ln>
                  <a:noFill/>
                </a:ln>
                <a:effectLst/>
                <a:latin typeface="Arial" pitchFamily="34" charset="0"/>
                <a:cs typeface="Arial" pitchFamily="34" charset="0"/>
              </a:rPr>
            </a:br>
            <a:endParaRPr kumimoji="0" lang="es-ES"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Se trata de dos esqueletos encontrados juntos, frente a frente y abrazados, con las cabezas juntas y sin ningún objeto cercano a ellos.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Lo único encontrado además de los esqueletos es una piedra a manera de almohada.</a:t>
            </a:r>
            <a:br>
              <a:rPr kumimoji="0" lang="es-ES" b="1" i="1" u="none" strike="noStrike" cap="none" normalizeH="0" baseline="0" dirty="0" smtClean="0">
                <a:ln>
                  <a:noFill/>
                </a:ln>
                <a:effectLst/>
                <a:latin typeface="Arial" pitchFamily="34" charset="0"/>
                <a:cs typeface="Arial" pitchFamily="34" charset="0"/>
              </a:rPr>
            </a:br>
            <a:endParaRPr kumimoji="0" lang="es-ES"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Arial" pitchFamily="34" charset="0"/>
                <a:cs typeface="Arial" pitchFamily="34" charset="0"/>
              </a:rPr>
              <a:t>Se desconoce el motivo de la muerte, parece que al morir el primero, el otro se suicidó.</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1" i="0" u="none" strike="noStrike" cap="none" normalizeH="0" baseline="0" dirty="0" smtClean="0">
                <a:ln>
                  <a:noFill/>
                </a:ln>
                <a:solidFill>
                  <a:srgbClr val="990000"/>
                </a:solidFill>
                <a:effectLst/>
                <a:latin typeface="Georgia" pitchFamily="18" charset="0"/>
              </a:rPr>
              <a:t/>
            </a:r>
            <a:br>
              <a:rPr kumimoji="0" lang="es-ES" sz="1200" b="1" i="0" u="none" strike="noStrike" cap="none" normalizeH="0" baseline="0" dirty="0" smtClean="0">
                <a:ln>
                  <a:noFill/>
                </a:ln>
                <a:solidFill>
                  <a:srgbClr val="99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3" name="Picture 1" descr="C:\Documents and Settings\Dell\Escritorio\02_Marian_page9_image20.png"/>
          <p:cNvPicPr>
            <a:picLocks noChangeAspect="1" noChangeArrowheads="1"/>
          </p:cNvPicPr>
          <p:nvPr/>
        </p:nvPicPr>
        <p:blipFill>
          <a:blip r:embed="rId2" cstate="print"/>
          <a:srcRect/>
          <a:stretch>
            <a:fillRect/>
          </a:stretch>
        </p:blipFill>
        <p:spPr bwMode="auto">
          <a:xfrm>
            <a:off x="323528" y="332656"/>
            <a:ext cx="1440160" cy="1927222"/>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descr="C:\Documents and Settings\Dell\Escritorio\02_Marian_page9_image20.png"/>
          <p:cNvPicPr>
            <a:picLocks noChangeAspect="1" noChangeArrowheads="1"/>
          </p:cNvPicPr>
          <p:nvPr/>
        </p:nvPicPr>
        <p:blipFill>
          <a:blip r:embed="rId2" cstate="print"/>
          <a:srcRect/>
          <a:stretch>
            <a:fillRect/>
          </a:stretch>
        </p:blipFill>
        <p:spPr bwMode="auto">
          <a:xfrm>
            <a:off x="1835696" y="0"/>
            <a:ext cx="5184576" cy="6937998"/>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5148064" y="764704"/>
            <a:ext cx="3635896" cy="5632311"/>
          </a:xfrm>
          <a:prstGeom prst="rect">
            <a:avLst/>
          </a:prstGeom>
          <a:noFill/>
          <a:ln w="9525">
            <a:noFill/>
            <a:miter lim="800000"/>
            <a:headEnd/>
            <a:tailEnd/>
          </a:ln>
        </p:spPr>
        <p:txBody>
          <a:bodyPr wrap="square">
            <a:spAutoFit/>
          </a:bodyPr>
          <a:lstStyle/>
          <a:p>
            <a:pPr algn="ctr"/>
            <a:r>
              <a:rPr lang="es-ES" b="1" i="1" dirty="0"/>
              <a:t>Pero "the lovers", los amantes de Hasanlu, no son los únicos amantes que murieron abrazados. De hecho, existe  un caso todavía más curioso si cabe. Se trata de los amantes Valdaro. Estos sí que son una pareja de hace 6.000 años, en el Neolítico. Fueron descubiertos en 2007 cerca de Mantova , Italia. Se trata de una pareja joven. Un chico y una chica de 20 y 18 años que según la Profesora Silvia Bagnoli, la presidenta de la Asociación "Amantes en Mantua," afirma que existe la posibilidad de que murieran juntos y abrazados.</a:t>
            </a:r>
            <a:r>
              <a:rPr lang="es-ES" dirty="0"/>
              <a:t/>
            </a:r>
            <a:br>
              <a:rPr lang="es-ES" dirty="0"/>
            </a:br>
            <a:endParaRPr lang="es-ES" dirty="0"/>
          </a:p>
        </p:txBody>
      </p:sp>
      <p:pic>
        <p:nvPicPr>
          <p:cNvPr id="4" name="Picture 2" descr="C:\Documents and Settings\Dell\Escritorio\amantes of Valdaro.jpg"/>
          <p:cNvPicPr>
            <a:picLocks noChangeAspect="1" noChangeArrowheads="1"/>
          </p:cNvPicPr>
          <p:nvPr/>
        </p:nvPicPr>
        <p:blipFill>
          <a:blip r:embed="rId2" cstate="print"/>
          <a:srcRect/>
          <a:stretch>
            <a:fillRect/>
          </a:stretch>
        </p:blipFill>
        <p:spPr bwMode="auto">
          <a:xfrm>
            <a:off x="179512" y="404664"/>
            <a:ext cx="4690758" cy="5544616"/>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5148064" y="620688"/>
            <a:ext cx="3635896" cy="5786199"/>
          </a:xfrm>
          <a:prstGeom prst="rect">
            <a:avLst/>
          </a:prstGeom>
          <a:noFill/>
          <a:ln w="9525">
            <a:noFill/>
            <a:miter lim="800000"/>
            <a:headEnd/>
            <a:tailEnd/>
          </a:ln>
        </p:spPr>
        <p:txBody>
          <a:bodyPr wrap="square">
            <a:spAutoFit/>
          </a:bodyPr>
          <a:lstStyle/>
          <a:p>
            <a:pPr algn="ctr"/>
            <a:r>
              <a:rPr lang="es-ES" dirty="0"/>
              <a:t/>
            </a:r>
            <a:br>
              <a:rPr lang="es-ES" dirty="0"/>
            </a:br>
            <a:r>
              <a:rPr lang="es-ES" sz="1600" i="1" dirty="0" smtClean="0"/>
              <a:t>En este caso, si han encontrado pistas que dan ciertas ideas sobre su muerte. Se ha podido crear una teoría que se fundamento en hechos y no es suposiciones. Entre las pruebas encontradas, s</a:t>
            </a:r>
            <a:r>
              <a:rPr lang="es-ES" sz="1600" b="1" i="1" dirty="0" smtClean="0"/>
              <a:t>e ha descubierto una punta de sílex entre las costillas del hombre y un cuchillo cerca del cuerpo de la mujer. Los expertos han teorizado sobre esto y han llegado a la conclusión siguiente: el hombre estaba muerto o herido de muerte cuando fue depositado en la tumba y la mujer fue sacrificada con el cuchillo..</a:t>
            </a:r>
            <a:r>
              <a:rPr lang="es-ES" sz="1600" i="1" dirty="0" smtClean="0"/>
              <a:t>. pero esto es una teoría. Además, si es cierto, no se sabe si este era un ritual común frente a un cierto acontecimiento (como enfrentamiento entre pueblos por ejemplo) o fue algo cotidiano típico de una sociedad patriarcal.</a:t>
            </a:r>
            <a:endParaRPr lang="es-ES" sz="1600" dirty="0"/>
          </a:p>
        </p:txBody>
      </p:sp>
      <p:pic>
        <p:nvPicPr>
          <p:cNvPr id="5" name="Picture 2" descr="C:\Documents and Settings\Dell\Escritorio\amantes of Valdaro.jpg"/>
          <p:cNvPicPr>
            <a:picLocks noChangeAspect="1" noChangeArrowheads="1"/>
          </p:cNvPicPr>
          <p:nvPr/>
        </p:nvPicPr>
        <p:blipFill>
          <a:blip r:embed="rId2" cstate="print"/>
          <a:srcRect/>
          <a:stretch>
            <a:fillRect/>
          </a:stretch>
        </p:blipFill>
        <p:spPr bwMode="auto">
          <a:xfrm>
            <a:off x="251520" y="548680"/>
            <a:ext cx="4690758" cy="5544616"/>
          </a:xfrm>
          <a:prstGeom prst="rect">
            <a:avLst/>
          </a:prstGeom>
          <a:noFill/>
          <a:ln w="9525">
            <a:noFill/>
            <a:miter lim="800000"/>
            <a:headEnd/>
            <a:tailEnd/>
          </a:ln>
        </p:spPr>
      </p:pic>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1259632" y="332656"/>
            <a:ext cx="7668344" cy="7109639"/>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strike="noStrike" cap="none" normalizeH="0" baseline="0" dirty="0" smtClean="0">
                <a:ln>
                  <a:noFill/>
                </a:ln>
                <a:effectLst/>
                <a:latin typeface="Arial" pitchFamily="34" charset="0"/>
                <a:cs typeface="Arial" pitchFamily="34" charset="0"/>
              </a:rPr>
              <a:t>La pareja de Hakemi Use.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strike="noStrike" cap="none" normalizeH="0" baseline="0" dirty="0" smtClean="0">
                <a:ln>
                  <a:noFill/>
                </a:ln>
                <a:effectLst/>
                <a:latin typeface="Arial" pitchFamily="34" charset="0"/>
                <a:cs typeface="Arial" pitchFamily="34" charset="0"/>
              </a:rPr>
              <a:t>"Los enamorados turcos"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
            </a:r>
            <a:br>
              <a:rPr kumimoji="0" lang="es-ES" sz="1400" b="1" i="1" strike="noStrike" cap="none" normalizeH="0" baseline="0" dirty="0" smtClean="0">
                <a:ln>
                  <a:noFill/>
                </a:ln>
                <a:effectLst/>
                <a:latin typeface="Arial" pitchFamily="34" charset="0"/>
                <a:cs typeface="Arial" pitchFamily="34" charset="0"/>
              </a:rPr>
            </a:br>
            <a:endParaRPr kumimoji="0" lang="es-ES" sz="1400" b="1" i="1"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Este hallazgo se llevó a cabo en el año  2007 en la zona de Hakemi Use, en el distrito Bismil de la provincia del sudeste de Diyarbakir, en Turquía.</a:t>
            </a:r>
            <a:br>
              <a:rPr kumimoji="0" lang="es-ES" sz="1400" b="1" i="1" strike="noStrike" cap="none" normalizeH="0" baseline="0" dirty="0" smtClean="0">
                <a:ln>
                  <a:noFill/>
                </a:ln>
                <a:effectLst/>
                <a:latin typeface="Arial" pitchFamily="34" charset="0"/>
                <a:cs typeface="Arial" pitchFamily="34" charset="0"/>
              </a:rPr>
            </a:br>
            <a:endParaRPr kumimoji="0" lang="es-ES" sz="1400" b="1" i="1"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La tumba de la pareja fue hallada en el municipio de Tepe, a unos 70 kilómetros al este de Diyarbakır, en el lado sur del río Tigris. Este asentamiento lleva siendo excavado desde 2001 por Halil Tekin, de la universidad de Hacettepe, y su equipo de arqueólogos.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 Según los investigadores es el ejemplo más antiguo de enterramiento de una pareja, ya que está datado en hace 8000 años, en  el mesolítico, cuando el hombre comienza a asentarse y abandona la vida nómada.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Se trata de una pareja de jóvenes, y por su posición en el enterramiento da la impresión de que tenían algún tipo de relación sentimental, y que les enterraron de esa manera para que perdurase esa conexión. Algunos investigadores opinan que no tienen por que ser de una pareja unida, pero ante la vista del resto de enterramientos todo lleva a asegurar que así fue.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El varón tenía unos 30 años y la mujer alrededor de 20.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strike="noStrike" cap="none" normalizeH="0" baseline="0" dirty="0" smtClean="0">
                <a:ln>
                  <a:noFill/>
                </a:ln>
                <a:effectLst/>
                <a:latin typeface="Arial" pitchFamily="34" charset="0"/>
                <a:cs typeface="Arial" pitchFamily="34" charset="0"/>
              </a:rPr>
              <a:t/>
            </a:r>
            <a:br>
              <a:rPr kumimoji="0" lang="es-ES" sz="1400" b="1" i="1" strike="noStrike" cap="none" normalizeH="0" baseline="0" dirty="0" smtClean="0">
                <a:ln>
                  <a:noFill/>
                </a:ln>
                <a:effectLst/>
                <a:latin typeface="Arial" pitchFamily="34" charset="0"/>
                <a:cs typeface="Arial" pitchFamily="34" charset="0"/>
              </a:rPr>
            </a:br>
            <a:r>
              <a:rPr kumimoji="0" lang="es-ES" sz="1400" b="1" i="1" strike="noStrike" cap="none" normalizeH="0" baseline="0" dirty="0" smtClean="0">
                <a:ln>
                  <a:noFill/>
                </a:ln>
                <a:effectLst/>
                <a:latin typeface="Arial" pitchFamily="34" charset="0"/>
                <a:cs typeface="Arial" pitchFamily="34" charset="0"/>
              </a:rPr>
              <a:t>La causa de la muerte pudo ser un crimen pasional pero también pudo ser una enfermedad, y lo que parece tomar fuerza es la hipótesis de que murieron juntos, falta el resultado del análisis de los huesos.</a:t>
            </a:r>
            <a:r>
              <a:rPr kumimoji="0" lang="es-ES" sz="1100" b="0" i="0" u="none" strike="noStrike" cap="none" normalizeH="0" baseline="0" dirty="0" smtClean="0">
                <a:ln>
                  <a:noFill/>
                </a:ln>
                <a:solidFill>
                  <a:schemeClr val="tx1"/>
                </a:solidFill>
                <a:effectLst/>
                <a:latin typeface="Comic Sans MS" pitchFamily="66" charset="0"/>
              </a:rPr>
              <a:t/>
            </a:r>
            <a:br>
              <a:rPr kumimoji="0" lang="es-ES" sz="1100" b="0" i="0" u="none" strike="noStrike" cap="none" normalizeH="0" baseline="0" dirty="0" smtClean="0">
                <a:ln>
                  <a:noFill/>
                </a:ln>
                <a:solidFill>
                  <a:schemeClr val="tx1"/>
                </a:solidFill>
                <a:effectLst/>
                <a:latin typeface="Comic Sans MS" pitchFamily="66"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16386" name="Picture 2" descr="C:\Documents and Settings\Dell\Escritorio\02_Marian_page9_image17.png"/>
          <p:cNvPicPr>
            <a:picLocks noChangeAspect="1" noChangeArrowheads="1"/>
          </p:cNvPicPr>
          <p:nvPr/>
        </p:nvPicPr>
        <p:blipFill>
          <a:blip r:embed="rId2" cstate="print"/>
          <a:srcRect/>
          <a:stretch>
            <a:fillRect/>
          </a:stretch>
        </p:blipFill>
        <p:spPr bwMode="auto">
          <a:xfrm>
            <a:off x="251520" y="188640"/>
            <a:ext cx="1316464" cy="1734264"/>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02_Marian_page9_image17.png"/>
          <p:cNvPicPr>
            <a:picLocks noChangeAspect="1" noChangeArrowheads="1"/>
          </p:cNvPicPr>
          <p:nvPr/>
        </p:nvPicPr>
        <p:blipFill>
          <a:blip r:embed="rId2" cstate="print"/>
          <a:srcRect/>
          <a:stretch>
            <a:fillRect/>
          </a:stretch>
        </p:blipFill>
        <p:spPr bwMode="auto">
          <a:xfrm>
            <a:off x="1907704" y="0"/>
            <a:ext cx="5205845"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1331640" y="579358"/>
            <a:ext cx="7596336" cy="6401753"/>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sng" strike="noStrike" cap="none" normalizeH="0" baseline="0" dirty="0" smtClean="0">
                <a:ln>
                  <a:noFill/>
                </a:ln>
                <a:effectLst/>
                <a:latin typeface="Arial" pitchFamily="34" charset="0"/>
                <a:cs typeface="Arial" pitchFamily="34" charset="0"/>
              </a:rPr>
              <a:t>Los amantes de Sumpa</a:t>
            </a:r>
            <a:endParaRPr kumimoji="0" lang="es-ES" sz="28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
            </a:r>
            <a:br>
              <a:rPr kumimoji="0" lang="es-ES" sz="1600" b="1" i="1" u="none" strike="noStrike" cap="none" normalizeH="0" baseline="0" dirty="0" smtClean="0">
                <a:ln>
                  <a:noFill/>
                </a:ln>
                <a:effectLst/>
                <a:latin typeface="Arial" pitchFamily="34" charset="0"/>
                <a:cs typeface="Arial" pitchFamily="34" charset="0"/>
              </a:rPr>
            </a:b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s-ES" sz="1600" b="1" i="1" dirty="0" smtClean="0">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Se trata de una pareja perteneciente a la cultura “Las Vegas” .Datada aproximadamente entre 5.000 y 6.000 años a. C. Fue descubierto en la década de los 70 por la arqueóloga  norteamericana Karen Stothert, en un cementerio cercano a la población de Santa Elena (Ecuador), en la península del mismo nombre.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Se trata de un hombre y una mujer de entre 20 y 25 años, que fueron sepultados juntos. La mano derecha del varón se posa sobre la cintura de ella, y la pierna derecha sobre la pelvis de la mujer. Ella esta flexionada con un brazo sobre su cabeza, característica que resulta atípica.. Fueron sepultados bajo seis grandes piedras.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En esta cultura de las Vegas se colocaban piedras pequeñas para representar el alma de los fallecidos, de esta manera se les daba protección espiritual. De la misma manera, también colocaban seis piedras grandes como protección ante los malos espíritus.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Una de las posturas que más ternuras pueden despertar es precisamente la del varón tomando de la cintura a su amada.</a:t>
            </a:r>
            <a:r>
              <a:rPr kumimoji="0" lang="es-ES" sz="1100" b="0" i="0" u="none" strike="noStrike" cap="none" normalizeH="0" baseline="0" dirty="0" smtClean="0">
                <a:ln>
                  <a:noFill/>
                </a:ln>
                <a:solidFill>
                  <a:schemeClr val="tx1"/>
                </a:solidFill>
                <a:effectLst/>
                <a:latin typeface="Comic Sans MS" pitchFamily="66" charset="0"/>
              </a:rPr>
              <a:t/>
            </a:r>
            <a:br>
              <a:rPr kumimoji="0" lang="es-ES" sz="1100" b="0" i="0" u="none" strike="noStrike" cap="none" normalizeH="0" baseline="0" dirty="0" smtClean="0">
                <a:ln>
                  <a:noFill/>
                </a:ln>
                <a:solidFill>
                  <a:schemeClr val="tx1"/>
                </a:solidFill>
                <a:effectLst/>
                <a:latin typeface="Comic Sans MS" pitchFamily="66"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45058" name="Picture 2" descr="C:\Documents and Settings\Dell\Escritorio\02_Marian_page9_image14.png"/>
          <p:cNvPicPr>
            <a:picLocks noChangeAspect="1" noChangeArrowheads="1"/>
          </p:cNvPicPr>
          <p:nvPr/>
        </p:nvPicPr>
        <p:blipFill>
          <a:blip r:embed="rId2" cstate="print"/>
          <a:srcRect/>
          <a:stretch>
            <a:fillRect/>
          </a:stretch>
        </p:blipFill>
        <p:spPr bwMode="auto">
          <a:xfrm>
            <a:off x="323528" y="260648"/>
            <a:ext cx="2003725" cy="1519188"/>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02_Marian_page9_image14.png"/>
          <p:cNvPicPr>
            <a:picLocks noChangeAspect="1" noChangeArrowheads="1"/>
          </p:cNvPicPr>
          <p:nvPr/>
        </p:nvPicPr>
        <p:blipFill>
          <a:blip r:embed="rId2" cstate="print"/>
          <a:srcRect/>
          <a:stretch>
            <a:fillRect/>
          </a:stretch>
        </p:blipFill>
        <p:spPr bwMode="auto">
          <a:xfrm>
            <a:off x="539552" y="404664"/>
            <a:ext cx="7957220" cy="603302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827584" y="356320"/>
            <a:ext cx="8316416" cy="6955750"/>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sng" strike="noStrike" cap="none" normalizeH="0" baseline="0" dirty="0" smtClean="0">
                <a:ln>
                  <a:noFill/>
                </a:ln>
                <a:effectLst/>
                <a:latin typeface="Georgia" pitchFamily="18" charset="0"/>
              </a:rPr>
              <a:t>“Los </a:t>
            </a:r>
            <a:r>
              <a:rPr kumimoji="0" lang="es-ES" sz="2800" b="1" i="1" u="sng" strike="noStrike" cap="none" normalizeH="0" baseline="0" dirty="0" smtClean="0">
                <a:ln>
                  <a:noFill/>
                </a:ln>
                <a:effectLst/>
                <a:latin typeface="Arial" pitchFamily="34" charset="0"/>
                <a:cs typeface="Arial" pitchFamily="34" charset="0"/>
              </a:rPr>
              <a:t>amantes de Módena”</a:t>
            </a:r>
          </a:p>
          <a:p>
            <a:pPr marL="0" marR="0" lvl="0" indent="0" algn="ctr" defTabSz="914400" rtl="0" eaLnBrk="1" fontAlgn="base" latinLnBrk="0" hangingPunct="1">
              <a:lnSpc>
                <a:spcPct val="100000"/>
              </a:lnSpc>
              <a:spcBef>
                <a:spcPct val="0"/>
              </a:spcBef>
              <a:spcAft>
                <a:spcPct val="0"/>
              </a:spcAft>
              <a:buClrTx/>
              <a:buSzTx/>
              <a:buFontTx/>
              <a:buNone/>
              <a:tabLst/>
            </a:pPr>
            <a:endParaRPr lang="es-ES" sz="1200" b="1" i="1" u="sng" dirty="0" smtClean="0">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 sz="1200" b="1" i="1" u="sng" dirty="0" smtClean="0">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1200" b="1" i="1" u="sng" strike="noStrike" cap="none" normalizeH="0" baseline="0" dirty="0" smtClean="0">
              <a:ln>
                <a:noFill/>
              </a:ln>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s-ES" sz="1400" b="1" i="1" u="sng" dirty="0" smtClean="0">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Esta pareja fue descubierta en 2011  por unos obreros que trabajaban en la remodelación del Palacio de Módena. La antigüedad es de apenas 1500 años. Se cree que la pareja fue enterrada al mismo tiempo, entre los siglos V y VI,   y los restos aparecieron  petrificados.</a:t>
            </a:r>
            <a:br>
              <a:rPr kumimoji="0" lang="es-ES" sz="1200" b="1" i="1" u="none" strike="noStrike" cap="none" normalizeH="0" baseline="0" dirty="0" smtClean="0">
                <a:ln>
                  <a:noFill/>
                </a:ln>
                <a:effectLst/>
                <a:latin typeface="Arial" pitchFamily="34" charset="0"/>
                <a:cs typeface="Arial" pitchFamily="34" charset="0"/>
              </a:rPr>
            </a:br>
            <a:endParaRPr kumimoji="0" lang="es-ES" sz="1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Forma parte de un complejo funerario, pero ésta es la única pareja. Estos amantes mantienen sus manos unidas. La mujer, lleva un anillo de bronce, y mira directamente a su pareja. El hombre también parece que fue colocado en esa posición. Se cree que la cabeza de el, en un primer  momento estaba de frente a la de ella, pero causas ajenas han podido hacer rotar el cráneo variando su posición inicial. ¿O quizá si que miraba hacia otro lado?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El hecho de ser enterrados de la mano, puede sugerir, como he comentado, que efectivamente murieran a la vez. Me resulta impresionante el hecho de pensar en el momento de su muerte y permanecer unidos siempre.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Se llegó a pensar, dejando volar la imaginación, en un país rico en historias de amor, unido a la tragedia, que habían sido asesinados, pero las investigaciones demostraron que los esqueletos no presentaban signos de muerte violenta.</a:t>
            </a:r>
            <a:br>
              <a:rPr kumimoji="0" lang="es-ES" sz="1200" b="1" i="1" u="none" strike="noStrike" cap="none" normalizeH="0" baseline="0" dirty="0" smtClean="0">
                <a:ln>
                  <a:noFill/>
                </a:ln>
                <a:effectLst/>
                <a:latin typeface="Arial" pitchFamily="34" charset="0"/>
                <a:cs typeface="Arial" pitchFamily="34" charset="0"/>
              </a:rPr>
            </a:br>
            <a:endParaRPr kumimoji="0" lang="es-ES" sz="1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Se trata de un hombre y una mujer de entre 18 y 20 años. Y, como en casi todos los casos, los especialistas creen que no murieron juntos y abrazados, sino que se les coloco así posteriormente.</a:t>
            </a:r>
            <a:br>
              <a:rPr kumimoji="0" lang="es-ES" sz="1200" b="1" i="1" u="none" strike="noStrike" cap="none" normalizeH="0" baseline="0" dirty="0" smtClean="0">
                <a:ln>
                  <a:noFill/>
                </a:ln>
                <a:effectLst/>
                <a:latin typeface="Arial" pitchFamily="34" charset="0"/>
                <a:cs typeface="Arial" pitchFamily="34" charset="0"/>
              </a:rPr>
            </a:br>
            <a:endParaRPr kumimoji="0" lang="es-ES" sz="1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200" b="1" i="1" u="none" strike="noStrike" cap="none" normalizeH="0" baseline="0" dirty="0" smtClean="0">
                <a:ln>
                  <a:noFill/>
                </a:ln>
                <a:effectLst/>
                <a:latin typeface="Arial" pitchFamily="34" charset="0"/>
                <a:cs typeface="Arial" pitchFamily="34" charset="0"/>
              </a:rPr>
              <a:t>Algunos creen que pudieran pertenecer a la nobleza del final del imperio romano, si bien surgen dudas, ya que la arqueóloga, Licia </a:t>
            </a:r>
            <a:r>
              <a:rPr kumimoji="0" lang="es-ES" sz="1200" b="1" i="1" u="none" strike="noStrike" cap="none" normalizeH="0" baseline="0" dirty="0" err="1" smtClean="0">
                <a:ln>
                  <a:noFill/>
                </a:ln>
                <a:effectLst/>
                <a:latin typeface="Arial" pitchFamily="34" charset="0"/>
                <a:cs typeface="Arial" pitchFamily="34" charset="0"/>
              </a:rPr>
              <a:t>Diamanti</a:t>
            </a:r>
            <a:r>
              <a:rPr kumimoji="0" lang="es-ES" sz="1200" b="1" i="1" u="none" strike="noStrike" cap="none" normalizeH="0" baseline="0" dirty="0" smtClean="0">
                <a:ln>
                  <a:noFill/>
                </a:ln>
                <a:effectLst/>
                <a:latin typeface="Arial" pitchFamily="34" charset="0"/>
                <a:cs typeface="Arial" pitchFamily="34" charset="0"/>
              </a:rPr>
              <a:t>, declaró  que los esqueletos se encontraban en una necrópolis de 11 tumbas, y que no parece que la pareja fuera particularmente rica dadas las características de la tumba.</a:t>
            </a:r>
            <a:r>
              <a:rPr kumimoji="0" lang="es-ES" sz="1100" b="0" i="0" u="none" strike="noStrike" cap="none" normalizeH="0" baseline="0" dirty="0" smtClean="0">
                <a:ln>
                  <a:noFill/>
                </a:ln>
                <a:solidFill>
                  <a:schemeClr val="tx1"/>
                </a:solidFill>
                <a:effectLst/>
                <a:latin typeface="Comic Sans MS" pitchFamily="66" charset="0"/>
              </a:rPr>
              <a:t/>
            </a:r>
            <a:br>
              <a:rPr kumimoji="0" lang="es-ES" sz="1100" b="0" i="0" u="none" strike="noStrike" cap="none" normalizeH="0" baseline="0" dirty="0" smtClean="0">
                <a:ln>
                  <a:noFill/>
                </a:ln>
                <a:solidFill>
                  <a:schemeClr val="tx1"/>
                </a:solidFill>
                <a:effectLst/>
                <a:latin typeface="Comic Sans MS" pitchFamily="66"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3" name="Picture 2" descr="C:\Documents and Settings\Dell\Escritorio\02_Marian_page9_image8.png"/>
          <p:cNvPicPr>
            <a:picLocks noChangeAspect="1" noChangeArrowheads="1"/>
          </p:cNvPicPr>
          <p:nvPr/>
        </p:nvPicPr>
        <p:blipFill>
          <a:blip r:embed="rId2" cstate="print"/>
          <a:srcRect/>
          <a:stretch>
            <a:fillRect/>
          </a:stretch>
        </p:blipFill>
        <p:spPr bwMode="auto">
          <a:xfrm>
            <a:off x="251520" y="476672"/>
            <a:ext cx="1066620" cy="1408502"/>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02_Marian_page9_image8.png"/>
          <p:cNvPicPr>
            <a:picLocks noChangeAspect="1" noChangeArrowheads="1"/>
          </p:cNvPicPr>
          <p:nvPr/>
        </p:nvPicPr>
        <p:blipFill>
          <a:blip r:embed="rId2" cstate="print"/>
          <a:srcRect/>
          <a:stretch>
            <a:fillRect/>
          </a:stretch>
        </p:blipFill>
        <p:spPr bwMode="auto">
          <a:xfrm>
            <a:off x="1835695" y="0"/>
            <a:ext cx="5193377"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323528" y="153507"/>
            <a:ext cx="8964488" cy="7417415"/>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sng" strike="noStrike" cap="none" normalizeH="0" baseline="0" dirty="0" smtClean="0">
                <a:ln>
                  <a:noFill/>
                </a:ln>
                <a:effectLst/>
                <a:latin typeface="Arial" pitchFamily="34" charset="0"/>
                <a:cs typeface="Arial" pitchFamily="34" charset="0"/>
              </a:rPr>
              <a:t>“Los amantes de Valdaro”</a:t>
            </a:r>
            <a:endParaRPr kumimoji="0" lang="es-ES" sz="2800" b="1" i="1"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Aparecieron el 6 de febrero de 2007 en el norte de Italia, </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en Valdaro, en una zona industria</a:t>
            </a:r>
            <a:r>
              <a:rPr kumimoji="0" lang="es-ES" sz="1400" b="1" i="1" u="none" strike="noStrike" cap="none" normalizeH="0" dirty="0" smtClean="0">
                <a:ln>
                  <a:noFill/>
                </a:ln>
                <a:effectLst/>
                <a:latin typeface="Arial" pitchFamily="34" charset="0"/>
                <a:cs typeface="Arial" pitchFamily="34" charset="0"/>
              </a:rPr>
              <a:t> </a:t>
            </a:r>
            <a:r>
              <a:rPr kumimoji="0" lang="es-ES" sz="1400" b="1" i="1" u="none" strike="noStrike" cap="none" normalizeH="0" baseline="0" dirty="0" smtClean="0">
                <a:ln>
                  <a:noFill/>
                </a:ln>
                <a:effectLst/>
                <a:latin typeface="Arial" pitchFamily="34" charset="0"/>
                <a:cs typeface="Arial" pitchFamily="34" charset="0"/>
              </a:rPr>
              <a:t>cercana a </a:t>
            </a:r>
          </a:p>
          <a:p>
            <a:pPr marL="0" marR="0" lvl="0" indent="0" algn="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Mantua y la datación le otorga una antigüedad de 5000 a 6000 años.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Según la arqueóloga que dirigía el equipo que llevo a cabo el descubrimiento, en el neolítico no era tan infrecuente el enterramiento doble, muchas veces se encuentran hijos que fueron enterrados junto a su madre, pero el caso de una pareja de edad similar es mas extraño.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La pareja era joven ya que presentaba casi toda la dentadura y no estaba desgastada. Aparentemente debían tener unos 20 años. Aparecieron abrazados y mirándose el uno al otro.  Y era la primera vez que se encontraban dos esqueletos de edades similares abrazados uno frente al otro. Uno de ellos parece alargar la mano hacia la boca del otro, a su vez este le abraza. Junto a ellos apareció lo que debió de ser su ajuar funerario, a la altura de las cervicales del varón una punta de </a:t>
            </a:r>
            <a:r>
              <a:rPr kumimoji="0" lang="es-ES" sz="1400" b="1" i="1" u="none" strike="noStrike" cap="none" normalizeH="0" baseline="0" dirty="0" err="1" smtClean="0">
                <a:ln>
                  <a:noFill/>
                </a:ln>
                <a:effectLst/>
                <a:latin typeface="Arial" pitchFamily="34" charset="0"/>
                <a:cs typeface="Arial" pitchFamily="34" charset="0"/>
              </a:rPr>
              <a:t>silex</a:t>
            </a:r>
            <a:r>
              <a:rPr kumimoji="0" lang="es-ES" sz="1400" b="1" i="1" u="none" strike="noStrike" cap="none" normalizeH="0" baseline="0" dirty="0" smtClean="0">
                <a:ln>
                  <a:noFill/>
                </a:ln>
                <a:effectLst/>
                <a:latin typeface="Arial" pitchFamily="34" charset="0"/>
                <a:cs typeface="Arial" pitchFamily="34" charset="0"/>
              </a:rPr>
              <a:t>, y, entre su muslo y el costado de la mujer un cuchillo de forma alargada. Ella no parecía que hubiese sido sacrificada (en dicho caso, ella hubiera aparecido al lado del varón y no abrazada como es este el caso).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La directora de las excavaciones, Elena Menotti, declaró que no hay precedentes de un entierro doble datado en el Neolítico, y mucho menos de dos personas abrazándose; y éstos se están abrazando de verdad.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lvl="0" algn="ctr" eaLnBrk="0" hangingPunct="0"/>
            <a:r>
              <a:rPr kumimoji="0" lang="es-ES" sz="1400" b="1" i="1" u="none" strike="noStrike" cap="none" normalizeH="0" baseline="0" dirty="0" smtClean="0">
                <a:ln>
                  <a:noFill/>
                </a:ln>
                <a:effectLst/>
                <a:latin typeface="Arial" pitchFamily="34" charset="0"/>
                <a:cs typeface="Arial" pitchFamily="34" charset="0"/>
              </a:rPr>
              <a:t>¿Que nos querrían decir con esa </a:t>
            </a:r>
            <a:r>
              <a:rPr lang="es-ES" sz="1400" b="1" i="1" dirty="0" err="1" smtClean="0">
                <a:latin typeface="Arial" pitchFamily="34" charset="0"/>
                <a:cs typeface="Arial" pitchFamily="34" charset="0"/>
              </a:rPr>
              <a:t>postur</a:t>
            </a:r>
            <a:r>
              <a:rPr lang="es-ES" sz="1400" b="1" i="1" dirty="0" smtClean="0">
                <a:latin typeface="Arial" pitchFamily="34" charset="0"/>
                <a:cs typeface="Arial" pitchFamily="34" charset="0"/>
              </a:rPr>
              <a:t> ME </a:t>
            </a:r>
            <a:r>
              <a:rPr lang="es-ES" sz="1400" b="1" i="1" dirty="0" smtClean="0">
                <a:latin typeface="Arial" pitchFamily="34" charset="0"/>
                <a:cs typeface="Arial" pitchFamily="34" charset="0"/>
              </a:rPr>
              <a:t>ALEGRO MUCHO QUE TE HAYA GUSTADO AMIGA INES, YO TAMPOCO LO SABIA Y ES MUY INTERESANTE.</a:t>
            </a:r>
          </a:p>
          <a:p>
            <a:pPr lvl="0" algn="ctr" eaLnBrk="0" hangingPunct="0"/>
            <a:r>
              <a:rPr lang="es-ES" sz="1400" b="1" i="1" dirty="0" smtClean="0">
                <a:latin typeface="Arial" pitchFamily="34" charset="0"/>
                <a:cs typeface="Arial" pitchFamily="34" charset="0"/>
              </a:rPr>
              <a:t>UN FUERTE ABRAZO.</a:t>
            </a:r>
          </a:p>
          <a:p>
            <a:pPr lvl="0" algn="ctr" eaLnBrk="0" hangingPunct="0"/>
            <a:r>
              <a:rPr lang="es-ES" sz="1400" b="1" i="1" dirty="0" smtClean="0">
                <a:latin typeface="Arial" pitchFamily="34" charset="0"/>
                <a:cs typeface="Arial" pitchFamily="34" charset="0"/>
              </a:rPr>
              <a:t>Como </a:t>
            </a:r>
            <a:r>
              <a:rPr kumimoji="0" lang="es-ES" sz="1400" b="1" i="1" u="none" strike="noStrike" cap="none" normalizeH="0" baseline="0" dirty="0" smtClean="0">
                <a:ln>
                  <a:noFill/>
                </a:ln>
                <a:effectLst/>
                <a:latin typeface="Arial" pitchFamily="34" charset="0"/>
                <a:cs typeface="Arial" pitchFamily="34" charset="0"/>
              </a:rPr>
              <a:t>encontrarían la muerte? ¿Y esa mano, ese dedo que parece dirigirse a la boca del otro, quizá pidiéndole silencio eterno? Un precioso enigma.</a:t>
            </a:r>
            <a:r>
              <a:rPr kumimoji="0" lang="es-ES" sz="1100" b="0" i="0" u="none" strike="noStrike" cap="none" normalizeH="0" baseline="0" dirty="0" smtClean="0">
                <a:ln>
                  <a:noFill/>
                </a:ln>
                <a:solidFill>
                  <a:schemeClr val="tx1"/>
                </a:solidFill>
                <a:effectLst/>
                <a:latin typeface="Comic Sans MS" pitchFamily="66" charset="0"/>
              </a:rPr>
              <a:t/>
            </a:r>
            <a:br>
              <a:rPr kumimoji="0" lang="es-ES" sz="1100" b="0" i="0" u="none" strike="noStrike" cap="none" normalizeH="0" baseline="0" dirty="0" smtClean="0">
                <a:ln>
                  <a:noFill/>
                </a:ln>
                <a:solidFill>
                  <a:schemeClr val="tx1"/>
                </a:solidFill>
                <a:effectLst/>
                <a:latin typeface="Comic Sans MS" pitchFamily="66"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3" name="Picture 2" descr="C:\Documents and Settings\Dell\Escritorio\02_Marian_page9_image5.png"/>
          <p:cNvPicPr>
            <a:picLocks noChangeAspect="1" noChangeArrowheads="1"/>
          </p:cNvPicPr>
          <p:nvPr/>
        </p:nvPicPr>
        <p:blipFill>
          <a:blip r:embed="rId2" cstate="print"/>
          <a:srcRect/>
          <a:stretch>
            <a:fillRect/>
          </a:stretch>
        </p:blipFill>
        <p:spPr bwMode="auto">
          <a:xfrm>
            <a:off x="323528" y="260648"/>
            <a:ext cx="1296144" cy="1605583"/>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02_Marian_page9_image5.png"/>
          <p:cNvPicPr>
            <a:picLocks noChangeAspect="1" noChangeArrowheads="1"/>
          </p:cNvPicPr>
          <p:nvPr/>
        </p:nvPicPr>
        <p:blipFill>
          <a:blip r:embed="rId2" cstate="print"/>
          <a:srcRect/>
          <a:stretch>
            <a:fillRect/>
          </a:stretch>
        </p:blipFill>
        <p:spPr bwMode="auto">
          <a:xfrm>
            <a:off x="1619672" y="-126776"/>
            <a:ext cx="5638619" cy="698477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1043608" y="948690"/>
            <a:ext cx="7812360" cy="5909310"/>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sng" strike="noStrike" cap="none" normalizeH="0" baseline="0" dirty="0" smtClean="0">
                <a:ln>
                  <a:noFill/>
                </a:ln>
                <a:effectLst/>
                <a:latin typeface="Arial" pitchFamily="34" charset="0"/>
                <a:cs typeface="Arial" pitchFamily="34" charset="0"/>
              </a:rPr>
              <a:t>"Los amantes de Rumania"</a:t>
            </a:r>
            <a:endParaRPr kumimoji="0" lang="es-ES" sz="28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
            </a:r>
            <a:br>
              <a:rPr kumimoji="0" lang="es-ES" sz="1600" b="1" i="1" u="none" strike="noStrike" cap="none" normalizeH="0" baseline="0" dirty="0" smtClean="0">
                <a:ln>
                  <a:noFill/>
                </a:ln>
                <a:effectLst/>
                <a:latin typeface="Arial" pitchFamily="34" charset="0"/>
                <a:cs typeface="Arial" pitchFamily="34" charset="0"/>
              </a:rPr>
            </a:b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Los arqueólogos encontraron, en el interior de un patio de un monasterio dominico los restos de dos jóvenes cogidos de la mano. Se estima que fueron enterrados entre 1450 y 1550. Sin embargo en esa época eran muy raros los enterramientos dobles.</a:t>
            </a:r>
            <a:br>
              <a:rPr kumimoji="0" lang="es-ES" sz="1600" b="1" i="1" u="none" strike="noStrike" cap="none" normalizeH="0" baseline="0" dirty="0" smtClean="0">
                <a:ln>
                  <a:noFill/>
                </a:ln>
                <a:effectLst/>
                <a:latin typeface="Arial" pitchFamily="34" charset="0"/>
                <a:cs typeface="Arial" pitchFamily="34" charset="0"/>
              </a:rPr>
            </a:b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Parece ser, según los informes del Instituto de Arqueología e Historia del Arte de Cluj-Napoca, que esas dependencias serian en un principio el antiguo cementerio del monasterio.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El varón sufrió una lesión de cadera, a raíz de la cual probablemente muriera. Y la mujer, dada su juventud y su apariencia saludable, probablemente sufrió un ataque al corazón por la tristeza ante la perdida de su amado. Se ha descartado el suicidio, ya que en la edad media era pecado y no hubieran permitido el entierro en lugar sagrado. Lógicamente se les enterró juntos por el amor que demostraron.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6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Se trata de dos esqueletos tomados de la mano y ambas cabezas se miran.</a:t>
            </a:r>
            <a:r>
              <a:rPr kumimoji="0" lang="es-ES" sz="1100" b="0" i="0" u="none" strike="noStrike" cap="none" normalizeH="0" baseline="0" dirty="0" smtClean="0">
                <a:ln>
                  <a:noFill/>
                </a:ln>
                <a:solidFill>
                  <a:schemeClr val="tx1"/>
                </a:solidFill>
                <a:effectLst/>
                <a:latin typeface="Comic Sans MS" pitchFamily="66" charset="0"/>
              </a:rPr>
              <a:t/>
            </a:r>
            <a:br>
              <a:rPr kumimoji="0" lang="es-ES" sz="1100" b="0" i="0" u="none" strike="noStrike" cap="none" normalizeH="0" baseline="0" dirty="0" smtClean="0">
                <a:ln>
                  <a:noFill/>
                </a:ln>
                <a:solidFill>
                  <a:schemeClr val="tx1"/>
                </a:solidFill>
                <a:effectLst/>
                <a:latin typeface="Comic Sans MS" pitchFamily="66" charset="0"/>
              </a:rPr>
            </a:br>
            <a:r>
              <a:rPr kumimoji="0" lang="es-ES" sz="1200" b="1" i="0" u="none" strike="noStrike" cap="none" normalizeH="0" baseline="0" dirty="0" smtClean="0">
                <a:ln>
                  <a:noFill/>
                </a:ln>
                <a:solidFill>
                  <a:srgbClr val="000000"/>
                </a:solidFill>
                <a:effectLst/>
                <a:latin typeface="Georgia" pitchFamily="18" charset="0"/>
              </a:rPr>
              <a:t/>
            </a:r>
            <a:br>
              <a:rPr kumimoji="0" lang="es-ES" sz="1200" b="1" i="0" u="none" strike="noStrike" cap="none" normalizeH="0" baseline="0" dirty="0" smtClean="0">
                <a:ln>
                  <a:noFill/>
                </a:ln>
                <a:solidFill>
                  <a:srgbClr val="000000"/>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7170" name="Picture 2" descr="C:\Documents and Settings\Dell\Escritorio\02_Marian_page9_image11.png"/>
          <p:cNvPicPr>
            <a:picLocks noChangeAspect="1" noChangeArrowheads="1"/>
          </p:cNvPicPr>
          <p:nvPr/>
        </p:nvPicPr>
        <p:blipFill>
          <a:blip r:embed="rId2" cstate="print"/>
          <a:srcRect/>
          <a:stretch>
            <a:fillRect/>
          </a:stretch>
        </p:blipFill>
        <p:spPr bwMode="auto">
          <a:xfrm>
            <a:off x="251520" y="260648"/>
            <a:ext cx="1368152" cy="161650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02_Marian_page9_image11.png"/>
          <p:cNvPicPr>
            <a:picLocks noChangeAspect="1" noChangeArrowheads="1"/>
          </p:cNvPicPr>
          <p:nvPr/>
        </p:nvPicPr>
        <p:blipFill>
          <a:blip r:embed="rId2" cstate="print"/>
          <a:srcRect/>
          <a:stretch>
            <a:fillRect/>
          </a:stretch>
        </p:blipFill>
        <p:spPr bwMode="auto">
          <a:xfrm>
            <a:off x="1547664" y="0"/>
            <a:ext cx="5832648" cy="6891422"/>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467544" y="369331"/>
            <a:ext cx="8676456" cy="6832640"/>
          </a:xfrm>
          <a:prstGeom prst="rect">
            <a:avLst/>
          </a:prstGeom>
          <a:noFill/>
          <a:ln w="9525">
            <a:noFill/>
            <a:miter lim="800000"/>
            <a:headEnd/>
            <a:tailEnd/>
          </a:ln>
          <a:effectLst/>
        </p:spPr>
        <p:txBody>
          <a:bodyPr wrap="square" rIns="660192" anchor="ctr">
            <a:spAutoFit/>
          </a:bodyPr>
          <a:lstStyle/>
          <a:p>
            <a:pPr algn="ctr"/>
            <a:r>
              <a:rPr lang="es-ES" sz="2400" b="1" i="1" u="sng" dirty="0"/>
              <a:t>"Los enamorados de </a:t>
            </a:r>
            <a:endParaRPr lang="es-ES" sz="2400" b="1" i="1" u="sng" dirty="0" smtClean="0"/>
          </a:p>
          <a:p>
            <a:pPr algn="ctr"/>
            <a:r>
              <a:rPr lang="es-ES" sz="2400" b="1" i="1" u="sng" dirty="0" smtClean="0"/>
              <a:t>san Fernando"</a:t>
            </a:r>
            <a:r>
              <a:rPr lang="es-ES" sz="2400" b="1" i="1" u="sng" dirty="0"/>
              <a:t> (Cádiz)</a:t>
            </a:r>
            <a:endParaRPr lang="es-ES" sz="2400" b="1" i="1" dirty="0"/>
          </a:p>
          <a:p>
            <a:pPr algn="ctr"/>
            <a:endParaRPr lang="es-ES" sz="1600" b="1" i="1" dirty="0"/>
          </a:p>
          <a:p>
            <a:pPr algn="ctr"/>
            <a:r>
              <a:rPr lang="es-ES" sz="1600" b="1" i="1" dirty="0" smtClean="0"/>
              <a:t>                Ésta </a:t>
            </a:r>
            <a:r>
              <a:rPr lang="es-ES" sz="1600" b="1" i="1" dirty="0"/>
              <a:t>pareja apareció en el  campo de Hockey de San Fernando (Cádiz).</a:t>
            </a:r>
          </a:p>
          <a:p>
            <a:pPr algn="ctr"/>
            <a:r>
              <a:rPr lang="es-ES" sz="1600" b="1" i="1" dirty="0"/>
              <a:t/>
            </a:r>
            <a:br>
              <a:rPr lang="es-ES" sz="1600" b="1" i="1" dirty="0"/>
            </a:br>
            <a:r>
              <a:rPr lang="es-ES" sz="1600" b="1" i="1" dirty="0" smtClean="0"/>
              <a:t>El </a:t>
            </a:r>
            <a:r>
              <a:rPr lang="es-ES" sz="1600" b="1" i="1" dirty="0"/>
              <a:t>descubrimiento tuvo lugar en una fosa simple en el interior del cementerio de un poblado neolítico, y el carbono 14 ha corroborado que se trata de un enterramiento de hace 6000 años</a:t>
            </a:r>
            <a:r>
              <a:rPr lang="es-ES" sz="1600" b="1" i="1" dirty="0" smtClean="0"/>
              <a:t>.</a:t>
            </a:r>
            <a:r>
              <a:rPr lang="es-ES" sz="1600" b="1" i="1" dirty="0"/>
              <a:t/>
            </a:r>
            <a:br>
              <a:rPr lang="es-ES" sz="1600" b="1" i="1" dirty="0"/>
            </a:br>
            <a:endParaRPr lang="es-ES" sz="1600" b="1" i="1" dirty="0"/>
          </a:p>
          <a:p>
            <a:pPr algn="ctr"/>
            <a:r>
              <a:rPr lang="es-ES" sz="1600" b="1" i="1" dirty="0"/>
              <a:t>Están enterrados frente a frente, con las extremidades superiores e inferiores  abrazados.</a:t>
            </a:r>
          </a:p>
          <a:p>
            <a:pPr algn="ctr"/>
            <a:endParaRPr lang="es-ES" sz="1600" b="1" i="1" dirty="0"/>
          </a:p>
          <a:p>
            <a:pPr algn="ctr"/>
            <a:r>
              <a:rPr lang="es-ES" sz="1600" b="1" i="1" dirty="0"/>
              <a:t>Los estudios han demostrado que el cuerpo de la izquierda corresponde al de una niña de unos 12 años de edad, y el de la derecha a un adulto de unos 35 o 40 años, de este no está muy claro el sexo.</a:t>
            </a:r>
          </a:p>
          <a:p>
            <a:pPr algn="ctr"/>
            <a:endParaRPr lang="es-ES" sz="1600" b="1" i="1" dirty="0"/>
          </a:p>
          <a:p>
            <a:pPr algn="ctr"/>
            <a:r>
              <a:rPr lang="es-ES" sz="1600" b="1" i="1" dirty="0"/>
              <a:t>El hecho de ser enterrados en posición fetal, según la antropóloga Mila Macias, vendría a demostrar que tenían un vínculo afectivo muy grande.</a:t>
            </a:r>
          </a:p>
          <a:p>
            <a:pPr algn="ctr"/>
            <a:endParaRPr lang="es-ES" sz="1600" b="1" i="1" dirty="0"/>
          </a:p>
          <a:p>
            <a:pPr algn="ctr"/>
            <a:r>
              <a:rPr lang="es-ES" sz="1600" b="1" i="1" dirty="0"/>
              <a:t>Debieron de morir a la vez, de otra manera no podrían encontrarse tan entrelazados.</a:t>
            </a:r>
          </a:p>
          <a:p>
            <a:pPr algn="ctr"/>
            <a:r>
              <a:rPr lang="es-ES" sz="1600" b="1" i="1" dirty="0"/>
              <a:t>Junto a los esqueletos se encontraron, cerca de sus pies, restos de pigmentos ocres, y cerca del cráneo de uno de ellos agujas de hueso, por lo que se especula con que pudiesen ser los restos de un tocado.</a:t>
            </a:r>
            <a:r>
              <a:rPr lang="es-ES" sz="1100" dirty="0"/>
              <a:t/>
            </a:r>
            <a:br>
              <a:rPr lang="es-ES" sz="1100" dirty="0"/>
            </a:br>
            <a:r>
              <a:rPr lang="es-ES" sz="1100" b="1" dirty="0"/>
              <a:t/>
            </a:r>
            <a:br>
              <a:rPr lang="es-ES" sz="1100" b="1" dirty="0"/>
            </a:br>
            <a:endParaRPr lang="es-ES" sz="1100" b="1" dirty="0"/>
          </a:p>
        </p:txBody>
      </p:sp>
      <p:pic>
        <p:nvPicPr>
          <p:cNvPr id="3" name="Picture 2" descr="C:\Documents and Settings\Dell\Escritorio\0-los amantes de san fernando.jpg"/>
          <p:cNvPicPr>
            <a:picLocks noChangeAspect="1" noChangeArrowheads="1"/>
          </p:cNvPicPr>
          <p:nvPr/>
        </p:nvPicPr>
        <p:blipFill>
          <a:blip r:embed="rId2" cstate="print"/>
          <a:srcRect/>
          <a:stretch>
            <a:fillRect/>
          </a:stretch>
        </p:blipFill>
        <p:spPr bwMode="auto">
          <a:xfrm>
            <a:off x="251520" y="188640"/>
            <a:ext cx="1230119" cy="162051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los amantes de san fernando.jpg"/>
          <p:cNvPicPr>
            <a:picLocks noChangeAspect="1" noChangeArrowheads="1"/>
          </p:cNvPicPr>
          <p:nvPr/>
        </p:nvPicPr>
        <p:blipFill>
          <a:blip r:embed="rId2" cstate="print"/>
          <a:srcRect/>
          <a:stretch>
            <a:fillRect/>
          </a:stretch>
        </p:blipFill>
        <p:spPr bwMode="auto">
          <a:xfrm>
            <a:off x="1907704" y="0"/>
            <a:ext cx="5205846" cy="6858000"/>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971600" y="692696"/>
            <a:ext cx="7956376" cy="5970865"/>
          </a:xfrm>
          <a:prstGeom prst="rect">
            <a:avLst/>
          </a:prstGeom>
          <a:noFill/>
          <a:ln w="9525">
            <a:noFill/>
            <a:miter lim="800000"/>
            <a:headEnd/>
            <a:tailEnd/>
          </a:ln>
          <a:effectLst/>
        </p:spPr>
        <p:txBody>
          <a:bodyPr vert="horz" wrap="square" lIns="91440" tIns="45720" rIns="660192"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200" b="1" i="1" u="sng" strike="noStrike" cap="none" normalizeH="0" baseline="0" dirty="0" smtClean="0">
                <a:ln>
                  <a:noFill/>
                </a:ln>
                <a:effectLst/>
                <a:latin typeface="Arial" pitchFamily="34" charset="0"/>
                <a:cs typeface="Arial" pitchFamily="34" charset="0"/>
              </a:rPr>
              <a:t>“Los amantes de Navarra”</a:t>
            </a:r>
            <a:endParaRPr kumimoji="0" lang="es-ES" sz="32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
            </a:r>
            <a:br>
              <a:rPr kumimoji="0" lang="es-ES" sz="1400" b="1" i="1" u="none" strike="noStrike" cap="none" normalizeH="0" baseline="0" dirty="0" smtClean="0">
                <a:ln>
                  <a:noFill/>
                </a:ln>
                <a:effectLst/>
                <a:latin typeface="Arial" pitchFamily="34" charset="0"/>
                <a:cs typeface="Arial" pitchFamily="34" charset="0"/>
              </a:rPr>
            </a:b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Y dejo para el final a los “culpables” de que haya escrito el presente articulo en honor de todos los amantes, amadores y amados.</a:t>
            </a:r>
            <a:br>
              <a:rPr kumimoji="0" lang="es-ES" sz="1400" b="1" i="1" u="none" strike="noStrike" cap="none" normalizeH="0" baseline="0" dirty="0" smtClean="0">
                <a:ln>
                  <a:noFill/>
                </a:ln>
                <a:effectLst/>
                <a:latin typeface="Arial" pitchFamily="34" charset="0"/>
                <a:cs typeface="Arial" pitchFamily="34" charset="0"/>
              </a:rPr>
            </a:b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Fue grande y grata mi sorpresa al encontrarme de cara ante semejante regalo. Un regalo que nadie esperaba encontrar allí, bajo las viejas tablas del entarimado de una iglesia románica.</a:t>
            </a:r>
            <a:br>
              <a:rPr kumimoji="0" lang="es-ES" sz="1400" b="1" i="1" u="none" strike="noStrike" cap="none" normalizeH="0" baseline="0" dirty="0" smtClean="0">
                <a:ln>
                  <a:noFill/>
                </a:ln>
                <a:effectLst/>
                <a:latin typeface="Arial" pitchFamily="34" charset="0"/>
                <a:cs typeface="Arial" pitchFamily="34" charset="0"/>
              </a:rPr>
            </a:b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Fuimos invitados a ver el desarrollo de las obras, sin más, por simple curiosidad, esperábamos  hallar huesos, por supuesto. Pero cual fue nuestra sorpresa al encontrarnos con una representación tan grande del amor más allá del amor. Más allá de la vida y de la muerte.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Al principio empezamos a divagar sobre quienes serian los protagonistas, a quien pertenecerían esos restos, porque estaban enterrados allí y juntos, quien los habría puesto, si morirían a la vez, o, de no ser así, quien moriría antes, si habrían sido pareja, incluso amantes clandestinos….</a:t>
            </a:r>
            <a:br>
              <a:rPr kumimoji="0" lang="es-ES" sz="1400" b="1" i="1" u="none" strike="noStrike" cap="none" normalizeH="0" baseline="0" dirty="0" smtClean="0">
                <a:ln>
                  <a:noFill/>
                </a:ln>
                <a:effectLst/>
                <a:latin typeface="Arial" pitchFamily="34" charset="0"/>
                <a:cs typeface="Arial" pitchFamily="34" charset="0"/>
              </a:rPr>
            </a:b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Que cosa mas bonita seria iniciar un viaje eterno nada menos que junto a la persona a quien mas amas.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400" b="1" i="1" u="none" strike="noStrike" cap="none" normalizeH="0" baseline="0" dirty="0" smtClean="0">
              <a:ln>
                <a:noFill/>
              </a:ln>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effectLst/>
                <a:latin typeface="Arial" pitchFamily="34" charset="0"/>
                <a:cs typeface="Arial" pitchFamily="34" charset="0"/>
              </a:rPr>
              <a:t>El mas grande de los miedos del hombre es la muerte, tema tabú donde los haya. Y, paradójicamente, si existe  algo de lo que estamos realmente seguros, es de que todos, un día, moriremos.</a:t>
            </a:r>
          </a:p>
        </p:txBody>
      </p:sp>
      <p:pic>
        <p:nvPicPr>
          <p:cNvPr id="3" name="Picture 2" descr="C:\Documents and Settings\Dell\Escritorio\02_Marian_page9_image23.png"/>
          <p:cNvPicPr>
            <a:picLocks noChangeAspect="1" noChangeArrowheads="1"/>
          </p:cNvPicPr>
          <p:nvPr/>
        </p:nvPicPr>
        <p:blipFill>
          <a:blip r:embed="rId2" cstate="print"/>
          <a:srcRect/>
          <a:stretch>
            <a:fillRect/>
          </a:stretch>
        </p:blipFill>
        <p:spPr bwMode="auto">
          <a:xfrm>
            <a:off x="251520" y="332656"/>
            <a:ext cx="1618448" cy="122413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02_Marian_page9_image26.png"/>
          <p:cNvPicPr>
            <a:picLocks noChangeAspect="1" noChangeArrowheads="1"/>
          </p:cNvPicPr>
          <p:nvPr/>
        </p:nvPicPr>
        <p:blipFill>
          <a:blip r:embed="rId2" cstate="print"/>
          <a:srcRect/>
          <a:stretch>
            <a:fillRect/>
          </a:stretch>
        </p:blipFill>
        <p:spPr bwMode="auto">
          <a:xfrm>
            <a:off x="683568" y="692695"/>
            <a:ext cx="7416824" cy="5630043"/>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02_Marian_page9_image23.png"/>
          <p:cNvPicPr>
            <a:picLocks noChangeAspect="1" noChangeArrowheads="1"/>
          </p:cNvPicPr>
          <p:nvPr/>
        </p:nvPicPr>
        <p:blipFill>
          <a:blip r:embed="rId2" cstate="print"/>
          <a:srcRect/>
          <a:stretch>
            <a:fillRect/>
          </a:stretch>
        </p:blipFill>
        <p:spPr bwMode="auto">
          <a:xfrm>
            <a:off x="899591" y="692696"/>
            <a:ext cx="7200801" cy="5446426"/>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3568" y="332656"/>
            <a:ext cx="7992888" cy="6340197"/>
          </a:xfrm>
          <a:prstGeom prst="rect">
            <a:avLst/>
          </a:prstGeom>
        </p:spPr>
        <p:txBody>
          <a:bodyPr wrap="square">
            <a:spAutoFit/>
          </a:bodyPr>
          <a:lstStyle/>
          <a:p>
            <a:pPr lvl="0" algn="ctr"/>
            <a:r>
              <a:rPr lang="es-ES" sz="1400" i="1" dirty="0" smtClean="0">
                <a:latin typeface="Arial" pitchFamily="34" charset="0"/>
                <a:cs typeface="Arial" pitchFamily="34" charset="0"/>
              </a:rPr>
              <a:t>E</a:t>
            </a:r>
            <a:r>
              <a:rPr lang="es-ES" sz="1400" i="1" dirty="0" smtClean="0">
                <a:latin typeface="Arial" pitchFamily="34" charset="0"/>
                <a:cs typeface="Arial" pitchFamily="34" charset="0"/>
              </a:rPr>
              <a:t>ncerrados</a:t>
            </a:r>
            <a:r>
              <a:rPr lang="es-ES" sz="1400" b="1" i="1" dirty="0" smtClean="0">
                <a:latin typeface="Arial" pitchFamily="34" charset="0"/>
                <a:cs typeface="Arial" pitchFamily="34" charset="0"/>
              </a:rPr>
              <a:t> </a:t>
            </a:r>
            <a:r>
              <a:rPr lang="es-ES" sz="1400" b="1" i="1" dirty="0" smtClean="0">
                <a:latin typeface="Arial" pitchFamily="34" charset="0"/>
                <a:cs typeface="Arial" pitchFamily="34" charset="0"/>
              </a:rPr>
              <a:t>en un ataúd, aislados, cubiertos por la tierra. El iniciar un viaje en </a:t>
            </a:r>
            <a:r>
              <a:rPr lang="es-ES" sz="1400" b="1" i="1" dirty="0" smtClean="0">
                <a:latin typeface="Arial" pitchFamily="34" charset="0"/>
                <a:cs typeface="Arial" pitchFamily="34" charset="0"/>
              </a:rPr>
              <a:t>su permanecer </a:t>
            </a:r>
            <a:r>
              <a:rPr lang="es-ES" sz="1400" b="1" i="1" dirty="0" smtClean="0">
                <a:latin typeface="Arial" pitchFamily="34" charset="0"/>
                <a:cs typeface="Arial" pitchFamily="34" charset="0"/>
              </a:rPr>
              <a:t>litario </a:t>
            </a:r>
            <a:r>
              <a:rPr lang="es-ES" sz="1400" b="1" i="1" dirty="0" smtClean="0">
                <a:latin typeface="Arial" pitchFamily="34" charset="0"/>
                <a:cs typeface="Arial" pitchFamily="34" charset="0"/>
              </a:rPr>
              <a:t>a “no sabemos donde”, eso es lo que verdaderamente nos aterra. Y a pesar de que se nos haya prometido un paraíso eterno.</a:t>
            </a:r>
          </a:p>
          <a:p>
            <a:pPr lvl="0" algn="ctr"/>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Sin embargo, si ese viaje lo hiciéramos al lado de la persona amada seria un consuelo. Una promesa de velar el uno por el otro más allá de la muerte. Y de eso pocas parejas han tenido el privilegio.</a:t>
            </a:r>
          </a:p>
          <a:p>
            <a:pPr lvl="0" algn="ctr" eaLnBrk="0" fontAlgn="t" hangingPunct="0"/>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De repente todos nos quedamos mudos, como queriendo grabar en nuestras pupilas lo que, con toda seguridad, nadie mas iba a contemplar. Siendo conscientes de que lo que teníamos delante de nosotros se olvidaría de  la misma forma que salió a la luz.</a:t>
            </a:r>
          </a:p>
          <a:p>
            <a:pPr lvl="0" algn="ctr" eaLnBrk="0" hangingPunct="0"/>
            <a:r>
              <a:rPr lang="es-ES" sz="1400" b="1" i="1" dirty="0" smtClean="0">
                <a:latin typeface="Arial" pitchFamily="34" charset="0"/>
                <a:cs typeface="Arial" pitchFamily="34" charset="0"/>
              </a:rPr>
              <a:t>Dimos nuestra opinión, sugerimos posibles soluciones, esperando el milagro. Creyendo que, aunque se tuvieran que cambiar planes y planos, alguien tendría un poco de sensibilidad y lo dejarían salir a la luz.</a:t>
            </a:r>
          </a:p>
          <a:p>
            <a:pPr lvl="0" algn="ctr" eaLnBrk="0" hangingPunct="0"/>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Pero lo que nos temíamos,  ocurrió, y la “pareja” fue trasladada a un lugar más prosaico, allá donde reposan el “resto de los restos”, y allá permanecerán por siempre, sin nombre, sin identificación ninguna, y lo que es mas doloroso, quizá, separados…</a:t>
            </a:r>
          </a:p>
          <a:p>
            <a:pPr lvl="0" algn="ctr" eaLnBrk="0" hangingPunct="0"/>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A todos los que fuimos testigos de aquel descubrimiento nos hubiera gustado que hubiesen permanecido en ese lugar. Allí donde alguien pensó que deberían reposar juntos, por los siglos de  los siglos.</a:t>
            </a:r>
          </a:p>
          <a:p>
            <a:pPr lvl="0" algn="ctr" eaLnBrk="0" hangingPunct="0"/>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Casi todos, con lágrimas en los ojos, nos despedimos de los amantes, los que siempre serán “nuestros amantes”, nuestra pareja, que permanecerá por siempre en secreto.</a:t>
            </a:r>
          </a:p>
          <a:p>
            <a:pPr lvl="0" algn="ctr" eaLnBrk="0" hangingPunct="0"/>
            <a:endParaRPr lang="es-ES" sz="1400" b="1" i="1" dirty="0" smtClean="0">
              <a:latin typeface="Arial" pitchFamily="34" charset="0"/>
              <a:cs typeface="Arial" pitchFamily="34" charset="0"/>
            </a:endParaRPr>
          </a:p>
          <a:p>
            <a:pPr lvl="0" algn="ctr" eaLnBrk="0" hangingPunct="0"/>
            <a:r>
              <a:rPr lang="es-ES" sz="1400" b="1" i="1" dirty="0" smtClean="0">
                <a:latin typeface="Arial" pitchFamily="34" charset="0"/>
                <a:cs typeface="Arial" pitchFamily="34" charset="0"/>
              </a:rPr>
              <a:t>Pero, antes de despedirnos de ellos, todos nos llevamos en nuestro corazón una razón más para seguir amando. Aun cuando sea evidente que, aunque seamos unos románticos, y, estemos perdidamente enamorados, sólo somos un montón de huesos…</a:t>
            </a:r>
          </a:p>
        </p:txBody>
      </p:sp>
    </p:spTree>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02_Marian_page9_image26.png"/>
          <p:cNvPicPr>
            <a:picLocks noChangeAspect="1" noChangeArrowheads="1"/>
          </p:cNvPicPr>
          <p:nvPr/>
        </p:nvPicPr>
        <p:blipFill>
          <a:blip r:embed="rId2" cstate="print"/>
          <a:srcRect/>
          <a:stretch>
            <a:fillRect/>
          </a:stretch>
        </p:blipFill>
        <p:spPr bwMode="auto">
          <a:xfrm>
            <a:off x="827584" y="476672"/>
            <a:ext cx="7683728" cy="5832648"/>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611560" y="692696"/>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6387" name="Image 2" descr="swirlrainbw3.gif"/>
          <p:cNvPicPr>
            <a:picLocks noChangeAspect="1"/>
          </p:cNvPicPr>
          <p:nvPr/>
        </p:nvPicPr>
        <p:blipFill>
          <a:blip r:embed="rId2" cstate="print"/>
          <a:srcRect/>
          <a:stretch>
            <a:fillRect/>
          </a:stretch>
        </p:blipFill>
        <p:spPr bwMode="auto">
          <a:xfrm rot="10800000">
            <a:off x="0" y="0"/>
            <a:ext cx="9144000" cy="69850"/>
          </a:xfrm>
          <a:prstGeom prst="rect">
            <a:avLst/>
          </a:prstGeom>
          <a:noFill/>
          <a:ln w="9525">
            <a:noFill/>
            <a:miter lim="800000"/>
            <a:headEnd/>
            <a:tailEnd/>
          </a:ln>
        </p:spPr>
      </p:pic>
      <p:pic>
        <p:nvPicPr>
          <p:cNvPr id="16388" name="Image 2" descr="swirlrainbw3.gif"/>
          <p:cNvPicPr>
            <a:picLocks noChangeAspect="1"/>
          </p:cNvPicPr>
          <p:nvPr/>
        </p:nvPicPr>
        <p:blipFill>
          <a:blip r:embed="rId2" cstate="print"/>
          <a:srcRect/>
          <a:stretch>
            <a:fillRect/>
          </a:stretch>
        </p:blipFill>
        <p:spPr bwMode="auto">
          <a:xfrm rot="10800000">
            <a:off x="0" y="6788150"/>
            <a:ext cx="9144000" cy="69850"/>
          </a:xfrm>
          <a:prstGeom prst="rect">
            <a:avLst/>
          </a:prstGeom>
          <a:noFill/>
          <a:ln w="9525">
            <a:noFill/>
            <a:miter lim="800000"/>
            <a:headEnd/>
            <a:tailEnd/>
          </a:ln>
        </p:spPr>
      </p:pic>
      <p:pic>
        <p:nvPicPr>
          <p:cNvPr id="16389" name="Image 2" descr="swirlrainbw3.gif"/>
          <p:cNvPicPr>
            <a:picLocks noChangeAspect="1"/>
          </p:cNvPicPr>
          <p:nvPr/>
        </p:nvPicPr>
        <p:blipFill>
          <a:blip r:embed="rId2"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6390" name="Image 2" descr="swirlrainbw3.gif"/>
          <p:cNvPicPr>
            <a:picLocks noChangeAspect="1"/>
          </p:cNvPicPr>
          <p:nvPr/>
        </p:nvPicPr>
        <p:blipFill>
          <a:blip r:embed="rId2"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6391" name="Picture 2" descr="CARA"/>
          <p:cNvPicPr>
            <a:picLocks noChangeAspect="1" noChangeArrowheads="1"/>
          </p:cNvPicPr>
          <p:nvPr/>
        </p:nvPicPr>
        <p:blipFill>
          <a:blip r:embed="rId3"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p>
        </p:txBody>
      </p:sp>
      <p:sp>
        <p:nvSpPr>
          <p:cNvPr id="9" name="8 CuadroTexto"/>
          <p:cNvSpPr txBox="1"/>
          <p:nvPr/>
        </p:nvSpPr>
        <p:spPr>
          <a:xfrm flipH="1">
            <a:off x="323528" y="5661248"/>
            <a:ext cx="2592288" cy="646331"/>
          </a:xfrm>
          <a:prstGeom prst="rect">
            <a:avLst/>
          </a:prstGeom>
          <a:solidFill>
            <a:srgbClr val="CC9900"/>
          </a:solidFill>
        </p:spPr>
        <p:txBody>
          <a:bodyPr wrap="square" rtlCol="0">
            <a:spAutoFit/>
          </a:bodyPr>
          <a:lstStyle/>
          <a:p>
            <a:pPr algn="ctr"/>
            <a:r>
              <a:rPr lang="es-ES" b="1" dirty="0" smtClean="0">
                <a:solidFill>
                  <a:srgbClr val="663300"/>
                </a:solidFill>
              </a:rPr>
              <a:t>Información y fotos </a:t>
            </a:r>
          </a:p>
          <a:p>
            <a:pPr algn="ctr"/>
            <a:r>
              <a:rPr lang="es-ES" b="1" dirty="0" smtClean="0">
                <a:solidFill>
                  <a:srgbClr val="663300"/>
                </a:solidFill>
              </a:rPr>
              <a:t>Marian Tarazona</a:t>
            </a:r>
            <a:endParaRPr lang="es-ES" b="1" dirty="0">
              <a:solidFill>
                <a:srgbClr val="663300"/>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MOR ETERN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AMOR ETERNO</Template>
  <TotalTime>43</TotalTime>
  <Words>506</Words>
  <Application>Microsoft Office PowerPoint</Application>
  <PresentationFormat>Presentación en pantalla (4:3)</PresentationFormat>
  <Paragraphs>148</Paragraphs>
  <Slides>28</Slides>
  <Notes>0</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AMOR ETERNO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2014-10-02T08:15:24Z</dcterms:created>
  <dcterms:modified xsi:type="dcterms:W3CDTF">2014-10-02T08:59:01Z</dcterms:modified>
</cp:coreProperties>
</file>