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74" r:id="rId3"/>
  </p:sldMasterIdLst>
  <p:notesMasterIdLst>
    <p:notesMasterId r:id="rId38"/>
  </p:notesMasterIdLst>
  <p:sldIdLst>
    <p:sldId id="377" r:id="rId4"/>
    <p:sldId id="476" r:id="rId5"/>
    <p:sldId id="480"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9" r:id="rId34"/>
    <p:sldId id="510" r:id="rId35"/>
    <p:sldId id="378" r:id="rId36"/>
    <p:sldId id="512" r:id="rId37"/>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wemVDWpDFcOZtWWI6TbIQ" hashData="QqYOrQ6KkygyLqIY7+ILKEMFfb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882" y="-93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25/03/2019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xmlns=""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med" advTm="6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1"/>
            <a:ext cx="9579214" cy="135841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2659120503"/>
      </p:ext>
    </p:extLst>
  </p:cSld>
  <p:clrMapOvr>
    <a:masterClrMapping/>
  </p:clrMapOvr>
  <p:transition spd="med" advTm="6000">
    <p:check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3338440892"/>
      </p:ext>
    </p:extLst>
  </p:cSld>
  <p:clrMapOvr>
    <a:masterClrMapping/>
  </p:clrMapOvr>
  <p:transition spd="med" advTm="6000">
    <p:checke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072303"/>
            <a:ext cx="9579214"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2686019"/>
            <a:ext cx="9579214"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947377572"/>
      </p:ext>
    </p:extLst>
  </p:cSld>
  <p:clrMapOvr>
    <a:masterClrMapping/>
  </p:clrMapOvr>
  <p:transition spd="med" advTm="6000">
    <p:checke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4"/>
            <a:ext cx="4977434"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6" y="1478704"/>
            <a:ext cx="4977434"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3530990538"/>
      </p:ext>
    </p:extLst>
  </p:cSld>
  <p:clrMapOvr>
    <a:masterClrMapping/>
  </p:clrMapOvr>
  <p:transition spd="med" advTm="6000">
    <p:checke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3" y="1418558"/>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3"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3" y="1418558"/>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3"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2332791051"/>
      </p:ext>
    </p:extLst>
  </p:cSld>
  <p:clrMapOvr>
    <a:masterClrMapping/>
  </p:clrMapOvr>
  <p:transition spd="med" advTm="6000">
    <p:checke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1669488578"/>
      </p:ext>
    </p:extLst>
  </p:cSld>
  <p:clrMapOvr>
    <a:masterClrMapping/>
  </p:clrMapOvr>
  <p:transition spd="med" advTm="6000">
    <p:checke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344992036"/>
      </p:ext>
    </p:extLst>
  </p:cSld>
  <p:clrMapOvr>
    <a:masterClrMapping/>
  </p:clrMapOvr>
  <p:transition spd="med" advTm="6000">
    <p:checke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4" y="252319"/>
            <a:ext cx="3707641" cy="107382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25" y="252319"/>
            <a:ext cx="6300055"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4" y="1326139"/>
            <a:ext cx="3707641" cy="433489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4066405722"/>
      </p:ext>
    </p:extLst>
  </p:cSld>
  <p:clrMapOvr>
    <a:masterClrMapping/>
  </p:clrMapOvr>
  <p:transition spd="med" advTm="6000">
    <p:checke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0"/>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49"/>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8"/>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1094741305"/>
      </p:ext>
    </p:extLst>
  </p:cSld>
  <p:clrMapOvr>
    <a:masterClrMapping/>
  </p:clrMapOvr>
  <p:transition spd="med" advTm="6000">
    <p:checke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3756843175"/>
      </p:ext>
    </p:extLst>
  </p:cSld>
  <p:clrMapOvr>
    <a:masterClrMapping/>
  </p:clrMapOvr>
  <p:transition spd="med" advTm="6000">
    <p:checke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06" y="253786"/>
            <a:ext cx="2535674" cy="540724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3" y="253786"/>
            <a:ext cx="7419195" cy="540724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1828720292"/>
      </p:ext>
    </p:extLst>
  </p:cSld>
  <p:clrMapOvr>
    <a:masterClrMapping/>
  </p:clrMapOvr>
  <p:transition spd="med" advTm="6000">
    <p:checke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25/03/2019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check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3" y="253786"/>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3" y="1478704"/>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83" y="5873738"/>
            <a:ext cx="2629588" cy="33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7A9B4E7-395E-47DF-9ADD-C45FD0A05DF3}" type="datetimeFigureOut">
              <a:rPr lang="es-ES" smtClean="0">
                <a:solidFill>
                  <a:prstClr val="black">
                    <a:tint val="75000"/>
                  </a:prstClr>
                </a:solidFill>
              </a:rPr>
              <a:pPr/>
              <a:t>25/03/2019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850468" y="5873738"/>
            <a:ext cx="3568727" cy="33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8076592" y="5873738"/>
            <a:ext cx="2629588" cy="337403"/>
          </a:xfrm>
          <a:prstGeom prst="rect">
            <a:avLst/>
          </a:prstGeom>
        </p:spPr>
        <p:txBody>
          <a:bodyPr vert="horz" lIns="91440" tIns="45720" rIns="91440" bIns="45720" rtlCol="0" anchor="ctr"/>
          <a:lstStyle>
            <a:lvl1pPr algn="r">
              <a:defRPr sz="1200">
                <a:solidFill>
                  <a:schemeClr val="tx1">
                    <a:tint val="75000"/>
                  </a:schemeClr>
                </a:solidFill>
              </a:defRPr>
            </a:lvl1pPr>
          </a:lstStyle>
          <a:p>
            <a:fld id="{07007E8E-85DA-4A5B-B97A-16472DBE0E84}"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xmlns="" val="106524391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med" advTm="6000">
    <p:check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audio" Target="../media/audio2.wav"/><Relationship Id="rId1" Type="http://schemas.openxmlformats.org/officeDocument/2006/relationships/slideLayout" Target="../slideLayouts/slideLayout18.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2.gif"/><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18.xml"/><Relationship Id="rId4" Type="http://schemas.openxmlformats.org/officeDocument/2006/relationships/image" Target="../media/image29.gif"/></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4.jpeg"/></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2">
                <a:tint val="45000"/>
                <a:satMod val="400000"/>
              </a:schemeClr>
            </a:duotone>
            <a:lum bright="-50000" contrast="87000"/>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69097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7" y="1242578"/>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AGUJEROS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NEGROS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schemeClr val="accent5">
                <a:shade val="45000"/>
                <a:satMod val="135000"/>
              </a:schemeClr>
              <a:prstClr val="white"/>
            </a:duotone>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p:transition spd="med" advTm="11000">
    <p:checker/>
    <p:sndAc>
      <p:stSnd>
        <p:snd r:embed="rId2" name="la guerra de las galax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elijkbenige driehoek 8"/>
          <p:cNvSpPr/>
          <p:nvPr/>
        </p:nvSpPr>
        <p:spPr>
          <a:xfrm>
            <a:off x="-1" y="3155156"/>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37361"/>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66626" y="362231"/>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991493" y="1739890"/>
            <a:ext cx="7137498" cy="2800767"/>
          </a:xfrm>
          <a:prstGeom prst="rect">
            <a:avLst/>
          </a:prstGeom>
        </p:spPr>
        <p:txBody>
          <a:bodyPr wrap="square">
            <a:spAutoFit/>
          </a:bodyPr>
          <a:lstStyle/>
          <a:p>
            <a:pPr algn="ctr"/>
            <a:r>
              <a:rPr lang="es-ES" sz="4400" dirty="0">
                <a:solidFill>
                  <a:srgbClr val="FF0000"/>
                </a:solidFill>
                <a:latin typeface="Arial Black" pitchFamily="34" charset="0"/>
              </a:rPr>
              <a:t>¿Puede destruir nuestra galaxia el agujero negro que hay en su centro? </a:t>
            </a:r>
          </a:p>
        </p:txBody>
      </p:sp>
    </p:spTree>
    <p:extLst>
      <p:ext uri="{BB962C8B-B14F-4D97-AF65-F5344CB8AC3E}">
        <p14:creationId xmlns:p14="http://schemas.microsoft.com/office/powerpoint/2010/main" xmlns="" val="1283568401"/>
      </p:ext>
    </p:extLst>
  </p:cSld>
  <p:clrMapOvr>
    <a:masterClrMapping/>
  </p:clrMapOvr>
  <p:transition spd="med" advTm="900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1" presetClass="entr" presetSubtype="0" fill="hold" nodeType="withEffect">
                                  <p:stCondLst>
                                    <p:cond delay="4500"/>
                                  </p:stCondLst>
                                  <p:childTnLst>
                                    <p:set>
                                      <p:cBhvr>
                                        <p:cTn id="34" dur="1" fill="hold">
                                          <p:stCondLst>
                                            <p:cond delay="0"/>
                                          </p:stCondLst>
                                        </p:cTn>
                                        <p:tgtEl>
                                          <p:spTgt spid="2">
                                            <p:txEl>
                                              <p:pRg st="0" end="0"/>
                                            </p:txEl>
                                          </p:spTgt>
                                        </p:tgtEl>
                                        <p:attrNameLst>
                                          <p:attrName>style.visibility</p:attrName>
                                        </p:attrNameLst>
                                      </p:cBhvr>
                                      <p:to>
                                        <p:strVal val="visible"/>
                                      </p:to>
                                    </p:set>
                                  </p:childTnLst>
                                </p:cTn>
                              </p:par>
                              <p:par>
                                <p:cTn id="35" presetID="23" presetClass="entr" presetSubtype="16" fill="hold" nodeType="withEffect">
                                  <p:stCondLst>
                                    <p:cond delay="4500"/>
                                  </p:stCondLst>
                                  <p:childTnLst>
                                    <p:set>
                                      <p:cBhvr>
                                        <p:cTn id="36" dur="1" fill="hold">
                                          <p:stCondLst>
                                            <p:cond delay="0"/>
                                          </p:stCondLst>
                                        </p:cTn>
                                        <p:tgtEl>
                                          <p:spTgt spid="2">
                                            <p:txEl>
                                              <p:pRg st="0" end="0"/>
                                            </p:txEl>
                                          </p:spTgt>
                                        </p:tgtEl>
                                        <p:attrNameLst>
                                          <p:attrName>style.visibility</p:attrName>
                                        </p:attrNameLst>
                                      </p:cBhvr>
                                      <p:to>
                                        <p:strVal val="visible"/>
                                      </p:to>
                                    </p:set>
                                    <p:anim calcmode="lin" valueType="num">
                                      <p:cBhvr>
                                        <p:cTn id="3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8" dur="3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5833264BF.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4038"/>
            <a:ext cx="11340490" cy="6333262"/>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2.bp.blogspot.com/-jgWaaIaAlgc/VP33BAke5mI/AAAAAAACibc/6d73pG2Q3eg/s400/ilusiones-opticas-05.gif"/>
          <p:cNvPicPr>
            <a:picLocks noChangeAspect="1" noChangeArrowheads="1" noCrop="1"/>
          </p:cNvPicPr>
          <p:nvPr/>
        </p:nvPicPr>
        <p:blipFill>
          <a:blip r:embed="rId3">
            <a:duotone>
              <a:prstClr val="black"/>
              <a:schemeClr val="accent1">
                <a:tint val="45000"/>
                <a:satMod val="400000"/>
              </a:schemeClr>
            </a:duotone>
            <a:lum bright="-51000" contrast="74000"/>
          </a:blip>
          <a:srcRect/>
          <a:stretch>
            <a:fillRect/>
          </a:stretch>
        </p:blipFill>
        <p:spPr bwMode="auto">
          <a:xfrm>
            <a:off x="-651713" y="-760440"/>
            <a:ext cx="12678431" cy="7629578"/>
          </a:xfrm>
          <a:prstGeom prst="rect">
            <a:avLst/>
          </a:prstGeom>
          <a:noFill/>
        </p:spPr>
      </p:pic>
    </p:spTree>
    <p:extLst>
      <p:ext uri="{BB962C8B-B14F-4D97-AF65-F5344CB8AC3E}">
        <p14:creationId xmlns:p14="http://schemas.microsoft.com/office/powerpoint/2010/main" xmlns="" val="2763532721"/>
      </p:ext>
    </p:extLst>
  </p:cSld>
  <p:clrMapOvr>
    <a:masterClrMapping/>
  </p:clrMapOvr>
  <p:transition spd="med" advTm="9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thR9B631KK.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298166" cy="6337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81507161"/>
      </p:ext>
    </p:extLst>
  </p:cSld>
  <p:clrMapOvr>
    <a:masterClrMapping/>
  </p:clrMapOvr>
  <p:transition spd="med" advTm="6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20293" y="2088530"/>
            <a:ext cx="5634832" cy="2123658"/>
          </a:xfrm>
          <a:prstGeom prst="rect">
            <a:avLst/>
          </a:prstGeom>
        </p:spPr>
        <p:txBody>
          <a:bodyPr>
            <a:spAutoFit/>
          </a:bodyPr>
          <a:lstStyle/>
          <a:p>
            <a:pPr algn="ctr"/>
            <a:r>
              <a:rPr lang="es-ES" sz="4400" b="1" dirty="0" smtClean="0">
                <a:solidFill>
                  <a:srgbClr val="FF0000"/>
                </a:solidFill>
              </a:rPr>
              <a:t>Astrónomos descubren agujero negro que se ‘alimenta’ de gas frío</a:t>
            </a:r>
            <a:endParaRPr lang="es-ES" sz="4400" dirty="0">
              <a:solidFill>
                <a:srgbClr val="FF0000"/>
              </a:solidFill>
            </a:endParaRPr>
          </a:p>
        </p:txBody>
      </p:sp>
      <p:pic>
        <p:nvPicPr>
          <p:cNvPr id="3" name="Picture 2"/>
          <p:cNvPicPr>
            <a:picLocks noChangeAspect="1" noChangeArrowheads="1"/>
          </p:cNvPicPr>
          <p:nvPr/>
        </p:nvPicPr>
        <p:blipFill>
          <a:blip r:embed="rId2">
            <a:duotone>
              <a:prstClr val="black"/>
              <a:schemeClr val="accent6">
                <a:tint val="45000"/>
                <a:satMod val="400000"/>
              </a:schemeClr>
            </a:duotone>
            <a:lum bright="-34000" contrast="6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23758053"/>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agujeronegro.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368086" cy="633730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2.bp.blogspot.com/-6dmLlg2K3I0/VP328sMnhYI/AAAAAAACibA/3jTt--mJNO0/s400/ilusiones-opticas-03.gif"/>
          <p:cNvPicPr>
            <a:picLocks noChangeAspect="1" noChangeArrowheads="1" noCrop="1"/>
          </p:cNvPicPr>
          <p:nvPr/>
        </p:nvPicPr>
        <p:blipFill>
          <a:blip r:embed="rId3">
            <a:duotone>
              <a:prstClr val="black"/>
              <a:schemeClr val="accent1">
                <a:tint val="45000"/>
                <a:satMod val="400000"/>
              </a:schemeClr>
            </a:duotone>
            <a:lum bright="-47000"/>
          </a:blip>
          <a:srcRect/>
          <a:stretch>
            <a:fillRect/>
          </a:stretch>
        </p:blipFill>
        <p:spPr bwMode="auto">
          <a:xfrm>
            <a:off x="0" y="0"/>
            <a:ext cx="11269663" cy="6337315"/>
          </a:xfrm>
          <a:prstGeom prst="rect">
            <a:avLst/>
          </a:prstGeom>
          <a:noFill/>
        </p:spPr>
      </p:pic>
    </p:spTree>
    <p:extLst>
      <p:ext uri="{BB962C8B-B14F-4D97-AF65-F5344CB8AC3E}">
        <p14:creationId xmlns:p14="http://schemas.microsoft.com/office/powerpoint/2010/main" xmlns="" val="1527012832"/>
      </p:ext>
    </p:extLst>
  </p:cSld>
  <p:clrMapOvr>
    <a:masterClrMapping/>
  </p:clrMapOvr>
  <p:transition spd="med" advTm="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Jose Luis\Desktop\Agujero-Negro-Galaxia-84963.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309404" cy="649568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49592848"/>
      </p:ext>
    </p:extLst>
  </p:cSld>
  <p:clrMapOvr>
    <a:masterClrMapping/>
  </p:clrMapOvr>
  <p:transition spd="med" advTm="6000">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62931" y="1811328"/>
            <a:ext cx="7460885" cy="3046988"/>
          </a:xfrm>
          <a:prstGeom prst="rect">
            <a:avLst/>
          </a:prstGeom>
        </p:spPr>
        <p:txBody>
          <a:bodyPr wrap="square">
            <a:spAutoFit/>
          </a:bodyPr>
          <a:lstStyle/>
          <a:p>
            <a:pPr algn="ctr"/>
            <a:r>
              <a:rPr lang="es-ES" sz="2400" dirty="0">
                <a:solidFill>
                  <a:srgbClr val="FF0000"/>
                </a:solidFill>
                <a:latin typeface="Arial Rounded MT Bold" pitchFamily="34" charset="0"/>
              </a:rPr>
              <a:t>Quizá algunos aún no lo saben, pero los agujeros negros también “comen”. Por lo regular se alimentan de gas muy caliente, pero se acaba de descubrir que también les gusta echarse sus buenos bocados de nubes gigantes de gas molecular muy frío.</a:t>
            </a:r>
          </a:p>
          <a:p>
            <a:pPr algn="ctr"/>
            <a:r>
              <a:rPr lang="es-ES" sz="2400" dirty="0">
                <a:solidFill>
                  <a:srgbClr val="FF0000"/>
                </a:solidFill>
                <a:latin typeface="Arial Rounded MT Bold" pitchFamily="34" charset="0"/>
              </a:rPr>
              <a:t>Es la primera vez que se observa que un hoyo negro cuenta con “una dieta” diferente.</a:t>
            </a:r>
          </a:p>
        </p:txBody>
      </p:sp>
      <p:pic>
        <p:nvPicPr>
          <p:cNvPr id="3" name="Picture 2"/>
          <p:cNvPicPr>
            <a:picLocks noChangeAspect="1" noChangeArrowheads="1"/>
          </p:cNvPicPr>
          <p:nvPr/>
        </p:nvPicPr>
        <p:blipFill>
          <a:blip r:embed="rId2">
            <a:duotone>
              <a:prstClr val="black"/>
              <a:schemeClr val="accent6">
                <a:tint val="45000"/>
                <a:satMod val="400000"/>
              </a:schemeClr>
            </a:duotone>
            <a:lum bright="-34000" contrast="6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36957036"/>
      </p:ext>
    </p:extLst>
  </p:cSld>
  <p:clrMapOvr>
    <a:masterClrMapping/>
  </p:clrMapOvr>
  <p:transition spd="med" advTm="2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Users\Jose Luis\Desktop\7456dc79_blackholegif_xxxlarge.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1269663" cy="6396886"/>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2.bp.blogspot.com/-of0jJhn_yV0/VP32-3RLAJI/AAAAAAACibU/ZG44SWCWvz0/s400/ilusiones-opticas-04.gif"/>
          <p:cNvPicPr>
            <a:picLocks noChangeAspect="1" noChangeArrowheads="1" noCrop="1"/>
          </p:cNvPicPr>
          <p:nvPr/>
        </p:nvPicPr>
        <p:blipFill>
          <a:blip r:embed="rId3">
            <a:duotone>
              <a:prstClr val="black"/>
              <a:schemeClr val="accent6">
                <a:tint val="45000"/>
                <a:satMod val="400000"/>
              </a:schemeClr>
            </a:duotone>
            <a:lum bright="-40000"/>
          </a:blip>
          <a:srcRect/>
          <a:stretch>
            <a:fillRect/>
          </a:stretch>
        </p:blipFill>
        <p:spPr bwMode="auto">
          <a:xfrm>
            <a:off x="0" y="-15"/>
            <a:ext cx="11269663" cy="6337315"/>
          </a:xfrm>
          <a:prstGeom prst="rect">
            <a:avLst/>
          </a:prstGeom>
          <a:noFill/>
        </p:spPr>
      </p:pic>
    </p:spTree>
    <p:extLst>
      <p:ext uri="{BB962C8B-B14F-4D97-AF65-F5344CB8AC3E}">
        <p14:creationId xmlns:p14="http://schemas.microsoft.com/office/powerpoint/2010/main" xmlns="" val="2491501513"/>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934" y="-1"/>
            <a:ext cx="11270597" cy="74085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83314408"/>
      </p:ext>
    </p:extLst>
  </p:cSld>
  <p:clrMapOvr>
    <a:masterClrMapping/>
  </p:clrMapOvr>
  <p:transition spd="med" advTm="6000">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48617" y="1382700"/>
            <a:ext cx="7746637" cy="3785652"/>
          </a:xfrm>
          <a:prstGeom prst="rect">
            <a:avLst/>
          </a:prstGeom>
        </p:spPr>
        <p:txBody>
          <a:bodyPr wrap="square">
            <a:spAutoFit/>
          </a:bodyPr>
          <a:lstStyle/>
          <a:p>
            <a:pPr algn="ctr"/>
            <a:r>
              <a:rPr lang="es-ES" sz="2400" dirty="0">
                <a:solidFill>
                  <a:srgbClr val="FF0000"/>
                </a:solidFill>
                <a:latin typeface="Arial Rounded MT Bold" pitchFamily="34" charset="0"/>
              </a:rPr>
              <a:t>En este peculiar hallazgo participó el mexicano Roberto Galván Madrid, experto del Instituto de Radioastronomía y Astrofísica de la UNAM.</a:t>
            </a:r>
          </a:p>
          <a:p>
            <a:pPr algn="ctr"/>
            <a:r>
              <a:rPr lang="es-ES" sz="2400" dirty="0">
                <a:solidFill>
                  <a:srgbClr val="FF0000"/>
                </a:solidFill>
                <a:latin typeface="Arial Rounded MT Bold" pitchFamily="34" charset="0"/>
              </a:rPr>
              <a:t>El experto explicó que existen dos tipos de agujeros: los que son de masa estelar, es decir, que tienen pocas veces la masa del Sol, y los llamados supermasivos, que cuentan con millones y millones de veces la masa solar. O sea, hay grandotes y chiquitos.</a:t>
            </a:r>
          </a:p>
        </p:txBody>
      </p:sp>
      <p:pic>
        <p:nvPicPr>
          <p:cNvPr id="3" name="Picture 2"/>
          <p:cNvPicPr>
            <a:picLocks noChangeAspect="1" noChangeArrowheads="1"/>
          </p:cNvPicPr>
          <p:nvPr/>
        </p:nvPicPr>
        <p:blipFill>
          <a:blip r:embed="rId2">
            <a:duotone>
              <a:prstClr val="black"/>
              <a:schemeClr val="accent3">
                <a:tint val="45000"/>
                <a:satMod val="400000"/>
              </a:schemeClr>
            </a:duotone>
            <a:lum bright="-70000" contrast="88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05860849"/>
      </p:ext>
    </p:extLst>
  </p:cSld>
  <p:clrMapOvr>
    <a:masterClrMapping/>
  </p:clrMapOvr>
  <p:transition spd="med" advTm="2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2833" y="0"/>
            <a:ext cx="11302496" cy="6337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24216519"/>
      </p:ext>
    </p:extLst>
  </p:cSld>
  <p:clrMapOvr>
    <a:masterClrMapping/>
  </p:clrMapOvr>
  <p:transition spd="med" advTm="6000">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7CA.gif"/>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3589" y="0"/>
            <a:ext cx="11273253" cy="6429146"/>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2.bp.blogspot.com/-jgWaaIaAlgc/VP33BAke5mI/AAAAAAACibc/6d73pG2Q3eg/s400/ilusiones-opticas-05.gif"/>
          <p:cNvPicPr>
            <a:picLocks noChangeAspect="1" noChangeArrowheads="1" noCrop="1"/>
          </p:cNvPicPr>
          <p:nvPr/>
        </p:nvPicPr>
        <p:blipFill>
          <a:blip r:embed="rId4">
            <a:duotone>
              <a:prstClr val="black"/>
              <a:srgbClr val="D9C3A5">
                <a:tint val="50000"/>
                <a:satMod val="180000"/>
              </a:srgbClr>
            </a:duotone>
            <a:lum bright="-43000"/>
          </a:blip>
          <a:srcRect/>
          <a:stretch>
            <a:fillRect/>
          </a:stretch>
        </p:blipFill>
        <p:spPr bwMode="auto">
          <a:xfrm>
            <a:off x="0" y="0"/>
            <a:ext cx="11269663" cy="6337315"/>
          </a:xfrm>
          <a:prstGeom prst="rect">
            <a:avLst/>
          </a:prstGeom>
          <a:noFill/>
        </p:spPr>
      </p:pic>
    </p:spTree>
    <p:extLst>
      <p:ext uri="{BB962C8B-B14F-4D97-AF65-F5344CB8AC3E}">
        <p14:creationId xmlns:p14="http://schemas.microsoft.com/office/powerpoint/2010/main" xmlns="" val="2955630565"/>
      </p:ext>
    </p:extLst>
  </p:cSld>
  <p:clrMapOvr>
    <a:masterClrMapping/>
  </p:clrMapOvr>
  <p:transition spd="med" advTm="6000">
    <p:checker/>
    <p:sndAc>
      <p:stSnd>
        <p:snd r:embed="rId2" name="los pequeniques - cerca de las estrell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20121" y="1454138"/>
            <a:ext cx="6858048" cy="3046988"/>
          </a:xfrm>
          <a:prstGeom prst="rect">
            <a:avLst/>
          </a:prstGeom>
        </p:spPr>
        <p:txBody>
          <a:bodyPr wrap="square">
            <a:spAutoFit/>
          </a:bodyPr>
          <a:lstStyle/>
          <a:p>
            <a:pPr algn="ctr"/>
            <a:r>
              <a:rPr lang="es-ES" sz="2400" dirty="0">
                <a:solidFill>
                  <a:srgbClr val="FF0000"/>
                </a:solidFill>
                <a:latin typeface="Arial Rounded MT Bold" pitchFamily="34" charset="0"/>
              </a:rPr>
              <a:t>El hoyo negro que hallaron se ubica en el centro de la galaxia más brillante y pesada de todas las que conforman el cúmulo denominado </a:t>
            </a:r>
            <a:r>
              <a:rPr lang="es-ES" sz="2400" dirty="0" smtClean="0">
                <a:solidFill>
                  <a:srgbClr val="FF0000"/>
                </a:solidFill>
                <a:latin typeface="Arial Rounded MT Bold" pitchFamily="34" charset="0"/>
              </a:rPr>
              <a:t>Avella </a:t>
            </a:r>
            <a:r>
              <a:rPr lang="es-ES" sz="2400" dirty="0">
                <a:solidFill>
                  <a:srgbClr val="FF0000"/>
                </a:solidFill>
                <a:latin typeface="Arial Rounded MT Bold" pitchFamily="34" charset="0"/>
              </a:rPr>
              <a:t>2597, mejor conocida como BCG (Brightest Cluster Galaxy), a mil millones de años luz de la Tierra.</a:t>
            </a:r>
          </a:p>
          <a:p>
            <a:pPr algn="ctr"/>
            <a:r>
              <a:rPr lang="es-ES" sz="2400" dirty="0">
                <a:solidFill>
                  <a:srgbClr val="FF0000"/>
                </a:solidFill>
                <a:latin typeface="Arial Rounded MT Bold" pitchFamily="34" charset="0"/>
              </a:rPr>
              <a:t>Las investigaciones en torno a este fenómeno continuarán</a:t>
            </a:r>
            <a:r>
              <a:rPr lang="es-ES" dirty="0">
                <a:solidFill>
                  <a:prstClr val="black"/>
                </a:solidFill>
              </a:rPr>
              <a:t>.</a:t>
            </a:r>
          </a:p>
        </p:txBody>
      </p:sp>
      <p:pic>
        <p:nvPicPr>
          <p:cNvPr id="3" name="Picture 2"/>
          <p:cNvPicPr>
            <a:picLocks noChangeAspect="1" noChangeArrowheads="1"/>
          </p:cNvPicPr>
          <p:nvPr/>
        </p:nvPicPr>
        <p:blipFill>
          <a:blip r:embed="rId2">
            <a:duotone>
              <a:prstClr val="black"/>
              <a:schemeClr val="accent3">
                <a:tint val="45000"/>
                <a:satMod val="400000"/>
              </a:schemeClr>
            </a:duotone>
            <a:lum bright="-70000" contrast="88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3174" y="0"/>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87111171"/>
      </p:ext>
    </p:extLst>
  </p:cSld>
  <p:clrMapOvr>
    <a:masterClrMapping/>
  </p:clrMapOvr>
  <p:transition spd="med" advTm="2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373906" cy="6337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73779668"/>
      </p:ext>
    </p:extLst>
  </p:cSld>
  <p:clrMapOvr>
    <a:masterClrMapping/>
  </p:clrMapOvr>
  <p:transition spd="med" advTm="6000">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universo5.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4534"/>
            <a:ext cx="11591332" cy="633276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42243692"/>
      </p:ext>
    </p:extLst>
  </p:cSld>
  <p:clrMapOvr>
    <a:masterClrMapping/>
  </p:clrMapOvr>
  <p:transition spd="med" advTm="6000">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19989" y="811196"/>
            <a:ext cx="8452247" cy="4893647"/>
          </a:xfrm>
          <a:prstGeom prst="rect">
            <a:avLst/>
          </a:prstGeom>
        </p:spPr>
        <p:txBody>
          <a:bodyPr wrap="square">
            <a:spAutoFit/>
          </a:bodyPr>
          <a:lstStyle/>
          <a:p>
            <a:pPr algn="ctr"/>
            <a:r>
              <a:rPr lang="es-ES" sz="2400" dirty="0" smtClean="0">
                <a:solidFill>
                  <a:srgbClr val="FF0000"/>
                </a:solidFill>
                <a:latin typeface="Arial Rounded MT Bold" pitchFamily="34" charset="0"/>
              </a:rPr>
              <a:t>Pues no. Pero habrá que explicarlo. Hace unos 20 años se empezaron a detectar concentraciones de masa muy, muy, muy alta en el centro de las galaxias grandes, como la nuestra o mayores. La Vía Láctea es una galaxia espiral, eso quiere decir que su estructura es plana y tiene la parte central un poco más abombada. Cuando les explico a los </a:t>
            </a:r>
            <a:r>
              <a:rPr lang="es-ES" sz="2400" i="1" dirty="0" smtClean="0">
                <a:solidFill>
                  <a:srgbClr val="FF0000"/>
                </a:solidFill>
                <a:latin typeface="Arial Rounded MT Bold" pitchFamily="34" charset="0"/>
              </a:rPr>
              <a:t>peques</a:t>
            </a:r>
            <a:r>
              <a:rPr lang="es-ES" sz="2400" dirty="0" smtClean="0">
                <a:solidFill>
                  <a:srgbClr val="FF0000"/>
                </a:solidFill>
                <a:latin typeface="Arial Rounded MT Bold" pitchFamily="34" charset="0"/>
              </a:rPr>
              <a:t> esto les digo que es como si fuera un huevo frito que la yema es la parte que se llama el bulbo y el disco de la galaxia es la clara blanca. Y toda esa estructura gira en torno al centro. Para saber cuánta masa hay en el centro solo tenemos que medir la velocidad a la que giran las estrellas o el gas que hay alrededor de ese centro.</a:t>
            </a:r>
            <a:endParaRPr lang="es-ES" sz="2400" dirty="0">
              <a:solidFill>
                <a:srgbClr val="FF0000"/>
              </a:solidFill>
              <a:latin typeface="Arial Rounded MT Bold" pitchFamily="34" charset="0"/>
            </a:endParaRPr>
          </a:p>
        </p:txBody>
      </p:sp>
      <p:pic>
        <p:nvPicPr>
          <p:cNvPr id="3" name="Picture 2"/>
          <p:cNvPicPr>
            <a:picLocks noChangeAspect="1" noChangeArrowheads="1"/>
          </p:cNvPicPr>
          <p:nvPr/>
        </p:nvPicPr>
        <p:blipFill>
          <a:blip r:embed="rId2">
            <a:duotone>
              <a:prstClr val="black"/>
              <a:schemeClr val="accent5">
                <a:tint val="45000"/>
                <a:satMod val="400000"/>
              </a:schemeClr>
            </a:duotone>
            <a:lum bright="-64000" contrast="10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3174" y="0"/>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36186040"/>
      </p:ext>
    </p:extLst>
  </p:cSld>
  <p:clrMapOvr>
    <a:masterClrMapping/>
  </p:clrMapOvr>
  <p:transition spd="med" advTm="3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783" y="5764"/>
            <a:ext cx="11386253" cy="63315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77353353"/>
      </p:ext>
    </p:extLst>
  </p:cSld>
  <p:clrMapOvr>
    <a:masterClrMapping/>
  </p:clrMapOvr>
  <p:transition spd="med" advTm="6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278.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15756" y="-3874"/>
            <a:ext cx="11479991" cy="727698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26000" contrast="41000"/>
          </a:blip>
          <a:srcRect/>
          <a:stretch>
            <a:fillRect/>
          </a:stretch>
        </p:blipFill>
        <p:spPr bwMode="auto">
          <a:xfrm>
            <a:off x="0" y="0"/>
            <a:ext cx="11269663" cy="6337315"/>
          </a:xfrm>
          <a:prstGeom prst="rect">
            <a:avLst/>
          </a:prstGeom>
          <a:noFill/>
        </p:spPr>
      </p:pic>
    </p:spTree>
    <p:extLst>
      <p:ext uri="{BB962C8B-B14F-4D97-AF65-F5344CB8AC3E}">
        <p14:creationId xmlns:p14="http://schemas.microsoft.com/office/powerpoint/2010/main" xmlns="" val="2257379943"/>
      </p:ext>
    </p:extLst>
  </p:cSld>
  <p:clrMapOvr>
    <a:masterClrMapping/>
  </p:clrMapOvr>
  <p:transition spd="med" advTm="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62865" y="882634"/>
            <a:ext cx="8286808" cy="4401205"/>
          </a:xfrm>
          <a:prstGeom prst="rect">
            <a:avLst/>
          </a:prstGeom>
        </p:spPr>
        <p:txBody>
          <a:bodyPr wrap="square">
            <a:spAutoFit/>
          </a:bodyPr>
          <a:lstStyle/>
          <a:p>
            <a:pPr algn="ctr"/>
            <a:r>
              <a:rPr lang="es-ES" sz="2000" dirty="0" smtClean="0">
                <a:solidFill>
                  <a:srgbClr val="FF0000"/>
                </a:solidFill>
                <a:latin typeface="Arial Rounded MT Bold" pitchFamily="34" charset="0"/>
              </a:rPr>
              <a:t>Y lo que vemos es que hay una concentración de masa muy grande en un espacio muy pequeño. Ese tipo de masa solo puede ser un agujero negro supermasivo. Los agujeros negros que conocemos pueden ser de dos tallas: los estelares, que nacen de la muerte de estrellas muy masivas, que tienen como mucho una decena o algunas decenas de veces la masa del Sol. Y luego están los supermasivos, y aquí el “súper” es de verdad súper, porque tienen millones de veces la masa del Sol. Eso que veíamos que ocurría en el centro de las galaxias era muy difícil de explicar excepto si imaginábamos que ahí había un agujero negro supermasivo. Pero como esas galaxias están lejos de nosotros, no teníamos precisión en la medida espacial para saber si la zona era lo suficientemente pequeña como para que la única explicación fuera la existencia de un agujero negro de ese tipo.</a:t>
            </a:r>
            <a:endParaRPr lang="es-ES" sz="2000" dirty="0">
              <a:solidFill>
                <a:srgbClr val="FF0000"/>
              </a:solidFill>
              <a:latin typeface="Arial Rounded MT Bold" pitchFamily="34" charset="0"/>
            </a:endParaRPr>
          </a:p>
        </p:txBody>
      </p:sp>
      <p:pic>
        <p:nvPicPr>
          <p:cNvPr id="3" name="Picture 2"/>
          <p:cNvPicPr>
            <a:picLocks noChangeAspect="1" noChangeArrowheads="1"/>
          </p:cNvPicPr>
          <p:nvPr/>
        </p:nvPicPr>
        <p:blipFill>
          <a:blip r:embed="rId2">
            <a:duotone>
              <a:prstClr val="black"/>
              <a:schemeClr val="accent6">
                <a:tint val="45000"/>
                <a:satMod val="400000"/>
              </a:schemeClr>
            </a:duotone>
            <a:lum bright="-34000" contrast="6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58483288"/>
      </p:ext>
    </p:extLst>
  </p:cSld>
  <p:clrMapOvr>
    <a:masterClrMapping/>
  </p:clrMapOvr>
  <p:transition spd="med" advTm="4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2885"/>
            <a:ext cx="11274795" cy="63401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descr="http://3.bp.blogspot.com/-2SdhPcZHKfc/VP33DxlwH0I/AAAAAAACibw/HHcDyoazOCQ/s400/ilusiones-opticas-08.gif"/>
          <p:cNvPicPr>
            <a:picLocks noChangeAspect="1" noChangeArrowheads="1" noCrop="1"/>
          </p:cNvPicPr>
          <p:nvPr/>
        </p:nvPicPr>
        <p:blipFill>
          <a:blip r:embed="rId3">
            <a:duotone>
              <a:prstClr val="black"/>
              <a:schemeClr val="accent2">
                <a:tint val="45000"/>
                <a:satMod val="400000"/>
              </a:schemeClr>
            </a:duotone>
            <a:lum bright="-32000" contrast="90000"/>
          </a:blip>
          <a:srcRect/>
          <a:stretch>
            <a:fillRect/>
          </a:stretch>
        </p:blipFill>
        <p:spPr bwMode="auto">
          <a:xfrm>
            <a:off x="0" y="-15"/>
            <a:ext cx="11269663" cy="6337315"/>
          </a:xfrm>
          <a:prstGeom prst="rect">
            <a:avLst/>
          </a:prstGeom>
          <a:noFill/>
        </p:spPr>
      </p:pic>
    </p:spTree>
    <p:extLst>
      <p:ext uri="{BB962C8B-B14F-4D97-AF65-F5344CB8AC3E}">
        <p14:creationId xmlns:p14="http://schemas.microsoft.com/office/powerpoint/2010/main" xmlns="" val="3302959530"/>
      </p:ext>
    </p:extLst>
  </p:cSld>
  <p:clrMapOvr>
    <a:masterClrMapping/>
  </p:clrMapOvr>
  <p:transition spd="med" advTm="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blackhole-ToNoCosmos.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039" y="18875"/>
            <a:ext cx="11320237" cy="631842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47012409"/>
      </p:ext>
    </p:extLst>
  </p:cSld>
  <p:clrMapOvr>
    <a:masterClrMapping/>
  </p:clrMapOvr>
  <p:transition spd="med" advTm="6000">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34369" y="1239824"/>
            <a:ext cx="6889381" cy="4154984"/>
          </a:xfrm>
          <a:prstGeom prst="rect">
            <a:avLst/>
          </a:prstGeom>
        </p:spPr>
        <p:txBody>
          <a:bodyPr wrap="square">
            <a:spAutoFit/>
          </a:bodyPr>
          <a:lstStyle/>
          <a:p>
            <a:pPr algn="ctr"/>
            <a:r>
              <a:rPr lang="es-ES" sz="2400" dirty="0" smtClean="0">
                <a:solidFill>
                  <a:srgbClr val="FF0000"/>
                </a:solidFill>
                <a:latin typeface="Arial Rounded MT Bold" pitchFamily="34" charset="0"/>
              </a:rPr>
              <a:t>Para resolver ese dilema lo que hemos hecho es acudir al centro de galaxia que tenemos más cercano, el de la nuestra. El problema del agujero negro del centro de nuestra galaxia es que, como nosotros estamos en la parte de fuera de la Vía Láctea, lo vemos muy oscurecido porque hay una cantidad enorme de polvo que nos impide mirarlo en la longitud de onda del visible así que tenemos que usar el infrarrojo porque la luz infrarroja sí atraviesa mejor el polvo.</a:t>
            </a:r>
            <a:endParaRPr lang="es-ES" sz="2400" dirty="0">
              <a:solidFill>
                <a:srgbClr val="FF0000"/>
              </a:solidFill>
              <a:latin typeface="Arial Rounded MT Bold" pitchFamily="34" charset="0"/>
            </a:endParaRPr>
          </a:p>
        </p:txBody>
      </p:sp>
      <p:pic>
        <p:nvPicPr>
          <p:cNvPr id="3" name="Picture 2"/>
          <p:cNvPicPr>
            <a:picLocks noChangeAspect="1" noChangeArrowheads="1"/>
          </p:cNvPicPr>
          <p:nvPr/>
        </p:nvPicPr>
        <p:blipFill>
          <a:blip r:embed="rId2">
            <a:duotone>
              <a:prstClr val="black"/>
              <a:schemeClr val="accent6">
                <a:tint val="45000"/>
                <a:satMod val="400000"/>
              </a:schemeClr>
            </a:duotone>
            <a:lum bright="-34000" contrast="6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710881981"/>
      </p:ext>
    </p:extLst>
  </p:cSld>
  <p:clrMapOvr>
    <a:masterClrMapping/>
  </p:clrMapOvr>
  <p:transition spd="med" advTm="2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Energia-Agujero-Negro-84960.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0"/>
            <a:ext cx="11708962" cy="642914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58888079"/>
      </p:ext>
    </p:extLst>
  </p:cSld>
  <p:clrMapOvr>
    <a:masterClrMapping/>
  </p:clrMapOvr>
  <p:transition spd="med" advTm="60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030" y="-13656"/>
            <a:ext cx="11291983" cy="635095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24457432"/>
      </p:ext>
    </p:extLst>
  </p:cSld>
  <p:clrMapOvr>
    <a:masterClrMapping/>
  </p:clrMapOvr>
  <p:transition spd="med" advTm="6000">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42343" y="754955"/>
            <a:ext cx="9073007" cy="4893647"/>
          </a:xfrm>
          <a:prstGeom prst="rect">
            <a:avLst/>
          </a:prstGeom>
        </p:spPr>
        <p:txBody>
          <a:bodyPr wrap="square">
            <a:spAutoFit/>
          </a:bodyPr>
          <a:lstStyle/>
          <a:p>
            <a:pPr algn="ctr"/>
            <a:r>
              <a:rPr lang="es-ES" sz="2400" b="1" dirty="0" smtClean="0">
                <a:solidFill>
                  <a:srgbClr val="FF0000"/>
                </a:solidFill>
              </a:rPr>
              <a:t>Observando en el infrarrojo se han hecho estudios para medir directamente cómo cambia la posición de estrellas en la parte central de la galaxia. Lo que se ha visto en una investigación que ha durado una decena de años es que, primero, se trata de un lugar en el que no hay ninguna estrella, nada que emita luz. Una explicación compatible con lo que se observaba al medir las órbitas individuales de las estrellas que hay alrededor de esa área es que en el centro estuviera todo girando alrededor de una zona oscura. Y lo único que explica esto es que en ese lugar haya algo con una masa cuatro millones de veces la masa del Sol. Esa es una de las evidencias más claras de que en el centro de las galaxias hay agujeros negros supermasivos. También debes saber que este no es de los más “súper”, porque los hay que son de miles de millones de veces la masa del Sol.</a:t>
            </a:r>
            <a:endParaRPr lang="es-ES" sz="2400" b="1" dirty="0">
              <a:solidFill>
                <a:srgbClr val="FF0000"/>
              </a:solidFill>
            </a:endParaRPr>
          </a:p>
        </p:txBody>
      </p:sp>
      <p:pic>
        <p:nvPicPr>
          <p:cNvPr id="4" name="Picture 2"/>
          <p:cNvPicPr>
            <a:picLocks noChangeAspect="1" noChangeArrowheads="1"/>
          </p:cNvPicPr>
          <p:nvPr/>
        </p:nvPicPr>
        <p:blipFill>
          <a:blip r:embed="rId2">
            <a:duotone>
              <a:prstClr val="black"/>
              <a:schemeClr val="accent6">
                <a:tint val="45000"/>
                <a:satMod val="400000"/>
              </a:schemeClr>
            </a:duotone>
            <a:lum bright="-34000" contrast="6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26470084"/>
      </p:ext>
    </p:extLst>
  </p:cSld>
  <p:clrMapOvr>
    <a:masterClrMapping/>
  </p:clrMapOvr>
  <p:transition spd="med" advTm="51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Ver las imágenes de orige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48" y="-24259"/>
            <a:ext cx="11302281" cy="63615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1.bp.blogspot.com/-8RH6r1mGYHw/VP33B2jVPxI/AAAAAAACibg/vsUVDOhNHXQ/s400/ilusiones-opticas-06.gif"/>
          <p:cNvPicPr>
            <a:picLocks noChangeAspect="1" noChangeArrowheads="1" noCrop="1"/>
          </p:cNvPicPr>
          <p:nvPr/>
        </p:nvPicPr>
        <p:blipFill>
          <a:blip r:embed="rId4">
            <a:duotone>
              <a:prstClr val="black"/>
              <a:schemeClr val="accent6">
                <a:tint val="45000"/>
                <a:satMod val="400000"/>
              </a:schemeClr>
            </a:duotone>
          </a:blip>
          <a:srcRect/>
          <a:stretch>
            <a:fillRect/>
          </a:stretch>
        </p:blipFill>
        <p:spPr bwMode="auto">
          <a:xfrm>
            <a:off x="0" y="0"/>
            <a:ext cx="11269663" cy="6337315"/>
          </a:xfrm>
          <a:prstGeom prst="rect">
            <a:avLst/>
          </a:prstGeom>
          <a:noFill/>
        </p:spPr>
      </p:pic>
    </p:spTree>
    <p:extLst>
      <p:ext uri="{BB962C8B-B14F-4D97-AF65-F5344CB8AC3E}">
        <p14:creationId xmlns:p14="http://schemas.microsoft.com/office/powerpoint/2010/main" xmlns="" val="1074956101"/>
      </p:ext>
    </p:extLst>
  </p:cSld>
  <p:clrMapOvr>
    <a:masterClrMapping/>
  </p:clrMapOvr>
  <p:transition spd="med" advTm="9000">
    <p:checker/>
    <p:sndAc>
      <p:stSnd>
        <p:snd r:embed="rId2" name="los pequeniques - apach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635" y="0"/>
            <a:ext cx="11299662" cy="6337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Rectángulo"/>
          <p:cNvSpPr/>
          <p:nvPr/>
        </p:nvSpPr>
        <p:spPr>
          <a:xfrm>
            <a:off x="3364944" y="432345"/>
            <a:ext cx="4536504" cy="646331"/>
          </a:xfrm>
          <a:prstGeom prst="rect">
            <a:avLst/>
          </a:prstGeom>
          <a:solidFill>
            <a:srgbClr val="FF0000"/>
          </a:solidFill>
        </p:spPr>
        <p:txBody>
          <a:bodyPr wrap="square">
            <a:spAutoFit/>
          </a:bodyPr>
          <a:lstStyle/>
          <a:p>
            <a:pPr algn="ctr"/>
            <a:r>
              <a:rPr lang="es-ES" dirty="0" smtClean="0">
                <a:solidFill>
                  <a:prstClr val="white"/>
                </a:solidFill>
              </a:rPr>
              <a:t>Recreación de una pareja de agujeros negros a punto de fusionarse NASA</a:t>
            </a:r>
          </a:p>
        </p:txBody>
      </p:sp>
    </p:spTree>
    <p:extLst>
      <p:ext uri="{BB962C8B-B14F-4D97-AF65-F5344CB8AC3E}">
        <p14:creationId xmlns:p14="http://schemas.microsoft.com/office/powerpoint/2010/main" xmlns="" val="150003178"/>
      </p:ext>
    </p:extLst>
  </p:cSld>
  <p:clrMapOvr>
    <a:masterClrMapping/>
  </p:clrMapOvr>
  <p:transition spd="med" advTm="10000">
    <p:check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62865" y="1239824"/>
            <a:ext cx="8215370" cy="4154984"/>
          </a:xfrm>
          <a:prstGeom prst="rect">
            <a:avLst/>
          </a:prstGeom>
        </p:spPr>
        <p:txBody>
          <a:bodyPr wrap="square">
            <a:spAutoFit/>
          </a:bodyPr>
          <a:lstStyle/>
          <a:p>
            <a:pPr algn="ctr"/>
            <a:r>
              <a:rPr lang="es-ES" sz="2400" dirty="0" smtClean="0">
                <a:solidFill>
                  <a:srgbClr val="FF0000"/>
                </a:solidFill>
                <a:latin typeface="Arial Rounded MT Bold" pitchFamily="34" charset="0"/>
              </a:rPr>
              <a:t>Recreación de una pareja de agujeros negros a punto de fusionarse NASA</a:t>
            </a:r>
          </a:p>
          <a:p>
            <a:pPr algn="ctr"/>
            <a:r>
              <a:rPr lang="es-ES" sz="2400" dirty="0" smtClean="0">
                <a:solidFill>
                  <a:srgbClr val="FF0000"/>
                </a:solidFill>
                <a:latin typeface="Arial Rounded MT Bold" pitchFamily="34" charset="0"/>
              </a:rPr>
              <a:t>El tamaño de los agujeros negros supermasivos depende de lo </a:t>
            </a:r>
            <a:r>
              <a:rPr lang="es-ES" sz="2400" i="1" dirty="0" smtClean="0">
                <a:solidFill>
                  <a:srgbClr val="FF0000"/>
                </a:solidFill>
                <a:latin typeface="Arial Rounded MT Bold" pitchFamily="34" charset="0"/>
              </a:rPr>
              <a:t>gorda</a:t>
            </a:r>
            <a:r>
              <a:rPr lang="es-ES" sz="2400" dirty="0" smtClean="0">
                <a:solidFill>
                  <a:srgbClr val="FF0000"/>
                </a:solidFill>
                <a:latin typeface="Arial Rounded MT Bold" pitchFamily="34" charset="0"/>
              </a:rPr>
              <a:t> que sea la masa central de la galaxia: cuanto más masiva sea la parte central de la galaxia, más masivo es el agujero negro. Para que te hagas una idea de la relación de tamaños debes saber que esa zona en la que creemos que hay un agujero negro tiene minutos de años luz de tamaño o incluso menos y el centro de las galaxias en las que está tienen cientos o cientos de miles de años luz.</a:t>
            </a:r>
            <a:endParaRPr lang="es-ES" sz="2400" dirty="0">
              <a:solidFill>
                <a:srgbClr val="FF0000"/>
              </a:solidFill>
              <a:latin typeface="Arial Rounded MT Bold" pitchFamily="34" charset="0"/>
            </a:endParaRPr>
          </a:p>
        </p:txBody>
      </p:sp>
      <p:pic>
        <p:nvPicPr>
          <p:cNvPr id="3" name="Picture 2"/>
          <p:cNvPicPr>
            <a:picLocks noChangeAspect="1" noChangeArrowheads="1"/>
          </p:cNvPicPr>
          <p:nvPr/>
        </p:nvPicPr>
        <p:blipFill>
          <a:blip r:embed="rId2">
            <a:duotone>
              <a:prstClr val="black"/>
              <a:schemeClr val="accent5">
                <a:tint val="45000"/>
                <a:satMod val="400000"/>
              </a:schemeClr>
            </a:duotone>
            <a:lum bright="-64000" contrast="100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3174" y="0"/>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88032637"/>
      </p:ext>
    </p:extLst>
  </p:cSld>
  <p:clrMapOvr>
    <a:masterClrMapping/>
  </p:clrMapOvr>
  <p:transition spd="med" advTm="23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303" y="-26786"/>
            <a:ext cx="11363616" cy="63640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39508900"/>
      </p:ext>
    </p:extLst>
  </p:cSld>
  <p:clrMapOvr>
    <a:masterClrMapping/>
  </p:clrMapOvr>
  <p:transition spd="med" advTm="6000">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91427" y="1025510"/>
            <a:ext cx="8452247" cy="4401205"/>
          </a:xfrm>
          <a:prstGeom prst="rect">
            <a:avLst/>
          </a:prstGeom>
        </p:spPr>
        <p:txBody>
          <a:bodyPr wrap="square">
            <a:spAutoFit/>
          </a:bodyPr>
          <a:lstStyle/>
          <a:p>
            <a:pPr algn="ctr"/>
            <a:r>
              <a:rPr lang="es-ES" sz="2000" dirty="0" smtClean="0">
                <a:solidFill>
                  <a:srgbClr val="FF0000"/>
                </a:solidFill>
                <a:latin typeface="Arial Rounded MT Bold" pitchFamily="34" charset="0"/>
              </a:rPr>
              <a:t>La respuesta a tu pregunta es no porque todo lo que hay alrededor del agujero negro supermasivo del centro de nuestra galaxia está girando en equilibrio. Es muy difícil que la materia que orbita alrededor y a cierta distancia del núcleo pierda su momento angular, es decir, su capacidad de rotar, y cambie su trayectoria para dirigirse hacia el agujero negro. Para que eso ocurriera debería haber algún mecanismo que provocara su desestabilización. Los agujeros negros, incluso los supermasivos, tienen un radio de influencia y más allá de ese radio no afectan a los objetos que están ahí. Sólo a partir de cierta distancia ocurre que la materia se vaya hacia el agujero negro. Los agujeros negros se tragan solo hasta, como si dijéramos, donde les llega el brazo. </a:t>
            </a:r>
          </a:p>
          <a:p>
            <a:pPr algn="ctr"/>
            <a:r>
              <a:rPr lang="es-ES" sz="2000" b="1" dirty="0" smtClean="0">
                <a:solidFill>
                  <a:srgbClr val="FF0000"/>
                </a:solidFill>
                <a:latin typeface="Arial Rounded MT Bold" pitchFamily="34" charset="0"/>
              </a:rPr>
              <a:t>Isabel Márquez</a:t>
            </a:r>
            <a:r>
              <a:rPr lang="es-ES" sz="2000" dirty="0" smtClean="0">
                <a:solidFill>
                  <a:srgbClr val="FF0000"/>
                </a:solidFill>
                <a:latin typeface="Arial Rounded MT Bold" pitchFamily="34" charset="0"/>
              </a:rPr>
              <a:t> es doctora en Astrofísica e investigadora del Instituto de Astrofísica de Andalucía (CSIC).</a:t>
            </a:r>
            <a:endParaRPr lang="es-ES" sz="2000" dirty="0">
              <a:solidFill>
                <a:srgbClr val="FF0000"/>
              </a:solidFill>
              <a:latin typeface="Arial Rounded MT Bold" pitchFamily="34" charset="0"/>
            </a:endParaRPr>
          </a:p>
        </p:txBody>
      </p:sp>
      <p:pic>
        <p:nvPicPr>
          <p:cNvPr id="3" name="Picture 2"/>
          <p:cNvPicPr>
            <a:picLocks noChangeAspect="1" noChangeArrowheads="1"/>
          </p:cNvPicPr>
          <p:nvPr/>
        </p:nvPicPr>
        <p:blipFill>
          <a:blip r:embed="rId2">
            <a:duotone>
              <a:prstClr val="black"/>
              <a:schemeClr val="accent3">
                <a:tint val="45000"/>
                <a:satMod val="400000"/>
              </a:schemeClr>
            </a:duotone>
            <a:lum bright="-70000" contrast="88000"/>
            <a:extLst>
              <a:ext uri="{BEBA8EAE-BF5A-486C-A8C5-ECC9F3942E4B}">
                <a14:imgProps xmlns:a14="http://schemas.microsoft.com/office/drawing/2010/main" xmlns="">
                  <a14:imgLayer r:embed="rId3">
                    <a14:imgEffect>
                      <a14:sharpenSoften amount="89000"/>
                    </a14:imgEffect>
                    <a14:imgEffect>
                      <a14:colorTemperature colorTemp="11500"/>
                    </a14:imgEffect>
                    <a14:imgEffect>
                      <a14:saturation sat="0"/>
                    </a14:imgEffect>
                    <a14:imgEffect>
                      <a14:brightnessContrast bright="40000" contrast="40000"/>
                    </a14:imgEffect>
                  </a14:imgLayer>
                </a14:imgProps>
              </a:ext>
              <a:ext uri="{28A0092B-C50C-407E-A947-70E740481C1C}">
                <a14:useLocalDpi xmlns:a14="http://schemas.microsoft.com/office/drawing/2010/main" xmlns="" val="0"/>
              </a:ext>
            </a:extLst>
          </a:blip>
          <a:srcRect/>
          <a:stretch>
            <a:fillRect/>
          </a:stretch>
        </p:blipFill>
        <p:spPr bwMode="auto">
          <a:xfrm>
            <a:off x="-22695" y="-15876"/>
            <a:ext cx="11272837" cy="6353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22767027"/>
      </p:ext>
    </p:extLst>
  </p:cSld>
  <p:clrMapOvr>
    <a:masterClrMapping/>
  </p:clrMapOvr>
  <p:transition spd="med" advTm="3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 y="4676"/>
            <a:ext cx="11269663" cy="6878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Gelijkbenige driehoek 8"/>
          <p:cNvSpPr/>
          <p:nvPr/>
        </p:nvSpPr>
        <p:spPr>
          <a:xfrm>
            <a:off x="-1" y="3155156"/>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66626" y="362231"/>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7" name="6 Rectángulo"/>
          <p:cNvSpPr/>
          <p:nvPr/>
        </p:nvSpPr>
        <p:spPr>
          <a:xfrm>
            <a:off x="419857" y="454006"/>
            <a:ext cx="5632450" cy="923330"/>
          </a:xfrm>
          <a:prstGeom prst="rect">
            <a:avLst/>
          </a:prstGeom>
        </p:spPr>
        <p:txBody>
          <a:bodyPr>
            <a:spAutoFit/>
          </a:bodyPr>
          <a:lstStyle/>
          <a:p>
            <a:pPr algn="ctr"/>
            <a:r>
              <a:rPr lang="es-ES" dirty="0" smtClean="0">
                <a:solidFill>
                  <a:schemeClr val="bg1"/>
                </a:solidFill>
                <a:latin typeface="Arial Rounded MT Bold" pitchFamily="34" charset="0"/>
              </a:rPr>
              <a:t>Esta imagen muestra el centro de nuestra galaxia. El agujero negro es conocido como Sagittarius A*</a:t>
            </a:r>
            <a:endParaRPr lang="es-ES" dirty="0">
              <a:solidFill>
                <a:schemeClr val="bg1"/>
              </a:solidFill>
              <a:latin typeface="Arial Rounded MT Bold" pitchFamily="34" charset="0"/>
            </a:endParaRPr>
          </a:p>
        </p:txBody>
      </p:sp>
    </p:spTree>
    <p:extLst>
      <p:ext uri="{BB962C8B-B14F-4D97-AF65-F5344CB8AC3E}">
        <p14:creationId xmlns:p14="http://schemas.microsoft.com/office/powerpoint/2010/main" xmlns="" val="680049551"/>
      </p:ext>
    </p:extLst>
  </p:cSld>
  <p:clrMapOvr>
    <a:masterClrMapping/>
  </p:clrMapOvr>
  <p:transition spd="med" advTm="1500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23" presetClass="entr" presetSubtype="16" fill="hold" nodeType="withEffect">
                                  <p:stCondLst>
                                    <p:cond delay="500"/>
                                  </p:stCondLst>
                                  <p:childTnLst>
                                    <p:set>
                                      <p:cBhvr>
                                        <p:cTn id="34" dur="1" fill="hold">
                                          <p:stCondLst>
                                            <p:cond delay="0"/>
                                          </p:stCondLst>
                                        </p:cTn>
                                        <p:tgtEl>
                                          <p:spTgt spid="7">
                                            <p:txEl>
                                              <p:pRg st="0" end="0"/>
                                            </p:txEl>
                                          </p:spTgt>
                                        </p:tgtEl>
                                        <p:attrNameLst>
                                          <p:attrName>style.visibility</p:attrName>
                                        </p:attrNameLst>
                                      </p:cBhvr>
                                      <p:to>
                                        <p:strVal val="visible"/>
                                      </p:to>
                                    </p:set>
                                    <p:anim calcmode="lin" valueType="num">
                                      <p:cBhvr>
                                        <p:cTn id="35"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6" dur="3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6" y="5363259"/>
            <a:ext cx="599748"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976768" cy="414564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25 de marzo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19:58</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p:transition spd="med" advTm="13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89948"/>
            <a:ext cx="11269663" cy="464735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443496"/>
          </a:xfrm>
          <a:prstGeom prst="rect">
            <a:avLst/>
          </a:prstGeom>
          <a:noFill/>
        </p:spPr>
      </p:pic>
      <p:sp>
        <p:nvSpPr>
          <p:cNvPr id="4104" name="Text Box 8"/>
          <p:cNvSpPr txBox="1">
            <a:spLocks noChangeArrowheads="1"/>
          </p:cNvSpPr>
          <p:nvPr/>
        </p:nvSpPr>
        <p:spPr bwMode="auto">
          <a:xfrm>
            <a:off x="0" y="1760362"/>
            <a:ext cx="112696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4"/>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4"/>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746163"/>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731967"/>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224868"/>
            <a:ext cx="657397" cy="492901"/>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1_AGUJEROS NEG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GUJEROS NEG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AGUJEROS NEGROS</Template>
  <TotalTime>2</TotalTime>
  <Words>856</Words>
  <Application>Microsoft Office PowerPoint</Application>
  <PresentationFormat>Personalizado</PresentationFormat>
  <Paragraphs>29</Paragraphs>
  <Slides>34</Slides>
  <Notes>0</Notes>
  <HiddenSlides>0</HiddenSlides>
  <MMClips>0</MMClips>
  <ScaleCrop>false</ScaleCrop>
  <HeadingPairs>
    <vt:vector size="4" baseType="variant">
      <vt:variant>
        <vt:lpstr>Tema</vt:lpstr>
      </vt:variant>
      <vt:variant>
        <vt:i4>3</vt:i4>
      </vt:variant>
      <vt:variant>
        <vt:lpstr>Títulos de diapositiva</vt:lpstr>
      </vt:variant>
      <vt:variant>
        <vt:i4>34</vt:i4>
      </vt:variant>
    </vt:vector>
  </HeadingPairs>
  <TitlesOfParts>
    <vt:vector size="37" baseType="lpstr">
      <vt:lpstr>1_AGUJEROS NEGROS</vt:lpstr>
      <vt:lpstr>AGUJEROS NEGROS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2019-03-25T18:53:48Z</dcterms:created>
  <dcterms:modified xsi:type="dcterms:W3CDTF">2019-03-25T18:58:46Z</dcterms:modified>
</cp:coreProperties>
</file>