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2"/>
  </p:notesMasterIdLst>
  <p:sldIdLst>
    <p:sldId id="410" r:id="rId3"/>
    <p:sldId id="480" r:id="rId4"/>
    <p:sldId id="481" r:id="rId5"/>
    <p:sldId id="482" r:id="rId6"/>
    <p:sldId id="483" r:id="rId7"/>
    <p:sldId id="484" r:id="rId8"/>
    <p:sldId id="485" r:id="rId9"/>
    <p:sldId id="486" r:id="rId10"/>
    <p:sldId id="487" r:id="rId11"/>
    <p:sldId id="488" r:id="rId12"/>
    <p:sldId id="489" r:id="rId13"/>
    <p:sldId id="490" r:id="rId14"/>
    <p:sldId id="491" r:id="rId15"/>
    <p:sldId id="492" r:id="rId16"/>
    <p:sldId id="493" r:id="rId17"/>
    <p:sldId id="494" r:id="rId18"/>
    <p:sldId id="495" r:id="rId19"/>
    <p:sldId id="411" r:id="rId20"/>
    <p:sldId id="496" r:id="rId21"/>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uZGB/o+aPDRDIM0DzNvD4g==" hashData="Rf852zPMo0RYenSvQF1Mhfov1x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00FF"/>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7" autoAdjust="0"/>
    <p:restoredTop sz="94627" autoAdjust="0"/>
  </p:normalViewPr>
  <p:slideViewPr>
    <p:cSldViewPr>
      <p:cViewPr>
        <p:scale>
          <a:sx n="50" d="100"/>
          <a:sy n="50" d="100"/>
        </p:scale>
        <p:origin x="-1308" y="-924"/>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25/06/2019</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1347342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399"/>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3"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25/06/2019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25/06/2019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7"/>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1"/>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25/06/2019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25/06/2019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7"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7" y="2066635"/>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7"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7" y="2066635"/>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25/06/2019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25/06/2019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25/06/2019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7" y="259462"/>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79"/>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25/06/2019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25/06/2019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25/06/2019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8" y="260971"/>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8" y="260971"/>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25/06/2019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320887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8"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520562"/>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8" y="6040006"/>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25/06/2019</a:t>
            </a:fld>
            <a:endParaRPr lang="es-ES"/>
          </a:p>
        </p:txBody>
      </p:sp>
      <p:sp>
        <p:nvSpPr>
          <p:cNvPr id="5" name="4 Marcador de pie de página"/>
          <p:cNvSpPr>
            <a:spLocks noGrp="1"/>
          </p:cNvSpPr>
          <p:nvPr>
            <p:ph type="ftr" sz="quarter" idx="3"/>
          </p:nvPr>
        </p:nvSpPr>
        <p:spPr>
          <a:xfrm>
            <a:off x="3690462" y="6040006"/>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8" y="6040006"/>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png"/><Relationship Id="rId7" Type="http://schemas.openxmlformats.org/officeDocument/2006/relationships/image" Target="../media/image4.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gif"/><Relationship Id="rId4" Type="http://schemas.microsoft.com/office/2007/relationships/hdphoto" Target="../media/hdphoto1.wdp"/><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6.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vk.com/mispps" TargetMode="External"/><Relationship Id="rId3" Type="http://schemas.openxmlformats.org/officeDocument/2006/relationships/image" Target="../media/image18.png"/><Relationship Id="rId7" Type="http://schemas.openxmlformats.org/officeDocument/2006/relationships/hyperlink" Target="https://www.facebook.com/mispps" TargetMode="External"/><Relationship Id="rId12" Type="http://schemas.openxmlformats.org/officeDocument/2006/relationships/image" Target="../media/image2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0.png"/><Relationship Id="rId11" Type="http://schemas.openxmlformats.org/officeDocument/2006/relationships/hyperlink" Target="https://plus.google.com/+Mispps/" TargetMode="External"/><Relationship Id="rId5" Type="http://schemas.openxmlformats.org/officeDocument/2006/relationships/image" Target="../media/image19.png"/><Relationship Id="rId10" Type="http://schemas.openxmlformats.org/officeDocument/2006/relationships/image" Target="../media/image2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schemeClr val="accent6">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Lst>
          </a:blip>
          <a:srcRect/>
          <a:stretch>
            <a:fillRect/>
          </a:stretch>
        </p:blipFill>
        <p:spPr bwMode="auto">
          <a:xfrm>
            <a:off x="0" y="-83497"/>
            <a:ext cx="10801350" cy="6516688"/>
          </a:xfrm>
          <a:prstGeom prst="rect">
            <a:avLst/>
          </a:prstGeom>
          <a:solidFill>
            <a:schemeClr val="accent6">
              <a:lumMod val="50000"/>
            </a:schemeClr>
          </a:solidFill>
        </p:spPr>
      </p:pic>
      <p:pic>
        <p:nvPicPr>
          <p:cNvPr id="155652" name="Image 2" descr="swirlrainbw3.gif"/>
          <p:cNvPicPr>
            <a:picLocks noChangeAspect="1"/>
          </p:cNvPicPr>
          <p:nvPr/>
        </p:nvPicPr>
        <p:blipFill>
          <a:blip r:embed="rId5"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898" y="556636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4"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43089" y="972328"/>
            <a:ext cx="6633508" cy="3712213"/>
          </a:xfrm>
          <a:prstGeom prst="rect">
            <a:avLst/>
          </a:prstGeom>
        </p:spPr>
        <p:txBody>
          <a:bodyPr wrap="none" lIns="81272" tIns="40636" rIns="81272" bIns="40636" fromWordArt="1">
            <a:prstTxWarp prst="textPlain">
              <a:avLst>
                <a:gd name="adj" fmla="val 50000"/>
              </a:avLst>
            </a:prstTxWarp>
          </a:bodyPr>
          <a:lstStyle/>
          <a:p>
            <a:pPr algn="ctr"/>
            <a:r>
              <a:rPr lang="es-ES" sz="3200" b="1" kern="10" dirty="0">
                <a:ln w="19050">
                  <a:solidFill>
                    <a:srgbClr val="0000FF"/>
                  </a:solidFill>
                  <a:round/>
                  <a:headEnd/>
                  <a:tailEnd/>
                </a:ln>
                <a:solidFill>
                  <a:srgbClr val="FFFF00"/>
                </a:solidFill>
                <a:effectLst>
                  <a:outerShdw dist="35921" dir="2700000" algn="ctr" rotWithShape="0">
                    <a:srgbClr val="990000"/>
                  </a:outerShdw>
                </a:effectLst>
                <a:latin typeface="Old English Text MT" pitchFamily="66" charset="0"/>
                <a:cs typeface="MV Boli" pitchFamily="2" charset="0"/>
              </a:rPr>
              <a:t>A</a:t>
            </a: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Old English Text MT" pitchFamily="66" charset="0"/>
                <a:cs typeface="MV Boli" pitchFamily="2" charset="0"/>
              </a:rPr>
              <a:t>biertas </a:t>
            </a:r>
            <a:endPar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Old English Text MT" pitchFamily="66" charset="0"/>
              <a:cs typeface="MV Boli" pitchFamily="2" charset="0"/>
            </a:endParaRP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Old English Text MT" pitchFamily="66" charset="0"/>
                <a:cs typeface="MV Boli" pitchFamily="2" charset="0"/>
              </a:rPr>
              <a:t>al Publico</a:t>
            </a:r>
            <a:endPar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Old English Text MT" pitchFamily="66" charset="0"/>
              <a:cs typeface="MV Boli" pitchFamily="2" charset="0"/>
            </a:endParaRP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97921" y="5332097"/>
            <a:ext cx="2372938" cy="887577"/>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552289" y="726646"/>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9" cstate="print"/>
          <a:srcRect/>
          <a:stretch>
            <a:fillRect/>
          </a:stretch>
        </p:blipFill>
        <p:spPr bwMode="auto">
          <a:xfrm>
            <a:off x="212049" y="179253"/>
            <a:ext cx="922615" cy="1013707"/>
          </a:xfrm>
          <a:prstGeom prst="rect">
            <a:avLst/>
          </a:prstGeom>
          <a:noFill/>
          <a:ln w="9525">
            <a:noFill/>
            <a:miter lim="800000"/>
            <a:headEnd/>
            <a:tailEnd/>
          </a:ln>
        </p:spPr>
      </p:pic>
    </p:spTree>
  </p:cSld>
  <p:clrMapOvr>
    <a:masterClrMapping/>
  </p:clrMapOvr>
  <p:transition spd="med" advTm="11000">
    <p:random/>
    <p:sndAc>
      <p:stSnd>
        <p:snd r:embed="rId2" name="lashsojasmuert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06aa5e032cfd31b8a0089628d9405d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24" y="0"/>
            <a:ext cx="10826874"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011195" y="2596624"/>
            <a:ext cx="6739345" cy="1323439"/>
          </a:xfrm>
          <a:prstGeom prst="rect">
            <a:avLst/>
          </a:prstGeom>
        </p:spPr>
        <p:txBody>
          <a:bodyPr wrap="none">
            <a:spAutoFit/>
          </a:bodyPr>
          <a:lstStyle/>
          <a:p>
            <a:pPr algn="ctr"/>
            <a:r>
              <a:rPr lang="es-ES" sz="4000" b="1" dirty="0" smtClean="0">
                <a:solidFill>
                  <a:srgbClr val="FF0000"/>
                </a:solidFill>
                <a:latin typeface="Old English Text MT" pitchFamily="66" charset="0"/>
              </a:rPr>
              <a:t>7 Criptas </a:t>
            </a:r>
            <a:r>
              <a:rPr lang="es-ES" sz="4000" b="1" dirty="0">
                <a:solidFill>
                  <a:srgbClr val="FF0000"/>
                </a:solidFill>
                <a:latin typeface="Old English Text MT" pitchFamily="66" charset="0"/>
              </a:rPr>
              <a:t>Espeluznantes </a:t>
            </a:r>
            <a:endParaRPr lang="es-ES" sz="4000" b="1" dirty="0" smtClean="0">
              <a:solidFill>
                <a:srgbClr val="FF0000"/>
              </a:solidFill>
              <a:latin typeface="Old English Text MT" pitchFamily="66" charset="0"/>
            </a:endParaRPr>
          </a:p>
          <a:p>
            <a:pPr algn="ctr"/>
            <a:r>
              <a:rPr lang="es-ES" sz="4000" b="1" dirty="0" smtClean="0">
                <a:solidFill>
                  <a:srgbClr val="FF0000"/>
                </a:solidFill>
                <a:latin typeface="Old English Text MT" pitchFamily="66" charset="0"/>
              </a:rPr>
              <a:t>Que </a:t>
            </a:r>
            <a:r>
              <a:rPr lang="es-ES" sz="4000" b="1" dirty="0">
                <a:solidFill>
                  <a:srgbClr val="FF0000"/>
                </a:solidFill>
                <a:latin typeface="Old English Text MT" pitchFamily="66" charset="0"/>
              </a:rPr>
              <a:t>Están Abiertas Al Público</a:t>
            </a:r>
          </a:p>
        </p:txBody>
      </p:sp>
    </p:spTree>
    <p:extLst>
      <p:ext uri="{BB962C8B-B14F-4D97-AF65-F5344CB8AC3E}">
        <p14:creationId xmlns:p14="http://schemas.microsoft.com/office/powerpoint/2010/main" val="986244400"/>
      </p:ext>
    </p:extLst>
  </p:cSld>
  <p:clrMapOvr>
    <a:masterClrMapping/>
  </p:clrMapOvr>
  <mc:AlternateContent xmlns:mc="http://schemas.openxmlformats.org/markup-compatibility/2006">
    <mc:Choice xmlns:p14="http://schemas.microsoft.com/office/powerpoint/2010/main" Requires="p14">
      <p:transition spd="slow" p14:dur="2500" advTm="10000">
        <p:checker/>
      </p:transition>
    </mc:Choice>
    <mc:Fallback>
      <p:transition spd="slow" advTm="10000">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06aa5e032cfd31b8a0089628d9405d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24" y="0"/>
            <a:ext cx="10826874"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872282" y="1550184"/>
            <a:ext cx="6948809" cy="3416320"/>
          </a:xfrm>
          <a:prstGeom prst="rect">
            <a:avLst/>
          </a:prstGeom>
        </p:spPr>
        <p:txBody>
          <a:bodyPr wrap="square">
            <a:spAutoFit/>
          </a:bodyPr>
          <a:lstStyle/>
          <a:p>
            <a:pPr algn="ctr"/>
            <a:r>
              <a:rPr lang="es-ES" sz="2400" dirty="0">
                <a:latin typeface="Old English Text MT" pitchFamily="66" charset="0"/>
              </a:rPr>
              <a:t>Las criptas, catacumbas y osarios pueden parecer espeluznantes e inusuales para los estándares de hoy, pero no siempre fueron vistos desde esa perspectiva. De hecho, hasta hace no mucho tiempo, los cristianos ortodoxos y católicos tendían a sentirse orgullosos de mostrar y preservar a los muertos, como una forma de honrarlos y recordarlos. Hasta el día de hoy, todavía hay muchos sitios de este tipo que puedes visitar en todo el mundo, y aquí hay 7 de los más interesantes:</a:t>
            </a:r>
          </a:p>
        </p:txBody>
      </p:sp>
    </p:spTree>
    <p:extLst>
      <p:ext uri="{BB962C8B-B14F-4D97-AF65-F5344CB8AC3E}">
        <p14:creationId xmlns:p14="http://schemas.microsoft.com/office/powerpoint/2010/main" val="2406457485"/>
      </p:ext>
    </p:extLst>
  </p:cSld>
  <p:clrMapOvr>
    <a:masterClrMapping/>
  </p:clrMapOvr>
  <p:transition spd="med" advClick="0" advTm="32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nterramientos SubterrÃ¡neos  Espeluznan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1" y="-1"/>
            <a:ext cx="10945291" cy="657312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0115" y="234008"/>
            <a:ext cx="2593980" cy="461665"/>
          </a:xfrm>
          <a:prstGeom prst="rect">
            <a:avLst/>
          </a:prstGeom>
          <a:solidFill>
            <a:srgbClr val="FFC000"/>
          </a:solidFill>
        </p:spPr>
        <p:txBody>
          <a:bodyPr wrap="none">
            <a:spAutoFit/>
          </a:bodyPr>
          <a:lstStyle/>
          <a:p>
            <a:r>
              <a:rPr lang="es-ES" sz="2400" dirty="0">
                <a:latin typeface="Old English Text MT" pitchFamily="66" charset="0"/>
              </a:rPr>
              <a:t>Torre de Calaveras</a:t>
            </a:r>
          </a:p>
        </p:txBody>
      </p:sp>
    </p:spTree>
    <p:extLst>
      <p:ext uri="{BB962C8B-B14F-4D97-AF65-F5344CB8AC3E}">
        <p14:creationId xmlns:p14="http://schemas.microsoft.com/office/powerpoint/2010/main" val="2848592642"/>
      </p:ext>
    </p:extLst>
  </p:cSld>
  <p:clrMapOvr>
    <a:masterClrMapping/>
  </p:clrMapOvr>
  <p:transition spd="med" advTm="9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06aa5e032cfd31b8a0089628d9405d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24" y="0"/>
            <a:ext cx="10826874"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842567" y="1314128"/>
            <a:ext cx="6876801" cy="3785652"/>
          </a:xfrm>
          <a:prstGeom prst="rect">
            <a:avLst/>
          </a:prstGeom>
        </p:spPr>
        <p:txBody>
          <a:bodyPr wrap="square">
            <a:spAutoFit/>
          </a:bodyPr>
          <a:lstStyle/>
          <a:p>
            <a:pPr algn="ctr"/>
            <a:r>
              <a:rPr lang="es-ES" sz="2400" dirty="0">
                <a:latin typeface="Old English Text MT" pitchFamily="66" charset="0"/>
              </a:rPr>
              <a:t>La Torre de Calaveras, conocida localmente como Cele </a:t>
            </a:r>
            <a:r>
              <a:rPr lang="es-ES" sz="2400" dirty="0" err="1">
                <a:latin typeface="Old English Text MT" pitchFamily="66" charset="0"/>
              </a:rPr>
              <a:t>Kula</a:t>
            </a:r>
            <a:r>
              <a:rPr lang="es-ES" sz="2400" dirty="0">
                <a:latin typeface="Old English Text MT" pitchFamily="66" charset="0"/>
              </a:rPr>
              <a:t>, se encuentra en la ciudad serbia de </a:t>
            </a:r>
            <a:r>
              <a:rPr lang="es-ES" sz="2400" dirty="0" err="1">
                <a:latin typeface="Old English Text MT" pitchFamily="66" charset="0"/>
              </a:rPr>
              <a:t>Nis</a:t>
            </a:r>
            <a:r>
              <a:rPr lang="es-ES" sz="2400" dirty="0">
                <a:latin typeface="Old English Text MT" pitchFamily="66" charset="0"/>
              </a:rPr>
              <a:t>. A comienzos del siglo XIX, los rebeldes serbios hicieron detonar sus propias posiciones después de no poder defender la torre, matando a la vez a muchos soldados otomanos. En respuesta, un general otomano recogió todos los cráneos rebeldes que pudo encontrar (952 en total) y los incrustó en los restos de la torre</a:t>
            </a:r>
            <a:r>
              <a:rPr lang="es-ES" sz="2400" dirty="0" smtClean="0">
                <a:latin typeface="Old English Text MT" pitchFamily="66" charset="0"/>
              </a:rPr>
              <a:t>. Después</a:t>
            </a:r>
            <a:r>
              <a:rPr lang="es-ES" sz="2400" dirty="0">
                <a:latin typeface="Old English Text MT" pitchFamily="66" charset="0"/>
              </a:rPr>
              <a:t>, en 1985, los serbios locales construyeron una iglesia alrededor de la torre, que se puede visitar a día de hoy.</a:t>
            </a:r>
          </a:p>
        </p:txBody>
      </p:sp>
    </p:spTree>
    <p:extLst>
      <p:ext uri="{BB962C8B-B14F-4D97-AF65-F5344CB8AC3E}">
        <p14:creationId xmlns:p14="http://schemas.microsoft.com/office/powerpoint/2010/main" val="2351257858"/>
      </p:ext>
    </p:extLst>
  </p:cSld>
  <p:clrMapOvr>
    <a:masterClrMapping/>
  </p:clrMapOvr>
  <p:transition spd="med" advTm="35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nterramientos SubterrÃ¡neos  Espeluznant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7884"/>
            <a:ext cx="10801351" cy="653457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6099" y="378024"/>
            <a:ext cx="2191626" cy="461665"/>
          </a:xfrm>
          <a:prstGeom prst="rect">
            <a:avLst/>
          </a:prstGeom>
          <a:solidFill>
            <a:srgbClr val="FFC000"/>
          </a:solidFill>
        </p:spPr>
        <p:txBody>
          <a:bodyPr wrap="none">
            <a:spAutoFit/>
          </a:bodyPr>
          <a:lstStyle/>
          <a:p>
            <a:r>
              <a:rPr lang="es-ES" sz="2400" dirty="0" err="1">
                <a:latin typeface="Old English Text MT" pitchFamily="66" charset="0"/>
              </a:rPr>
              <a:t>Kaplica</a:t>
            </a:r>
            <a:r>
              <a:rPr lang="es-ES" sz="2400" dirty="0">
                <a:latin typeface="Old English Text MT" pitchFamily="66" charset="0"/>
              </a:rPr>
              <a:t> </a:t>
            </a:r>
            <a:r>
              <a:rPr lang="es-ES" sz="2400" dirty="0" err="1">
                <a:latin typeface="Old English Text MT" pitchFamily="66" charset="0"/>
              </a:rPr>
              <a:t>Czaszek</a:t>
            </a:r>
            <a:endParaRPr lang="es-ES" sz="2400" dirty="0">
              <a:latin typeface="Old English Text MT" pitchFamily="66" charset="0"/>
            </a:endParaRPr>
          </a:p>
        </p:txBody>
      </p:sp>
    </p:spTree>
    <p:extLst>
      <p:ext uri="{BB962C8B-B14F-4D97-AF65-F5344CB8AC3E}">
        <p14:creationId xmlns:p14="http://schemas.microsoft.com/office/powerpoint/2010/main" val="598718598"/>
      </p:ext>
    </p:extLst>
  </p:cSld>
  <p:clrMapOvr>
    <a:masterClrMapping/>
  </p:clrMapOvr>
  <p:transition spd="med" advTm="9000">
    <p:random/>
    <p:sndAc>
      <p:stSnd>
        <p:snd r:embed="rId2" name="laflautamagica.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06aa5e032cfd31b8a0089628d9405d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24" y="0"/>
            <a:ext cx="10826874"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89472" y="1785878"/>
            <a:ext cx="7596881" cy="3416320"/>
          </a:xfrm>
          <a:prstGeom prst="rect">
            <a:avLst/>
          </a:prstGeom>
        </p:spPr>
        <p:txBody>
          <a:bodyPr wrap="square">
            <a:spAutoFit/>
          </a:bodyPr>
          <a:lstStyle/>
          <a:p>
            <a:pPr algn="ctr"/>
            <a:r>
              <a:rPr lang="es-ES" sz="2400" dirty="0">
                <a:latin typeface="Old English Text MT" pitchFamily="66" charset="0"/>
              </a:rPr>
              <a:t>La Capilla de las Calaveras, conocida como </a:t>
            </a:r>
            <a:r>
              <a:rPr lang="es-ES" sz="2400" dirty="0" err="1">
                <a:latin typeface="Old English Text MT" pitchFamily="66" charset="0"/>
              </a:rPr>
              <a:t>Kaplica</a:t>
            </a:r>
            <a:r>
              <a:rPr lang="es-ES" sz="2400" dirty="0">
                <a:latin typeface="Old English Text MT" pitchFamily="66" charset="0"/>
              </a:rPr>
              <a:t> </a:t>
            </a:r>
            <a:r>
              <a:rPr lang="es-ES" sz="2400" dirty="0" err="1">
                <a:latin typeface="Old English Text MT" pitchFamily="66" charset="0"/>
              </a:rPr>
              <a:t>Czaszek</a:t>
            </a:r>
            <a:r>
              <a:rPr lang="es-ES" sz="2400" dirty="0">
                <a:latin typeface="Old English Text MT" pitchFamily="66" charset="0"/>
              </a:rPr>
              <a:t> por los polacos, se encuentra en </a:t>
            </a:r>
            <a:r>
              <a:rPr lang="es-ES" sz="2400" dirty="0" err="1">
                <a:latin typeface="Old English Text MT" pitchFamily="66" charset="0"/>
              </a:rPr>
              <a:t>Czermna</a:t>
            </a:r>
            <a:r>
              <a:rPr lang="es-ES" sz="2400" dirty="0">
                <a:latin typeface="Old English Text MT" pitchFamily="66" charset="0"/>
              </a:rPr>
              <a:t>, en la ciudad de </a:t>
            </a:r>
            <a:r>
              <a:rPr lang="es-ES" sz="2400" dirty="0" err="1">
                <a:latin typeface="Old English Text MT" pitchFamily="66" charset="0"/>
              </a:rPr>
              <a:t>Kudowa</a:t>
            </a:r>
            <a:r>
              <a:rPr lang="es-ES" sz="2400" dirty="0">
                <a:latin typeface="Old English Text MT" pitchFamily="66" charset="0"/>
              </a:rPr>
              <a:t>. La capilla tiene una región subterránea con alrededor de 20 000 esqueletos que se encuentran dentro de ella, pero la iglesia en sí también alberga una gran cantidad de patrones ornamentales de cráneos y huesos en los techos y paredes. Los historiadores creen que estos en su mayoría provienen de las bajas sufridas en guerras luchadas en los siglos XVII y XVIII, así como de brotes de enfermedades.</a:t>
            </a:r>
          </a:p>
        </p:txBody>
      </p:sp>
    </p:spTree>
    <p:extLst>
      <p:ext uri="{BB962C8B-B14F-4D97-AF65-F5344CB8AC3E}">
        <p14:creationId xmlns:p14="http://schemas.microsoft.com/office/powerpoint/2010/main" val="958233222"/>
      </p:ext>
    </p:extLst>
  </p:cSld>
  <p:clrMapOvr>
    <a:masterClrMapping/>
  </p:clrMapOvr>
  <p:transition spd="med" advTm="30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nterramientos SubterrÃ¡neos  Espeluznan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48" y="-1"/>
            <a:ext cx="10830297" cy="657349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6099" y="234008"/>
            <a:ext cx="3514104" cy="461665"/>
          </a:xfrm>
          <a:prstGeom prst="rect">
            <a:avLst/>
          </a:prstGeom>
          <a:solidFill>
            <a:srgbClr val="FFC000"/>
          </a:solidFill>
        </p:spPr>
        <p:txBody>
          <a:bodyPr wrap="none">
            <a:spAutoFit/>
          </a:bodyPr>
          <a:lstStyle/>
          <a:p>
            <a:r>
              <a:rPr lang="es-ES" sz="2400" dirty="0">
                <a:latin typeface="Old English Text MT" pitchFamily="66" charset="0"/>
              </a:rPr>
              <a:t>Cripta Capuchina de Roma</a:t>
            </a:r>
          </a:p>
        </p:txBody>
      </p:sp>
    </p:spTree>
    <p:extLst>
      <p:ext uri="{BB962C8B-B14F-4D97-AF65-F5344CB8AC3E}">
        <p14:creationId xmlns:p14="http://schemas.microsoft.com/office/powerpoint/2010/main" val="4204744899"/>
      </p:ext>
    </p:extLst>
  </p:cSld>
  <p:clrMapOvr>
    <a:masterClrMapping/>
  </p:clrMapOvr>
  <p:transition spd="med" advTm="8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06aa5e032cfd31b8a0089628d9405d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24" y="0"/>
            <a:ext cx="10826874"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697484" y="1967628"/>
            <a:ext cx="7380857" cy="3046988"/>
          </a:xfrm>
          <a:prstGeom prst="rect">
            <a:avLst/>
          </a:prstGeom>
        </p:spPr>
        <p:txBody>
          <a:bodyPr wrap="square">
            <a:spAutoFit/>
          </a:bodyPr>
          <a:lstStyle/>
          <a:p>
            <a:pPr algn="ctr"/>
            <a:r>
              <a:rPr lang="es-ES" sz="2400" dirty="0">
                <a:latin typeface="Old English Text MT" pitchFamily="66" charset="0"/>
              </a:rPr>
              <a:t>La Cripta Capuchina de Roma fue la inspiración de otros osarios de toda Europa. Se encuentra debajo de la Iglesia de Nuestra Señora de la Concepción de los Capuchinos en el centro de Roma. Los visitantes atrevidos pueden pasar tiempo en habitaciones como la Cripta de las Calaveras, la Cripta de las Pelvis, la Cripta de los Tres Esqueletos y la Cripta de la Pierna y los Huesos del Muslo. Todos los huesos son restos de monjes capuchinos.</a:t>
            </a:r>
          </a:p>
        </p:txBody>
      </p:sp>
    </p:spTree>
    <p:extLst>
      <p:ext uri="{BB962C8B-B14F-4D97-AF65-F5344CB8AC3E}">
        <p14:creationId xmlns:p14="http://schemas.microsoft.com/office/powerpoint/2010/main" val="3561090008"/>
      </p:ext>
    </p:extLst>
  </p:cSld>
  <p:clrMapOvr>
    <a:masterClrMapping/>
  </p:clrMapOvr>
  <p:transition spd="med" advTm="25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1" y="0"/>
            <a:ext cx="10945291" cy="651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44942" y="450032"/>
            <a:ext cx="4674678" cy="461665"/>
          </a:xfrm>
          <a:prstGeom prst="rect">
            <a:avLst/>
          </a:prstGeom>
          <a:solidFill>
            <a:srgbClr val="FFC000"/>
          </a:solidFill>
        </p:spPr>
        <p:txBody>
          <a:bodyPr wrap="none">
            <a:spAutoFit/>
          </a:bodyPr>
          <a:lstStyle/>
          <a:p>
            <a:r>
              <a:rPr lang="es-ES" sz="2400" dirty="0">
                <a:latin typeface="Old English Text MT" pitchFamily="66" charset="0"/>
              </a:rPr>
              <a:t>Catacumbas Capuchinas de Palermo</a:t>
            </a:r>
          </a:p>
        </p:txBody>
      </p:sp>
    </p:spTree>
    <p:extLst>
      <p:ext uri="{BB962C8B-B14F-4D97-AF65-F5344CB8AC3E}">
        <p14:creationId xmlns:p14="http://schemas.microsoft.com/office/powerpoint/2010/main" val="3386042046"/>
      </p:ext>
    </p:extLst>
  </p:cSld>
  <p:clrMapOvr>
    <a:masterClrMapping/>
  </p:clrMapOvr>
  <p:transition spd="med"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0"/>
            <a:ext cx="10826750" cy="651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034282" y="1550184"/>
            <a:ext cx="6732786" cy="3416320"/>
          </a:xfrm>
          <a:prstGeom prst="rect">
            <a:avLst/>
          </a:prstGeom>
        </p:spPr>
        <p:txBody>
          <a:bodyPr wrap="square">
            <a:spAutoFit/>
          </a:bodyPr>
          <a:lstStyle/>
          <a:p>
            <a:pPr algn="ctr"/>
            <a:r>
              <a:rPr lang="es-ES" sz="2400" dirty="0">
                <a:latin typeface="Old English Text MT" pitchFamily="66" charset="0"/>
              </a:rPr>
              <a:t>Los monjes franciscanos de la orden de los capuchinos también hicieron criptas fuera de Roma. En Palermo, Sicilia, los monjes franciscanos de la orden de los capuchinos fueron responsables de construir catacumbas altamente inusuales. Incluyen cadáveres momificados enteros, tumbados, verticales o incluso colocados en poses. Muchos de los esqueletos están vestidos, y algunos incluso tienen atuendos que se cambian de vez en cuando.</a:t>
            </a:r>
          </a:p>
        </p:txBody>
      </p:sp>
    </p:spTree>
    <p:extLst>
      <p:ext uri="{BB962C8B-B14F-4D97-AF65-F5344CB8AC3E}">
        <p14:creationId xmlns:p14="http://schemas.microsoft.com/office/powerpoint/2010/main" val="2244263408"/>
      </p:ext>
    </p:extLst>
  </p:cSld>
  <p:clrMapOvr>
    <a:masterClrMapping/>
  </p:clrMapOvr>
  <p:transition spd="med" advTm="35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nterramientos SubterrÃ¡neos  Espeluznan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078"/>
            <a:ext cx="10801350" cy="652576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41065" y="325066"/>
            <a:ext cx="3413114" cy="461665"/>
          </a:xfrm>
          <a:prstGeom prst="rect">
            <a:avLst/>
          </a:prstGeom>
          <a:solidFill>
            <a:srgbClr val="FFC000"/>
          </a:solidFill>
        </p:spPr>
        <p:txBody>
          <a:bodyPr wrap="none">
            <a:spAutoFit/>
          </a:bodyPr>
          <a:lstStyle/>
          <a:p>
            <a:r>
              <a:rPr lang="es-ES" sz="2400" dirty="0">
                <a:latin typeface="Old English Text MT" pitchFamily="66" charset="0"/>
              </a:rPr>
              <a:t>Las Catacumbas de París</a:t>
            </a:r>
          </a:p>
        </p:txBody>
      </p:sp>
    </p:spTree>
    <p:extLst>
      <p:ext uri="{BB962C8B-B14F-4D97-AF65-F5344CB8AC3E}">
        <p14:creationId xmlns:p14="http://schemas.microsoft.com/office/powerpoint/2010/main" val="791491321"/>
      </p:ext>
    </p:extLst>
  </p:cSld>
  <p:clrMapOvr>
    <a:masterClrMapping/>
  </p:clrMapOvr>
  <p:transition spd="med" advTm="9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06aa5e032cfd31b8a0089628d9405d1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24" y="0"/>
            <a:ext cx="10826874"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84251" y="1550184"/>
            <a:ext cx="7128791" cy="3416320"/>
          </a:xfrm>
          <a:prstGeom prst="rect">
            <a:avLst/>
          </a:prstGeom>
        </p:spPr>
        <p:txBody>
          <a:bodyPr wrap="square">
            <a:spAutoFit/>
          </a:bodyPr>
          <a:lstStyle/>
          <a:p>
            <a:pPr algn="ctr"/>
            <a:r>
              <a:rPr lang="es-ES" sz="2400" dirty="0">
                <a:latin typeface="Old English Text MT" pitchFamily="66" charset="0"/>
              </a:rPr>
              <a:t>La mayor colección de restos humanos por descubrir se encuentra en las profundidades de las calles de París y alberga los restos de aproximadamente 6 millones de almas. En el siglo XVIII los parisinos recurrieron a colocar los restos en unas minas de piedra caliza ya explotadas por los romanos que se usaron por última vez en la Edad Media. La longitud total de los túneles abarca más de 200 millas, sin embargo, los turistas solo pueden ver alrededor de una milla.</a:t>
            </a:r>
          </a:p>
        </p:txBody>
      </p:sp>
    </p:spTree>
    <p:extLst>
      <p:ext uri="{BB962C8B-B14F-4D97-AF65-F5344CB8AC3E}">
        <p14:creationId xmlns:p14="http://schemas.microsoft.com/office/powerpoint/2010/main" val="3762651497"/>
      </p:ext>
    </p:extLst>
  </p:cSld>
  <p:clrMapOvr>
    <a:masterClrMapping/>
  </p:clrMapOvr>
  <p:transition spd="med" advTm="27000">
    <p:random/>
    <p:sndAc>
      <p:stSnd>
        <p:snd r:embed="rId2" name="lavidaebella.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nterramientos SubterrÃ¡neos  Espeluznan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52881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2123" y="388264"/>
            <a:ext cx="2239716" cy="461665"/>
          </a:xfrm>
          <a:prstGeom prst="rect">
            <a:avLst/>
          </a:prstGeom>
          <a:solidFill>
            <a:srgbClr val="FFC000"/>
          </a:solidFill>
        </p:spPr>
        <p:txBody>
          <a:bodyPr wrap="none">
            <a:spAutoFit/>
          </a:bodyPr>
          <a:lstStyle/>
          <a:p>
            <a:r>
              <a:rPr lang="es-ES" sz="2400" dirty="0">
                <a:latin typeface="Old English Text MT" pitchFamily="66" charset="0"/>
              </a:rPr>
              <a:t>Osario de </a:t>
            </a:r>
            <a:r>
              <a:rPr lang="es-ES" sz="2400" dirty="0" err="1">
                <a:latin typeface="Old English Text MT" pitchFamily="66" charset="0"/>
              </a:rPr>
              <a:t>Brno</a:t>
            </a:r>
            <a:r>
              <a:rPr lang="es-ES" sz="2400" dirty="0">
                <a:latin typeface="Old English Text MT" pitchFamily="66" charset="0"/>
              </a:rPr>
              <a:t> </a:t>
            </a:r>
          </a:p>
        </p:txBody>
      </p:sp>
    </p:spTree>
    <p:extLst>
      <p:ext uri="{BB962C8B-B14F-4D97-AF65-F5344CB8AC3E}">
        <p14:creationId xmlns:p14="http://schemas.microsoft.com/office/powerpoint/2010/main" val="462432890"/>
      </p:ext>
    </p:extLst>
  </p:cSld>
  <p:clrMapOvr>
    <a:masterClrMapping/>
  </p:clrMapOvr>
  <p:transition spd="med" advTm="7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06aa5e032cfd31b8a0089628d9405d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24" y="0"/>
            <a:ext cx="10826874"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87512" y="1550184"/>
            <a:ext cx="7200801" cy="3416320"/>
          </a:xfrm>
          <a:prstGeom prst="rect">
            <a:avLst/>
          </a:prstGeom>
        </p:spPr>
        <p:txBody>
          <a:bodyPr wrap="square">
            <a:spAutoFit/>
          </a:bodyPr>
          <a:lstStyle/>
          <a:p>
            <a:pPr algn="ctr"/>
            <a:r>
              <a:rPr lang="es-ES" sz="2400" dirty="0">
                <a:latin typeface="Old English Text MT" pitchFamily="66" charset="0"/>
              </a:rPr>
              <a:t>La hipótesis principal de este osario, recientemente descubierto en 2001 en los túneles bajo la Iglesia de Santiago, en </a:t>
            </a:r>
            <a:r>
              <a:rPr lang="es-ES" sz="2400" dirty="0" err="1">
                <a:latin typeface="Old English Text MT" pitchFamily="66" charset="0"/>
              </a:rPr>
              <a:t>Brno</a:t>
            </a:r>
            <a:r>
              <a:rPr lang="es-ES" sz="2400" dirty="0">
                <a:latin typeface="Old English Text MT" pitchFamily="66" charset="0"/>
              </a:rPr>
              <a:t>, República Checa, es que los huesos de unas 50 000 personas fueron trasladados desde un cementerio cercano para dejar espacio a otras tumbas durante los siglos XVII y XVIII. La gran cantidad de restos humanos encontrados allí lo convierte en el segundo osario más grande de Europa, después de las catacumbas de París.</a:t>
            </a:r>
          </a:p>
        </p:txBody>
      </p:sp>
    </p:spTree>
    <p:extLst>
      <p:ext uri="{BB962C8B-B14F-4D97-AF65-F5344CB8AC3E}">
        <p14:creationId xmlns:p14="http://schemas.microsoft.com/office/powerpoint/2010/main" val="1481764308"/>
      </p:ext>
    </p:extLst>
  </p:cSld>
  <p:clrMapOvr>
    <a:masterClrMapping/>
  </p:clrMapOvr>
  <p:transition spd="med" advTm="28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nterramientos SubterrÃ¡neos  Espeluznan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801351" cy="652881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6099" y="306016"/>
            <a:ext cx="4506362" cy="461665"/>
          </a:xfrm>
          <a:prstGeom prst="rect">
            <a:avLst/>
          </a:prstGeom>
          <a:solidFill>
            <a:srgbClr val="FFC000"/>
          </a:solidFill>
        </p:spPr>
        <p:txBody>
          <a:bodyPr wrap="none">
            <a:spAutoFit/>
          </a:bodyPr>
          <a:lstStyle/>
          <a:p>
            <a:r>
              <a:rPr lang="es-ES" sz="2400" dirty="0">
                <a:latin typeface="Old English Text MT" pitchFamily="66" charset="0"/>
              </a:rPr>
              <a:t>Criptas de San Francisco de Lima</a:t>
            </a:r>
          </a:p>
        </p:txBody>
      </p:sp>
    </p:spTree>
    <p:extLst>
      <p:ext uri="{BB962C8B-B14F-4D97-AF65-F5344CB8AC3E}">
        <p14:creationId xmlns:p14="http://schemas.microsoft.com/office/powerpoint/2010/main" val="1989654024"/>
      </p:ext>
    </p:extLst>
  </p:cSld>
  <p:clrMapOvr>
    <a:masterClrMapping/>
  </p:clrMapOvr>
  <p:transition spd="med" advTm="7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06aa5e032cfd31b8a0089628d9405d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24" y="0"/>
            <a:ext cx="10826874"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656259" y="1365518"/>
            <a:ext cx="7668889" cy="3785652"/>
          </a:xfrm>
          <a:prstGeom prst="rect">
            <a:avLst/>
          </a:prstGeom>
        </p:spPr>
        <p:txBody>
          <a:bodyPr wrap="square">
            <a:spAutoFit/>
          </a:bodyPr>
          <a:lstStyle/>
          <a:p>
            <a:pPr algn="ctr"/>
            <a:r>
              <a:rPr lang="es-ES" sz="2400" dirty="0">
                <a:latin typeface="Old English Text MT" pitchFamily="66" charset="0"/>
              </a:rPr>
              <a:t>A principios del siglo XIX, los cementerios en Lima, Perú, comenzaron a construirse fuera de la ciudad, debido a las restricciones de espacio dentro de Lima. Sin embargo, para ayudar a aliviar este problema, los monjes del monasterio de San Francisco descubrieron que al sumergir de inmediato los cadáveres en cal viva después de la muerte, podían despojarlos de todo, excepto del esqueleto. Hoy en día, hay más de 75 000 esqueletos que se pueden encontrar en los osarios en forma de hoyos, muchos de los cuales están dispuestos formando diversos patrones.</a:t>
            </a:r>
          </a:p>
        </p:txBody>
      </p:sp>
    </p:spTree>
    <p:extLst>
      <p:ext uri="{BB962C8B-B14F-4D97-AF65-F5344CB8AC3E}">
        <p14:creationId xmlns:p14="http://schemas.microsoft.com/office/powerpoint/2010/main" val="2859953801"/>
      </p:ext>
    </p:extLst>
  </p:cSld>
  <p:clrMapOvr>
    <a:masterClrMapping/>
  </p:clrMapOvr>
  <p:transition spd="med" advTm="32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30479" y="-35481"/>
            <a:ext cx="10801351" cy="6516688"/>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217233" y="3217243"/>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501897" y="3217243"/>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445721"/>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49219" y="5515080"/>
            <a:ext cx="711765" cy="650446"/>
          </a:xfrm>
          <a:prstGeom prst="rect">
            <a:avLst/>
          </a:prstGeom>
          <a:noFill/>
          <a:ln w="38100">
            <a:solidFill>
              <a:srgbClr val="1CDEF8"/>
            </a:solidFill>
            <a:miter lim="800000"/>
            <a:headEnd/>
            <a:tailEnd/>
          </a:ln>
        </p:spPr>
      </p:pic>
      <p:sp>
        <p:nvSpPr>
          <p:cNvPr id="19" name="18 Rectángulo"/>
          <p:cNvSpPr/>
          <p:nvPr/>
        </p:nvSpPr>
        <p:spPr>
          <a:xfrm>
            <a:off x="2339296" y="4344477"/>
            <a:ext cx="318019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6" y="476281"/>
            <a:ext cx="3847611" cy="2990187"/>
          </a:xfrm>
          <a:prstGeom prst="rect">
            <a:avLst/>
          </a:prstGeom>
        </p:spPr>
        <p:txBody>
          <a:bodyPr wrap="none" lIns="77777" tIns="38889" rIns="77777" bIns="38889" fromWordArt="1">
            <a:prstTxWarp prst="textPlain">
              <a:avLst>
                <a:gd name="adj" fmla="val 46223"/>
              </a:avLst>
            </a:prstTxWarp>
          </a:bodyPr>
          <a:lstStyle/>
          <a:p>
            <a:pPr algn="ctr"/>
            <a:r>
              <a:rPr lang="es-ES" sz="54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54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54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54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290777" y="3"/>
            <a:ext cx="4132247"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25 de junio de 2019</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19:00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97921" y="5332097"/>
            <a:ext cx="2372938" cy="887577"/>
          </a:xfrm>
          <a:prstGeom prst="rect">
            <a:avLst/>
          </a:prstGeom>
          <a:noFill/>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293" y="1"/>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823899"/>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837606"/>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BIERTAS AL PUBLI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ABIERTAS AL PUBLICO</Template>
  <TotalTime>59</TotalTime>
  <Words>794</Words>
  <Application>Microsoft Office PowerPoint</Application>
  <PresentationFormat>Personalizado</PresentationFormat>
  <Paragraphs>29</Paragraphs>
  <Slides>19</Slides>
  <Notes>0</Notes>
  <HiddenSlides>0</HiddenSlides>
  <MMClips>0</MMClips>
  <ScaleCrop>false</ScaleCrop>
  <HeadingPairs>
    <vt:vector size="4" baseType="variant">
      <vt:variant>
        <vt:lpstr>Tema</vt:lpstr>
      </vt:variant>
      <vt:variant>
        <vt:i4>2</vt:i4>
      </vt:variant>
      <vt:variant>
        <vt:lpstr>Títulos de diapositiva</vt:lpstr>
      </vt:variant>
      <vt:variant>
        <vt:i4>19</vt:i4>
      </vt:variant>
    </vt:vector>
  </HeadingPairs>
  <TitlesOfParts>
    <vt:vector size="21" baseType="lpstr">
      <vt:lpstr>ABIERTAS AL PUBLICO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6</cp:revision>
  <dcterms:created xsi:type="dcterms:W3CDTF">2019-06-25T17:00:05Z</dcterms:created>
  <dcterms:modified xsi:type="dcterms:W3CDTF">2019-06-25T17:59:12Z</dcterms:modified>
</cp:coreProperties>
</file>