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9"/>
  </p:notesMasterIdLst>
  <p:sldIdLst>
    <p:sldId id="394" r:id="rId3"/>
    <p:sldId id="256" r:id="rId4"/>
    <p:sldId id="321" r:id="rId5"/>
    <p:sldId id="322" r:id="rId6"/>
    <p:sldId id="323" r:id="rId7"/>
    <p:sldId id="324" r:id="rId8"/>
    <p:sldId id="325" r:id="rId9"/>
    <p:sldId id="326" r:id="rId10"/>
    <p:sldId id="327" r:id="rId11"/>
    <p:sldId id="328" r:id="rId12"/>
    <p:sldId id="329" r:id="rId13"/>
    <p:sldId id="330" r:id="rId14"/>
    <p:sldId id="331" r:id="rId15"/>
    <p:sldId id="332" r:id="rId16"/>
    <p:sldId id="333" r:id="rId17"/>
    <p:sldId id="334" r:id="rId18"/>
    <p:sldId id="335" r:id="rId19"/>
    <p:sldId id="336" r:id="rId20"/>
    <p:sldId id="337" r:id="rId21"/>
    <p:sldId id="338" r:id="rId22"/>
    <p:sldId id="339" r:id="rId23"/>
    <p:sldId id="340" r:id="rId24"/>
    <p:sldId id="341" r:id="rId25"/>
    <p:sldId id="396" r:id="rId26"/>
    <p:sldId id="343" r:id="rId27"/>
    <p:sldId id="342" r:id="rId28"/>
    <p:sldId id="344" r:id="rId29"/>
    <p:sldId id="345" r:id="rId30"/>
    <p:sldId id="346" r:id="rId31"/>
    <p:sldId id="347" r:id="rId32"/>
    <p:sldId id="348" r:id="rId33"/>
    <p:sldId id="349" r:id="rId34"/>
    <p:sldId id="350" r:id="rId35"/>
    <p:sldId id="351" r:id="rId36"/>
    <p:sldId id="352" r:id="rId37"/>
    <p:sldId id="353" r:id="rId38"/>
    <p:sldId id="354" r:id="rId39"/>
    <p:sldId id="355" r:id="rId40"/>
    <p:sldId id="356" r:id="rId41"/>
    <p:sldId id="357" r:id="rId42"/>
    <p:sldId id="358" r:id="rId43"/>
    <p:sldId id="359" r:id="rId44"/>
    <p:sldId id="360" r:id="rId45"/>
    <p:sldId id="380" r:id="rId46"/>
    <p:sldId id="381" r:id="rId47"/>
    <p:sldId id="365" r:id="rId48"/>
    <p:sldId id="383" r:id="rId49"/>
    <p:sldId id="366" r:id="rId50"/>
    <p:sldId id="367" r:id="rId51"/>
    <p:sldId id="384" r:id="rId52"/>
    <p:sldId id="385" r:id="rId53"/>
    <p:sldId id="370" r:id="rId54"/>
    <p:sldId id="386" r:id="rId55"/>
    <p:sldId id="373" r:id="rId56"/>
    <p:sldId id="375" r:id="rId57"/>
    <p:sldId id="387" r:id="rId58"/>
    <p:sldId id="388" r:id="rId59"/>
    <p:sldId id="378" r:id="rId60"/>
    <p:sldId id="379" r:id="rId61"/>
    <p:sldId id="389" r:id="rId62"/>
    <p:sldId id="390" r:id="rId63"/>
    <p:sldId id="391" r:id="rId64"/>
    <p:sldId id="392" r:id="rId65"/>
    <p:sldId id="393" r:id="rId66"/>
    <p:sldId id="395" r:id="rId67"/>
    <p:sldId id="397" r:id="rId68"/>
  </p:sldIdLst>
  <p:sldSz cx="9144000" cy="5715000" type="screen16x10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Duk1jW4n1tzravwdL774A==" hashData="yyvjGf+Pso5JZGq5LXP82gj8Wuk="/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36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806" autoAdjust="0"/>
    <p:restoredTop sz="94660"/>
  </p:normalViewPr>
  <p:slideViewPr>
    <p:cSldViewPr>
      <p:cViewPr>
        <p:scale>
          <a:sx n="60" d="100"/>
          <a:sy n="60" d="100"/>
        </p:scale>
        <p:origin x="672" y="494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3A7F66DB-22FC-467D-9683-2B5FC862C409}" type="datetimeFigureOut">
              <a:rPr lang="es-ES"/>
              <a:pPr/>
              <a:t>21/08/2023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F148B00A-C8E9-4D40-AA62-B86F968A9F1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16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E9988B6-23AE-4821-B58F-65DF72A4B42A}" type="slidenum">
              <a:rPr lang="es-ES">
                <a:latin typeface="Arial" charset="0"/>
              </a:rPr>
              <a:pPr/>
              <a:t>38</a:t>
            </a:fld>
            <a:endParaRPr lang="es-E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s-ES" smtClean="0"/>
          </a:p>
        </p:txBody>
      </p:sp>
      <p:sp>
        <p:nvSpPr>
          <p:cNvPr id="727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8D936B9-D2AC-402B-964D-0AAC3C51DEC6}" type="slidenum">
              <a:rPr lang="es-ES"/>
              <a:pPr/>
              <a:t>42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32E72C5-38A3-4403-BC77-5105895F3D64}" type="datetimeFigureOut">
              <a:rPr lang="es-ES"/>
              <a:pPr/>
              <a:t>21/08/2023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9E0D67-2A4F-4700-811C-E8FC3A0871A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523E85-D937-40FE-9F80-FA1EEC60438E}" type="datetimeFigureOut">
              <a:rPr lang="es-ES"/>
              <a:pPr/>
              <a:t>21/08/2023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F50940-B7A1-416A-8109-2AEA3A109C2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D840DBE-22BD-4351-BE29-508BA86E2C08}" type="datetimeFigureOut">
              <a:rPr lang="es-ES"/>
              <a:pPr/>
              <a:t>21/08/2023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986923-82C3-41D1-8FB2-35381E12416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5C33437-F21D-4EAF-BF68-E0D6276D5F5A}" type="datetimeFigureOut">
              <a:rPr lang="es-ES"/>
              <a:pPr/>
              <a:t>21/08/2023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5F69E0-33D3-4E30-BD1F-E9A2482F00B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1C6DB8F-893B-43FC-9924-37900FDAFDE0}" type="datetimeFigureOut">
              <a:rPr lang="es-ES"/>
              <a:pPr/>
              <a:t>21/08/2023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9C80F7-2309-4687-ADB3-A0C9DE89EA8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B8060D5-A07B-482E-AF13-9B96805D6E12}" type="datetimeFigureOut">
              <a:rPr lang="es-ES"/>
              <a:pPr/>
              <a:t>21/08/2023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50902F-4807-4259-963D-66441C2D90F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5B8305-1159-4414-87FC-A6CC413A42D4}" type="datetimeFigureOut">
              <a:rPr lang="es-ES"/>
              <a:pPr/>
              <a:t>21/08/2023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4A31C7-D780-46E1-997D-6B896A72AFF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6A8645D-DCC9-46A9-880E-9BBBBE9F2BFD}" type="datetimeFigureOut">
              <a:rPr lang="es-ES"/>
              <a:pPr/>
              <a:t>21/08/2023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22C2C8-46C4-4C6E-B1CE-828CB50EB66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C7C2E6E-D0BA-4265-89A1-926798B7365E}" type="datetimeFigureOut">
              <a:rPr lang="es-ES"/>
              <a:pPr/>
              <a:t>21/08/2023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D301C5-DE46-45E7-A073-98CB3A7B133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C4A156-3443-4E13-96EA-BB224A1961B5}" type="datetimeFigureOut">
              <a:rPr lang="es-ES"/>
              <a:pPr/>
              <a:t>21/08/2023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5738A7-E86B-4C10-A79B-35D8832E7E1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C3BB39-5D2C-4D0B-A9D6-9947177E145D}" type="datetimeFigureOut">
              <a:rPr lang="es-ES"/>
              <a:pPr/>
              <a:t>21/08/2023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6DE813-0962-4621-A651-884F2090AF0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E9BB6707-64D3-4DD1-A8C8-31735281CBBC}" type="datetimeFigureOut">
              <a:rPr lang="es-ES"/>
              <a:pPr/>
              <a:t>21/08/2023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53A41F35-CD99-4432-B96B-EE1A4EEBF5D9}" type="slidenum">
              <a:rPr lang="es-ES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8000">
    <p:randomBar dir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jpe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9.png"/><Relationship Id="rId10" Type="http://schemas.openxmlformats.org/officeDocument/2006/relationships/image" Target="../media/image7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WordArt 3"/>
          <p:cNvSpPr>
            <a:spLocks noChangeArrowheads="1" noChangeShapeType="1" noTextEdit="1"/>
          </p:cNvSpPr>
          <p:nvPr/>
        </p:nvSpPr>
        <p:spPr bwMode="auto">
          <a:xfrm>
            <a:off x="1043608" y="193204"/>
            <a:ext cx="7273925" cy="10795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47670"/>
              </a:avLst>
            </a:prstTxWarp>
            <a:scene3d>
              <a:camera prst="perspectiveAbove"/>
              <a:lightRig rig="legacyNormal3" dir="t"/>
            </a:scene3d>
            <a:sp3d extrusionH="887400" prstMaterial="legacyMatte">
              <a:bevelT w="38100" h="38100" prst="angle"/>
              <a:extrusionClr>
                <a:srgbClr val="0066CC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</a:t>
            </a:r>
            <a:r>
              <a:rPr lang="es-ES" sz="3600" kern="10" dirty="0" err="1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Ypres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 y el Nido del Águila </a:t>
            </a:r>
          </a:p>
        </p:txBody>
      </p:sp>
      <p:sp>
        <p:nvSpPr>
          <p:cNvPr id="80900" name="WordArt 4"/>
          <p:cNvSpPr>
            <a:spLocks noChangeArrowheads="1" noChangeShapeType="1" noTextEdit="1"/>
          </p:cNvSpPr>
          <p:nvPr/>
        </p:nvSpPr>
        <p:spPr bwMode="auto">
          <a:xfrm>
            <a:off x="1043608" y="1777380"/>
            <a:ext cx="7200453" cy="1008112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  <a:cs typeface="Arial" pitchFamily="34" charset="0"/>
              </a:rPr>
              <a:t> </a:t>
            </a: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  <a:cs typeface="Arial" pitchFamily="34" charset="0"/>
              </a:rPr>
              <a:t>Fotografías Recopiladas de internet </a:t>
            </a:r>
          </a:p>
        </p:txBody>
      </p:sp>
      <p:sp>
        <p:nvSpPr>
          <p:cNvPr id="80901" name="WordArt 5"/>
          <p:cNvSpPr>
            <a:spLocks noChangeArrowheads="1" noChangeShapeType="1" noTextEdit="1"/>
          </p:cNvSpPr>
          <p:nvPr/>
        </p:nvSpPr>
        <p:spPr bwMode="auto">
          <a:xfrm>
            <a:off x="1115616" y="3001516"/>
            <a:ext cx="6911975" cy="827162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8153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  <a:cs typeface="Arial" pitchFamily="34" charset="0"/>
              </a:rPr>
              <a:t> </a:t>
            </a:r>
            <a:r>
              <a:rPr lang="es-ES" sz="36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  <a:cs typeface="Arial" pitchFamily="34" charset="0"/>
              </a:rPr>
              <a:t>Creación y Diseño: </a:t>
            </a:r>
          </a:p>
        </p:txBody>
      </p:sp>
      <p:sp>
        <p:nvSpPr>
          <p:cNvPr id="80902" name="WordArt 6"/>
          <p:cNvSpPr>
            <a:spLocks noChangeArrowheads="1" noChangeShapeType="1" noTextEdit="1"/>
          </p:cNvSpPr>
          <p:nvPr/>
        </p:nvSpPr>
        <p:spPr bwMode="auto">
          <a:xfrm>
            <a:off x="1115617" y="4081636"/>
            <a:ext cx="6192688" cy="6481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13500000">
                    <a:srgbClr val="009900"/>
                  </a:prstShdw>
                </a:effectLst>
                <a:latin typeface="High Tower Text"/>
                <a:cs typeface="Arial" pitchFamily="34" charset="0"/>
              </a:rPr>
              <a:t>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13500000">
                    <a:srgbClr val="009900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pitchFamily="34" charset="0"/>
              </a:rPr>
              <a:t>V I C E N T E  G A R C Í A  </a:t>
            </a:r>
          </a:p>
        </p:txBody>
      </p:sp>
      <p:sp>
        <p:nvSpPr>
          <p:cNvPr id="80903" name="WordArt 7"/>
          <p:cNvSpPr>
            <a:spLocks noChangeArrowheads="1" noChangeShapeType="1" noTextEdit="1"/>
          </p:cNvSpPr>
          <p:nvPr/>
        </p:nvSpPr>
        <p:spPr bwMode="auto">
          <a:xfrm>
            <a:off x="2771800" y="4945732"/>
            <a:ext cx="3168650" cy="55231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i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  <a:cs typeface="Arial" pitchFamily="34" charset="0"/>
              </a:rPr>
              <a:t> </a:t>
            </a:r>
            <a:r>
              <a:rPr lang="es-ES" sz="3600" i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pitchFamily="34" charset="0"/>
              </a:rPr>
              <a:t>Automático</a:t>
            </a:r>
            <a:r>
              <a:rPr lang="es-ES" sz="3600" i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:circle/>
      </p:transition>
    </mc:Choice>
    <mc:Fallback>
      <p:transition spd="slow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3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3" presetClass="entr" presetSubtype="16" repeatCount="3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23528" y="985292"/>
            <a:ext cx="8640763" cy="2246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0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Ypres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ocupó un puesto importante en el Ducado de Flandes, solo sobrepasada por Gante y Brujas. La industria de tapices, los paños de </a:t>
            </a:r>
            <a:r>
              <a:rPr lang="es-ES" sz="20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Ypres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, proporcionó un gran florecimiento urbano en el siglo XIII en el que la ciudad llegó a contar con 80.000 habitantes, siendo de las ciudades más pobladas de Europa. En el siglo XIV con la peste negra, las revueltas urbanas y la competencia de la lana inglesa y castellana, la ciudad entró en decadencia.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23528" y="3505572"/>
            <a:ext cx="8569325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Durante la Primera Guerra Mundial, </a:t>
            </a:r>
            <a:r>
              <a:rPr lang="es-ES" sz="20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Ypres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fue rodeada por tres lados por las tropas alemanas. Las tropas del Reino Unido llamaron a esto el Saliente de </a:t>
            </a:r>
            <a:r>
              <a:rPr lang="es-ES" sz="20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Ypres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. En los campos de batalla alrededor de </a:t>
            </a:r>
            <a:r>
              <a:rPr lang="es-ES" sz="20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Ypres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usaron los alemanes el 22 de abril de 1915 por primera vez gas venenoso como armamento </a:t>
            </a:r>
            <a:r>
              <a:rPr lang="es-ES" sz="2000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químico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, debido a lo cual a este gas también se le </a:t>
            </a:r>
            <a:r>
              <a:rPr lang="es-ES" sz="2000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conoce 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como iperita.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187624" y="157200"/>
            <a:ext cx="6120680" cy="589905"/>
          </a:xfrm>
          <a:prstGeom prst="rect">
            <a:avLst/>
          </a:prstGeom>
          <a:noFill/>
        </p:spPr>
        <p:txBody>
          <a:bodyPr wrap="none">
            <a:prstTxWarp prst="textChevron">
              <a:avLst>
                <a:gd name="adj" fmla="val 15189"/>
              </a:avLst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4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es-ES" sz="4000" b="1" cap="all" dirty="0" err="1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Ypres</a:t>
            </a:r>
            <a:r>
              <a:rPr lang="es-ES" sz="4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– Bélgica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000">
        <p:circle/>
      </p:transition>
    </mc:Choice>
    <mc:Fallback>
      <p:transition spd="slow" advTm="7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9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136519916_e5beec314f_b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0"/>
            <a:ext cx="597693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619250" cy="5715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596188" y="0"/>
            <a:ext cx="1547812" cy="5715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7" name="6 Imagen" descr="5136519916_e5beec314f_b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0"/>
            <a:ext cx="597693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1619250" y="0"/>
            <a:ext cx="5976938" cy="5715000"/>
          </a:xfrm>
          <a:prstGeom prst="rect">
            <a:avLst/>
          </a:prstGeom>
          <a:solidFill>
            <a:schemeClr val="accent6">
              <a:lumMod val="50000"/>
              <a:alpha val="6196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403350" y="4657725"/>
            <a:ext cx="640873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Legión Británica - Visitar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Ypres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Casa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Haig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esquina de la Grand Place para coronas de amapolas, información y almuerzos, tés, etc. más o menos para que se entienda.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00">
        <p:circle/>
        <p:sndAc>
          <p:stSnd loop="1">
            <p:snd r:embed="rId2" name="Braveheart - Tema de amor y El Hobbit - Un viaje inesperado.wav"/>
          </p:stSnd>
        </p:sndAc>
      </p:transition>
    </mc:Choice>
    <mc:Fallback>
      <p:transition spd="slow" advTm="22000">
        <p:circle/>
        <p:sndAc>
          <p:stSnd loop="1">
            <p:snd r:embed="rId2" name="Braveheart - Tema de amor y El Hobbit - Un viaje inespera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juislrom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</p:pic>
      <p:sp>
        <p:nvSpPr>
          <p:cNvPr id="5" name="4 Operación manual"/>
          <p:cNvSpPr/>
          <p:nvPr/>
        </p:nvSpPr>
        <p:spPr>
          <a:xfrm rot="16200000">
            <a:off x="166688" y="1309687"/>
            <a:ext cx="5715000" cy="3095625"/>
          </a:xfrm>
          <a:prstGeom prst="flowChartManualOperation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Operación manual"/>
          <p:cNvSpPr/>
          <p:nvPr/>
        </p:nvSpPr>
        <p:spPr>
          <a:xfrm rot="16200000" flipV="1">
            <a:off x="3190875" y="1381125"/>
            <a:ext cx="5715000" cy="2952750"/>
          </a:xfrm>
          <a:prstGeom prst="flowChartManualOperation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042988" y="4586288"/>
            <a:ext cx="6697662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primera batalla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Ypres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también llamada la Batalla de Flandes o de Holanda, fue la última larga batalla del primer año de la I Guerra Mundial (1914).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 advTm="22000">
        <p15:prstTrans prst="peelOff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971151_617264251620211_848404745_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971151_617264251620211_848404745_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971151_617264251620211_848404745_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468313" y="4945063"/>
            <a:ext cx="7559675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realidad fue una serie de batallas, empezaron el 19 de octubre y finalizaron de acuerdo con varias historias el 13 de noviembre.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0000">
        <p:split orient="vert"/>
      </p:transition>
    </mc:Choice>
    <mc:Fallback>
      <p:transition spd="slow" advTm="2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C:\Users\Ana María\Desktop\PPS - PARAISO\146196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344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Sol"/>
          <p:cNvSpPr/>
          <p:nvPr/>
        </p:nvSpPr>
        <p:spPr>
          <a:xfrm rot="5400000">
            <a:off x="1751013" y="-274638"/>
            <a:ext cx="5715000" cy="6264275"/>
          </a:xfrm>
          <a:prstGeom prst="sun">
            <a:avLst/>
          </a:prstGeom>
          <a:solidFill>
            <a:schemeClr val="tx1">
              <a:lumMod val="8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Sol"/>
          <p:cNvSpPr/>
          <p:nvPr/>
        </p:nvSpPr>
        <p:spPr>
          <a:xfrm rot="5400000">
            <a:off x="1751013" y="-274638"/>
            <a:ext cx="5715000" cy="6264275"/>
          </a:xfrm>
          <a:prstGeom prst="sun">
            <a:avLst/>
          </a:prstGeom>
          <a:solidFill>
            <a:schemeClr val="tx1">
              <a:lumMod val="8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27088" y="4657725"/>
            <a:ext cx="74168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Segunda Batalla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Ypres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tuvo lugar entre el 22 de abril y el 25 de mayo de 1915 y enfrentó a las fuerzas de Francia, Reino Unido, Australia y Canadá contra el Imperio alemán.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6000">
        <p:split orient="vert"/>
      </p:transition>
    </mc:Choice>
    <mc:Fallback>
      <p:transition spd="slow" advTm="2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Ana María\Desktop\goluboe_pesok_bereg_palmy.jpg"/>
          <p:cNvPicPr>
            <a:picLocks noChangeAspect="1" noChangeArrowheads="1"/>
          </p:cNvPicPr>
          <p:nvPr/>
        </p:nvPicPr>
        <p:blipFill>
          <a:blip r:embed="rId2" cstate="print"/>
          <a:srcRect b="75200"/>
          <a:stretch>
            <a:fillRect/>
          </a:stretch>
        </p:blipFill>
        <p:spPr bwMode="auto">
          <a:xfrm>
            <a:off x="0" y="0"/>
            <a:ext cx="9144000" cy="141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6" descr="C:\Users\Ana María\Desktop\goluboe_pesok_bereg_palmy.jpg"/>
          <p:cNvPicPr>
            <a:picLocks noChangeAspect="1" noChangeArrowheads="1"/>
          </p:cNvPicPr>
          <p:nvPr/>
        </p:nvPicPr>
        <p:blipFill>
          <a:blip r:embed="rId2" cstate="print"/>
          <a:srcRect t="24800" b="50000"/>
          <a:stretch>
            <a:fillRect/>
          </a:stretch>
        </p:blipFill>
        <p:spPr bwMode="auto">
          <a:xfrm>
            <a:off x="0" y="1417638"/>
            <a:ext cx="9144000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6" descr="C:\Users\Ana María\Desktop\goluboe_pesok_bereg_palmy.jpg"/>
          <p:cNvPicPr>
            <a:picLocks noChangeAspect="1" noChangeArrowheads="1"/>
          </p:cNvPicPr>
          <p:nvPr/>
        </p:nvPicPr>
        <p:blipFill>
          <a:blip r:embed="rId2" cstate="print"/>
          <a:srcRect t="50000" b="24800"/>
          <a:stretch>
            <a:fillRect/>
          </a:stretch>
        </p:blipFill>
        <p:spPr bwMode="auto">
          <a:xfrm>
            <a:off x="0" y="2857500"/>
            <a:ext cx="9144000" cy="144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6" descr="C:\Users\Ana María\Desktop\goluboe_pesok_bereg_palmy.jpg"/>
          <p:cNvPicPr>
            <a:picLocks noChangeAspect="1" noChangeArrowheads="1"/>
          </p:cNvPicPr>
          <p:nvPr/>
        </p:nvPicPr>
        <p:blipFill>
          <a:blip r:embed="rId2" cstate="print"/>
          <a:srcRect t="75200"/>
          <a:stretch>
            <a:fillRect/>
          </a:stretch>
        </p:blipFill>
        <p:spPr bwMode="auto">
          <a:xfrm>
            <a:off x="0" y="4298950"/>
            <a:ext cx="9144000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900113" y="4586288"/>
            <a:ext cx="7127875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 la primera batalla en la que se usó gas mortífero con fines militares. Las fuerzas alemanas lanzaron clorhídrico asfixiante contra las tropas aliadas.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3000">
        <p:split/>
      </p:transition>
    </mc:Choice>
    <mc:Fallback>
      <p:transition spd="slow" advTm="23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135054452_7dafe58c41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0"/>
            <a:ext cx="611981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arco"/>
          <p:cNvSpPr/>
          <p:nvPr/>
        </p:nvSpPr>
        <p:spPr>
          <a:xfrm>
            <a:off x="0" y="0"/>
            <a:ext cx="1476375" cy="5715000"/>
          </a:xfrm>
          <a:prstGeom prst="frame">
            <a:avLst>
              <a:gd name="adj1" fmla="val 42931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596188" y="0"/>
            <a:ext cx="1547812" cy="5715000"/>
          </a:xfrm>
          <a:prstGeom prst="frame">
            <a:avLst>
              <a:gd name="adj1" fmla="val 43116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7" name="6 Imagen" descr="5135054452_7dafe58c41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0"/>
            <a:ext cx="611981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1476375" y="0"/>
            <a:ext cx="6119813" cy="5715000"/>
          </a:xfrm>
          <a:prstGeom prst="rect">
            <a:avLst/>
          </a:prstGeom>
          <a:solidFill>
            <a:schemeClr val="accent3">
              <a:lumMod val="50000"/>
              <a:alpha val="6196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403350" y="4657725"/>
            <a:ext cx="626427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Aunque este no fue decisivo para el resultado de la batalla, ya que, pese a que dicho gas produjo la muerte instantánea de decenas de miles de soldados aliados.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00">
        <p:wipe/>
      </p:transition>
    </mc:Choice>
    <mc:Fallback>
      <p:transition spd="slow" advTm="22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a María\Desktop\playas-25.jpg"/>
          <p:cNvPicPr>
            <a:picLocks noChangeAspect="1" noChangeArrowheads="1"/>
          </p:cNvPicPr>
          <p:nvPr/>
        </p:nvPicPr>
        <p:blipFill>
          <a:blip r:embed="rId2" cstate="print"/>
          <a:srcRect t="75200" r="50000"/>
          <a:stretch>
            <a:fillRect/>
          </a:stretch>
        </p:blipFill>
        <p:spPr bwMode="auto">
          <a:xfrm>
            <a:off x="0" y="4298950"/>
            <a:ext cx="4572000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Ana María\Desktop\playas-25.jpg"/>
          <p:cNvPicPr>
            <a:picLocks noChangeAspect="1" noChangeArrowheads="1"/>
          </p:cNvPicPr>
          <p:nvPr/>
        </p:nvPicPr>
        <p:blipFill>
          <a:blip r:embed="rId2" cstate="print"/>
          <a:srcRect l="50000" t="75200"/>
          <a:stretch>
            <a:fillRect/>
          </a:stretch>
        </p:blipFill>
        <p:spPr bwMode="auto">
          <a:xfrm>
            <a:off x="4572000" y="4298950"/>
            <a:ext cx="4572000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Ana María\Desktop\playas-25.jpg"/>
          <p:cNvPicPr>
            <a:picLocks noChangeAspect="1" noChangeArrowheads="1"/>
          </p:cNvPicPr>
          <p:nvPr/>
        </p:nvPicPr>
        <p:blipFill>
          <a:blip r:embed="rId2" cstate="print"/>
          <a:srcRect l="50000" t="50000" b="24800"/>
          <a:stretch>
            <a:fillRect/>
          </a:stretch>
        </p:blipFill>
        <p:spPr bwMode="auto">
          <a:xfrm>
            <a:off x="4572000" y="2857500"/>
            <a:ext cx="4572000" cy="144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Ana María\Desktop\playas-25.jpg"/>
          <p:cNvPicPr>
            <a:picLocks noChangeAspect="1" noChangeArrowheads="1"/>
          </p:cNvPicPr>
          <p:nvPr/>
        </p:nvPicPr>
        <p:blipFill>
          <a:blip r:embed="rId2" cstate="print"/>
          <a:srcRect t="50000" r="50000" b="24800"/>
          <a:stretch>
            <a:fillRect/>
          </a:stretch>
        </p:blipFill>
        <p:spPr bwMode="auto">
          <a:xfrm>
            <a:off x="0" y="2857500"/>
            <a:ext cx="4572000" cy="144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Ana María\Desktop\playas-25.jpg"/>
          <p:cNvPicPr>
            <a:picLocks noChangeAspect="1" noChangeArrowheads="1"/>
          </p:cNvPicPr>
          <p:nvPr/>
        </p:nvPicPr>
        <p:blipFill>
          <a:blip r:embed="rId2" cstate="print"/>
          <a:srcRect t="24800" r="50000" b="50000"/>
          <a:stretch>
            <a:fillRect/>
          </a:stretch>
        </p:blipFill>
        <p:spPr bwMode="auto">
          <a:xfrm>
            <a:off x="0" y="1417638"/>
            <a:ext cx="4572000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Ana María\Desktop\playas-25.jpg"/>
          <p:cNvPicPr>
            <a:picLocks noChangeAspect="1" noChangeArrowheads="1"/>
          </p:cNvPicPr>
          <p:nvPr/>
        </p:nvPicPr>
        <p:blipFill>
          <a:blip r:embed="rId2" cstate="print"/>
          <a:srcRect l="50000" b="75200"/>
          <a:stretch>
            <a:fillRect/>
          </a:stretch>
        </p:blipFill>
        <p:spPr bwMode="auto">
          <a:xfrm>
            <a:off x="4572000" y="0"/>
            <a:ext cx="4572000" cy="141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Ana María\Desktop\playas-25.jpg"/>
          <p:cNvPicPr>
            <a:picLocks noChangeAspect="1" noChangeArrowheads="1"/>
          </p:cNvPicPr>
          <p:nvPr/>
        </p:nvPicPr>
        <p:blipFill>
          <a:blip r:embed="rId2" cstate="print"/>
          <a:srcRect r="50000" b="75200"/>
          <a:stretch>
            <a:fillRect/>
          </a:stretch>
        </p:blipFill>
        <p:spPr bwMode="auto">
          <a:xfrm>
            <a:off x="0" y="0"/>
            <a:ext cx="4572000" cy="141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22 Imagen" descr="Imagen3.jpg"/>
          <p:cNvPicPr>
            <a:picLocks noChangeAspect="1"/>
          </p:cNvPicPr>
          <p:nvPr/>
        </p:nvPicPr>
        <p:blipFill>
          <a:blip r:embed="rId2" cstate="print"/>
          <a:srcRect l="50000" t="24800" b="50000"/>
          <a:stretch>
            <a:fillRect/>
          </a:stretch>
        </p:blipFill>
        <p:spPr bwMode="auto">
          <a:xfrm>
            <a:off x="4572000" y="1417638"/>
            <a:ext cx="4572000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/>
          <p:nvPr/>
        </p:nvSpPr>
        <p:spPr>
          <a:xfrm>
            <a:off x="755650" y="4873625"/>
            <a:ext cx="77771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alemanes tardaron varios días en enterarse de su proeza, tiempo suficiente para que Los Aliados pudieran rearmar la zona.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>
        <p:wipe/>
      </p:transition>
    </mc:Choice>
    <mc:Fallback>
      <p:transition spd="slow" advTm="20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ORA.BORA-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BORA.BORA-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BORA.BORA-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1258888" y="4873625"/>
            <a:ext cx="583406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esa batalla, en la Primera Guerra Mundial se combatirá con máscaras de gas.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:wipe dir="r"/>
      </p:transition>
    </mc:Choice>
    <mc:Fallback>
      <p:transition spd="slow" advTm="15000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688916147_4b728d1b18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4737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 rot="10800000">
            <a:off x="7308850" y="0"/>
            <a:ext cx="1835150" cy="5715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13000">
                <a:schemeClr val="tx2">
                  <a:lumMod val="25000"/>
                </a:schemeClr>
              </a:gs>
              <a:gs pos="20000">
                <a:schemeClr val="tx2">
                  <a:lumMod val="10000"/>
                </a:schemeClr>
              </a:gs>
              <a:gs pos="63000">
                <a:schemeClr val="tx2">
                  <a:lumMod val="25000"/>
                  <a:alpha val="85000"/>
                </a:schemeClr>
              </a:gs>
              <a:gs pos="67000">
                <a:srgbClr val="BD922A"/>
              </a:gs>
              <a:gs pos="100000">
                <a:srgbClr val="835E17"/>
              </a:gs>
              <a:gs pos="82001">
                <a:schemeClr val="tx2">
                  <a:lumMod val="25000"/>
                </a:schemeClr>
              </a:gs>
              <a:gs pos="99000">
                <a:schemeClr val="tx2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835150" y="0"/>
            <a:ext cx="5473700" cy="5715000"/>
          </a:xfrm>
          <a:prstGeom prst="rect">
            <a:avLst/>
          </a:prstGeom>
          <a:solidFill>
            <a:schemeClr val="tx2">
              <a:lumMod val="90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 rot="10800000">
            <a:off x="0" y="0"/>
            <a:ext cx="1835150" cy="5715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13000">
                <a:schemeClr val="tx2">
                  <a:lumMod val="25000"/>
                </a:schemeClr>
              </a:gs>
              <a:gs pos="20000">
                <a:schemeClr val="tx2">
                  <a:lumMod val="10000"/>
                </a:schemeClr>
              </a:gs>
              <a:gs pos="63000">
                <a:schemeClr val="tx2">
                  <a:lumMod val="25000"/>
                  <a:alpha val="85000"/>
                </a:schemeClr>
              </a:gs>
              <a:gs pos="67000">
                <a:srgbClr val="BD922A"/>
              </a:gs>
              <a:gs pos="100000">
                <a:srgbClr val="835E17"/>
              </a:gs>
              <a:gs pos="82001">
                <a:schemeClr val="tx2">
                  <a:lumMod val="25000"/>
                </a:schemeClr>
              </a:gs>
              <a:gs pos="99000">
                <a:schemeClr val="tx2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692275" y="4657725"/>
            <a:ext cx="576103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historiografía de la Gran Guerra suele definir la 1ª Batalla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Ypres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como el último y definitivo intento alemán de evitar lo inevitable.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0">
        <p14:vortex dir="d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7" grpId="0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1908175" cy="5715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50000"/>
                  <a:shade val="30000"/>
                  <a:satMod val="11500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7164388" y="0"/>
            <a:ext cx="1979612" cy="5715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50000"/>
                  <a:shade val="30000"/>
                  <a:satMod val="11500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4" name="3 Imagen" descr="SONRISAS-DESDE-LA--------INDIA-2-we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175" y="0"/>
            <a:ext cx="5256213" cy="5715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12 Rectángulo"/>
          <p:cNvSpPr/>
          <p:nvPr/>
        </p:nvSpPr>
        <p:spPr>
          <a:xfrm>
            <a:off x="1908175" y="0"/>
            <a:ext cx="5256213" cy="5715000"/>
          </a:xfrm>
          <a:prstGeom prst="rect">
            <a:avLst/>
          </a:prstGeom>
          <a:solidFill>
            <a:schemeClr val="tx2">
              <a:lumMod val="2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124075" y="4657725"/>
            <a:ext cx="482282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punto muerto y el final de la guerra de movimientos fracasaron.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Ypres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fue sólo el inicio de la pesadilla.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14:vortex dir="d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13" grpId="0" animBg="1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judislas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40825" cy="571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judislas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1588"/>
            <a:ext cx="9137650" cy="571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judislas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1588"/>
            <a:ext cx="9137650" cy="571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1259632" y="4873724"/>
            <a:ext cx="684004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millones de soldados les esperaban cuatro largos años de trincheras, lodo, piojos, miseria y, sobretodo, carnicerías inútiles.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000">
        <p14:vortex dir="r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27088" y="4945063"/>
            <a:ext cx="6985000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lado alemán, la angustiosa perspectiva de un doble frente (occidental y oriental), impelió al Alto mando alemán.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000">
        <p14:glitter pattern="hexagon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900113" y="4873625"/>
            <a:ext cx="691197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justo reconocer, sin embargo, que sin la ayuda francesa la resistencia británica hubiese sido inútil.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14:glitter pattern="hexago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2" grpId="0" animBg="1"/>
      <p:bldP spid="2" grpId="1" animBg="1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5deed8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0188" cy="569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05deed8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525"/>
            <a:ext cx="9144000" cy="56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755650" y="4586288"/>
            <a:ext cx="7704138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mediados de octubre hasta la última semana de noviembre de 1914, las tropas alemanas intentaron por todos los medios posibles romper el frente franco-británico en la zona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Ypres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4000">
        <p14:glitter dir="r" pattern="hexagon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54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ujer_Relajandose_1024x768-60809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Mujer_Relajandose_1024x768-60809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Mujer_Relajandose_1024x768-60809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1476375" y="4873625"/>
            <a:ext cx="6840538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saliente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Ypres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convertiría en un mito, en un símbolo de la resistencia y el pundonor británicos.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7000">
        <p14:honeycomb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EZQUITA_CATEDRAL_CAPILLA_SANTATERESA_13 entrad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0"/>
            <a:ext cx="568801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" y="0"/>
            <a:ext cx="1785938" cy="5715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429500" y="0"/>
            <a:ext cx="1714500" cy="5715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9" name="8 Imagen" descr="MEZQUITA_CATEDRAL_CAPILLA_SANTATERESA_13 entrad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0"/>
            <a:ext cx="568801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/>
          <p:nvPr/>
        </p:nvSpPr>
        <p:spPr>
          <a:xfrm>
            <a:off x="2124075" y="4945063"/>
            <a:ext cx="4967288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El saliente de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Ypres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 y los hechos de armas durante ese otoño de 1914 en Flandes…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>
        <p14:prism dir="u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ujer_Tumbada_en_la_Arena_1024x768-37626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Mujer_Tumbada_en_la_Arena_1024x768-37626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Mujer_Tumbada_en_la_Arena_1024x768-37626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900113" y="4945063"/>
            <a:ext cx="6838950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…forman parte de las páginas más heroicas y trágicas, de la participación británica durante la Gran Guerra.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14:prism dir="u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acific-ocean-wallpapers-the-island-of-aitutaki-cook-islands-sea-beach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13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pacific-ocean-wallpapers-the-island-of-aitutaki-cook-islands-sea-beach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pacific-ocean-wallpapers-the-island-of-aitutaki-cook-islands-sea-beach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9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39750" y="4873625"/>
            <a:ext cx="777557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Gran parte de los estudiosos de la Primera Guerra Mundial ven en el desenlace de los combates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Ypres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durante ese otoño de 1914….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14:prism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50825" y="217488"/>
            <a:ext cx="8642350" cy="5280025"/>
          </a:xfrm>
          <a:prstGeom prst="rect">
            <a:avLst/>
          </a:prstGeom>
          <a:solidFill>
            <a:schemeClr val="tx2">
              <a:lumMod val="25000"/>
              <a:alpha val="5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39750" y="396875"/>
            <a:ext cx="8135938" cy="4921250"/>
          </a:xfrm>
          <a:prstGeom prst="rect">
            <a:avLst/>
          </a:prstGeom>
          <a:solidFill>
            <a:schemeClr val="tx2">
              <a:lumMod val="50000"/>
              <a:alpha val="5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11188" y="4873625"/>
            <a:ext cx="799306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…el principio del fin de la Alemania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guillermína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Los peores temores se habían cumplido: los dos frentes eran una realidad, el principio del fin.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0000">
        <p14:gallery dir="l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762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0"/>
            <a:ext cx="9144000" cy="570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762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0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762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0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827088" y="4586288"/>
            <a:ext cx="7489825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Finalmente, fueron las pésimas condiciones meteorológicas y el invierno en ciernes los que bajaron el telón en el frente flamenco de noviembre de 1914.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2000">
        <p14:gallery dir="l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5400000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331913" y="4945063"/>
            <a:ext cx="6264275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Los alemanes pasaron turno y 1915 sería el ‘año’ aliado en el frente occidental.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6000">
        <p14:gallery dir="r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576" y="157201"/>
            <a:ext cx="7836312" cy="538609"/>
          </a:xfrm>
          <a:prstGeom prst="rect">
            <a:avLst/>
          </a:prstGeom>
          <a:noFill/>
        </p:spPr>
        <p:txBody>
          <a:bodyPr wrap="none">
            <a:prstTxWarp prst="textChevron">
              <a:avLst/>
            </a:prstTxWarp>
            <a:spAutoFit/>
            <a:scene3d>
              <a:camera prst="perspectiveRelaxedModerately"/>
              <a:lightRig rig="glow" dir="tl">
                <a:rot lat="0" lon="0" rev="5400000"/>
              </a:lightRig>
            </a:scene3d>
            <a:sp3d extrusionH="57150" contourW="12700">
              <a:bevelT w="25400" h="25400" prst="angle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El “Nido del Águila” de Adolf Hitler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67544" y="985292"/>
            <a:ext cx="8424862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Muy cerca de la localidad bávara de </a:t>
            </a:r>
            <a:r>
              <a:rPr lang="es-ES" sz="20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Berchtesgaden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, el sanguinario régimen nacionalsocialista tuvo uno de sus más importantes centros de poder. A escasos quilómetros, el encantador pueblecito de </a:t>
            </a:r>
            <a:r>
              <a:rPr lang="es-ES" sz="20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Obersalzberg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fue escogido por los jerarcas nazis para establecer sus residencias de descanso. Desde luego no se les puede negar el buen gusto, pues el lugar es de una indescriptible belleza.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68313" y="3217863"/>
            <a:ext cx="8424862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sz="2000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De todo ese complejo no queda nada en nuestros días, ya que fue bombardeado y los restos fueron deliberadamente demolidos para evitar santuarios neonazis. Sin embargo, un edificio que perteneció al </a:t>
            </a:r>
            <a:r>
              <a:rPr lang="es-ES" sz="2000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Führer</a:t>
            </a:r>
            <a:r>
              <a:rPr lang="es-ES" sz="2000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 ha llegado hasta nuestros </a:t>
            </a:r>
            <a:r>
              <a:rPr lang="es-ES" sz="2000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días </a:t>
            </a:r>
            <a:r>
              <a:rPr lang="es-ES" sz="2000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y se puede visitar. Hablamos del célebre </a:t>
            </a:r>
            <a:r>
              <a:rPr lang="es-ES" sz="2000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Nido </a:t>
            </a:r>
            <a:r>
              <a:rPr lang="es-ES" sz="2000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del Águila, un lugar impactante por </a:t>
            </a:r>
          </a:p>
          <a:p>
            <a:r>
              <a:rPr lang="es-ES" sz="2000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latin typeface="Lucida Bright" pitchFamily="18" charset="0"/>
              </a:rPr>
              <a:t>su pasado y por su entorno natural.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70000">
        <p14:ripple/>
      </p:transition>
    </mc:Choice>
    <mc:Fallback>
      <p:transition spd="slow" advTm="7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Ana María\Escritorio\imágenes-bonitas-para-fondo-de-tu-computadora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Forma libre"/>
          <p:cNvSpPr/>
          <p:nvPr/>
        </p:nvSpPr>
        <p:spPr>
          <a:xfrm flipH="1">
            <a:off x="4500563" y="0"/>
            <a:ext cx="4957762" cy="5768975"/>
          </a:xfrm>
          <a:custGeom>
            <a:avLst/>
            <a:gdLst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0 w 4286216"/>
              <a:gd name="connsiteY0" fmla="*/ 0 h 6922942"/>
              <a:gd name="connsiteX1" fmla="*/ 2632812 w 4286216"/>
              <a:gd name="connsiteY1" fmla="*/ 0 h 6922942"/>
              <a:gd name="connsiteX2" fmla="*/ 4286216 w 4286216"/>
              <a:gd name="connsiteY2" fmla="*/ 3429000 h 6922942"/>
              <a:gd name="connsiteX3" fmla="*/ 2632748 w 4286216"/>
              <a:gd name="connsiteY3" fmla="*/ 6858000 h 6922942"/>
              <a:gd name="connsiteX4" fmla="*/ 0 w 4286216"/>
              <a:gd name="connsiteY4" fmla="*/ 6858000 h 6922942"/>
              <a:gd name="connsiteX5" fmla="*/ 1867686 w 4286216"/>
              <a:gd name="connsiteY5" fmla="*/ 3429000 h 6922942"/>
              <a:gd name="connsiteX6" fmla="*/ 0 w 4286216"/>
              <a:gd name="connsiteY6" fmla="*/ 0 h 69229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7126142"/>
              <a:gd name="connsiteX1" fmla="*/ 2876222 w 4529626"/>
              <a:gd name="connsiteY1" fmla="*/ 76200 h 7126142"/>
              <a:gd name="connsiteX2" fmla="*/ 4529626 w 4529626"/>
              <a:gd name="connsiteY2" fmla="*/ 3505200 h 7126142"/>
              <a:gd name="connsiteX3" fmla="*/ 2876158 w 4529626"/>
              <a:gd name="connsiteY3" fmla="*/ 6934200 h 7126142"/>
              <a:gd name="connsiteX4" fmla="*/ 243410 w 4529626"/>
              <a:gd name="connsiteY4" fmla="*/ 6934200 h 7126142"/>
              <a:gd name="connsiteX5" fmla="*/ 2111096 w 4529626"/>
              <a:gd name="connsiteY5" fmla="*/ 3505200 h 7126142"/>
              <a:gd name="connsiteX6" fmla="*/ 243410 w 4529626"/>
              <a:gd name="connsiteY6" fmla="*/ 76200 h 7126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29626" h="6999142">
                <a:moveTo>
                  <a:pt x="243410" y="76200"/>
                </a:moveTo>
                <a:cubicBezTo>
                  <a:pt x="1121014" y="76200"/>
                  <a:pt x="0" y="0"/>
                  <a:pt x="2876222" y="76200"/>
                </a:cubicBezTo>
                <a:cubicBezTo>
                  <a:pt x="3283016" y="25480"/>
                  <a:pt x="2445042" y="2311432"/>
                  <a:pt x="4529626" y="3505200"/>
                </a:cubicBezTo>
                <a:cubicBezTo>
                  <a:pt x="2456172" y="4560846"/>
                  <a:pt x="2862298" y="6999142"/>
                  <a:pt x="2876158" y="6934200"/>
                </a:cubicBezTo>
                <a:lnTo>
                  <a:pt x="243410" y="6934200"/>
                </a:lnTo>
                <a:cubicBezTo>
                  <a:pt x="1081900" y="5330796"/>
                  <a:pt x="876234" y="3786062"/>
                  <a:pt x="2111096" y="3505200"/>
                </a:cubicBezTo>
                <a:cubicBezTo>
                  <a:pt x="823716" y="3254492"/>
                  <a:pt x="934262" y="1317684"/>
                  <a:pt x="243410" y="76200"/>
                </a:cubicBezTo>
                <a:close/>
              </a:path>
            </a:pathLst>
          </a:custGeom>
          <a:solidFill>
            <a:schemeClr val="bg2">
              <a:lumMod val="40000"/>
              <a:lumOff val="6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-242888" y="0"/>
            <a:ext cx="4814888" cy="5768975"/>
          </a:xfrm>
          <a:custGeom>
            <a:avLst/>
            <a:gdLst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0 w 4286216"/>
              <a:gd name="connsiteY0" fmla="*/ 0 h 6922942"/>
              <a:gd name="connsiteX1" fmla="*/ 2632812 w 4286216"/>
              <a:gd name="connsiteY1" fmla="*/ 0 h 6922942"/>
              <a:gd name="connsiteX2" fmla="*/ 4286216 w 4286216"/>
              <a:gd name="connsiteY2" fmla="*/ 3429000 h 6922942"/>
              <a:gd name="connsiteX3" fmla="*/ 2632748 w 4286216"/>
              <a:gd name="connsiteY3" fmla="*/ 6858000 h 6922942"/>
              <a:gd name="connsiteX4" fmla="*/ 0 w 4286216"/>
              <a:gd name="connsiteY4" fmla="*/ 6858000 h 6922942"/>
              <a:gd name="connsiteX5" fmla="*/ 1867686 w 4286216"/>
              <a:gd name="connsiteY5" fmla="*/ 3429000 h 6922942"/>
              <a:gd name="connsiteX6" fmla="*/ 0 w 4286216"/>
              <a:gd name="connsiteY6" fmla="*/ 0 h 69229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7126142"/>
              <a:gd name="connsiteX1" fmla="*/ 2876222 w 4529626"/>
              <a:gd name="connsiteY1" fmla="*/ 76200 h 7126142"/>
              <a:gd name="connsiteX2" fmla="*/ 4529626 w 4529626"/>
              <a:gd name="connsiteY2" fmla="*/ 3505200 h 7126142"/>
              <a:gd name="connsiteX3" fmla="*/ 2876158 w 4529626"/>
              <a:gd name="connsiteY3" fmla="*/ 6934200 h 7126142"/>
              <a:gd name="connsiteX4" fmla="*/ 243410 w 4529626"/>
              <a:gd name="connsiteY4" fmla="*/ 6934200 h 7126142"/>
              <a:gd name="connsiteX5" fmla="*/ 2111096 w 4529626"/>
              <a:gd name="connsiteY5" fmla="*/ 3505200 h 7126142"/>
              <a:gd name="connsiteX6" fmla="*/ 243410 w 4529626"/>
              <a:gd name="connsiteY6" fmla="*/ 76200 h 7126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29626" h="6999142">
                <a:moveTo>
                  <a:pt x="243410" y="76200"/>
                </a:moveTo>
                <a:cubicBezTo>
                  <a:pt x="1121014" y="76200"/>
                  <a:pt x="0" y="0"/>
                  <a:pt x="2876222" y="76200"/>
                </a:cubicBezTo>
                <a:cubicBezTo>
                  <a:pt x="3283016" y="25480"/>
                  <a:pt x="2445042" y="2311432"/>
                  <a:pt x="4529626" y="3505200"/>
                </a:cubicBezTo>
                <a:cubicBezTo>
                  <a:pt x="2456172" y="4560846"/>
                  <a:pt x="2862298" y="6999142"/>
                  <a:pt x="2876158" y="6934200"/>
                </a:cubicBezTo>
                <a:lnTo>
                  <a:pt x="243410" y="6934200"/>
                </a:lnTo>
                <a:cubicBezTo>
                  <a:pt x="1081900" y="5330796"/>
                  <a:pt x="876234" y="3786062"/>
                  <a:pt x="2111096" y="3505200"/>
                </a:cubicBezTo>
                <a:cubicBezTo>
                  <a:pt x="823716" y="3254492"/>
                  <a:pt x="934262" y="1317684"/>
                  <a:pt x="243410" y="76200"/>
                </a:cubicBezTo>
                <a:close/>
              </a:path>
            </a:pathLst>
          </a:custGeom>
          <a:solidFill>
            <a:schemeClr val="bg2">
              <a:lumMod val="40000"/>
              <a:lumOff val="6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flipH="1">
            <a:off x="3214688" y="0"/>
            <a:ext cx="5500687" cy="5768975"/>
          </a:xfrm>
          <a:custGeom>
            <a:avLst/>
            <a:gdLst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0 w 4286216"/>
              <a:gd name="connsiteY0" fmla="*/ 0 h 6922942"/>
              <a:gd name="connsiteX1" fmla="*/ 2632812 w 4286216"/>
              <a:gd name="connsiteY1" fmla="*/ 0 h 6922942"/>
              <a:gd name="connsiteX2" fmla="*/ 4286216 w 4286216"/>
              <a:gd name="connsiteY2" fmla="*/ 3429000 h 6922942"/>
              <a:gd name="connsiteX3" fmla="*/ 2632748 w 4286216"/>
              <a:gd name="connsiteY3" fmla="*/ 6858000 h 6922942"/>
              <a:gd name="connsiteX4" fmla="*/ 0 w 4286216"/>
              <a:gd name="connsiteY4" fmla="*/ 6858000 h 6922942"/>
              <a:gd name="connsiteX5" fmla="*/ 1867686 w 4286216"/>
              <a:gd name="connsiteY5" fmla="*/ 3429000 h 6922942"/>
              <a:gd name="connsiteX6" fmla="*/ 0 w 4286216"/>
              <a:gd name="connsiteY6" fmla="*/ 0 h 69229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7126142"/>
              <a:gd name="connsiteX1" fmla="*/ 2876222 w 4529626"/>
              <a:gd name="connsiteY1" fmla="*/ 76200 h 7126142"/>
              <a:gd name="connsiteX2" fmla="*/ 4529626 w 4529626"/>
              <a:gd name="connsiteY2" fmla="*/ 3505200 h 7126142"/>
              <a:gd name="connsiteX3" fmla="*/ 2876158 w 4529626"/>
              <a:gd name="connsiteY3" fmla="*/ 6934200 h 7126142"/>
              <a:gd name="connsiteX4" fmla="*/ 243410 w 4529626"/>
              <a:gd name="connsiteY4" fmla="*/ 6934200 h 7126142"/>
              <a:gd name="connsiteX5" fmla="*/ 2111096 w 4529626"/>
              <a:gd name="connsiteY5" fmla="*/ 3505200 h 7126142"/>
              <a:gd name="connsiteX6" fmla="*/ 243410 w 4529626"/>
              <a:gd name="connsiteY6" fmla="*/ 76200 h 7126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29626" h="6999142">
                <a:moveTo>
                  <a:pt x="243410" y="76200"/>
                </a:moveTo>
                <a:cubicBezTo>
                  <a:pt x="1121014" y="76200"/>
                  <a:pt x="0" y="0"/>
                  <a:pt x="2876222" y="76200"/>
                </a:cubicBezTo>
                <a:cubicBezTo>
                  <a:pt x="3283016" y="25480"/>
                  <a:pt x="2445042" y="2311432"/>
                  <a:pt x="4529626" y="3505200"/>
                </a:cubicBezTo>
                <a:cubicBezTo>
                  <a:pt x="2456172" y="4560846"/>
                  <a:pt x="2862298" y="6999142"/>
                  <a:pt x="2876158" y="6934200"/>
                </a:cubicBezTo>
                <a:lnTo>
                  <a:pt x="243410" y="6934200"/>
                </a:lnTo>
                <a:cubicBezTo>
                  <a:pt x="1081900" y="5330796"/>
                  <a:pt x="876234" y="3786062"/>
                  <a:pt x="2111096" y="3505200"/>
                </a:cubicBezTo>
                <a:cubicBezTo>
                  <a:pt x="823716" y="3254492"/>
                  <a:pt x="934262" y="1317684"/>
                  <a:pt x="243410" y="76200"/>
                </a:cubicBezTo>
                <a:close/>
              </a:path>
            </a:pathLst>
          </a:custGeom>
          <a:solidFill>
            <a:schemeClr val="bg2">
              <a:lumMod val="20000"/>
              <a:lumOff val="8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>
            <a:off x="500063" y="-53975"/>
            <a:ext cx="5500687" cy="5768975"/>
          </a:xfrm>
          <a:custGeom>
            <a:avLst/>
            <a:gdLst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0 w 4286216"/>
              <a:gd name="connsiteY0" fmla="*/ 0 h 6922942"/>
              <a:gd name="connsiteX1" fmla="*/ 2632812 w 4286216"/>
              <a:gd name="connsiteY1" fmla="*/ 0 h 6922942"/>
              <a:gd name="connsiteX2" fmla="*/ 4286216 w 4286216"/>
              <a:gd name="connsiteY2" fmla="*/ 3429000 h 6922942"/>
              <a:gd name="connsiteX3" fmla="*/ 2632748 w 4286216"/>
              <a:gd name="connsiteY3" fmla="*/ 6858000 h 6922942"/>
              <a:gd name="connsiteX4" fmla="*/ 0 w 4286216"/>
              <a:gd name="connsiteY4" fmla="*/ 6858000 h 6922942"/>
              <a:gd name="connsiteX5" fmla="*/ 1867686 w 4286216"/>
              <a:gd name="connsiteY5" fmla="*/ 3429000 h 6922942"/>
              <a:gd name="connsiteX6" fmla="*/ 0 w 4286216"/>
              <a:gd name="connsiteY6" fmla="*/ 0 h 69229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7126142"/>
              <a:gd name="connsiteX1" fmla="*/ 2876222 w 4529626"/>
              <a:gd name="connsiteY1" fmla="*/ 76200 h 7126142"/>
              <a:gd name="connsiteX2" fmla="*/ 4529626 w 4529626"/>
              <a:gd name="connsiteY2" fmla="*/ 3505200 h 7126142"/>
              <a:gd name="connsiteX3" fmla="*/ 2876158 w 4529626"/>
              <a:gd name="connsiteY3" fmla="*/ 6934200 h 7126142"/>
              <a:gd name="connsiteX4" fmla="*/ 243410 w 4529626"/>
              <a:gd name="connsiteY4" fmla="*/ 6934200 h 7126142"/>
              <a:gd name="connsiteX5" fmla="*/ 2111096 w 4529626"/>
              <a:gd name="connsiteY5" fmla="*/ 3505200 h 7126142"/>
              <a:gd name="connsiteX6" fmla="*/ 243410 w 4529626"/>
              <a:gd name="connsiteY6" fmla="*/ 76200 h 7126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29626" h="6999142">
                <a:moveTo>
                  <a:pt x="243410" y="76200"/>
                </a:moveTo>
                <a:cubicBezTo>
                  <a:pt x="1121014" y="76200"/>
                  <a:pt x="0" y="0"/>
                  <a:pt x="2876222" y="76200"/>
                </a:cubicBezTo>
                <a:cubicBezTo>
                  <a:pt x="3283016" y="25480"/>
                  <a:pt x="2445042" y="2311432"/>
                  <a:pt x="4529626" y="3505200"/>
                </a:cubicBezTo>
                <a:cubicBezTo>
                  <a:pt x="2456172" y="4560846"/>
                  <a:pt x="2862298" y="6999142"/>
                  <a:pt x="2876158" y="6934200"/>
                </a:cubicBezTo>
                <a:lnTo>
                  <a:pt x="243410" y="6934200"/>
                </a:lnTo>
                <a:cubicBezTo>
                  <a:pt x="1081900" y="5330796"/>
                  <a:pt x="876234" y="3786062"/>
                  <a:pt x="2111096" y="3505200"/>
                </a:cubicBezTo>
                <a:cubicBezTo>
                  <a:pt x="823716" y="3254492"/>
                  <a:pt x="934262" y="1317684"/>
                  <a:pt x="243410" y="76200"/>
                </a:cubicBezTo>
                <a:close/>
              </a:path>
            </a:pathLst>
          </a:custGeom>
          <a:solidFill>
            <a:schemeClr val="bg2">
              <a:lumMod val="20000"/>
              <a:lumOff val="8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na María\Desktop\id530545sw1366w1366h768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Ana María\Desktop\id530545sw1366w1366h768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Ana María\Desktop\id530545sw1366w1366h768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a María\Desktop\id508008sw1366w1366h768U.jpg"/>
          <p:cNvPicPr>
            <a:picLocks noChangeAspect="1" noChangeArrowheads="1"/>
          </p:cNvPicPr>
          <p:nvPr/>
        </p:nvPicPr>
        <p:blipFill>
          <a:blip r:embed="rId3" cstate="print"/>
          <a:srcRect t="50000" r="75200"/>
          <a:stretch>
            <a:fillRect/>
          </a:stretch>
        </p:blipFill>
        <p:spPr bwMode="auto">
          <a:xfrm>
            <a:off x="0" y="2857500"/>
            <a:ext cx="2268538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Ana María\Desktop\id508008sw1366w1366h768U.jpg"/>
          <p:cNvPicPr>
            <a:picLocks noChangeAspect="1" noChangeArrowheads="1"/>
          </p:cNvPicPr>
          <p:nvPr/>
        </p:nvPicPr>
        <p:blipFill>
          <a:blip r:embed="rId3" cstate="print"/>
          <a:srcRect l="24800" t="50000" r="50000"/>
          <a:stretch>
            <a:fillRect/>
          </a:stretch>
        </p:blipFill>
        <p:spPr bwMode="auto">
          <a:xfrm>
            <a:off x="2268538" y="2857500"/>
            <a:ext cx="2303462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Ana María\Desktop\id508008sw1366w1366h768U.jpg"/>
          <p:cNvPicPr>
            <a:picLocks noChangeAspect="1" noChangeArrowheads="1"/>
          </p:cNvPicPr>
          <p:nvPr/>
        </p:nvPicPr>
        <p:blipFill>
          <a:blip r:embed="rId3" cstate="print"/>
          <a:srcRect l="50000" t="50000" r="24800"/>
          <a:stretch>
            <a:fillRect/>
          </a:stretch>
        </p:blipFill>
        <p:spPr bwMode="auto">
          <a:xfrm>
            <a:off x="4572000" y="2857500"/>
            <a:ext cx="2303463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Ana María\Desktop\id508008sw1366w1366h768U.jpg"/>
          <p:cNvPicPr>
            <a:picLocks noChangeAspect="1" noChangeArrowheads="1"/>
          </p:cNvPicPr>
          <p:nvPr/>
        </p:nvPicPr>
        <p:blipFill>
          <a:blip r:embed="rId3" cstate="print"/>
          <a:srcRect l="75200" t="50000"/>
          <a:stretch>
            <a:fillRect/>
          </a:stretch>
        </p:blipFill>
        <p:spPr bwMode="auto">
          <a:xfrm>
            <a:off x="6875463" y="2857500"/>
            <a:ext cx="2268537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Ana María\Desktop\id508008sw1366w1366h768U.jpg"/>
          <p:cNvPicPr>
            <a:picLocks noChangeAspect="1" noChangeArrowheads="1"/>
          </p:cNvPicPr>
          <p:nvPr/>
        </p:nvPicPr>
        <p:blipFill>
          <a:blip r:embed="rId3" cstate="print"/>
          <a:srcRect r="75200" b="50000"/>
          <a:stretch>
            <a:fillRect/>
          </a:stretch>
        </p:blipFill>
        <p:spPr bwMode="auto">
          <a:xfrm>
            <a:off x="0" y="0"/>
            <a:ext cx="2268538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Ana María\Desktop\id508008sw1366w1366h768U.jpg"/>
          <p:cNvPicPr>
            <a:picLocks noChangeAspect="1" noChangeArrowheads="1"/>
          </p:cNvPicPr>
          <p:nvPr/>
        </p:nvPicPr>
        <p:blipFill>
          <a:blip r:embed="rId3" cstate="print"/>
          <a:srcRect l="24800" r="50000" b="50000"/>
          <a:stretch>
            <a:fillRect/>
          </a:stretch>
        </p:blipFill>
        <p:spPr bwMode="auto">
          <a:xfrm>
            <a:off x="2268538" y="0"/>
            <a:ext cx="2303462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Ana María\Desktop\id508008sw1366w1366h768U.jpg"/>
          <p:cNvPicPr>
            <a:picLocks noChangeAspect="1" noChangeArrowheads="1"/>
          </p:cNvPicPr>
          <p:nvPr/>
        </p:nvPicPr>
        <p:blipFill>
          <a:blip r:embed="rId3" cstate="print"/>
          <a:srcRect l="50000" r="24800" b="50000"/>
          <a:stretch>
            <a:fillRect/>
          </a:stretch>
        </p:blipFill>
        <p:spPr bwMode="auto">
          <a:xfrm>
            <a:off x="4572000" y="0"/>
            <a:ext cx="2303463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Ana María\Desktop\id508008sw1366w1366h768U.jpg"/>
          <p:cNvPicPr>
            <a:picLocks noChangeAspect="1" noChangeArrowheads="1"/>
          </p:cNvPicPr>
          <p:nvPr/>
        </p:nvPicPr>
        <p:blipFill>
          <a:blip r:embed="rId3" cstate="print"/>
          <a:srcRect l="75200" b="50000"/>
          <a:stretch>
            <a:fillRect/>
          </a:stretch>
        </p:blipFill>
        <p:spPr bwMode="auto">
          <a:xfrm>
            <a:off x="6875463" y="0"/>
            <a:ext cx="2268537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wheel spokes="1"/>
      </p:transition>
    </mc:Choice>
    <mc:Fallback>
      <p:transition spd="slow" advTm="7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3" presetClass="entr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a María\Desktop\Imagen2.png"/>
          <p:cNvPicPr>
            <a:picLocks noChangeAspect="1" noChangeArrowheads="1"/>
          </p:cNvPicPr>
          <p:nvPr/>
        </p:nvPicPr>
        <p:blipFill>
          <a:blip r:embed="rId2" cstate="print"/>
          <a:srcRect t="50000"/>
          <a:stretch>
            <a:fillRect/>
          </a:stretch>
        </p:blipFill>
        <p:spPr bwMode="auto">
          <a:xfrm>
            <a:off x="0" y="2857500"/>
            <a:ext cx="9144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Ana María\Desktop\Imagen2.png"/>
          <p:cNvPicPr>
            <a:picLocks noChangeAspect="1" noChangeArrowheads="1"/>
          </p:cNvPicPr>
          <p:nvPr/>
        </p:nvPicPr>
        <p:blipFill>
          <a:blip r:embed="rId2" cstate="print"/>
          <a:srcRect b="49965"/>
          <a:stretch>
            <a:fillRect/>
          </a:stretch>
        </p:blipFill>
        <p:spPr bwMode="auto">
          <a:xfrm>
            <a:off x="0" y="-4763"/>
            <a:ext cx="914400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Ana María\Desktop\242379_lepestki_-listya_u1920x1200_(www.jpg"/>
          <p:cNvPicPr>
            <a:picLocks noChangeAspect="1" noChangeArrowheads="1"/>
          </p:cNvPicPr>
          <p:nvPr/>
        </p:nvPicPr>
        <p:blipFill>
          <a:blip r:embed="rId3" cstate="print"/>
          <a:srcRect r="50000" b="50000"/>
          <a:stretch>
            <a:fillRect/>
          </a:stretch>
        </p:blipFill>
        <p:spPr bwMode="auto">
          <a:xfrm>
            <a:off x="0" y="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Ana María\Desktop\242379_lepestki_-listya_u1920x1200_(www.jpg"/>
          <p:cNvPicPr>
            <a:picLocks noChangeAspect="1" noChangeArrowheads="1"/>
          </p:cNvPicPr>
          <p:nvPr/>
        </p:nvPicPr>
        <p:blipFill>
          <a:blip r:embed="rId3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Ana María\Desktop\242379_lepestki_-listya_u1920x1200_(www.jpg"/>
          <p:cNvPicPr>
            <a:picLocks noChangeAspect="1" noChangeArrowheads="1"/>
          </p:cNvPicPr>
          <p:nvPr/>
        </p:nvPicPr>
        <p:blipFill>
          <a:blip r:embed="rId3" cstate="print"/>
          <a:srcRect l="50000" t="50000"/>
          <a:stretch>
            <a:fillRect/>
          </a:stretch>
        </p:blipFill>
        <p:spPr bwMode="auto">
          <a:xfrm>
            <a:off x="457200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Ana María\Desktop\242379_lepestki_-listya_u1920x1200_(www.jpg"/>
          <p:cNvPicPr>
            <a:picLocks noChangeAspect="1" noChangeArrowheads="1"/>
          </p:cNvPicPr>
          <p:nvPr/>
        </p:nvPicPr>
        <p:blipFill>
          <a:blip r:embed="rId3" cstate="print"/>
          <a:srcRect t="50000" r="50000"/>
          <a:stretch>
            <a:fillRect/>
          </a:stretch>
        </p:blipFill>
        <p:spPr bwMode="auto">
          <a:xfrm>
            <a:off x="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611188" y="4657725"/>
            <a:ext cx="712946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Adolf Hitler llegó a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Obersalzberg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 en 1923, como fugitivo tras el fallido golpe de estado conocido como el 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Putsch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 de Múnich y quedó deslumbrado por el grandioso paisaje.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00">
        <p:wheel spokes="1"/>
      </p:transition>
    </mc:Choice>
    <mc:Fallback>
      <p:transition spd="slow" advTm="2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Ana María\Escritorio\kkSin título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Proceso"/>
          <p:cNvSpPr/>
          <p:nvPr/>
        </p:nvSpPr>
        <p:spPr>
          <a:xfrm>
            <a:off x="0" y="0"/>
            <a:ext cx="3060700" cy="1905000"/>
          </a:xfrm>
          <a:prstGeom prst="flowChartProcess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" name="3 Proceso"/>
          <p:cNvSpPr/>
          <p:nvPr/>
        </p:nvSpPr>
        <p:spPr>
          <a:xfrm>
            <a:off x="0" y="1905000"/>
            <a:ext cx="3060700" cy="1905000"/>
          </a:xfrm>
          <a:prstGeom prst="flowChartProcess">
            <a:avLst/>
          </a:prstGeom>
          <a:solidFill>
            <a:srgbClr val="8AB2E2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Proceso"/>
          <p:cNvSpPr/>
          <p:nvPr/>
        </p:nvSpPr>
        <p:spPr>
          <a:xfrm>
            <a:off x="0" y="3810000"/>
            <a:ext cx="3060700" cy="1905000"/>
          </a:xfrm>
          <a:prstGeom prst="flowChartProcess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Proceso"/>
          <p:cNvSpPr/>
          <p:nvPr/>
        </p:nvSpPr>
        <p:spPr>
          <a:xfrm>
            <a:off x="3071813" y="0"/>
            <a:ext cx="3060700" cy="1905000"/>
          </a:xfrm>
          <a:prstGeom prst="flowChartProcess">
            <a:avLst/>
          </a:prstGeom>
          <a:solidFill>
            <a:srgbClr val="8AB2E2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Proceso"/>
          <p:cNvSpPr/>
          <p:nvPr/>
        </p:nvSpPr>
        <p:spPr>
          <a:xfrm>
            <a:off x="6143625" y="0"/>
            <a:ext cx="3000375" cy="1905000"/>
          </a:xfrm>
          <a:prstGeom prst="flowChartProcess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Proceso"/>
          <p:cNvSpPr/>
          <p:nvPr/>
        </p:nvSpPr>
        <p:spPr>
          <a:xfrm>
            <a:off x="6083300" y="1905000"/>
            <a:ext cx="3060700" cy="1905000"/>
          </a:xfrm>
          <a:prstGeom prst="flowChartProcess">
            <a:avLst/>
          </a:prstGeom>
          <a:solidFill>
            <a:srgbClr val="8AB2E2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Proceso"/>
          <p:cNvSpPr/>
          <p:nvPr/>
        </p:nvSpPr>
        <p:spPr>
          <a:xfrm>
            <a:off x="6083300" y="3810000"/>
            <a:ext cx="3060700" cy="1905000"/>
          </a:xfrm>
          <a:prstGeom prst="flowChartProcess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Proceso"/>
          <p:cNvSpPr/>
          <p:nvPr/>
        </p:nvSpPr>
        <p:spPr>
          <a:xfrm>
            <a:off x="3071813" y="3810000"/>
            <a:ext cx="3060700" cy="1905000"/>
          </a:xfrm>
          <a:prstGeom prst="flowChartProcess">
            <a:avLst/>
          </a:prstGeom>
          <a:solidFill>
            <a:srgbClr val="8AB2E2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Proceso"/>
          <p:cNvSpPr/>
          <p:nvPr/>
        </p:nvSpPr>
        <p:spPr>
          <a:xfrm>
            <a:off x="3071813" y="1897063"/>
            <a:ext cx="3060700" cy="1920875"/>
          </a:xfrm>
          <a:prstGeom prst="flowChartProcess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116013" y="4873625"/>
            <a:ext cx="691197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En 1927 parece ser que desfalcando fondos del Partido Nazi, adquirió la casa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Wachenfeld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, rebautizada como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Berghof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14:wheelReverse spokes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Ana María\Escritorio\70-fotos-otoñ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ombo"/>
          <p:cNvSpPr/>
          <p:nvPr/>
        </p:nvSpPr>
        <p:spPr>
          <a:xfrm>
            <a:off x="0" y="0"/>
            <a:ext cx="9144000" cy="5715000"/>
          </a:xfrm>
          <a:prstGeom prst="diamond">
            <a:avLst/>
          </a:prstGeom>
          <a:solidFill>
            <a:schemeClr val="accent3"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" name="3 Rombo"/>
          <p:cNvSpPr/>
          <p:nvPr/>
        </p:nvSpPr>
        <p:spPr>
          <a:xfrm>
            <a:off x="0" y="277813"/>
            <a:ext cx="9144000" cy="5159375"/>
          </a:xfrm>
          <a:prstGeom prst="diamond">
            <a:avLst/>
          </a:prstGeom>
          <a:solidFill>
            <a:schemeClr val="accent3">
              <a:lumMod val="60000"/>
              <a:lumOff val="4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Rombo"/>
          <p:cNvSpPr/>
          <p:nvPr/>
        </p:nvSpPr>
        <p:spPr>
          <a:xfrm>
            <a:off x="0" y="576263"/>
            <a:ext cx="9144000" cy="4500562"/>
          </a:xfrm>
          <a:prstGeom prst="diamond">
            <a:avLst/>
          </a:prstGeom>
          <a:solidFill>
            <a:schemeClr val="accent3">
              <a:lumMod val="75000"/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042988" y="4945063"/>
            <a:ext cx="7272337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Esta típica casa alpina fue transformada a partir de 1934 gracias a la fortuna que acumuló Hitler, y llegó a tener 30 habitaciones.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2000">
        <p14:flip dir="r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3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611670610_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0"/>
            <a:ext cx="61912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19 Triángulo isósceles"/>
          <p:cNvSpPr/>
          <p:nvPr/>
        </p:nvSpPr>
        <p:spPr>
          <a:xfrm rot="10800000">
            <a:off x="7667625" y="0"/>
            <a:ext cx="1476375" cy="1071563"/>
          </a:xfrm>
          <a:prstGeom prst="triangle">
            <a:avLst/>
          </a:prstGeom>
          <a:solidFill>
            <a:schemeClr val="bg2">
              <a:lumMod val="60000"/>
              <a:lumOff val="4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1" name="20 Triángulo isósceles"/>
          <p:cNvSpPr/>
          <p:nvPr/>
        </p:nvSpPr>
        <p:spPr>
          <a:xfrm rot="10800000">
            <a:off x="7667625" y="877888"/>
            <a:ext cx="1476375" cy="1071562"/>
          </a:xfrm>
          <a:prstGeom prst="triangle">
            <a:avLst/>
          </a:prstGeom>
          <a:solidFill>
            <a:schemeClr val="bg2">
              <a:lumMod val="20000"/>
              <a:lumOff val="8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2" name="21 Triángulo isósceles"/>
          <p:cNvSpPr/>
          <p:nvPr/>
        </p:nvSpPr>
        <p:spPr>
          <a:xfrm rot="10800000">
            <a:off x="7667625" y="1838325"/>
            <a:ext cx="1476375" cy="1071563"/>
          </a:xfrm>
          <a:prstGeom prst="triangle">
            <a:avLst/>
          </a:prstGeom>
          <a:solidFill>
            <a:schemeClr val="bg2">
              <a:lumMod val="60000"/>
              <a:lumOff val="4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3" name="22 Triángulo isósceles"/>
          <p:cNvSpPr/>
          <p:nvPr/>
        </p:nvSpPr>
        <p:spPr>
          <a:xfrm rot="10800000">
            <a:off x="7667625" y="2798763"/>
            <a:ext cx="1476375" cy="1071562"/>
          </a:xfrm>
          <a:prstGeom prst="triangle">
            <a:avLst/>
          </a:prstGeom>
          <a:solidFill>
            <a:schemeClr val="bg2">
              <a:lumMod val="20000"/>
              <a:lumOff val="8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4" name="23 Triángulo isósceles"/>
          <p:cNvSpPr/>
          <p:nvPr/>
        </p:nvSpPr>
        <p:spPr>
          <a:xfrm rot="10800000">
            <a:off x="7667625" y="3757613"/>
            <a:ext cx="1476375" cy="1071562"/>
          </a:xfrm>
          <a:prstGeom prst="triangle">
            <a:avLst/>
          </a:prstGeom>
          <a:solidFill>
            <a:schemeClr val="bg2">
              <a:lumMod val="60000"/>
              <a:lumOff val="4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5" name="24 Triángulo isósceles"/>
          <p:cNvSpPr/>
          <p:nvPr/>
        </p:nvSpPr>
        <p:spPr>
          <a:xfrm rot="10800000">
            <a:off x="7667625" y="4643438"/>
            <a:ext cx="1476375" cy="1071562"/>
          </a:xfrm>
          <a:prstGeom prst="triangle">
            <a:avLst/>
          </a:prstGeom>
          <a:solidFill>
            <a:schemeClr val="bg2">
              <a:lumMod val="20000"/>
              <a:lumOff val="8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6" name="35 Triángulo isósceles"/>
          <p:cNvSpPr/>
          <p:nvPr/>
        </p:nvSpPr>
        <p:spPr>
          <a:xfrm rot="10800000">
            <a:off x="0" y="0"/>
            <a:ext cx="1476375" cy="1071563"/>
          </a:xfrm>
          <a:prstGeom prst="triangle">
            <a:avLst/>
          </a:prstGeom>
          <a:solidFill>
            <a:schemeClr val="bg2">
              <a:lumMod val="60000"/>
              <a:lumOff val="4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7" name="36 Triángulo isósceles"/>
          <p:cNvSpPr/>
          <p:nvPr/>
        </p:nvSpPr>
        <p:spPr>
          <a:xfrm rot="10800000">
            <a:off x="0" y="938213"/>
            <a:ext cx="1476375" cy="1069975"/>
          </a:xfrm>
          <a:prstGeom prst="triangle">
            <a:avLst/>
          </a:prstGeom>
          <a:solidFill>
            <a:schemeClr val="bg2">
              <a:lumMod val="20000"/>
              <a:lumOff val="8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8" name="37 Triángulo isósceles"/>
          <p:cNvSpPr/>
          <p:nvPr/>
        </p:nvSpPr>
        <p:spPr>
          <a:xfrm rot="10800000">
            <a:off x="0" y="1838325"/>
            <a:ext cx="1476375" cy="1071563"/>
          </a:xfrm>
          <a:prstGeom prst="triangle">
            <a:avLst/>
          </a:prstGeom>
          <a:solidFill>
            <a:schemeClr val="bg2">
              <a:lumMod val="60000"/>
              <a:lumOff val="4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9" name="38 Triángulo isósceles"/>
          <p:cNvSpPr/>
          <p:nvPr/>
        </p:nvSpPr>
        <p:spPr>
          <a:xfrm rot="10800000">
            <a:off x="0" y="2798763"/>
            <a:ext cx="1476375" cy="1071562"/>
          </a:xfrm>
          <a:prstGeom prst="triangle">
            <a:avLst/>
          </a:prstGeom>
          <a:solidFill>
            <a:schemeClr val="bg2">
              <a:lumMod val="20000"/>
              <a:lumOff val="8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0" name="39 Triángulo isósceles"/>
          <p:cNvSpPr/>
          <p:nvPr/>
        </p:nvSpPr>
        <p:spPr>
          <a:xfrm rot="10800000">
            <a:off x="0" y="3697288"/>
            <a:ext cx="1476375" cy="1071562"/>
          </a:xfrm>
          <a:prstGeom prst="triangle">
            <a:avLst/>
          </a:prstGeom>
          <a:solidFill>
            <a:schemeClr val="bg2">
              <a:lumMod val="60000"/>
              <a:lumOff val="4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1" name="40 Triángulo isósceles"/>
          <p:cNvSpPr/>
          <p:nvPr/>
        </p:nvSpPr>
        <p:spPr>
          <a:xfrm rot="10800000">
            <a:off x="0" y="4643438"/>
            <a:ext cx="1476375" cy="1071562"/>
          </a:xfrm>
          <a:prstGeom prst="triangle">
            <a:avLst/>
          </a:prstGeom>
          <a:solidFill>
            <a:schemeClr val="bg2">
              <a:lumMod val="20000"/>
              <a:lumOff val="8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15" name="14 Imagen" descr="0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0"/>
            <a:ext cx="61912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CuadroTexto"/>
          <p:cNvSpPr txBox="1"/>
          <p:nvPr/>
        </p:nvSpPr>
        <p:spPr>
          <a:xfrm>
            <a:off x="1042988" y="4791075"/>
            <a:ext cx="756126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El gran salón de reuniones tenía una enorme ventana orientada a la mítica montaña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Untersberg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, que marcaba la antigua frontera con su Austria natal. Las vistas eran realmente impresionantes.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5000">
        <p14:flip dir="r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000"/>
                            </p:stCondLst>
                            <p:childTnLst>
                              <p:par>
                                <p:cTn id="1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8579715551_b4e7e548c5_h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8579715551_b4e7e548c5_h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8579715551_b4e7e548c5_h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7000">
        <p14:flip dir="l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iscinas-de-agua-clara-en-un-nuevo-distrito-chin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piscinas-de-agua-clara-en-un-nuevo-distrito-chin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piscinas-de-agua-clara-en-un-nuevo-distrito-chin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7000">
        <p:blinds dir="vert"/>
      </p:transition>
    </mc:Choice>
    <mc:Fallback>
      <p:transition spd="slow" advTm="7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nocencia_by_ttinoo-d5j6ml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413" y="0"/>
            <a:ext cx="972026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7000">
        <p:blinds dir="vert"/>
      </p:transition>
    </mc:Choice>
    <mc:Fallback>
      <p:transition spd="slow" advTm="7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1026" name="Picture 2" descr="C:\Users\Ana María\Desktop\PRIMAVERA\wallpaper-naturaleza-1366x768-862-af171654T.jpg"/>
          <p:cNvPicPr>
            <a:picLocks noChangeAspect="1" noChangeArrowheads="1"/>
          </p:cNvPicPr>
          <p:nvPr/>
        </p:nvPicPr>
        <p:blipFill>
          <a:blip r:embed="rId2" cstate="print"/>
          <a:srcRect r="75200"/>
          <a:stretch>
            <a:fillRect/>
          </a:stretch>
        </p:blipFill>
        <p:spPr bwMode="auto">
          <a:xfrm>
            <a:off x="0" y="0"/>
            <a:ext cx="226853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 descr="C:\Users\Ana María\Desktop\PRIMAVERA\wallpaper-naturaleza-1366x768-862-af171654T.jpg"/>
          <p:cNvPicPr>
            <a:picLocks noChangeAspect="1" noChangeArrowheads="1"/>
          </p:cNvPicPr>
          <p:nvPr/>
        </p:nvPicPr>
        <p:blipFill>
          <a:blip r:embed="rId2" cstate="print"/>
          <a:srcRect l="24800" r="50000"/>
          <a:stretch>
            <a:fillRect/>
          </a:stretch>
        </p:blipFill>
        <p:spPr bwMode="auto">
          <a:xfrm>
            <a:off x="2268538" y="0"/>
            <a:ext cx="230346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 descr="C:\Users\Ana María\Desktop\PRIMAVERA\wallpaper-naturaleza-1366x768-862-af171654T.jpg"/>
          <p:cNvPicPr>
            <a:picLocks noChangeAspect="1" noChangeArrowheads="1"/>
          </p:cNvPicPr>
          <p:nvPr/>
        </p:nvPicPr>
        <p:blipFill>
          <a:blip r:embed="rId2" cstate="print"/>
          <a:srcRect l="50000" r="24800"/>
          <a:stretch>
            <a:fillRect/>
          </a:stretch>
        </p:blipFill>
        <p:spPr bwMode="auto">
          <a:xfrm>
            <a:off x="4572000" y="0"/>
            <a:ext cx="230346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" descr="C:\Users\Ana María\Desktop\PRIMAVERA\wallpaper-naturaleza-1366x768-862-af171654T.jpg"/>
          <p:cNvPicPr>
            <a:picLocks noChangeAspect="1" noChangeArrowheads="1"/>
          </p:cNvPicPr>
          <p:nvPr/>
        </p:nvPicPr>
        <p:blipFill>
          <a:blip r:embed="rId2" cstate="print"/>
          <a:srcRect l="75200"/>
          <a:stretch>
            <a:fillRect/>
          </a:stretch>
        </p:blipFill>
        <p:spPr bwMode="auto">
          <a:xfrm>
            <a:off x="6875463" y="0"/>
            <a:ext cx="2268537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468313" y="4657725"/>
            <a:ext cx="80645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Al sol que más calienta llegaron todos los jerarcas nazis y se instalaron en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Obersalzberg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, a la par que sus antiguos habitantes eran invitados a marcharse mediante compra o directamente expropiación.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8000">
        <p:blinds/>
      </p:transition>
    </mc:Choice>
    <mc:Fallback>
      <p:transition spd="slow" advTm="28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0" grpId="1" animBg="1"/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cuba-la_habana_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6" name="5 Rectángulo"/>
          <p:cNvSpPr/>
          <p:nvPr/>
        </p:nvSpPr>
        <p:spPr>
          <a:xfrm>
            <a:off x="179388" y="265113"/>
            <a:ext cx="8785225" cy="5256212"/>
          </a:xfrm>
          <a:prstGeom prst="rect">
            <a:avLst/>
          </a:prstGeom>
          <a:solidFill>
            <a:schemeClr val="accent5">
              <a:lumMod val="60000"/>
              <a:lumOff val="40000"/>
              <a:alpha val="64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042988" y="4873625"/>
            <a:ext cx="691356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Albert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Speer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, Martin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Bormann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 o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Hermann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Göering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, entre otros, tuvieron aquí su residencia.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7000">
        <p14:switch dir="r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manecio-nevando-2-a2405193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0" y="193675"/>
            <a:ext cx="9144000" cy="5327650"/>
          </a:xfrm>
          <a:prstGeom prst="rect">
            <a:avLst/>
          </a:prstGeom>
          <a:solidFill>
            <a:schemeClr val="accent5">
              <a:lumMod val="60000"/>
              <a:lumOff val="4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900113" y="4657725"/>
            <a:ext cx="770572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En el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Berghof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 el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Führer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 recibió a reyes, presidentes o embajadores para impresionarlos e intimidarlos, mientras Eva Braun se entretenía grabando películas que hoy tienen un gran valor documental.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6000">
        <p14:switch dir="r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3" descr="E:\IMAGENES\Luis Pulido (Pulo)\Tisteza y furia\bajo-el-fa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E:\IMAGENES\Luis Pulido (Pulo)\Tisteza y furia\bajo-el-fa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UY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" name="1 Estrella de 8 puntas"/>
          <p:cNvSpPr/>
          <p:nvPr/>
        </p:nvSpPr>
        <p:spPr>
          <a:xfrm>
            <a:off x="827088" y="0"/>
            <a:ext cx="7561262" cy="5715000"/>
          </a:xfrm>
          <a:prstGeom prst="star8">
            <a:avLst>
              <a:gd name="adj" fmla="val 18890"/>
            </a:avLst>
          </a:prstGeom>
          <a:solidFill>
            <a:schemeClr val="bg1"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UY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331913" y="4873625"/>
            <a:ext cx="65532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Todo el territorio circundante fue declarado zona militar y rodeado por fuertes medidas de seguridad.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0000">
        <p14:switch dir="l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7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2" grpId="1" animBg="1"/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Ana María\Desktop\nastol.com.ua-85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12" name="Picture 2" descr="C:\Users\Ana María\Desktop\Wallpaperpack-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116013" y="4945063"/>
            <a:ext cx="7273925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Siempre estuvo en el punto de mira de los altos mandos aliados, pero curiosamente no fue bombardeado hasta abril de 1945.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1000">
        <p14:shred pattern="rectangle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xit" presetSubtype="1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down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0" grpId="3" animBg="1"/>
      <p:bldP spid="10" grpId="4" animBg="1"/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1026" name="Picture 2" descr="C:\Users\Ana María\Desktop\Clematis-Flowers-Bright-Purple-Green-H.jpg"/>
          <p:cNvPicPr>
            <a:picLocks noChangeAspect="1" noChangeArrowheads="1"/>
          </p:cNvPicPr>
          <p:nvPr/>
        </p:nvPicPr>
        <p:blipFill>
          <a:blip r:embed="rId3" cstate="print"/>
          <a:srcRect r="50000" b="50000"/>
          <a:stretch>
            <a:fillRect/>
          </a:stretch>
        </p:blipFill>
        <p:spPr bwMode="auto">
          <a:xfrm>
            <a:off x="0" y="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C:\Users\Ana María\Desktop\Clematis-Flowers-Bright-Purple-Green-H.jpg"/>
          <p:cNvPicPr>
            <a:picLocks noChangeAspect="1" noChangeArrowheads="1"/>
          </p:cNvPicPr>
          <p:nvPr/>
        </p:nvPicPr>
        <p:blipFill>
          <a:blip r:embed="rId3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 descr="C:\Users\Ana María\Desktop\Clematis-Flowers-Bright-Purple-Green-H.jpg"/>
          <p:cNvPicPr>
            <a:picLocks noChangeAspect="1" noChangeArrowheads="1"/>
          </p:cNvPicPr>
          <p:nvPr/>
        </p:nvPicPr>
        <p:blipFill>
          <a:blip r:embed="rId3" cstate="print"/>
          <a:srcRect t="50000" r="50000"/>
          <a:stretch>
            <a:fillRect/>
          </a:stretch>
        </p:blipFill>
        <p:spPr bwMode="auto">
          <a:xfrm>
            <a:off x="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C:\Users\Ana María\Desktop\Clematis-Flowers-Bright-Purple-Green-H.jpg"/>
          <p:cNvPicPr>
            <a:picLocks noChangeAspect="1" noChangeArrowheads="1"/>
          </p:cNvPicPr>
          <p:nvPr/>
        </p:nvPicPr>
        <p:blipFill>
          <a:blip r:embed="rId3" cstate="print"/>
          <a:srcRect l="50000" t="50000"/>
          <a:stretch>
            <a:fillRect/>
          </a:stretch>
        </p:blipFill>
        <p:spPr bwMode="auto">
          <a:xfrm>
            <a:off x="457200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2051050" y="4802188"/>
            <a:ext cx="472437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pitchFamily="34" charset="0"/>
                <a:cs typeface="Arial" pitchFamily="34" charset="0"/>
              </a:rPr>
              <a:t>Esta fotografía pertenece al pasado, cuando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pitchFamily="34" charset="0"/>
                <a:cs typeface="Arial" pitchFamily="34" charset="0"/>
              </a:rPr>
              <a:t>todo era gris como la fotografía.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8000">
        <p14:shred pattern="rectangl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8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laislama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1588"/>
            <a:ext cx="9140825" cy="571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laislama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571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laislama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900113" y="4873625"/>
            <a:ext cx="7272337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La razón, muy simple: no se quería matar accidentalmente a Hitler y convertirlo en un mártir para los suyos en plena guerra.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8000">
        <p14:shred pattern="rectangle" dir="out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070129172735_superb-fairy-wren-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accent1">
              <a:lumMod val="75000"/>
              <a:alpha val="66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50825" y="193675"/>
            <a:ext cx="8713788" cy="5327650"/>
          </a:xfrm>
          <a:prstGeom prst="rect">
            <a:avLst/>
          </a:prstGeom>
          <a:solidFill>
            <a:schemeClr val="bg2">
              <a:lumMod val="60000"/>
              <a:lumOff val="40000"/>
              <a:alpha val="66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84213" y="4370388"/>
            <a:ext cx="7704137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Lo que no fue destruido entonces fue demolido en la posguerra, igual que ocurrió con todos los cuarteles generales del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Führer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, de los que no queda prácticamente nada… con una excepción: el famoso Nido del Águila.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7000">
        <p:checker/>
      </p:transition>
    </mc:Choice>
    <mc:Fallback>
      <p:transition spd="slow" advTm="2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laisla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1588"/>
            <a:ext cx="9140825" cy="571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laisla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laisla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9137650" cy="571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684213" y="5160963"/>
            <a:ext cx="7920037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Abajo, entrada al túnel que lleva al ascensor. Arriba, el Nido del Águila.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6000">
        <p:checker/>
      </p:transition>
    </mc:Choice>
    <mc:Fallback>
      <p:transition spd="slow" advTm="16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14313" y="217488"/>
            <a:ext cx="8643937" cy="5318125"/>
          </a:xfrm>
          <a:prstGeom prst="rect">
            <a:avLst/>
          </a:prstGeom>
          <a:solidFill>
            <a:schemeClr val="accent3">
              <a:lumMod val="50000"/>
              <a:alpha val="71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6" name="5 Imagen" descr="4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396875"/>
            <a:ext cx="8135937" cy="494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539750" y="4873625"/>
            <a:ext cx="82089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El nombre oficial del lugar que nos ocupa es Casa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Kehlstein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 (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Kehlsteinhaus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), pues está situado sobre la montaña del mismo nombre.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9000">
        <p:checker dir="vert"/>
      </p:transition>
    </mc:Choice>
    <mc:Fallback>
      <p:transition spd="slow" advTm="1900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am_234108_3606631_60078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900113" y="4370388"/>
            <a:ext cx="6840537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El sobrenombre con el que es más conocida se lo dio un diplomático francés tras haberla visitado, impresionado por su emplazamiento y por la parafernalia nazi cuyo símbolo es precisamente un águila.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24000">
        <p15:prstTrans prst="origami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sierrasumit-a213320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sierrasumit-a213320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65113"/>
            <a:ext cx="8582025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1187450" y="4945063"/>
            <a:ext cx="6624638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La casa fue un regalo del Partido Nazi a Adolf Hitler por su quincuagésimo cumpleaños, en 1939.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14:doors dir="vert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8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14313" y="179388"/>
            <a:ext cx="8750300" cy="5357812"/>
          </a:xfrm>
          <a:prstGeom prst="rec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6" name="5 Imagen" descr="8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98450"/>
            <a:ext cx="8367713" cy="511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827584" y="4873724"/>
            <a:ext cx="77042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Proyectada por su lugarteniente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Bormann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 y construida en sólo 13 meses, costó 30 millones de marcos (unos 150 millones de euros actuales).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>
        <p14:doors dir="vert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14:doors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4" grpId="0" animBg="1"/>
      <p:bldP spid="4" grpId="1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3 Imagen" descr="cristo de marfil,autor granadino anónimo-1633-166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25621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1979613" cy="5715000"/>
          </a:xfrm>
          <a:prstGeom prst="rect">
            <a:avLst/>
          </a:prstGeom>
          <a:blipFill dpi="0" rotWithShape="1">
            <a:blip r:embed="rId3" cstate="print">
              <a:lum bright="-20000"/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235825" y="0"/>
            <a:ext cx="1908175" cy="5715000"/>
          </a:xfrm>
          <a:prstGeom prst="rect">
            <a:avLst/>
          </a:prstGeom>
          <a:blipFill dpi="0" rotWithShape="1">
            <a:blip r:embed="rId3" cstate="print">
              <a:lum bright="-20000"/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619250" y="4945063"/>
            <a:ext cx="6048375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Dentro del ascensor con sus impresionantes dorados y espejos,  reloj y teléfono de la época.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:comb/>
      </p:transition>
    </mc:Choice>
    <mc:Fallback>
      <p:transition spd="slow" advTm="16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4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0(10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1692275" y="5089525"/>
            <a:ext cx="5688013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El inquietante túnel que se adentra en la montaña.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:comb/>
      </p:transition>
    </mc:Choice>
    <mc:Fallback>
      <p:transition spd="slow" advTm="12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463" y="0"/>
            <a:ext cx="91090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P610017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0"/>
            <a:ext cx="9128125" cy="570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omb dir="vert"/>
      </p:transition>
    </mc:Choice>
    <mc:Fallback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7171" name="Picture 3" descr="C:\Users\Ana María\Desktop\id101888sw1280w1280h800A.jpg"/>
          <p:cNvPicPr>
            <a:picLocks noChangeAspect="1" noChangeArrowheads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Ana María\Desktop\id101888sw1280w1280h800A.jpg"/>
          <p:cNvPicPr>
            <a:picLocks noChangeAspect="1" noChangeArrowheads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7000">
        <p14:prism isInverted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583230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14313" y="238125"/>
            <a:ext cx="8715375" cy="5299075"/>
          </a:xfrm>
          <a:prstGeom prst="rect">
            <a:avLst/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6" name="5 Imagen" descr="1583230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457200"/>
            <a:ext cx="8286750" cy="492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1547813" y="4586288"/>
            <a:ext cx="6551612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Se salvó de los bombardeos porque era un objetivo difícil por su pequeñez y los aliados prefirieron concentrarse en el pueblo de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Obersalzberg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1000">
        <p14:prism isInverted="1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ter-Lippmann-Christian-Louboutin-Fall-2011-Lookbook-la caida-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0"/>
            <a:ext cx="57594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ecisión"/>
          <p:cNvSpPr/>
          <p:nvPr/>
        </p:nvSpPr>
        <p:spPr>
          <a:xfrm>
            <a:off x="0" y="0"/>
            <a:ext cx="1714500" cy="5715000"/>
          </a:xfrm>
          <a:prstGeom prst="flowChartDecisi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Decisión"/>
          <p:cNvSpPr/>
          <p:nvPr/>
        </p:nvSpPr>
        <p:spPr>
          <a:xfrm>
            <a:off x="7429500" y="0"/>
            <a:ext cx="1714500" cy="5715000"/>
          </a:xfrm>
          <a:prstGeom prst="flowChartDecisi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Triángulo rectángulo"/>
          <p:cNvSpPr/>
          <p:nvPr/>
        </p:nvSpPr>
        <p:spPr>
          <a:xfrm>
            <a:off x="1692275" y="0"/>
            <a:ext cx="5759450" cy="5715000"/>
          </a:xfrm>
          <a:prstGeom prst="rtTriangle">
            <a:avLst/>
          </a:prstGeom>
          <a:blipFill dpi="0" rotWithShape="1">
            <a:blip r:embed="rId4" cstate="print">
              <a:alphaModFix amt="66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1692275" y="0"/>
            <a:ext cx="5759450" cy="5715000"/>
          </a:xfrm>
          <a:prstGeom prst="rtTriangle">
            <a:avLst/>
          </a:prstGeom>
          <a:blipFill dpi="0" rotWithShape="1">
            <a:blip r:embed="rId4" cstate="print">
              <a:alphaModFix amt="66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763713" y="4657725"/>
            <a:ext cx="561657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Tras la guerra se salvó de la destrucción porque, aun habiendo pertenecido al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Führer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, apenas se la relaciona con él.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7000">
        <p14:prism dir="r" isInverted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4849657126_e1b3d17568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4849657126_e1b3d17568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4849657126_e1b3d17568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468313" y="4657725"/>
            <a:ext cx="84963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Pues tenía aversión a las alturas y se cuenta que apenas estuvo en ella unas diez veces (y brevemente). Quien sí gustaba de ella era Eva Braun, que la usaba para tomar el sol y celebró allí el banquete de boda de su hermana.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7000">
        <p:split orient="vert"/>
      </p:transition>
    </mc:Choice>
    <mc:Fallback>
      <p:transition spd="slow" advTm="2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05493241_9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85750" y="179388"/>
            <a:ext cx="8572500" cy="5357812"/>
          </a:xfrm>
          <a:prstGeom prst="rect">
            <a:avLst/>
          </a:prstGeom>
          <a:solidFill>
            <a:srgbClr val="863647">
              <a:alpha val="62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6" name="5 Imagen" descr="1305493241_9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396875"/>
            <a:ext cx="8143875" cy="492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1403350" y="4873625"/>
            <a:ext cx="60499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 trabajadores perdieron la vida durante las labores de construcción del túnel y del ascensor.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_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0"/>
            <a:ext cx="597693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1619250" cy="5715000"/>
          </a:xfrm>
          <a:prstGeom prst="rtTriangle">
            <a:avLst/>
          </a:prstGeom>
          <a:solidFill>
            <a:srgbClr val="863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Triángulo rectángulo"/>
          <p:cNvSpPr/>
          <p:nvPr/>
        </p:nvSpPr>
        <p:spPr>
          <a:xfrm flipH="1">
            <a:off x="7596188" y="0"/>
            <a:ext cx="1547812" cy="5715000"/>
          </a:xfrm>
          <a:prstGeom prst="rtTriangle">
            <a:avLst/>
          </a:prstGeom>
          <a:solidFill>
            <a:srgbClr val="8636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1619250" cy="5715000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 flipV="1">
            <a:off x="7596188" y="0"/>
            <a:ext cx="1547812" cy="5715000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403350" y="4873625"/>
            <a:ext cx="63373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es sabido lo poco que les importaba a los mandos nazis, deseosos de asombrar a Hitler a cualquier precio.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7000">
        <p:split/>
      </p:transition>
    </mc:Choice>
    <mc:Fallback>
      <p:transition spd="slow" advTm="17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116013" y="4945063"/>
            <a:ext cx="7559675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El Nido del Águila no está en la cima del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Kehlstein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, de 1885 metros, sino en una loma rocosa un poco más abajo, a 1834 metros.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2000">
        <p14:ferris dir="l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5" grpId="1" animBg="1"/>
      <p:bldP spid="6" grpId="0" animBg="1"/>
      <p:bldP spid="6" grpId="1" animBg="1"/>
      <p:bldP spid="7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135054840_3c31e76d7b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2">
              <a:lumMod val="90000"/>
              <a:alpha val="64706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2">
              <a:lumMod val="50000"/>
              <a:alpha val="64706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042988" y="4873625"/>
            <a:ext cx="67691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La casa en sí, que conserva la estructura original, hoy es un restaurante y pertenece al estado de Baviera.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8000">
        <p14:ferris dir="l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892e8ccc80d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892e8ccc80d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684213" y="4873625"/>
            <a:ext cx="719931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El salón principal es el bar y tienda de recuerdos y su chimenea de mármol fue un regalo de Benito Mussolini.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8000">
        <p14:ferris dir="r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1002161705211552-212759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14313" y="179388"/>
            <a:ext cx="8715375" cy="5318125"/>
          </a:xfrm>
          <a:prstGeom prst="rect">
            <a:avLst/>
          </a:prstGeom>
          <a:solidFill>
            <a:schemeClr val="accent2">
              <a:lumMod val="5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6" name="5 Imagen" descr="201002161705211552-212759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357188"/>
            <a:ext cx="8207375" cy="496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1116013" y="4873625"/>
            <a:ext cx="691197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Se han eliminado casi todas las referencias a su pasado nazi, excepto una galería fotográfica que muestra su historia.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8000">
        <p14:conveyor dir="l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7524750" y="0"/>
            <a:ext cx="1619250" cy="57150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1692275" cy="57150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4" name="3 Imagen" descr="61fwMrX1GfL._SL1000_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0"/>
            <a:ext cx="58324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29 Triángulo isósceles"/>
          <p:cNvSpPr/>
          <p:nvPr/>
        </p:nvSpPr>
        <p:spPr>
          <a:xfrm>
            <a:off x="0" y="0"/>
            <a:ext cx="1692275" cy="1717675"/>
          </a:xfrm>
          <a:prstGeom prst="triangle">
            <a:avLst/>
          </a:prstGeom>
          <a:solidFill>
            <a:schemeClr val="accent6">
              <a:lumMod val="60000"/>
              <a:lumOff val="4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1" name="30 Triángulo isósceles"/>
          <p:cNvSpPr/>
          <p:nvPr/>
        </p:nvSpPr>
        <p:spPr>
          <a:xfrm>
            <a:off x="0" y="1298575"/>
            <a:ext cx="1692275" cy="1858963"/>
          </a:xfrm>
          <a:prstGeom prst="triangle">
            <a:avLst/>
          </a:prstGeom>
          <a:solidFill>
            <a:schemeClr val="accent6">
              <a:lumMod val="60000"/>
              <a:lumOff val="4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2" name="31 Triángulo isósceles"/>
          <p:cNvSpPr/>
          <p:nvPr/>
        </p:nvSpPr>
        <p:spPr>
          <a:xfrm>
            <a:off x="0" y="2678113"/>
            <a:ext cx="1692275" cy="1739900"/>
          </a:xfrm>
          <a:prstGeom prst="triangle">
            <a:avLst/>
          </a:prstGeom>
          <a:solidFill>
            <a:schemeClr val="accent6">
              <a:lumMod val="60000"/>
              <a:lumOff val="4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3" name="32 Triángulo isósceles"/>
          <p:cNvSpPr/>
          <p:nvPr/>
        </p:nvSpPr>
        <p:spPr>
          <a:xfrm>
            <a:off x="0" y="3997325"/>
            <a:ext cx="1692275" cy="1717675"/>
          </a:xfrm>
          <a:prstGeom prst="triangle">
            <a:avLst/>
          </a:prstGeom>
          <a:solidFill>
            <a:schemeClr val="accent6">
              <a:lumMod val="60000"/>
              <a:lumOff val="4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8" name="37 Triángulo isósceles"/>
          <p:cNvSpPr/>
          <p:nvPr/>
        </p:nvSpPr>
        <p:spPr>
          <a:xfrm>
            <a:off x="7524750" y="0"/>
            <a:ext cx="1619250" cy="1717675"/>
          </a:xfrm>
          <a:prstGeom prst="triangle">
            <a:avLst/>
          </a:prstGeom>
          <a:solidFill>
            <a:schemeClr val="accent6">
              <a:lumMod val="60000"/>
              <a:lumOff val="4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9" name="38 Triángulo isósceles"/>
          <p:cNvSpPr/>
          <p:nvPr/>
        </p:nvSpPr>
        <p:spPr>
          <a:xfrm>
            <a:off x="7524750" y="1298575"/>
            <a:ext cx="1619250" cy="1858963"/>
          </a:xfrm>
          <a:prstGeom prst="triangle">
            <a:avLst/>
          </a:prstGeom>
          <a:solidFill>
            <a:schemeClr val="accent6">
              <a:lumMod val="60000"/>
              <a:lumOff val="4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1" name="40 Triángulo isósceles"/>
          <p:cNvSpPr/>
          <p:nvPr/>
        </p:nvSpPr>
        <p:spPr>
          <a:xfrm>
            <a:off x="7524750" y="2798763"/>
            <a:ext cx="1619250" cy="1679575"/>
          </a:xfrm>
          <a:prstGeom prst="triangle">
            <a:avLst/>
          </a:prstGeom>
          <a:solidFill>
            <a:schemeClr val="accent6">
              <a:lumMod val="60000"/>
              <a:lumOff val="4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3" name="42 Triángulo isósceles"/>
          <p:cNvSpPr/>
          <p:nvPr/>
        </p:nvSpPr>
        <p:spPr>
          <a:xfrm>
            <a:off x="7524750" y="3975100"/>
            <a:ext cx="1619250" cy="1739900"/>
          </a:xfrm>
          <a:prstGeom prst="triangle">
            <a:avLst/>
          </a:prstGeom>
          <a:solidFill>
            <a:schemeClr val="accent6">
              <a:lumMod val="60000"/>
              <a:lumOff val="4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835150" y="4586288"/>
            <a:ext cx="5688013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Pero lo realmente grandioso son los paisajes que se abren ante nuestros ojos en todas direcciones. Desde allí los adjetivos se quedan pequeños.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0000">
        <p14:conveyor dir="l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744_lladro-porcelain-figurine-6193-summer-serenade_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4006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Marco"/>
          <p:cNvSpPr/>
          <p:nvPr/>
        </p:nvSpPr>
        <p:spPr>
          <a:xfrm>
            <a:off x="250825" y="0"/>
            <a:ext cx="1397000" cy="1357313"/>
          </a:xfrm>
          <a:prstGeom prst="frame">
            <a:avLst>
              <a:gd name="adj1" fmla="val 25455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50825" y="1417638"/>
            <a:ext cx="1397000" cy="1439862"/>
          </a:xfrm>
          <a:prstGeom prst="frame">
            <a:avLst>
              <a:gd name="adj1" fmla="val 25455"/>
            </a:avLst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825" y="2917825"/>
            <a:ext cx="1397000" cy="1319213"/>
          </a:xfrm>
          <a:prstGeom prst="frame">
            <a:avLst>
              <a:gd name="adj1" fmla="val 25455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50825" y="4298950"/>
            <a:ext cx="1397000" cy="1416050"/>
          </a:xfrm>
          <a:prstGeom prst="frame">
            <a:avLst>
              <a:gd name="adj1" fmla="val 25455"/>
            </a:avLst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7596188" y="0"/>
            <a:ext cx="1331912" cy="1417638"/>
          </a:xfrm>
          <a:prstGeom prst="frame">
            <a:avLst>
              <a:gd name="adj1" fmla="val 25455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7596188" y="1477963"/>
            <a:ext cx="1331912" cy="1379537"/>
          </a:xfrm>
          <a:prstGeom prst="frame">
            <a:avLst>
              <a:gd name="adj1" fmla="val 25455"/>
            </a:avLst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7596188" y="2917825"/>
            <a:ext cx="1331912" cy="1400175"/>
          </a:xfrm>
          <a:prstGeom prst="frame">
            <a:avLst>
              <a:gd name="adj1" fmla="val 25455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7596188" y="4357688"/>
            <a:ext cx="1331912" cy="1357312"/>
          </a:xfrm>
          <a:prstGeom prst="frame">
            <a:avLst>
              <a:gd name="adj1" fmla="val 25455"/>
            </a:avLst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619250" y="4657725"/>
            <a:ext cx="597693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Y mejor aún si subimos unos cuantos metros por el camino que sube hacia la cumbre, pues podremos incluir el propio Nido del Águila en nuestra foto.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1000">
        <p14:conveyor dir="r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llein-allein-a2363512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50825" y="179388"/>
            <a:ext cx="8678863" cy="5357812"/>
          </a:xfrm>
          <a:prstGeom prst="rect">
            <a:avLst/>
          </a:prstGeom>
          <a:solidFill>
            <a:schemeClr val="accent6">
              <a:lumMod val="60000"/>
              <a:lumOff val="40000"/>
              <a:alpha val="71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6" name="5 Imagen" descr="Allein-allein-a2363512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396875"/>
            <a:ext cx="8215312" cy="492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684213" y="4370388"/>
            <a:ext cx="7920037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muertes de los trabajadores poco impresionaron al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Führer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quien siempre prefirió su residencia en el valle como refugio ¡A quien sí impresiona el Nido del Águila es a los miles de turistas que todos los años visitan este famoso lugar!.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30000">
        <p14:window dir="vert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WordArt 2"/>
          <p:cNvSpPr>
            <a:spLocks noChangeArrowheads="1" noChangeShapeType="1" noTextEdit="1"/>
          </p:cNvSpPr>
          <p:nvPr/>
        </p:nvSpPr>
        <p:spPr bwMode="auto">
          <a:xfrm>
            <a:off x="1692276" y="216958"/>
            <a:ext cx="5688013" cy="8255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4903"/>
              </a:avLst>
            </a:prstTxWarp>
            <a:scene3d>
              <a:camera prst="perspectiveAbove"/>
              <a:lightRig rig="legacyHarsh3" dir="t"/>
            </a:scene3d>
            <a:sp3d extrusionH="887400" prstMaterial="legacyMatte">
              <a:bevelT w="38100" h="38100" prst="angle"/>
              <a:extrusionClr>
                <a:srgbClr val="FF6600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  <a:cs typeface="Arial" pitchFamily="34" charset="0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  <a:cs typeface="Arial" pitchFamily="34" charset="0"/>
              </a:rPr>
              <a:t>Música Enlazada </a:t>
            </a:r>
          </a:p>
        </p:txBody>
      </p:sp>
      <p:sp>
        <p:nvSpPr>
          <p:cNvPr id="78851" name="WordArt 3"/>
          <p:cNvSpPr>
            <a:spLocks noChangeArrowheads="1" noChangeShapeType="1" noTextEdit="1"/>
          </p:cNvSpPr>
          <p:nvPr/>
        </p:nvSpPr>
        <p:spPr bwMode="auto">
          <a:xfrm>
            <a:off x="1908176" y="1236927"/>
            <a:ext cx="5040313" cy="656167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perspectiveAbove"/>
              <a:lightRig rig="legacyNormal3" dir="t"/>
            </a:scene3d>
            <a:sp3d extrusionH="887400" prstMaterial="legacyMatte">
              <a:bevelT w="38100" h="38100" prst="angle"/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  <a:cs typeface="Arial" pitchFamily="34" charset="0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  <a:cs typeface="Arial" pitchFamily="34" charset="0"/>
              </a:rPr>
              <a:t>Títulos: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  <a:cs typeface="Arial" pitchFamily="34" charset="0"/>
              </a:rPr>
              <a:t> </a:t>
            </a:r>
          </a:p>
        </p:txBody>
      </p:sp>
      <p:sp>
        <p:nvSpPr>
          <p:cNvPr id="78852" name="WordArt 4"/>
          <p:cNvSpPr>
            <a:spLocks noChangeArrowheads="1" noChangeShapeType="1" noTextEdit="1"/>
          </p:cNvSpPr>
          <p:nvPr/>
        </p:nvSpPr>
        <p:spPr bwMode="auto">
          <a:xfrm>
            <a:off x="1115616" y="2281436"/>
            <a:ext cx="6626225" cy="660136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72727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light LET"/>
                <a:cs typeface="Arial" pitchFamily="34" charset="0"/>
              </a:rPr>
              <a:t>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light LET"/>
                <a:cs typeface="Arial" pitchFamily="34" charset="0"/>
              </a:rPr>
              <a:t>- Tema de amor  </a:t>
            </a:r>
          </a:p>
        </p:txBody>
      </p:sp>
      <p:sp>
        <p:nvSpPr>
          <p:cNvPr id="78854" name="WordArt 6"/>
          <p:cNvSpPr>
            <a:spLocks noChangeArrowheads="1" noChangeShapeType="1" noTextEdit="1"/>
          </p:cNvSpPr>
          <p:nvPr/>
        </p:nvSpPr>
        <p:spPr bwMode="auto">
          <a:xfrm>
            <a:off x="1187624" y="3649588"/>
            <a:ext cx="6120680" cy="90041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4949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19050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folHlink"/>
                    </a:gs>
                  </a:gsLst>
                  <a:path path="rect">
                    <a:fillToRect r="100000" b="100000"/>
                  </a:path>
                </a:gradFill>
                <a:effectLst>
                  <a:prstShdw prst="shdw17" dist="17961" dir="2700000">
                    <a:srgbClr val="999999"/>
                  </a:prstShdw>
                </a:effectLst>
                <a:latin typeface="High Tower Text"/>
                <a:cs typeface="Arial" pitchFamily="34" charset="0"/>
              </a:rPr>
              <a:t> </a:t>
            </a:r>
            <a:r>
              <a:rPr lang="es-ES" sz="3600" kern="10" dirty="0">
                <a:ln w="19050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folHlink"/>
                    </a:gs>
                  </a:gsLst>
                  <a:path path="rect">
                    <a:fillToRect r="100000" b="100000"/>
                  </a:path>
                </a:gradFill>
                <a:effectLst>
                  <a:prstShdw prst="shdw17" dist="17961" dir="2700000">
                    <a:srgbClr val="9999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pitchFamily="34" charset="0"/>
              </a:rPr>
              <a:t>- </a:t>
            </a:r>
            <a:r>
              <a:rPr lang="es-ES" sz="3600" kern="10" dirty="0" err="1">
                <a:ln w="19050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folHlink"/>
                    </a:gs>
                  </a:gsLst>
                  <a:path path="rect">
                    <a:fillToRect r="100000" b="100000"/>
                  </a:path>
                </a:gradFill>
                <a:effectLst>
                  <a:prstShdw prst="shdw17" dist="17961" dir="2700000">
                    <a:srgbClr val="9999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pitchFamily="34" charset="0"/>
              </a:rPr>
              <a:t>Braveheart</a:t>
            </a:r>
            <a:r>
              <a:rPr lang="es-ES" sz="3600" kern="10" dirty="0">
                <a:ln w="19050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folHlink"/>
                    </a:gs>
                  </a:gsLst>
                  <a:path path="rect">
                    <a:fillToRect r="100000" b="100000"/>
                  </a:path>
                </a:gradFill>
                <a:effectLst>
                  <a:prstShdw prst="shdw17" dist="17961" dir="2700000">
                    <a:srgbClr val="9999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pitchFamily="34" charset="0"/>
              </a:rPr>
              <a:t>  </a:t>
            </a:r>
          </a:p>
        </p:txBody>
      </p:sp>
      <p:sp>
        <p:nvSpPr>
          <p:cNvPr id="78855" name="WordArt 7"/>
          <p:cNvSpPr>
            <a:spLocks noChangeArrowheads="1" noChangeShapeType="1" noTextEdit="1"/>
          </p:cNvSpPr>
          <p:nvPr/>
        </p:nvSpPr>
        <p:spPr bwMode="auto">
          <a:xfrm>
            <a:off x="1331640" y="4729708"/>
            <a:ext cx="5040560" cy="68376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999900"/>
                  </a:prstShdw>
                </a:effectLst>
                <a:latin typeface="High Tower Text"/>
                <a:cs typeface="Arial" pitchFamily="34" charset="0"/>
              </a:rPr>
              <a:t>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999900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pitchFamily="34" charset="0"/>
              </a:rPr>
              <a:t>- El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999900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pitchFamily="34" charset="0"/>
              </a:rPr>
              <a:t>Hobbit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999900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pitchFamily="34" charset="0"/>
              </a:rPr>
              <a:t> </a:t>
            </a:r>
          </a:p>
        </p:txBody>
      </p:sp>
      <p:sp>
        <p:nvSpPr>
          <p:cNvPr id="82954" name="WordArt 10"/>
          <p:cNvSpPr>
            <a:spLocks noChangeArrowheads="1" noChangeShapeType="1" noTextEdit="1"/>
          </p:cNvSpPr>
          <p:nvPr/>
        </p:nvSpPr>
        <p:spPr bwMode="auto">
          <a:xfrm>
            <a:off x="1187624" y="3073524"/>
            <a:ext cx="6626225" cy="58869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  <a:cs typeface="Arial" pitchFamily="34" charset="0"/>
              </a:rPr>
              <a:t>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  <a:cs typeface="Arial" pitchFamily="34" charset="0"/>
              </a:rPr>
              <a:t>- Un viaje inesperado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9000">
        <p14:prism isContent="1" isInverted="1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9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5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88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8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8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8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9635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6963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7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69638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30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6963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40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4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4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4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4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2078</TotalTime>
  <Words>1690</Words>
  <Application>Microsoft Office PowerPoint</Application>
  <PresentationFormat>Presentación en pantalla (16:10)</PresentationFormat>
  <Paragraphs>75</Paragraphs>
  <Slides>66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76" baseType="lpstr">
      <vt:lpstr>Arial</vt:lpstr>
      <vt:lpstr>Arial Black</vt:lpstr>
      <vt:lpstr>Calibri</vt:lpstr>
      <vt:lpstr>High Tower Text</vt:lpstr>
      <vt:lpstr>Highlight LET</vt:lpstr>
      <vt:lpstr>Kristen ITC</vt:lpstr>
      <vt:lpstr>Lucida Bright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Papa</dc:creator>
  <cp:lastModifiedBy>Vicente Garcia</cp:lastModifiedBy>
  <cp:revision>199</cp:revision>
  <dcterms:created xsi:type="dcterms:W3CDTF">2014-11-08T12:28:32Z</dcterms:created>
  <dcterms:modified xsi:type="dcterms:W3CDTF">2023-08-21T12:36:30Z</dcterms:modified>
</cp:coreProperties>
</file>