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256" r:id="rId3"/>
    <p:sldId id="369" r:id="rId4"/>
    <p:sldId id="314" r:id="rId5"/>
    <p:sldId id="335" r:id="rId6"/>
    <p:sldId id="317" r:id="rId7"/>
    <p:sldId id="328" r:id="rId8"/>
    <p:sldId id="336" r:id="rId9"/>
    <p:sldId id="341" r:id="rId10"/>
    <p:sldId id="355" r:id="rId11"/>
    <p:sldId id="340" r:id="rId12"/>
    <p:sldId id="321" r:id="rId13"/>
    <p:sldId id="337" r:id="rId14"/>
    <p:sldId id="324" r:id="rId15"/>
    <p:sldId id="367" r:id="rId16"/>
    <p:sldId id="368" r:id="rId17"/>
    <p:sldId id="318" r:id="rId18"/>
    <p:sldId id="319" r:id="rId19"/>
    <p:sldId id="327" r:id="rId20"/>
    <p:sldId id="322" r:id="rId21"/>
    <p:sldId id="325" r:id="rId22"/>
    <p:sldId id="374" r:id="rId23"/>
    <p:sldId id="326" r:id="rId24"/>
    <p:sldId id="363" r:id="rId25"/>
    <p:sldId id="345" r:id="rId26"/>
    <p:sldId id="330" r:id="rId27"/>
    <p:sldId id="332" r:id="rId28"/>
    <p:sldId id="316" r:id="rId29"/>
    <p:sldId id="362" r:id="rId30"/>
    <p:sldId id="320" r:id="rId31"/>
    <p:sldId id="375" r:id="rId32"/>
    <p:sldId id="331" r:id="rId33"/>
    <p:sldId id="344" r:id="rId34"/>
    <p:sldId id="349" r:id="rId35"/>
    <p:sldId id="333" r:id="rId36"/>
    <p:sldId id="371" r:id="rId37"/>
    <p:sldId id="372" r:id="rId38"/>
    <p:sldId id="373" r:id="rId39"/>
    <p:sldId id="343" r:id="rId40"/>
    <p:sldId id="339" r:id="rId41"/>
    <p:sldId id="346" r:id="rId42"/>
    <p:sldId id="347" r:id="rId43"/>
    <p:sldId id="350" r:id="rId44"/>
    <p:sldId id="352" r:id="rId45"/>
    <p:sldId id="353" r:id="rId46"/>
    <p:sldId id="348" r:id="rId47"/>
    <p:sldId id="342" r:id="rId48"/>
    <p:sldId id="354" r:id="rId49"/>
    <p:sldId id="315" r:id="rId50"/>
    <p:sldId id="338" r:id="rId51"/>
    <p:sldId id="357" r:id="rId52"/>
    <p:sldId id="358" r:id="rId53"/>
    <p:sldId id="359" r:id="rId54"/>
    <p:sldId id="376" r:id="rId55"/>
    <p:sldId id="329" r:id="rId56"/>
    <p:sldId id="366" r:id="rId57"/>
    <p:sldId id="365" r:id="rId58"/>
    <p:sldId id="364" r:id="rId59"/>
    <p:sldId id="361" r:id="rId60"/>
    <p:sldId id="313" r:id="rId61"/>
    <p:sldId id="370" r:id="rId62"/>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rZVbJhaY/7G4NZJiZnM7Fw==" hashData="sXCHbqQ7f+2QfakO4PLgUx9WIM6Ua4W6/d5jjH4Dd+bdcvFtwqvJ3+Ji9jXKAl45ptu8eNKKmqf0ZXJ94fIkO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C976"/>
    <a:srgbClr val="00FF00"/>
    <a:srgbClr val="008000"/>
    <a:srgbClr val="66CC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545" autoAdjust="0"/>
    <p:restoredTop sz="94660"/>
  </p:normalViewPr>
  <p:slideViewPr>
    <p:cSldViewPr>
      <p:cViewPr>
        <p:scale>
          <a:sx n="60" d="100"/>
          <a:sy n="60" d="100"/>
        </p:scale>
        <p:origin x="610" y="533"/>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12964FE2-4D66-4BB6-9A23-EBD5F761F0F3}" type="datetimeFigureOut">
              <a:rPr lang="es-ES"/>
              <a:pPr/>
              <a:t>11/02/2024</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2AF0E785-4913-4077-ABA6-A95190873414}" type="slidenum">
              <a:rPr lang="es-ES"/>
              <a:pPr/>
              <a:t>‹Nº›</a:t>
            </a:fld>
            <a:endParaRPr lang="es-ES"/>
          </a:p>
        </p:txBody>
      </p:sp>
    </p:spTree>
    <p:extLst>
      <p:ext uri="{BB962C8B-B14F-4D97-AF65-F5344CB8AC3E}">
        <p14:creationId xmlns:p14="http://schemas.microsoft.com/office/powerpoint/2010/main" val="14597878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6349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13B75CA-7A0F-4DFD-AA70-5716D982A8E0}" type="slidenum">
              <a:rPr lang="es-ES"/>
              <a:pPr eaLnBrk="1" hangingPunct="1"/>
              <a:t>58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4B301916-BA4A-461E-9D0F-2F178698317D}" type="datetimeFigureOut">
              <a:rPr lang="es-ES"/>
              <a:pPr/>
              <a:t>11/02/2024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507967D-4345-4FA3-BC65-FBAFE4E3B499}" type="slidenum">
              <a:rPr lang="es-ES"/>
              <a:pPr/>
              <a:t>‹Nº›</a:t>
            </a:fld>
            <a:endParaRPr lang="es-ES"/>
          </a:p>
        </p:txBody>
      </p:sp>
    </p:spTree>
    <p:extLst>
      <p:ext uri="{BB962C8B-B14F-4D97-AF65-F5344CB8AC3E}">
        <p14:creationId xmlns:p14="http://schemas.microsoft.com/office/powerpoint/2010/main" val="2754686848"/>
      </p:ext>
    </p:extLst>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5BFDD04-FBA2-451B-8F62-E55186843AF2}" type="datetimeFigureOut">
              <a:rPr lang="es-ES"/>
              <a:pPr/>
              <a:t>11/02/2024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2729586-CA60-4F8B-B946-542AA44C2532}" type="slidenum">
              <a:rPr lang="es-ES"/>
              <a:pPr/>
              <a:t>‹Nº›</a:t>
            </a:fld>
            <a:endParaRPr lang="es-ES"/>
          </a:p>
        </p:txBody>
      </p:sp>
    </p:spTree>
    <p:extLst>
      <p:ext uri="{BB962C8B-B14F-4D97-AF65-F5344CB8AC3E}">
        <p14:creationId xmlns:p14="http://schemas.microsoft.com/office/powerpoint/2010/main" val="4137122019"/>
      </p:ext>
    </p:extLst>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26EF13D-3643-4145-B8BA-19789D61F55F}" type="datetimeFigureOut">
              <a:rPr lang="es-ES"/>
              <a:pPr/>
              <a:t>11/02/2024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3726136-6577-4EAD-8557-AE432BBD98C9}" type="slidenum">
              <a:rPr lang="es-ES"/>
              <a:pPr/>
              <a:t>‹Nº›</a:t>
            </a:fld>
            <a:endParaRPr lang="es-ES"/>
          </a:p>
        </p:txBody>
      </p:sp>
    </p:spTree>
    <p:extLst>
      <p:ext uri="{BB962C8B-B14F-4D97-AF65-F5344CB8AC3E}">
        <p14:creationId xmlns:p14="http://schemas.microsoft.com/office/powerpoint/2010/main" val="925938097"/>
      </p:ext>
    </p:extLst>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3EC71D8B-14F8-4C87-B415-78D45FF06582}" type="datetimeFigureOut">
              <a:rPr lang="es-ES"/>
              <a:pPr/>
              <a:t>11/02/2024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6A4B29A-9E95-439B-92A3-AAD34851C06B}" type="slidenum">
              <a:rPr lang="es-ES"/>
              <a:pPr/>
              <a:t>‹Nº›</a:t>
            </a:fld>
            <a:endParaRPr lang="es-ES"/>
          </a:p>
        </p:txBody>
      </p:sp>
    </p:spTree>
    <p:extLst>
      <p:ext uri="{BB962C8B-B14F-4D97-AF65-F5344CB8AC3E}">
        <p14:creationId xmlns:p14="http://schemas.microsoft.com/office/powerpoint/2010/main" val="54161726"/>
      </p:ext>
    </p:extLst>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5FA92D17-B885-4F3D-AC13-B41C7663198F}" type="datetimeFigureOut">
              <a:rPr lang="es-ES"/>
              <a:pPr/>
              <a:t>11/02/2024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FB207033-324A-4A7F-A6C6-A5185231393A}" type="slidenum">
              <a:rPr lang="es-ES"/>
              <a:pPr/>
              <a:t>‹Nº›</a:t>
            </a:fld>
            <a:endParaRPr lang="es-ES"/>
          </a:p>
        </p:txBody>
      </p:sp>
    </p:spTree>
    <p:extLst>
      <p:ext uri="{BB962C8B-B14F-4D97-AF65-F5344CB8AC3E}">
        <p14:creationId xmlns:p14="http://schemas.microsoft.com/office/powerpoint/2010/main" val="864190488"/>
      </p:ext>
    </p:extLst>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C2D45356-7E54-4E81-86AF-F37580CB1792}" type="datetimeFigureOut">
              <a:rPr lang="es-ES"/>
              <a:pPr/>
              <a:t>11/02/2024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9A952070-8525-4206-B7FB-4C37709E6161}" type="slidenum">
              <a:rPr lang="es-ES"/>
              <a:pPr/>
              <a:t>‹Nº›</a:t>
            </a:fld>
            <a:endParaRPr lang="es-ES"/>
          </a:p>
        </p:txBody>
      </p:sp>
    </p:spTree>
    <p:extLst>
      <p:ext uri="{BB962C8B-B14F-4D97-AF65-F5344CB8AC3E}">
        <p14:creationId xmlns:p14="http://schemas.microsoft.com/office/powerpoint/2010/main" val="2545868208"/>
      </p:ext>
    </p:extLst>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2DDB51DE-E587-421B-AD4E-AE651EF2108D}" type="datetimeFigureOut">
              <a:rPr lang="es-ES"/>
              <a:pPr/>
              <a:t>11/02/2024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E6D311AE-C993-45EB-9746-4BBFDA0EBBAE}" type="slidenum">
              <a:rPr lang="es-ES"/>
              <a:pPr/>
              <a:t>‹Nº›</a:t>
            </a:fld>
            <a:endParaRPr lang="es-ES"/>
          </a:p>
        </p:txBody>
      </p:sp>
    </p:spTree>
    <p:extLst>
      <p:ext uri="{BB962C8B-B14F-4D97-AF65-F5344CB8AC3E}">
        <p14:creationId xmlns:p14="http://schemas.microsoft.com/office/powerpoint/2010/main" val="4049989312"/>
      </p:ext>
    </p:extLst>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528331B5-DB78-468B-BF8E-B5A959CCCFA7}" type="datetimeFigureOut">
              <a:rPr lang="es-ES"/>
              <a:pPr/>
              <a:t>11/02/2024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89D70D6-A1CD-43B3-87BD-882C256DB174}" type="slidenum">
              <a:rPr lang="es-ES"/>
              <a:pPr/>
              <a:t>‹Nº›</a:t>
            </a:fld>
            <a:endParaRPr lang="es-ES"/>
          </a:p>
        </p:txBody>
      </p:sp>
    </p:spTree>
    <p:extLst>
      <p:ext uri="{BB962C8B-B14F-4D97-AF65-F5344CB8AC3E}">
        <p14:creationId xmlns:p14="http://schemas.microsoft.com/office/powerpoint/2010/main" val="828504526"/>
      </p:ext>
    </p:extLst>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70037A33-CAE3-4CB0-AE3F-7BC48E953EE3}" type="datetimeFigureOut">
              <a:rPr lang="es-ES"/>
              <a:pPr/>
              <a:t>11/02/2024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89C3D95B-DE26-4132-B496-6C43AD9263E2}" type="slidenum">
              <a:rPr lang="es-ES"/>
              <a:pPr/>
              <a:t>‹Nº›</a:t>
            </a:fld>
            <a:endParaRPr lang="es-ES"/>
          </a:p>
        </p:txBody>
      </p:sp>
    </p:spTree>
    <p:extLst>
      <p:ext uri="{BB962C8B-B14F-4D97-AF65-F5344CB8AC3E}">
        <p14:creationId xmlns:p14="http://schemas.microsoft.com/office/powerpoint/2010/main" val="2059914963"/>
      </p:ext>
    </p:extLst>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167EDDC-EC57-47D0-9E5A-648A88E31E77}" type="datetimeFigureOut">
              <a:rPr lang="es-ES"/>
              <a:pPr/>
              <a:t>11/02/2024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EA930B9-A5C9-4C7F-BCA0-0BEB9EE5073D}" type="slidenum">
              <a:rPr lang="es-ES"/>
              <a:pPr/>
              <a:t>‹Nº›</a:t>
            </a:fld>
            <a:endParaRPr lang="es-ES"/>
          </a:p>
        </p:txBody>
      </p:sp>
    </p:spTree>
    <p:extLst>
      <p:ext uri="{BB962C8B-B14F-4D97-AF65-F5344CB8AC3E}">
        <p14:creationId xmlns:p14="http://schemas.microsoft.com/office/powerpoint/2010/main" val="2659750537"/>
      </p:ext>
    </p:extLst>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BA09777-2F78-42C7-A850-9BC51FAEC4E5}" type="datetimeFigureOut">
              <a:rPr lang="es-ES"/>
              <a:pPr/>
              <a:t>11/02/2024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39633EE-2931-4D9B-B389-64E37BDD7B48}" type="slidenum">
              <a:rPr lang="es-ES"/>
              <a:pPr/>
              <a:t>‹Nº›</a:t>
            </a:fld>
            <a:endParaRPr lang="es-ES"/>
          </a:p>
        </p:txBody>
      </p:sp>
    </p:spTree>
    <p:extLst>
      <p:ext uri="{BB962C8B-B14F-4D97-AF65-F5344CB8AC3E}">
        <p14:creationId xmlns:p14="http://schemas.microsoft.com/office/powerpoint/2010/main" val="1047337849"/>
      </p:ext>
    </p:extLst>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extLst>
      <p:ext uri="{BB962C8B-B14F-4D97-AF65-F5344CB8AC3E}">
        <p14:creationId xmlns:p14="http://schemas.microsoft.com/office/powerpoint/2010/main" val="3908439015"/>
      </p:ext>
    </p:extLst>
  </p:cSld>
  <p:clrMapOvr>
    <a:masterClrMapping/>
  </p:clrMapOvr>
  <p:transition spd="slow" advTm="9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123FC364-071C-49B5-90C8-5CA68FCCF0C4}" type="datetimeFigureOut">
              <a:rPr lang="es-ES"/>
              <a:pPr/>
              <a:t>11/02/2024</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81CC4E18-4776-4AA7-B3B3-41D8D2749977}"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ransition spd="slow" advTm="9000">
    <p:split orient="ver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WordArt 3"/>
          <p:cNvSpPr>
            <a:spLocks noChangeArrowheads="1" noChangeShapeType="1" noTextEdit="1"/>
          </p:cNvSpPr>
          <p:nvPr/>
        </p:nvSpPr>
        <p:spPr bwMode="auto">
          <a:xfrm>
            <a:off x="683568" y="123478"/>
            <a:ext cx="7704138" cy="917972"/>
          </a:xfrm>
          <a:prstGeom prst="rect">
            <a:avLst/>
          </a:prstGeom>
        </p:spPr>
        <p:txBody>
          <a:bodyPr wrap="none" fromWordArt="1">
            <a:prstTxWarp prst="textTriangle">
              <a:avLst>
                <a:gd name="adj" fmla="val 36130"/>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Parque Nacional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Yellowstone – Estados Unidos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62468" name="WordArt 4"/>
          <p:cNvSpPr>
            <a:spLocks noChangeArrowheads="1" noChangeShapeType="1" noTextEdit="1"/>
          </p:cNvSpPr>
          <p:nvPr/>
        </p:nvSpPr>
        <p:spPr bwMode="auto">
          <a:xfrm>
            <a:off x="539552" y="1275606"/>
            <a:ext cx="7921625" cy="86409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62469" name="WordArt 5"/>
          <p:cNvSpPr>
            <a:spLocks noChangeArrowheads="1" noChangeShapeType="1" noTextEdit="1"/>
          </p:cNvSpPr>
          <p:nvPr/>
        </p:nvSpPr>
        <p:spPr bwMode="auto">
          <a:xfrm>
            <a:off x="899592" y="2355726"/>
            <a:ext cx="7200900" cy="710183"/>
          </a:xfrm>
          <a:prstGeom prst="rect">
            <a:avLst/>
          </a:prstGeom>
        </p:spPr>
        <p:txBody>
          <a:bodyPr wrap="none" fromWordArt="1">
            <a:prstTxWarp prst="textFadeUp">
              <a:avLst>
                <a:gd name="adj" fmla="val 6894"/>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62470" name="WordArt 6"/>
          <p:cNvSpPr>
            <a:spLocks noChangeArrowheads="1" noChangeShapeType="1" noTextEdit="1"/>
          </p:cNvSpPr>
          <p:nvPr/>
        </p:nvSpPr>
        <p:spPr bwMode="auto">
          <a:xfrm>
            <a:off x="1403648" y="3291830"/>
            <a:ext cx="5976663" cy="63008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effectLst>
                <a:latin typeface="High Tower Text"/>
              </a:rPr>
              <a:t> </a:t>
            </a:r>
            <a:r>
              <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rPr>
              <a:t>V I C E N T E  G A R C Í A </a:t>
            </a:r>
          </a:p>
        </p:txBody>
      </p:sp>
      <p:sp>
        <p:nvSpPr>
          <p:cNvPr id="62472" name="WordArt 8"/>
          <p:cNvSpPr>
            <a:spLocks noChangeArrowheads="1" noChangeShapeType="1" noTextEdit="1"/>
          </p:cNvSpPr>
          <p:nvPr/>
        </p:nvSpPr>
        <p:spPr bwMode="auto">
          <a:xfrm>
            <a:off x="2627314" y="4155926"/>
            <a:ext cx="3889375" cy="62086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b="1" kern="10" dirty="0">
                <a:ln w="9525">
                  <a:solidFill>
                    <a:schemeClr val="tx1"/>
                  </a:solidFill>
                  <a:round/>
                  <a:headEnd/>
                  <a:tailEnd/>
                </a:ln>
                <a:gradFill rotWithShape="1">
                  <a:gsLst>
                    <a:gs pos="0">
                      <a:srgbClr val="5E9EFF"/>
                    </a:gs>
                    <a:gs pos="39999">
                      <a:srgbClr val="85C2FF"/>
                    </a:gs>
                    <a:gs pos="70000">
                      <a:srgbClr val="C4D6EB"/>
                    </a:gs>
                    <a:gs pos="100000">
                      <a:srgbClr val="FFEBFA"/>
                    </a:gs>
                  </a:gsLst>
                  <a:path path="rect">
                    <a:fillToRect l="50000" t="50000" r="50000" b="50000"/>
                  </a:path>
                </a:gradFill>
                <a:effectLst>
                  <a:prstShdw prst="shdw17" dist="17961" dir="13500000">
                    <a:srgbClr val="999999"/>
                  </a:prstShdw>
                </a:effectLst>
                <a:latin typeface="Harrington"/>
              </a:rPr>
              <a:t> </a:t>
            </a:r>
            <a:r>
              <a:rPr lang="es-ES" sz="3200" kern="10" dirty="0">
                <a:ln w="9525">
                  <a:solidFill>
                    <a:schemeClr val="tx1"/>
                  </a:solidFill>
                  <a:round/>
                  <a:headEnd/>
                  <a:tailEnd/>
                </a:ln>
                <a:gradFill rotWithShape="1">
                  <a:gsLst>
                    <a:gs pos="0">
                      <a:srgbClr val="5E9EFF"/>
                    </a:gs>
                    <a:gs pos="39999">
                      <a:srgbClr val="85C2FF"/>
                    </a:gs>
                    <a:gs pos="70000">
                      <a:srgbClr val="C4D6EB"/>
                    </a:gs>
                    <a:gs pos="100000">
                      <a:srgbClr val="FFEBFA"/>
                    </a:gs>
                  </a:gsLst>
                  <a:path path="rect">
                    <a:fillToRect l="50000" t="50000" r="50000" b="50000"/>
                  </a:path>
                </a:gradFill>
                <a:effectLst>
                  <a:prstShdw prst="shdw17" dist="17961" dir="13500000">
                    <a:srgbClr val="999999"/>
                  </a:prstShdw>
                  <a:reflection blurRad="6350" stA="60000" endA="900" endPos="58000" dir="5400000" sy="-100000" algn="bl" rotWithShape="0"/>
                </a:effectLst>
                <a:latin typeface="Harrington"/>
              </a:rPr>
              <a:t>Automático </a:t>
            </a: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62467"/>
                                        </p:tgtEl>
                                        <p:attrNameLst>
                                          <p:attrName>style.visibility</p:attrName>
                                        </p:attrNameLst>
                                      </p:cBhvr>
                                      <p:to>
                                        <p:strVal val="visible"/>
                                      </p:to>
                                    </p:set>
                                    <p:anim calcmode="lin" valueType="num">
                                      <p:cBhvr>
                                        <p:cTn id="7" dur="2000" fill="hold"/>
                                        <p:tgtEl>
                                          <p:spTgt spid="62467"/>
                                        </p:tgtEl>
                                        <p:attrNameLst>
                                          <p:attrName>ppt_w</p:attrName>
                                        </p:attrNameLst>
                                      </p:cBhvr>
                                      <p:tavLst>
                                        <p:tav tm="0">
                                          <p:val>
                                            <p:strVal val="4*#ppt_w"/>
                                          </p:val>
                                        </p:tav>
                                        <p:tav tm="100000">
                                          <p:val>
                                            <p:strVal val="#ppt_w"/>
                                          </p:val>
                                        </p:tav>
                                      </p:tavLst>
                                    </p:anim>
                                    <p:anim calcmode="lin" valueType="num">
                                      <p:cBhvr>
                                        <p:cTn id="8" dur="2000" fill="hold"/>
                                        <p:tgtEl>
                                          <p:spTgt spid="6246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62468"/>
                                        </p:tgtEl>
                                        <p:attrNameLst>
                                          <p:attrName>style.visibility</p:attrName>
                                        </p:attrNameLst>
                                      </p:cBhvr>
                                      <p:to>
                                        <p:strVal val="visible"/>
                                      </p:to>
                                    </p:set>
                                    <p:anim calcmode="lin" valueType="num">
                                      <p:cBhvr>
                                        <p:cTn id="12" dur="2000" fill="hold"/>
                                        <p:tgtEl>
                                          <p:spTgt spid="62468"/>
                                        </p:tgtEl>
                                        <p:attrNameLst>
                                          <p:attrName>ppt_w</p:attrName>
                                        </p:attrNameLst>
                                      </p:cBhvr>
                                      <p:tavLst>
                                        <p:tav tm="0">
                                          <p:val>
                                            <p:strVal val="#ppt_w*0.70"/>
                                          </p:val>
                                        </p:tav>
                                        <p:tav tm="100000">
                                          <p:val>
                                            <p:strVal val="#ppt_w"/>
                                          </p:val>
                                        </p:tav>
                                      </p:tavLst>
                                    </p:anim>
                                    <p:anim calcmode="lin" valueType="num">
                                      <p:cBhvr>
                                        <p:cTn id="13" dur="2000" fill="hold"/>
                                        <p:tgtEl>
                                          <p:spTgt spid="62468"/>
                                        </p:tgtEl>
                                        <p:attrNameLst>
                                          <p:attrName>ppt_h</p:attrName>
                                        </p:attrNameLst>
                                      </p:cBhvr>
                                      <p:tavLst>
                                        <p:tav tm="0">
                                          <p:val>
                                            <p:strVal val="#ppt_h"/>
                                          </p:val>
                                        </p:tav>
                                        <p:tav tm="100000">
                                          <p:val>
                                            <p:strVal val="#ppt_h"/>
                                          </p:val>
                                        </p:tav>
                                      </p:tavLst>
                                    </p:anim>
                                    <p:animEffect transition="in" filter="fade">
                                      <p:cBhvr>
                                        <p:cTn id="14" dur="2000"/>
                                        <p:tgtEl>
                                          <p:spTgt spid="62468"/>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62469"/>
                                        </p:tgtEl>
                                        <p:attrNameLst>
                                          <p:attrName>style.visibility</p:attrName>
                                        </p:attrNameLst>
                                      </p:cBhvr>
                                      <p:to>
                                        <p:strVal val="visible"/>
                                      </p:to>
                                    </p:set>
                                    <p:animEffect transition="in" filter="fade">
                                      <p:cBhvr>
                                        <p:cTn id="18" dur="2000"/>
                                        <p:tgtEl>
                                          <p:spTgt spid="62469"/>
                                        </p:tgtEl>
                                      </p:cBhvr>
                                    </p:animEffect>
                                    <p:anim calcmode="lin" valueType="num">
                                      <p:cBhvr>
                                        <p:cTn id="19" dur="2000" fill="hold"/>
                                        <p:tgtEl>
                                          <p:spTgt spid="62469"/>
                                        </p:tgtEl>
                                        <p:attrNameLst>
                                          <p:attrName>ppt_x</p:attrName>
                                        </p:attrNameLst>
                                      </p:cBhvr>
                                      <p:tavLst>
                                        <p:tav tm="0">
                                          <p:val>
                                            <p:strVal val="#ppt_x"/>
                                          </p:val>
                                        </p:tav>
                                        <p:tav tm="100000">
                                          <p:val>
                                            <p:strVal val="#ppt_x"/>
                                          </p:val>
                                        </p:tav>
                                      </p:tavLst>
                                    </p:anim>
                                    <p:anim calcmode="lin" valueType="num">
                                      <p:cBhvr>
                                        <p:cTn id="20" dur="2000" fill="hold"/>
                                        <p:tgtEl>
                                          <p:spTgt spid="6246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62470"/>
                                        </p:tgtEl>
                                        <p:attrNameLst>
                                          <p:attrName>style.visibility</p:attrName>
                                        </p:attrNameLst>
                                      </p:cBhvr>
                                      <p:to>
                                        <p:strVal val="visible"/>
                                      </p:to>
                                    </p:set>
                                    <p:anim from="(-#ppt_w/2)" to="(#ppt_x)" calcmode="lin" valueType="num">
                                      <p:cBhvr>
                                        <p:cTn id="24" dur="1200" fill="hold">
                                          <p:stCondLst>
                                            <p:cond delay="0"/>
                                          </p:stCondLst>
                                        </p:cTn>
                                        <p:tgtEl>
                                          <p:spTgt spid="62470"/>
                                        </p:tgtEl>
                                        <p:attrNameLst>
                                          <p:attrName>ppt_x</p:attrName>
                                        </p:attrNameLst>
                                      </p:cBhvr>
                                    </p:anim>
                                    <p:anim from="0" to="-1.0" calcmode="lin" valueType="num">
                                      <p:cBhvr>
                                        <p:cTn id="25" dur="400" decel="50000" autoRev="1" fill="hold">
                                          <p:stCondLst>
                                            <p:cond delay="1200"/>
                                          </p:stCondLst>
                                        </p:cTn>
                                        <p:tgtEl>
                                          <p:spTgt spid="62470"/>
                                        </p:tgtEl>
                                        <p:attrNameLst>
                                          <p:attrName>xshear</p:attrName>
                                        </p:attrNameLst>
                                      </p:cBhvr>
                                    </p:anim>
                                    <p:animScale>
                                      <p:cBhvr>
                                        <p:cTn id="26" dur="400" decel="100000" autoRev="1" fill="hold">
                                          <p:stCondLst>
                                            <p:cond delay="1200"/>
                                          </p:stCondLst>
                                        </p:cTn>
                                        <p:tgtEl>
                                          <p:spTgt spid="62470"/>
                                        </p:tgtEl>
                                      </p:cBhvr>
                                      <p:from x="100000" y="100000"/>
                                      <p:to x="80000" y="100000"/>
                                    </p:animScale>
                                    <p:anim by="(#ppt_h/3+#ppt_w*0.1)" calcmode="lin" valueType="num">
                                      <p:cBhvr additive="sum">
                                        <p:cTn id="27" dur="400" decel="100000" autoRev="1" fill="hold">
                                          <p:stCondLst>
                                            <p:cond delay="1200"/>
                                          </p:stCondLst>
                                        </p:cTn>
                                        <p:tgtEl>
                                          <p:spTgt spid="62470"/>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62472"/>
                                        </p:tgtEl>
                                        <p:attrNameLst>
                                          <p:attrName>style.visibility</p:attrName>
                                        </p:attrNameLst>
                                      </p:cBhvr>
                                      <p:to>
                                        <p:strVal val="visible"/>
                                      </p:to>
                                    </p:set>
                                    <p:anim calcmode="lin" valueType="num">
                                      <p:cBhvr>
                                        <p:cTn id="31" dur="1000" fill="hold"/>
                                        <p:tgtEl>
                                          <p:spTgt spid="62472"/>
                                        </p:tgtEl>
                                        <p:attrNameLst>
                                          <p:attrName>ppt_w</p:attrName>
                                        </p:attrNameLst>
                                      </p:cBhvr>
                                      <p:tavLst>
                                        <p:tav tm="0">
                                          <p:val>
                                            <p:fltVal val="0"/>
                                          </p:val>
                                        </p:tav>
                                        <p:tav tm="100000">
                                          <p:val>
                                            <p:strVal val="#ppt_w"/>
                                          </p:val>
                                        </p:tav>
                                      </p:tavLst>
                                    </p:anim>
                                    <p:anim calcmode="lin" valueType="num">
                                      <p:cBhvr>
                                        <p:cTn id="32" dur="1000" fill="hold"/>
                                        <p:tgtEl>
                                          <p:spTgt spid="6247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1" y="0"/>
            <a:ext cx="9132789" cy="5143500"/>
          </a:xfrm>
          <a:prstGeom prst="rect">
            <a:avLst/>
          </a:prstGeom>
        </p:spPr>
      </p:pic>
      <p:sp>
        <p:nvSpPr>
          <p:cNvPr id="3" name="Rectángulo 2"/>
          <p:cNvSpPr/>
          <p:nvPr/>
        </p:nvSpPr>
        <p:spPr>
          <a:xfrm>
            <a:off x="0" y="0"/>
            <a:ext cx="9144000" cy="5143500"/>
          </a:xfrm>
          <a:prstGeom prst="rect">
            <a:avLst/>
          </a:prstGeom>
          <a:solidFill>
            <a:schemeClr val="bg1">
              <a:alpha val="78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323528" y="987574"/>
            <a:ext cx="8496622" cy="3647152"/>
          </a:xfrm>
          <a:prstGeom prst="rect">
            <a:avLst/>
          </a:prstGeom>
          <a:noFill/>
        </p:spPr>
        <p:txBody>
          <a:bodyPr wrap="square">
            <a:spAutoFit/>
          </a:bodyPr>
          <a:lstStyle/>
          <a:p>
            <a:pPr>
              <a:defRPr/>
            </a:pPr>
            <a:r>
              <a:rPr lang="es-ES" sz="2100" i="1" dirty="0">
                <a:effectLst>
                  <a:glow rad="63500">
                    <a:schemeClr val="accent6">
                      <a:satMod val="175000"/>
                      <a:alpha val="40000"/>
                    </a:schemeClr>
                  </a:glow>
                  <a:outerShdw blurRad="38100" dist="38100" dir="2700000" algn="tl">
                    <a:srgbClr val="000000">
                      <a:alpha val="43137"/>
                    </a:srgbClr>
                  </a:outerShdw>
                </a:effectLst>
                <a:latin typeface="Lucida Bright" pitchFamily="18" charset="0"/>
              </a:rPr>
              <a:t>El Parque Nacional de Yellowstone (Yellowstone </a:t>
            </a:r>
            <a:r>
              <a:rPr lang="es-ES" sz="2100" i="1" dirty="0" err="1">
                <a:effectLst>
                  <a:glow rad="63500">
                    <a:schemeClr val="accent6">
                      <a:satMod val="175000"/>
                      <a:alpha val="40000"/>
                    </a:schemeClr>
                  </a:glow>
                  <a:outerShdw blurRad="38100" dist="38100" dir="2700000" algn="tl">
                    <a:srgbClr val="000000">
                      <a:alpha val="43137"/>
                    </a:srgbClr>
                  </a:outerShdw>
                </a:effectLst>
                <a:latin typeface="Lucida Bright" pitchFamily="18" charset="0"/>
              </a:rPr>
              <a:t>National</a:t>
            </a:r>
            <a:r>
              <a:rPr lang="es-ES" sz="2100" i="1" dirty="0">
                <a:effectLst>
                  <a:glow rad="63500">
                    <a:schemeClr val="accent6">
                      <a:satMod val="175000"/>
                      <a:alpha val="40000"/>
                    </a:schemeClr>
                  </a:glow>
                  <a:outerShdw blurRad="38100" dist="38100" dir="2700000" algn="tl">
                    <a:srgbClr val="000000">
                      <a:alpha val="43137"/>
                    </a:srgbClr>
                  </a:outerShdw>
                </a:effectLst>
                <a:latin typeface="Lucida Bright" pitchFamily="18" charset="0"/>
              </a:rPr>
              <a:t> Park en inglés) creado por el Congreso de los Estados Unidos y convertido en ley por el entonces presidente </a:t>
            </a:r>
            <a:r>
              <a:rPr lang="es-ES" sz="2100" i="1" dirty="0" err="1">
                <a:effectLst>
                  <a:glow rad="63500">
                    <a:schemeClr val="accent6">
                      <a:satMod val="175000"/>
                      <a:alpha val="40000"/>
                    </a:schemeClr>
                  </a:glow>
                  <a:outerShdw blurRad="38100" dist="38100" dir="2700000" algn="tl">
                    <a:srgbClr val="000000">
                      <a:alpha val="43137"/>
                    </a:srgbClr>
                  </a:outerShdw>
                </a:effectLst>
                <a:latin typeface="Lucida Bright" pitchFamily="18" charset="0"/>
              </a:rPr>
              <a:t>Ulysses</a:t>
            </a:r>
            <a:r>
              <a:rPr lang="es-ES" sz="2100" i="1" dirty="0">
                <a:effectLst>
                  <a:glow rad="63500">
                    <a:schemeClr val="accent6">
                      <a:satMod val="175000"/>
                      <a:alpha val="40000"/>
                    </a:schemeClr>
                  </a:glow>
                  <a:outerShdw blurRad="38100" dist="38100" dir="2700000" algn="tl">
                    <a:srgbClr val="000000">
                      <a:alpha val="43137"/>
                    </a:srgbClr>
                  </a:outerShdw>
                </a:effectLst>
                <a:latin typeface="Lucida Bright" pitchFamily="18" charset="0"/>
              </a:rPr>
              <a:t> S. </a:t>
            </a:r>
            <a:r>
              <a:rPr lang="es-ES" sz="2100" i="1" dirty="0" err="1">
                <a:effectLst>
                  <a:glow rad="63500">
                    <a:schemeClr val="accent6">
                      <a:satMod val="175000"/>
                      <a:alpha val="40000"/>
                    </a:schemeClr>
                  </a:glow>
                  <a:outerShdw blurRad="38100" dist="38100" dir="2700000" algn="tl">
                    <a:srgbClr val="000000">
                      <a:alpha val="43137"/>
                    </a:srgbClr>
                  </a:outerShdw>
                </a:effectLst>
                <a:latin typeface="Lucida Bright" pitchFamily="18" charset="0"/>
              </a:rPr>
              <a:t>Grant</a:t>
            </a:r>
            <a:r>
              <a:rPr lang="es-ES" sz="2100" i="1" dirty="0">
                <a:effectLst>
                  <a:glow rad="63500">
                    <a:schemeClr val="accent6">
                      <a:satMod val="175000"/>
                      <a:alpha val="40000"/>
                    </a:schemeClr>
                  </a:glow>
                  <a:outerShdw blurRad="38100" dist="38100" dir="2700000" algn="tl">
                    <a:srgbClr val="000000">
                      <a:alpha val="43137"/>
                    </a:srgbClr>
                  </a:outerShdw>
                </a:effectLst>
                <a:latin typeface="Lucida Bright" pitchFamily="18" charset="0"/>
              </a:rPr>
              <a:t> el 1 de marzo de 1872, es un parque nacional ubicado en los Estados Unidos, principalmente en el estado de Wyoming, aunque se extiende por Montana e Idaho. Yellowstone, ampliamente considerado como el parque nacional más antiguo del mundo,</a:t>
            </a:r>
            <a:r>
              <a:rPr lang="es-ES" sz="2100" i="1" baseline="30000" dirty="0">
                <a:effectLst>
                  <a:glow rad="63500">
                    <a:schemeClr val="accent6">
                      <a:satMod val="175000"/>
                      <a:alpha val="40000"/>
                    </a:schemeClr>
                  </a:glow>
                  <a:outerShdw blurRad="38100" dist="38100" dir="2700000" algn="tl">
                    <a:srgbClr val="000000">
                      <a:alpha val="43137"/>
                    </a:srgbClr>
                  </a:outerShdw>
                </a:effectLst>
                <a:latin typeface="Lucida Bright" pitchFamily="18" charset="0"/>
              </a:rPr>
              <a:t> </a:t>
            </a:r>
            <a:r>
              <a:rPr lang="es-ES" sz="2100" i="1" dirty="0">
                <a:effectLst>
                  <a:glow rad="63500">
                    <a:schemeClr val="accent6">
                      <a:satMod val="175000"/>
                      <a:alpha val="40000"/>
                    </a:schemeClr>
                  </a:glow>
                  <a:outerShdw blurRad="38100" dist="38100" dir="2700000" algn="tl">
                    <a:srgbClr val="000000">
                      <a:alpha val="43137"/>
                    </a:srgbClr>
                  </a:outerShdw>
                </a:effectLst>
                <a:latin typeface="Lucida Bright" pitchFamily="18" charset="0"/>
              </a:rPr>
              <a:t>es famoso por su diversa fauna y sus fenómenos geotérmicos, especialmente el </a:t>
            </a:r>
            <a:r>
              <a:rPr lang="es-ES" sz="2100" i="1" dirty="0" err="1">
                <a:effectLst>
                  <a:glow rad="63500">
                    <a:schemeClr val="accent6">
                      <a:satMod val="175000"/>
                      <a:alpha val="40000"/>
                    </a:schemeClr>
                  </a:glow>
                  <a:outerShdw blurRad="38100" dist="38100" dir="2700000" algn="tl">
                    <a:srgbClr val="000000">
                      <a:alpha val="43137"/>
                    </a:srgbClr>
                  </a:outerShdw>
                </a:effectLst>
                <a:latin typeface="Lucida Bright" pitchFamily="18" charset="0"/>
              </a:rPr>
              <a:t>Old</a:t>
            </a:r>
            <a:r>
              <a:rPr lang="es-ES" sz="2100" i="1" dirty="0">
                <a:effectLst>
                  <a:glow rad="63500">
                    <a:schemeClr val="accent6">
                      <a:satMod val="175000"/>
                      <a:alpha val="40000"/>
                    </a:schemeClr>
                  </a:glow>
                  <a:outerShdw blurRad="38100" dist="38100" dir="2700000" algn="tl">
                    <a:srgbClr val="000000">
                      <a:alpha val="43137"/>
                    </a:srgbClr>
                  </a:outerShdw>
                </a:effectLst>
                <a:latin typeface="Lucida Bright" pitchFamily="18" charset="0"/>
              </a:rPr>
              <a:t> </a:t>
            </a:r>
            <a:r>
              <a:rPr lang="es-ES" sz="2100" i="1" dirty="0" err="1">
                <a:effectLst>
                  <a:glow rad="63500">
                    <a:schemeClr val="accent6">
                      <a:satMod val="175000"/>
                      <a:alpha val="40000"/>
                    </a:schemeClr>
                  </a:glow>
                  <a:outerShdw blurRad="38100" dist="38100" dir="2700000" algn="tl">
                    <a:srgbClr val="000000">
                      <a:alpha val="43137"/>
                    </a:srgbClr>
                  </a:outerShdw>
                </a:effectLst>
                <a:latin typeface="Lucida Bright" pitchFamily="18" charset="0"/>
              </a:rPr>
              <a:t>Faithful</a:t>
            </a:r>
            <a:r>
              <a:rPr lang="es-ES" sz="2100" i="1" dirty="0">
                <a:effectLst>
                  <a:glow rad="63500">
                    <a:schemeClr val="accent6">
                      <a:satMod val="175000"/>
                      <a:alpha val="40000"/>
                    </a:schemeClr>
                  </a:glow>
                  <a:outerShdw blurRad="38100" dist="38100" dir="2700000" algn="tl">
                    <a:srgbClr val="000000">
                      <a:alpha val="43137"/>
                    </a:srgbClr>
                  </a:outerShdw>
                </a:effectLst>
                <a:latin typeface="Lucida Bright" pitchFamily="18" charset="0"/>
              </a:rPr>
              <a:t> </a:t>
            </a:r>
            <a:r>
              <a:rPr lang="es-ES" sz="2100" i="1" dirty="0" err="1">
                <a:effectLst>
                  <a:glow rad="63500">
                    <a:schemeClr val="accent6">
                      <a:satMod val="175000"/>
                      <a:alpha val="40000"/>
                    </a:schemeClr>
                  </a:glow>
                  <a:outerShdw blurRad="38100" dist="38100" dir="2700000" algn="tl">
                    <a:srgbClr val="000000">
                      <a:alpha val="43137"/>
                    </a:srgbClr>
                  </a:outerShdw>
                </a:effectLst>
                <a:latin typeface="Lucida Bright" pitchFamily="18" charset="0"/>
              </a:rPr>
              <a:t>Geyser</a:t>
            </a:r>
            <a:r>
              <a:rPr lang="es-ES" sz="2100" i="1" dirty="0">
                <a:effectLst>
                  <a:glow rad="63500">
                    <a:schemeClr val="accent6">
                      <a:satMod val="175000"/>
                      <a:alpha val="40000"/>
                    </a:schemeClr>
                  </a:glow>
                  <a:outerShdw blurRad="38100" dist="38100" dir="2700000" algn="tl">
                    <a:srgbClr val="000000">
                      <a:alpha val="43137"/>
                    </a:srgbClr>
                  </a:outerShdw>
                </a:effectLst>
                <a:latin typeface="Lucida Bright" pitchFamily="18" charset="0"/>
              </a:rPr>
              <a:t>, una de las atracciones más populares en el parque. A pesar de que posee múltiples ecosistemas, el bosque </a:t>
            </a:r>
            <a:r>
              <a:rPr lang="es-ES" sz="2100" i="1" dirty="0" smtClean="0">
                <a:effectLst>
                  <a:glow rad="63500">
                    <a:schemeClr val="accent6">
                      <a:satMod val="175000"/>
                      <a:alpha val="40000"/>
                    </a:schemeClr>
                  </a:glow>
                  <a:outerShdw blurRad="38100" dist="38100" dir="2700000" algn="tl">
                    <a:srgbClr val="000000">
                      <a:alpha val="43137"/>
                    </a:srgbClr>
                  </a:outerShdw>
                </a:effectLst>
                <a:latin typeface="Lucida Bright" pitchFamily="18" charset="0"/>
              </a:rPr>
              <a:t>subalpino </a:t>
            </a:r>
            <a:r>
              <a:rPr lang="es-ES" sz="2100" i="1" dirty="0">
                <a:effectLst>
                  <a:glow rad="63500">
                    <a:schemeClr val="accent6">
                      <a:satMod val="175000"/>
                      <a:alpha val="40000"/>
                    </a:schemeClr>
                  </a:glow>
                  <a:outerShdw blurRad="38100" dist="38100" dir="2700000" algn="tl">
                    <a:srgbClr val="000000">
                      <a:alpha val="43137"/>
                    </a:srgbClr>
                  </a:outerShdw>
                </a:effectLst>
                <a:latin typeface="Lucida Bright" pitchFamily="18" charset="0"/>
              </a:rPr>
              <a:t>es dominante.</a:t>
            </a:r>
          </a:p>
        </p:txBody>
      </p:sp>
      <p:sp>
        <p:nvSpPr>
          <p:cNvPr id="3077" name="WordArt 5"/>
          <p:cNvSpPr>
            <a:spLocks noChangeArrowheads="1" noChangeShapeType="1" noTextEdit="1"/>
          </p:cNvSpPr>
          <p:nvPr/>
        </p:nvSpPr>
        <p:spPr bwMode="auto">
          <a:xfrm>
            <a:off x="1116013" y="195263"/>
            <a:ext cx="6769100" cy="594122"/>
          </a:xfrm>
          <a:prstGeom prst="rect">
            <a:avLst/>
          </a:prstGeom>
        </p:spPr>
        <p:txBody>
          <a:bodyPr wrap="none" fromWordArt="1">
            <a:prstTxWarp prst="textCanUp">
              <a:avLst>
                <a:gd name="adj" fmla="val 85713"/>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Parque Nacional Yellowstone </a:t>
            </a:r>
          </a:p>
        </p:txBody>
      </p:sp>
    </p:spTree>
  </p:cSld>
  <p:clrMapOvr>
    <a:masterClrMapping/>
  </p:clrMapOvr>
  <mc:AlternateContent xmlns:mc="http://schemas.openxmlformats.org/markup-compatibility/2006" xmlns:p14="http://schemas.microsoft.com/office/powerpoint/2010/main">
    <mc:Choice Requires="p14">
      <p:transition spd="slow" p14:dur="2000" advTm="63000">
        <p:split orient="vert"/>
      </p:transition>
    </mc:Choice>
    <mc:Fallback xmlns="">
      <p:transition spd="slow" advTm="63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3077"/>
                                        </p:tgtEl>
                                        <p:attrNameLst>
                                          <p:attrName>style.visibility</p:attrName>
                                        </p:attrNameLst>
                                      </p:cBhvr>
                                      <p:to>
                                        <p:strVal val="visible"/>
                                      </p:to>
                                    </p:set>
                                    <p:animEffect transition="in" filter="fade">
                                      <p:cBhvr>
                                        <p:cTn id="7" dur="2000"/>
                                        <p:tgtEl>
                                          <p:spTgt spid="3077"/>
                                        </p:tgtEl>
                                      </p:cBhvr>
                                    </p:animEffect>
                                    <p:anim calcmode="lin" valueType="num">
                                      <p:cBhvr>
                                        <p:cTn id="8" dur="2000" fill="hold"/>
                                        <p:tgtEl>
                                          <p:spTgt spid="3077"/>
                                        </p:tgtEl>
                                        <p:attrNameLst>
                                          <p:attrName>ppt_x</p:attrName>
                                        </p:attrNameLst>
                                      </p:cBhvr>
                                      <p:tavLst>
                                        <p:tav tm="0">
                                          <p:val>
                                            <p:strVal val="#ppt_x"/>
                                          </p:val>
                                        </p:tav>
                                        <p:tav tm="100000">
                                          <p:val>
                                            <p:strVal val="#ppt_x"/>
                                          </p:val>
                                        </p:tav>
                                      </p:tavLst>
                                    </p:anim>
                                    <p:anim calcmode="lin" valueType="num">
                                      <p:cBhvr>
                                        <p:cTn id="9" dur="2000" fill="hold"/>
                                        <p:tgtEl>
                                          <p:spTgt spid="3077"/>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childTnLst>
                                </p:cTn>
                              </p:par>
                            </p:childTnLst>
                          </p:cTn>
                        </p:par>
                        <p:par>
                          <p:cTn id="13" fill="hold">
                            <p:stCondLst>
                              <p:cond delay="2000"/>
                            </p:stCondLst>
                            <p:childTnLst>
                              <p:par>
                                <p:cTn id="14" presetID="40" presetClass="entr" presetSubtype="0" fill="hold" nodeType="afterEffect">
                                  <p:stCondLst>
                                    <p:cond delay="50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0" y="0"/>
            <a:ext cx="9144000" cy="581211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0" y="0"/>
            <a:ext cx="9144000" cy="5143500"/>
          </a:xfrm>
          <a:prstGeom prst="rect">
            <a:avLst/>
          </a:prstGeom>
          <a:solidFill>
            <a:schemeClr val="accent3">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143500"/>
          </a:xfrm>
          <a:prstGeom prst="rect">
            <a:avLst/>
          </a:prstGeom>
          <a:solidFill>
            <a:schemeClr val="tx2">
              <a:lumMod val="2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8 CuadroTexto"/>
          <p:cNvSpPr txBox="1"/>
          <p:nvPr/>
        </p:nvSpPr>
        <p:spPr>
          <a:xfrm>
            <a:off x="683568" y="4092810"/>
            <a:ext cx="7776864" cy="923330"/>
          </a:xfrm>
          <a:prstGeom prst="rect">
            <a:avLst/>
          </a:prstGeom>
          <a:noFill/>
        </p:spPr>
        <p:txBody>
          <a:bodyPr wrap="square">
            <a:spAutoFit/>
          </a:bodyPr>
          <a:lstStyle/>
          <a:p>
            <a:pPr>
              <a:defRPr/>
            </a:pPr>
            <a:r>
              <a:rPr lang="es-ES" i="1" dirty="0" smtClean="0">
                <a:effectLst>
                  <a:glow rad="101600">
                    <a:srgbClr val="C00000">
                      <a:alpha val="40000"/>
                    </a:srgbClr>
                  </a:glow>
                  <a:outerShdw blurRad="38100" dist="38100" dir="2700000" algn="tl">
                    <a:srgbClr val="000000">
                      <a:alpha val="43137"/>
                    </a:srgbClr>
                  </a:outerShdw>
                </a:effectLst>
                <a:latin typeface="Arial" pitchFamily="34" charset="0"/>
                <a:cs typeface="Arial" pitchFamily="34" charset="0"/>
              </a:rPr>
              <a:t>Yellowstone es el primer Parque Nacional del mundo. Fue delimitado y formalmente creado por el Congreso de Estados Unidos, y por el entonces presidente </a:t>
            </a:r>
            <a:r>
              <a:rPr lang="es-ES" i="1" dirty="0" err="1" smtClean="0">
                <a:effectLst>
                  <a:glow rad="101600">
                    <a:srgbClr val="C00000">
                      <a:alpha val="40000"/>
                    </a:srgbClr>
                  </a:glow>
                  <a:outerShdw blurRad="38100" dist="38100" dir="2700000" algn="tl">
                    <a:srgbClr val="000000">
                      <a:alpha val="43137"/>
                    </a:srgbClr>
                  </a:outerShdw>
                </a:effectLst>
                <a:latin typeface="Arial" pitchFamily="34" charset="0"/>
                <a:cs typeface="Arial" pitchFamily="34" charset="0"/>
              </a:rPr>
              <a:t>Ulysses</a:t>
            </a:r>
            <a:r>
              <a:rPr lang="es-ES" i="1" dirty="0" smtClean="0">
                <a:effectLst>
                  <a:glow rad="101600">
                    <a:srgbClr val="C00000">
                      <a:alpha val="40000"/>
                    </a:srgbClr>
                  </a:glow>
                  <a:outerShdw blurRad="38100" dist="38100" dir="2700000" algn="tl">
                    <a:srgbClr val="000000">
                      <a:alpha val="43137"/>
                    </a:srgbClr>
                  </a:outerShdw>
                </a:effectLst>
                <a:latin typeface="Arial" pitchFamily="34" charset="0"/>
                <a:cs typeface="Arial" pitchFamily="34" charset="0"/>
              </a:rPr>
              <a:t> S. </a:t>
            </a:r>
            <a:r>
              <a:rPr lang="es-ES" i="1" dirty="0" err="1" smtClean="0">
                <a:effectLst>
                  <a:glow rad="101600">
                    <a:srgbClr val="C00000">
                      <a:alpha val="40000"/>
                    </a:srgbClr>
                  </a:glow>
                  <a:outerShdw blurRad="38100" dist="38100" dir="2700000" algn="tl">
                    <a:srgbClr val="000000">
                      <a:alpha val="43137"/>
                    </a:srgbClr>
                  </a:outerShdw>
                </a:effectLst>
                <a:latin typeface="Arial" pitchFamily="34" charset="0"/>
                <a:cs typeface="Arial" pitchFamily="34" charset="0"/>
              </a:rPr>
              <a:t>Grant</a:t>
            </a:r>
            <a:r>
              <a:rPr lang="es-ES" i="1" dirty="0" smtClean="0">
                <a:effectLst>
                  <a:glow rad="101600">
                    <a:srgbClr val="C00000">
                      <a:alpha val="40000"/>
                    </a:srgbClr>
                  </a:glow>
                  <a:outerShdw blurRad="38100" dist="38100" dir="2700000" algn="tl">
                    <a:srgbClr val="000000">
                      <a:alpha val="43137"/>
                    </a:srgbClr>
                  </a:outerShdw>
                </a:effectLst>
                <a:latin typeface="Arial" pitchFamily="34" charset="0"/>
                <a:cs typeface="Arial" pitchFamily="34" charset="0"/>
              </a:rPr>
              <a:t>, el 1º de marzo de 1872.</a:t>
            </a:r>
            <a:endParaRPr lang="es-ES" i="1" dirty="0">
              <a:effectLst>
                <a:glow rad="101600">
                  <a:srgbClr val="C00000">
                    <a:alpha val="4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sndAc>
          <p:stSnd loop="1">
            <p:snd r:embed="rId2" name="Variadas.wav"/>
          </p:stSnd>
        </p:sndAc>
      </p:transition>
    </mc:Choice>
    <mc:Fallback xmlns="">
      <p:transition spd="slow" advTm="25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2)">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1"/>
                                          </p:val>
                                        </p:tav>
                                        <p:tav tm="100000">
                                          <p:val>
                                            <p:strVal val="#ppt_x"/>
                                          </p:val>
                                        </p:tav>
                                      </p:tavLst>
                                    </p:anim>
                                    <p:anim calcmode="lin" valueType="num">
                                      <p:cBhvr>
                                        <p:cTn id="2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P spid="8"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PortadafF_A18.jpg"/>
          <p:cNvPicPr>
            <a:picLocks noChangeAspect="1"/>
          </p:cNvPicPr>
          <p:nvPr/>
        </p:nvPicPr>
        <p:blipFill>
          <a:blip r:embed="rId2" cstate="print"/>
          <a:stretch>
            <a:fillRect/>
          </a:stretch>
        </p:blipFill>
        <p:spPr bwMode="auto">
          <a:xfrm>
            <a:off x="0" y="0"/>
            <a:ext cx="9143999"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Marco"/>
          <p:cNvSpPr/>
          <p:nvPr/>
        </p:nvSpPr>
        <p:spPr>
          <a:xfrm>
            <a:off x="0" y="0"/>
            <a:ext cx="900113" cy="5143500"/>
          </a:xfrm>
          <a:prstGeom prst="frame">
            <a:avLst>
              <a:gd name="adj1" fmla="val 22811"/>
            </a:avLst>
          </a:prstGeom>
          <a:solidFill>
            <a:srgbClr val="EEC976">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971550" y="0"/>
            <a:ext cx="914400" cy="5143500"/>
          </a:xfrm>
          <a:prstGeom prst="frame">
            <a:avLst>
              <a:gd name="adj1" fmla="val 23214"/>
            </a:avLst>
          </a:prstGeom>
          <a:solidFill>
            <a:srgbClr val="EEC976">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1979613" y="0"/>
            <a:ext cx="914400" cy="5143500"/>
          </a:xfrm>
          <a:prstGeom prst="frame">
            <a:avLst>
              <a:gd name="adj1" fmla="val 23215"/>
            </a:avLst>
          </a:prstGeom>
          <a:solidFill>
            <a:srgbClr val="EEC976">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2987675" y="0"/>
            <a:ext cx="914400" cy="5143500"/>
          </a:xfrm>
          <a:prstGeom prst="frame">
            <a:avLst>
              <a:gd name="adj1" fmla="val 22024"/>
            </a:avLst>
          </a:prstGeom>
          <a:solidFill>
            <a:srgbClr val="EEC976">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995738" y="0"/>
            <a:ext cx="914400" cy="5143500"/>
          </a:xfrm>
          <a:prstGeom prst="frame">
            <a:avLst>
              <a:gd name="adj1" fmla="val 23214"/>
            </a:avLst>
          </a:prstGeom>
          <a:solidFill>
            <a:srgbClr val="EEC976">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5003800" y="0"/>
            <a:ext cx="914400" cy="5143500"/>
          </a:xfrm>
          <a:prstGeom prst="frame">
            <a:avLst>
              <a:gd name="adj1" fmla="val 23214"/>
            </a:avLst>
          </a:prstGeom>
          <a:solidFill>
            <a:srgbClr val="EEC976">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6011863" y="0"/>
            <a:ext cx="1008062" cy="5143500"/>
          </a:xfrm>
          <a:prstGeom prst="frame">
            <a:avLst>
              <a:gd name="adj1" fmla="val 23214"/>
            </a:avLst>
          </a:prstGeom>
          <a:solidFill>
            <a:srgbClr val="EEC976">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7092950" y="0"/>
            <a:ext cx="935038" cy="5143500"/>
          </a:xfrm>
          <a:prstGeom prst="frame">
            <a:avLst>
              <a:gd name="adj1" fmla="val 22024"/>
            </a:avLst>
          </a:prstGeom>
          <a:solidFill>
            <a:srgbClr val="EEC976">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8101013" y="0"/>
            <a:ext cx="1042987" cy="5143500"/>
          </a:xfrm>
          <a:prstGeom prst="frame">
            <a:avLst>
              <a:gd name="adj1" fmla="val 22024"/>
            </a:avLst>
          </a:prstGeom>
          <a:solidFill>
            <a:srgbClr val="EEC976">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encuentra en el noroeste de Estados Unidos, ocupa una superficie de 8983 km². La mayor parte del parque, aproximadamente un 96%, se encuentra dentro del estado de </a:t>
            </a:r>
            <a:r>
              <a:rPr lang="es-ES" b="1" i="1" dirty="0" smtClean="0">
                <a:effectLst>
                  <a:glow rad="101600">
                    <a:srgbClr val="C00000">
                      <a:alpha val="60000"/>
                    </a:srgbClr>
                  </a:glow>
                  <a:outerShdw blurRad="38100" dist="38100" dir="2700000" algn="tl">
                    <a:srgbClr val="000000">
                      <a:alpha val="43137"/>
                    </a:srgbClr>
                  </a:outerShdw>
                </a:effectLst>
              </a:rPr>
              <a:t>Wyoming</a:t>
            </a:r>
            <a:r>
              <a:rPr lang="es-ES" i="1" dirty="0" smtClean="0">
                <a:effectLst>
                  <a:glow rad="101600">
                    <a:srgbClr val="C00000">
                      <a:alpha val="60000"/>
                    </a:srgbClr>
                  </a:glow>
                  <a:outerShdw blurRad="38100" dist="38100" dir="2700000" algn="tl">
                    <a:srgbClr val="000000">
                      <a:alpha val="43137"/>
                    </a:srgbClr>
                  </a:outerShdw>
                </a:effectLst>
              </a:rPr>
              <a:t>, un 3% dentro del estado de </a:t>
            </a:r>
            <a:r>
              <a:rPr lang="es-ES" b="1" i="1" dirty="0" smtClean="0">
                <a:effectLst>
                  <a:glow rad="101600">
                    <a:srgbClr val="C00000">
                      <a:alpha val="60000"/>
                    </a:srgbClr>
                  </a:glow>
                  <a:outerShdw blurRad="38100" dist="38100" dir="2700000" algn="tl">
                    <a:srgbClr val="000000">
                      <a:alpha val="43137"/>
                    </a:srgbClr>
                  </a:outerShdw>
                </a:effectLst>
              </a:rPr>
              <a:t>Montana</a:t>
            </a:r>
            <a:r>
              <a:rPr lang="es-ES" i="1" dirty="0" smtClean="0">
                <a:effectLst>
                  <a:glow rad="101600">
                    <a:srgbClr val="C00000">
                      <a:alpha val="60000"/>
                    </a:srgbClr>
                  </a:glow>
                  <a:outerShdw blurRad="38100" dist="38100" dir="2700000" algn="tl">
                    <a:srgbClr val="000000">
                      <a:alpha val="43137"/>
                    </a:srgbClr>
                  </a:outerShdw>
                </a:effectLst>
              </a:rPr>
              <a:t>, y el 1% restante, dentro del estado de </a:t>
            </a:r>
            <a:r>
              <a:rPr lang="es-ES" b="1" i="1" dirty="0" smtClean="0">
                <a:effectLst>
                  <a:glow rad="101600">
                    <a:srgbClr val="C00000">
                      <a:alpha val="60000"/>
                    </a:srgbClr>
                  </a:glow>
                  <a:outerShdw blurRad="38100" dist="38100" dir="2700000" algn="tl">
                    <a:srgbClr val="000000">
                      <a:alpha val="43137"/>
                    </a:srgbClr>
                  </a:outerShdw>
                </a:effectLst>
              </a:rPr>
              <a:t>Idaho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1000">
        <p14:vortex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3" fill="hold" nodeType="withEffect">
                                  <p:stCondLst>
                                    <p:cond delay="0"/>
                                  </p:stCondLst>
                                  <p:childTnLst>
                                    <p:animEffect transition="out" filter="wheel(3)">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3" fill="hold" nodeType="withEffect">
                                  <p:stCondLst>
                                    <p:cond delay="0"/>
                                  </p:stCondLst>
                                  <p:childTnLst>
                                    <p:animEffect transition="out" filter="wheel(3)">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1" presetClass="exit" presetSubtype="3" fill="hold" nodeType="withEffect">
                                  <p:stCondLst>
                                    <p:cond delay="0"/>
                                  </p:stCondLst>
                                  <p:childTnLst>
                                    <p:animEffect transition="out" filter="wheel(3)">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21" presetClass="exit" presetSubtype="3" fill="hold" nodeType="withEffect">
                                  <p:stCondLst>
                                    <p:cond delay="0"/>
                                  </p:stCondLst>
                                  <p:childTnLst>
                                    <p:animEffect transition="out" filter="wheel(3)">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21" presetClass="exit" presetSubtype="3" fill="hold" nodeType="withEffect">
                                  <p:stCondLst>
                                    <p:cond delay="0"/>
                                  </p:stCondLst>
                                  <p:childTnLst>
                                    <p:animEffect transition="out" filter="wheel(3)">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21" presetClass="exit" presetSubtype="3" fill="hold" nodeType="withEffect">
                                  <p:stCondLst>
                                    <p:cond delay="0"/>
                                  </p:stCondLst>
                                  <p:childTnLst>
                                    <p:animEffect transition="out" filter="wheel(3)">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21" presetClass="exit" presetSubtype="3" fill="hold" nodeType="withEffect">
                                  <p:stCondLst>
                                    <p:cond delay="0"/>
                                  </p:stCondLst>
                                  <p:childTnLst>
                                    <p:animEffect transition="out" filter="wheel(3)">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21" presetClass="exit" presetSubtype="3" fill="hold" nodeType="withEffect">
                                  <p:stCondLst>
                                    <p:cond delay="0"/>
                                  </p:stCondLst>
                                  <p:childTnLst>
                                    <p:animEffect transition="out" filter="wheel(3)">
                                      <p:cBhvr>
                                        <p:cTn id="27" dur="3000"/>
                                        <p:tgtEl>
                                          <p:spTgt spid="14"/>
                                        </p:tgtEl>
                                      </p:cBhvr>
                                    </p:animEffect>
                                    <p:set>
                                      <p:cBhvr>
                                        <p:cTn id="28" dur="1" fill="hold">
                                          <p:stCondLst>
                                            <p:cond delay="2999"/>
                                          </p:stCondLst>
                                        </p:cTn>
                                        <p:tgtEl>
                                          <p:spTgt spid="14"/>
                                        </p:tgtEl>
                                        <p:attrNameLst>
                                          <p:attrName>style.visibility</p:attrName>
                                        </p:attrNameLst>
                                      </p:cBhvr>
                                      <p:to>
                                        <p:strVal val="hidden"/>
                                      </p:to>
                                    </p:set>
                                  </p:childTnLst>
                                </p:cTn>
                              </p:par>
                              <p:par>
                                <p:cTn id="29" presetID="21" presetClass="exit" presetSubtype="3" fill="hold" nodeType="withEffect">
                                  <p:stCondLst>
                                    <p:cond delay="0"/>
                                  </p:stCondLst>
                                  <p:childTnLst>
                                    <p:animEffect transition="out" filter="wheel(3)">
                                      <p:cBhvr>
                                        <p:cTn id="30" dur="3000"/>
                                        <p:tgtEl>
                                          <p:spTgt spid="15"/>
                                        </p:tgtEl>
                                      </p:cBhvr>
                                    </p:animEffect>
                                    <p:set>
                                      <p:cBhvr>
                                        <p:cTn id="31" dur="1" fill="hold">
                                          <p:stCondLst>
                                            <p:cond delay="2999"/>
                                          </p:stCondLst>
                                        </p:cTn>
                                        <p:tgtEl>
                                          <p:spTgt spid="15"/>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4000" fill="hold"/>
                                        <p:tgtEl>
                                          <p:spTgt spid="6"/>
                                        </p:tgtEl>
                                        <p:attrNameLst>
                                          <p:attrName>ppt_w</p:attrName>
                                        </p:attrNameLst>
                                      </p:cBhvr>
                                      <p:tavLst>
                                        <p:tav tm="0">
                                          <p:val>
                                            <p:strVal val="4/3*#ppt_w"/>
                                          </p:val>
                                        </p:tav>
                                        <p:tav tm="100000">
                                          <p:val>
                                            <p:strVal val="#ppt_w"/>
                                          </p:val>
                                        </p:tav>
                                      </p:tavLst>
                                    </p:anim>
                                    <p:anim calcmode="lin" valueType="num">
                                      <p:cBhvr>
                                        <p:cTn id="35" dur="4000" fill="hold"/>
                                        <p:tgtEl>
                                          <p:spTgt spid="6"/>
                                        </p:tgtEl>
                                        <p:attrNameLst>
                                          <p:attrName>ppt_h</p:attrName>
                                        </p:attrNameLst>
                                      </p:cBhvr>
                                      <p:tavLst>
                                        <p:tav tm="0">
                                          <p:val>
                                            <p:strVal val="4/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1"/>
                                          </p:val>
                                        </p:tav>
                                        <p:tav tm="100000">
                                          <p:val>
                                            <p:strVal val="#ppt_x"/>
                                          </p:val>
                                        </p:tav>
                                      </p:tavLst>
                                    </p:anim>
                                    <p:anim calcmode="lin" valueType="num">
                                      <p:cBhvr>
                                        <p:cTn id="41"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jpg"/>
          <p:cNvPicPr>
            <a:picLocks noChangeAspect="1"/>
          </p:cNvPicPr>
          <p:nvPr/>
        </p:nvPicPr>
        <p:blipFill>
          <a:blip r:embed="rId2" cstate="print"/>
          <a:stretch>
            <a:fillRect/>
          </a:stretch>
        </p:blipFill>
        <p:spPr bwMode="auto">
          <a:xfrm>
            <a:off x="0" y="0"/>
            <a:ext cx="9144000" cy="559608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785938" cy="5143500"/>
          </a:xfrm>
          <a:prstGeom prst="rect">
            <a:avLst/>
          </a:prstGeom>
          <a:solidFill>
            <a:schemeClr val="accent6">
              <a:lumMod val="20000"/>
              <a:lumOff val="8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857375" y="0"/>
            <a:ext cx="1785938" cy="5143500"/>
          </a:xfrm>
          <a:prstGeom prst="rect">
            <a:avLst/>
          </a:prstGeom>
          <a:solidFill>
            <a:schemeClr val="accent6">
              <a:lumMod val="20000"/>
              <a:lumOff val="8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714750" y="0"/>
            <a:ext cx="1785938" cy="5143500"/>
          </a:xfrm>
          <a:prstGeom prst="rect">
            <a:avLst/>
          </a:prstGeom>
          <a:solidFill>
            <a:schemeClr val="accent6">
              <a:lumMod val="20000"/>
              <a:lumOff val="8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5572125" y="0"/>
            <a:ext cx="1785938" cy="5143500"/>
          </a:xfrm>
          <a:prstGeom prst="rect">
            <a:avLst/>
          </a:prstGeom>
          <a:solidFill>
            <a:schemeClr val="accent6">
              <a:lumMod val="20000"/>
              <a:lumOff val="8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429500" y="0"/>
            <a:ext cx="1714500" cy="5143500"/>
          </a:xfrm>
          <a:prstGeom prst="rect">
            <a:avLst/>
          </a:prstGeom>
          <a:solidFill>
            <a:schemeClr val="accent6">
              <a:lumMod val="20000"/>
              <a:lumOff val="8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611560" y="4083918"/>
            <a:ext cx="8136904" cy="923330"/>
          </a:xfrm>
          <a:prstGeom prst="rect">
            <a:avLst/>
          </a:prstGeom>
          <a:noFill/>
        </p:spPr>
        <p:txBody>
          <a:bodyPr wrap="square" rtlCol="0">
            <a:spAutoFit/>
          </a:bodyPr>
          <a:lstStyle/>
          <a:p>
            <a:r>
              <a:rPr lang="es-ES" i="1" cap="all" dirty="0" smtClean="0">
                <a:effectLst>
                  <a:glow rad="101600">
                    <a:srgbClr val="C00000">
                      <a:alpha val="60000"/>
                    </a:srgbClr>
                  </a:glow>
                  <a:outerShdw blurRad="38100" dist="38100" dir="2700000" algn="tl">
                    <a:srgbClr val="000000">
                      <a:alpha val="43137"/>
                    </a:srgbClr>
                  </a:outerShdw>
                </a:effectLst>
              </a:rPr>
              <a:t>150 </a:t>
            </a:r>
            <a:r>
              <a:rPr lang="es-ES" i="1" dirty="0" smtClean="0">
                <a:effectLst>
                  <a:glow rad="101600">
                    <a:srgbClr val="C00000">
                      <a:alpha val="60000"/>
                    </a:srgbClr>
                  </a:glow>
                  <a:outerShdw blurRad="38100" dist="38100" dir="2700000" algn="tl">
                    <a:srgbClr val="000000">
                      <a:alpha val="43137"/>
                    </a:srgbClr>
                  </a:outerShdw>
                </a:effectLst>
              </a:rPr>
              <a:t>años del primer parque nacional del mundo</a:t>
            </a:r>
            <a:r>
              <a:rPr lang="es-ES" i="1" cap="all"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Un itinerario circular entre los géiseres y cañones muestra el patrimonio natural y cultural de esta gigantesca caldera volcánica del noroeste de Estados Unidos.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7"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3" presetClass="entr" presetSubtype="5"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vertical)">
                                      <p:cBhvr>
                                        <p:cTn id="27" dur="3000"/>
                                        <p:tgtEl>
                                          <p:spTgt spid="5"/>
                                        </p:tgtEl>
                                      </p:cBhvr>
                                    </p:animEffect>
                                  </p:childTnLst>
                                </p:cTn>
                              </p:par>
                              <p:par>
                                <p:cTn id="28" presetID="3" presetClass="entr" presetSubtype="5"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linds(vertical)">
                                      <p:cBhvr>
                                        <p:cTn id="30" dur="3000"/>
                                        <p:tgtEl>
                                          <p:spTgt spid="6"/>
                                        </p:tgtEl>
                                      </p:cBhvr>
                                    </p:animEffect>
                                  </p:childTnLst>
                                </p:cTn>
                              </p:par>
                              <p:par>
                                <p:cTn id="31" presetID="3" presetClass="entr" presetSubtype="5"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blinds(vertical)">
                                      <p:cBhvr>
                                        <p:cTn id="33" dur="3000"/>
                                        <p:tgtEl>
                                          <p:spTgt spid="7"/>
                                        </p:tgtEl>
                                      </p:cBhvr>
                                    </p:animEffect>
                                  </p:childTnLst>
                                </p:cTn>
                              </p:par>
                              <p:par>
                                <p:cTn id="34" presetID="3" presetClass="entr" presetSubtype="5"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linds(vertical)">
                                      <p:cBhvr>
                                        <p:cTn id="36" dur="3000"/>
                                        <p:tgtEl>
                                          <p:spTgt spid="9"/>
                                        </p:tgtEl>
                                      </p:cBhvr>
                                    </p:animEffect>
                                  </p:childTnLst>
                                </p:cTn>
                              </p:par>
                              <p:par>
                                <p:cTn id="37" presetID="3" presetClass="entr" presetSubtype="5"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blinds(vertical)">
                                      <p:cBhvr>
                                        <p:cTn id="39" dur="3000"/>
                                        <p:tgtEl>
                                          <p:spTgt spid="8"/>
                                        </p:tgtEl>
                                      </p:cBhvr>
                                    </p:animEffect>
                                  </p:childTnLst>
                                </p:cTn>
                              </p:par>
                            </p:childTnLst>
                          </p:cTn>
                        </p:par>
                        <p:par>
                          <p:cTn id="40" fill="hold" nodeType="afterGroup">
                            <p:stCondLst>
                              <p:cond delay="3000"/>
                            </p:stCondLst>
                            <p:childTnLst>
                              <p:par>
                                <p:cTn id="41" presetID="2" presetClass="exit" presetSubtype="2" fill="hold" nodeType="after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1+ppt_w/2"/>
                                          </p:val>
                                        </p:tav>
                                      </p:tavLst>
                                    </p:anim>
                                    <p:anim calcmode="lin" valueType="num">
                                      <p:cBhvr additive="base">
                                        <p:cTn id="43" dur="3000"/>
                                        <p:tgtEl>
                                          <p:spTgt spid="5"/>
                                        </p:tgtEl>
                                        <p:attrNameLst>
                                          <p:attrName>ppt_y</p:attrName>
                                        </p:attrNameLst>
                                      </p:cBhvr>
                                      <p:tavLst>
                                        <p:tav tm="0">
                                          <p:val>
                                            <p:strVal val="ppt_y"/>
                                          </p:val>
                                        </p:tav>
                                        <p:tav tm="100000">
                                          <p:val>
                                            <p:strVal val="ppt_y"/>
                                          </p:val>
                                        </p:tav>
                                      </p:tavLst>
                                    </p:anim>
                                    <p:set>
                                      <p:cBhvr>
                                        <p:cTn id="44" dur="1" fill="hold">
                                          <p:stCondLst>
                                            <p:cond delay="2999"/>
                                          </p:stCondLst>
                                        </p:cTn>
                                        <p:tgtEl>
                                          <p:spTgt spid="5"/>
                                        </p:tgtEl>
                                        <p:attrNameLst>
                                          <p:attrName>style.visibility</p:attrName>
                                        </p:attrNameLst>
                                      </p:cBhvr>
                                      <p:to>
                                        <p:strVal val="hidden"/>
                                      </p:to>
                                    </p:set>
                                  </p:childTnLst>
                                </p:cTn>
                              </p:par>
                              <p:par>
                                <p:cTn id="45" presetID="16" presetClass="exit" presetSubtype="37" fill="hold" nodeType="withEffect">
                                  <p:stCondLst>
                                    <p:cond delay="0"/>
                                  </p:stCondLst>
                                  <p:childTnLst>
                                    <p:animEffect transition="out" filter="barn(outVertical)">
                                      <p:cBhvr>
                                        <p:cTn id="46" dur="3000"/>
                                        <p:tgtEl>
                                          <p:spTgt spid="7"/>
                                        </p:tgtEl>
                                      </p:cBhvr>
                                    </p:animEffect>
                                    <p:set>
                                      <p:cBhvr>
                                        <p:cTn id="47" dur="1" fill="hold">
                                          <p:stCondLst>
                                            <p:cond delay="2999"/>
                                          </p:stCondLst>
                                        </p:cTn>
                                        <p:tgtEl>
                                          <p:spTgt spid="7"/>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3000"/>
                                        <p:tgtEl>
                                          <p:spTgt spid="6"/>
                                        </p:tgtEl>
                                        <p:attrNameLst>
                                          <p:attrName>ppt_x</p:attrName>
                                        </p:attrNameLst>
                                      </p:cBhvr>
                                      <p:tavLst>
                                        <p:tav tm="0">
                                          <p:val>
                                            <p:strVal val="ppt_x"/>
                                          </p:val>
                                        </p:tav>
                                        <p:tav tm="100000">
                                          <p:val>
                                            <p:strVal val="0-ppt_w/2"/>
                                          </p:val>
                                        </p:tav>
                                      </p:tavLst>
                                    </p:anim>
                                    <p:anim calcmode="lin" valueType="num">
                                      <p:cBhvr additive="base">
                                        <p:cTn id="50" dur="3000"/>
                                        <p:tgtEl>
                                          <p:spTgt spid="6"/>
                                        </p:tgtEl>
                                        <p:attrNameLst>
                                          <p:attrName>ppt_y</p:attrName>
                                        </p:attrNameLst>
                                      </p:cBhvr>
                                      <p:tavLst>
                                        <p:tav tm="0">
                                          <p:val>
                                            <p:strVal val="ppt_y"/>
                                          </p:val>
                                        </p:tav>
                                        <p:tav tm="100000">
                                          <p:val>
                                            <p:strVal val="ppt_y"/>
                                          </p:val>
                                        </p:tav>
                                      </p:tavLst>
                                    </p:anim>
                                    <p:set>
                                      <p:cBhvr>
                                        <p:cTn id="51" dur="1" fill="hold">
                                          <p:stCondLst>
                                            <p:cond delay="2999"/>
                                          </p:stCondLst>
                                        </p:cTn>
                                        <p:tgtEl>
                                          <p:spTgt spid="6"/>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1+ppt_w/2"/>
                                          </p:val>
                                        </p:tav>
                                      </p:tavLst>
                                    </p:anim>
                                    <p:anim calcmode="lin" valueType="num">
                                      <p:cBhvr additive="base">
                                        <p:cTn id="54" dur="3000"/>
                                        <p:tgtEl>
                                          <p:spTgt spid="8"/>
                                        </p:tgtEl>
                                        <p:attrNameLst>
                                          <p:attrName>ppt_y</p:attrName>
                                        </p:attrNameLst>
                                      </p:cBhvr>
                                      <p:tavLst>
                                        <p:tav tm="0">
                                          <p:val>
                                            <p:strVal val="ppt_y"/>
                                          </p:val>
                                        </p:tav>
                                        <p:tav tm="100000">
                                          <p:val>
                                            <p:strVal val="ppt_y"/>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8" fill="hold" nodeType="withEffect">
                                  <p:stCondLst>
                                    <p:cond delay="0"/>
                                  </p:stCondLst>
                                  <p:childTnLst>
                                    <p:anim calcmode="lin" valueType="num">
                                      <p:cBhvr additive="base">
                                        <p:cTn id="57" dur="3000"/>
                                        <p:tgtEl>
                                          <p:spTgt spid="9"/>
                                        </p:tgtEl>
                                        <p:attrNameLst>
                                          <p:attrName>ppt_x</p:attrName>
                                        </p:attrNameLst>
                                      </p:cBhvr>
                                      <p:tavLst>
                                        <p:tav tm="0">
                                          <p:val>
                                            <p:strVal val="ppt_x"/>
                                          </p:val>
                                        </p:tav>
                                        <p:tav tm="100000">
                                          <p:val>
                                            <p:strVal val="0-ppt_w/2"/>
                                          </p:val>
                                        </p:tav>
                                      </p:tavLst>
                                    </p:anim>
                                    <p:anim calcmode="lin" valueType="num">
                                      <p:cBhvr additive="base">
                                        <p:cTn id="58" dur="3000"/>
                                        <p:tgtEl>
                                          <p:spTgt spid="9"/>
                                        </p:tgtEl>
                                        <p:attrNameLst>
                                          <p:attrName>ppt_y</p:attrName>
                                        </p:attrNameLst>
                                      </p:cBhvr>
                                      <p:tavLst>
                                        <p:tav tm="0">
                                          <p:val>
                                            <p:strVal val="ppt_y"/>
                                          </p:val>
                                        </p:tav>
                                        <p:tav tm="100000">
                                          <p:val>
                                            <p:strVal val="ppt_y"/>
                                          </p:val>
                                        </p:tav>
                                      </p:tavLst>
                                    </p:anim>
                                    <p:set>
                                      <p:cBhvr>
                                        <p:cTn id="59" dur="1" fill="hold">
                                          <p:stCondLst>
                                            <p:cond delay="2999"/>
                                          </p:stCondLst>
                                        </p:cTn>
                                        <p:tgtEl>
                                          <p:spTgt spid="9"/>
                                        </p:tgtEl>
                                        <p:attrNameLst>
                                          <p:attrName>style.visibility</p:attrName>
                                        </p:attrNameLst>
                                      </p:cBhvr>
                                      <p:to>
                                        <p:strVal val="hidden"/>
                                      </p:to>
                                    </p:set>
                                  </p:childTnLst>
                                </p:cTn>
                              </p:par>
                              <p:par>
                                <p:cTn id="60" presetID="16" presetClass="entr" presetSubtype="37"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arn(outVertical)">
                                      <p:cBhvr>
                                        <p:cTn id="62" dur="3000"/>
                                        <p:tgtEl>
                                          <p:spTgt spid="4"/>
                                        </p:tgtEl>
                                      </p:cBhvr>
                                    </p:animEffect>
                                  </p:childTnLst>
                                </p:cTn>
                              </p:par>
                              <p:par>
                                <p:cTn id="63" presetID="23" presetClass="entr" presetSubtype="288"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3000" fill="hold"/>
                                        <p:tgtEl>
                                          <p:spTgt spid="4"/>
                                        </p:tgtEl>
                                        <p:attrNameLst>
                                          <p:attrName>ppt_w</p:attrName>
                                        </p:attrNameLst>
                                      </p:cBhvr>
                                      <p:tavLst>
                                        <p:tav tm="0">
                                          <p:val>
                                            <p:strVal val="4/3*#ppt_w"/>
                                          </p:val>
                                        </p:tav>
                                        <p:tav tm="100000">
                                          <p:val>
                                            <p:strVal val="#ppt_w"/>
                                          </p:val>
                                        </p:tav>
                                      </p:tavLst>
                                    </p:anim>
                                    <p:anim calcmode="lin" valueType="num">
                                      <p:cBhvr>
                                        <p:cTn id="66" dur="3000" fill="hold"/>
                                        <p:tgtEl>
                                          <p:spTgt spid="4"/>
                                        </p:tgtEl>
                                        <p:attrNameLst>
                                          <p:attrName>ppt_h</p:attrName>
                                        </p:attrNameLst>
                                      </p:cBhvr>
                                      <p:tavLst>
                                        <p:tav tm="0">
                                          <p:val>
                                            <p:strVal val="4/3*#ppt_h"/>
                                          </p:val>
                                        </p:tav>
                                        <p:tav tm="100000">
                                          <p:val>
                                            <p:strVal val="#ppt_h"/>
                                          </p:val>
                                        </p:tav>
                                      </p:tavLst>
                                    </p:anim>
                                  </p:childTnLst>
                                </p:cTn>
                              </p:par>
                            </p:childTnLst>
                          </p:cTn>
                        </p:par>
                        <p:par>
                          <p:cTn id="67" fill="hold">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0"/>
                                        </p:tgtEl>
                                        <p:attrNameLst>
                                          <p:attrName>style.visibility</p:attrName>
                                        </p:attrNameLst>
                                      </p:cBhvr>
                                      <p:to>
                                        <p:strVal val="visible"/>
                                      </p:to>
                                    </p:set>
                                    <p:animEffect transition="in" filter="fade">
                                      <p:cBhvr>
                                        <p:cTn id="70" dur="1000"/>
                                        <p:tgtEl>
                                          <p:spTgt spid="10"/>
                                        </p:tgtEl>
                                      </p:cBhvr>
                                    </p:animEffect>
                                    <p:anim calcmode="lin" valueType="num">
                                      <p:cBhvr>
                                        <p:cTn id="71" dur="1000" fill="hold"/>
                                        <p:tgtEl>
                                          <p:spTgt spid="10"/>
                                        </p:tgtEl>
                                        <p:attrNameLst>
                                          <p:attrName>ppt_x</p:attrName>
                                        </p:attrNameLst>
                                      </p:cBhvr>
                                      <p:tavLst>
                                        <p:tav tm="0">
                                          <p:val>
                                            <p:strVal val="#ppt_x-.1"/>
                                          </p:val>
                                        </p:tav>
                                        <p:tav tm="100000">
                                          <p:val>
                                            <p:strVal val="#ppt_x"/>
                                          </p:val>
                                        </p:tav>
                                      </p:tavLst>
                                    </p:anim>
                                    <p:anim calcmode="lin" valueType="num">
                                      <p:cBhvr>
                                        <p:cTn id="7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70129172735_superb-fairy-wren-2.jpg"/>
          <p:cNvPicPr>
            <a:picLocks noChangeAspect="1"/>
          </p:cNvPicPr>
          <p:nvPr/>
        </p:nvPicPr>
        <p:blipFill>
          <a:blip r:embed="rId2" cstate="print"/>
          <a:stretch>
            <a:fillRect/>
          </a:stretch>
        </p:blipFill>
        <p:spPr bwMode="auto">
          <a:xfrm>
            <a:off x="0" y="-524594"/>
            <a:ext cx="9144000" cy="566809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11 Rectángulo"/>
          <p:cNvSpPr/>
          <p:nvPr/>
        </p:nvSpPr>
        <p:spPr>
          <a:xfrm>
            <a:off x="179388" y="268288"/>
            <a:ext cx="8785225" cy="467995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468313" y="484188"/>
            <a:ext cx="8207375" cy="4175125"/>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3795886"/>
            <a:ext cx="842493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Yellowstone,</a:t>
            </a:r>
            <a:r>
              <a:rPr lang="es-ES" i="1" dirty="0" smtClean="0">
                <a:effectLst>
                  <a:glow rad="101600">
                    <a:srgbClr val="C00000">
                      <a:alpha val="60000"/>
                    </a:srgbClr>
                  </a:glow>
                  <a:outerShdw blurRad="38100" dist="38100" dir="2700000" algn="tl">
                    <a:srgbClr val="000000">
                      <a:alpha val="43137"/>
                    </a:srgbClr>
                  </a:outerShdw>
                </a:effectLst>
              </a:rPr>
              <a:t> el parque nacional más antiguo del mundo, cumple 150 años</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Su fundación se remonta al 1 de marzo de 1872 cuando, después de sesenta años de expediciones y de varias discusiones parlamentarias en el Congreso de los Estados Unidos…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4000"/>
                                        <p:tgtEl>
                                          <p:spTgt spid="12"/>
                                        </p:tgtEl>
                                      </p:cBhvr>
                                    </p:animEffect>
                                    <p:set>
                                      <p:cBhvr>
                                        <p:cTn id="7" dur="1" fill="hold">
                                          <p:stCondLst>
                                            <p:cond delay="3999"/>
                                          </p:stCondLst>
                                        </p:cTn>
                                        <p:tgtEl>
                                          <p:spTgt spid="12"/>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4000"/>
                                        <p:tgtEl>
                                          <p:spTgt spid="4"/>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U.JPG"/>
          <p:cNvPicPr>
            <a:picLocks noChangeAspect="1"/>
          </p:cNvPicPr>
          <p:nvPr/>
        </p:nvPicPr>
        <p:blipFill>
          <a:blip r:embed="rId2" cstate="print"/>
          <a:stretch>
            <a:fillRect/>
          </a:stretch>
        </p:blipFill>
        <p:spPr bwMode="auto">
          <a:xfrm>
            <a:off x="0" y="-524594"/>
            <a:ext cx="9144000" cy="566809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dondear rectángulo de esquina diagonal"/>
          <p:cNvSpPr/>
          <p:nvPr/>
        </p:nvSpPr>
        <p:spPr>
          <a:xfrm>
            <a:off x="0" y="0"/>
            <a:ext cx="4786313" cy="5143500"/>
          </a:xfrm>
          <a:prstGeom prst="round2DiagRect">
            <a:avLst>
              <a:gd name="adj1" fmla="val 50000"/>
              <a:gd name="adj2" fmla="val 0"/>
            </a:avLst>
          </a:prstGeom>
          <a:solidFill>
            <a:srgbClr val="0070C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dondear rectángulo de esquina diagonal"/>
          <p:cNvSpPr/>
          <p:nvPr/>
        </p:nvSpPr>
        <p:spPr>
          <a:xfrm>
            <a:off x="357188" y="322263"/>
            <a:ext cx="4000500" cy="4546600"/>
          </a:xfrm>
          <a:prstGeom prst="round2DiagRect">
            <a:avLst>
              <a:gd name="adj1" fmla="val 50000"/>
              <a:gd name="adj2" fmla="val 0"/>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dondear rectángulo de esquina diagonal"/>
          <p:cNvSpPr/>
          <p:nvPr/>
        </p:nvSpPr>
        <p:spPr>
          <a:xfrm flipH="1">
            <a:off x="4643438" y="0"/>
            <a:ext cx="4500562" cy="5143500"/>
          </a:xfrm>
          <a:prstGeom prst="round2DiagRect">
            <a:avLst>
              <a:gd name="adj1" fmla="val 50000"/>
              <a:gd name="adj2" fmla="val 0"/>
            </a:avLst>
          </a:prstGeom>
          <a:solidFill>
            <a:srgbClr val="0070C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dondear rectángulo de esquina diagonal"/>
          <p:cNvSpPr/>
          <p:nvPr/>
        </p:nvSpPr>
        <p:spPr>
          <a:xfrm flipH="1">
            <a:off x="4932363" y="303213"/>
            <a:ext cx="4000500" cy="4500562"/>
          </a:xfrm>
          <a:prstGeom prst="round2DiagRect">
            <a:avLst>
              <a:gd name="adj1" fmla="val 50000"/>
              <a:gd name="adj2" fmla="val 0"/>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uadroTexto"/>
          <p:cNvSpPr txBox="1"/>
          <p:nvPr/>
        </p:nvSpPr>
        <p:spPr>
          <a:xfrm>
            <a:off x="683568" y="4299942"/>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designó como el primer parque nacional estadounidense y el primero de su tipo en 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15000">
        <p14:shred/>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6" presetClass="entr" presetSubtype="37"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outVertical)">
                                      <p:cBhvr>
                                        <p:cTn id="31" dur="3000"/>
                                        <p:tgtEl>
                                          <p:spTgt spid="4"/>
                                        </p:tgtEl>
                                      </p:cBhvr>
                                    </p:animEffec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strVal val="4/3*#ppt_w"/>
                                          </p:val>
                                        </p:tav>
                                        <p:tav tm="100000">
                                          <p:val>
                                            <p:strVal val="#ppt_w"/>
                                          </p:val>
                                        </p:tav>
                                      </p:tavLst>
                                    </p:anim>
                                    <p:anim calcmode="lin" valueType="num">
                                      <p:cBhvr>
                                        <p:cTn id="35" dur="3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evada-en-oviedo-a20712928.jpg"/>
          <p:cNvPicPr>
            <a:picLocks noChangeAspect="1"/>
          </p:cNvPicPr>
          <p:nvPr/>
        </p:nvPicPr>
        <p:blipFill>
          <a:blip r:embed="rId2" cstate="print"/>
          <a:stretch>
            <a:fillRect/>
          </a:stretch>
        </p:blipFill>
        <p:spPr bwMode="auto">
          <a:xfrm>
            <a:off x="0" y="-1"/>
            <a:ext cx="9144000" cy="545207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nevada-en-oviedo-a20712928.jpg"/>
          <p:cNvPicPr>
            <a:picLocks noChangeAspect="1"/>
          </p:cNvPicPr>
          <p:nvPr/>
        </p:nvPicPr>
        <p:blipFill>
          <a:blip r:embed="rId2" cstate="print"/>
          <a:stretch>
            <a:fillRect/>
          </a:stretch>
        </p:blipFill>
        <p:spPr bwMode="auto">
          <a:xfrm>
            <a:off x="1" y="0"/>
            <a:ext cx="9144000" cy="545207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900113" y="4011613"/>
            <a:ext cx="669622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actividad geotérmica contribuye a la fama del parque. Se contabilizan actualmente más de 200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géisers</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 10.000 fuentes calientes que son el 62% del total conocido en el planeta.</a:t>
            </a:r>
          </a:p>
        </p:txBody>
      </p:sp>
    </p:spTree>
  </p:cSld>
  <p:clrMapOvr>
    <a:masterClrMapping/>
  </p:clrMapOvr>
  <mc:AlternateContent xmlns:mc="http://schemas.openxmlformats.org/markup-compatibility/2006" xmlns:p14="http://schemas.microsoft.com/office/powerpoint/2010/main">
    <mc:Choice Requires="p14">
      <p:transition spd="slow" p14:dur="3000" advTm="23000">
        <p14:shre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xit" presetSubtype="288" fill="hold" nodeType="withEffect">
                                  <p:stCondLst>
                                    <p:cond delay="0"/>
                                  </p:stCondLst>
                                  <p:childTnLst>
                                    <p:anim calcmode="lin" valueType="num">
                                      <p:cBhvr>
                                        <p:cTn id="9" dur="3000"/>
                                        <p:tgtEl>
                                          <p:spTgt spid="8"/>
                                        </p:tgtEl>
                                        <p:attrNameLst>
                                          <p:attrName>ppt_w</p:attrName>
                                        </p:attrNameLst>
                                      </p:cBhvr>
                                      <p:tavLst>
                                        <p:tav tm="0">
                                          <p:val>
                                            <p:strVal val="ppt_w"/>
                                          </p:val>
                                        </p:tav>
                                        <p:tav tm="100000">
                                          <p:val>
                                            <p:strVal val="2/3*ppt_w"/>
                                          </p:val>
                                        </p:tav>
                                      </p:tavLst>
                                    </p:anim>
                                    <p:anim calcmode="lin" valueType="num">
                                      <p:cBhvr>
                                        <p:cTn id="10" dur="3000"/>
                                        <p:tgtEl>
                                          <p:spTgt spid="8"/>
                                        </p:tgtEl>
                                        <p:attrNameLst>
                                          <p:attrName>ppt_h</p:attrName>
                                        </p:attrNameLst>
                                      </p:cBhvr>
                                      <p:tavLst>
                                        <p:tav tm="0">
                                          <p:val>
                                            <p:strVal val="ppt_h"/>
                                          </p:val>
                                        </p:tav>
                                        <p:tav tm="100000">
                                          <p:val>
                                            <p:strVal val="2/3*ppt_h"/>
                                          </p:val>
                                        </p:tav>
                                      </p:tavLst>
                                    </p:anim>
                                    <p:set>
                                      <p:cBhvr>
                                        <p:cTn id="11" dur="1" fill="hold">
                                          <p:stCondLst>
                                            <p:cond delay="2999"/>
                                          </p:stCondLst>
                                        </p:cTn>
                                        <p:tgtEl>
                                          <p:spTgt spid="8"/>
                                        </p:tgtEl>
                                        <p:attrNameLst>
                                          <p:attrName>style.visibility</p:attrName>
                                        </p:attrNameLst>
                                      </p:cBhvr>
                                      <p:to>
                                        <p:strVal val="hidden"/>
                                      </p:to>
                                    </p:set>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otawa.jpg-IGLESIA.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Anillo"/>
          <p:cNvSpPr/>
          <p:nvPr/>
        </p:nvSpPr>
        <p:spPr>
          <a:xfrm>
            <a:off x="1908175" y="0"/>
            <a:ext cx="5256213" cy="5143500"/>
          </a:xfrm>
          <a:prstGeom prst="donut">
            <a:avLst>
              <a:gd name="adj" fmla="val 12083"/>
            </a:avLst>
          </a:prstGeom>
          <a:solidFill>
            <a:schemeClr val="accent1">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2771775" y="915988"/>
            <a:ext cx="3455988" cy="3375025"/>
          </a:xfrm>
          <a:prstGeom prst="donut">
            <a:avLst>
              <a:gd name="adj" fmla="val 15128"/>
            </a:avLst>
          </a:prstGeom>
          <a:solidFill>
            <a:schemeClr val="accent1">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uadroTexto"/>
          <p:cNvSpPr txBox="1"/>
          <p:nvPr/>
        </p:nvSpPr>
        <p:spPr>
          <a:xfrm>
            <a:off x="539552"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el primer parque nacional del mundo, establecido en 1872 para preservar el basto número de </a:t>
            </a:r>
            <a:r>
              <a:rPr lang="es-ES" i="1" dirty="0" err="1" smtClean="0">
                <a:effectLst>
                  <a:glow rad="101600">
                    <a:srgbClr val="C00000">
                      <a:alpha val="60000"/>
                    </a:srgbClr>
                  </a:glow>
                  <a:outerShdw blurRad="38100" dist="38100" dir="2700000" algn="tl">
                    <a:srgbClr val="000000">
                      <a:alpha val="43137"/>
                    </a:srgbClr>
                  </a:outerShdw>
                </a:effectLst>
              </a:rPr>
              <a:t>géisers</a:t>
            </a:r>
            <a:r>
              <a:rPr lang="es-ES" i="1" dirty="0" smtClean="0">
                <a:effectLst>
                  <a:glow rad="101600">
                    <a:srgbClr val="C00000">
                      <a:alpha val="60000"/>
                    </a:srgbClr>
                  </a:glow>
                  <a:outerShdw blurRad="38100" dist="38100" dir="2700000" algn="tl">
                    <a:srgbClr val="000000">
                      <a:alpha val="43137"/>
                    </a:srgbClr>
                  </a:outerShdw>
                </a:effectLst>
              </a:rPr>
              <a:t>, aguas termales, y otras áreas térmicas, así como para proteger la increíble vida salvaje y la belleza del área.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4000">
        <p14:shre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strVal val="#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out)">
                                      <p:cBhvr>
                                        <p:cTn id="17" dur="3000"/>
                                        <p:tgtEl>
                                          <p:spTgt spid="3"/>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AISAJES ESP..jpg"/>
          <p:cNvPicPr>
            <a:picLocks noChangeAspect="1"/>
          </p:cNvPicPr>
          <p:nvPr/>
        </p:nvPicPr>
        <p:blipFill>
          <a:blip r:embed="rId2" cstate="print"/>
          <a:stretch>
            <a:fillRect/>
          </a:stretch>
        </p:blipFill>
        <p:spPr bwMode="auto">
          <a:xfrm>
            <a:off x="0" y="0"/>
            <a:ext cx="9144000" cy="559608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Placa"/>
          <p:cNvSpPr/>
          <p:nvPr/>
        </p:nvSpPr>
        <p:spPr>
          <a:xfrm>
            <a:off x="0" y="0"/>
            <a:ext cx="9144000" cy="5143500"/>
          </a:xfrm>
          <a:prstGeom prst="plaque">
            <a:avLst>
              <a:gd name="adj" fmla="val 37407"/>
            </a:avLst>
          </a:prstGeom>
          <a:solidFill>
            <a:schemeClr val="accent3">
              <a:lumMod val="50000"/>
              <a:alpha val="5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laca"/>
          <p:cNvSpPr/>
          <p:nvPr/>
        </p:nvSpPr>
        <p:spPr>
          <a:xfrm>
            <a:off x="684213" y="303213"/>
            <a:ext cx="7848600" cy="4645025"/>
          </a:xfrm>
          <a:prstGeom prst="plaque">
            <a:avLst>
              <a:gd name="adj" fmla="val 37258"/>
            </a:avLst>
          </a:prstGeom>
          <a:solidFill>
            <a:schemeClr val="accent3">
              <a:alpha val="5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497169"/>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tiene 8.987 km</a:t>
            </a:r>
            <a:r>
              <a:rPr lang="es-ES" i="1" baseline="30000" dirty="0" smtClean="0">
                <a:effectLst>
                  <a:glow rad="101600">
                    <a:srgbClr val="C00000">
                      <a:alpha val="60000"/>
                    </a:srgbClr>
                  </a:glow>
                  <a:outerShdw blurRad="38100" dist="38100" dir="2700000" algn="tl">
                    <a:srgbClr val="000000">
                      <a:alpha val="43137"/>
                    </a:srgbClr>
                  </a:outerShdw>
                </a:effectLst>
              </a:rPr>
              <a:t>2</a:t>
            </a:r>
            <a:r>
              <a:rPr lang="es-ES" i="1" dirty="0" smtClean="0">
                <a:effectLst>
                  <a:glow rad="101600">
                    <a:srgbClr val="C00000">
                      <a:alpha val="60000"/>
                    </a:srgbClr>
                  </a:glow>
                  <a:outerShdw blurRad="38100" dist="38100" dir="2700000" algn="tl">
                    <a:srgbClr val="000000">
                      <a:alpha val="43137"/>
                    </a:srgbClr>
                  </a:outerShdw>
                </a:effectLst>
              </a:rPr>
              <a:t>, todo dentro de la esquina noroeste de Wyoming,      pero con partes que se extienden por los estados de Idaho y Montana.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0000">
        <p15:prstTrans prst="peelOff"/>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s.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642938" cy="5143500"/>
          </a:xfrm>
          <a:prstGeom prst="rect">
            <a:avLst/>
          </a:prstGeom>
          <a:solidFill>
            <a:schemeClr val="accent3">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42938" y="0"/>
            <a:ext cx="642937" cy="5143500"/>
          </a:xfrm>
          <a:prstGeom prst="rect">
            <a:avLst/>
          </a:prstGeom>
          <a:solidFill>
            <a:schemeClr val="accent3">
              <a:lumMod val="50000"/>
              <a:alpha val="8392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285875" y="0"/>
            <a:ext cx="642938" cy="5143500"/>
          </a:xfrm>
          <a:prstGeom prst="rect">
            <a:avLst/>
          </a:prstGeom>
          <a:solidFill>
            <a:schemeClr val="accent3">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928813" y="0"/>
            <a:ext cx="642937" cy="5143500"/>
          </a:xfrm>
          <a:prstGeom prst="rect">
            <a:avLst/>
          </a:prstGeom>
          <a:solidFill>
            <a:schemeClr val="accent3">
              <a:lumMod val="5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500313" y="0"/>
            <a:ext cx="642937" cy="5143500"/>
          </a:xfrm>
          <a:prstGeom prst="rect">
            <a:avLst/>
          </a:prstGeom>
          <a:solidFill>
            <a:schemeClr val="accent3">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3143250" y="0"/>
            <a:ext cx="642938" cy="5143500"/>
          </a:xfrm>
          <a:prstGeom prst="rect">
            <a:avLst/>
          </a:prstGeom>
          <a:solidFill>
            <a:schemeClr val="accent3">
              <a:lumMod val="5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786188" y="0"/>
            <a:ext cx="642937" cy="5143500"/>
          </a:xfrm>
          <a:prstGeom prst="rect">
            <a:avLst/>
          </a:prstGeom>
          <a:solidFill>
            <a:schemeClr val="accent3">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356100" y="0"/>
            <a:ext cx="714375" cy="5143500"/>
          </a:xfrm>
          <a:prstGeom prst="rect">
            <a:avLst/>
          </a:prstGeom>
          <a:solidFill>
            <a:schemeClr val="accent3">
              <a:lumMod val="5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5072063" y="0"/>
            <a:ext cx="642937" cy="5143500"/>
          </a:xfrm>
          <a:prstGeom prst="rect">
            <a:avLst/>
          </a:prstGeom>
          <a:solidFill>
            <a:schemeClr val="accent3">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5724525" y="0"/>
            <a:ext cx="704850" cy="5143500"/>
          </a:xfrm>
          <a:prstGeom prst="rect">
            <a:avLst/>
          </a:prstGeom>
          <a:solidFill>
            <a:schemeClr val="accent3">
              <a:lumMod val="5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429375" y="0"/>
            <a:ext cx="714375" cy="5143500"/>
          </a:xfrm>
          <a:prstGeom prst="rect">
            <a:avLst/>
          </a:prstGeom>
          <a:solidFill>
            <a:schemeClr val="accent3">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7143750" y="0"/>
            <a:ext cx="642938" cy="5143500"/>
          </a:xfrm>
          <a:prstGeom prst="rect">
            <a:avLst/>
          </a:prstGeom>
          <a:solidFill>
            <a:schemeClr val="accent3">
              <a:lumMod val="5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7786688" y="0"/>
            <a:ext cx="714375" cy="5143500"/>
          </a:xfrm>
          <a:prstGeom prst="rect">
            <a:avLst/>
          </a:prstGeom>
          <a:solidFill>
            <a:schemeClr val="accent3">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8501063" y="0"/>
            <a:ext cx="642937" cy="5143500"/>
          </a:xfrm>
          <a:prstGeom prst="rect">
            <a:avLst/>
          </a:prstGeom>
          <a:solidFill>
            <a:schemeClr val="accent3">
              <a:lumMod val="5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1403350" y="4300538"/>
            <a:ext cx="590391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Yellowstone Park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Bison</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Herd</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es el más grande y antiguo parque de bisontes abierto al público.</a:t>
            </a:r>
          </a:p>
        </p:txBody>
      </p:sp>
    </p:spTree>
  </p:cSld>
  <p:clrMapOvr>
    <a:masterClrMapping/>
  </p:clrMapOvr>
  <mc:AlternateContent xmlns:mc="http://schemas.openxmlformats.org/markup-compatibility/2006" xmlns:p14="http://schemas.microsoft.com/office/powerpoint/2010/main">
    <mc:Choice Requires="p14">
      <p:transition spd="slow" p14:dur="3250" advTm="16000">
        <p14:glitter pattern="hexago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0-ppt_w/2"/>
                                          </p:val>
                                        </p:tav>
                                      </p:tavLst>
                                    </p:anim>
                                    <p:anim calcmode="lin" valueType="num">
                                      <p:cBhvr additive="base">
                                        <p:cTn id="11" dur="3000"/>
                                        <p:tgtEl>
                                          <p:spTgt spid="6"/>
                                        </p:tgtEl>
                                        <p:attrNameLst>
                                          <p:attrName>ppt_y</p:attrName>
                                        </p:attrNameLst>
                                      </p:cBhvr>
                                      <p:tavLst>
                                        <p:tav tm="0">
                                          <p:val>
                                            <p:strVal val="ppt_y"/>
                                          </p:val>
                                        </p:tav>
                                        <p:tav tm="100000">
                                          <p:val>
                                            <p:strVal val="ppt_y"/>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1+ppt_w/2"/>
                                          </p:val>
                                        </p:tav>
                                      </p:tavLst>
                                    </p:anim>
                                    <p:anim calcmode="lin" valueType="num">
                                      <p:cBhvr additive="base">
                                        <p:cTn id="15" dur="3000"/>
                                        <p:tgtEl>
                                          <p:spTgt spid="7"/>
                                        </p:tgtEl>
                                        <p:attrNameLst>
                                          <p:attrName>ppt_y</p:attrName>
                                        </p:attrNameLst>
                                      </p:cBhvr>
                                      <p:tavLst>
                                        <p:tav tm="0">
                                          <p:val>
                                            <p:strVal val="ppt_y"/>
                                          </p:val>
                                        </p:tav>
                                        <p:tav tm="100000">
                                          <p:val>
                                            <p:strVal val="ppt_y"/>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0-ppt_w/2"/>
                                          </p:val>
                                        </p:tav>
                                      </p:tavLst>
                                    </p:anim>
                                    <p:anim calcmode="lin" valueType="num">
                                      <p:cBhvr additive="base">
                                        <p:cTn id="19" dur="3000"/>
                                        <p:tgtEl>
                                          <p:spTgt spid="8"/>
                                        </p:tgtEl>
                                        <p:attrNameLst>
                                          <p:attrName>ppt_y</p:attrName>
                                        </p:attrNameLst>
                                      </p:cBhvr>
                                      <p:tavLst>
                                        <p:tav tm="0">
                                          <p:val>
                                            <p:strVal val="ppt_y"/>
                                          </p:val>
                                        </p:tav>
                                        <p:tav tm="100000">
                                          <p:val>
                                            <p:strVal val="ppt_y"/>
                                          </p:val>
                                        </p:tav>
                                      </p:tavLst>
                                    </p:anim>
                                    <p:set>
                                      <p:cBhvr>
                                        <p:cTn id="20" dur="1" fill="hold">
                                          <p:stCondLst>
                                            <p:cond delay="2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3000"/>
                                        <p:tgtEl>
                                          <p:spTgt spid="9"/>
                                        </p:tgtEl>
                                        <p:attrNameLst>
                                          <p:attrName>ppt_x</p:attrName>
                                        </p:attrNameLst>
                                      </p:cBhvr>
                                      <p:tavLst>
                                        <p:tav tm="0">
                                          <p:val>
                                            <p:strVal val="ppt_x"/>
                                          </p:val>
                                        </p:tav>
                                        <p:tav tm="100000">
                                          <p:val>
                                            <p:strVal val="1+ppt_w/2"/>
                                          </p:val>
                                        </p:tav>
                                      </p:tavLst>
                                    </p:anim>
                                    <p:anim calcmode="lin" valueType="num">
                                      <p:cBhvr additive="base">
                                        <p:cTn id="23" dur="3000"/>
                                        <p:tgtEl>
                                          <p:spTgt spid="9"/>
                                        </p:tgtEl>
                                        <p:attrNameLst>
                                          <p:attrName>ppt_y</p:attrName>
                                        </p:attrNameLst>
                                      </p:cBhvr>
                                      <p:tavLst>
                                        <p:tav tm="0">
                                          <p:val>
                                            <p:strVal val="ppt_y"/>
                                          </p:val>
                                        </p:tav>
                                        <p:tav tm="100000">
                                          <p:val>
                                            <p:strVal val="ppt_y"/>
                                          </p:val>
                                        </p:tav>
                                      </p:tavLst>
                                    </p:anim>
                                    <p:set>
                                      <p:cBhvr>
                                        <p:cTn id="24" dur="1" fill="hold">
                                          <p:stCondLst>
                                            <p:cond delay="2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3000"/>
                                        <p:tgtEl>
                                          <p:spTgt spid="10"/>
                                        </p:tgtEl>
                                        <p:attrNameLst>
                                          <p:attrName>ppt_x</p:attrName>
                                        </p:attrNameLst>
                                      </p:cBhvr>
                                      <p:tavLst>
                                        <p:tav tm="0">
                                          <p:val>
                                            <p:strVal val="ppt_x"/>
                                          </p:val>
                                        </p:tav>
                                        <p:tav tm="100000">
                                          <p:val>
                                            <p:strVal val="0-ppt_w/2"/>
                                          </p:val>
                                        </p:tav>
                                      </p:tavLst>
                                    </p:anim>
                                    <p:anim calcmode="lin" valueType="num">
                                      <p:cBhvr additive="base">
                                        <p:cTn id="27" dur="3000"/>
                                        <p:tgtEl>
                                          <p:spTgt spid="10"/>
                                        </p:tgtEl>
                                        <p:attrNameLst>
                                          <p:attrName>ppt_y</p:attrName>
                                        </p:attrNameLst>
                                      </p:cBhvr>
                                      <p:tavLst>
                                        <p:tav tm="0">
                                          <p:val>
                                            <p:strVal val="ppt_y"/>
                                          </p:val>
                                        </p:tav>
                                        <p:tav tm="100000">
                                          <p:val>
                                            <p:strVal val="ppt_y"/>
                                          </p:val>
                                        </p:tav>
                                      </p:tavLst>
                                    </p:anim>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000"/>
                                        <p:tgtEl>
                                          <p:spTgt spid="11"/>
                                        </p:tgtEl>
                                        <p:attrNameLst>
                                          <p:attrName>ppt_x</p:attrName>
                                        </p:attrNameLst>
                                      </p:cBhvr>
                                      <p:tavLst>
                                        <p:tav tm="0">
                                          <p:val>
                                            <p:strVal val="ppt_x"/>
                                          </p:val>
                                        </p:tav>
                                        <p:tav tm="100000">
                                          <p:val>
                                            <p:strVal val="1+ppt_w/2"/>
                                          </p:val>
                                        </p:tav>
                                      </p:tavLst>
                                    </p:anim>
                                    <p:anim calcmode="lin" valueType="num">
                                      <p:cBhvr additive="base">
                                        <p:cTn id="31" dur="3000"/>
                                        <p:tgtEl>
                                          <p:spTgt spid="11"/>
                                        </p:tgtEl>
                                        <p:attrNameLst>
                                          <p:attrName>ppt_y</p:attrName>
                                        </p:attrNameLst>
                                      </p:cBhvr>
                                      <p:tavLst>
                                        <p:tav tm="0">
                                          <p:val>
                                            <p:strVal val="ppt_y"/>
                                          </p:val>
                                        </p:tav>
                                        <p:tav tm="100000">
                                          <p:val>
                                            <p:strVal val="ppt_y"/>
                                          </p:val>
                                        </p:tav>
                                      </p:tavLst>
                                    </p:anim>
                                    <p:set>
                                      <p:cBhvr>
                                        <p:cTn id="32" dur="1" fill="hold">
                                          <p:stCondLst>
                                            <p:cond delay="2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3000"/>
                                        <p:tgtEl>
                                          <p:spTgt spid="12"/>
                                        </p:tgtEl>
                                        <p:attrNameLst>
                                          <p:attrName>ppt_x</p:attrName>
                                        </p:attrNameLst>
                                      </p:cBhvr>
                                      <p:tavLst>
                                        <p:tav tm="0">
                                          <p:val>
                                            <p:strVal val="ppt_x"/>
                                          </p:val>
                                        </p:tav>
                                        <p:tav tm="100000">
                                          <p:val>
                                            <p:strVal val="0-ppt_w/2"/>
                                          </p:val>
                                        </p:tav>
                                      </p:tavLst>
                                    </p:anim>
                                    <p:anim calcmode="lin" valueType="num">
                                      <p:cBhvr additive="base">
                                        <p:cTn id="35" dur="3000"/>
                                        <p:tgtEl>
                                          <p:spTgt spid="12"/>
                                        </p:tgtEl>
                                        <p:attrNameLst>
                                          <p:attrName>ppt_y</p:attrName>
                                        </p:attrNameLst>
                                      </p:cBhvr>
                                      <p:tavLst>
                                        <p:tav tm="0">
                                          <p:val>
                                            <p:strVal val="ppt_y"/>
                                          </p:val>
                                        </p:tav>
                                        <p:tav tm="100000">
                                          <p:val>
                                            <p:strVal val="ppt_y"/>
                                          </p:val>
                                        </p:tav>
                                      </p:tavLst>
                                    </p:anim>
                                    <p:set>
                                      <p:cBhvr>
                                        <p:cTn id="36" dur="1" fill="hold">
                                          <p:stCondLst>
                                            <p:cond delay="2999"/>
                                          </p:stCondLst>
                                        </p:cTn>
                                        <p:tgtEl>
                                          <p:spTgt spid="12"/>
                                        </p:tgtEl>
                                        <p:attrNameLst>
                                          <p:attrName>style.visibility</p:attrName>
                                        </p:attrNameLst>
                                      </p:cBhvr>
                                      <p:to>
                                        <p:strVal val="hidden"/>
                                      </p:to>
                                    </p:set>
                                  </p:childTnLst>
                                </p:cTn>
                              </p:par>
                              <p:par>
                                <p:cTn id="37" presetID="2" presetClass="exit" presetSubtype="2" fill="hold" nodeType="withEffect">
                                  <p:stCondLst>
                                    <p:cond delay="0"/>
                                  </p:stCondLst>
                                  <p:childTnLst>
                                    <p:anim calcmode="lin" valueType="num">
                                      <p:cBhvr additive="base">
                                        <p:cTn id="38" dur="3000"/>
                                        <p:tgtEl>
                                          <p:spTgt spid="13"/>
                                        </p:tgtEl>
                                        <p:attrNameLst>
                                          <p:attrName>ppt_x</p:attrName>
                                        </p:attrNameLst>
                                      </p:cBhvr>
                                      <p:tavLst>
                                        <p:tav tm="0">
                                          <p:val>
                                            <p:strVal val="ppt_x"/>
                                          </p:val>
                                        </p:tav>
                                        <p:tav tm="100000">
                                          <p:val>
                                            <p:strVal val="1+ppt_w/2"/>
                                          </p:val>
                                        </p:tav>
                                      </p:tavLst>
                                    </p:anim>
                                    <p:anim calcmode="lin" valueType="num">
                                      <p:cBhvr additive="base">
                                        <p:cTn id="39" dur="3000"/>
                                        <p:tgtEl>
                                          <p:spTgt spid="13"/>
                                        </p:tgtEl>
                                        <p:attrNameLst>
                                          <p:attrName>ppt_y</p:attrName>
                                        </p:attrNameLst>
                                      </p:cBhvr>
                                      <p:tavLst>
                                        <p:tav tm="0">
                                          <p:val>
                                            <p:strVal val="ppt_y"/>
                                          </p:val>
                                        </p:tav>
                                        <p:tav tm="100000">
                                          <p:val>
                                            <p:strVal val="ppt_y"/>
                                          </p:val>
                                        </p:tav>
                                      </p:tavLst>
                                    </p:anim>
                                    <p:set>
                                      <p:cBhvr>
                                        <p:cTn id="40" dur="1" fill="hold">
                                          <p:stCondLst>
                                            <p:cond delay="2999"/>
                                          </p:stCondLst>
                                        </p:cTn>
                                        <p:tgtEl>
                                          <p:spTgt spid="13"/>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3000"/>
                                        <p:tgtEl>
                                          <p:spTgt spid="14"/>
                                        </p:tgtEl>
                                        <p:attrNameLst>
                                          <p:attrName>ppt_x</p:attrName>
                                        </p:attrNameLst>
                                      </p:cBhvr>
                                      <p:tavLst>
                                        <p:tav tm="0">
                                          <p:val>
                                            <p:strVal val="ppt_x"/>
                                          </p:val>
                                        </p:tav>
                                        <p:tav tm="100000">
                                          <p:val>
                                            <p:strVal val="0-ppt_w/2"/>
                                          </p:val>
                                        </p:tav>
                                      </p:tavLst>
                                    </p:anim>
                                    <p:anim calcmode="lin" valueType="num">
                                      <p:cBhvr additive="base">
                                        <p:cTn id="43" dur="3000"/>
                                        <p:tgtEl>
                                          <p:spTgt spid="14"/>
                                        </p:tgtEl>
                                        <p:attrNameLst>
                                          <p:attrName>ppt_y</p:attrName>
                                        </p:attrNameLst>
                                      </p:cBhvr>
                                      <p:tavLst>
                                        <p:tav tm="0">
                                          <p:val>
                                            <p:strVal val="ppt_y"/>
                                          </p:val>
                                        </p:tav>
                                        <p:tav tm="100000">
                                          <p:val>
                                            <p:strVal val="ppt_y"/>
                                          </p:val>
                                        </p:tav>
                                      </p:tavLst>
                                    </p:anim>
                                    <p:set>
                                      <p:cBhvr>
                                        <p:cTn id="44" dur="1" fill="hold">
                                          <p:stCondLst>
                                            <p:cond delay="2999"/>
                                          </p:stCondLst>
                                        </p:cTn>
                                        <p:tgtEl>
                                          <p:spTgt spid="14"/>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15"/>
                                        </p:tgtEl>
                                        <p:attrNameLst>
                                          <p:attrName>ppt_x</p:attrName>
                                        </p:attrNameLst>
                                      </p:cBhvr>
                                      <p:tavLst>
                                        <p:tav tm="0">
                                          <p:val>
                                            <p:strVal val="ppt_x"/>
                                          </p:val>
                                        </p:tav>
                                        <p:tav tm="100000">
                                          <p:val>
                                            <p:strVal val="1+ppt_w/2"/>
                                          </p:val>
                                        </p:tav>
                                      </p:tavLst>
                                    </p:anim>
                                    <p:anim calcmode="lin" valueType="num">
                                      <p:cBhvr additive="base">
                                        <p:cTn id="47" dur="3000"/>
                                        <p:tgtEl>
                                          <p:spTgt spid="15"/>
                                        </p:tgtEl>
                                        <p:attrNameLst>
                                          <p:attrName>ppt_y</p:attrName>
                                        </p:attrNameLst>
                                      </p:cBhvr>
                                      <p:tavLst>
                                        <p:tav tm="0">
                                          <p:val>
                                            <p:strVal val="ppt_y"/>
                                          </p:val>
                                        </p:tav>
                                        <p:tav tm="100000">
                                          <p:val>
                                            <p:strVal val="ppt_y"/>
                                          </p:val>
                                        </p:tav>
                                      </p:tavLst>
                                    </p:anim>
                                    <p:set>
                                      <p:cBhvr>
                                        <p:cTn id="48" dur="1" fill="hold">
                                          <p:stCondLst>
                                            <p:cond delay="2999"/>
                                          </p:stCondLst>
                                        </p:cTn>
                                        <p:tgtEl>
                                          <p:spTgt spid="15"/>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16"/>
                                        </p:tgtEl>
                                        <p:attrNameLst>
                                          <p:attrName>ppt_x</p:attrName>
                                        </p:attrNameLst>
                                      </p:cBhvr>
                                      <p:tavLst>
                                        <p:tav tm="0">
                                          <p:val>
                                            <p:strVal val="ppt_x"/>
                                          </p:val>
                                        </p:tav>
                                        <p:tav tm="100000">
                                          <p:val>
                                            <p:strVal val="0-ppt_w/2"/>
                                          </p:val>
                                        </p:tav>
                                      </p:tavLst>
                                    </p:anim>
                                    <p:anim calcmode="lin" valueType="num">
                                      <p:cBhvr additive="base">
                                        <p:cTn id="51" dur="3000"/>
                                        <p:tgtEl>
                                          <p:spTgt spid="16"/>
                                        </p:tgtEl>
                                        <p:attrNameLst>
                                          <p:attrName>ppt_y</p:attrName>
                                        </p:attrNameLst>
                                      </p:cBhvr>
                                      <p:tavLst>
                                        <p:tav tm="0">
                                          <p:val>
                                            <p:strVal val="ppt_y"/>
                                          </p:val>
                                        </p:tav>
                                        <p:tav tm="100000">
                                          <p:val>
                                            <p:strVal val="ppt_y"/>
                                          </p:val>
                                        </p:tav>
                                      </p:tavLst>
                                    </p:anim>
                                    <p:set>
                                      <p:cBhvr>
                                        <p:cTn id="52" dur="1" fill="hold">
                                          <p:stCondLst>
                                            <p:cond delay="2999"/>
                                          </p:stCondLst>
                                        </p:cTn>
                                        <p:tgtEl>
                                          <p:spTgt spid="16"/>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3000"/>
                                        <p:tgtEl>
                                          <p:spTgt spid="17"/>
                                        </p:tgtEl>
                                        <p:attrNameLst>
                                          <p:attrName>ppt_x</p:attrName>
                                        </p:attrNameLst>
                                      </p:cBhvr>
                                      <p:tavLst>
                                        <p:tav tm="0">
                                          <p:val>
                                            <p:strVal val="ppt_x"/>
                                          </p:val>
                                        </p:tav>
                                        <p:tav tm="100000">
                                          <p:val>
                                            <p:strVal val="1+ppt_w/2"/>
                                          </p:val>
                                        </p:tav>
                                      </p:tavLst>
                                    </p:anim>
                                    <p:anim calcmode="lin" valueType="num">
                                      <p:cBhvr additive="base">
                                        <p:cTn id="55" dur="3000"/>
                                        <p:tgtEl>
                                          <p:spTgt spid="17"/>
                                        </p:tgtEl>
                                        <p:attrNameLst>
                                          <p:attrName>ppt_y</p:attrName>
                                        </p:attrNameLst>
                                      </p:cBhvr>
                                      <p:tavLst>
                                        <p:tav tm="0">
                                          <p:val>
                                            <p:strVal val="ppt_y"/>
                                          </p:val>
                                        </p:tav>
                                        <p:tav tm="100000">
                                          <p:val>
                                            <p:strVal val="ppt_y"/>
                                          </p:val>
                                        </p:tav>
                                      </p:tavLst>
                                    </p:anim>
                                    <p:set>
                                      <p:cBhvr>
                                        <p:cTn id="56" dur="1" fill="hold">
                                          <p:stCondLst>
                                            <p:cond delay="2999"/>
                                          </p:stCondLst>
                                        </p:cTn>
                                        <p:tgtEl>
                                          <p:spTgt spid="17"/>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18"/>
                                        </p:tgtEl>
                                        <p:attrNameLst>
                                          <p:attrName>ppt_x</p:attrName>
                                        </p:attrNameLst>
                                      </p:cBhvr>
                                      <p:tavLst>
                                        <p:tav tm="0">
                                          <p:val>
                                            <p:strVal val="ppt_x"/>
                                          </p:val>
                                        </p:tav>
                                        <p:tav tm="100000">
                                          <p:val>
                                            <p:strVal val="0-ppt_w/2"/>
                                          </p:val>
                                        </p:tav>
                                      </p:tavLst>
                                    </p:anim>
                                    <p:anim calcmode="lin" valueType="num">
                                      <p:cBhvr additive="base">
                                        <p:cTn id="59" dur="3000"/>
                                        <p:tgtEl>
                                          <p:spTgt spid="18"/>
                                        </p:tgtEl>
                                        <p:attrNameLst>
                                          <p:attrName>ppt_y</p:attrName>
                                        </p:attrNameLst>
                                      </p:cBhvr>
                                      <p:tavLst>
                                        <p:tav tm="0">
                                          <p:val>
                                            <p:strVal val="ppt_y"/>
                                          </p:val>
                                        </p:tav>
                                        <p:tav tm="100000">
                                          <p:val>
                                            <p:strVal val="ppt_y"/>
                                          </p:val>
                                        </p:tav>
                                      </p:tavLst>
                                    </p:anim>
                                    <p:set>
                                      <p:cBhvr>
                                        <p:cTn id="60" dur="1" fill="hold">
                                          <p:stCondLst>
                                            <p:cond delay="2999"/>
                                          </p:stCondLst>
                                        </p:cTn>
                                        <p:tgtEl>
                                          <p:spTgt spid="18"/>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fltVal val="0"/>
                                          </p:val>
                                        </p:tav>
                                        <p:tav tm="100000">
                                          <p:val>
                                            <p:strVal val="#ppt_w"/>
                                          </p:val>
                                        </p:tav>
                                      </p:tavLst>
                                    </p:anim>
                                    <p:anim calcmode="lin" valueType="num">
                                      <p:cBhvr>
                                        <p:cTn id="64" dur="3000" fill="hold"/>
                                        <p:tgtEl>
                                          <p:spTgt spid="4"/>
                                        </p:tgtEl>
                                        <p:attrNameLst>
                                          <p:attrName>ppt_h</p:attrName>
                                        </p:attrNameLst>
                                      </p:cBhvr>
                                      <p:tavLst>
                                        <p:tav tm="0">
                                          <p:val>
                                            <p:strVal val="#ppt_h"/>
                                          </p:val>
                                        </p:tav>
                                        <p:tav tm="100000">
                                          <p:val>
                                            <p:strVal val="#ppt_h"/>
                                          </p:val>
                                        </p:tav>
                                      </p:tavLst>
                                    </p:anim>
                                  </p:childTnLst>
                                </p:cTn>
                              </p:par>
                              <p:par>
                                <p:cTn id="65" presetID="16" presetClass="entr" presetSubtype="37"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arn(outVertical)">
                                      <p:cBhvr>
                                        <p:cTn id="67" dur="3000"/>
                                        <p:tgtEl>
                                          <p:spTgt spid="4"/>
                                        </p:tgtEl>
                                      </p:cBhvr>
                                    </p:animEffect>
                                  </p:childTnLst>
                                </p:cTn>
                              </p:par>
                            </p:childTnLst>
                          </p:cTn>
                        </p:par>
                        <p:par>
                          <p:cTn id="68" fill="hold">
                            <p:stCondLst>
                              <p:cond delay="3000"/>
                            </p:stCondLst>
                            <p:childTnLst>
                              <p:par>
                                <p:cTn id="69" presetID="40" presetClass="entr" presetSubtype="0" fill="hold" grpId="0" nodeType="afterEffect">
                                  <p:stCondLst>
                                    <p:cond delay="0"/>
                                  </p:stCondLst>
                                  <p:iterate type="lt">
                                    <p:tmPct val="10000"/>
                                  </p:iterate>
                                  <p:childTnLst>
                                    <p:set>
                                      <p:cBhvr>
                                        <p:cTn id="70" dur="1" fill="hold">
                                          <p:stCondLst>
                                            <p:cond delay="0"/>
                                          </p:stCondLst>
                                        </p:cTn>
                                        <p:tgtEl>
                                          <p:spTgt spid="19"/>
                                        </p:tgtEl>
                                        <p:attrNameLst>
                                          <p:attrName>style.visibility</p:attrName>
                                        </p:attrNameLst>
                                      </p:cBhvr>
                                      <p:to>
                                        <p:strVal val="visible"/>
                                      </p:to>
                                    </p:set>
                                    <p:animEffect transition="in" filter="fade">
                                      <p:cBhvr>
                                        <p:cTn id="71" dur="1000"/>
                                        <p:tgtEl>
                                          <p:spTgt spid="19"/>
                                        </p:tgtEl>
                                      </p:cBhvr>
                                    </p:animEffect>
                                    <p:anim calcmode="lin" valueType="num">
                                      <p:cBhvr>
                                        <p:cTn id="72" dur="1000" fill="hold"/>
                                        <p:tgtEl>
                                          <p:spTgt spid="19"/>
                                        </p:tgtEl>
                                        <p:attrNameLst>
                                          <p:attrName>ppt_x</p:attrName>
                                        </p:attrNameLst>
                                      </p:cBhvr>
                                      <p:tavLst>
                                        <p:tav tm="0">
                                          <p:val>
                                            <p:strVal val="#ppt_x-.1"/>
                                          </p:val>
                                        </p:tav>
                                        <p:tav tm="100000">
                                          <p:val>
                                            <p:strVal val="#ppt_x"/>
                                          </p:val>
                                        </p:tav>
                                      </p:tavLst>
                                    </p:anim>
                                    <p:anim calcmode="lin" valueType="num">
                                      <p:cBhvr>
                                        <p:cTn id="73"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9.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14350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50825" y="268288"/>
            <a:ext cx="8642350" cy="4606925"/>
          </a:xfrm>
          <a:prstGeom prst="rect">
            <a:avLst/>
          </a:prstGeom>
          <a:solidFill>
            <a:schemeClr val="tx2">
              <a:lumMod val="7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11560" y="401191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Pese a su apariencia dócil, los bisontes son temperamentales y pueden moverse con rapidez. Deben ser vistos a una distancia segura a través de binoculares o teleobjetivos.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2000">
        <p14:glitter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ntr" presetSubtype="2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3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3"/>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266700" h="139700" prst="artDeco"/>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isósceles"/>
          <p:cNvSpPr/>
          <p:nvPr/>
        </p:nvSpPr>
        <p:spPr>
          <a:xfrm>
            <a:off x="0" y="2211388"/>
            <a:ext cx="9144000" cy="2932112"/>
          </a:xfrm>
          <a:prstGeom prst="triangle">
            <a:avLst>
              <a:gd name="adj" fmla="val 4997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flipV="1">
            <a:off x="0" y="-165100"/>
            <a:ext cx="9144000" cy="2808288"/>
          </a:xfrm>
          <a:prstGeom prst="triangle">
            <a:avLst>
              <a:gd name="adj" fmla="val 4989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368300" y="203200"/>
            <a:ext cx="5308600" cy="4572000"/>
          </a:xfrm>
          <a:prstGeom prst="triangle">
            <a:avLst>
              <a:gd name="adj" fmla="val 4754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4239419" y="238919"/>
            <a:ext cx="5308600" cy="4500562"/>
          </a:xfrm>
          <a:prstGeom prst="triangle">
            <a:avLst>
              <a:gd name="adj" fmla="val 478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539552" y="3795886"/>
            <a:ext cx="8280920" cy="1200329"/>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Hacia el este se extiende el </a:t>
            </a:r>
            <a:r>
              <a:rPr lang="es-ES" b="1" i="1" dirty="0" smtClean="0">
                <a:effectLst>
                  <a:glow rad="101600">
                    <a:srgbClr val="C00000">
                      <a:alpha val="60000"/>
                    </a:srgbClr>
                  </a:glow>
                  <a:outerShdw blurRad="38100" dist="38100" dir="2700000" algn="tl">
                    <a:srgbClr val="000000">
                      <a:alpha val="43137"/>
                    </a:srgbClr>
                  </a:outerShdw>
                </a:effectLst>
              </a:rPr>
              <a:t>valle de Lamar</a:t>
            </a:r>
            <a:r>
              <a:rPr lang="es-ES" i="1" dirty="0" smtClean="0">
                <a:effectLst>
                  <a:glow rad="101600">
                    <a:srgbClr val="C00000">
                      <a:alpha val="60000"/>
                    </a:srgbClr>
                  </a:glow>
                  <a:outerShdw blurRad="38100" dist="38100" dir="2700000" algn="tl">
                    <a:srgbClr val="000000">
                      <a:alpha val="43137"/>
                    </a:srgbClr>
                  </a:outerShdw>
                </a:effectLst>
              </a:rPr>
              <a:t>, una extensión de praderas y bosques donde pastan los bisontes –reintroducidos hace pocos años– y donde es muy posible ver lobos o </a:t>
            </a:r>
            <a:r>
              <a:rPr lang="es-ES" b="1" i="1" dirty="0" smtClean="0">
                <a:effectLst>
                  <a:glow rad="101600">
                    <a:srgbClr val="C00000">
                      <a:alpha val="60000"/>
                    </a:srgbClr>
                  </a:glow>
                  <a:outerShdw blurRad="38100" dist="38100" dir="2700000" algn="tl">
                    <a:srgbClr val="000000">
                      <a:alpha val="43137"/>
                    </a:srgbClr>
                  </a:outerShdw>
                </a:effectLst>
              </a:rPr>
              <a:t>alguno de los </a:t>
            </a:r>
            <a:r>
              <a:rPr lang="es-ES" b="1" i="1" dirty="0" err="1" smtClean="0">
                <a:effectLst>
                  <a:glow rad="101600">
                    <a:srgbClr val="C00000">
                      <a:alpha val="60000"/>
                    </a:srgbClr>
                  </a:glow>
                  <a:outerShdw blurRad="38100" dist="38100" dir="2700000" algn="tl">
                    <a:srgbClr val="000000">
                      <a:alpha val="43137"/>
                    </a:srgbClr>
                  </a:outerShdw>
                </a:effectLst>
              </a:rPr>
              <a:t>big</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five</a:t>
            </a:r>
            <a:r>
              <a:rPr lang="es-ES" b="1" i="1" dirty="0" smtClean="0">
                <a:effectLst>
                  <a:glow rad="101600">
                    <a:srgbClr val="C00000">
                      <a:alpha val="60000"/>
                    </a:srgbClr>
                  </a:glow>
                  <a:outerShdw blurRad="38100" dist="38100" dir="2700000" algn="tl">
                    <a:srgbClr val="000000">
                      <a:alpha val="43137"/>
                    </a:srgbClr>
                  </a:outerShdw>
                </a:effectLst>
              </a:rPr>
              <a:t> de Norteamérica: el oso negro, el </a:t>
            </a:r>
            <a:r>
              <a:rPr lang="es-ES" b="1" i="1" dirty="0" err="1" smtClean="0">
                <a:effectLst>
                  <a:glow rad="101600">
                    <a:srgbClr val="C00000">
                      <a:alpha val="60000"/>
                    </a:srgbClr>
                  </a:glow>
                  <a:outerShdw blurRad="38100" dist="38100" dir="2700000" algn="tl">
                    <a:srgbClr val="000000">
                      <a:alpha val="43137"/>
                    </a:srgbClr>
                  </a:outerShdw>
                </a:effectLst>
              </a:rPr>
              <a:t>grizzly</a:t>
            </a:r>
            <a:r>
              <a:rPr lang="es-ES" b="1" i="1" dirty="0" smtClean="0">
                <a:effectLst>
                  <a:glow rad="101600">
                    <a:srgbClr val="C00000">
                      <a:alpha val="60000"/>
                    </a:srgbClr>
                  </a:glow>
                  <a:outerShdw blurRad="38100" dist="38100" dir="2700000" algn="tl">
                    <a:srgbClr val="000000">
                      <a:alpha val="43137"/>
                    </a:srgbClr>
                  </a:outerShdw>
                </a:effectLst>
              </a:rPr>
              <a:t>, el alce, el puma y el lince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0000">
        <p14:glitter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ppt_w/2"/>
                                          </p:val>
                                        </p:tav>
                                      </p:tavLst>
                                    </p:anim>
                                    <p:anim calcmode="lin" valueType="num">
                                      <p:cBhvr>
                                        <p:cTn id="13" dur="3000"/>
                                        <p:tgtEl>
                                          <p:spTgt spid="8"/>
                                        </p:tgtEl>
                                        <p:attrNameLst>
                                          <p:attrName>ppt_y</p:attrName>
                                        </p:attrNameLst>
                                      </p:cBhvr>
                                      <p:tavLst>
                                        <p:tav tm="0">
                                          <p:val>
                                            <p:strVal val="ppt_y"/>
                                          </p:val>
                                        </p:tav>
                                        <p:tav tm="100000">
                                          <p:val>
                                            <p:strVal val="ppt_y"/>
                                          </p:val>
                                        </p:tav>
                                      </p:tavLst>
                                    </p:anim>
                                    <p:anim calcmode="lin" valueType="num">
                                      <p:cBhvr>
                                        <p:cTn id="14" dur="3000"/>
                                        <p:tgtEl>
                                          <p:spTgt spid="8"/>
                                        </p:tgtEl>
                                        <p:attrNameLst>
                                          <p:attrName>ppt_w</p:attrName>
                                        </p:attrNameLst>
                                      </p:cBhvr>
                                      <p:tavLst>
                                        <p:tav tm="0">
                                          <p:val>
                                            <p:strVal val="ppt_w"/>
                                          </p:val>
                                        </p:tav>
                                        <p:tav tm="100000">
                                          <p:val>
                                            <p:fltVal val="0"/>
                                          </p:val>
                                        </p:tav>
                                      </p:tavLst>
                                    </p:anim>
                                    <p:anim calcmode="lin" valueType="num">
                                      <p:cBhvr>
                                        <p:cTn id="15" dur="3000"/>
                                        <p:tgtEl>
                                          <p:spTgt spid="8"/>
                                        </p:tgtEl>
                                        <p:attrNameLst>
                                          <p:attrName>ppt_h</p:attrName>
                                        </p:attrNameLst>
                                      </p:cBhvr>
                                      <p:tavLst>
                                        <p:tav tm="0">
                                          <p:val>
                                            <p:strVal val="ppt_h"/>
                                          </p:val>
                                        </p:tav>
                                        <p:tav tm="100000">
                                          <p:val>
                                            <p:strVal val="ppt_h"/>
                                          </p:val>
                                        </p:tav>
                                      </p:tavLst>
                                    </p:anim>
                                    <p:set>
                                      <p:cBhvr>
                                        <p:cTn id="16" dur="1" fill="hold">
                                          <p:stCondLst>
                                            <p:cond delay="2999"/>
                                          </p:stCondLst>
                                        </p:cTn>
                                        <p:tgtEl>
                                          <p:spTgt spid="8"/>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
                                          </p:val>
                                        </p:tav>
                                      </p:tavLst>
                                    </p:anim>
                                    <p:anim calcmode="lin" valueType="num">
                                      <p:cBhvr>
                                        <p:cTn id="19" dur="3000"/>
                                        <p:tgtEl>
                                          <p:spTgt spid="6"/>
                                        </p:tgtEl>
                                        <p:attrNameLst>
                                          <p:attrName>ppt_y</p:attrName>
                                        </p:attrNameLst>
                                      </p:cBhvr>
                                      <p:tavLst>
                                        <p:tav tm="0">
                                          <p:val>
                                            <p:strVal val="ppt_y"/>
                                          </p:val>
                                        </p:tav>
                                        <p:tav tm="100000">
                                          <p:val>
                                            <p:strVal val="ppt_y-ppt_h/2"/>
                                          </p:val>
                                        </p:tav>
                                      </p:tavLst>
                                    </p:anim>
                                    <p:anim calcmode="lin" valueType="num">
                                      <p:cBhvr>
                                        <p:cTn id="20" dur="3000"/>
                                        <p:tgtEl>
                                          <p:spTgt spid="6"/>
                                        </p:tgtEl>
                                        <p:attrNameLst>
                                          <p:attrName>ppt_w</p:attrName>
                                        </p:attrNameLst>
                                      </p:cBhvr>
                                      <p:tavLst>
                                        <p:tav tm="0">
                                          <p:val>
                                            <p:strVal val="ppt_w"/>
                                          </p:val>
                                        </p:tav>
                                        <p:tav tm="100000">
                                          <p:val>
                                            <p:strVal val="ppt_w"/>
                                          </p:val>
                                        </p:tav>
                                      </p:tavLst>
                                    </p:anim>
                                    <p:anim calcmode="lin" valueType="num">
                                      <p:cBhvr>
                                        <p:cTn id="21" dur="3000"/>
                                        <p:tgtEl>
                                          <p:spTgt spid="6"/>
                                        </p:tgtEl>
                                        <p:attrNameLst>
                                          <p:attrName>ppt_h</p:attrName>
                                        </p:attrNameLst>
                                      </p:cBhvr>
                                      <p:tavLst>
                                        <p:tav tm="0">
                                          <p:val>
                                            <p:strVal val="ppt_h"/>
                                          </p:val>
                                        </p:tav>
                                        <p:tav tm="100000">
                                          <p:val>
                                            <p:fltVal val="0"/>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7"/>
                                        </p:tgtEl>
                                        <p:attrNameLst>
                                          <p:attrName>ppt_x</p:attrName>
                                        </p:attrNameLst>
                                      </p:cBhvr>
                                      <p:tavLst>
                                        <p:tav tm="0">
                                          <p:val>
                                            <p:strVal val="ppt_x"/>
                                          </p:val>
                                        </p:tav>
                                        <p:tav tm="100000">
                                          <p:val>
                                            <p:strVal val="ppt_x-ppt_w/2"/>
                                          </p:val>
                                        </p:tav>
                                      </p:tavLst>
                                    </p:anim>
                                    <p:anim calcmode="lin" valueType="num">
                                      <p:cBhvr>
                                        <p:cTn id="25" dur="3000"/>
                                        <p:tgtEl>
                                          <p:spTgt spid="7"/>
                                        </p:tgtEl>
                                        <p:attrNameLst>
                                          <p:attrName>ppt_y</p:attrName>
                                        </p:attrNameLst>
                                      </p:cBhvr>
                                      <p:tavLst>
                                        <p:tav tm="0">
                                          <p:val>
                                            <p:strVal val="ppt_y"/>
                                          </p:val>
                                        </p:tav>
                                        <p:tav tm="100000">
                                          <p:val>
                                            <p:strVal val="ppt_y"/>
                                          </p:val>
                                        </p:tav>
                                      </p:tavLst>
                                    </p:anim>
                                    <p:anim calcmode="lin" valueType="num">
                                      <p:cBhvr>
                                        <p:cTn id="26" dur="3000"/>
                                        <p:tgtEl>
                                          <p:spTgt spid="7"/>
                                        </p:tgtEl>
                                        <p:attrNameLst>
                                          <p:attrName>ppt_w</p:attrName>
                                        </p:attrNameLst>
                                      </p:cBhvr>
                                      <p:tavLst>
                                        <p:tav tm="0">
                                          <p:val>
                                            <p:strVal val="ppt_w"/>
                                          </p:val>
                                        </p:tav>
                                        <p:tav tm="100000">
                                          <p:val>
                                            <p:fltVal val="0"/>
                                          </p:val>
                                        </p:tav>
                                      </p:tavLst>
                                    </p:anim>
                                    <p:anim calcmode="lin" valueType="num">
                                      <p:cBhvr>
                                        <p:cTn id="27" dur="3000"/>
                                        <p:tgtEl>
                                          <p:spTgt spid="7"/>
                                        </p:tgtEl>
                                        <p:attrNameLst>
                                          <p:attrName>ppt_h</p:attrName>
                                        </p:attrNameLst>
                                      </p:cBhvr>
                                      <p:tavLst>
                                        <p:tav tm="0">
                                          <p:val>
                                            <p:strVal val="ppt_h"/>
                                          </p:val>
                                        </p:tav>
                                        <p:tav tm="100000">
                                          <p:val>
                                            <p:strVal val="ppt_h"/>
                                          </p:val>
                                        </p:tav>
                                      </p:tavLst>
                                    </p:anim>
                                    <p:set>
                                      <p:cBhvr>
                                        <p:cTn id="28" dur="1" fill="hold">
                                          <p:stCondLst>
                                            <p:cond delay="2999"/>
                                          </p:stCondLst>
                                        </p:cTn>
                                        <p:tgtEl>
                                          <p:spTgt spid="7"/>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2000" fill="hold"/>
                                        <p:tgtEl>
                                          <p:spTgt spid="4"/>
                                        </p:tgtEl>
                                        <p:attrNameLst>
                                          <p:attrName>ppt_w</p:attrName>
                                        </p:attrNameLst>
                                      </p:cBhvr>
                                      <p:tavLst>
                                        <p:tav tm="0">
                                          <p:val>
                                            <p:strVal val="4/3*#ppt_w"/>
                                          </p:val>
                                        </p:tav>
                                        <p:tav tm="100000">
                                          <p:val>
                                            <p:strVal val="#ppt_w"/>
                                          </p:val>
                                        </p:tav>
                                      </p:tavLst>
                                    </p:anim>
                                    <p:anim calcmode="lin" valueType="num">
                                      <p:cBhvr>
                                        <p:cTn id="32" dur="2000" fill="hold"/>
                                        <p:tgtEl>
                                          <p:spTgt spid="4"/>
                                        </p:tgtEl>
                                        <p:attrNameLst>
                                          <p:attrName>ppt_h</p:attrName>
                                        </p:attrNameLst>
                                      </p:cBhvr>
                                      <p:tavLst>
                                        <p:tav tm="0">
                                          <p:val>
                                            <p:strVal val="4/3*#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fltVal val="0"/>
                                          </p:val>
                                        </p:tav>
                                        <p:tav tm="100000">
                                          <p:val>
                                            <p:strVal val="#ppt_w"/>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1"/>
                                          </p:val>
                                        </p:tav>
                                        <p:tav tm="100000">
                                          <p:val>
                                            <p:strVal val="#ppt_x"/>
                                          </p:val>
                                        </p:tav>
                                      </p:tavLst>
                                    </p:anim>
                                    <p:anim calcmode="lin" valueType="num">
                                      <p:cBhvr>
                                        <p:cTn id="4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Ottawa,_Canada_-_Parliament.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4572000" cy="2571750"/>
          </a:xfrm>
          <a:prstGeom prst="rect">
            <a:avLst/>
          </a:prstGeom>
          <a:solidFill>
            <a:schemeClr val="bg2">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2571750"/>
            <a:ext cx="4572000" cy="2571750"/>
          </a:xfrm>
          <a:prstGeom prst="rect">
            <a:avLst/>
          </a:prstGeom>
          <a:solidFill>
            <a:schemeClr val="bg2">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2571750"/>
            <a:ext cx="4572000" cy="2571750"/>
          </a:xfrm>
          <a:prstGeom prst="rect">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536" y="4371950"/>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tramo del viaje queda confirmado que Yellowstone es uno de los santuarios naturales más asombrosos del planeta, por su actividad geotérmica.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0000">
        <p14:glitter pattern="hexago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diamond(out)">
                                      <p:cBhvr>
                                        <p:cTn id="19" dur="3000"/>
                                        <p:tgtEl>
                                          <p:spTgt spid="3"/>
                                        </p:tgtEl>
                                      </p:cBhvr>
                                    </p:animEffect>
                                  </p:childTnLst>
                                </p:cTn>
                              </p:par>
                              <p:par>
                                <p:cTn id="20" presetID="23" presetClass="entr" presetSubtype="288"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p:val>
                                            <p:strVal val="4/3*#ppt_w"/>
                                          </p:val>
                                        </p:tav>
                                        <p:tav tm="100000">
                                          <p:val>
                                            <p:strVal val="#ppt_w"/>
                                          </p:val>
                                        </p:tav>
                                      </p:tavLst>
                                    </p:anim>
                                    <p:anim calcmode="lin" valueType="num">
                                      <p:cBhvr>
                                        <p:cTn id="23" dur="3000" fill="hold"/>
                                        <p:tgtEl>
                                          <p:spTgt spid="3"/>
                                        </p:tgtEl>
                                        <p:attrNameLst>
                                          <p:attrName>ppt_h</p:attrName>
                                        </p:attrNameLst>
                                      </p:cBhvr>
                                      <p:tavLst>
                                        <p:tav tm="0">
                                          <p:val>
                                            <p:strVal val="4/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vancouver (2).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ombinar"/>
          <p:cNvSpPr/>
          <p:nvPr/>
        </p:nvSpPr>
        <p:spPr>
          <a:xfrm>
            <a:off x="0" y="0"/>
            <a:ext cx="9144000" cy="5143500"/>
          </a:xfrm>
          <a:prstGeom prst="flowChartMerge">
            <a:avLst/>
          </a:prstGeom>
          <a:solidFill>
            <a:schemeClr val="bg2">
              <a:lumMod val="20000"/>
              <a:lumOff val="8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0" y="0"/>
            <a:ext cx="4572000" cy="5143500"/>
          </a:xfrm>
          <a:prstGeom prst="rtTriangle">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a:off x="4572000" y="0"/>
            <a:ext cx="4572000" cy="5143500"/>
          </a:xfrm>
          <a:prstGeom prst="rtTriangle">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01191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su densidad de fauna y por su diversidad de hábitats, pero hay algo que lo hace todavía más especial: el respeto que el hombre ha demostrado aquí a la naturaleza.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honeycomb/>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17" presetClass="exit" presetSubtype="2" fill="hold" grpId="0" nodeType="withEffect">
                                  <p:stCondLst>
                                    <p:cond delay="0"/>
                                  </p:stCondLst>
                                  <p:childTnLst>
                                    <p:anim calcmode="lin" valueType="num">
                                      <p:cBhvr>
                                        <p:cTn id="21" dur="3000"/>
                                        <p:tgtEl>
                                          <p:spTgt spid="8"/>
                                        </p:tgtEl>
                                        <p:attrNameLst>
                                          <p:attrName>ppt_x</p:attrName>
                                        </p:attrNameLst>
                                      </p:cBhvr>
                                      <p:tavLst>
                                        <p:tav tm="0">
                                          <p:val>
                                            <p:strVal val="ppt_x"/>
                                          </p:val>
                                        </p:tav>
                                        <p:tav tm="100000">
                                          <p:val>
                                            <p:strVal val="ppt_x+ppt_w/2"/>
                                          </p:val>
                                        </p:tav>
                                      </p:tavLst>
                                    </p:anim>
                                    <p:anim calcmode="lin" valueType="num">
                                      <p:cBhvr>
                                        <p:cTn id="22" dur="3000"/>
                                        <p:tgtEl>
                                          <p:spTgt spid="8"/>
                                        </p:tgtEl>
                                        <p:attrNameLst>
                                          <p:attrName>ppt_y</p:attrName>
                                        </p:attrNameLst>
                                      </p:cBhvr>
                                      <p:tavLst>
                                        <p:tav tm="0">
                                          <p:val>
                                            <p:strVal val="ppt_y"/>
                                          </p:val>
                                        </p:tav>
                                        <p:tav tm="100000">
                                          <p:val>
                                            <p:strVal val="ppt_y"/>
                                          </p:val>
                                        </p:tav>
                                      </p:tavLst>
                                    </p:anim>
                                    <p:anim calcmode="lin" valueType="num">
                                      <p:cBhvr>
                                        <p:cTn id="23" dur="3000"/>
                                        <p:tgtEl>
                                          <p:spTgt spid="8"/>
                                        </p:tgtEl>
                                        <p:attrNameLst>
                                          <p:attrName>ppt_w</p:attrName>
                                        </p:attrNameLst>
                                      </p:cBhvr>
                                      <p:tavLst>
                                        <p:tav tm="0">
                                          <p:val>
                                            <p:strVal val="ppt_w"/>
                                          </p:val>
                                        </p:tav>
                                        <p:tav tm="100000">
                                          <p:val>
                                            <p:fltVal val="0"/>
                                          </p:val>
                                        </p:tav>
                                      </p:tavLst>
                                    </p:anim>
                                    <p:anim calcmode="lin" valueType="num">
                                      <p:cBhvr>
                                        <p:cTn id="24" dur="3000"/>
                                        <p:tgtEl>
                                          <p:spTgt spid="8"/>
                                        </p:tgtEl>
                                        <p:attrNameLst>
                                          <p:attrName>ppt_h</p:attrName>
                                        </p:attrNameLst>
                                      </p:cBhvr>
                                      <p:tavLst>
                                        <p:tav tm="0">
                                          <p:val>
                                            <p:strVal val="ppt_h"/>
                                          </p:val>
                                        </p:tav>
                                        <p:tav tm="100000">
                                          <p:val>
                                            <p:strVal val="ppt_h"/>
                                          </p:val>
                                        </p:tav>
                                      </p:tavLst>
                                    </p:anim>
                                    <p:set>
                                      <p:cBhvr>
                                        <p:cTn id="25" dur="1" fill="hold">
                                          <p:stCondLst>
                                            <p:cond delay="2999"/>
                                          </p:stCondLst>
                                        </p:cTn>
                                        <p:tgtEl>
                                          <p:spTgt spid="8"/>
                                        </p:tgtEl>
                                        <p:attrNameLst>
                                          <p:attrName>style.visibility</p:attrName>
                                        </p:attrNameLst>
                                      </p:cBhvr>
                                      <p:to>
                                        <p:strVal val="hidden"/>
                                      </p:to>
                                    </p:set>
                                  </p:childTnLst>
                                </p:cTn>
                              </p:par>
                              <p:par>
                                <p:cTn id="26" presetID="17" presetClass="entr" presetSubtype="4"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3000" fill="hold"/>
                                        <p:tgtEl>
                                          <p:spTgt spid="3"/>
                                        </p:tgtEl>
                                        <p:attrNameLst>
                                          <p:attrName>ppt_x</p:attrName>
                                        </p:attrNameLst>
                                      </p:cBhvr>
                                      <p:tavLst>
                                        <p:tav tm="0">
                                          <p:val>
                                            <p:strVal val="#ppt_x"/>
                                          </p:val>
                                        </p:tav>
                                        <p:tav tm="100000">
                                          <p:val>
                                            <p:strVal val="#ppt_x"/>
                                          </p:val>
                                        </p:tav>
                                      </p:tavLst>
                                    </p:anim>
                                    <p:anim calcmode="lin" valueType="num">
                                      <p:cBhvr>
                                        <p:cTn id="29" dur="3000" fill="hold"/>
                                        <p:tgtEl>
                                          <p:spTgt spid="3"/>
                                        </p:tgtEl>
                                        <p:attrNameLst>
                                          <p:attrName>ppt_y</p:attrName>
                                        </p:attrNameLst>
                                      </p:cBhvr>
                                      <p:tavLst>
                                        <p:tav tm="0">
                                          <p:val>
                                            <p:strVal val="#ppt_y+#ppt_h/2"/>
                                          </p:val>
                                        </p:tav>
                                        <p:tav tm="100000">
                                          <p:val>
                                            <p:strVal val="#ppt_y"/>
                                          </p:val>
                                        </p:tav>
                                      </p:tavLst>
                                    </p:anim>
                                    <p:anim calcmode="lin" valueType="num">
                                      <p:cBhvr>
                                        <p:cTn id="30" dur="3000" fill="hold"/>
                                        <p:tgtEl>
                                          <p:spTgt spid="3"/>
                                        </p:tgtEl>
                                        <p:attrNameLst>
                                          <p:attrName>ppt_w</p:attrName>
                                        </p:attrNameLst>
                                      </p:cBhvr>
                                      <p:tavLst>
                                        <p:tav tm="0">
                                          <p:val>
                                            <p:strVal val="#ppt_w"/>
                                          </p:val>
                                        </p:tav>
                                        <p:tav tm="100000">
                                          <p:val>
                                            <p:strVal val="#ppt_w"/>
                                          </p:val>
                                        </p:tav>
                                      </p:tavLst>
                                    </p:anim>
                                    <p:anim calcmode="lin" valueType="num">
                                      <p:cBhvr>
                                        <p:cTn id="31" dur="3000" fill="hold"/>
                                        <p:tgtEl>
                                          <p:spTgt spid="3"/>
                                        </p:tgtEl>
                                        <p:attrNameLst>
                                          <p:attrName>ppt_h</p:attrName>
                                        </p:attrNameLst>
                                      </p:cBhvr>
                                      <p:tavLst>
                                        <p:tav tm="0">
                                          <p:val>
                                            <p:fltVal val="0"/>
                                          </p:val>
                                        </p:tav>
                                        <p:tav tm="100000">
                                          <p:val>
                                            <p:strVal val="#ppt_h"/>
                                          </p:val>
                                        </p:tav>
                                      </p:tavLst>
                                    </p:anim>
                                  </p:childTnLst>
                                </p:cTn>
                              </p:par>
                              <p:par>
                                <p:cTn id="32" presetID="16" presetClass="entr" presetSubtype="37"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barn(outVertical)">
                                      <p:cBhvr>
                                        <p:cTn id="34" dur="3000"/>
                                        <p:tgtEl>
                                          <p:spTgt spid="3"/>
                                        </p:tgtEl>
                                      </p:cBhvr>
                                    </p:animEffect>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R5TYYU.jpg-.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714375"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14375" y="0"/>
            <a:ext cx="714375"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357313" y="0"/>
            <a:ext cx="714375"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000250" y="0"/>
            <a:ext cx="714375"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714625" y="0"/>
            <a:ext cx="714375"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3357563" y="0"/>
            <a:ext cx="714375"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4071938" y="0"/>
            <a:ext cx="714375"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786313" y="0"/>
            <a:ext cx="714375"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5500688" y="0"/>
            <a:ext cx="714375"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6215063" y="0"/>
            <a:ext cx="714375"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929438" y="0"/>
            <a:ext cx="714375"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7643813" y="0"/>
            <a:ext cx="785812"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8429625" y="0"/>
            <a:ext cx="714375" cy="5143500"/>
          </a:xfrm>
          <a:prstGeom prst="rect">
            <a:avLst/>
          </a:prstGeom>
          <a:solidFill>
            <a:srgbClr val="005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467544"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1 de marzo de 1872, Yellowstone, una bomba geotérmica en el estado de Wyoming con más de 500 géiseres activos, se convirtió en el primer parque nacional de la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14:shred pattern="rectang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0-ppt_w/2"/>
                                          </p:val>
                                        </p:tav>
                                      </p:tavLst>
                                    </p:anim>
                                    <p:anim calcmode="lin" valueType="num">
                                      <p:cBhvr additive="base">
                                        <p:cTn id="11" dur="3000"/>
                                        <p:tgtEl>
                                          <p:spTgt spid="6"/>
                                        </p:tgtEl>
                                        <p:attrNameLst>
                                          <p:attrName>ppt_y</p:attrName>
                                        </p:attrNameLst>
                                      </p:cBhvr>
                                      <p:tavLst>
                                        <p:tav tm="0">
                                          <p:val>
                                            <p:strVal val="ppt_y"/>
                                          </p:val>
                                        </p:tav>
                                        <p:tav tm="100000">
                                          <p:val>
                                            <p:strVal val="ppt_y"/>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0-ppt_w/2"/>
                                          </p:val>
                                        </p:tav>
                                      </p:tavLst>
                                    </p:anim>
                                    <p:anim calcmode="lin" valueType="num">
                                      <p:cBhvr additive="base">
                                        <p:cTn id="15" dur="3000"/>
                                        <p:tgtEl>
                                          <p:spTgt spid="7"/>
                                        </p:tgtEl>
                                        <p:attrNameLst>
                                          <p:attrName>ppt_y</p:attrName>
                                        </p:attrNameLst>
                                      </p:cBhvr>
                                      <p:tavLst>
                                        <p:tav tm="0">
                                          <p:val>
                                            <p:strVal val="ppt_y"/>
                                          </p:val>
                                        </p:tav>
                                        <p:tav tm="100000">
                                          <p:val>
                                            <p:strVal val="ppt_y"/>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0-ppt_w/2"/>
                                          </p:val>
                                        </p:tav>
                                      </p:tavLst>
                                    </p:anim>
                                    <p:anim calcmode="lin" valueType="num">
                                      <p:cBhvr additive="base">
                                        <p:cTn id="19" dur="3000"/>
                                        <p:tgtEl>
                                          <p:spTgt spid="8"/>
                                        </p:tgtEl>
                                        <p:attrNameLst>
                                          <p:attrName>ppt_y</p:attrName>
                                        </p:attrNameLst>
                                      </p:cBhvr>
                                      <p:tavLst>
                                        <p:tav tm="0">
                                          <p:val>
                                            <p:strVal val="ppt_y"/>
                                          </p:val>
                                        </p:tav>
                                        <p:tav tm="100000">
                                          <p:val>
                                            <p:strVal val="ppt_y"/>
                                          </p:val>
                                        </p:tav>
                                      </p:tavLst>
                                    </p:anim>
                                    <p:set>
                                      <p:cBhvr>
                                        <p:cTn id="20" dur="1" fill="hold">
                                          <p:stCondLst>
                                            <p:cond delay="2999"/>
                                          </p:stCondLst>
                                        </p:cTn>
                                        <p:tgtEl>
                                          <p:spTgt spid="8"/>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3000"/>
                                        <p:tgtEl>
                                          <p:spTgt spid="9"/>
                                        </p:tgtEl>
                                        <p:attrNameLst>
                                          <p:attrName>ppt_x</p:attrName>
                                        </p:attrNameLst>
                                      </p:cBhvr>
                                      <p:tavLst>
                                        <p:tav tm="0">
                                          <p:val>
                                            <p:strVal val="ppt_x"/>
                                          </p:val>
                                        </p:tav>
                                        <p:tav tm="100000">
                                          <p:val>
                                            <p:strVal val="0-ppt_w/2"/>
                                          </p:val>
                                        </p:tav>
                                      </p:tavLst>
                                    </p:anim>
                                    <p:anim calcmode="lin" valueType="num">
                                      <p:cBhvr additive="base">
                                        <p:cTn id="23" dur="3000"/>
                                        <p:tgtEl>
                                          <p:spTgt spid="9"/>
                                        </p:tgtEl>
                                        <p:attrNameLst>
                                          <p:attrName>ppt_y</p:attrName>
                                        </p:attrNameLst>
                                      </p:cBhvr>
                                      <p:tavLst>
                                        <p:tav tm="0">
                                          <p:val>
                                            <p:strVal val="ppt_y"/>
                                          </p:val>
                                        </p:tav>
                                        <p:tav tm="100000">
                                          <p:val>
                                            <p:strVal val="ppt_y"/>
                                          </p:val>
                                        </p:tav>
                                      </p:tavLst>
                                    </p:anim>
                                    <p:set>
                                      <p:cBhvr>
                                        <p:cTn id="24" dur="1" fill="hold">
                                          <p:stCondLst>
                                            <p:cond delay="2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3000"/>
                                        <p:tgtEl>
                                          <p:spTgt spid="10"/>
                                        </p:tgtEl>
                                        <p:attrNameLst>
                                          <p:attrName>ppt_x</p:attrName>
                                        </p:attrNameLst>
                                      </p:cBhvr>
                                      <p:tavLst>
                                        <p:tav tm="0">
                                          <p:val>
                                            <p:strVal val="ppt_x"/>
                                          </p:val>
                                        </p:tav>
                                        <p:tav tm="100000">
                                          <p:val>
                                            <p:strVal val="0-ppt_w/2"/>
                                          </p:val>
                                        </p:tav>
                                      </p:tavLst>
                                    </p:anim>
                                    <p:anim calcmode="lin" valueType="num">
                                      <p:cBhvr additive="base">
                                        <p:cTn id="27" dur="3000"/>
                                        <p:tgtEl>
                                          <p:spTgt spid="10"/>
                                        </p:tgtEl>
                                        <p:attrNameLst>
                                          <p:attrName>ppt_y</p:attrName>
                                        </p:attrNameLst>
                                      </p:cBhvr>
                                      <p:tavLst>
                                        <p:tav tm="0">
                                          <p:val>
                                            <p:strVal val="ppt_y"/>
                                          </p:val>
                                        </p:tav>
                                        <p:tav tm="100000">
                                          <p:val>
                                            <p:strVal val="ppt_y"/>
                                          </p:val>
                                        </p:tav>
                                      </p:tavLst>
                                    </p:anim>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3000"/>
                                        <p:tgtEl>
                                          <p:spTgt spid="11"/>
                                        </p:tgtEl>
                                        <p:attrNameLst>
                                          <p:attrName>ppt_x</p:attrName>
                                        </p:attrNameLst>
                                      </p:cBhvr>
                                      <p:tavLst>
                                        <p:tav tm="0">
                                          <p:val>
                                            <p:strVal val="ppt_x"/>
                                          </p:val>
                                        </p:tav>
                                        <p:tav tm="100000">
                                          <p:val>
                                            <p:strVal val="0-ppt_w/2"/>
                                          </p:val>
                                        </p:tav>
                                      </p:tavLst>
                                    </p:anim>
                                    <p:anim calcmode="lin" valueType="num">
                                      <p:cBhvr additive="base">
                                        <p:cTn id="31" dur="3000"/>
                                        <p:tgtEl>
                                          <p:spTgt spid="11"/>
                                        </p:tgtEl>
                                        <p:attrNameLst>
                                          <p:attrName>ppt_y</p:attrName>
                                        </p:attrNameLst>
                                      </p:cBhvr>
                                      <p:tavLst>
                                        <p:tav tm="0">
                                          <p:val>
                                            <p:strVal val="ppt_y"/>
                                          </p:val>
                                        </p:tav>
                                        <p:tav tm="100000">
                                          <p:val>
                                            <p:strVal val="ppt_y"/>
                                          </p:val>
                                        </p:tav>
                                      </p:tavLst>
                                    </p:anim>
                                    <p:set>
                                      <p:cBhvr>
                                        <p:cTn id="32" dur="1" fill="hold">
                                          <p:stCondLst>
                                            <p:cond delay="2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3000"/>
                                        <p:tgtEl>
                                          <p:spTgt spid="12"/>
                                        </p:tgtEl>
                                        <p:attrNameLst>
                                          <p:attrName>ppt_x</p:attrName>
                                        </p:attrNameLst>
                                      </p:cBhvr>
                                      <p:tavLst>
                                        <p:tav tm="0">
                                          <p:val>
                                            <p:strVal val="ppt_x"/>
                                          </p:val>
                                        </p:tav>
                                        <p:tav tm="100000">
                                          <p:val>
                                            <p:strVal val="0-ppt_w/2"/>
                                          </p:val>
                                        </p:tav>
                                      </p:tavLst>
                                    </p:anim>
                                    <p:anim calcmode="lin" valueType="num">
                                      <p:cBhvr additive="base">
                                        <p:cTn id="35" dur="3000"/>
                                        <p:tgtEl>
                                          <p:spTgt spid="12"/>
                                        </p:tgtEl>
                                        <p:attrNameLst>
                                          <p:attrName>ppt_y</p:attrName>
                                        </p:attrNameLst>
                                      </p:cBhvr>
                                      <p:tavLst>
                                        <p:tav tm="0">
                                          <p:val>
                                            <p:strVal val="ppt_y"/>
                                          </p:val>
                                        </p:tav>
                                        <p:tav tm="100000">
                                          <p:val>
                                            <p:strVal val="ppt_y"/>
                                          </p:val>
                                        </p:tav>
                                      </p:tavLst>
                                    </p:anim>
                                    <p:set>
                                      <p:cBhvr>
                                        <p:cTn id="36" dur="1" fill="hold">
                                          <p:stCondLst>
                                            <p:cond delay="2999"/>
                                          </p:stCondLst>
                                        </p:cTn>
                                        <p:tgtEl>
                                          <p:spTgt spid="12"/>
                                        </p:tgtEl>
                                        <p:attrNameLst>
                                          <p:attrName>style.visibility</p:attrName>
                                        </p:attrNameLst>
                                      </p:cBhvr>
                                      <p:to>
                                        <p:strVal val="hidden"/>
                                      </p:to>
                                    </p:set>
                                  </p:childTnLst>
                                </p:cTn>
                              </p:par>
                              <p:par>
                                <p:cTn id="37" presetID="2" presetClass="exit" presetSubtype="8" fill="hold" nodeType="withEffect">
                                  <p:stCondLst>
                                    <p:cond delay="0"/>
                                  </p:stCondLst>
                                  <p:childTnLst>
                                    <p:anim calcmode="lin" valueType="num">
                                      <p:cBhvr additive="base">
                                        <p:cTn id="38" dur="3000"/>
                                        <p:tgtEl>
                                          <p:spTgt spid="13"/>
                                        </p:tgtEl>
                                        <p:attrNameLst>
                                          <p:attrName>ppt_x</p:attrName>
                                        </p:attrNameLst>
                                      </p:cBhvr>
                                      <p:tavLst>
                                        <p:tav tm="0">
                                          <p:val>
                                            <p:strVal val="ppt_x"/>
                                          </p:val>
                                        </p:tav>
                                        <p:tav tm="100000">
                                          <p:val>
                                            <p:strVal val="0-ppt_w/2"/>
                                          </p:val>
                                        </p:tav>
                                      </p:tavLst>
                                    </p:anim>
                                    <p:anim calcmode="lin" valueType="num">
                                      <p:cBhvr additive="base">
                                        <p:cTn id="39" dur="3000"/>
                                        <p:tgtEl>
                                          <p:spTgt spid="13"/>
                                        </p:tgtEl>
                                        <p:attrNameLst>
                                          <p:attrName>ppt_y</p:attrName>
                                        </p:attrNameLst>
                                      </p:cBhvr>
                                      <p:tavLst>
                                        <p:tav tm="0">
                                          <p:val>
                                            <p:strVal val="ppt_y"/>
                                          </p:val>
                                        </p:tav>
                                        <p:tav tm="100000">
                                          <p:val>
                                            <p:strVal val="ppt_y"/>
                                          </p:val>
                                        </p:tav>
                                      </p:tavLst>
                                    </p:anim>
                                    <p:set>
                                      <p:cBhvr>
                                        <p:cTn id="40" dur="1" fill="hold">
                                          <p:stCondLst>
                                            <p:cond delay="2999"/>
                                          </p:stCondLst>
                                        </p:cTn>
                                        <p:tgtEl>
                                          <p:spTgt spid="13"/>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3000"/>
                                        <p:tgtEl>
                                          <p:spTgt spid="14"/>
                                        </p:tgtEl>
                                        <p:attrNameLst>
                                          <p:attrName>ppt_x</p:attrName>
                                        </p:attrNameLst>
                                      </p:cBhvr>
                                      <p:tavLst>
                                        <p:tav tm="0">
                                          <p:val>
                                            <p:strVal val="ppt_x"/>
                                          </p:val>
                                        </p:tav>
                                        <p:tav tm="100000">
                                          <p:val>
                                            <p:strVal val="0-ppt_w/2"/>
                                          </p:val>
                                        </p:tav>
                                      </p:tavLst>
                                    </p:anim>
                                    <p:anim calcmode="lin" valueType="num">
                                      <p:cBhvr additive="base">
                                        <p:cTn id="43" dur="3000"/>
                                        <p:tgtEl>
                                          <p:spTgt spid="14"/>
                                        </p:tgtEl>
                                        <p:attrNameLst>
                                          <p:attrName>ppt_y</p:attrName>
                                        </p:attrNameLst>
                                      </p:cBhvr>
                                      <p:tavLst>
                                        <p:tav tm="0">
                                          <p:val>
                                            <p:strVal val="ppt_y"/>
                                          </p:val>
                                        </p:tav>
                                        <p:tav tm="100000">
                                          <p:val>
                                            <p:strVal val="ppt_y"/>
                                          </p:val>
                                        </p:tav>
                                      </p:tavLst>
                                    </p:anim>
                                    <p:set>
                                      <p:cBhvr>
                                        <p:cTn id="44" dur="1" fill="hold">
                                          <p:stCondLst>
                                            <p:cond delay="2999"/>
                                          </p:stCondLst>
                                        </p:cTn>
                                        <p:tgtEl>
                                          <p:spTgt spid="14"/>
                                        </p:tgtEl>
                                        <p:attrNameLst>
                                          <p:attrName>style.visibility</p:attrName>
                                        </p:attrNameLst>
                                      </p:cBhvr>
                                      <p:to>
                                        <p:strVal val="hidden"/>
                                      </p:to>
                                    </p:set>
                                  </p:childTnLst>
                                </p:cTn>
                              </p:par>
                              <p:par>
                                <p:cTn id="45" presetID="2" presetClass="exit" presetSubtype="8" fill="hold" nodeType="withEffect">
                                  <p:stCondLst>
                                    <p:cond delay="0"/>
                                  </p:stCondLst>
                                  <p:childTnLst>
                                    <p:anim calcmode="lin" valueType="num">
                                      <p:cBhvr additive="base">
                                        <p:cTn id="46" dur="3000"/>
                                        <p:tgtEl>
                                          <p:spTgt spid="15"/>
                                        </p:tgtEl>
                                        <p:attrNameLst>
                                          <p:attrName>ppt_x</p:attrName>
                                        </p:attrNameLst>
                                      </p:cBhvr>
                                      <p:tavLst>
                                        <p:tav tm="0">
                                          <p:val>
                                            <p:strVal val="ppt_x"/>
                                          </p:val>
                                        </p:tav>
                                        <p:tav tm="100000">
                                          <p:val>
                                            <p:strVal val="0-ppt_w/2"/>
                                          </p:val>
                                        </p:tav>
                                      </p:tavLst>
                                    </p:anim>
                                    <p:anim calcmode="lin" valueType="num">
                                      <p:cBhvr additive="base">
                                        <p:cTn id="47" dur="3000"/>
                                        <p:tgtEl>
                                          <p:spTgt spid="15"/>
                                        </p:tgtEl>
                                        <p:attrNameLst>
                                          <p:attrName>ppt_y</p:attrName>
                                        </p:attrNameLst>
                                      </p:cBhvr>
                                      <p:tavLst>
                                        <p:tav tm="0">
                                          <p:val>
                                            <p:strVal val="ppt_y"/>
                                          </p:val>
                                        </p:tav>
                                        <p:tav tm="100000">
                                          <p:val>
                                            <p:strVal val="ppt_y"/>
                                          </p:val>
                                        </p:tav>
                                      </p:tavLst>
                                    </p:anim>
                                    <p:set>
                                      <p:cBhvr>
                                        <p:cTn id="48" dur="1" fill="hold">
                                          <p:stCondLst>
                                            <p:cond delay="2999"/>
                                          </p:stCondLst>
                                        </p:cTn>
                                        <p:tgtEl>
                                          <p:spTgt spid="15"/>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16"/>
                                        </p:tgtEl>
                                        <p:attrNameLst>
                                          <p:attrName>ppt_x</p:attrName>
                                        </p:attrNameLst>
                                      </p:cBhvr>
                                      <p:tavLst>
                                        <p:tav tm="0">
                                          <p:val>
                                            <p:strVal val="ppt_x"/>
                                          </p:val>
                                        </p:tav>
                                        <p:tav tm="100000">
                                          <p:val>
                                            <p:strVal val="0-ppt_w/2"/>
                                          </p:val>
                                        </p:tav>
                                      </p:tavLst>
                                    </p:anim>
                                    <p:anim calcmode="lin" valueType="num">
                                      <p:cBhvr additive="base">
                                        <p:cTn id="51" dur="3000"/>
                                        <p:tgtEl>
                                          <p:spTgt spid="16"/>
                                        </p:tgtEl>
                                        <p:attrNameLst>
                                          <p:attrName>ppt_y</p:attrName>
                                        </p:attrNameLst>
                                      </p:cBhvr>
                                      <p:tavLst>
                                        <p:tav tm="0">
                                          <p:val>
                                            <p:strVal val="ppt_y"/>
                                          </p:val>
                                        </p:tav>
                                        <p:tav tm="100000">
                                          <p:val>
                                            <p:strVal val="ppt_y"/>
                                          </p:val>
                                        </p:tav>
                                      </p:tavLst>
                                    </p:anim>
                                    <p:set>
                                      <p:cBhvr>
                                        <p:cTn id="52" dur="1" fill="hold">
                                          <p:stCondLst>
                                            <p:cond delay="2999"/>
                                          </p:stCondLst>
                                        </p:cTn>
                                        <p:tgtEl>
                                          <p:spTgt spid="16"/>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17"/>
                                        </p:tgtEl>
                                        <p:attrNameLst>
                                          <p:attrName>ppt_x</p:attrName>
                                        </p:attrNameLst>
                                      </p:cBhvr>
                                      <p:tavLst>
                                        <p:tav tm="0">
                                          <p:val>
                                            <p:strVal val="ppt_x"/>
                                          </p:val>
                                        </p:tav>
                                        <p:tav tm="100000">
                                          <p:val>
                                            <p:strVal val="0-ppt_w/2"/>
                                          </p:val>
                                        </p:tav>
                                      </p:tavLst>
                                    </p:anim>
                                    <p:anim calcmode="lin" valueType="num">
                                      <p:cBhvr additive="base">
                                        <p:cTn id="55" dur="3000"/>
                                        <p:tgtEl>
                                          <p:spTgt spid="17"/>
                                        </p:tgtEl>
                                        <p:attrNameLst>
                                          <p:attrName>ppt_y</p:attrName>
                                        </p:attrNameLst>
                                      </p:cBhvr>
                                      <p:tavLst>
                                        <p:tav tm="0">
                                          <p:val>
                                            <p:strVal val="ppt_y"/>
                                          </p:val>
                                        </p:tav>
                                        <p:tav tm="100000">
                                          <p:val>
                                            <p:strVal val="ppt_y"/>
                                          </p:val>
                                        </p:tav>
                                      </p:tavLst>
                                    </p:anim>
                                    <p:set>
                                      <p:cBhvr>
                                        <p:cTn id="56" dur="1" fill="hold">
                                          <p:stCondLst>
                                            <p:cond delay="2999"/>
                                          </p:stCondLst>
                                        </p:cTn>
                                        <p:tgtEl>
                                          <p:spTgt spid="17"/>
                                        </p:tgtEl>
                                        <p:attrNameLst>
                                          <p:attrName>style.visibility</p:attrName>
                                        </p:attrNameLst>
                                      </p:cBhvr>
                                      <p:to>
                                        <p:strVal val="hidden"/>
                                      </p:to>
                                    </p:set>
                                  </p:childTnLst>
                                </p:cTn>
                              </p:par>
                              <p:par>
                                <p:cTn id="57" presetID="17" presetClass="entr" presetSubtype="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ppt_x</p:attrName>
                                        </p:attrNameLst>
                                      </p:cBhvr>
                                      <p:tavLst>
                                        <p:tav tm="0">
                                          <p:val>
                                            <p:strVal val="#ppt_x+#ppt_w/2"/>
                                          </p:val>
                                        </p:tav>
                                        <p:tav tm="100000">
                                          <p:val>
                                            <p:strVal val="#ppt_x"/>
                                          </p:val>
                                        </p:tav>
                                      </p:tavLst>
                                    </p:anim>
                                    <p:anim calcmode="lin" valueType="num">
                                      <p:cBhvr>
                                        <p:cTn id="60" dur="3000" fill="hold"/>
                                        <p:tgtEl>
                                          <p:spTgt spid="4"/>
                                        </p:tgtEl>
                                        <p:attrNameLst>
                                          <p:attrName>ppt_y</p:attrName>
                                        </p:attrNameLst>
                                      </p:cBhvr>
                                      <p:tavLst>
                                        <p:tav tm="0">
                                          <p:val>
                                            <p:strVal val="#ppt_y"/>
                                          </p:val>
                                        </p:tav>
                                        <p:tav tm="100000">
                                          <p:val>
                                            <p:strVal val="#ppt_y"/>
                                          </p:val>
                                        </p:tav>
                                      </p:tavLst>
                                    </p:anim>
                                    <p:anim calcmode="lin" valueType="num">
                                      <p:cBhvr>
                                        <p:cTn id="61" dur="3000" fill="hold"/>
                                        <p:tgtEl>
                                          <p:spTgt spid="4"/>
                                        </p:tgtEl>
                                        <p:attrNameLst>
                                          <p:attrName>ppt_w</p:attrName>
                                        </p:attrNameLst>
                                      </p:cBhvr>
                                      <p:tavLst>
                                        <p:tav tm="0">
                                          <p:val>
                                            <p:fltVal val="0"/>
                                          </p:val>
                                        </p:tav>
                                        <p:tav tm="100000">
                                          <p:val>
                                            <p:strVal val="#ppt_w"/>
                                          </p:val>
                                        </p:tav>
                                      </p:tavLst>
                                    </p:anim>
                                    <p:anim calcmode="lin" valueType="num">
                                      <p:cBhvr>
                                        <p:cTn id="62" dur="3000" fill="hold"/>
                                        <p:tgtEl>
                                          <p:spTgt spid="4"/>
                                        </p:tgtEl>
                                        <p:attrNameLst>
                                          <p:attrName>ppt_h</p:attrName>
                                        </p:attrNameLst>
                                      </p:cBhvr>
                                      <p:tavLst>
                                        <p:tav tm="0">
                                          <p:val>
                                            <p:strVal val="#ppt_h"/>
                                          </p:val>
                                        </p:tav>
                                        <p:tav tm="100000">
                                          <p:val>
                                            <p:strVal val="#ppt_h"/>
                                          </p:val>
                                        </p:tav>
                                      </p:tavLst>
                                    </p:anim>
                                  </p:childTnLst>
                                </p:cTn>
                              </p:par>
                            </p:childTnLst>
                          </p:cTn>
                        </p:par>
                        <p:par>
                          <p:cTn id="63" fill="hold">
                            <p:stCondLst>
                              <p:cond delay="3000"/>
                            </p:stCondLst>
                            <p:childTnLst>
                              <p:par>
                                <p:cTn id="64" presetID="40" presetClass="entr" presetSubtype="0" fill="hold" grpId="0" nodeType="afterEffect">
                                  <p:stCondLst>
                                    <p:cond delay="0"/>
                                  </p:stCondLst>
                                  <p:iterate type="lt">
                                    <p:tmPct val="10000"/>
                                  </p:iterate>
                                  <p:childTnLst>
                                    <p:set>
                                      <p:cBhvr>
                                        <p:cTn id="65" dur="1" fill="hold">
                                          <p:stCondLst>
                                            <p:cond delay="0"/>
                                          </p:stCondLst>
                                        </p:cTn>
                                        <p:tgtEl>
                                          <p:spTgt spid="18"/>
                                        </p:tgtEl>
                                        <p:attrNameLst>
                                          <p:attrName>style.visibility</p:attrName>
                                        </p:attrNameLst>
                                      </p:cBhvr>
                                      <p:to>
                                        <p:strVal val="visible"/>
                                      </p:to>
                                    </p:set>
                                    <p:animEffect transition="in" filter="fade">
                                      <p:cBhvr>
                                        <p:cTn id="66" dur="1000"/>
                                        <p:tgtEl>
                                          <p:spTgt spid="18"/>
                                        </p:tgtEl>
                                      </p:cBhvr>
                                    </p:animEffect>
                                    <p:anim calcmode="lin" valueType="num">
                                      <p:cBhvr>
                                        <p:cTn id="67" dur="1000" fill="hold"/>
                                        <p:tgtEl>
                                          <p:spTgt spid="18"/>
                                        </p:tgtEl>
                                        <p:attrNameLst>
                                          <p:attrName>ppt_x</p:attrName>
                                        </p:attrNameLst>
                                      </p:cBhvr>
                                      <p:tavLst>
                                        <p:tav tm="0">
                                          <p:val>
                                            <p:strVal val="#ppt_x-.1"/>
                                          </p:val>
                                        </p:tav>
                                        <p:tav tm="100000">
                                          <p:val>
                                            <p:strVal val="#ppt_x"/>
                                          </p:val>
                                        </p:tav>
                                      </p:tavLst>
                                    </p:anim>
                                    <p:anim calcmode="lin" valueType="num">
                                      <p:cBhvr>
                                        <p:cTn id="68"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www.JoseLuisAvilaHerrera.Blogspot.com - Los colores de nuestro planeta 5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onector"/>
          <p:cNvSpPr/>
          <p:nvPr/>
        </p:nvSpPr>
        <p:spPr>
          <a:xfrm>
            <a:off x="0" y="0"/>
            <a:ext cx="1285875" cy="5143500"/>
          </a:xfrm>
          <a:prstGeom prst="flowChartConnector">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onector"/>
          <p:cNvSpPr/>
          <p:nvPr/>
        </p:nvSpPr>
        <p:spPr>
          <a:xfrm>
            <a:off x="1285875" y="0"/>
            <a:ext cx="1214438" cy="5143500"/>
          </a:xfrm>
          <a:prstGeom prst="flowChartConnector">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onector"/>
          <p:cNvSpPr/>
          <p:nvPr/>
        </p:nvSpPr>
        <p:spPr>
          <a:xfrm>
            <a:off x="2571750" y="0"/>
            <a:ext cx="1285875" cy="5143500"/>
          </a:xfrm>
          <a:prstGeom prst="flowChartConnector">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onector"/>
          <p:cNvSpPr/>
          <p:nvPr/>
        </p:nvSpPr>
        <p:spPr>
          <a:xfrm>
            <a:off x="3857625" y="0"/>
            <a:ext cx="1285875" cy="5143500"/>
          </a:xfrm>
          <a:prstGeom prst="flowChartConnector">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nector"/>
          <p:cNvSpPr/>
          <p:nvPr/>
        </p:nvSpPr>
        <p:spPr>
          <a:xfrm>
            <a:off x="5143500" y="0"/>
            <a:ext cx="1285875" cy="5143500"/>
          </a:xfrm>
          <a:prstGeom prst="flowChartConnector">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onector"/>
          <p:cNvSpPr/>
          <p:nvPr/>
        </p:nvSpPr>
        <p:spPr>
          <a:xfrm>
            <a:off x="6429375" y="0"/>
            <a:ext cx="1428750" cy="5143500"/>
          </a:xfrm>
          <a:prstGeom prst="flowChartConnector">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onector"/>
          <p:cNvSpPr/>
          <p:nvPr/>
        </p:nvSpPr>
        <p:spPr>
          <a:xfrm>
            <a:off x="7858125" y="0"/>
            <a:ext cx="1285875" cy="5143500"/>
          </a:xfrm>
          <a:prstGeom prst="flowChartConnector">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467544"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Fueron artistas y fotógrafos los que pelearon en el Congreso de EEUU para que protegieran este enclave entre Wyoming, Montana y un trocito de Idaho cerca de la cabecera del río Yellowstone.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5000">
        <p14:shred pattern="rectang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4000" fill="hold"/>
                                        <p:tgtEl>
                                          <p:spTgt spid="5"/>
                                        </p:tgtEl>
                                        <p:attrNameLst>
                                          <p:attrName>ppt_w</p:attrName>
                                        </p:attrNameLst>
                                      </p:cBhvr>
                                      <p:tavLst>
                                        <p:tav tm="0">
                                          <p:val>
                                            <p:strVal val="4/3*#ppt_w"/>
                                          </p:val>
                                        </p:tav>
                                        <p:tav tm="100000">
                                          <p:val>
                                            <p:strVal val="#ppt_w"/>
                                          </p:val>
                                        </p:tav>
                                      </p:tavLst>
                                    </p:anim>
                                    <p:anim calcmode="lin" valueType="num">
                                      <p:cBhvr>
                                        <p:cTn id="29" dur="4000" fill="hold"/>
                                        <p:tgtEl>
                                          <p:spTgt spid="5"/>
                                        </p:tgtEl>
                                        <p:attrNameLst>
                                          <p:attrName>ppt_h</p:attrName>
                                        </p:attrNameLst>
                                      </p:cBhvr>
                                      <p:tavLst>
                                        <p:tav tm="0">
                                          <p:val>
                                            <p:strVal val="4/3*#ppt_h"/>
                                          </p:val>
                                        </p:tav>
                                        <p:tav tm="100000">
                                          <p:val>
                                            <p:strVal val="#ppt_h"/>
                                          </p:val>
                                        </p:tav>
                                      </p:tavLst>
                                    </p:anim>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1"/>
                                          </p:val>
                                        </p:tav>
                                        <p:tav tm="100000">
                                          <p:val>
                                            <p:strVal val="#ppt_x"/>
                                          </p:val>
                                        </p:tav>
                                      </p:tavLst>
                                    </p:anim>
                                    <p:anim calcmode="lin" valueType="num">
                                      <p:cBhvr>
                                        <p:cTn id="35"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5.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Triángulo rectángulo"/>
          <p:cNvSpPr/>
          <p:nvPr/>
        </p:nvSpPr>
        <p:spPr>
          <a:xfrm>
            <a:off x="0" y="0"/>
            <a:ext cx="9144000" cy="5143500"/>
          </a:xfrm>
          <a:prstGeom prst="rtTriangle">
            <a:avLst/>
          </a:prstGeom>
          <a:solidFill>
            <a:schemeClr val="bg2">
              <a:lumMod val="40000"/>
              <a:lumOff val="60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0" y="0"/>
            <a:ext cx="9144000" cy="5143500"/>
          </a:xfrm>
          <a:prstGeom prst="rtTriangle">
            <a:avLst/>
          </a:prstGeom>
          <a:solidFill>
            <a:schemeClr val="accent1">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testimonios convencieron. El presidente </a:t>
            </a:r>
            <a:r>
              <a:rPr lang="es-ES" i="1" dirty="0" err="1" smtClean="0">
                <a:effectLst>
                  <a:glow rad="101600">
                    <a:srgbClr val="C00000">
                      <a:alpha val="60000"/>
                    </a:srgbClr>
                  </a:glow>
                  <a:outerShdw blurRad="38100" dist="38100" dir="2700000" algn="tl">
                    <a:srgbClr val="000000">
                      <a:alpha val="43137"/>
                    </a:srgbClr>
                  </a:outerShdw>
                </a:effectLst>
              </a:rPr>
              <a:t>Ulysses</a:t>
            </a:r>
            <a:r>
              <a:rPr lang="es-ES" i="1" dirty="0" smtClean="0">
                <a:effectLst>
                  <a:glow rad="101600">
                    <a:srgbClr val="C00000">
                      <a:alpha val="60000"/>
                    </a:srgbClr>
                  </a:glow>
                  <a:outerShdw blurRad="38100" dist="38100" dir="2700000" algn="tl">
                    <a:srgbClr val="000000">
                      <a:alpha val="43137"/>
                    </a:srgbClr>
                  </a:outerShdw>
                </a:effectLst>
              </a:rPr>
              <a:t> S. </a:t>
            </a:r>
            <a:r>
              <a:rPr lang="es-ES" i="1" dirty="0" err="1" smtClean="0">
                <a:effectLst>
                  <a:glow rad="101600">
                    <a:srgbClr val="C00000">
                      <a:alpha val="60000"/>
                    </a:srgbClr>
                  </a:glow>
                  <a:outerShdw blurRad="38100" dist="38100" dir="2700000" algn="tl">
                    <a:srgbClr val="000000">
                      <a:alpha val="43137"/>
                    </a:srgbClr>
                  </a:outerShdw>
                </a:effectLst>
              </a:rPr>
              <a:t>Grant</a:t>
            </a:r>
            <a:r>
              <a:rPr lang="es-ES" i="1" dirty="0" smtClean="0">
                <a:effectLst>
                  <a:glow rad="101600">
                    <a:srgbClr val="C00000">
                      <a:alpha val="60000"/>
                    </a:srgbClr>
                  </a:glow>
                  <a:outerShdw blurRad="38100" dist="38100" dir="2700000" algn="tl">
                    <a:srgbClr val="000000">
                      <a:alpha val="43137"/>
                    </a:srgbClr>
                  </a:outerShdw>
                </a:effectLst>
              </a:rPr>
              <a:t>, firmó el 1 de marzo de 1872 la Ley de Protección del Parque Nacional de Yellowstone, el primero del país, "para el beneficio y disfrute del pueblo".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shred pattern="rectang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20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2000"/>
                                        <p:tgtEl>
                                          <p:spTgt spid="7"/>
                                        </p:tgtEl>
                                      </p:cBhvr>
                                    </p:animEffect>
                                  </p:childTnLst>
                                </p:cTn>
                              </p:par>
                            </p:childTnLst>
                          </p:cTn>
                        </p:par>
                        <p:par>
                          <p:cTn id="11" fill="hold" nodeType="afterGroup">
                            <p:stCondLst>
                              <p:cond delay="2000"/>
                            </p:stCondLst>
                            <p:childTnLst>
                              <p:par>
                                <p:cTn id="12" presetID="3" presetClass="exit" presetSubtype="10" fill="hold" grpId="1" nodeType="afterEffect">
                                  <p:stCondLst>
                                    <p:cond delay="0"/>
                                  </p:stCondLst>
                                  <p:childTnLst>
                                    <p:animEffect transition="out" filter="blinds(horizontal)">
                                      <p:cBhvr>
                                        <p:cTn id="13" dur="2000"/>
                                        <p:tgtEl>
                                          <p:spTgt spid="6"/>
                                        </p:tgtEl>
                                      </p:cBhvr>
                                    </p:animEffect>
                                    <p:set>
                                      <p:cBhvr>
                                        <p:cTn id="14" dur="1" fill="hold">
                                          <p:stCondLst>
                                            <p:cond delay="1999"/>
                                          </p:stCondLst>
                                        </p:cTn>
                                        <p:tgtEl>
                                          <p:spTgt spid="6"/>
                                        </p:tgtEl>
                                        <p:attrNameLst>
                                          <p:attrName>style.visibility</p:attrName>
                                        </p:attrNameLst>
                                      </p:cBhvr>
                                      <p:to>
                                        <p:strVal val="hidden"/>
                                      </p:to>
                                    </p:set>
                                  </p:childTnLst>
                                </p:cTn>
                              </p:par>
                              <p:par>
                                <p:cTn id="15" presetID="3" presetClass="exit" presetSubtype="5" fill="hold" grpId="1" nodeType="withEffect">
                                  <p:stCondLst>
                                    <p:cond delay="0"/>
                                  </p:stCondLst>
                                  <p:childTnLst>
                                    <p:animEffect transition="out" filter="blinds(vertical)">
                                      <p:cBhvr>
                                        <p:cTn id="16" dur="2000"/>
                                        <p:tgtEl>
                                          <p:spTgt spid="7"/>
                                        </p:tgtEl>
                                      </p:cBhvr>
                                    </p:animEffect>
                                    <p:set>
                                      <p:cBhvr>
                                        <p:cTn id="17" dur="1" fill="hold">
                                          <p:stCondLst>
                                            <p:cond delay="1999"/>
                                          </p:stCondLst>
                                        </p:cTn>
                                        <p:tgtEl>
                                          <p:spTgt spid="7"/>
                                        </p:tgtEl>
                                        <p:attrNameLst>
                                          <p:attrName>style.visibility</p:attrName>
                                        </p:attrNameLst>
                                      </p:cBhvr>
                                      <p:to>
                                        <p:strVal val="hidden"/>
                                      </p:to>
                                    </p:set>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2 Subtítulo"/>
          <p:cNvSpPr>
            <a:spLocks noGrp="1"/>
          </p:cNvSpPr>
          <p:nvPr>
            <p:ph type="subTitle" idx="1"/>
          </p:nvPr>
        </p:nvSpPr>
        <p:spPr>
          <a:xfrm>
            <a:off x="1371600" y="2914653"/>
            <a:ext cx="6400800" cy="1314448"/>
          </a:xfrm>
          <a:ln>
            <a:noFill/>
          </a:ln>
        </p:spPr>
        <p:txBody>
          <a:bodyPr/>
          <a:lstStyle/>
          <a:p>
            <a:pPr eaLnBrk="1" hangingPunct="1"/>
            <a:endParaRPr lang="es-ES" smtClean="0">
              <a:solidFill>
                <a:srgbClr val="FFFFFF"/>
              </a:solidFill>
            </a:endParaRPr>
          </a:p>
        </p:txBody>
      </p:sp>
      <p:pic>
        <p:nvPicPr>
          <p:cNvPr id="5" name="4 Imagen" descr="California_002020.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
            <a:ext cx="9144000" cy="53086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sp>
        <p:nvSpPr>
          <p:cNvPr id="6" name="5 Rectángulo"/>
          <p:cNvSpPr/>
          <p:nvPr/>
        </p:nvSpPr>
        <p:spPr>
          <a:xfrm>
            <a:off x="0" y="0"/>
            <a:ext cx="1143000" cy="5143500"/>
          </a:xfrm>
          <a:prstGeom prst="rect">
            <a:avLst/>
          </a:prstGeom>
          <a:solidFill>
            <a:schemeClr val="accent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143000" y="0"/>
            <a:ext cx="1143000" cy="5143500"/>
          </a:xfrm>
          <a:prstGeom prst="rect">
            <a:avLst/>
          </a:prstGeom>
          <a:solidFill>
            <a:schemeClr val="accent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286000" y="0"/>
            <a:ext cx="1143000" cy="5143500"/>
          </a:xfrm>
          <a:prstGeom prst="rect">
            <a:avLst/>
          </a:prstGeom>
          <a:solidFill>
            <a:schemeClr val="accent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3429000" y="0"/>
            <a:ext cx="1143000" cy="5143500"/>
          </a:xfrm>
          <a:prstGeom prst="rect">
            <a:avLst/>
          </a:prstGeom>
          <a:solidFill>
            <a:schemeClr val="accent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0"/>
            <a:ext cx="1143000" cy="5143500"/>
          </a:xfrm>
          <a:prstGeom prst="rect">
            <a:avLst/>
          </a:prstGeom>
          <a:solidFill>
            <a:schemeClr val="accent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5715000" y="0"/>
            <a:ext cx="1143000" cy="5143500"/>
          </a:xfrm>
          <a:prstGeom prst="rect">
            <a:avLst/>
          </a:prstGeom>
          <a:solidFill>
            <a:schemeClr val="accent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6858000" y="-2"/>
            <a:ext cx="1143000" cy="5143502"/>
          </a:xfrm>
          <a:prstGeom prst="rect">
            <a:avLst/>
          </a:prstGeom>
          <a:solidFill>
            <a:schemeClr val="accent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8001000" y="0"/>
            <a:ext cx="1143000" cy="5143500"/>
          </a:xfrm>
          <a:prstGeom prst="rect">
            <a:avLst/>
          </a:prstGeom>
          <a:solidFill>
            <a:schemeClr val="accent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827088" y="4300538"/>
            <a:ext cx="7632700" cy="646112"/>
          </a:xfrm>
          <a:prstGeom prst="rect">
            <a:avLst/>
          </a:prstGeom>
          <a:noFill/>
          <a:ln>
            <a:noFill/>
          </a:ln>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Lago Yellowstone es el lago más grande de América del Norte y en la mitad meridional de este se encuentra la Caldera Yellowstone.</a:t>
            </a:r>
          </a:p>
        </p:txBody>
      </p:sp>
    </p:spTree>
  </p:cSld>
  <p:clrMapOvr>
    <a:masterClrMapping/>
  </p:clrMapOvr>
  <mc:AlternateContent xmlns:mc="http://schemas.openxmlformats.org/markup-compatibility/2006" xmlns:p14="http://schemas.microsoft.com/office/powerpoint/2010/main">
    <mc:Choice Requires="p14">
      <p:transition spd="slow" p14:dur="3000" advTm="18000">
        <p14:shred pattern="rectang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strVal val="4/3*#ppt_w"/>
                                          </p:val>
                                        </p:tav>
                                        <p:tav tm="100000">
                                          <p:val>
                                            <p:strVal val="#ppt_w"/>
                                          </p:val>
                                        </p:tav>
                                      </p:tavLst>
                                    </p:anim>
                                    <p:anim calcmode="lin" valueType="num">
                                      <p:cBhvr>
                                        <p:cTn id="32" dur="3000" fill="hold"/>
                                        <p:tgtEl>
                                          <p:spTgt spid="5"/>
                                        </p:tgtEl>
                                        <p:attrNameLst>
                                          <p:attrName>ppt_h</p:attrName>
                                        </p:attrNameLst>
                                      </p:cBhvr>
                                      <p:tavLst>
                                        <p:tav tm="0">
                                          <p:val>
                                            <p:strVal val="4/3*#ppt_h"/>
                                          </p:val>
                                        </p:tav>
                                        <p:tav tm="100000">
                                          <p:val>
                                            <p:strVal val="#ppt_h"/>
                                          </p:val>
                                        </p:tav>
                                      </p:tavLst>
                                    </p:anim>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1"/>
                                          </p:val>
                                        </p:tav>
                                        <p:tav tm="100000">
                                          <p:val>
                                            <p:strVal val="#ppt_x"/>
                                          </p:val>
                                        </p:tav>
                                      </p:tavLst>
                                    </p:anim>
                                    <p:anim calcmode="lin" valueType="num">
                                      <p:cBhvr>
                                        <p:cTn id="3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riángulo rectángulo"/>
          <p:cNvSpPr/>
          <p:nvPr/>
        </p:nvSpPr>
        <p:spPr>
          <a:xfrm flipV="1">
            <a:off x="0" y="0"/>
            <a:ext cx="9144000" cy="5143500"/>
          </a:xfrm>
          <a:prstGeom prst="r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0" y="0"/>
            <a:ext cx="9144000" cy="5143500"/>
          </a:xfrm>
          <a:prstGeom prst="r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3 Marcador de contenido" descr="www.JoseLuisAvilaHerrera.Blogspot.com - Los colores de nuestro planeta 58.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96900"/>
            <a:ext cx="9144000" cy="6048375"/>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Triángulo rectángulo"/>
          <p:cNvSpPr/>
          <p:nvPr/>
        </p:nvSpPr>
        <p:spPr>
          <a:xfrm flipH="1" flipV="1">
            <a:off x="0" y="-165100"/>
            <a:ext cx="9144000" cy="54737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a:off x="0" y="-307975"/>
            <a:ext cx="9144000" cy="5451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323528"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Principios de enero 2004, la versión de invierno del autobús amarillo fue probado en carreteras cubiertas de nieve de nuevo en el Parque Nacional de Yellowstone. El equipo está buscando maneras de mejorar el vehículo antes de que comience la producción real.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fractur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4/3*#ppt_w"/>
                                          </p:val>
                                        </p:tav>
                                        <p:tav tm="100000">
                                          <p:val>
                                            <p:strVal val="#ppt_w"/>
                                          </p:val>
                                        </p:tav>
                                      </p:tavLst>
                                    </p:anim>
                                    <p:anim calcmode="lin" valueType="num">
                                      <p:cBhvr>
                                        <p:cTn id="14" dur="3000" fill="hold"/>
                                        <p:tgtEl>
                                          <p:spTgt spid="7"/>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ppt_x</p:attrName>
                                        </p:attrNameLst>
                                      </p:cBhvr>
                                      <p:tavLst>
                                        <p:tav tm="0">
                                          <p:val>
                                            <p:strVal val="#ppt_x-.1"/>
                                          </p:val>
                                        </p:tav>
                                        <p:tav tm="100000">
                                          <p:val>
                                            <p:strVal val="#ppt_x"/>
                                          </p:val>
                                        </p:tav>
                                      </p:tavLst>
                                    </p:anim>
                                    <p:anim calcmode="lin" valueType="num">
                                      <p:cBhvr>
                                        <p:cTn id="2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riángulo rectángulo"/>
          <p:cNvSpPr/>
          <p:nvPr/>
        </p:nvSpPr>
        <p:spPr>
          <a:xfrm flipV="1">
            <a:off x="0" y="0"/>
            <a:ext cx="9144000" cy="5143500"/>
          </a:xfrm>
          <a:prstGeom prst="r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0" y="0"/>
            <a:ext cx="9144000" cy="5143500"/>
          </a:xfrm>
          <a:prstGeom prst="r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3 Marcador de contenido"/>
          <p:cNvPicPr>
            <a:picLocks noChangeAspect="1"/>
          </p:cNvPicPr>
          <p:nvPr/>
        </p:nvPicPr>
        <p:blipFill>
          <a:blip r:embed="rId2" cstate="print"/>
          <a:stretch>
            <a:fillRect/>
          </a:stretch>
        </p:blipFill>
        <p:spPr bwMode="auto">
          <a:xfrm>
            <a:off x="0" y="-171979"/>
            <a:ext cx="9144000" cy="5315479"/>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Triángulo rectángulo"/>
          <p:cNvSpPr/>
          <p:nvPr/>
        </p:nvSpPr>
        <p:spPr>
          <a:xfrm flipH="1" flipV="1">
            <a:off x="0" y="-236562"/>
            <a:ext cx="9144000" cy="554516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a:off x="0" y="-307975"/>
            <a:ext cx="9144000" cy="5451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539552" y="401191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Nacional de Yellowstone puede llegar a ser más accesible en invierno y verano, a través de los esfuerzos de colaboración para desarrollar un nuevo vehículo de combustible alternativo.</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1622759580"/>
      </p:ext>
    </p:extLst>
  </p:cSld>
  <p:clrMapOvr>
    <a:masterClrMapping/>
  </p:clrMapOvr>
  <mc:AlternateContent xmlns:mc="http://schemas.openxmlformats.org/markup-compatibility/2006" xmlns:p14="http://schemas.microsoft.com/office/powerpoint/2010/main">
    <mc:Choice Requires="p14">
      <p:transition spd="slow" p14:dur="2250" advTm="25000">
        <p14:ripp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4000" fill="hold"/>
                                        <p:tgtEl>
                                          <p:spTgt spid="7"/>
                                        </p:tgtEl>
                                        <p:attrNameLst>
                                          <p:attrName>ppt_w</p:attrName>
                                        </p:attrNameLst>
                                      </p:cBhvr>
                                      <p:tavLst>
                                        <p:tav tm="0">
                                          <p:val>
                                            <p:strVal val="4/3*#ppt_w"/>
                                          </p:val>
                                        </p:tav>
                                        <p:tav tm="100000">
                                          <p:val>
                                            <p:strVal val="#ppt_w"/>
                                          </p:val>
                                        </p:tav>
                                      </p:tavLst>
                                    </p:anim>
                                    <p:anim calcmode="lin" valueType="num">
                                      <p:cBhvr>
                                        <p:cTn id="14" dur="4000" fill="hold"/>
                                        <p:tgtEl>
                                          <p:spTgt spid="7"/>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1"/>
                                          </p:val>
                                        </p:tav>
                                        <p:tav tm="100000">
                                          <p:val>
                                            <p:strVal val="#ppt_x"/>
                                          </p:val>
                                        </p:tav>
                                      </p:tavLst>
                                    </p:anim>
                                    <p:anim calcmode="lin" valueType="num">
                                      <p:cBhvr>
                                        <p:cTn id="2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785813" y="642938"/>
            <a:ext cx="9144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500063" y="428625"/>
            <a:ext cx="9144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3 Marcador de contenido" descr="www.JoseLuisAvilaHerrera.Blogspot.com - Los colores de nuestro planeta 57.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07975"/>
            <a:ext cx="9144000" cy="57594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rtDeco"/>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a:off x="0" y="0"/>
            <a:ext cx="9144000" cy="6429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642938"/>
            <a:ext cx="9144000" cy="6429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1285875"/>
            <a:ext cx="9144000" cy="6429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1928813"/>
            <a:ext cx="9144000" cy="6429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571750"/>
            <a:ext cx="9144000" cy="6429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3214688"/>
            <a:ext cx="9144000" cy="6429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3857625"/>
            <a:ext cx="9144000" cy="6429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0" y="4500563"/>
            <a:ext cx="9144000" cy="6429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539750" y="4300538"/>
            <a:ext cx="792068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Osos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grizzly</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lobos, manadas de bisontes y alces pastan libremente y viven en el parque.</a:t>
            </a:r>
          </a:p>
        </p:txBody>
      </p:sp>
    </p:spTree>
  </p:cSld>
  <p:clrMapOvr>
    <a:masterClrMapping/>
  </p:clrMapOvr>
  <mc:AlternateContent xmlns:mc="http://schemas.openxmlformats.org/markup-compatibility/2006" xmlns:p14="http://schemas.microsoft.com/office/powerpoint/2010/main">
    <mc:Choice Requires="p14">
      <p:transition spd="slow" p14:dur="2250" advTm="15000">
        <p14:ripple/>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grpId="0" nodeType="withEffect">
                                  <p:stCondLst>
                                    <p:cond delay="0"/>
                                  </p:stCondLst>
                                  <p:childTnLst>
                                    <p:animEffect transition="out" filter="checkerboard(dow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5" presetClass="exit" presetSubtype="5" fill="hold" grpId="0" nodeType="withEffect">
                                  <p:stCondLst>
                                    <p:cond delay="0"/>
                                  </p:stCondLst>
                                  <p:childTnLst>
                                    <p:animEffect transition="out" filter="checkerboard(dow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strVal val="4/3*#ppt_w"/>
                                          </p:val>
                                        </p:tav>
                                        <p:tav tm="100000">
                                          <p:val>
                                            <p:strVal val="#ppt_w"/>
                                          </p:val>
                                        </p:tav>
                                      </p:tavLst>
                                    </p:anim>
                                    <p:anim calcmode="lin" valueType="num">
                                      <p:cBhvr>
                                        <p:cTn id="32" dur="3000" fill="hold"/>
                                        <p:tgtEl>
                                          <p:spTgt spid="7"/>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7"/>
                                        </p:tgtEl>
                                        <p:attrNameLst>
                                          <p:attrName>style.visibility</p:attrName>
                                        </p:attrNameLst>
                                      </p:cBhvr>
                                      <p:to>
                                        <p:strVal val="visible"/>
                                      </p:to>
                                    </p:set>
                                    <p:animEffect transition="in" filter="fade">
                                      <p:cBhvr>
                                        <p:cTn id="36" dur="1000"/>
                                        <p:tgtEl>
                                          <p:spTgt spid="17"/>
                                        </p:tgtEl>
                                      </p:cBhvr>
                                    </p:animEffect>
                                    <p:anim calcmode="lin" valueType="num">
                                      <p:cBhvr>
                                        <p:cTn id="37" dur="1000" fill="hold"/>
                                        <p:tgtEl>
                                          <p:spTgt spid="17"/>
                                        </p:tgtEl>
                                        <p:attrNameLst>
                                          <p:attrName>ppt_x</p:attrName>
                                        </p:attrNameLst>
                                      </p:cBhvr>
                                      <p:tavLst>
                                        <p:tav tm="0">
                                          <p:val>
                                            <p:strVal val="#ppt_x-.1"/>
                                          </p:val>
                                        </p:tav>
                                        <p:tav tm="100000">
                                          <p:val>
                                            <p:strVal val="#ppt_x"/>
                                          </p:val>
                                        </p:tav>
                                      </p:tavLst>
                                    </p:anim>
                                    <p:anim calcmode="lin" valueType="num">
                                      <p:cBhvr>
                                        <p:cTn id="3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ES.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452438"/>
            <a:ext cx="9144000" cy="59039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5" name="3 Rectángulo"/>
          <p:cNvSpPr>
            <a:spLocks noChangeArrowheads="1"/>
          </p:cNvSpPr>
          <p:nvPr/>
        </p:nvSpPr>
        <p:spPr bwMode="auto">
          <a:xfrm>
            <a:off x="3683000" y="2433638"/>
            <a:ext cx="184150" cy="3698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es-ES">
              <a:latin typeface="Calibri" pitchFamily="34" charset="0"/>
            </a:endParaRPr>
          </a:p>
        </p:txBody>
      </p:sp>
      <p:sp>
        <p:nvSpPr>
          <p:cNvPr id="5" name="4 Triángulo rectángulo"/>
          <p:cNvSpPr/>
          <p:nvPr/>
        </p:nvSpPr>
        <p:spPr>
          <a:xfrm>
            <a:off x="0" y="0"/>
            <a:ext cx="9144000" cy="5143500"/>
          </a:xfrm>
          <a:prstGeom prst="rtTriangle">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flipV="1">
            <a:off x="0" y="0"/>
            <a:ext cx="9144000" cy="5143500"/>
          </a:xfrm>
          <a:prstGeom prst="rtTriangle">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Todos los mamíferos de gran tamaño que habitaban este enclave del oeste americano cuando Yellowstone se blindó como parque nacional hace 150 años siguen presentes.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 presetClass="exit" presetSubtype="9" fill="hold"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0-ppt_w/2"/>
                                          </p:val>
                                        </p:tav>
                                      </p:tavLst>
                                    </p:anim>
                                    <p:anim calcmode="lin" valueType="num">
                                      <p:cBhvr additive="base">
                                        <p:cTn id="13" dur="3000"/>
                                        <p:tgtEl>
                                          <p:spTgt spid="5"/>
                                        </p:tgtEl>
                                        <p:attrNameLst>
                                          <p:attrName>ppt_y</p:attrName>
                                        </p:attrNameLst>
                                      </p:cBhvr>
                                      <p:tavLst>
                                        <p:tav tm="0">
                                          <p:val>
                                            <p:strVal val="ppt_y"/>
                                          </p:val>
                                        </p:tav>
                                        <p:tav tm="100000">
                                          <p:val>
                                            <p:strVal val="0-ppt_h/2"/>
                                          </p:val>
                                        </p:tav>
                                      </p:tavLst>
                                    </p:anim>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9" fill="hold" nodeType="withEffect">
                                  <p:stCondLst>
                                    <p:cond delay="0"/>
                                  </p:stCondLst>
                                  <p:childTnLst>
                                    <p:anim calcmode="lin" valueType="num">
                                      <p:cBhvr additive="base">
                                        <p:cTn id="16" dur="3000"/>
                                        <p:tgtEl>
                                          <p:spTgt spid="6"/>
                                        </p:tgtEl>
                                        <p:attrNameLst>
                                          <p:attrName>ppt_x</p:attrName>
                                        </p:attrNameLst>
                                      </p:cBhvr>
                                      <p:tavLst>
                                        <p:tav tm="0">
                                          <p:val>
                                            <p:strVal val="ppt_x"/>
                                          </p:val>
                                        </p:tav>
                                        <p:tav tm="100000">
                                          <p:val>
                                            <p:strVal val="0-ppt_w/2"/>
                                          </p:val>
                                        </p:tav>
                                      </p:tavLst>
                                    </p:anim>
                                    <p:anim calcmode="lin" valueType="num">
                                      <p:cBhvr additive="base">
                                        <p:cTn id="17" dur="3000"/>
                                        <p:tgtEl>
                                          <p:spTgt spid="6"/>
                                        </p:tgtEl>
                                        <p:attrNameLst>
                                          <p:attrName>ppt_y</p:attrName>
                                        </p:attrNameLst>
                                      </p:cBhvr>
                                      <p:tavLst>
                                        <p:tav tm="0">
                                          <p:val>
                                            <p:strVal val="ppt_y"/>
                                          </p:val>
                                        </p:tav>
                                        <p:tav tm="100000">
                                          <p:val>
                                            <p:strVal val="0-ppt_h/2"/>
                                          </p:val>
                                        </p:tav>
                                      </p:tavLst>
                                    </p:anim>
                                    <p:set>
                                      <p:cBhvr>
                                        <p:cTn id="18" dur="1" fill="hold">
                                          <p:stCondLst>
                                            <p:cond delay="2999"/>
                                          </p:stCondLst>
                                        </p:cTn>
                                        <p:tgtEl>
                                          <p:spTgt spid="6"/>
                                        </p:tgtEl>
                                        <p:attrNameLst>
                                          <p:attrName>style.visibility</p:attrName>
                                        </p:attrNameLst>
                                      </p:cBhvr>
                                      <p:to>
                                        <p:strVal val="hidden"/>
                                      </p:to>
                                    </p:set>
                                  </p:childTnLst>
                                </p:cTn>
                              </p:par>
                              <p:par>
                                <p:cTn id="19" presetID="2" presetClass="entr" presetSubtype="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1+#ppt_h/2"/>
                                          </p:val>
                                        </p:tav>
                                        <p:tav tm="100000">
                                          <p:val>
                                            <p:strVal val="#ppt_y"/>
                                          </p:val>
                                        </p:tav>
                                      </p:tavLst>
                                    </p:anim>
                                  </p:childTnLst>
                                </p:cTn>
                              </p:par>
                              <p:par>
                                <p:cTn id="23" presetID="3" presetClass="entr" presetSubtype="1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linds(horizontal)">
                                      <p:cBhvr>
                                        <p:cTn id="25" dur="3000"/>
                                        <p:tgtEl>
                                          <p:spTgt spid="3"/>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iyata3_1024x768.jpg"/>
          <p:cNvPicPr>
            <a:picLocks noChangeAspect="1"/>
          </p:cNvPicPr>
          <p:nvPr/>
        </p:nvPicPr>
        <p:blipFill>
          <a:blip r:embed="rId2" cstate="print"/>
          <a:stretch>
            <a:fillRect/>
          </a:stretch>
        </p:blipFill>
        <p:spPr bwMode="auto">
          <a:xfrm>
            <a:off x="0" y="0"/>
            <a:ext cx="9144000" cy="566809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0" y="0"/>
            <a:ext cx="9144000" cy="5143500"/>
          </a:xfrm>
          <a:prstGeom prst="rect">
            <a:avLst/>
          </a:prstGeom>
          <a:solidFill>
            <a:schemeClr val="tx2">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395536"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lista es larga. Desde osos pardos y negros (es uno de los pocos lugares al sur de Canadá donde los osos negros coexisten con los </a:t>
            </a:r>
            <a:r>
              <a:rPr lang="es-ES" i="1" dirty="0" err="1" smtClean="0">
                <a:effectLst>
                  <a:glow rad="101600">
                    <a:srgbClr val="C00000">
                      <a:alpha val="60000"/>
                    </a:srgbClr>
                  </a:glow>
                  <a:outerShdw blurRad="38100" dist="38100" dir="2700000" algn="tl">
                    <a:srgbClr val="000000">
                      <a:alpha val="43137"/>
                    </a:srgbClr>
                  </a:outerShdw>
                </a:effectLst>
              </a:rPr>
              <a:t>grizzly</a:t>
            </a:r>
            <a:r>
              <a:rPr lang="es-ES" i="1" dirty="0" smtClean="0">
                <a:effectLst>
                  <a:glow rad="101600">
                    <a:srgbClr val="C00000">
                      <a:alpha val="60000"/>
                    </a:srgbClr>
                  </a:glow>
                  <a:outerShdw blurRad="38100" dist="38100" dir="2700000" algn="tl">
                    <a:srgbClr val="000000">
                      <a:alpha val="43137"/>
                    </a:srgbClr>
                  </a:outerShdw>
                </a:effectLst>
              </a:rPr>
              <a:t>) hasta lobos, pumas, coyotes, bisontes, alces, antílopes y carneros de las Rocosas, entre otros.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ripp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grpId="0" nodeType="withEffect">
                                  <p:stCondLst>
                                    <p:cond delay="0"/>
                                  </p:stCondLst>
                                  <p:childTnLst>
                                    <p:animEffect transition="out" filter="wedge">
                                      <p:cBhvr>
                                        <p:cTn id="6" dur="3500"/>
                                        <p:tgtEl>
                                          <p:spTgt spid="9"/>
                                        </p:tgtEl>
                                      </p:cBhvr>
                                    </p:animEffect>
                                    <p:set>
                                      <p:cBhvr>
                                        <p:cTn id="7" dur="1" fill="hold">
                                          <p:stCondLst>
                                            <p:cond delay="3499"/>
                                          </p:stCondLst>
                                        </p:cTn>
                                        <p:tgtEl>
                                          <p:spTgt spid="9"/>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4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4/3*#ppt_w"/>
                                          </p:val>
                                        </p:tav>
                                        <p:tav tm="100000">
                                          <p:val>
                                            <p:strVal val="#ppt_w"/>
                                          </p:val>
                                        </p:tav>
                                      </p:tavLst>
                                    </p:anim>
                                    <p:anim calcmode="lin" valueType="num">
                                      <p:cBhvr>
                                        <p:cTn id="14" dur="4000" fill="hold"/>
                                        <p:tgtEl>
                                          <p:spTgt spid="5"/>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ágenes del Agua, H2O, Water , L'eau (6.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Decisión"/>
          <p:cNvSpPr/>
          <p:nvPr/>
        </p:nvSpPr>
        <p:spPr>
          <a:xfrm>
            <a:off x="0" y="0"/>
            <a:ext cx="1071563" cy="5143500"/>
          </a:xfrm>
          <a:prstGeom prst="flowChartDecision">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Decisión"/>
          <p:cNvSpPr/>
          <p:nvPr/>
        </p:nvSpPr>
        <p:spPr>
          <a:xfrm>
            <a:off x="1071563" y="0"/>
            <a:ext cx="1071562" cy="5143500"/>
          </a:xfrm>
          <a:prstGeom prst="flowChartDecision">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Decisión"/>
          <p:cNvSpPr/>
          <p:nvPr/>
        </p:nvSpPr>
        <p:spPr>
          <a:xfrm>
            <a:off x="2143125" y="0"/>
            <a:ext cx="1071563" cy="5143500"/>
          </a:xfrm>
          <a:prstGeom prst="flowChartDecision">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Decisión"/>
          <p:cNvSpPr/>
          <p:nvPr/>
        </p:nvSpPr>
        <p:spPr>
          <a:xfrm>
            <a:off x="3214688" y="0"/>
            <a:ext cx="1000125" cy="5143500"/>
          </a:xfrm>
          <a:prstGeom prst="flowChartDecision">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Decisión"/>
          <p:cNvSpPr/>
          <p:nvPr/>
        </p:nvSpPr>
        <p:spPr>
          <a:xfrm>
            <a:off x="4214813" y="0"/>
            <a:ext cx="1071562" cy="5143500"/>
          </a:xfrm>
          <a:prstGeom prst="flowChartDecision">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Decisión"/>
          <p:cNvSpPr/>
          <p:nvPr/>
        </p:nvSpPr>
        <p:spPr>
          <a:xfrm>
            <a:off x="5286375" y="0"/>
            <a:ext cx="1071563" cy="5143500"/>
          </a:xfrm>
          <a:prstGeom prst="flowChartDecision">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Decisión"/>
          <p:cNvSpPr/>
          <p:nvPr/>
        </p:nvSpPr>
        <p:spPr>
          <a:xfrm>
            <a:off x="6357938" y="0"/>
            <a:ext cx="1049337" cy="5143500"/>
          </a:xfrm>
          <a:prstGeom prst="flowChartDecision">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Decisión"/>
          <p:cNvSpPr/>
          <p:nvPr/>
        </p:nvSpPr>
        <p:spPr>
          <a:xfrm>
            <a:off x="7358063" y="0"/>
            <a:ext cx="1000125" cy="5143500"/>
          </a:xfrm>
          <a:prstGeom prst="flowChartDecision">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Decisión"/>
          <p:cNvSpPr/>
          <p:nvPr/>
        </p:nvSpPr>
        <p:spPr>
          <a:xfrm>
            <a:off x="8358188" y="0"/>
            <a:ext cx="785812" cy="5143500"/>
          </a:xfrm>
          <a:prstGeom prst="flowChartDecision">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1043608" y="4299942"/>
            <a:ext cx="748823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Parque Nacional de Yellowstone se extiende en un área de 8.983 km</a:t>
            </a:r>
            <a:r>
              <a:rPr lang="es-ES" i="1" baseline="30000"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2</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comprendiendo lagos, cañones, ríos y cadenas montañosas.</a:t>
            </a:r>
          </a:p>
        </p:txBody>
      </p:sp>
    </p:spTree>
  </p:cSld>
  <p:clrMapOvr>
    <a:masterClrMapping/>
  </p:clrMapOvr>
  <mc:AlternateContent xmlns:mc="http://schemas.openxmlformats.org/markup-compatibility/2006" xmlns:p14="http://schemas.microsoft.com/office/powerpoint/2010/main">
    <mc:Choice Requires="p14">
      <p:transition spd="slow" p14:dur="2000" advTm="18000">
        <p:wheel spokes="1"/>
      </p:transition>
    </mc:Choice>
    <mc:Fallback xmlns="">
      <p:transition spd="slow" advTm="18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8" presetClass="exit" presetSubtype="32" fill="hold" nodeType="withEffect">
                                  <p:stCondLst>
                                    <p:cond delay="0"/>
                                  </p:stCondLst>
                                  <p:childTnLst>
                                    <p:animEffect transition="out" filter="diamond(out)">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p:val>
                                            <p:strVal val="4/3*#ppt_w"/>
                                          </p:val>
                                        </p:tav>
                                        <p:tav tm="100000">
                                          <p:val>
                                            <p:strVal val="#ppt_w"/>
                                          </p:val>
                                        </p:tav>
                                      </p:tavLst>
                                    </p:anim>
                                    <p:anim calcmode="lin" valueType="num">
                                      <p:cBhvr>
                                        <p:cTn id="35" dur="3000" fill="hold"/>
                                        <p:tgtEl>
                                          <p:spTgt spid="5"/>
                                        </p:tgtEl>
                                        <p:attrNameLst>
                                          <p:attrName>ppt_h</p:attrName>
                                        </p:attrNameLst>
                                      </p:cBhvr>
                                      <p:tavLst>
                                        <p:tav tm="0">
                                          <p:val>
                                            <p:strVal val="4/3*#ppt_h"/>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6"/>
                                        </p:tgtEl>
                                        <p:attrNameLst>
                                          <p:attrName>style.visibility</p:attrName>
                                        </p:attrNameLst>
                                      </p:cBhvr>
                                      <p:to>
                                        <p:strVal val="visible"/>
                                      </p:to>
                                    </p:set>
                                    <p:animEffect transition="in" filter="fade">
                                      <p:cBhvr>
                                        <p:cTn id="39" dur="1000"/>
                                        <p:tgtEl>
                                          <p:spTgt spid="16"/>
                                        </p:tgtEl>
                                      </p:cBhvr>
                                    </p:animEffect>
                                    <p:anim calcmode="lin" valueType="num">
                                      <p:cBhvr>
                                        <p:cTn id="40" dur="1000" fill="hold"/>
                                        <p:tgtEl>
                                          <p:spTgt spid="16"/>
                                        </p:tgtEl>
                                        <p:attrNameLst>
                                          <p:attrName>ppt_x</p:attrName>
                                        </p:attrNameLst>
                                      </p:cBhvr>
                                      <p:tavLst>
                                        <p:tav tm="0">
                                          <p:val>
                                            <p:strVal val="#ppt_x-.1"/>
                                          </p:val>
                                        </p:tav>
                                        <p:tav tm="100000">
                                          <p:val>
                                            <p:strVal val="#ppt_x"/>
                                          </p:val>
                                        </p:tav>
                                      </p:tavLst>
                                    </p:anim>
                                    <p:anim calcmode="lin" valueType="num">
                                      <p:cBhvr>
                                        <p:cTn id="41"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Bilder_TA_035_02.jpg"/>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0" y="0"/>
            <a:ext cx="9144000" cy="51435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EEC976">
              <a:alpha val="54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262626"/>
              </a:solidFill>
              <a:cs typeface="Arial" charset="0"/>
            </a:endParaRPr>
          </a:p>
        </p:txBody>
      </p:sp>
      <p:sp>
        <p:nvSpPr>
          <p:cNvPr id="6" name="5 Rectángulo"/>
          <p:cNvSpPr/>
          <p:nvPr/>
        </p:nvSpPr>
        <p:spPr>
          <a:xfrm>
            <a:off x="250825" y="195263"/>
            <a:ext cx="8642350" cy="4752975"/>
          </a:xfrm>
          <a:prstGeom prst="rect">
            <a:avLst/>
          </a:prstGeom>
          <a:solidFill>
            <a:schemeClr val="accent3">
              <a:lumMod val="50000"/>
              <a:alpha val="5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476375" y="4300538"/>
            <a:ext cx="72009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 menos la mitad de las atracciones geotermales del mundo se encuentran localizadas en el Yellowstone.</a:t>
            </a:r>
          </a:p>
        </p:txBody>
      </p:sp>
    </p:spTree>
  </p:cSld>
  <p:clrMapOvr>
    <a:masterClrMapping/>
  </p:clrMapOvr>
  <mc:AlternateContent xmlns:mc="http://schemas.openxmlformats.org/markup-compatibility/2006" xmlns:p14="http://schemas.microsoft.com/office/powerpoint/2010/main">
    <mc:Choice Requires="p14">
      <p:transition spd="slow" p14:dur="2000" advTm="16000">
        <p:wheel spokes="1"/>
      </p:transition>
    </mc:Choice>
    <mc:Fallback xmlns="">
      <p:transition spd="slow" advTm="16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3 Imagen" descr="Paraisos terrenales 2.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Paraisos terrenales 2.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CuadroTexto"/>
          <p:cNvSpPr txBox="1"/>
          <p:nvPr/>
        </p:nvSpPr>
        <p:spPr>
          <a:xfrm>
            <a:off x="323528"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lugar imprescindible es Grand </a:t>
            </a:r>
            <a:r>
              <a:rPr lang="es-ES" i="1" dirty="0" err="1" smtClean="0">
                <a:effectLst>
                  <a:glow rad="101600">
                    <a:srgbClr val="C00000">
                      <a:alpha val="60000"/>
                    </a:srgbClr>
                  </a:glow>
                  <a:outerShdw blurRad="38100" dist="38100" dir="2700000" algn="tl">
                    <a:srgbClr val="000000">
                      <a:alpha val="43137"/>
                    </a:srgbClr>
                  </a:outerShdw>
                </a:effectLst>
              </a:rPr>
              <a:t>Prismatic</a:t>
            </a:r>
            <a:r>
              <a:rPr lang="es-ES" i="1" dirty="0" smtClean="0">
                <a:effectLst>
                  <a:glow rad="101600">
                    <a:srgbClr val="C00000">
                      <a:alpha val="60000"/>
                    </a:srgbClr>
                  </a:glow>
                  <a:outerShdw blurRad="38100" dist="38100" dir="2700000" algn="tl">
                    <a:srgbClr val="000000">
                      <a:alpha val="43137"/>
                    </a:srgbClr>
                  </a:outerShdw>
                </a:effectLst>
              </a:rPr>
              <a:t>, una de las tres lagunas termales más grandes del mundo. Sorprenden sus 112 metros de diámetro y unos 37 de profundidad, pero sobre todo, ese arcoíris de su orilla que va del rojo al naranja, amarillo, verde y azul…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wheelReverse spokes="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p:cTn id="7" dur="3000" fill="hold"/>
                                        <p:tgtEl>
                                          <p:spTgt spid="13315"/>
                                        </p:tgtEl>
                                        <p:attrNameLst>
                                          <p:attrName>ppt_w</p:attrName>
                                        </p:attrNameLst>
                                      </p:cBhvr>
                                      <p:tavLst>
                                        <p:tav tm="0">
                                          <p:val>
                                            <p:strVal val="4/3*#ppt_w"/>
                                          </p:val>
                                        </p:tav>
                                        <p:tav tm="100000">
                                          <p:val>
                                            <p:strVal val="#ppt_w"/>
                                          </p:val>
                                        </p:tav>
                                      </p:tavLst>
                                    </p:anim>
                                    <p:anim calcmode="lin" valueType="num">
                                      <p:cBhvr>
                                        <p:cTn id="8" dur="3000" fill="hold"/>
                                        <p:tgtEl>
                                          <p:spTgt spid="1331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nadian_Islands.jpg islas canadienses.jpg"/>
          <p:cNvPicPr>
            <a:picLocks noChangeAspect="1"/>
          </p:cNvPicPr>
          <p:nvPr/>
        </p:nvPicPr>
        <p:blipFill>
          <a:blip r:embed="rId2" cstate="print"/>
          <a:stretch>
            <a:fillRect/>
          </a:stretch>
        </p:blipFill>
        <p:spPr bwMode="auto">
          <a:xfrm>
            <a:off x="0" y="-1"/>
            <a:ext cx="9143999" cy="514350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1" name="3 CuadroTexto"/>
          <p:cNvSpPr txBox="1">
            <a:spLocks noChangeArrowheads="1"/>
          </p:cNvSpPr>
          <p:nvPr/>
        </p:nvSpPr>
        <p:spPr bwMode="auto">
          <a:xfrm>
            <a:off x="1285875" y="5678488"/>
            <a:ext cx="2381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
                <a:latin typeface="Calibri" pitchFamily="34" charset="0"/>
              </a:rPr>
              <a:t> </a:t>
            </a:r>
          </a:p>
        </p:txBody>
      </p:sp>
      <p:sp>
        <p:nvSpPr>
          <p:cNvPr id="5" name="4 Rectángulo"/>
          <p:cNvSpPr/>
          <p:nvPr/>
        </p:nvSpPr>
        <p:spPr>
          <a:xfrm>
            <a:off x="0" y="0"/>
            <a:ext cx="9144000" cy="5143500"/>
          </a:xfrm>
          <a:prstGeom prst="rect">
            <a:avLst/>
          </a:prstGeom>
          <a:solidFill>
            <a:schemeClr val="tx1">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95536"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que se explica por la alfombra microbiana que lo abraza. Cuentan en el parque que </a:t>
            </a:r>
            <a:r>
              <a:rPr lang="es-ES" i="1" dirty="0" err="1" smtClean="0">
                <a:effectLst>
                  <a:glow rad="101600">
                    <a:srgbClr val="C00000">
                      <a:alpha val="60000"/>
                    </a:srgbClr>
                  </a:glow>
                  <a:outerShdw blurRad="38100" dist="38100" dir="2700000" algn="tl">
                    <a:srgbClr val="000000">
                      <a:alpha val="43137"/>
                    </a:srgbClr>
                  </a:outerShdw>
                </a:effectLst>
              </a:rPr>
              <a:t>Rudyard</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Kipling</a:t>
            </a:r>
            <a:r>
              <a:rPr lang="es-ES" i="1" dirty="0" smtClean="0">
                <a:effectLst>
                  <a:glow rad="101600">
                    <a:srgbClr val="C00000">
                      <a:alpha val="60000"/>
                    </a:srgbClr>
                  </a:glow>
                  <a:outerShdw blurRad="38100" dist="38100" dir="2700000" algn="tl">
                    <a:srgbClr val="000000">
                      <a:alpha val="43137"/>
                    </a:srgbClr>
                  </a:outerShdw>
                </a:effectLst>
              </a:rPr>
              <a:t> visitó la laguna en 1889 y la rebautizó como el "medio acre del infierno" (</a:t>
            </a:r>
            <a:r>
              <a:rPr lang="es-ES" i="1" dirty="0" err="1" smtClean="0">
                <a:effectLst>
                  <a:glow rad="101600">
                    <a:srgbClr val="C00000">
                      <a:alpha val="60000"/>
                    </a:srgbClr>
                  </a:glow>
                  <a:outerShdw blurRad="38100" dist="38100" dir="2700000" algn="tl">
                    <a:srgbClr val="000000">
                      <a:alpha val="43137"/>
                    </a:srgbClr>
                  </a:outerShdw>
                </a:effectLst>
              </a:rPr>
              <a:t>Hell's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Half</a:t>
            </a:r>
            <a:r>
              <a:rPr lang="es-ES" i="1" dirty="0" smtClean="0">
                <a:effectLst>
                  <a:glow rad="101600">
                    <a:srgbClr val="C00000">
                      <a:alpha val="60000"/>
                    </a:srgbClr>
                  </a:glow>
                  <a:outerShdw blurRad="38100" dist="38100" dir="2700000" algn="tl">
                    <a:srgbClr val="000000">
                      <a:alpha val="43137"/>
                    </a:srgbClr>
                  </a:outerShdw>
                </a:effectLst>
              </a:rPr>
              <a:t> Acre).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wheelReverse spokes="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4" fill="hold" grpId="0" nodeType="withEffect">
                                  <p:stCondLst>
                                    <p:cond delay="0"/>
                                  </p:stCondLst>
                                  <p:childTnLst>
                                    <p:animEffect transition="out" filter="wheel(4)">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3)">
                                      <p:cBhvr>
                                        <p:cTn id="10" dur="3000"/>
                                        <p:tgtEl>
                                          <p:spTgt spid="3"/>
                                        </p:tgtEl>
                                      </p:cBhvr>
                                    </p:animEffect>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4/3*#ppt_w"/>
                                          </p:val>
                                        </p:tav>
                                        <p:tav tm="100000">
                                          <p:val>
                                            <p:strVal val="#ppt_w"/>
                                          </p:val>
                                        </p:tav>
                                      </p:tavLst>
                                    </p:anim>
                                    <p:anim calcmode="lin" valueType="num">
                                      <p:cBhvr>
                                        <p:cTn id="14" dur="3000" fill="hold"/>
                                        <p:tgtEl>
                                          <p:spTgt spid="3"/>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85725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857250"/>
            <a:ext cx="9144000" cy="85725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4286250"/>
            <a:ext cx="9144000" cy="85725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3429000"/>
            <a:ext cx="9144000" cy="85725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1714500"/>
            <a:ext cx="9144000" cy="85725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2571750"/>
            <a:ext cx="9144000" cy="85725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395536"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opciones para conocerlo es </a:t>
            </a:r>
            <a:r>
              <a:rPr lang="es-ES" b="1" i="1" dirty="0" smtClean="0">
                <a:effectLst>
                  <a:glow rad="101600">
                    <a:srgbClr val="C00000">
                      <a:alpha val="60000"/>
                    </a:srgbClr>
                  </a:glow>
                  <a:outerShdw blurRad="38100" dist="38100" dir="2700000" algn="tl">
                    <a:srgbClr val="000000">
                      <a:alpha val="43137"/>
                    </a:srgbClr>
                  </a:outerShdw>
                </a:effectLst>
              </a:rPr>
              <a:t>a través de rutas que muestran todas las maravillas de esta gran caldera volcánica</a:t>
            </a:r>
            <a:r>
              <a:rPr lang="es-ES" i="1" dirty="0" smtClean="0">
                <a:effectLst>
                  <a:glow rad="101600">
                    <a:srgbClr val="C00000">
                      <a:alpha val="60000"/>
                    </a:srgbClr>
                  </a:glow>
                  <a:outerShdw blurRad="38100" dist="38100" dir="2700000" algn="tl">
                    <a:srgbClr val="000000">
                      <a:alpha val="43137"/>
                    </a:srgbClr>
                  </a:outerShdw>
                </a:effectLst>
              </a:rPr>
              <a:t> que concentra un sinfín de fenómenos geotérmicos, dos tercios de los géiseres del planeta y numerosas fuentes calientes.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wedge/>
      </p:transition>
    </mc:Choice>
    <mc:Fallback xmlns="">
      <p:transition spd="slow" advTm="32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3000"/>
                            </p:stCondLst>
                            <p:childTnLst>
                              <p:par>
                                <p:cTn id="30" presetID="20" presetClass="exit" presetSubtype="0" fill="hold" nodeType="afterEffect">
                                  <p:stCondLst>
                                    <p:cond delay="0"/>
                                  </p:stCondLst>
                                  <p:iterate type="lt">
                                    <p:tmPct val="0"/>
                                  </p:iterate>
                                  <p:childTnLst>
                                    <p:animEffect transition="out" filter="wedge">
                                      <p:cBhvr>
                                        <p:cTn id="31" dur="3000"/>
                                        <p:tgtEl>
                                          <p:spTgt spid="5"/>
                                        </p:tgtEl>
                                      </p:cBhvr>
                                    </p:animEffect>
                                    <p:set>
                                      <p:cBhvr>
                                        <p:cTn id="32" dur="1" fill="hold">
                                          <p:stCondLst>
                                            <p:cond delay="2999"/>
                                          </p:stCondLst>
                                        </p:cTn>
                                        <p:tgtEl>
                                          <p:spTgt spid="5"/>
                                        </p:tgtEl>
                                        <p:attrNameLst>
                                          <p:attrName>style.visibility</p:attrName>
                                        </p:attrNameLst>
                                      </p:cBhvr>
                                      <p:to>
                                        <p:strVal val="hidden"/>
                                      </p:to>
                                    </p:set>
                                  </p:childTnLst>
                                </p:cTn>
                              </p:par>
                              <p:par>
                                <p:cTn id="33" presetID="20" presetClass="exit" presetSubtype="0" fill="hold" nodeType="withEffect">
                                  <p:stCondLst>
                                    <p:cond delay="0"/>
                                  </p:stCondLst>
                                  <p:childTnLst>
                                    <p:animEffect transition="out" filter="wedge">
                                      <p:cBhvr>
                                        <p:cTn id="34" dur="3000"/>
                                        <p:tgtEl>
                                          <p:spTgt spid="6"/>
                                        </p:tgtEl>
                                      </p:cBhvr>
                                    </p:animEffect>
                                    <p:set>
                                      <p:cBhvr>
                                        <p:cTn id="35" dur="1" fill="hold">
                                          <p:stCondLst>
                                            <p:cond delay="2999"/>
                                          </p:stCondLst>
                                        </p:cTn>
                                        <p:tgtEl>
                                          <p:spTgt spid="6"/>
                                        </p:tgtEl>
                                        <p:attrNameLst>
                                          <p:attrName>style.visibility</p:attrName>
                                        </p:attrNameLst>
                                      </p:cBhvr>
                                      <p:to>
                                        <p:strVal val="hidden"/>
                                      </p:to>
                                    </p:set>
                                  </p:childTnLst>
                                </p:cTn>
                              </p:par>
                              <p:par>
                                <p:cTn id="36" presetID="20" presetClass="exit" presetSubtype="0" fill="hold" nodeType="withEffect">
                                  <p:stCondLst>
                                    <p:cond delay="0"/>
                                  </p:stCondLst>
                                  <p:childTnLst>
                                    <p:animEffect transition="out" filter="wedge">
                                      <p:cBhvr>
                                        <p:cTn id="37" dur="3000"/>
                                        <p:tgtEl>
                                          <p:spTgt spid="9"/>
                                        </p:tgtEl>
                                      </p:cBhvr>
                                    </p:animEffect>
                                    <p:set>
                                      <p:cBhvr>
                                        <p:cTn id="38" dur="1" fill="hold">
                                          <p:stCondLst>
                                            <p:cond delay="2999"/>
                                          </p:stCondLst>
                                        </p:cTn>
                                        <p:tgtEl>
                                          <p:spTgt spid="9"/>
                                        </p:tgtEl>
                                        <p:attrNameLst>
                                          <p:attrName>style.visibility</p:attrName>
                                        </p:attrNameLst>
                                      </p:cBhvr>
                                      <p:to>
                                        <p:strVal val="hidden"/>
                                      </p:to>
                                    </p:set>
                                  </p:childTnLst>
                                </p:cTn>
                              </p:par>
                              <p:par>
                                <p:cTn id="39" presetID="20" presetClass="exit" presetSubtype="0" fill="hold" nodeType="withEffect">
                                  <p:stCondLst>
                                    <p:cond delay="0"/>
                                  </p:stCondLst>
                                  <p:childTnLst>
                                    <p:animEffect transition="out" filter="wedge">
                                      <p:cBhvr>
                                        <p:cTn id="40" dur="3000"/>
                                        <p:tgtEl>
                                          <p:spTgt spid="10"/>
                                        </p:tgtEl>
                                      </p:cBhvr>
                                    </p:animEffect>
                                    <p:set>
                                      <p:cBhvr>
                                        <p:cTn id="41" dur="1" fill="hold">
                                          <p:stCondLst>
                                            <p:cond delay="2999"/>
                                          </p:stCondLst>
                                        </p:cTn>
                                        <p:tgtEl>
                                          <p:spTgt spid="10"/>
                                        </p:tgtEl>
                                        <p:attrNameLst>
                                          <p:attrName>style.visibility</p:attrName>
                                        </p:attrNameLst>
                                      </p:cBhvr>
                                      <p:to>
                                        <p:strVal val="hidden"/>
                                      </p:to>
                                    </p:set>
                                  </p:childTnLst>
                                </p:cTn>
                              </p:par>
                              <p:par>
                                <p:cTn id="42" presetID="20" presetClass="exit" presetSubtype="0" fill="hold" nodeType="withEffect">
                                  <p:stCondLst>
                                    <p:cond delay="0"/>
                                  </p:stCondLst>
                                  <p:childTnLst>
                                    <p:animEffect transition="out" filter="wedge">
                                      <p:cBhvr>
                                        <p:cTn id="43" dur="3000"/>
                                        <p:tgtEl>
                                          <p:spTgt spid="8"/>
                                        </p:tgtEl>
                                      </p:cBhvr>
                                    </p:animEffect>
                                    <p:set>
                                      <p:cBhvr>
                                        <p:cTn id="44" dur="1" fill="hold">
                                          <p:stCondLst>
                                            <p:cond delay="2999"/>
                                          </p:stCondLst>
                                        </p:cTn>
                                        <p:tgtEl>
                                          <p:spTgt spid="8"/>
                                        </p:tgtEl>
                                        <p:attrNameLst>
                                          <p:attrName>style.visibility</p:attrName>
                                        </p:attrNameLst>
                                      </p:cBhvr>
                                      <p:to>
                                        <p:strVal val="hidden"/>
                                      </p:to>
                                    </p:set>
                                  </p:childTnLst>
                                </p:cTn>
                              </p:par>
                              <p:par>
                                <p:cTn id="45" presetID="20" presetClass="exit" presetSubtype="0" fill="hold" nodeType="withEffect">
                                  <p:stCondLst>
                                    <p:cond delay="0"/>
                                  </p:stCondLst>
                                  <p:childTnLst>
                                    <p:animEffect transition="out" filter="wedge">
                                      <p:cBhvr>
                                        <p:cTn id="46" dur="3000"/>
                                        <p:tgtEl>
                                          <p:spTgt spid="7"/>
                                        </p:tgtEl>
                                      </p:cBhvr>
                                    </p:animEffect>
                                    <p:set>
                                      <p:cBhvr>
                                        <p:cTn id="47" dur="1" fill="hold">
                                          <p:stCondLst>
                                            <p:cond delay="2999"/>
                                          </p:stCondLst>
                                        </p:cTn>
                                        <p:tgtEl>
                                          <p:spTgt spid="7"/>
                                        </p:tgtEl>
                                        <p:attrNameLst>
                                          <p:attrName>style.visibility</p:attrName>
                                        </p:attrNameLst>
                                      </p:cBhvr>
                                      <p:to>
                                        <p:strVal val="hidden"/>
                                      </p:to>
                                    </p:set>
                                  </p:childTnLst>
                                </p:cTn>
                              </p:par>
                              <p:par>
                                <p:cTn id="48" presetID="4" presetClass="entr" presetSubtype="32"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ox(out)">
                                      <p:cBhvr>
                                        <p:cTn id="50" dur="3000"/>
                                        <p:tgtEl>
                                          <p:spTgt spid="4"/>
                                        </p:tgtEl>
                                      </p:cBhvr>
                                    </p:animEffect>
                                  </p:childTnLst>
                                </p:cTn>
                              </p:par>
                            </p:childTnLst>
                          </p:cTn>
                        </p:par>
                        <p:par>
                          <p:cTn id="51" fill="hold">
                            <p:stCondLst>
                              <p:cond delay="6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1"/>
                                        </p:tgtEl>
                                        <p:attrNameLst>
                                          <p:attrName>style.visibility</p:attrName>
                                        </p:attrNameLst>
                                      </p:cBhvr>
                                      <p:to>
                                        <p:strVal val="visible"/>
                                      </p:to>
                                    </p:set>
                                    <p:animEffect transition="in" filter="fade">
                                      <p:cBhvr>
                                        <p:cTn id="54" dur="1000"/>
                                        <p:tgtEl>
                                          <p:spTgt spid="11"/>
                                        </p:tgtEl>
                                      </p:cBhvr>
                                    </p:animEffect>
                                    <p:anim calcmode="lin" valueType="num">
                                      <p:cBhvr>
                                        <p:cTn id="55" dur="1000" fill="hold"/>
                                        <p:tgtEl>
                                          <p:spTgt spid="11"/>
                                        </p:tgtEl>
                                        <p:attrNameLst>
                                          <p:attrName>ppt_x</p:attrName>
                                        </p:attrNameLst>
                                      </p:cBhvr>
                                      <p:tavLst>
                                        <p:tav tm="0">
                                          <p:val>
                                            <p:strVal val="#ppt_x-.1"/>
                                          </p:val>
                                        </p:tav>
                                        <p:tav tm="100000">
                                          <p:val>
                                            <p:strVal val="#ppt_x"/>
                                          </p:val>
                                        </p:tav>
                                      </p:tavLst>
                                    </p:anim>
                                    <p:anim calcmode="lin" valueType="num">
                                      <p:cBhvr>
                                        <p:cTn id="5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Luna"/>
          <p:cNvSpPr/>
          <p:nvPr/>
        </p:nvSpPr>
        <p:spPr>
          <a:xfrm rot="16200000">
            <a:off x="3198019" y="472281"/>
            <a:ext cx="342900" cy="5030788"/>
          </a:xfrm>
          <a:prstGeom prst="moon">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Marco"/>
          <p:cNvSpPr/>
          <p:nvPr/>
        </p:nvSpPr>
        <p:spPr>
          <a:xfrm>
            <a:off x="1214438" y="214313"/>
            <a:ext cx="571500" cy="5143500"/>
          </a:xfrm>
          <a:prstGeom prst="fram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642938" y="0"/>
            <a:ext cx="571500" cy="5143500"/>
          </a:xfrm>
          <a:prstGeom prst="fram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0"/>
            <a:ext cx="571500" cy="5143500"/>
          </a:xfrm>
          <a:prstGeom prst="fram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1928813" y="0"/>
            <a:ext cx="571500" cy="5143500"/>
          </a:xfrm>
          <a:prstGeom prst="fram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0" name="9 Imagen"/>
          <p:cNvPicPr>
            <a:picLocks noChangeAspect="1"/>
          </p:cNvPicPr>
          <p:nvPr/>
        </p:nvPicPr>
        <p:blipFill>
          <a:blip r:embed="rId2" cstate="print"/>
          <a:stretch>
            <a:fillRect/>
          </a:stretch>
        </p:blipFill>
        <p:spPr bwMode="auto">
          <a:xfrm>
            <a:off x="0" y="0"/>
            <a:ext cx="9144000" cy="552407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0 Marco"/>
          <p:cNvSpPr/>
          <p:nvPr/>
        </p:nvSpPr>
        <p:spPr>
          <a:xfrm>
            <a:off x="0" y="0"/>
            <a:ext cx="1187450" cy="5143500"/>
          </a:xfrm>
          <a:prstGeom prst="frame">
            <a:avLst>
              <a:gd name="adj1" fmla="val 50000"/>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1187450" y="0"/>
            <a:ext cx="1152525" cy="5143500"/>
          </a:xfrm>
          <a:prstGeom prst="frame">
            <a:avLst>
              <a:gd name="adj1" fmla="val 50000"/>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2339975" y="0"/>
            <a:ext cx="1152525" cy="5143500"/>
          </a:xfrm>
          <a:prstGeom prst="frame">
            <a:avLst>
              <a:gd name="adj1" fmla="val 50000"/>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3492500" y="0"/>
            <a:ext cx="1150938" cy="5143500"/>
          </a:xfrm>
          <a:prstGeom prst="frame">
            <a:avLst>
              <a:gd name="adj1" fmla="val 50000"/>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4643438" y="0"/>
            <a:ext cx="1081087" cy="5143500"/>
          </a:xfrm>
          <a:prstGeom prst="frame">
            <a:avLst>
              <a:gd name="adj1" fmla="val 50000"/>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5724525" y="0"/>
            <a:ext cx="1162050" cy="5143500"/>
          </a:xfrm>
          <a:prstGeom prst="frame">
            <a:avLst>
              <a:gd name="adj1" fmla="val 50000"/>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arco"/>
          <p:cNvSpPr/>
          <p:nvPr/>
        </p:nvSpPr>
        <p:spPr>
          <a:xfrm>
            <a:off x="6877050" y="0"/>
            <a:ext cx="1150938" cy="5143500"/>
          </a:xfrm>
          <a:prstGeom prst="frame">
            <a:avLst>
              <a:gd name="adj1" fmla="val 50000"/>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arco"/>
          <p:cNvSpPr/>
          <p:nvPr/>
        </p:nvSpPr>
        <p:spPr>
          <a:xfrm>
            <a:off x="8027988" y="0"/>
            <a:ext cx="1116012" cy="5143500"/>
          </a:xfrm>
          <a:prstGeom prst="frame">
            <a:avLst>
              <a:gd name="adj1" fmla="val 50000"/>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riqueza geológica del parque empieza a manifestarse al poco de dejar </a:t>
            </a:r>
            <a:r>
              <a:rPr lang="es-ES" i="1" dirty="0" err="1" smtClean="0">
                <a:effectLst>
                  <a:glow rad="101600">
                    <a:srgbClr val="C00000">
                      <a:alpha val="60000"/>
                    </a:srgbClr>
                  </a:glow>
                  <a:outerShdw blurRad="38100" dist="38100" dir="2700000" algn="tl">
                    <a:srgbClr val="000000">
                      <a:alpha val="43137"/>
                    </a:srgbClr>
                  </a:outerShdw>
                </a:effectLst>
              </a:rPr>
              <a:t>Grant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Village</a:t>
            </a:r>
            <a:r>
              <a:rPr lang="es-ES" i="1" dirty="0" smtClean="0">
                <a:effectLst>
                  <a:glow rad="101600">
                    <a:srgbClr val="C00000">
                      <a:alpha val="60000"/>
                    </a:srgbClr>
                  </a:glow>
                  <a:outerShdw blurRad="38100" dist="38100" dir="2700000" algn="tl">
                    <a:srgbClr val="000000">
                      <a:alpha val="43137"/>
                    </a:srgbClr>
                  </a:outerShdw>
                </a:effectLst>
              </a:rPr>
              <a:t> rumbo oeste, en la </a:t>
            </a:r>
            <a:r>
              <a:rPr lang="es-ES" b="1" i="1" dirty="0" smtClean="0">
                <a:effectLst>
                  <a:glow rad="101600">
                    <a:srgbClr val="C00000">
                      <a:alpha val="60000"/>
                    </a:srgbClr>
                  </a:glow>
                  <a:outerShdw blurRad="38100" dist="38100" dir="2700000" algn="tl">
                    <a:srgbClr val="000000">
                      <a:alpha val="43137"/>
                    </a:srgbClr>
                  </a:outerShdw>
                </a:effectLst>
              </a:rPr>
              <a:t>mini caldera West </a:t>
            </a:r>
            <a:r>
              <a:rPr lang="es-ES" b="1" i="1" dirty="0" err="1" smtClean="0">
                <a:effectLst>
                  <a:glow rad="101600">
                    <a:srgbClr val="C00000">
                      <a:alpha val="60000"/>
                    </a:srgbClr>
                  </a:glow>
                  <a:outerShdw blurRad="38100" dist="38100" dir="2700000" algn="tl">
                    <a:srgbClr val="000000">
                      <a:alpha val="43137"/>
                    </a:srgbClr>
                  </a:outerShdw>
                </a:effectLst>
              </a:rPr>
              <a:t>Thumb</a:t>
            </a:r>
            <a:r>
              <a:rPr lang="es-ES" b="1" i="1" dirty="0" smtClean="0">
                <a:effectLst>
                  <a:glow rad="101600">
                    <a:srgbClr val="C00000">
                      <a:alpha val="60000"/>
                    </a:srgbClr>
                  </a:glow>
                  <a:outerShdw blurRad="38100" dist="38100" dir="2700000" algn="tl">
                    <a:srgbClr val="000000">
                      <a:alpha val="43137"/>
                    </a:srgbClr>
                  </a:outerShdw>
                </a:effectLst>
              </a:rPr>
              <a:t> Pool</a:t>
            </a:r>
            <a:r>
              <a:rPr lang="es-ES" i="1" dirty="0" smtClean="0">
                <a:effectLst>
                  <a:glow rad="101600">
                    <a:srgbClr val="C00000">
                      <a:alpha val="60000"/>
                    </a:srgbClr>
                  </a:glow>
                  <a:outerShdw blurRad="38100" dist="38100" dir="2700000" algn="tl">
                    <a:srgbClr val="000000">
                      <a:alpha val="43137"/>
                    </a:srgbClr>
                  </a:outerShdw>
                </a:effectLst>
              </a:rPr>
              <a:t>. A pesar de ser una de las más pequeñas del parque, contiene manantiales de aguas termales, pozas de barro hirviendo, géiseres y fumarolas.</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40695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2000">
        <p15:prstTrans prst="prestig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nodeType="withEffect">
                                  <p:stCondLst>
                                    <p:cond delay="0"/>
                                  </p:stCondLst>
                                  <p:childTnLst>
                                    <p:animEffect transition="out" filter="plus(in)">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13" presetClass="exit" presetSubtype="16" fill="hold" nodeType="withEffect">
                                  <p:stCondLst>
                                    <p:cond delay="0"/>
                                  </p:stCondLst>
                                  <p:childTnLst>
                                    <p:animEffect transition="out" filter="plus(in)">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13" presetClass="exit" presetSubtype="16" fill="hold" nodeType="withEffect">
                                  <p:stCondLst>
                                    <p:cond delay="0"/>
                                  </p:stCondLst>
                                  <p:childTnLst>
                                    <p:animEffect transition="out" filter="plus(in)">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13" presetClass="exit" presetSubtype="16" fill="hold" nodeType="withEffect">
                                  <p:stCondLst>
                                    <p:cond delay="0"/>
                                  </p:stCondLst>
                                  <p:childTnLst>
                                    <p:animEffect transition="out" filter="plus(in)">
                                      <p:cBhvr>
                                        <p:cTn id="18" dur="3000"/>
                                        <p:tgtEl>
                                          <p:spTgt spid="15"/>
                                        </p:tgtEl>
                                      </p:cBhvr>
                                    </p:animEffect>
                                    <p:set>
                                      <p:cBhvr>
                                        <p:cTn id="19" dur="1" fill="hold">
                                          <p:stCondLst>
                                            <p:cond delay="2999"/>
                                          </p:stCondLst>
                                        </p:cTn>
                                        <p:tgtEl>
                                          <p:spTgt spid="15"/>
                                        </p:tgtEl>
                                        <p:attrNameLst>
                                          <p:attrName>style.visibility</p:attrName>
                                        </p:attrNameLst>
                                      </p:cBhvr>
                                      <p:to>
                                        <p:strVal val="hidden"/>
                                      </p:to>
                                    </p:set>
                                  </p:childTnLst>
                                </p:cTn>
                              </p:par>
                              <p:par>
                                <p:cTn id="20" presetID="13" presetClass="exit" presetSubtype="16" fill="hold" nodeType="withEffect">
                                  <p:stCondLst>
                                    <p:cond delay="0"/>
                                  </p:stCondLst>
                                  <p:childTnLst>
                                    <p:animEffect transition="out" filter="plus(in)">
                                      <p:cBhvr>
                                        <p:cTn id="21" dur="3000"/>
                                        <p:tgtEl>
                                          <p:spTgt spid="16"/>
                                        </p:tgtEl>
                                      </p:cBhvr>
                                    </p:animEffect>
                                    <p:set>
                                      <p:cBhvr>
                                        <p:cTn id="22" dur="1" fill="hold">
                                          <p:stCondLst>
                                            <p:cond delay="2999"/>
                                          </p:stCondLst>
                                        </p:cTn>
                                        <p:tgtEl>
                                          <p:spTgt spid="16"/>
                                        </p:tgtEl>
                                        <p:attrNameLst>
                                          <p:attrName>style.visibility</p:attrName>
                                        </p:attrNameLst>
                                      </p:cBhvr>
                                      <p:to>
                                        <p:strVal val="hidden"/>
                                      </p:to>
                                    </p:set>
                                  </p:childTnLst>
                                </p:cTn>
                              </p:par>
                              <p:par>
                                <p:cTn id="23" presetID="13" presetClass="exit" presetSubtype="16" fill="hold" nodeType="withEffect">
                                  <p:stCondLst>
                                    <p:cond delay="0"/>
                                  </p:stCondLst>
                                  <p:childTnLst>
                                    <p:animEffect transition="out" filter="plus(in)">
                                      <p:cBhvr>
                                        <p:cTn id="24" dur="3000"/>
                                        <p:tgtEl>
                                          <p:spTgt spid="17"/>
                                        </p:tgtEl>
                                      </p:cBhvr>
                                    </p:animEffect>
                                    <p:set>
                                      <p:cBhvr>
                                        <p:cTn id="25" dur="1" fill="hold">
                                          <p:stCondLst>
                                            <p:cond delay="2999"/>
                                          </p:stCondLst>
                                        </p:cTn>
                                        <p:tgtEl>
                                          <p:spTgt spid="17"/>
                                        </p:tgtEl>
                                        <p:attrNameLst>
                                          <p:attrName>style.visibility</p:attrName>
                                        </p:attrNameLst>
                                      </p:cBhvr>
                                      <p:to>
                                        <p:strVal val="hidden"/>
                                      </p:to>
                                    </p:set>
                                  </p:childTnLst>
                                </p:cTn>
                              </p:par>
                              <p:par>
                                <p:cTn id="26" presetID="13" presetClass="exit" presetSubtype="16" fill="hold" nodeType="withEffect">
                                  <p:stCondLst>
                                    <p:cond delay="0"/>
                                  </p:stCondLst>
                                  <p:childTnLst>
                                    <p:animEffect transition="out" filter="plus(in)">
                                      <p:cBhvr>
                                        <p:cTn id="27" dur="3000"/>
                                        <p:tgtEl>
                                          <p:spTgt spid="18"/>
                                        </p:tgtEl>
                                      </p:cBhvr>
                                    </p:animEffect>
                                    <p:set>
                                      <p:cBhvr>
                                        <p:cTn id="28" dur="1" fill="hold">
                                          <p:stCondLst>
                                            <p:cond delay="2999"/>
                                          </p:stCondLst>
                                        </p:cTn>
                                        <p:tgtEl>
                                          <p:spTgt spid="18"/>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4000" fill="hold"/>
                                        <p:tgtEl>
                                          <p:spTgt spid="10"/>
                                        </p:tgtEl>
                                        <p:attrNameLst>
                                          <p:attrName>ppt_w</p:attrName>
                                        </p:attrNameLst>
                                      </p:cBhvr>
                                      <p:tavLst>
                                        <p:tav tm="0">
                                          <p:val>
                                            <p:strVal val="4/3*#ppt_w"/>
                                          </p:val>
                                        </p:tav>
                                        <p:tav tm="100000">
                                          <p:val>
                                            <p:strVal val="#ppt_w"/>
                                          </p:val>
                                        </p:tav>
                                      </p:tavLst>
                                    </p:anim>
                                    <p:anim calcmode="lin" valueType="num">
                                      <p:cBhvr>
                                        <p:cTn id="32" dur="4000" fill="hold"/>
                                        <p:tgtEl>
                                          <p:spTgt spid="10"/>
                                        </p:tgtEl>
                                        <p:attrNameLst>
                                          <p:attrName>ppt_h</p:attrName>
                                        </p:attrNameLst>
                                      </p:cBhvr>
                                      <p:tavLst>
                                        <p:tav tm="0">
                                          <p:val>
                                            <p:strVal val="4/3*#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1"/>
                                          </p:val>
                                        </p:tav>
                                        <p:tav tm="100000">
                                          <p:val>
                                            <p:strVal val="#ppt_x"/>
                                          </p:val>
                                        </p:tav>
                                      </p:tavLst>
                                    </p:anim>
                                    <p:anim calcmode="lin" valueType="num">
                                      <p:cBhvr>
                                        <p:cTn id="3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1435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5" name="4 Imagen" descr="Por-la-noche-hace-mucho-frio-nachts-ist-es-sehr-kalt-a23288898.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0" y="0"/>
            <a:ext cx="9144000" cy="5143500"/>
          </a:xfrm>
          <a:prstGeom prst="rect">
            <a:avLst/>
          </a:prstGeom>
          <a:solidFill>
            <a:schemeClr val="accent5">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Varios senderos circulan entre estas fuentes que expulsan columnas de agua caliente, con </a:t>
            </a:r>
            <a:r>
              <a:rPr lang="es-ES" b="1" i="1" dirty="0" smtClean="0">
                <a:effectLst>
                  <a:glow rad="101600">
                    <a:srgbClr val="C00000">
                      <a:alpha val="60000"/>
                    </a:srgbClr>
                  </a:glow>
                  <a:outerShdw blurRad="38100" dist="38100" dir="2700000" algn="tl">
                    <a:srgbClr val="000000">
                      <a:alpha val="43137"/>
                    </a:srgbClr>
                  </a:outerShdw>
                </a:effectLst>
              </a:rPr>
              <a:t>el géiser </a:t>
            </a:r>
            <a:r>
              <a:rPr lang="es-ES" b="1" i="1" dirty="0" err="1" smtClean="0">
                <a:effectLst>
                  <a:glow rad="101600">
                    <a:srgbClr val="C00000">
                      <a:alpha val="60000"/>
                    </a:srgbClr>
                  </a:glow>
                  <a:outerShdw blurRad="38100" dist="38100" dir="2700000" algn="tl">
                    <a:srgbClr val="000000">
                      <a:alpha val="43137"/>
                    </a:srgbClr>
                  </a:outerShdw>
                </a:effectLst>
              </a:rPr>
              <a:t>Old</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Faihtful</a:t>
            </a:r>
            <a:r>
              <a:rPr lang="es-ES" i="1" dirty="0" smtClean="0">
                <a:effectLst>
                  <a:glow rad="101600">
                    <a:srgbClr val="C00000">
                      <a:alpha val="60000"/>
                    </a:srgbClr>
                  </a:glow>
                  <a:outerShdw blurRad="38100" dist="38100" dir="2700000" algn="tl">
                    <a:srgbClr val="000000">
                      <a:alpha val="43137"/>
                    </a:srgbClr>
                  </a:outerShdw>
                </a:effectLst>
              </a:rPr>
              <a:t> como gran atractivo por la altura que alcanza, entre 30 y 60 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3 Imagen" descr="Imagen12.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Elipse"/>
          <p:cNvSpPr/>
          <p:nvPr/>
        </p:nvSpPr>
        <p:spPr>
          <a:xfrm>
            <a:off x="0" y="0"/>
            <a:ext cx="8643938" cy="51435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3">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143500"/>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552" y="401191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muchas razones para seleccionar a Yellowstone como pionero en los Estados Unidos. Aquí se encuentra una de las mayores concentraciones de géiseres del planeta, un espectáculo de aguas termales.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9000">
        <p:blinds dir="vert"/>
      </p:transition>
    </mc:Choice>
    <mc:Fallback xmlns="">
      <p:transition spd="slow" advTm="9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4" fill="hold" nodeType="withEffect">
                                  <p:stCondLst>
                                    <p:cond delay="0"/>
                                  </p:stCondLst>
                                  <p:childTnLst>
                                    <p:animEffect transition="out" filter="wheel(4)">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5" presetClass="entr" presetSubtype="0" fill="hold" nodeType="withEffect">
                                  <p:stCondLst>
                                    <p:cond delay="0"/>
                                  </p:stCondLst>
                                  <p:childTnLst>
                                    <p:set>
                                      <p:cBhvr>
                                        <p:cTn id="12" dur="1" fill="hold">
                                          <p:stCondLst>
                                            <p:cond delay="0"/>
                                          </p:stCondLst>
                                        </p:cTn>
                                        <p:tgtEl>
                                          <p:spTgt spid="10242"/>
                                        </p:tgtEl>
                                        <p:attrNameLst>
                                          <p:attrName>style.visibility</p:attrName>
                                        </p:attrNameLst>
                                      </p:cBhvr>
                                      <p:to>
                                        <p:strVal val="visible"/>
                                      </p:to>
                                    </p:set>
                                    <p:anim calcmode="lin" valueType="num">
                                      <p:cBhvr>
                                        <p:cTn id="13" dur="1000" decel="50000" fill="hold">
                                          <p:stCondLst>
                                            <p:cond delay="0"/>
                                          </p:stCondLst>
                                        </p:cTn>
                                        <p:tgtEl>
                                          <p:spTgt spid="10242"/>
                                        </p:tgtEl>
                                        <p:attrNameLst>
                                          <p:attrName>style.rotation</p:attrName>
                                        </p:attrNameLst>
                                      </p:cBhvr>
                                      <p:tavLst>
                                        <p:tav tm="0">
                                          <p:val>
                                            <p:fltVal val="-90"/>
                                          </p:val>
                                        </p:tav>
                                        <p:tav tm="100000">
                                          <p:val>
                                            <p:fltVal val="0"/>
                                          </p:val>
                                        </p:tav>
                                      </p:tavLst>
                                    </p:anim>
                                    <p:anim calcmode="lin" valueType="num">
                                      <p:cBhvr>
                                        <p:cTn id="14" dur="1000" decel="50000" fill="hold">
                                          <p:stCondLst>
                                            <p:cond delay="0"/>
                                          </p:stCondLst>
                                        </p:cTn>
                                        <p:tgtEl>
                                          <p:spTgt spid="10242"/>
                                        </p:tgtEl>
                                        <p:attrNameLst>
                                          <p:attrName>ppt_w</p:attrName>
                                        </p:attrNameLst>
                                      </p:cBhvr>
                                      <p:tavLst>
                                        <p:tav tm="0">
                                          <p:val>
                                            <p:strVal val="#ppt_w"/>
                                          </p:val>
                                        </p:tav>
                                        <p:tav tm="100000">
                                          <p:val>
                                            <p:strVal val="#ppt_w*.05"/>
                                          </p:val>
                                        </p:tav>
                                      </p:tavLst>
                                    </p:anim>
                                    <p:anim calcmode="lin" valueType="num">
                                      <p:cBhvr>
                                        <p:cTn id="15" dur="1000" accel="50000" fill="hold">
                                          <p:stCondLst>
                                            <p:cond delay="1000"/>
                                          </p:stCondLst>
                                        </p:cTn>
                                        <p:tgtEl>
                                          <p:spTgt spid="10242"/>
                                        </p:tgtEl>
                                        <p:attrNameLst>
                                          <p:attrName>ppt_w</p:attrName>
                                        </p:attrNameLst>
                                      </p:cBhvr>
                                      <p:tavLst>
                                        <p:tav tm="0">
                                          <p:val>
                                            <p:strVal val="#ppt_w*.05"/>
                                          </p:val>
                                        </p:tav>
                                        <p:tav tm="100000">
                                          <p:val>
                                            <p:strVal val="#ppt_w"/>
                                          </p:val>
                                        </p:tav>
                                      </p:tavLst>
                                    </p:anim>
                                    <p:anim calcmode="lin" valueType="num">
                                      <p:cBhvr>
                                        <p:cTn id="16" dur="2000" fill="hold"/>
                                        <p:tgtEl>
                                          <p:spTgt spid="10242"/>
                                        </p:tgtEl>
                                        <p:attrNameLst>
                                          <p:attrName>ppt_h</p:attrName>
                                        </p:attrNameLst>
                                      </p:cBhvr>
                                      <p:tavLst>
                                        <p:tav tm="0">
                                          <p:val>
                                            <p:strVal val="#ppt_h"/>
                                          </p:val>
                                        </p:tav>
                                        <p:tav tm="100000">
                                          <p:val>
                                            <p:strVal val="#ppt_h"/>
                                          </p:val>
                                        </p:tav>
                                      </p:tavLst>
                                    </p:anim>
                                    <p:anim calcmode="lin" valueType="num">
                                      <p:cBhvr>
                                        <p:cTn id="17" dur="1000" decel="50000" fill="hold">
                                          <p:stCondLst>
                                            <p:cond delay="0"/>
                                          </p:stCondLst>
                                        </p:cTn>
                                        <p:tgtEl>
                                          <p:spTgt spid="10242"/>
                                        </p:tgtEl>
                                        <p:attrNameLst>
                                          <p:attrName>ppt_x</p:attrName>
                                        </p:attrNameLst>
                                      </p:cBhvr>
                                      <p:tavLst>
                                        <p:tav tm="0">
                                          <p:val>
                                            <p:strVal val="#ppt_x+.4"/>
                                          </p:val>
                                        </p:tav>
                                        <p:tav tm="100000">
                                          <p:val>
                                            <p:strVal val="#ppt_x"/>
                                          </p:val>
                                        </p:tav>
                                      </p:tavLst>
                                    </p:anim>
                                    <p:anim calcmode="lin" valueType="num">
                                      <p:cBhvr>
                                        <p:cTn id="18" dur="1000" decel="50000" fill="hold">
                                          <p:stCondLst>
                                            <p:cond delay="0"/>
                                          </p:stCondLst>
                                        </p:cTn>
                                        <p:tgtEl>
                                          <p:spTgt spid="10242"/>
                                        </p:tgtEl>
                                        <p:attrNameLst>
                                          <p:attrName>ppt_y</p:attrName>
                                        </p:attrNameLst>
                                      </p:cBhvr>
                                      <p:tavLst>
                                        <p:tav tm="0">
                                          <p:val>
                                            <p:strVal val="#ppt_y-.2"/>
                                          </p:val>
                                        </p:tav>
                                        <p:tav tm="100000">
                                          <p:val>
                                            <p:strVal val="#ppt_y+.1"/>
                                          </p:val>
                                        </p:tav>
                                      </p:tavLst>
                                    </p:anim>
                                    <p:anim calcmode="lin" valueType="num">
                                      <p:cBhvr>
                                        <p:cTn id="19" dur="1000" accel="50000" fill="hold">
                                          <p:stCondLst>
                                            <p:cond delay="1000"/>
                                          </p:stCondLst>
                                        </p:cTn>
                                        <p:tgtEl>
                                          <p:spTgt spid="10242"/>
                                        </p:tgtEl>
                                        <p:attrNameLst>
                                          <p:attrName>ppt_y</p:attrName>
                                        </p:attrNameLst>
                                      </p:cBhvr>
                                      <p:tavLst>
                                        <p:tav tm="0">
                                          <p:val>
                                            <p:strVal val="#ppt_y+.1"/>
                                          </p:val>
                                        </p:tav>
                                        <p:tav tm="100000">
                                          <p:val>
                                            <p:strVal val="#ppt_y"/>
                                          </p:val>
                                        </p:tav>
                                      </p:tavLst>
                                    </p:anim>
                                    <p:animEffect transition="in" filter="fade">
                                      <p:cBhvr>
                                        <p:cTn id="20" dur="2000" decel="50000">
                                          <p:stCondLst>
                                            <p:cond delay="0"/>
                                          </p:stCondLst>
                                        </p:cTn>
                                        <p:tgtEl>
                                          <p:spTgt spid="10242"/>
                                        </p:tgtEl>
                                      </p:cBhvr>
                                    </p:animEffect>
                                  </p:childTnLst>
                                </p:cTn>
                              </p:par>
                              <p:par>
                                <p:cTn id="21" presetID="2" presetClass="entr" presetSubtype="2" fill="hold" nodeType="withEffect">
                                  <p:stCondLst>
                                    <p:cond delay="0"/>
                                  </p:stCondLst>
                                  <p:childTnLst>
                                    <p:set>
                                      <p:cBhvr>
                                        <p:cTn id="22" dur="1" fill="hold">
                                          <p:stCondLst>
                                            <p:cond delay="0"/>
                                          </p:stCondLst>
                                        </p:cTn>
                                        <p:tgtEl>
                                          <p:spTgt spid="10242"/>
                                        </p:tgtEl>
                                        <p:attrNameLst>
                                          <p:attrName>style.visibility</p:attrName>
                                        </p:attrNameLst>
                                      </p:cBhvr>
                                      <p:to>
                                        <p:strVal val="visible"/>
                                      </p:to>
                                    </p:set>
                                    <p:anim calcmode="lin" valueType="num">
                                      <p:cBhvr additive="base">
                                        <p:cTn id="23" dur="2500" fill="hold"/>
                                        <p:tgtEl>
                                          <p:spTgt spid="10242"/>
                                        </p:tgtEl>
                                        <p:attrNameLst>
                                          <p:attrName>ppt_x</p:attrName>
                                        </p:attrNameLst>
                                      </p:cBhvr>
                                      <p:tavLst>
                                        <p:tav tm="0">
                                          <p:val>
                                            <p:strVal val="1+#ppt_w/2"/>
                                          </p:val>
                                        </p:tav>
                                        <p:tav tm="100000">
                                          <p:val>
                                            <p:strVal val="#ppt_x"/>
                                          </p:val>
                                        </p:tav>
                                      </p:tavLst>
                                    </p:anim>
                                    <p:anim calcmode="lin" valueType="num">
                                      <p:cBhvr additive="base">
                                        <p:cTn id="24" dur="2500" fill="hold"/>
                                        <p:tgtEl>
                                          <p:spTgt spid="10242"/>
                                        </p:tgtEl>
                                        <p:attrNameLst>
                                          <p:attrName>ppt_y</p:attrName>
                                        </p:attrNameLst>
                                      </p:cBhvr>
                                      <p:tavLst>
                                        <p:tav tm="0">
                                          <p:val>
                                            <p:strVal val="#ppt_y"/>
                                          </p:val>
                                        </p:tav>
                                        <p:tav tm="100000">
                                          <p:val>
                                            <p:strVal val="#ppt_y"/>
                                          </p:val>
                                        </p:tav>
                                      </p:tavLst>
                                    </p:anim>
                                  </p:childTnLst>
                                </p:cTn>
                              </p:par>
                              <p:par>
                                <p:cTn id="25" presetID="3" presetClass="entr" presetSubtype="10" fill="hold" nodeType="withEffect">
                                  <p:stCondLst>
                                    <p:cond delay="0"/>
                                  </p:stCondLst>
                                  <p:childTnLst>
                                    <p:set>
                                      <p:cBhvr>
                                        <p:cTn id="26" dur="1" fill="hold">
                                          <p:stCondLst>
                                            <p:cond delay="0"/>
                                          </p:stCondLst>
                                        </p:cTn>
                                        <p:tgtEl>
                                          <p:spTgt spid="10242"/>
                                        </p:tgtEl>
                                        <p:attrNameLst>
                                          <p:attrName>style.visibility</p:attrName>
                                        </p:attrNameLst>
                                      </p:cBhvr>
                                      <p:to>
                                        <p:strVal val="visible"/>
                                      </p:to>
                                    </p:set>
                                    <p:animEffect transition="in" filter="blinds(horizontal)">
                                      <p:cBhvr>
                                        <p:cTn id="27" dur="3000"/>
                                        <p:tgtEl>
                                          <p:spTgt spid="10242"/>
                                        </p:tgtEl>
                                      </p:cBhvr>
                                    </p:animEffect>
                                  </p:childTnLst>
                                </p:cTn>
                              </p:par>
                              <p:par>
                                <p:cTn id="28" presetID="23" presetClass="entr" presetSubtype="16" fill="hold" nodeType="withEffect">
                                  <p:stCondLst>
                                    <p:cond delay="0"/>
                                  </p:stCondLst>
                                  <p:childTnLst>
                                    <p:set>
                                      <p:cBhvr>
                                        <p:cTn id="29" dur="1" fill="hold">
                                          <p:stCondLst>
                                            <p:cond delay="0"/>
                                          </p:stCondLst>
                                        </p:cTn>
                                        <p:tgtEl>
                                          <p:spTgt spid="10242"/>
                                        </p:tgtEl>
                                        <p:attrNameLst>
                                          <p:attrName>style.visibility</p:attrName>
                                        </p:attrNameLst>
                                      </p:cBhvr>
                                      <p:to>
                                        <p:strVal val="visible"/>
                                      </p:to>
                                    </p:set>
                                    <p:anim calcmode="lin" valueType="num">
                                      <p:cBhvr>
                                        <p:cTn id="30" dur="3500" fill="hold"/>
                                        <p:tgtEl>
                                          <p:spTgt spid="10242"/>
                                        </p:tgtEl>
                                        <p:attrNameLst>
                                          <p:attrName>ppt_w</p:attrName>
                                        </p:attrNameLst>
                                      </p:cBhvr>
                                      <p:tavLst>
                                        <p:tav tm="0">
                                          <p:val>
                                            <p:fltVal val="0"/>
                                          </p:val>
                                        </p:tav>
                                        <p:tav tm="100000">
                                          <p:val>
                                            <p:strVal val="#ppt_w"/>
                                          </p:val>
                                        </p:tav>
                                      </p:tavLst>
                                    </p:anim>
                                    <p:anim calcmode="lin" valueType="num">
                                      <p:cBhvr>
                                        <p:cTn id="31" dur="3500" fill="hold"/>
                                        <p:tgtEl>
                                          <p:spTgt spid="10242"/>
                                        </p:tgtEl>
                                        <p:attrNameLst>
                                          <p:attrName>ppt_h</p:attrName>
                                        </p:attrNameLst>
                                      </p:cBhvr>
                                      <p:tavLst>
                                        <p:tav tm="0">
                                          <p:val>
                                            <p:fltVal val="0"/>
                                          </p:val>
                                        </p:tav>
                                        <p:tav tm="100000">
                                          <p:val>
                                            <p:strVal val="#ppt_h"/>
                                          </p:val>
                                        </p:tav>
                                      </p:tavLst>
                                    </p:anim>
                                  </p:childTnLst>
                                </p:cTn>
                              </p:par>
                            </p:childTnLst>
                          </p:cTn>
                        </p:par>
                        <p:par>
                          <p:cTn id="32" fill="hold">
                            <p:stCondLst>
                              <p:cond delay="35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1"/>
                                          </p:val>
                                        </p:tav>
                                        <p:tav tm="100000">
                                          <p:val>
                                            <p:strVal val="#ppt_x"/>
                                          </p:val>
                                        </p:tav>
                                      </p:tavLst>
                                    </p:anim>
                                    <p:anim calcmode="lin" valueType="num">
                                      <p:cBhvr>
                                        <p:cTn id="3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3.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143500"/>
          </a:xfrm>
          <a:prstGeom prst="rect">
            <a:avLst/>
          </a:prstGeom>
          <a:solidFill>
            <a:schemeClr val="bg2">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bg2">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época del año ofrece diferentes vistas del parque. La temporada alta es el verano, cuando todas las carreteras están abiertas y la infraestructura de servicios está en pleno funcionamiento.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blinds dir="vert"/>
      </p:transition>
    </mc:Choice>
    <mc:Fallback xmlns="">
      <p:transition spd="slow" advTm="28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nodeType="afterGroup">
                            <p:stCondLst>
                              <p:cond delay="3000"/>
                            </p:stCondLst>
                            <p:childTnLst>
                              <p:par>
                                <p:cTn id="20" presetID="8" presetClass="exit" presetSubtype="32" fill="hold" nodeType="afterEffect">
                                  <p:stCondLst>
                                    <p:cond delay="0"/>
                                  </p:stCondLst>
                                  <p:childTnLst>
                                    <p:animEffect transition="out" filter="diamond(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3000"/>
                                        <p:tgtEl>
                                          <p:spTgt spid="4"/>
                                        </p:tgtEl>
                                      </p:cBhvr>
                                    </p:animEffect>
                                  </p:childTnLst>
                                </p:cTn>
                              </p:par>
                              <p:par>
                                <p:cTn id="29" presetID="50" presetClass="entr" presetSubtype="0" decel="10000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ppt_w+.3"/>
                                          </p:val>
                                        </p:tav>
                                        <p:tav tm="100000">
                                          <p:val>
                                            <p:strVal val="#ppt_w"/>
                                          </p:val>
                                        </p:tav>
                                      </p:tavLst>
                                    </p:anim>
                                    <p:anim calcmode="lin" valueType="num">
                                      <p:cBhvr>
                                        <p:cTn id="32" dur="3000" fill="hold"/>
                                        <p:tgtEl>
                                          <p:spTgt spid="4"/>
                                        </p:tgtEl>
                                        <p:attrNameLst>
                                          <p:attrName>ppt_h</p:attrName>
                                        </p:attrNameLst>
                                      </p:cBhvr>
                                      <p:tavLst>
                                        <p:tav tm="0">
                                          <p:val>
                                            <p:strVal val="#ppt_h"/>
                                          </p:val>
                                        </p:tav>
                                        <p:tav tm="100000">
                                          <p:val>
                                            <p:strVal val="#ppt_h"/>
                                          </p:val>
                                        </p:tav>
                                      </p:tavLst>
                                    </p:anim>
                                    <p:animEffect transition="in" filter="fade">
                                      <p:cBhvr>
                                        <p:cTn id="33" dur="3000"/>
                                        <p:tgtEl>
                                          <p:spTgt spid="4"/>
                                        </p:tgtEl>
                                      </p:cBhvr>
                                    </p:animEffect>
                                  </p:childTnLst>
                                </p:cTn>
                              </p:par>
                            </p:childTnLst>
                          </p:cTn>
                        </p:par>
                        <p:par>
                          <p:cTn id="34" fill="hold">
                            <p:stCondLst>
                              <p:cond delay="6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1"/>
                                          </p:val>
                                        </p:tav>
                                        <p:tav tm="100000">
                                          <p:val>
                                            <p:strVal val="#ppt_x"/>
                                          </p:val>
                                        </p:tav>
                                      </p:tavLst>
                                    </p:anim>
                                    <p:anim calcmode="lin" valueType="num">
                                      <p:cBhvr>
                                        <p:cTn id="3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830078425_54ac4814b4_b.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81211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Rombo"/>
          <p:cNvSpPr/>
          <p:nvPr/>
        </p:nvSpPr>
        <p:spPr>
          <a:xfrm>
            <a:off x="0" y="0"/>
            <a:ext cx="9144000" cy="5143500"/>
          </a:xfrm>
          <a:prstGeom prst="diamond">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ombo"/>
          <p:cNvSpPr/>
          <p:nvPr/>
        </p:nvSpPr>
        <p:spPr>
          <a:xfrm>
            <a:off x="0" y="339725"/>
            <a:ext cx="9144000" cy="4392613"/>
          </a:xfrm>
          <a:prstGeom prst="diamond">
            <a:avLst/>
          </a:prstGeom>
          <a:solidFill>
            <a:schemeClr val="bg2">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ombo"/>
          <p:cNvSpPr/>
          <p:nvPr/>
        </p:nvSpPr>
        <p:spPr>
          <a:xfrm>
            <a:off x="0" y="700088"/>
            <a:ext cx="9144000" cy="3743325"/>
          </a:xfrm>
          <a:prstGeom prst="diamond">
            <a:avLst/>
          </a:prstGeom>
          <a:solidFill>
            <a:srgbClr val="0070C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lobos han estado ausentes del Parque Nacional Yellowstone en Estados Unidos durante más de 70 años. Su reintroducción en la zona tuvo lugar alrededor de 1995, y este regreso trajo beneficios sorprendentes.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6000">
        <p:checker/>
      </p:transition>
    </mc:Choice>
    <mc:Fallback xmlns="">
      <p:transition spd="slow" advTm="26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3000"/>
                                        <p:tgtEl>
                                          <p:spTgt spid="10"/>
                                        </p:tgtEl>
                                        <p:attrNameLst>
                                          <p:attrName>ppt_w</p:attrName>
                                        </p:attrNameLst>
                                      </p:cBhvr>
                                      <p:tavLst>
                                        <p:tav tm="0">
                                          <p:val>
                                            <p:strVal val="ppt_w"/>
                                          </p:val>
                                        </p:tav>
                                        <p:tav tm="100000">
                                          <p:val>
                                            <p:fltVal val="0"/>
                                          </p:val>
                                        </p:tav>
                                      </p:tavLst>
                                    </p:anim>
                                    <p:anim calcmode="lin" valueType="num">
                                      <p:cBhvr>
                                        <p:cTn id="7" dur="3000"/>
                                        <p:tgtEl>
                                          <p:spTgt spid="10"/>
                                        </p:tgtEl>
                                        <p:attrNameLst>
                                          <p:attrName>ppt_h</p:attrName>
                                        </p:attrNameLst>
                                      </p:cBhvr>
                                      <p:tavLst>
                                        <p:tav tm="0">
                                          <p:val>
                                            <p:strVal val="ppt_h"/>
                                          </p:val>
                                        </p:tav>
                                        <p:tav tm="100000">
                                          <p:val>
                                            <p:strVal val="ppt_h"/>
                                          </p:val>
                                        </p:tav>
                                      </p:tavLst>
                                    </p:anim>
                                    <p:set>
                                      <p:cBhvr>
                                        <p:cTn id="8" dur="1" fill="hold">
                                          <p:stCondLst>
                                            <p:cond delay="2999"/>
                                          </p:stCondLst>
                                        </p:cTn>
                                        <p:tgtEl>
                                          <p:spTgt spid="10"/>
                                        </p:tgtEl>
                                        <p:attrNameLst>
                                          <p:attrName>style.visibility</p:attrName>
                                        </p:attrNameLst>
                                      </p:cBhvr>
                                      <p:to>
                                        <p:strVal val="hidden"/>
                                      </p:to>
                                    </p:set>
                                  </p:childTnLst>
                                </p:cTn>
                              </p:par>
                              <p:par>
                                <p:cTn id="9" presetID="17" presetClass="exit" presetSubtype="10" fill="hold" nodeType="withEffect">
                                  <p:stCondLst>
                                    <p:cond delay="0"/>
                                  </p:stCondLst>
                                  <p:childTnLst>
                                    <p:anim calcmode="lin" valueType="num">
                                      <p:cBhvr>
                                        <p:cTn id="10" dur="3000"/>
                                        <p:tgtEl>
                                          <p:spTgt spid="11"/>
                                        </p:tgtEl>
                                        <p:attrNameLst>
                                          <p:attrName>ppt_w</p:attrName>
                                        </p:attrNameLst>
                                      </p:cBhvr>
                                      <p:tavLst>
                                        <p:tav tm="0">
                                          <p:val>
                                            <p:strVal val="ppt_w"/>
                                          </p:val>
                                        </p:tav>
                                        <p:tav tm="100000">
                                          <p:val>
                                            <p:fltVal val="0"/>
                                          </p:val>
                                        </p:tav>
                                      </p:tavLst>
                                    </p:anim>
                                    <p:anim calcmode="lin" valueType="num">
                                      <p:cBhvr>
                                        <p:cTn id="11" dur="3000"/>
                                        <p:tgtEl>
                                          <p:spTgt spid="11"/>
                                        </p:tgtEl>
                                        <p:attrNameLst>
                                          <p:attrName>ppt_h</p:attrName>
                                        </p:attrNameLst>
                                      </p:cBhvr>
                                      <p:tavLst>
                                        <p:tav tm="0">
                                          <p:val>
                                            <p:strVal val="ppt_h"/>
                                          </p:val>
                                        </p:tav>
                                        <p:tav tm="100000">
                                          <p:val>
                                            <p:strVal val="ppt_h"/>
                                          </p:val>
                                        </p:tav>
                                      </p:tavLst>
                                    </p:anim>
                                    <p:set>
                                      <p:cBhvr>
                                        <p:cTn id="12" dur="1" fill="hold">
                                          <p:stCondLst>
                                            <p:cond delay="2999"/>
                                          </p:stCondLst>
                                        </p:cTn>
                                        <p:tgtEl>
                                          <p:spTgt spid="11"/>
                                        </p:tgtEl>
                                        <p:attrNameLst>
                                          <p:attrName>style.visibility</p:attrName>
                                        </p:attrNameLst>
                                      </p:cBhvr>
                                      <p:to>
                                        <p:strVal val="hidden"/>
                                      </p:to>
                                    </p:set>
                                  </p:childTnLst>
                                </p:cTn>
                              </p:par>
                              <p:par>
                                <p:cTn id="13" presetID="17" presetClass="exit" presetSubtype="10" fill="hold" nodeType="withEffect">
                                  <p:stCondLst>
                                    <p:cond delay="0"/>
                                  </p:stCondLst>
                                  <p:childTnLst>
                                    <p:anim calcmode="lin" valueType="num">
                                      <p:cBhvr>
                                        <p:cTn id="14" dur="3000"/>
                                        <p:tgtEl>
                                          <p:spTgt spid="12"/>
                                        </p:tgtEl>
                                        <p:attrNameLst>
                                          <p:attrName>ppt_w</p:attrName>
                                        </p:attrNameLst>
                                      </p:cBhvr>
                                      <p:tavLst>
                                        <p:tav tm="0">
                                          <p:val>
                                            <p:strVal val="ppt_w"/>
                                          </p:val>
                                        </p:tav>
                                        <p:tav tm="100000">
                                          <p:val>
                                            <p:fltVal val="0"/>
                                          </p:val>
                                        </p:tav>
                                      </p:tavLst>
                                    </p:anim>
                                    <p:anim calcmode="lin" valueType="num">
                                      <p:cBhvr>
                                        <p:cTn id="15" dur="3000"/>
                                        <p:tgtEl>
                                          <p:spTgt spid="12"/>
                                        </p:tgtEl>
                                        <p:attrNameLst>
                                          <p:attrName>ppt_h</p:attrName>
                                        </p:attrNameLst>
                                      </p:cBhvr>
                                      <p:tavLst>
                                        <p:tav tm="0">
                                          <p:val>
                                            <p:strVal val="ppt_h"/>
                                          </p:val>
                                        </p:tav>
                                        <p:tav tm="100000">
                                          <p:val>
                                            <p:strVal val="ppt_h"/>
                                          </p:val>
                                        </p:tav>
                                      </p:tavLst>
                                    </p:anim>
                                    <p:set>
                                      <p:cBhvr>
                                        <p:cTn id="16" dur="1" fill="hold">
                                          <p:stCondLst>
                                            <p:cond delay="2999"/>
                                          </p:stCondLst>
                                        </p:cTn>
                                        <p:tgtEl>
                                          <p:spTgt spid="12"/>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0" y="-452586"/>
            <a:ext cx="9144000" cy="604867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0" y="0"/>
            <a:ext cx="9144000" cy="5143500"/>
          </a:xfrm>
          <a:prstGeom prst="rect">
            <a:avLst/>
          </a:prstGeom>
          <a:solidFill>
            <a:schemeClr val="bg1">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251520"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lobo fue alguna vez el principal depredador del mundialmente famoso Parque Nacional de Yellowstone. Pero toda su población fue erradicada en 1920, dejando toda esa zona libre de la presencia de lobos durante siete décadas.</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4121779675"/>
      </p:ext>
    </p:extLst>
  </p:cSld>
  <p:clrMapOvr>
    <a:masterClrMapping/>
  </p:clrMapOvr>
  <mc:AlternateContent xmlns:mc="http://schemas.openxmlformats.org/markup-compatibility/2006" xmlns:p14="http://schemas.microsoft.com/office/powerpoint/2010/main">
    <mc:Choice Requires="p14">
      <p:transition spd="slow" p14:dur="3000" advTm="26000">
        <p:checker/>
      </p:transition>
    </mc:Choice>
    <mc:Fallback xmlns="">
      <p:transition spd="slow" advTm="26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grpId="0" nodeType="withEffect">
                                  <p:stCondLst>
                                    <p:cond delay="0"/>
                                  </p:stCondLst>
                                  <p:childTnLst>
                                    <p:animEffect transition="out" filter="wedg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85725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857250"/>
            <a:ext cx="9144000" cy="85725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4286250"/>
            <a:ext cx="9144000" cy="85725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3429000"/>
            <a:ext cx="9144000" cy="85725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1714500"/>
            <a:ext cx="9144000" cy="85725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2571750"/>
            <a:ext cx="9144000" cy="857250"/>
          </a:xfrm>
          <a:prstGeom prst="rect">
            <a:avLst/>
          </a:prstGeom>
          <a:solidFill>
            <a:schemeClr val="tx2">
              <a:lumMod val="9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323528"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1995, sin embargo, se reintrodujeron manadas de lobos en Yellowstone, lo que brindó a los biólogos y ambientalistas una oportunidad única de estudiar qué sucede cuando un depredador superior regresa a su ecosistema.</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082669644"/>
      </p:ext>
    </p:extLst>
  </p:cSld>
  <p:clrMapOvr>
    <a:masterClrMapping/>
  </p:clrMapOvr>
  <mc:AlternateContent xmlns:mc="http://schemas.openxmlformats.org/markup-compatibility/2006" xmlns:p14="http://schemas.microsoft.com/office/powerpoint/2010/main">
    <mc:Choice Requires="p14">
      <p:transition spd="slow" p14:dur="200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0" presetClass="exit" presetSubtype="0" fill="hold" nodeType="withEffect">
                                  <p:stCondLst>
                                    <p:cond delay="0"/>
                                  </p:stCondLst>
                                  <p:iterate type="lt">
                                    <p:tmPct val="0"/>
                                  </p:iterate>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20" presetClass="exit" presetSubtype="0" fill="hold" nodeType="withEffect">
                                  <p:stCondLst>
                                    <p:cond delay="0"/>
                                  </p:stCondLst>
                                  <p:childTnLst>
                                    <p:animEffect transition="out" filter="wedge">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20" presetClass="exit" presetSubtype="0" fill="hold" nodeType="withEffect">
                                  <p:stCondLst>
                                    <p:cond delay="0"/>
                                  </p:stCondLst>
                                  <p:childTnLst>
                                    <p:animEffect transition="out" filter="wedge">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4/3*#ppt_w"/>
                                          </p:val>
                                        </p:tav>
                                        <p:tav tm="100000">
                                          <p:val>
                                            <p:strVal val="#ppt_w"/>
                                          </p:val>
                                        </p:tav>
                                      </p:tavLst>
                                    </p:anim>
                                    <p:anim calcmode="lin" valueType="num">
                                      <p:cBhvr>
                                        <p:cTn id="29" dur="3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Anillo"/>
          <p:cNvSpPr/>
          <p:nvPr/>
        </p:nvSpPr>
        <p:spPr>
          <a:xfrm>
            <a:off x="1908175" y="0"/>
            <a:ext cx="5256213" cy="5143500"/>
          </a:xfrm>
          <a:prstGeom prst="donut">
            <a:avLst>
              <a:gd name="adj" fmla="val 12083"/>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2771775" y="915988"/>
            <a:ext cx="3455988" cy="3375025"/>
          </a:xfrm>
          <a:prstGeom prst="donut">
            <a:avLst>
              <a:gd name="adj" fmla="val 15128"/>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uadroTexto"/>
          <p:cNvSpPr txBox="1"/>
          <p:nvPr/>
        </p:nvSpPr>
        <p:spPr>
          <a:xfrm>
            <a:off x="251520" y="4083918"/>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lobos regresaron para controlar la creciente población de alces y ciervos, cuya excesiva proliferación estaba agotando la vegetación del parque, pero los efectos positivos de su renovada presencia fueron mucho más allá de lo esperado.</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49426040"/>
      </p:ext>
    </p:extLst>
  </p:cSld>
  <p:clrMapOvr>
    <a:masterClrMapping/>
  </p:clrMapOvr>
  <mc:AlternateContent xmlns:mc="http://schemas.openxmlformats.org/markup-compatibility/2006" xmlns:p14="http://schemas.microsoft.com/office/powerpoint/2010/main">
    <mc:Choice Requires="p14">
      <p:transition spd="slow" p14:dur="2000" advTm="29000">
        <p14:prism/>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strVal val="#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out)">
                                      <p:cBhvr>
                                        <p:cTn id="17" dur="3000"/>
                                        <p:tgtEl>
                                          <p:spTgt spid="3"/>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URI_temp_7c12a18a.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4822047"/>
            <a:ext cx="9144000" cy="32145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solidFill>
                <a:srgbClr val="FFFFFF"/>
              </a:solidFill>
              <a:latin typeface="Calibri" pitchFamily="34" charset="0"/>
            </a:endParaRPr>
          </a:p>
        </p:txBody>
      </p:sp>
      <p:sp>
        <p:nvSpPr>
          <p:cNvPr id="9" name="8 Rectángulo"/>
          <p:cNvSpPr/>
          <p:nvPr/>
        </p:nvSpPr>
        <p:spPr>
          <a:xfrm>
            <a:off x="0" y="0"/>
            <a:ext cx="9144000" cy="5143500"/>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95536"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lobos, de hecho, permiten la existencia de decenas de otras especies animales y vegetales. Al cazar especies que están por debajo de ellos en la cadena alimentaria, dan a otras especies, la oportunidad de vivir y reproducirse.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prism/>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3000"/>
                                        <p:tgtEl>
                                          <p:spTgt spid="5"/>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Paisajes del Invierno by Marc Adamus -3.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4875625"/>
            <a:ext cx="9144000" cy="2678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solidFill>
                <a:srgbClr val="FFFFFF"/>
              </a:solidFill>
              <a:latin typeface="Calibri" pitchFamily="34" charset="0"/>
            </a:endParaRPr>
          </a:p>
        </p:txBody>
      </p:sp>
      <p:sp>
        <p:nvSpPr>
          <p:cNvPr id="10" name="9 Rectángulo"/>
          <p:cNvSpPr/>
          <p:nvPr/>
        </p:nvSpPr>
        <p:spPr>
          <a:xfrm>
            <a:off x="0" y="0"/>
            <a:ext cx="9144000" cy="5143500"/>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51520"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resultados pronto se notaron. Los ciervos pronto comenzaron a evitar ciertas zonas para no convertirse en presas fáciles, y esto provocó que ciertas regiones comenzaran a regenerarse.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prism/>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xit" presetSubtype="16" fill="hold" grpId="0" nodeType="withEffect">
                                  <p:stCondLst>
                                    <p:cond delay="0"/>
                                  </p:stCondLst>
                                  <p:childTnLst>
                                    <p:animEffect transition="out" filter="diamond(in)">
                                      <p:cBhvr>
                                        <p:cTn id="13" dur="2000"/>
                                        <p:tgtEl>
                                          <p:spTgt spid="10"/>
                                        </p:tgtEl>
                                      </p:cBhvr>
                                    </p:animEffect>
                                    <p:set>
                                      <p:cBhvr>
                                        <p:cTn id="14" dur="1" fill="hold">
                                          <p:stCondLst>
                                            <p:cond delay="1999"/>
                                          </p:stCondLst>
                                        </p:cTn>
                                        <p:tgtEl>
                                          <p:spTgt spid="10"/>
                                        </p:tgtEl>
                                        <p:attrNameLst>
                                          <p:attrName>style.visibility</p:attrName>
                                        </p:attrNameLst>
                                      </p:cBhvr>
                                      <p:to>
                                        <p:strVal val="hidden"/>
                                      </p:to>
                                    </p:set>
                                  </p:childTnLst>
                                </p:cTn>
                              </p:par>
                              <p:par>
                                <p:cTn id="15" presetID="8" presetClass="emph" presetSubtype="0" fill="hold" nodeType="withEffect">
                                  <p:stCondLst>
                                    <p:cond delay="0"/>
                                  </p:stCondLst>
                                  <p:childTnLst>
                                    <p:animRot by="21600000">
                                      <p:cBhvr>
                                        <p:cTn id="16" dur="2000" fill="hold"/>
                                        <p:tgtEl>
                                          <p:spTgt spid="5"/>
                                        </p:tgtEl>
                                        <p:attrNameLst>
                                          <p:attrName>r</p:attrName>
                                        </p:attrNameLst>
                                      </p:cBhvr>
                                    </p:animRo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elecciones-caballos.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042988" cy="5143500"/>
          </a:xfrm>
          <a:prstGeom prst="rect">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116013" y="0"/>
            <a:ext cx="1054100" cy="5143500"/>
          </a:xfrm>
          <a:prstGeom prst="rect">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68538" y="0"/>
            <a:ext cx="1062037" cy="5143500"/>
          </a:xfrm>
          <a:prstGeom prst="rect">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419475" y="0"/>
            <a:ext cx="1081088" cy="5143500"/>
          </a:xfrm>
          <a:prstGeom prst="rect">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4572000" y="0"/>
            <a:ext cx="1152525" cy="5143500"/>
          </a:xfrm>
          <a:prstGeom prst="rect">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5795963" y="0"/>
            <a:ext cx="1089025" cy="5143500"/>
          </a:xfrm>
          <a:prstGeom prst="rect">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948488" y="0"/>
            <a:ext cx="1079500" cy="5143500"/>
          </a:xfrm>
          <a:prstGeom prst="rect">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8101013" y="0"/>
            <a:ext cx="1042987" cy="5143500"/>
          </a:xfrm>
          <a:prstGeom prst="rect">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539552" y="429994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recuperación atrajo a animales como los castores, que a su vez crearon hábitats para otras especies.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16000">
        <p15:prstTrans prst="wind"/>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7"/>
                                        </p:tgtEl>
                                        <p:attrNameLst>
                                          <p:attrName>ppt_x</p:attrName>
                                        </p:attrNameLst>
                                      </p:cBhvr>
                                      <p:tavLst>
                                        <p:tav tm="0">
                                          <p:val>
                                            <p:strVal val="ppt_x"/>
                                          </p:val>
                                        </p:tav>
                                        <p:tav tm="100000">
                                          <p:val>
                                            <p:strVal val="0-ppt_w/2"/>
                                          </p:val>
                                        </p:tav>
                                      </p:tavLst>
                                    </p:anim>
                                    <p:anim calcmode="lin" valueType="num">
                                      <p:cBhvr additive="base">
                                        <p:cTn id="11" dur="3000"/>
                                        <p:tgtEl>
                                          <p:spTgt spid="7"/>
                                        </p:tgtEl>
                                        <p:attrNameLst>
                                          <p:attrName>ppt_y</p:attrName>
                                        </p:attrNameLst>
                                      </p:cBhvr>
                                      <p:tavLst>
                                        <p:tav tm="0">
                                          <p:val>
                                            <p:strVal val="ppt_y"/>
                                          </p:val>
                                        </p:tav>
                                        <p:tav tm="100000">
                                          <p:val>
                                            <p:strVal val="ppt_y"/>
                                          </p:val>
                                        </p:tav>
                                      </p:tavLst>
                                    </p:anim>
                                    <p:set>
                                      <p:cBhvr>
                                        <p:cTn id="12" dur="1" fill="hold">
                                          <p:stCondLst>
                                            <p:cond delay="2999"/>
                                          </p:stCondLst>
                                        </p:cTn>
                                        <p:tgtEl>
                                          <p:spTgt spid="7"/>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1+ppt_w/2"/>
                                          </p:val>
                                        </p:tav>
                                      </p:tavLst>
                                    </p:anim>
                                    <p:anim calcmode="lin" valueType="num">
                                      <p:cBhvr additive="base">
                                        <p:cTn id="15" dur="3000"/>
                                        <p:tgtEl>
                                          <p:spTgt spid="9"/>
                                        </p:tgtEl>
                                        <p:attrNameLst>
                                          <p:attrName>ppt_y</p:attrName>
                                        </p:attrNameLst>
                                      </p:cBhvr>
                                      <p:tavLst>
                                        <p:tav tm="0">
                                          <p:val>
                                            <p:strVal val="ppt_y"/>
                                          </p:val>
                                        </p:tav>
                                        <p:tav tm="100000">
                                          <p:val>
                                            <p:strVal val="ppt_y"/>
                                          </p:val>
                                        </p:tav>
                                      </p:tavLst>
                                    </p:anim>
                                    <p:set>
                                      <p:cBhvr>
                                        <p:cTn id="16" dur="1" fill="hold">
                                          <p:stCondLst>
                                            <p:cond delay="2999"/>
                                          </p:stCondLst>
                                        </p:cTn>
                                        <p:tgtEl>
                                          <p:spTgt spid="9"/>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3000"/>
                                        <p:tgtEl>
                                          <p:spTgt spid="11"/>
                                        </p:tgtEl>
                                        <p:attrNameLst>
                                          <p:attrName>ppt_x</p:attrName>
                                        </p:attrNameLst>
                                      </p:cBhvr>
                                      <p:tavLst>
                                        <p:tav tm="0">
                                          <p:val>
                                            <p:strVal val="ppt_x"/>
                                          </p:val>
                                        </p:tav>
                                        <p:tav tm="100000">
                                          <p:val>
                                            <p:strVal val="0-ppt_w/2"/>
                                          </p:val>
                                        </p:tav>
                                      </p:tavLst>
                                    </p:anim>
                                    <p:anim calcmode="lin" valueType="num">
                                      <p:cBhvr additive="base">
                                        <p:cTn id="19" dur="3000"/>
                                        <p:tgtEl>
                                          <p:spTgt spid="11"/>
                                        </p:tgtEl>
                                        <p:attrNameLst>
                                          <p:attrName>ppt_y</p:attrName>
                                        </p:attrNameLst>
                                      </p:cBhvr>
                                      <p:tavLst>
                                        <p:tav tm="0">
                                          <p:val>
                                            <p:strVal val="ppt_y"/>
                                          </p:val>
                                        </p:tav>
                                        <p:tav tm="100000">
                                          <p:val>
                                            <p:strVal val="ppt_y"/>
                                          </p:val>
                                        </p:tav>
                                      </p:tavLst>
                                    </p:anim>
                                    <p:set>
                                      <p:cBhvr>
                                        <p:cTn id="20" dur="1" fill="hold">
                                          <p:stCondLst>
                                            <p:cond delay="2999"/>
                                          </p:stCondLst>
                                        </p:cTn>
                                        <p:tgtEl>
                                          <p:spTgt spid="11"/>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3000"/>
                                        <p:tgtEl>
                                          <p:spTgt spid="13"/>
                                        </p:tgtEl>
                                        <p:attrNameLst>
                                          <p:attrName>ppt_x</p:attrName>
                                        </p:attrNameLst>
                                      </p:cBhvr>
                                      <p:tavLst>
                                        <p:tav tm="0">
                                          <p:val>
                                            <p:strVal val="ppt_x"/>
                                          </p:val>
                                        </p:tav>
                                        <p:tav tm="100000">
                                          <p:val>
                                            <p:strVal val="1+ppt_w/2"/>
                                          </p:val>
                                        </p:tav>
                                      </p:tavLst>
                                    </p:anim>
                                    <p:anim calcmode="lin" valueType="num">
                                      <p:cBhvr additive="base">
                                        <p:cTn id="23" dur="3000"/>
                                        <p:tgtEl>
                                          <p:spTgt spid="13"/>
                                        </p:tgtEl>
                                        <p:attrNameLst>
                                          <p:attrName>ppt_y</p:attrName>
                                        </p:attrNameLst>
                                      </p:cBhvr>
                                      <p:tavLst>
                                        <p:tav tm="0">
                                          <p:val>
                                            <p:strVal val="ppt_y"/>
                                          </p:val>
                                        </p:tav>
                                        <p:tav tm="100000">
                                          <p:val>
                                            <p:strVal val="ppt_y"/>
                                          </p:val>
                                        </p:tav>
                                      </p:tavLst>
                                    </p:anim>
                                    <p:set>
                                      <p:cBhvr>
                                        <p:cTn id="24" dur="1" fill="hold">
                                          <p:stCondLst>
                                            <p:cond delay="2999"/>
                                          </p:stCondLst>
                                        </p:cTn>
                                        <p:tgtEl>
                                          <p:spTgt spid="13"/>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3000"/>
                                        <p:tgtEl>
                                          <p:spTgt spid="14"/>
                                        </p:tgtEl>
                                        <p:attrNameLst>
                                          <p:attrName>ppt_x</p:attrName>
                                        </p:attrNameLst>
                                      </p:cBhvr>
                                      <p:tavLst>
                                        <p:tav tm="0">
                                          <p:val>
                                            <p:strVal val="ppt_x"/>
                                          </p:val>
                                        </p:tav>
                                        <p:tav tm="100000">
                                          <p:val>
                                            <p:strVal val="0-ppt_w/2"/>
                                          </p:val>
                                        </p:tav>
                                      </p:tavLst>
                                    </p:anim>
                                    <p:anim calcmode="lin" valueType="num">
                                      <p:cBhvr additive="base">
                                        <p:cTn id="27" dur="3000"/>
                                        <p:tgtEl>
                                          <p:spTgt spid="14"/>
                                        </p:tgtEl>
                                        <p:attrNameLst>
                                          <p:attrName>ppt_y</p:attrName>
                                        </p:attrNameLst>
                                      </p:cBhvr>
                                      <p:tavLst>
                                        <p:tav tm="0">
                                          <p:val>
                                            <p:strVal val="ppt_y"/>
                                          </p:val>
                                        </p:tav>
                                        <p:tav tm="100000">
                                          <p:val>
                                            <p:strVal val="ppt_y"/>
                                          </p:val>
                                        </p:tav>
                                      </p:tavLst>
                                    </p:anim>
                                    <p:set>
                                      <p:cBhvr>
                                        <p:cTn id="28" dur="1" fill="hold">
                                          <p:stCondLst>
                                            <p:cond delay="2999"/>
                                          </p:stCondLst>
                                        </p:cTn>
                                        <p:tgtEl>
                                          <p:spTgt spid="14"/>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000"/>
                                        <p:tgtEl>
                                          <p:spTgt spid="16"/>
                                        </p:tgtEl>
                                        <p:attrNameLst>
                                          <p:attrName>ppt_x</p:attrName>
                                        </p:attrNameLst>
                                      </p:cBhvr>
                                      <p:tavLst>
                                        <p:tav tm="0">
                                          <p:val>
                                            <p:strVal val="ppt_x"/>
                                          </p:val>
                                        </p:tav>
                                        <p:tav tm="100000">
                                          <p:val>
                                            <p:strVal val="1+ppt_w/2"/>
                                          </p:val>
                                        </p:tav>
                                      </p:tavLst>
                                    </p:anim>
                                    <p:anim calcmode="lin" valueType="num">
                                      <p:cBhvr additive="base">
                                        <p:cTn id="31" dur="3000"/>
                                        <p:tgtEl>
                                          <p:spTgt spid="16"/>
                                        </p:tgtEl>
                                        <p:attrNameLst>
                                          <p:attrName>ppt_y</p:attrName>
                                        </p:attrNameLst>
                                      </p:cBhvr>
                                      <p:tavLst>
                                        <p:tav tm="0">
                                          <p:val>
                                            <p:strVal val="ppt_y"/>
                                          </p:val>
                                        </p:tav>
                                        <p:tav tm="100000">
                                          <p:val>
                                            <p:strVal val="ppt_y"/>
                                          </p:val>
                                        </p:tav>
                                      </p:tavLst>
                                    </p:anim>
                                    <p:set>
                                      <p:cBhvr>
                                        <p:cTn id="32" dur="1" fill="hold">
                                          <p:stCondLst>
                                            <p:cond delay="2999"/>
                                          </p:stCondLst>
                                        </p:cTn>
                                        <p:tgtEl>
                                          <p:spTgt spid="16"/>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3000"/>
                                        <p:tgtEl>
                                          <p:spTgt spid="17"/>
                                        </p:tgtEl>
                                        <p:attrNameLst>
                                          <p:attrName>ppt_x</p:attrName>
                                        </p:attrNameLst>
                                      </p:cBhvr>
                                      <p:tavLst>
                                        <p:tav tm="0">
                                          <p:val>
                                            <p:strVal val="ppt_x"/>
                                          </p:val>
                                        </p:tav>
                                        <p:tav tm="100000">
                                          <p:val>
                                            <p:strVal val="0-ppt_w/2"/>
                                          </p:val>
                                        </p:tav>
                                      </p:tavLst>
                                    </p:anim>
                                    <p:anim calcmode="lin" valueType="num">
                                      <p:cBhvr additive="base">
                                        <p:cTn id="35" dur="3000"/>
                                        <p:tgtEl>
                                          <p:spTgt spid="17"/>
                                        </p:tgtEl>
                                        <p:attrNameLst>
                                          <p:attrName>ppt_y</p:attrName>
                                        </p:attrNameLst>
                                      </p:cBhvr>
                                      <p:tavLst>
                                        <p:tav tm="0">
                                          <p:val>
                                            <p:strVal val="ppt_y"/>
                                          </p:val>
                                        </p:tav>
                                        <p:tav tm="100000">
                                          <p:val>
                                            <p:strVal val="ppt_y"/>
                                          </p:val>
                                        </p:tav>
                                      </p:tavLst>
                                    </p:anim>
                                    <p:set>
                                      <p:cBhvr>
                                        <p:cTn id="36" dur="1" fill="hold">
                                          <p:stCondLst>
                                            <p:cond delay="2999"/>
                                          </p:stCondLst>
                                        </p:cTn>
                                        <p:tgtEl>
                                          <p:spTgt spid="17"/>
                                        </p:tgtEl>
                                        <p:attrNameLst>
                                          <p:attrName>style.visibility</p:attrName>
                                        </p:attrNameLst>
                                      </p:cBhvr>
                                      <p:to>
                                        <p:strVal val="hidden"/>
                                      </p:to>
                                    </p:set>
                                  </p:childTnLst>
                                </p:cTn>
                              </p:par>
                              <p:par>
                                <p:cTn id="37" presetID="25" presetClass="entr" presetSubtype="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1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40" dur="1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41" dur="1000" accel="50000" fill="hold">
                                          <p:stCondLst>
                                            <p:cond delay="1000"/>
                                          </p:stCondLst>
                                        </p:cTn>
                                        <p:tgtEl>
                                          <p:spTgt spid="4"/>
                                        </p:tgtEl>
                                        <p:attrNameLst>
                                          <p:attrName>ppt_w</p:attrName>
                                        </p:attrNameLst>
                                      </p:cBhvr>
                                      <p:tavLst>
                                        <p:tav tm="0">
                                          <p:val>
                                            <p:strVal val="#ppt_w*.05"/>
                                          </p:val>
                                        </p:tav>
                                        <p:tav tm="100000">
                                          <p:val>
                                            <p:strVal val="#ppt_w"/>
                                          </p:val>
                                        </p:tav>
                                      </p:tavLst>
                                    </p:anim>
                                    <p:anim calcmode="lin" valueType="num">
                                      <p:cBhvr>
                                        <p:cTn id="42" dur="2000" fill="hold"/>
                                        <p:tgtEl>
                                          <p:spTgt spid="4"/>
                                        </p:tgtEl>
                                        <p:attrNameLst>
                                          <p:attrName>ppt_h</p:attrName>
                                        </p:attrNameLst>
                                      </p:cBhvr>
                                      <p:tavLst>
                                        <p:tav tm="0">
                                          <p:val>
                                            <p:strVal val="#ppt_h"/>
                                          </p:val>
                                        </p:tav>
                                        <p:tav tm="100000">
                                          <p:val>
                                            <p:strVal val="#ppt_h"/>
                                          </p:val>
                                        </p:tav>
                                      </p:tavLst>
                                    </p:anim>
                                    <p:anim calcmode="lin" valueType="num">
                                      <p:cBhvr>
                                        <p:cTn id="43" dur="1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44" dur="1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45" dur="1000" accel="50000" fill="hold">
                                          <p:stCondLst>
                                            <p:cond delay="1000"/>
                                          </p:stCondLst>
                                        </p:cTn>
                                        <p:tgtEl>
                                          <p:spTgt spid="4"/>
                                        </p:tgtEl>
                                        <p:attrNameLst>
                                          <p:attrName>ppt_y</p:attrName>
                                        </p:attrNameLst>
                                      </p:cBhvr>
                                      <p:tavLst>
                                        <p:tav tm="0">
                                          <p:val>
                                            <p:strVal val="#ppt_y+.1"/>
                                          </p:val>
                                        </p:tav>
                                        <p:tav tm="100000">
                                          <p:val>
                                            <p:strVal val="#ppt_y"/>
                                          </p:val>
                                        </p:tav>
                                      </p:tavLst>
                                    </p:anim>
                                    <p:animEffect transition="in" filter="fade">
                                      <p:cBhvr>
                                        <p:cTn id="46" dur="2000" decel="50000">
                                          <p:stCondLst>
                                            <p:cond delay="0"/>
                                          </p:stCondLst>
                                        </p:cTn>
                                        <p:tgtEl>
                                          <p:spTgt spid="4"/>
                                        </p:tgtEl>
                                      </p:cBhvr>
                                    </p:animEffect>
                                  </p:childTnLst>
                                </p:cTn>
                              </p:par>
                              <p:par>
                                <p:cTn id="47" presetID="52" presetClass="entr" presetSubtype="0"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Scale>
                                      <p:cBhvr>
                                        <p:cTn id="49" dur="25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500" decel="50000" fill="hold">
                                          <p:stCondLst>
                                            <p:cond delay="0"/>
                                          </p:stCondLst>
                                        </p:cTn>
                                        <p:tgtEl>
                                          <p:spTgt spid="4"/>
                                        </p:tgtEl>
                                        <p:attrNameLst>
                                          <p:attrName>ppt_x</p:attrName>
                                          <p:attrName>ppt_y</p:attrName>
                                        </p:attrNameLst>
                                      </p:cBhvr>
                                    </p:animMotion>
                                    <p:animEffect transition="in" filter="fade">
                                      <p:cBhvr>
                                        <p:cTn id="51" dur="2500"/>
                                        <p:tgtEl>
                                          <p:spTgt spid="4"/>
                                        </p:tgtEl>
                                      </p:cBhvr>
                                    </p:animEffect>
                                  </p:childTnLst>
                                </p:cTn>
                              </p:par>
                              <p:par>
                                <p:cTn id="52" presetID="8" presetClass="emph" presetSubtype="0" fill="hold" nodeType="withEffect">
                                  <p:stCondLst>
                                    <p:cond delay="0"/>
                                  </p:stCondLst>
                                  <p:childTnLst>
                                    <p:animRot by="21600000">
                                      <p:cBhvr>
                                        <p:cTn id="53" dur="3000" fill="hold"/>
                                        <p:tgtEl>
                                          <p:spTgt spid="4"/>
                                        </p:tgtEl>
                                        <p:attrNameLst>
                                          <p:attrName>r</p:attrName>
                                        </p:attrNameLst>
                                      </p:cBhvr>
                                    </p:animRot>
                                  </p:childTnLst>
                                </p:cTn>
                              </p:par>
                              <p:par>
                                <p:cTn id="54" presetID="23" presetClass="entr" presetSubtype="16"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fltVal val="0"/>
                                          </p:val>
                                        </p:tav>
                                        <p:tav tm="100000">
                                          <p:val>
                                            <p:strVal val="#ppt_w"/>
                                          </p:val>
                                        </p:tav>
                                      </p:tavLst>
                                    </p:anim>
                                    <p:anim calcmode="lin" valueType="num">
                                      <p:cBhvr>
                                        <p:cTn id="57" dur="3000" fill="hold"/>
                                        <p:tgtEl>
                                          <p:spTgt spid="4"/>
                                        </p:tgtEl>
                                        <p:attrNameLst>
                                          <p:attrName>ppt_h</p:attrName>
                                        </p:attrNameLst>
                                      </p:cBhvr>
                                      <p:tavLst>
                                        <p:tav tm="0">
                                          <p:val>
                                            <p:fltVal val="0"/>
                                          </p:val>
                                        </p:tav>
                                        <p:tav tm="100000">
                                          <p:val>
                                            <p:strVal val="#ppt_h"/>
                                          </p:val>
                                        </p:tav>
                                      </p:tavLst>
                                    </p:anim>
                                  </p:childTnLst>
                                </p:cTn>
                              </p:par>
                            </p:childTnLst>
                          </p:cTn>
                        </p:par>
                        <p:par>
                          <p:cTn id="58" fill="hold">
                            <p:stCondLst>
                              <p:cond delay="3000"/>
                            </p:stCondLst>
                            <p:childTnLst>
                              <p:par>
                                <p:cTn id="59" presetID="40" presetClass="entr" presetSubtype="0" fill="hold" grpId="0" nodeType="afterEffect">
                                  <p:stCondLst>
                                    <p:cond delay="0"/>
                                  </p:stCondLst>
                                  <p:iterate type="lt">
                                    <p:tmPct val="10000"/>
                                  </p:iterate>
                                  <p:childTnLst>
                                    <p:set>
                                      <p:cBhvr>
                                        <p:cTn id="60" dur="1" fill="hold">
                                          <p:stCondLst>
                                            <p:cond delay="0"/>
                                          </p:stCondLst>
                                        </p:cTn>
                                        <p:tgtEl>
                                          <p:spTgt spid="12"/>
                                        </p:tgtEl>
                                        <p:attrNameLst>
                                          <p:attrName>style.visibility</p:attrName>
                                        </p:attrNameLst>
                                      </p:cBhvr>
                                      <p:to>
                                        <p:strVal val="visible"/>
                                      </p:to>
                                    </p:set>
                                    <p:animEffect transition="in" filter="fade">
                                      <p:cBhvr>
                                        <p:cTn id="61" dur="1000"/>
                                        <p:tgtEl>
                                          <p:spTgt spid="12"/>
                                        </p:tgtEl>
                                      </p:cBhvr>
                                    </p:animEffect>
                                    <p:anim calcmode="lin" valueType="num">
                                      <p:cBhvr>
                                        <p:cTn id="62" dur="1000" fill="hold"/>
                                        <p:tgtEl>
                                          <p:spTgt spid="12"/>
                                        </p:tgtEl>
                                        <p:attrNameLst>
                                          <p:attrName>ppt_x</p:attrName>
                                        </p:attrNameLst>
                                      </p:cBhvr>
                                      <p:tavLst>
                                        <p:tav tm="0">
                                          <p:val>
                                            <p:strVal val="#ppt_x-.1"/>
                                          </p:val>
                                        </p:tav>
                                        <p:tav tm="100000">
                                          <p:val>
                                            <p:strVal val="#ppt_x"/>
                                          </p:val>
                                        </p:tav>
                                      </p:tavLst>
                                    </p:anim>
                                    <p:anim calcmode="lin" valueType="num">
                                      <p:cBhvr>
                                        <p:cTn id="6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stacion-El-Escorial-a24016532.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884634"/>
            <a:ext cx="7920880" cy="6192688"/>
          </a:xfrm>
          <a:prstGeom prst="rect">
            <a:avLst/>
          </a:prstGeom>
          <a:noFill/>
          <a:ln>
            <a:noFill/>
          </a:ln>
          <a:effectLst>
            <a:outerShdw blurRad="44450" dist="27940" dir="5400000" algn="ctr">
              <a:srgbClr val="000000">
                <a:alpha val="32000"/>
              </a:srgbClr>
            </a:outerShdw>
          </a:effectLst>
          <a:scene3d>
            <a:camera prst="perspectiveRelaxedModerately"/>
            <a:lightRig rig="balanced" dir="t">
              <a:rot lat="0" lon="0" rev="8700000"/>
            </a:lightRig>
          </a:scene3d>
          <a:sp3d>
            <a:bevelT w="190500" h="38100" prst="slope"/>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Estacion-El-Escorial-a24016532.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lightRig rig="balanced" dir="t">
              <a:rot lat="0" lon="0" rev="8700000"/>
            </a:lightRig>
          </a:scene3d>
          <a:sp3d>
            <a:bevelT w="152400" prst="slope"/>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67544"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poco tiempo aparecieron nutrias, topillos, patos, peces, anfibios y pájaros. Lo que se vio fue un ciclo de impactos positivos, que culminó con el cambio del curso de los ríos.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gallery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xit" presetSubtype="0" fill="hold" nodeType="withEffect">
                                  <p:stCondLst>
                                    <p:cond delay="0"/>
                                  </p:stCondLst>
                                  <p:childTnLst>
                                    <p:anim calcmode="lin" valueType="num">
                                      <p:cBhvr>
                                        <p:cTn id="6" dur="3000"/>
                                        <p:tgtEl>
                                          <p:spTgt spid="8"/>
                                        </p:tgtEl>
                                        <p:attrNameLst>
                                          <p:attrName>ppt_w</p:attrName>
                                        </p:attrNameLst>
                                      </p:cBhvr>
                                      <p:tavLst>
                                        <p:tav tm="0">
                                          <p:val>
                                            <p:strVal val="ppt_w"/>
                                          </p:val>
                                        </p:tav>
                                        <p:tav tm="100000">
                                          <p:val>
                                            <p:strVal val="ppt_w*0.70"/>
                                          </p:val>
                                        </p:tav>
                                      </p:tavLst>
                                    </p:anim>
                                    <p:anim calcmode="lin" valueType="num">
                                      <p:cBhvr>
                                        <p:cTn id="7" dur="3000"/>
                                        <p:tgtEl>
                                          <p:spTgt spid="8"/>
                                        </p:tgtEl>
                                        <p:attrNameLst>
                                          <p:attrName>ppt_h</p:attrName>
                                        </p:attrNameLst>
                                      </p:cBhvr>
                                      <p:tavLst>
                                        <p:tav tm="0">
                                          <p:val>
                                            <p:strVal val="ppt_h"/>
                                          </p:val>
                                        </p:tav>
                                        <p:tav tm="100000">
                                          <p:val>
                                            <p:strVal val="ppt_h"/>
                                          </p:val>
                                        </p:tav>
                                      </p:tavLst>
                                    </p:anim>
                                    <p:animEffect transition="out" filter="fade">
                                      <p:cBhvr>
                                        <p:cTn id="8" dur="3000"/>
                                        <p:tgtEl>
                                          <p:spTgt spid="8"/>
                                        </p:tgtEl>
                                      </p:cBhvr>
                                    </p:animEffect>
                                    <p:set>
                                      <p:cBhvr>
                                        <p:cTn id="9" dur="1" fill="hold">
                                          <p:stCondLst>
                                            <p:cond delay="2999"/>
                                          </p:stCondLst>
                                        </p:cTn>
                                        <p:tgtEl>
                                          <p:spTgt spid="8"/>
                                        </p:tgtEl>
                                        <p:attrNameLst>
                                          <p:attrName>style.visibility</p:attrName>
                                        </p:attrNameLst>
                                      </p:cBhvr>
                                      <p:to>
                                        <p:strVal val="hidden"/>
                                      </p:to>
                                    </p:set>
                                  </p:childTnLst>
                                </p:cTn>
                              </p:par>
                              <p:par>
                                <p:cTn id="10" presetID="6" presetClass="exit" presetSubtype="32" fill="hold" nodeType="withEffect">
                                  <p:stCondLst>
                                    <p:cond delay="0"/>
                                  </p:stCondLst>
                                  <p:childTnLst>
                                    <p:animEffect transition="out" filter="circle(out)">
                                      <p:cBhvr>
                                        <p:cTn id="11" dur="3000"/>
                                        <p:tgtEl>
                                          <p:spTgt spid="8"/>
                                        </p:tgtEl>
                                      </p:cBhvr>
                                    </p:animEffect>
                                    <p:set>
                                      <p:cBhvr>
                                        <p:cTn id="12" dur="1" fill="hold">
                                          <p:stCondLst>
                                            <p:cond delay="2999"/>
                                          </p:stCondLst>
                                        </p:cTn>
                                        <p:tgtEl>
                                          <p:spTgt spid="8"/>
                                        </p:tgtEl>
                                        <p:attrNameLst>
                                          <p:attrName>style.visibility</p:attrName>
                                        </p:attrNameLst>
                                      </p:cBhvr>
                                      <p:to>
                                        <p:strVal val="hidden"/>
                                      </p:to>
                                    </p:set>
                                  </p:childTnLst>
                                </p:cTn>
                              </p:par>
                              <p:par>
                                <p:cTn id="13" presetID="23"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strVal val="4*#ppt_w"/>
                                          </p:val>
                                        </p:tav>
                                        <p:tav tm="100000">
                                          <p:val>
                                            <p:strVal val="#ppt_w"/>
                                          </p:val>
                                        </p:tav>
                                      </p:tavLst>
                                    </p:anim>
                                    <p:anim calcmode="lin" valueType="num">
                                      <p:cBhvr>
                                        <p:cTn id="16" dur="3000" fill="hold"/>
                                        <p:tgtEl>
                                          <p:spTgt spid="5"/>
                                        </p:tgtEl>
                                        <p:attrNameLst>
                                          <p:attrName>ppt_h</p:attrName>
                                        </p:attrNameLst>
                                      </p:cBhvr>
                                      <p:tavLst>
                                        <p:tav tm="0">
                                          <p:val>
                                            <p:strVal val="4*#ppt_h"/>
                                          </p:val>
                                        </p:tav>
                                        <p:tav tm="100000">
                                          <p:val>
                                            <p:strVal val="#ppt_h"/>
                                          </p:val>
                                        </p:tav>
                                      </p:tavLst>
                                    </p:anim>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545021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24075" y="0"/>
            <a:ext cx="4968875"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2124075" cy="5143500"/>
          </a:xfrm>
          <a:prstGeom prst="rect">
            <a:avLst/>
          </a:prstGeom>
          <a:blipFill dpi="0" rotWithShape="1">
            <a:blip r:embed="rId3" cstate="print">
              <a:lum bright="-3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092950" y="0"/>
            <a:ext cx="2051050" cy="5143500"/>
          </a:xfrm>
          <a:prstGeom prst="rect">
            <a:avLst/>
          </a:prstGeom>
          <a:blipFill dpi="0" rotWithShape="1">
            <a:blip r:embed="rId3" cstate="print">
              <a:lum bright="-3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124075" y="0"/>
            <a:ext cx="4968875" cy="5143500"/>
          </a:xfrm>
          <a:prstGeom prst="rect">
            <a:avLst/>
          </a:prstGeom>
          <a:solidFill>
            <a:schemeClr val="accent3">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971600" y="4299942"/>
            <a:ext cx="705678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formaron más charcos de rocas, aparecieron cascadas y todos los cambios fueron excelentes para el hábitat de la vida silvestre.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gallery dir="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3000"/>
                                        <p:tgtEl>
                                          <p:spTgt spid="8"/>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amond(in)">
                                      <p:cBhvr>
                                        <p:cTn id="19" dur="3000"/>
                                        <p:tgtEl>
                                          <p:spTgt spid="5"/>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6" grpId="0" animBg="1"/>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6.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ombo"/>
          <p:cNvSpPr/>
          <p:nvPr/>
        </p:nvSpPr>
        <p:spPr>
          <a:xfrm>
            <a:off x="0" y="0"/>
            <a:ext cx="4143375" cy="5143500"/>
          </a:xfrm>
          <a:prstGeom prst="diamond">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5000625" y="0"/>
            <a:ext cx="4143375" cy="5143500"/>
          </a:xfrm>
          <a:prstGeom prst="diamond">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2357438" y="0"/>
            <a:ext cx="4143375" cy="5143500"/>
          </a:xfrm>
          <a:prstGeom prst="diamond">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95536"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aguas de ríos y arroyos cambiaron de curso y se adaptaron en respuesta a los lobos. La razón fue que la regeneración del bosque estabilizó los cursos de agua, dejándolos fijos.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gallery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8"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amond(out)">
                                      <p:cBhvr>
                                        <p:cTn id="15" dur="3000"/>
                                        <p:tgtEl>
                                          <p:spTgt spid="7"/>
                                        </p:tgtEl>
                                      </p:cBhvr>
                                    </p:animEffect>
                                  </p:childTnLst>
                                </p:cTn>
                              </p:par>
                            </p:childTnLst>
                          </p:cTn>
                        </p:par>
                        <p:par>
                          <p:cTn id="16" fill="hold" nodeType="afterGroup">
                            <p:stCondLst>
                              <p:cond delay="3000"/>
                            </p:stCondLst>
                            <p:childTnLst>
                              <p:par>
                                <p:cTn id="17" presetID="8" presetClass="exit" presetSubtype="32" fill="hold" nodeType="afterEffect">
                                  <p:stCondLst>
                                    <p:cond delay="0"/>
                                  </p:stCondLst>
                                  <p:childTnLst>
                                    <p:animEffect transition="out" filter="diamond(out)">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3"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linds(horizontal)">
                                      <p:cBhvr>
                                        <p:cTn id="28" dur="3000"/>
                                        <p:tgtEl>
                                          <p:spTgt spid="4"/>
                                        </p:tgtEl>
                                      </p:cBhvr>
                                    </p:animEffect>
                                  </p:childTnLst>
                                </p:cTn>
                              </p:par>
                              <p:par>
                                <p:cTn id="29" presetID="17"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fltVal val="0"/>
                                          </p:val>
                                        </p:tav>
                                        <p:tav tm="100000">
                                          <p:val>
                                            <p:strVal val="#ppt_w"/>
                                          </p:val>
                                        </p:tav>
                                      </p:tavLst>
                                    </p:anim>
                                    <p:anim calcmode="lin" valueType="num">
                                      <p:cBhvr>
                                        <p:cTn id="32" dur="3000" fill="hold"/>
                                        <p:tgtEl>
                                          <p:spTgt spid="4"/>
                                        </p:tgtEl>
                                        <p:attrNameLst>
                                          <p:attrName>ppt_h</p:attrName>
                                        </p:attrNameLst>
                                      </p:cBhvr>
                                      <p:tavLst>
                                        <p:tav tm="0">
                                          <p:val>
                                            <p:strVal val="#ppt_h"/>
                                          </p:val>
                                        </p:tav>
                                        <p:tav tm="100000">
                                          <p:val>
                                            <p:strVal val="#ppt_h"/>
                                          </p:val>
                                        </p:tav>
                                      </p:tavLst>
                                    </p:anim>
                                  </p:childTnLst>
                                </p:cTn>
                              </p:par>
                            </p:childTnLst>
                          </p:cTn>
                        </p:par>
                        <p:par>
                          <p:cTn id="33" fill="hold">
                            <p:stCondLst>
                              <p:cond delay="6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3montrealquebec.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3 CuadroTexto"/>
          <p:cNvSpPr txBox="1">
            <a:spLocks noChangeArrowheads="1"/>
          </p:cNvSpPr>
          <p:nvPr/>
        </p:nvSpPr>
        <p:spPr bwMode="auto">
          <a:xfrm>
            <a:off x="1714500" y="5518150"/>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s-ES">
              <a:latin typeface="Calibri" pitchFamily="34" charset="0"/>
            </a:endParaRPr>
          </a:p>
        </p:txBody>
      </p:sp>
      <p:sp>
        <p:nvSpPr>
          <p:cNvPr id="5" name="4 Rombo"/>
          <p:cNvSpPr/>
          <p:nvPr/>
        </p:nvSpPr>
        <p:spPr>
          <a:xfrm>
            <a:off x="0" y="0"/>
            <a:ext cx="9144000" cy="5143500"/>
          </a:xfrm>
          <a:prstGeom prst="diamond">
            <a:avLst/>
          </a:prstGeom>
          <a:solidFill>
            <a:schemeClr val="bg2">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rot="5400000">
            <a:off x="955675" y="-955675"/>
            <a:ext cx="2517775" cy="4429125"/>
          </a:xfrm>
          <a:prstGeom prst="rtTriangle">
            <a:avLst/>
          </a:prstGeom>
          <a:solidFill>
            <a:schemeClr val="bg2">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rot="5400000" flipV="1">
            <a:off x="5670550" y="-955675"/>
            <a:ext cx="2517775" cy="4429125"/>
          </a:xfrm>
          <a:prstGeom prst="rtTriangle">
            <a:avLst/>
          </a:prstGeom>
          <a:solidFill>
            <a:schemeClr val="bg2">
              <a:lumMod val="60000"/>
              <a:lumOff val="40000"/>
              <a:alpha val="4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rot="5400000" flipH="1">
            <a:off x="966788" y="1712912"/>
            <a:ext cx="2463800" cy="4397375"/>
          </a:xfrm>
          <a:prstGeom prst="rtTriangle">
            <a:avLst/>
          </a:prstGeom>
          <a:solidFill>
            <a:schemeClr val="bg2">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rot="5400000" flipH="1" flipV="1">
            <a:off x="5670550" y="1670050"/>
            <a:ext cx="2517775" cy="4429125"/>
          </a:xfrm>
          <a:prstGeom prst="rtTriangle">
            <a:avLst/>
          </a:prstGeom>
          <a:solidFill>
            <a:schemeClr val="bg2">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1115616" y="4083918"/>
            <a:ext cx="69847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hecho sorprendió a varios expertos que temían el programa de reintroducción de lobos, pues ni siquiera el Servicio de Parques Nacionales estaba a favor de la medida.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gallery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16" fill="hold" nodeType="withEffect">
                                  <p:stCondLst>
                                    <p:cond delay="0"/>
                                  </p:stCondLst>
                                  <p:childTnLst>
                                    <p:animEffect transition="out" filter="diamond(in)">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p:val>
                                            <p:fltVal val="0"/>
                                          </p:val>
                                        </p:tav>
                                        <p:tav tm="100000">
                                          <p:val>
                                            <p:strVal val="#ppt_w"/>
                                          </p:val>
                                        </p:tav>
                                      </p:tavLst>
                                    </p:anim>
                                    <p:anim calcmode="lin" valueType="num">
                                      <p:cBhvr>
                                        <p:cTn id="23" dur="3000" fill="hold"/>
                                        <p:tgtEl>
                                          <p:spTgt spid="3"/>
                                        </p:tgtEl>
                                        <p:attrNameLst>
                                          <p:attrName>ppt_h</p:attrName>
                                        </p:attrNameLst>
                                      </p:cBhvr>
                                      <p:tavLst>
                                        <p:tav tm="0">
                                          <p:val>
                                            <p:fltVal val="0"/>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diamond(in)">
                                      <p:cBhvr>
                                        <p:cTn id="26" dur="3000"/>
                                        <p:tgtEl>
                                          <p:spTgt spid="3"/>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Luna"/>
          <p:cNvSpPr/>
          <p:nvPr/>
        </p:nvSpPr>
        <p:spPr>
          <a:xfrm flipH="1">
            <a:off x="6858000" y="0"/>
            <a:ext cx="2286000" cy="5143500"/>
          </a:xfrm>
          <a:prstGeom prst="moon">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10253F"/>
              </a:solidFill>
              <a:cs typeface="Arial" charset="0"/>
            </a:endParaRPr>
          </a:p>
        </p:txBody>
      </p:sp>
      <p:sp>
        <p:nvSpPr>
          <p:cNvPr id="6" name="5 Luna"/>
          <p:cNvSpPr/>
          <p:nvPr/>
        </p:nvSpPr>
        <p:spPr>
          <a:xfrm flipH="1">
            <a:off x="5715000" y="0"/>
            <a:ext cx="2286000" cy="5143500"/>
          </a:xfrm>
          <a:prstGeom prst="moon">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10253F"/>
              </a:solidFill>
              <a:cs typeface="Arial" charset="0"/>
            </a:endParaRPr>
          </a:p>
        </p:txBody>
      </p:sp>
      <p:sp>
        <p:nvSpPr>
          <p:cNvPr id="7" name="6 Luna"/>
          <p:cNvSpPr/>
          <p:nvPr/>
        </p:nvSpPr>
        <p:spPr>
          <a:xfrm flipH="1">
            <a:off x="4357688" y="0"/>
            <a:ext cx="2286000" cy="5143500"/>
          </a:xfrm>
          <a:prstGeom prst="moon">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10253F"/>
              </a:solidFill>
              <a:cs typeface="Arial" charset="0"/>
            </a:endParaRPr>
          </a:p>
        </p:txBody>
      </p:sp>
      <p:sp>
        <p:nvSpPr>
          <p:cNvPr id="8" name="7 Luna"/>
          <p:cNvSpPr/>
          <p:nvPr/>
        </p:nvSpPr>
        <p:spPr>
          <a:xfrm flipH="1">
            <a:off x="4510088" y="114300"/>
            <a:ext cx="2286000" cy="5143500"/>
          </a:xfrm>
          <a:prstGeom prst="moon">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10253F"/>
              </a:solidFill>
              <a:cs typeface="Arial" charset="0"/>
            </a:endParaRPr>
          </a:p>
        </p:txBody>
      </p:sp>
      <p:pic>
        <p:nvPicPr>
          <p:cNvPr id="9" name="3 Marcador de contenido" descr="www.FOTOFRONTERA.com (2).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Luna"/>
          <p:cNvSpPr/>
          <p:nvPr/>
        </p:nvSpPr>
        <p:spPr>
          <a:xfrm flipH="1">
            <a:off x="6572250" y="0"/>
            <a:ext cx="2571750" cy="5143500"/>
          </a:xfrm>
          <a:prstGeom prst="moon">
            <a:avLst>
              <a:gd name="adj" fmla="val 46935"/>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flipH="1">
            <a:off x="5286375" y="0"/>
            <a:ext cx="2571750" cy="5143500"/>
          </a:xfrm>
          <a:prstGeom prst="moon">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flipH="1">
            <a:off x="3929063" y="0"/>
            <a:ext cx="2571750" cy="5143500"/>
          </a:xfrm>
          <a:prstGeom prst="moon">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flipH="1">
            <a:off x="2522538" y="0"/>
            <a:ext cx="2549525" cy="5143500"/>
          </a:xfrm>
          <a:prstGeom prst="moon">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flipH="1">
            <a:off x="1187450" y="0"/>
            <a:ext cx="2500313" cy="5143500"/>
          </a:xfrm>
          <a:prstGeom prst="moon">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una"/>
          <p:cNvSpPr/>
          <p:nvPr/>
        </p:nvSpPr>
        <p:spPr>
          <a:xfrm flipH="1">
            <a:off x="0" y="0"/>
            <a:ext cx="2286000" cy="5143500"/>
          </a:xfrm>
          <a:prstGeom prst="moon">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684213" y="4300538"/>
            <a:ext cx="640715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Durante el invierno, los visitantes a menudo acceden al parque con paseos guiados.</a:t>
            </a:r>
          </a:p>
        </p:txBody>
      </p:sp>
    </p:spTree>
  </p:cSld>
  <p:clrMapOvr>
    <a:masterClrMapping/>
  </p:clrMapOvr>
  <mc:AlternateContent xmlns:mc="http://schemas.openxmlformats.org/markup-compatibility/2006" xmlns:p14="http://schemas.microsoft.com/office/powerpoint/2010/main">
    <mc:Choice Requires="p14">
      <p:transition spd="slow" p14:dur="2000" advTm="15000">
        <p14:flip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3000"/>
                                        <p:tgtEl>
                                          <p:spTgt spid="10"/>
                                        </p:tgtEl>
                                        <p:attrNameLst>
                                          <p:attrName>ppt_h</p:attrName>
                                        </p:attrNameLst>
                                      </p:cBhvr>
                                      <p:tavLst>
                                        <p:tav tm="0">
                                          <p:val>
                                            <p:strVal val="ppt_h"/>
                                          </p:val>
                                        </p:tav>
                                        <p:tav tm="100000">
                                          <p:val>
                                            <p:strVal val="ppt_h"/>
                                          </p:val>
                                        </p:tav>
                                      </p:tavLst>
                                    </p:anim>
                                    <p:anim calcmode="lin" valueType="num">
                                      <p:cBhvr>
                                        <p:cTn id="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10"/>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11"/>
                                        </p:tgtEl>
                                        <p:attrNameLst>
                                          <p:attrName>ppt_h</p:attrName>
                                        </p:attrNameLst>
                                      </p:cBhvr>
                                      <p:tavLst>
                                        <p:tav tm="0">
                                          <p:val>
                                            <p:strVal val="ppt_h"/>
                                          </p:val>
                                        </p:tav>
                                        <p:tav tm="100000">
                                          <p:val>
                                            <p:strVal val="ppt_h"/>
                                          </p:val>
                                        </p:tav>
                                      </p:tavLst>
                                    </p:anim>
                                    <p:anim calcmode="lin" valueType="num">
                                      <p:cBhvr>
                                        <p:cTn id="1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11"/>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12"/>
                                        </p:tgtEl>
                                        <p:attrNameLst>
                                          <p:attrName>ppt_h</p:attrName>
                                        </p:attrNameLst>
                                      </p:cBhvr>
                                      <p:tavLst>
                                        <p:tav tm="0">
                                          <p:val>
                                            <p:strVal val="ppt_h"/>
                                          </p:val>
                                        </p:tav>
                                        <p:tav tm="100000">
                                          <p:val>
                                            <p:strVal val="ppt_h"/>
                                          </p:val>
                                        </p:tav>
                                      </p:tavLst>
                                    </p:anim>
                                    <p:anim calcmode="lin" valueType="num">
                                      <p:cBhvr>
                                        <p:cTn id="1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12"/>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13"/>
                                        </p:tgtEl>
                                        <p:attrNameLst>
                                          <p:attrName>ppt_h</p:attrName>
                                        </p:attrNameLst>
                                      </p:cBhvr>
                                      <p:tavLst>
                                        <p:tav tm="0">
                                          <p:val>
                                            <p:strVal val="ppt_h"/>
                                          </p:val>
                                        </p:tav>
                                        <p:tav tm="100000">
                                          <p:val>
                                            <p:strVal val="ppt_h"/>
                                          </p:val>
                                        </p:tav>
                                      </p:tavLst>
                                    </p:anim>
                                    <p:anim calcmode="lin" valueType="num">
                                      <p:cBhvr>
                                        <p:cTn id="1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13"/>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000"/>
                                        <p:tgtEl>
                                          <p:spTgt spid="14"/>
                                        </p:tgtEl>
                                        <p:attrNameLst>
                                          <p:attrName>ppt_h</p:attrName>
                                        </p:attrNameLst>
                                      </p:cBhvr>
                                      <p:tavLst>
                                        <p:tav tm="0">
                                          <p:val>
                                            <p:strVal val="ppt_h"/>
                                          </p:val>
                                        </p:tav>
                                        <p:tav tm="100000">
                                          <p:val>
                                            <p:strVal val="ppt_h"/>
                                          </p:val>
                                        </p:tav>
                                      </p:tavLst>
                                    </p:anim>
                                    <p:anim calcmode="lin" valueType="num">
                                      <p:cBhvr>
                                        <p:cTn id="2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14"/>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3000"/>
                                        <p:tgtEl>
                                          <p:spTgt spid="15"/>
                                        </p:tgtEl>
                                        <p:attrNameLst>
                                          <p:attrName>ppt_h</p:attrName>
                                        </p:attrNameLst>
                                      </p:cBhvr>
                                      <p:tavLst>
                                        <p:tav tm="0">
                                          <p:val>
                                            <p:strVal val="ppt_h"/>
                                          </p:val>
                                        </p:tav>
                                        <p:tav tm="100000">
                                          <p:val>
                                            <p:strVal val="ppt_h"/>
                                          </p:val>
                                        </p:tav>
                                      </p:tavLst>
                                    </p:anim>
                                    <p:anim calcmode="lin" valueType="num">
                                      <p:cBhvr>
                                        <p:cTn id="2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2999"/>
                                          </p:stCondLst>
                                        </p:cTn>
                                        <p:tgtEl>
                                          <p:spTgt spid="15"/>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500" fill="hold"/>
                                        <p:tgtEl>
                                          <p:spTgt spid="9"/>
                                        </p:tgtEl>
                                        <p:attrNameLst>
                                          <p:attrName>ppt_w</p:attrName>
                                        </p:attrNameLst>
                                      </p:cBhvr>
                                      <p:tavLst>
                                        <p:tav tm="0">
                                          <p:val>
                                            <p:strVal val="4/3*#ppt_w"/>
                                          </p:val>
                                        </p:tav>
                                        <p:tav tm="100000">
                                          <p:val>
                                            <p:strVal val="#ppt_w"/>
                                          </p:val>
                                        </p:tav>
                                      </p:tavLst>
                                    </p:anim>
                                    <p:anim calcmode="lin" valueType="num">
                                      <p:cBhvr>
                                        <p:cTn id="32" dur="3500" fill="hold"/>
                                        <p:tgtEl>
                                          <p:spTgt spid="9"/>
                                        </p:tgtEl>
                                        <p:attrNameLst>
                                          <p:attrName>ppt_h</p:attrName>
                                        </p:attrNameLst>
                                      </p:cBhvr>
                                      <p:tavLst>
                                        <p:tav tm="0">
                                          <p:val>
                                            <p:strVal val="4/3*#ppt_h"/>
                                          </p:val>
                                        </p:tav>
                                        <p:tav tm="100000">
                                          <p:val>
                                            <p:strVal val="#ppt_h"/>
                                          </p:val>
                                        </p:tav>
                                      </p:tavLst>
                                    </p:anim>
                                  </p:childTnLst>
                                </p:cTn>
                              </p:par>
                            </p:childTnLst>
                          </p:cTn>
                        </p:par>
                        <p:par>
                          <p:cTn id="33" fill="hold" nodeType="afterGroup">
                            <p:stCondLst>
                              <p:cond delay="35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1"/>
                                          </p:val>
                                        </p:tav>
                                        <p:tav tm="100000">
                                          <p:val>
                                            <p:strVal val="#ppt_x"/>
                                          </p:val>
                                        </p:tav>
                                      </p:tavLst>
                                    </p:anim>
                                    <p:anim calcmode="lin" valueType="num">
                                      <p:cBhvr>
                                        <p:cTn id="3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tretch>
            <a:fillRect/>
          </a:stretch>
        </p:blipFill>
        <p:spPr bwMode="auto">
          <a:xfrm>
            <a:off x="0" y="0"/>
            <a:ext cx="9144000" cy="559608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www.FOTOFRONTERA.com - Lake between green mountains.jpg"/>
          <p:cNvPicPr>
            <a:picLocks noChangeAspect="1"/>
          </p:cNvPicPr>
          <p:nvPr/>
        </p:nvPicPr>
        <p:blipFill>
          <a:blip r:embed="rId2" cstate="print"/>
          <a:stretch>
            <a:fillRect/>
          </a:stretch>
        </p:blipFill>
        <p:spPr bwMode="auto">
          <a:xfrm>
            <a:off x="0" y="0"/>
            <a:ext cx="9143999" cy="559608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plena temporada estival, uno de los más famosos parques nacionales de Estados Unidos, Yellowstone, fue cerrado al público por un nivel “sin precedentes” de lluvias que provocaron inundaciones torrenciales y acumulación de fango que dañaron las carreteras y arrasaron con algunas viviendas.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14:flip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8" presetClass="entr" presetSubtype="16"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diamond(in)">
                                      <p:cBhvr>
                                        <p:cTn id="14" dur="4000"/>
                                        <p:tgtEl>
                                          <p:spTgt spid="13"/>
                                        </p:tgtEl>
                                      </p:cBhvr>
                                    </p:animEffect>
                                  </p:childTnLst>
                                </p:cTn>
                              </p:par>
                              <p:par>
                                <p:cTn id="15" presetID="23" presetClass="entr" presetSubtype="27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4000" fill="hold"/>
                                        <p:tgtEl>
                                          <p:spTgt spid="13"/>
                                        </p:tgtEl>
                                        <p:attrNameLst>
                                          <p:attrName>ppt_w</p:attrName>
                                        </p:attrNameLst>
                                      </p:cBhvr>
                                      <p:tavLst>
                                        <p:tav tm="0">
                                          <p:val>
                                            <p:strVal val="2/3*#ppt_w"/>
                                          </p:val>
                                        </p:tav>
                                        <p:tav tm="100000">
                                          <p:val>
                                            <p:strVal val="#ppt_w"/>
                                          </p:val>
                                        </p:tav>
                                      </p:tavLst>
                                    </p:anim>
                                    <p:anim calcmode="lin" valueType="num">
                                      <p:cBhvr>
                                        <p:cTn id="18" dur="4000" fill="hold"/>
                                        <p:tgtEl>
                                          <p:spTgt spid="13"/>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1435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ZZESPECTACULONOCHEENELHOTELNACIONAL2.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7450" y="0"/>
            <a:ext cx="67691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1331913" y="141288"/>
            <a:ext cx="6480175" cy="4860925"/>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547813" y="303213"/>
            <a:ext cx="6048375" cy="4483100"/>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539552" y="429994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las autoridades del parque, se trata de “condiciones extremadamente peligrosas” que llevaron a la evacuación y al cierre de todos los ingresos.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flip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animBg="1"/>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ree-wallpaper-1 (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4572000" cy="2517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2517775"/>
            <a:ext cx="4572000" cy="2625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572000" y="0"/>
            <a:ext cx="4572000" cy="2517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4572000" y="2517775"/>
            <a:ext cx="4572000" cy="2625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536"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una superficie de casi 9.000 kilómetros cuadrados, el parque es la almendra central del 'Gran Ecosistema de Yellowstone', uno de los espacios naturales casi intactos más grandes de la Tierra. Yellowstone es el hogar de una asombrosa concentración de mamíferos, unas 67 especies, y de hasta 285 tipos de aves.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6000">
        <p14:switch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6" fill="hold" nodeType="withEffect">
                                  <p:stCondLst>
                                    <p:cond delay="0"/>
                                  </p:stCondLst>
                                  <p:childTnLst>
                                    <p:animEffect transition="out" filter="strips(downRigh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3 Imagen" descr="Imagen1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rectángulo"/>
          <p:cNvSpPr/>
          <p:nvPr/>
        </p:nvSpPr>
        <p:spPr>
          <a:xfrm>
            <a:off x="0" y="0"/>
            <a:ext cx="3132138" cy="5143500"/>
          </a:xfrm>
          <a:prstGeom prst="rtTriangle">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a:off x="3000375" y="0"/>
            <a:ext cx="3084513" cy="5143500"/>
          </a:xfrm>
          <a:prstGeom prst="rtTriangle">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6000750" y="0"/>
            <a:ext cx="3143250" cy="5143500"/>
          </a:xfrm>
          <a:prstGeom prst="rtTriangle">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flipV="1">
            <a:off x="-2" y="0"/>
            <a:ext cx="3000375" cy="5143500"/>
          </a:xfrm>
          <a:prstGeom prst="rtTriangle">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flipV="1">
            <a:off x="2987675" y="0"/>
            <a:ext cx="3024188" cy="5143500"/>
          </a:xfrm>
          <a:prstGeom prst="rtTriangle">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flipH="1" flipV="1">
            <a:off x="5940423" y="0"/>
            <a:ext cx="3203575" cy="5143500"/>
          </a:xfrm>
          <a:prstGeom prst="rtTriangle">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827584" y="4299942"/>
            <a:ext cx="7272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Géiseres, manantiales de aguas termales, ollas de barro, solfataras, fumarolas... Yellowstone regala una lección magistral de geología.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switch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3000"/>
                                        <p:tgtEl>
                                          <p:spTgt spid="9"/>
                                        </p:tgtEl>
                                        <p:attrNameLst>
                                          <p:attrName>ppt_x</p:attrName>
                                        </p:attrNameLst>
                                      </p:cBhvr>
                                      <p:tavLst>
                                        <p:tav tm="0">
                                          <p:val>
                                            <p:strVal val="ppt_x"/>
                                          </p:val>
                                        </p:tav>
                                        <p:tav tm="100000">
                                          <p:val>
                                            <p:strVal val="ppt_x+ppt_w/2"/>
                                          </p:val>
                                        </p:tav>
                                      </p:tavLst>
                                    </p:anim>
                                    <p:anim calcmode="lin" valueType="num">
                                      <p:cBhvr>
                                        <p:cTn id="31" dur="3000"/>
                                        <p:tgtEl>
                                          <p:spTgt spid="9"/>
                                        </p:tgtEl>
                                        <p:attrNameLst>
                                          <p:attrName>ppt_y</p:attrName>
                                        </p:attrNameLst>
                                      </p:cBhvr>
                                      <p:tavLst>
                                        <p:tav tm="0">
                                          <p:val>
                                            <p:strVal val="ppt_y"/>
                                          </p:val>
                                        </p:tav>
                                        <p:tav tm="100000">
                                          <p:val>
                                            <p:strVal val="ppt_y"/>
                                          </p:val>
                                        </p:tav>
                                      </p:tavLst>
                                    </p:anim>
                                    <p:anim calcmode="lin" valueType="num">
                                      <p:cBhvr>
                                        <p:cTn id="32" dur="3000"/>
                                        <p:tgtEl>
                                          <p:spTgt spid="9"/>
                                        </p:tgtEl>
                                        <p:attrNameLst>
                                          <p:attrName>ppt_w</p:attrName>
                                        </p:attrNameLst>
                                      </p:cBhvr>
                                      <p:tavLst>
                                        <p:tav tm="0">
                                          <p:val>
                                            <p:strVal val="ppt_w"/>
                                          </p:val>
                                        </p:tav>
                                        <p:tav tm="100000">
                                          <p:val>
                                            <p:fltVal val="0"/>
                                          </p:val>
                                        </p:tav>
                                      </p:tavLst>
                                    </p:anim>
                                    <p:anim calcmode="lin" valueType="num">
                                      <p:cBhvr>
                                        <p:cTn id="33" dur="3000"/>
                                        <p:tgtEl>
                                          <p:spTgt spid="9"/>
                                        </p:tgtEl>
                                        <p:attrNameLst>
                                          <p:attrName>ppt_h</p:attrName>
                                        </p:attrNameLst>
                                      </p:cBhvr>
                                      <p:tavLst>
                                        <p:tav tm="0">
                                          <p:val>
                                            <p:strVal val="ppt_h"/>
                                          </p:val>
                                        </p:tav>
                                        <p:tav tm="100000">
                                          <p:val>
                                            <p:strVal val="ppt_h"/>
                                          </p:val>
                                        </p:tav>
                                      </p:tavLst>
                                    </p:anim>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3000"/>
                                        <p:tgtEl>
                                          <p:spTgt spid="10"/>
                                        </p:tgtEl>
                                        <p:attrNameLst>
                                          <p:attrName>ppt_x</p:attrName>
                                        </p:attrNameLst>
                                      </p:cBhvr>
                                      <p:tavLst>
                                        <p:tav tm="0">
                                          <p:val>
                                            <p:strVal val="ppt_x"/>
                                          </p:val>
                                        </p:tav>
                                        <p:tav tm="100000">
                                          <p:val>
                                            <p:strVal val="ppt_x+ppt_w/2"/>
                                          </p:val>
                                        </p:tav>
                                      </p:tavLst>
                                    </p:anim>
                                    <p:anim calcmode="lin" valueType="num">
                                      <p:cBhvr>
                                        <p:cTn id="37" dur="3000"/>
                                        <p:tgtEl>
                                          <p:spTgt spid="10"/>
                                        </p:tgtEl>
                                        <p:attrNameLst>
                                          <p:attrName>ppt_y</p:attrName>
                                        </p:attrNameLst>
                                      </p:cBhvr>
                                      <p:tavLst>
                                        <p:tav tm="0">
                                          <p:val>
                                            <p:strVal val="ppt_y"/>
                                          </p:val>
                                        </p:tav>
                                        <p:tav tm="100000">
                                          <p:val>
                                            <p:strVal val="ppt_y"/>
                                          </p:val>
                                        </p:tav>
                                      </p:tavLst>
                                    </p:anim>
                                    <p:anim calcmode="lin" valueType="num">
                                      <p:cBhvr>
                                        <p:cTn id="38" dur="3000"/>
                                        <p:tgtEl>
                                          <p:spTgt spid="10"/>
                                        </p:tgtEl>
                                        <p:attrNameLst>
                                          <p:attrName>ppt_w</p:attrName>
                                        </p:attrNameLst>
                                      </p:cBhvr>
                                      <p:tavLst>
                                        <p:tav tm="0">
                                          <p:val>
                                            <p:strVal val="ppt_w"/>
                                          </p:val>
                                        </p:tav>
                                        <p:tav tm="100000">
                                          <p:val>
                                            <p:fltVal val="0"/>
                                          </p:val>
                                        </p:tav>
                                      </p:tavLst>
                                    </p:anim>
                                    <p:anim calcmode="lin" valueType="num">
                                      <p:cBhvr>
                                        <p:cTn id="39" dur="3000"/>
                                        <p:tgtEl>
                                          <p:spTgt spid="10"/>
                                        </p:tgtEl>
                                        <p:attrNameLst>
                                          <p:attrName>ppt_h</p:attrName>
                                        </p:attrNameLst>
                                      </p:cBhvr>
                                      <p:tavLst>
                                        <p:tav tm="0">
                                          <p:val>
                                            <p:strVal val="ppt_h"/>
                                          </p:val>
                                        </p:tav>
                                        <p:tav tm="100000">
                                          <p:val>
                                            <p:strVal val="ppt_h"/>
                                          </p:val>
                                        </p:tav>
                                      </p:tavLst>
                                    </p:anim>
                                    <p:set>
                                      <p:cBhvr>
                                        <p:cTn id="40" dur="1" fill="hold">
                                          <p:stCondLst>
                                            <p:cond delay="2999"/>
                                          </p:stCondLst>
                                        </p:cTn>
                                        <p:tgtEl>
                                          <p:spTgt spid="10"/>
                                        </p:tgtEl>
                                        <p:attrNameLst>
                                          <p:attrName>style.visibility</p:attrName>
                                        </p:attrNameLst>
                                      </p:cBhvr>
                                      <p:to>
                                        <p:strVal val="hidden"/>
                                      </p:to>
                                    </p:set>
                                  </p:childTnLst>
                                </p:cTn>
                              </p:par>
                              <p:par>
                                <p:cTn id="41" presetID="4" presetClass="entr" presetSubtype="32" fill="hold" nodeType="withEffect">
                                  <p:stCondLst>
                                    <p:cond delay="0"/>
                                  </p:stCondLst>
                                  <p:childTnLst>
                                    <p:set>
                                      <p:cBhvr>
                                        <p:cTn id="42" dur="1" fill="hold">
                                          <p:stCondLst>
                                            <p:cond delay="0"/>
                                          </p:stCondLst>
                                        </p:cTn>
                                        <p:tgtEl>
                                          <p:spTgt spid="9218"/>
                                        </p:tgtEl>
                                        <p:attrNameLst>
                                          <p:attrName>style.visibility</p:attrName>
                                        </p:attrNameLst>
                                      </p:cBhvr>
                                      <p:to>
                                        <p:strVal val="visible"/>
                                      </p:to>
                                    </p:set>
                                    <p:animEffect transition="in" filter="box(out)">
                                      <p:cBhvr>
                                        <p:cTn id="43" dur="3000"/>
                                        <p:tgtEl>
                                          <p:spTgt spid="9218"/>
                                        </p:tgtEl>
                                      </p:cBhvr>
                                    </p:animEffect>
                                  </p:childTnLst>
                                </p:cTn>
                              </p:par>
                              <p:par>
                                <p:cTn id="44" presetID="23" presetClass="entr" presetSubtype="272" fill="hold" nodeType="withEffect">
                                  <p:stCondLst>
                                    <p:cond delay="0"/>
                                  </p:stCondLst>
                                  <p:childTnLst>
                                    <p:set>
                                      <p:cBhvr>
                                        <p:cTn id="45" dur="1" fill="hold">
                                          <p:stCondLst>
                                            <p:cond delay="0"/>
                                          </p:stCondLst>
                                        </p:cTn>
                                        <p:tgtEl>
                                          <p:spTgt spid="9218"/>
                                        </p:tgtEl>
                                        <p:attrNameLst>
                                          <p:attrName>style.visibility</p:attrName>
                                        </p:attrNameLst>
                                      </p:cBhvr>
                                      <p:to>
                                        <p:strVal val="visible"/>
                                      </p:to>
                                    </p:set>
                                    <p:anim calcmode="lin" valueType="num">
                                      <p:cBhvr>
                                        <p:cTn id="46" dur="3000" fill="hold"/>
                                        <p:tgtEl>
                                          <p:spTgt spid="9218"/>
                                        </p:tgtEl>
                                        <p:attrNameLst>
                                          <p:attrName>ppt_w</p:attrName>
                                        </p:attrNameLst>
                                      </p:cBhvr>
                                      <p:tavLst>
                                        <p:tav tm="0">
                                          <p:val>
                                            <p:strVal val="2/3*#ppt_w"/>
                                          </p:val>
                                        </p:tav>
                                        <p:tav tm="100000">
                                          <p:val>
                                            <p:strVal val="#ppt_w"/>
                                          </p:val>
                                        </p:tav>
                                      </p:tavLst>
                                    </p:anim>
                                    <p:anim calcmode="lin" valueType="num">
                                      <p:cBhvr>
                                        <p:cTn id="47" dur="3000" fill="hold"/>
                                        <p:tgtEl>
                                          <p:spTgt spid="9218"/>
                                        </p:tgtEl>
                                        <p:attrNameLst>
                                          <p:attrName>ppt_h</p:attrName>
                                        </p:attrNameLst>
                                      </p:cBhvr>
                                      <p:tavLst>
                                        <p:tav tm="0">
                                          <p:val>
                                            <p:strVal val="2/3*#ppt_h"/>
                                          </p:val>
                                        </p:tav>
                                        <p:tav tm="100000">
                                          <p:val>
                                            <p:strVal val="#ppt_h"/>
                                          </p:val>
                                        </p:tav>
                                      </p:tavLst>
                                    </p:anim>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1"/>
                                          </p:val>
                                        </p:tav>
                                        <p:tav tm="100000">
                                          <p:val>
                                            <p:strVal val="#ppt_x"/>
                                          </p:val>
                                        </p:tav>
                                      </p:tavLst>
                                    </p:anim>
                                    <p:anim calcmode="lin" valueType="num">
                                      <p:cBhvr>
                                        <p:cTn id="5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024px-Authentic_Viking_recreation.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1" name="3 CuadroTexto"/>
          <p:cNvSpPr txBox="1">
            <a:spLocks noChangeArrowheads="1"/>
          </p:cNvSpPr>
          <p:nvPr/>
        </p:nvSpPr>
        <p:spPr bwMode="auto">
          <a:xfrm>
            <a:off x="1785938" y="5572125"/>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s-ES">
              <a:latin typeface="Calibri" pitchFamily="34" charset="0"/>
            </a:endParaRPr>
          </a:p>
        </p:txBody>
      </p:sp>
      <p:sp>
        <p:nvSpPr>
          <p:cNvPr id="5" name="4 Triángulo rectángulo"/>
          <p:cNvSpPr/>
          <p:nvPr/>
        </p:nvSpPr>
        <p:spPr>
          <a:xfrm>
            <a:off x="0" y="-165100"/>
            <a:ext cx="9144000" cy="53086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flipV="1">
            <a:off x="0" y="0"/>
            <a:ext cx="9144000" cy="53086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01191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Tiene una explicación: en su parte central se asienta sobre una gigante caldera volcánica. Son más de 10.000 los sorprendentes fenómenos naturales que dibujan este parque de turbulenta belleza.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warp dir="in"/>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 presetClass="exit" presetSubtype="6" fill="hold"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1+ppt_w/2"/>
                                          </p:val>
                                        </p:tav>
                                      </p:tavLst>
                                    </p:anim>
                                    <p:anim calcmode="lin" valueType="num">
                                      <p:cBhvr additive="base">
                                        <p:cTn id="13" dur="3000"/>
                                        <p:tgtEl>
                                          <p:spTgt spid="5"/>
                                        </p:tgtEl>
                                        <p:attrNameLst>
                                          <p:attrName>ppt_y</p:attrName>
                                        </p:attrNameLst>
                                      </p:cBhvr>
                                      <p:tavLst>
                                        <p:tav tm="0">
                                          <p:val>
                                            <p:strVal val="ppt_y"/>
                                          </p:val>
                                        </p:tav>
                                        <p:tav tm="100000">
                                          <p:val>
                                            <p:strVal val="1+ppt_h/2"/>
                                          </p:val>
                                        </p:tav>
                                      </p:tavLst>
                                    </p:anim>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4" fill="hold" nodeType="withEffect">
                                  <p:stCondLst>
                                    <p:cond delay="0"/>
                                  </p:stCondLst>
                                  <p:childTnLst>
                                    <p:anim calcmode="lin" valueType="num">
                                      <p:cBhvr additive="base">
                                        <p:cTn id="16" dur="3000"/>
                                        <p:tgtEl>
                                          <p:spTgt spid="6"/>
                                        </p:tgtEl>
                                        <p:attrNameLst>
                                          <p:attrName>ppt_x</p:attrName>
                                        </p:attrNameLst>
                                      </p:cBhvr>
                                      <p:tavLst>
                                        <p:tav tm="0">
                                          <p:val>
                                            <p:strVal val="ppt_x"/>
                                          </p:val>
                                        </p:tav>
                                        <p:tav tm="100000">
                                          <p:val>
                                            <p:strVal val="ppt_x"/>
                                          </p:val>
                                        </p:tav>
                                      </p:tavLst>
                                    </p:anim>
                                    <p:anim calcmode="lin" valueType="num">
                                      <p:cBhvr additive="base">
                                        <p:cTn id="17" dur="3000"/>
                                        <p:tgtEl>
                                          <p:spTgt spid="6"/>
                                        </p:tgtEl>
                                        <p:attrNameLst>
                                          <p:attrName>ppt_y</p:attrName>
                                        </p:attrNameLst>
                                      </p:cBhvr>
                                      <p:tavLst>
                                        <p:tav tm="0">
                                          <p:val>
                                            <p:strVal val="ppt_y"/>
                                          </p:val>
                                        </p:tav>
                                        <p:tav tm="100000">
                                          <p:val>
                                            <p:strVal val="1+ppt_h/2"/>
                                          </p:val>
                                        </p:tav>
                                      </p:tavLst>
                                    </p:anim>
                                    <p:set>
                                      <p:cBhvr>
                                        <p:cTn id="18" dur="1" fill="hold">
                                          <p:stCondLst>
                                            <p:cond delay="2999"/>
                                          </p:stCondLst>
                                        </p:cTn>
                                        <p:tgtEl>
                                          <p:spTgt spid="6"/>
                                        </p:tgtEl>
                                        <p:attrNameLst>
                                          <p:attrName>style.visibility</p:attrName>
                                        </p:attrNameLst>
                                      </p:cBhvr>
                                      <p:to>
                                        <p:strVal val="hidden"/>
                                      </p:to>
                                    </p:set>
                                  </p:childTnLst>
                                </p:cTn>
                              </p:par>
                              <p:par>
                                <p:cTn id="19" presetID="2" presetClass="exit" presetSubtype="9" fill="hold" nodeType="withEffect">
                                  <p:stCondLst>
                                    <p:cond delay="0"/>
                                  </p:stCondLst>
                                  <p:childTnLst>
                                    <p:anim calcmode="lin" valueType="num">
                                      <p:cBhvr additive="base">
                                        <p:cTn id="20" dur="3000"/>
                                        <p:tgtEl>
                                          <p:spTgt spid="6"/>
                                        </p:tgtEl>
                                        <p:attrNameLst>
                                          <p:attrName>ppt_x</p:attrName>
                                        </p:attrNameLst>
                                      </p:cBhvr>
                                      <p:tavLst>
                                        <p:tav tm="0">
                                          <p:val>
                                            <p:strVal val="ppt_x"/>
                                          </p:val>
                                        </p:tav>
                                        <p:tav tm="100000">
                                          <p:val>
                                            <p:strVal val="0-ppt_w/2"/>
                                          </p:val>
                                        </p:tav>
                                      </p:tavLst>
                                    </p:anim>
                                    <p:anim calcmode="lin" valueType="num">
                                      <p:cBhvr additive="base">
                                        <p:cTn id="21" dur="3000"/>
                                        <p:tgtEl>
                                          <p:spTgt spid="6"/>
                                        </p:tgtEl>
                                        <p:attrNameLst>
                                          <p:attrName>ppt_y</p:attrName>
                                        </p:attrNameLst>
                                      </p:cBhvr>
                                      <p:tavLst>
                                        <p:tav tm="0">
                                          <p:val>
                                            <p:strVal val="ppt_y"/>
                                          </p:val>
                                        </p:tav>
                                        <p:tav tm="100000">
                                          <p:val>
                                            <p:strVal val="0-ppt_h/2"/>
                                          </p:val>
                                        </p:tav>
                                      </p:tavLst>
                                    </p:anim>
                                    <p:set>
                                      <p:cBhvr>
                                        <p:cTn id="22" dur="1" fill="hold">
                                          <p:stCondLst>
                                            <p:cond delay="2999"/>
                                          </p:stCondLst>
                                        </p:cTn>
                                        <p:tgtEl>
                                          <p:spTgt spid="6"/>
                                        </p:tgtEl>
                                        <p:attrNameLst>
                                          <p:attrName>style.visibility</p:attrName>
                                        </p:attrNameLst>
                                      </p:cBhvr>
                                      <p:to>
                                        <p:strVal val="hidden"/>
                                      </p:to>
                                    </p:set>
                                  </p:childTnLst>
                                </p:cTn>
                              </p:par>
                              <p:par>
                                <p:cTn id="23" presetID="4"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ox(out)">
                                      <p:cBhvr>
                                        <p:cTn id="25" dur="3000"/>
                                        <p:tgtEl>
                                          <p:spTgt spid="3"/>
                                        </p:tgtEl>
                                      </p:cBhvr>
                                    </p:animEffect>
                                  </p:childTnLst>
                                </p:cTn>
                              </p:par>
                              <p:par>
                                <p:cTn id="26" presetID="23" presetClass="entr" presetSubtype="288"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3500" fill="hold"/>
                                        <p:tgtEl>
                                          <p:spTgt spid="3"/>
                                        </p:tgtEl>
                                        <p:attrNameLst>
                                          <p:attrName>ppt_w</p:attrName>
                                        </p:attrNameLst>
                                      </p:cBhvr>
                                      <p:tavLst>
                                        <p:tav tm="0">
                                          <p:val>
                                            <p:strVal val="4/3*#ppt_w"/>
                                          </p:val>
                                        </p:tav>
                                        <p:tav tm="100000">
                                          <p:val>
                                            <p:strVal val="#ppt_w"/>
                                          </p:val>
                                        </p:tav>
                                      </p:tavLst>
                                    </p:anim>
                                    <p:anim calcmode="lin" valueType="num">
                                      <p:cBhvr>
                                        <p:cTn id="29" dur="3500" fill="hold"/>
                                        <p:tgtEl>
                                          <p:spTgt spid="3"/>
                                        </p:tgtEl>
                                        <p:attrNameLst>
                                          <p:attrName>ppt_h</p:attrName>
                                        </p:attrNameLst>
                                      </p:cBhvr>
                                      <p:tavLst>
                                        <p:tav tm="0">
                                          <p:val>
                                            <p:strVal val="4/3*#ppt_h"/>
                                          </p:val>
                                        </p:tav>
                                        <p:tav tm="100000">
                                          <p:val>
                                            <p:strVal val="#ppt_h"/>
                                          </p:val>
                                        </p:tav>
                                      </p:tavLst>
                                    </p:anim>
                                  </p:childTnLst>
                                </p:cTn>
                              </p:par>
                            </p:childTnLst>
                          </p:cTn>
                        </p:par>
                        <p:par>
                          <p:cTn id="30" fill="hold">
                            <p:stCondLst>
                              <p:cond delay="35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each_vacation-dsc04383.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Marco"/>
          <p:cNvSpPr/>
          <p:nvPr/>
        </p:nvSpPr>
        <p:spPr>
          <a:xfrm>
            <a:off x="142875" y="0"/>
            <a:ext cx="928688" cy="5143500"/>
          </a:xfrm>
          <a:prstGeom prst="frame">
            <a:avLst>
              <a:gd name="adj1" fmla="val 0"/>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0"/>
            <a:ext cx="928688" cy="5143500"/>
          </a:xfrm>
          <a:prstGeom prst="frame">
            <a:avLst>
              <a:gd name="adj1" fmla="val 23717"/>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928688" y="0"/>
            <a:ext cx="928687" cy="5143500"/>
          </a:xfrm>
          <a:prstGeom prst="frame">
            <a:avLst>
              <a:gd name="adj1" fmla="val 24963"/>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1857375" y="0"/>
            <a:ext cx="928688" cy="5143500"/>
          </a:xfrm>
          <a:prstGeom prst="frame">
            <a:avLst>
              <a:gd name="adj1" fmla="val 27456"/>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2786063" y="0"/>
            <a:ext cx="928687" cy="5143500"/>
          </a:xfrm>
          <a:prstGeom prst="frame">
            <a:avLst>
              <a:gd name="adj1" fmla="val 24963"/>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714750" y="0"/>
            <a:ext cx="928688" cy="5143500"/>
          </a:xfrm>
          <a:prstGeom prst="frame">
            <a:avLst>
              <a:gd name="adj1" fmla="val 24964"/>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4643438" y="0"/>
            <a:ext cx="928687" cy="5143500"/>
          </a:xfrm>
          <a:prstGeom prst="frame">
            <a:avLst>
              <a:gd name="adj1" fmla="val 24964"/>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5572125" y="0"/>
            <a:ext cx="928688" cy="5143500"/>
          </a:xfrm>
          <a:prstGeom prst="frame">
            <a:avLst>
              <a:gd name="adj1" fmla="val 23717"/>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6500813" y="0"/>
            <a:ext cx="928687" cy="5143500"/>
          </a:xfrm>
          <a:prstGeom prst="frame">
            <a:avLst>
              <a:gd name="adj1" fmla="val 26210"/>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7429500" y="0"/>
            <a:ext cx="928688" cy="5143500"/>
          </a:xfrm>
          <a:prstGeom prst="frame">
            <a:avLst>
              <a:gd name="adj1" fmla="val 26210"/>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8143875" y="0"/>
            <a:ext cx="1000125" cy="5143500"/>
          </a:xfrm>
          <a:prstGeom prst="frame">
            <a:avLst>
              <a:gd name="adj1" fmla="val 28703"/>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395536"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Penetrar en lo más profundo de Yellowstone es un reto factible para la mayoría, aunque es recomendable ir con un guía ya que es posible no cruzarse con nadie durante días, incluso en temporada alta.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warp dir="i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2" fill="hold" nodeType="withEffect">
                                  <p:stCondLst>
                                    <p:cond delay="0"/>
                                  </p:stCondLst>
                                  <p:childTnLst>
                                    <p:animEffect transition="out" filter="wheel(2)">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21" presetClass="exit" presetSubtype="2" fill="hold" nodeType="withEffect">
                                  <p:stCondLst>
                                    <p:cond delay="0"/>
                                  </p:stCondLst>
                                  <p:childTnLst>
                                    <p:animEffect transition="out" filter="wheel(2)">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21" presetClass="exit" presetSubtype="2" fill="hold" nodeType="withEffect">
                                  <p:stCondLst>
                                    <p:cond delay="0"/>
                                  </p:stCondLst>
                                  <p:childTnLst>
                                    <p:animEffect transition="out" filter="wheel(2)">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21" presetClass="exit" presetSubtype="2" fill="hold" nodeType="withEffect">
                                  <p:stCondLst>
                                    <p:cond delay="0"/>
                                  </p:stCondLst>
                                  <p:childTnLst>
                                    <p:animEffect transition="out" filter="wheel(2)">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21" presetClass="exit" presetSubtype="2" fill="hold" nodeType="withEffect">
                                  <p:stCondLst>
                                    <p:cond delay="0"/>
                                  </p:stCondLst>
                                  <p:childTnLst>
                                    <p:animEffect transition="out" filter="wheel(2)">
                                      <p:cBhvr>
                                        <p:cTn id="27" dur="3000"/>
                                        <p:tgtEl>
                                          <p:spTgt spid="14"/>
                                        </p:tgtEl>
                                      </p:cBhvr>
                                    </p:animEffect>
                                    <p:set>
                                      <p:cBhvr>
                                        <p:cTn id="28" dur="1" fill="hold">
                                          <p:stCondLst>
                                            <p:cond delay="2999"/>
                                          </p:stCondLst>
                                        </p:cTn>
                                        <p:tgtEl>
                                          <p:spTgt spid="14"/>
                                        </p:tgtEl>
                                        <p:attrNameLst>
                                          <p:attrName>style.visibility</p:attrName>
                                        </p:attrNameLst>
                                      </p:cBhvr>
                                      <p:to>
                                        <p:strVal val="hidden"/>
                                      </p:to>
                                    </p:set>
                                  </p:childTnLst>
                                </p:cTn>
                              </p:par>
                              <p:par>
                                <p:cTn id="29" presetID="21" presetClass="exit" presetSubtype="2" fill="hold" nodeType="withEffect">
                                  <p:stCondLst>
                                    <p:cond delay="0"/>
                                  </p:stCondLst>
                                  <p:childTnLst>
                                    <p:animEffect transition="out" filter="wheel(2)">
                                      <p:cBhvr>
                                        <p:cTn id="30" dur="3000"/>
                                        <p:tgtEl>
                                          <p:spTgt spid="15"/>
                                        </p:tgtEl>
                                      </p:cBhvr>
                                    </p:animEffect>
                                    <p:set>
                                      <p:cBhvr>
                                        <p:cTn id="31" dur="1" fill="hold">
                                          <p:stCondLst>
                                            <p:cond delay="2999"/>
                                          </p:stCondLst>
                                        </p:cTn>
                                        <p:tgtEl>
                                          <p:spTgt spid="15"/>
                                        </p:tgtEl>
                                        <p:attrNameLst>
                                          <p:attrName>style.visibility</p:attrName>
                                        </p:attrNameLst>
                                      </p:cBhvr>
                                      <p:to>
                                        <p:strVal val="hidden"/>
                                      </p:to>
                                    </p:set>
                                  </p:childTnLst>
                                </p:cTn>
                              </p:par>
                              <p:par>
                                <p:cTn id="32" presetID="21" presetClass="exit" presetSubtype="2" fill="hold" nodeType="withEffect">
                                  <p:stCondLst>
                                    <p:cond delay="0"/>
                                  </p:stCondLst>
                                  <p:childTnLst>
                                    <p:animEffect transition="out" filter="wheel(2)">
                                      <p:cBhvr>
                                        <p:cTn id="33" dur="3000"/>
                                        <p:tgtEl>
                                          <p:spTgt spid="16"/>
                                        </p:tgtEl>
                                      </p:cBhvr>
                                    </p:animEffect>
                                    <p:set>
                                      <p:cBhvr>
                                        <p:cTn id="34" dur="1" fill="hold">
                                          <p:stCondLst>
                                            <p:cond delay="2999"/>
                                          </p:stCondLst>
                                        </p:cTn>
                                        <p:tgtEl>
                                          <p:spTgt spid="16"/>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3000" fill="hold"/>
                                        <p:tgtEl>
                                          <p:spTgt spid="5"/>
                                        </p:tgtEl>
                                        <p:attrNameLst>
                                          <p:attrName>ppt_w</p:attrName>
                                        </p:attrNameLst>
                                      </p:cBhvr>
                                      <p:tavLst>
                                        <p:tav tm="0">
                                          <p:val>
                                            <p:strVal val="4/3*#ppt_w"/>
                                          </p:val>
                                        </p:tav>
                                        <p:tav tm="100000">
                                          <p:val>
                                            <p:strVal val="#ppt_w"/>
                                          </p:val>
                                        </p:tav>
                                      </p:tavLst>
                                    </p:anim>
                                    <p:anim calcmode="lin" valueType="num">
                                      <p:cBhvr>
                                        <p:cTn id="38" dur="3000" fill="hold"/>
                                        <p:tgtEl>
                                          <p:spTgt spid="5"/>
                                        </p:tgtEl>
                                        <p:attrNameLst>
                                          <p:attrName>ppt_h</p:attrName>
                                        </p:attrNameLst>
                                      </p:cBhvr>
                                      <p:tavLst>
                                        <p:tav tm="0">
                                          <p:val>
                                            <p:strVal val="4/3*#ppt_h"/>
                                          </p:val>
                                        </p:tav>
                                        <p:tav tm="100000">
                                          <p:val>
                                            <p:strVal val="#ppt_h"/>
                                          </p:val>
                                        </p:tav>
                                      </p:tavLst>
                                    </p:anim>
                                  </p:childTnLst>
                                </p:cTn>
                              </p:par>
                            </p:childTnLst>
                          </p:cTn>
                        </p:par>
                        <p:par>
                          <p:cTn id="39" fill="hold">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anim calcmode="lin" valueType="num">
                                      <p:cBhvr>
                                        <p:cTn id="43" dur="1000" fill="hold"/>
                                        <p:tgtEl>
                                          <p:spTgt spid="17"/>
                                        </p:tgtEl>
                                        <p:attrNameLst>
                                          <p:attrName>ppt_x</p:attrName>
                                        </p:attrNameLst>
                                      </p:cBhvr>
                                      <p:tavLst>
                                        <p:tav tm="0">
                                          <p:val>
                                            <p:strVal val="#ppt_x-.1"/>
                                          </p:val>
                                        </p:tav>
                                        <p:tav tm="100000">
                                          <p:val>
                                            <p:strVal val="#ppt_x"/>
                                          </p:val>
                                        </p:tav>
                                      </p:tavLst>
                                    </p:anim>
                                    <p:anim calcmode="lin" valueType="num">
                                      <p:cBhvr>
                                        <p:cTn id="44"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1187450" y="0"/>
            <a:ext cx="6769100" cy="51435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187450" cy="5143500"/>
          </a:xfrm>
          <a:prstGeom prst="rect">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956550" y="0"/>
            <a:ext cx="1187450" cy="5143500"/>
          </a:xfrm>
          <a:prstGeom prst="rect">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357313" y="0"/>
            <a:ext cx="6357937" cy="5143500"/>
          </a:xfrm>
          <a:prstGeom prst="rect">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3 Marcador de contenido" descr="fyKKhscfnK.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9250" y="160338"/>
            <a:ext cx="5832475" cy="48228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1835150" y="268288"/>
            <a:ext cx="5451475" cy="4554537"/>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467544"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buen lugar para alojarse, aunque en realidad toda la reserva cuenta con numerosas opciones, desde campings, hoteles y lujosas cabañas, hasta acampadas en plena montaña si se realiza un </a:t>
            </a:r>
            <a:r>
              <a:rPr lang="es-ES" i="1" dirty="0" err="1" smtClean="0">
                <a:effectLst>
                  <a:glow rad="101600">
                    <a:srgbClr val="C00000">
                      <a:alpha val="60000"/>
                    </a:srgbClr>
                  </a:glow>
                  <a:outerShdw blurRad="38100" dist="38100" dir="2700000" algn="tl">
                    <a:srgbClr val="000000">
                      <a:alpha val="43137"/>
                    </a:srgbClr>
                  </a:outerShdw>
                </a:effectLst>
              </a:rPr>
              <a:t>trekking</a:t>
            </a:r>
            <a:r>
              <a:rPr lang="es-ES" i="1" dirty="0" smtClean="0">
                <a:effectLst>
                  <a:glow rad="101600">
                    <a:srgbClr val="C00000">
                      <a:alpha val="60000"/>
                    </a:srgbClr>
                  </a:glow>
                  <a:outerShdw blurRad="38100" dist="38100" dir="2700000" algn="tl">
                    <a:srgbClr val="000000">
                      <a:alpha val="43137"/>
                    </a:srgbClr>
                  </a:outerShdw>
                </a:effectLst>
              </a:rPr>
              <a:t> y se pide el permiso correspondiente.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28000">
        <p15:prstTrans prst="curtains"/>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16" presetClass="exit" presetSubtype="37" fill="hold" nodeType="withEffect">
                                  <p:stCondLst>
                                    <p:cond delay="0"/>
                                  </p:stCondLst>
                                  <p:childTnLst>
                                    <p:animEffect transition="out" filter="barn(out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1"/>
                                          </p:val>
                                        </p:tav>
                                        <p:tav tm="100000">
                                          <p:val>
                                            <p:strVal val="#ppt_x"/>
                                          </p:val>
                                        </p:tav>
                                      </p:tavLst>
                                    </p:anim>
                                    <p:anim calcmode="lin" valueType="num">
                                      <p:cBhvr>
                                        <p:cTn id="2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80578"/>
            <a:ext cx="9144000" cy="597666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214313" y="0"/>
            <a:ext cx="2714625" cy="1608138"/>
          </a:xfrm>
          <a:prstGeom prst="rect">
            <a:avLst/>
          </a:prstGeom>
          <a:solidFill>
            <a:schemeClr val="accent6">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14313" y="1714500"/>
            <a:ext cx="2714625" cy="1608138"/>
          </a:xfrm>
          <a:prstGeom prst="rect">
            <a:avLst/>
          </a:prstGeom>
          <a:solidFill>
            <a:srgbClr val="FFC000">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14313" y="3536950"/>
            <a:ext cx="2714625" cy="1606550"/>
          </a:xfrm>
          <a:prstGeom prst="rect">
            <a:avLst/>
          </a:prstGeom>
          <a:solidFill>
            <a:schemeClr val="accent6">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3214688" y="0"/>
            <a:ext cx="2714625" cy="1608138"/>
          </a:xfrm>
          <a:prstGeom prst="rect">
            <a:avLst/>
          </a:prstGeom>
          <a:solidFill>
            <a:srgbClr val="FFC000">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3143250" y="1714500"/>
            <a:ext cx="2714625" cy="1608138"/>
          </a:xfrm>
          <a:prstGeom prst="rect">
            <a:avLst/>
          </a:prstGeom>
          <a:solidFill>
            <a:schemeClr val="accent6">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215063" y="1714500"/>
            <a:ext cx="2714625" cy="1608138"/>
          </a:xfrm>
          <a:prstGeom prst="rect">
            <a:avLst/>
          </a:prstGeom>
          <a:solidFill>
            <a:srgbClr val="FFC000">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6143625" y="0"/>
            <a:ext cx="2714625" cy="1608138"/>
          </a:xfrm>
          <a:prstGeom prst="rect">
            <a:avLst/>
          </a:prstGeom>
          <a:solidFill>
            <a:schemeClr val="accent6">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3143250" y="3536950"/>
            <a:ext cx="2714625" cy="1606550"/>
          </a:xfrm>
          <a:prstGeom prst="rect">
            <a:avLst/>
          </a:prstGeom>
          <a:solidFill>
            <a:srgbClr val="FFC000">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6215063" y="3536950"/>
            <a:ext cx="2714625" cy="1606550"/>
          </a:xfrm>
          <a:prstGeom prst="rect">
            <a:avLst/>
          </a:prstGeom>
          <a:solidFill>
            <a:schemeClr val="accent6">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683568" y="4299942"/>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con los bisontes, los ciervos son los animales más grandes que te puedes encontrar en Yellowstone.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doors dir="vert"/>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3000"/>
                                        <p:tgtEl>
                                          <p:spTgt spid="10"/>
                                        </p:tgtEl>
                                      </p:cBhvr>
                                    </p:animEffect>
                                  </p:childTnLst>
                                </p:cTn>
                              </p:par>
                              <p:par>
                                <p:cTn id="20" presetID="3" presetClass="entr" presetSubtype="1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3000"/>
                                        <p:tgtEl>
                                          <p:spTgt spid="11"/>
                                        </p:tgtEl>
                                      </p:cBhvr>
                                    </p:animEffect>
                                  </p:childTnLst>
                                </p:cTn>
                              </p:par>
                              <p:par>
                                <p:cTn id="23" presetID="3" presetClass="entr" presetSubtype="1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3000"/>
                                        <p:tgtEl>
                                          <p:spTgt spid="12"/>
                                        </p:tgtEl>
                                      </p:cBhvr>
                                    </p:animEffect>
                                  </p:childTnLst>
                                </p:cTn>
                              </p:par>
                              <p:par>
                                <p:cTn id="26" presetID="3" presetClass="entr" presetSubtype="1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horizontal)">
                                      <p:cBhvr>
                                        <p:cTn id="28" dur="3000"/>
                                        <p:tgtEl>
                                          <p:spTgt spid="13"/>
                                        </p:tgtEl>
                                      </p:cBhvr>
                                    </p:animEffect>
                                  </p:childTnLst>
                                </p:cTn>
                              </p:par>
                              <p:par>
                                <p:cTn id="29" presetID="3" presetClass="entr" presetSubtype="1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horizontal)">
                                      <p:cBhvr>
                                        <p:cTn id="31" dur="3000"/>
                                        <p:tgtEl>
                                          <p:spTgt spid="14"/>
                                        </p:tgtEl>
                                      </p:cBhvr>
                                    </p:animEffect>
                                  </p:childTnLst>
                                </p:cTn>
                              </p:par>
                            </p:childTnLst>
                          </p:cTn>
                        </p:par>
                        <p:par>
                          <p:cTn id="32" fill="hold" nodeType="afterGroup">
                            <p:stCondLst>
                              <p:cond delay="3000"/>
                            </p:stCondLst>
                            <p:childTnLst>
                              <p:par>
                                <p:cTn id="33" presetID="8" presetClass="exit" presetSubtype="32" fill="hold" nodeType="afterEffect">
                                  <p:stCondLst>
                                    <p:cond delay="0"/>
                                  </p:stCondLst>
                                  <p:childTnLst>
                                    <p:animEffect transition="out" filter="diamond(out)">
                                      <p:cBhvr>
                                        <p:cTn id="34" dur="3000"/>
                                        <p:tgtEl>
                                          <p:spTgt spid="6"/>
                                        </p:tgtEl>
                                      </p:cBhvr>
                                    </p:animEffect>
                                    <p:set>
                                      <p:cBhvr>
                                        <p:cTn id="35" dur="1" fill="hold">
                                          <p:stCondLst>
                                            <p:cond delay="2999"/>
                                          </p:stCondLst>
                                        </p:cTn>
                                        <p:tgtEl>
                                          <p:spTgt spid="6"/>
                                        </p:tgtEl>
                                        <p:attrNameLst>
                                          <p:attrName>style.visibility</p:attrName>
                                        </p:attrNameLst>
                                      </p:cBhvr>
                                      <p:to>
                                        <p:strVal val="hidden"/>
                                      </p:to>
                                    </p:set>
                                  </p:childTnLst>
                                </p:cTn>
                              </p:par>
                              <p:par>
                                <p:cTn id="36" presetID="8" presetClass="exit" presetSubtype="32" fill="hold" nodeType="withEffect">
                                  <p:stCondLst>
                                    <p:cond delay="0"/>
                                  </p:stCondLst>
                                  <p:childTnLst>
                                    <p:animEffect transition="out" filter="diamond(out)">
                                      <p:cBhvr>
                                        <p:cTn id="37" dur="3000"/>
                                        <p:tgtEl>
                                          <p:spTgt spid="9"/>
                                        </p:tgtEl>
                                      </p:cBhvr>
                                    </p:animEffect>
                                    <p:set>
                                      <p:cBhvr>
                                        <p:cTn id="38" dur="1" fill="hold">
                                          <p:stCondLst>
                                            <p:cond delay="2999"/>
                                          </p:stCondLst>
                                        </p:cTn>
                                        <p:tgtEl>
                                          <p:spTgt spid="9"/>
                                        </p:tgtEl>
                                        <p:attrNameLst>
                                          <p:attrName>style.visibility</p:attrName>
                                        </p:attrNameLst>
                                      </p:cBhvr>
                                      <p:to>
                                        <p:strVal val="hidden"/>
                                      </p:to>
                                    </p:set>
                                  </p:childTnLst>
                                </p:cTn>
                              </p:par>
                              <p:par>
                                <p:cTn id="39" presetID="8" presetClass="exit" presetSubtype="32" fill="hold" nodeType="withEffect">
                                  <p:stCondLst>
                                    <p:cond delay="0"/>
                                  </p:stCondLst>
                                  <p:childTnLst>
                                    <p:animEffect transition="out" filter="diamond(out)">
                                      <p:cBhvr>
                                        <p:cTn id="40" dur="3000"/>
                                        <p:tgtEl>
                                          <p:spTgt spid="12"/>
                                        </p:tgtEl>
                                      </p:cBhvr>
                                    </p:animEffect>
                                    <p:set>
                                      <p:cBhvr>
                                        <p:cTn id="41" dur="1" fill="hold">
                                          <p:stCondLst>
                                            <p:cond delay="2999"/>
                                          </p:stCondLst>
                                        </p:cTn>
                                        <p:tgtEl>
                                          <p:spTgt spid="12"/>
                                        </p:tgtEl>
                                        <p:attrNameLst>
                                          <p:attrName>style.visibility</p:attrName>
                                        </p:attrNameLst>
                                      </p:cBhvr>
                                      <p:to>
                                        <p:strVal val="hidden"/>
                                      </p:to>
                                    </p:set>
                                  </p:childTnLst>
                                </p:cTn>
                              </p:par>
                              <p:par>
                                <p:cTn id="42" presetID="8" presetClass="exit" presetSubtype="32" fill="hold" nodeType="withEffect">
                                  <p:stCondLst>
                                    <p:cond delay="0"/>
                                  </p:stCondLst>
                                  <p:childTnLst>
                                    <p:animEffect transition="out" filter="diamond(out)">
                                      <p:cBhvr>
                                        <p:cTn id="43" dur="3000"/>
                                        <p:tgtEl>
                                          <p:spTgt spid="7"/>
                                        </p:tgtEl>
                                      </p:cBhvr>
                                    </p:animEffect>
                                    <p:set>
                                      <p:cBhvr>
                                        <p:cTn id="44" dur="1" fill="hold">
                                          <p:stCondLst>
                                            <p:cond delay="2999"/>
                                          </p:stCondLst>
                                        </p:cTn>
                                        <p:tgtEl>
                                          <p:spTgt spid="7"/>
                                        </p:tgtEl>
                                        <p:attrNameLst>
                                          <p:attrName>style.visibility</p:attrName>
                                        </p:attrNameLst>
                                      </p:cBhvr>
                                      <p:to>
                                        <p:strVal val="hidden"/>
                                      </p:to>
                                    </p:set>
                                  </p:childTnLst>
                                </p:cTn>
                              </p:par>
                              <p:par>
                                <p:cTn id="45" presetID="8" presetClass="exit" presetSubtype="32" fill="hold" nodeType="withEffect">
                                  <p:stCondLst>
                                    <p:cond delay="0"/>
                                  </p:stCondLst>
                                  <p:childTnLst>
                                    <p:animEffect transition="out" filter="diamond(out)">
                                      <p:cBhvr>
                                        <p:cTn id="46" dur="3000"/>
                                        <p:tgtEl>
                                          <p:spTgt spid="10"/>
                                        </p:tgtEl>
                                      </p:cBhvr>
                                    </p:animEffect>
                                    <p:set>
                                      <p:cBhvr>
                                        <p:cTn id="47" dur="1" fill="hold">
                                          <p:stCondLst>
                                            <p:cond delay="2999"/>
                                          </p:stCondLst>
                                        </p:cTn>
                                        <p:tgtEl>
                                          <p:spTgt spid="10"/>
                                        </p:tgtEl>
                                        <p:attrNameLst>
                                          <p:attrName>style.visibility</p:attrName>
                                        </p:attrNameLst>
                                      </p:cBhvr>
                                      <p:to>
                                        <p:strVal val="hidden"/>
                                      </p:to>
                                    </p:set>
                                  </p:childTnLst>
                                </p:cTn>
                              </p:par>
                              <p:par>
                                <p:cTn id="48" presetID="8" presetClass="exit" presetSubtype="32" fill="hold" nodeType="withEffect">
                                  <p:stCondLst>
                                    <p:cond delay="0"/>
                                  </p:stCondLst>
                                  <p:childTnLst>
                                    <p:animEffect transition="out" filter="diamond(out)">
                                      <p:cBhvr>
                                        <p:cTn id="49" dur="3000"/>
                                        <p:tgtEl>
                                          <p:spTgt spid="11"/>
                                        </p:tgtEl>
                                      </p:cBhvr>
                                    </p:animEffect>
                                    <p:set>
                                      <p:cBhvr>
                                        <p:cTn id="50" dur="1" fill="hold">
                                          <p:stCondLst>
                                            <p:cond delay="2999"/>
                                          </p:stCondLst>
                                        </p:cTn>
                                        <p:tgtEl>
                                          <p:spTgt spid="11"/>
                                        </p:tgtEl>
                                        <p:attrNameLst>
                                          <p:attrName>style.visibility</p:attrName>
                                        </p:attrNameLst>
                                      </p:cBhvr>
                                      <p:to>
                                        <p:strVal val="hidden"/>
                                      </p:to>
                                    </p:set>
                                  </p:childTnLst>
                                </p:cTn>
                              </p:par>
                              <p:par>
                                <p:cTn id="51" presetID="8" presetClass="exit" presetSubtype="32" fill="hold" nodeType="withEffect">
                                  <p:stCondLst>
                                    <p:cond delay="0"/>
                                  </p:stCondLst>
                                  <p:childTnLst>
                                    <p:animEffect transition="out" filter="diamond(out)">
                                      <p:cBhvr>
                                        <p:cTn id="52" dur="3000"/>
                                        <p:tgtEl>
                                          <p:spTgt spid="8"/>
                                        </p:tgtEl>
                                      </p:cBhvr>
                                    </p:animEffect>
                                    <p:set>
                                      <p:cBhvr>
                                        <p:cTn id="53" dur="1" fill="hold">
                                          <p:stCondLst>
                                            <p:cond delay="2999"/>
                                          </p:stCondLst>
                                        </p:cTn>
                                        <p:tgtEl>
                                          <p:spTgt spid="8"/>
                                        </p:tgtEl>
                                        <p:attrNameLst>
                                          <p:attrName>style.visibility</p:attrName>
                                        </p:attrNameLst>
                                      </p:cBhvr>
                                      <p:to>
                                        <p:strVal val="hidden"/>
                                      </p:to>
                                    </p:set>
                                  </p:childTnLst>
                                </p:cTn>
                              </p:par>
                              <p:par>
                                <p:cTn id="54" presetID="8" presetClass="exit" presetSubtype="32" fill="hold" nodeType="withEffect">
                                  <p:stCondLst>
                                    <p:cond delay="0"/>
                                  </p:stCondLst>
                                  <p:childTnLst>
                                    <p:animEffect transition="out" filter="diamond(out)">
                                      <p:cBhvr>
                                        <p:cTn id="55" dur="3000"/>
                                        <p:tgtEl>
                                          <p:spTgt spid="13"/>
                                        </p:tgtEl>
                                      </p:cBhvr>
                                    </p:animEffect>
                                    <p:set>
                                      <p:cBhvr>
                                        <p:cTn id="56" dur="1" fill="hold">
                                          <p:stCondLst>
                                            <p:cond delay="2999"/>
                                          </p:stCondLst>
                                        </p:cTn>
                                        <p:tgtEl>
                                          <p:spTgt spid="13"/>
                                        </p:tgtEl>
                                        <p:attrNameLst>
                                          <p:attrName>style.visibility</p:attrName>
                                        </p:attrNameLst>
                                      </p:cBhvr>
                                      <p:to>
                                        <p:strVal val="hidden"/>
                                      </p:to>
                                    </p:set>
                                  </p:childTnLst>
                                </p:cTn>
                              </p:par>
                              <p:par>
                                <p:cTn id="57" presetID="8" presetClass="exit" presetSubtype="32" fill="hold" nodeType="withEffect">
                                  <p:stCondLst>
                                    <p:cond delay="0"/>
                                  </p:stCondLst>
                                  <p:childTnLst>
                                    <p:animEffect transition="out" filter="diamond(out)">
                                      <p:cBhvr>
                                        <p:cTn id="58" dur="3000"/>
                                        <p:tgtEl>
                                          <p:spTgt spid="14"/>
                                        </p:tgtEl>
                                      </p:cBhvr>
                                    </p:animEffect>
                                    <p:set>
                                      <p:cBhvr>
                                        <p:cTn id="59" dur="1" fill="hold">
                                          <p:stCondLst>
                                            <p:cond delay="2999"/>
                                          </p:stCondLst>
                                        </p:cTn>
                                        <p:tgtEl>
                                          <p:spTgt spid="14"/>
                                        </p:tgtEl>
                                        <p:attrNameLst>
                                          <p:attrName>style.visibility</p:attrName>
                                        </p:attrNameLst>
                                      </p:cBhvr>
                                      <p:to>
                                        <p:strVal val="hidden"/>
                                      </p:to>
                                    </p:set>
                                  </p:childTnLst>
                                </p:cTn>
                              </p:par>
                              <p:par>
                                <p:cTn id="60" presetID="25" presetClass="entr" presetSubtype="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1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63" dur="1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64" dur="1000" accel="50000" fill="hold">
                                          <p:stCondLst>
                                            <p:cond delay="1000"/>
                                          </p:stCondLst>
                                        </p:cTn>
                                        <p:tgtEl>
                                          <p:spTgt spid="4"/>
                                        </p:tgtEl>
                                        <p:attrNameLst>
                                          <p:attrName>ppt_w</p:attrName>
                                        </p:attrNameLst>
                                      </p:cBhvr>
                                      <p:tavLst>
                                        <p:tav tm="0">
                                          <p:val>
                                            <p:strVal val="#ppt_w*.05"/>
                                          </p:val>
                                        </p:tav>
                                        <p:tav tm="100000">
                                          <p:val>
                                            <p:strVal val="#ppt_w"/>
                                          </p:val>
                                        </p:tav>
                                      </p:tavLst>
                                    </p:anim>
                                    <p:anim calcmode="lin" valueType="num">
                                      <p:cBhvr>
                                        <p:cTn id="65" dur="2000" fill="hold"/>
                                        <p:tgtEl>
                                          <p:spTgt spid="4"/>
                                        </p:tgtEl>
                                        <p:attrNameLst>
                                          <p:attrName>ppt_h</p:attrName>
                                        </p:attrNameLst>
                                      </p:cBhvr>
                                      <p:tavLst>
                                        <p:tav tm="0">
                                          <p:val>
                                            <p:strVal val="#ppt_h"/>
                                          </p:val>
                                        </p:tav>
                                        <p:tav tm="100000">
                                          <p:val>
                                            <p:strVal val="#ppt_h"/>
                                          </p:val>
                                        </p:tav>
                                      </p:tavLst>
                                    </p:anim>
                                    <p:anim calcmode="lin" valueType="num">
                                      <p:cBhvr>
                                        <p:cTn id="66" dur="1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67" dur="1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68" dur="1000" accel="50000" fill="hold">
                                          <p:stCondLst>
                                            <p:cond delay="1000"/>
                                          </p:stCondLst>
                                        </p:cTn>
                                        <p:tgtEl>
                                          <p:spTgt spid="4"/>
                                        </p:tgtEl>
                                        <p:attrNameLst>
                                          <p:attrName>ppt_y</p:attrName>
                                        </p:attrNameLst>
                                      </p:cBhvr>
                                      <p:tavLst>
                                        <p:tav tm="0">
                                          <p:val>
                                            <p:strVal val="#ppt_y+.1"/>
                                          </p:val>
                                        </p:tav>
                                        <p:tav tm="100000">
                                          <p:val>
                                            <p:strVal val="#ppt_y"/>
                                          </p:val>
                                        </p:tav>
                                      </p:tavLst>
                                    </p:anim>
                                    <p:animEffect transition="in" filter="fade">
                                      <p:cBhvr>
                                        <p:cTn id="69" dur="2000" decel="50000">
                                          <p:stCondLst>
                                            <p:cond delay="0"/>
                                          </p:stCondLst>
                                        </p:cTn>
                                        <p:tgtEl>
                                          <p:spTgt spid="4"/>
                                        </p:tgtEl>
                                      </p:cBhvr>
                                    </p:animEffect>
                                  </p:childTnLst>
                                </p:cTn>
                              </p:par>
                              <p:par>
                                <p:cTn id="70" presetID="52" presetClass="entr" presetSubtype="0"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Scale>
                                      <p:cBhvr>
                                        <p:cTn id="72"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3000" decel="50000" fill="hold">
                                          <p:stCondLst>
                                            <p:cond delay="0"/>
                                          </p:stCondLst>
                                        </p:cTn>
                                        <p:tgtEl>
                                          <p:spTgt spid="4"/>
                                        </p:tgtEl>
                                        <p:attrNameLst>
                                          <p:attrName>ppt_x</p:attrName>
                                          <p:attrName>ppt_y</p:attrName>
                                        </p:attrNameLst>
                                      </p:cBhvr>
                                    </p:animMotion>
                                    <p:animEffect transition="in" filter="fade">
                                      <p:cBhvr>
                                        <p:cTn id="74" dur="3000"/>
                                        <p:tgtEl>
                                          <p:spTgt spid="4"/>
                                        </p:tgtEl>
                                      </p:cBhvr>
                                    </p:animEffect>
                                  </p:childTnLst>
                                </p:cTn>
                              </p:par>
                              <p:par>
                                <p:cTn id="75" presetID="23" presetClass="entr" presetSubtype="16"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p:cTn id="77" dur="4000" fill="hold"/>
                                        <p:tgtEl>
                                          <p:spTgt spid="4"/>
                                        </p:tgtEl>
                                        <p:attrNameLst>
                                          <p:attrName>ppt_w</p:attrName>
                                        </p:attrNameLst>
                                      </p:cBhvr>
                                      <p:tavLst>
                                        <p:tav tm="0">
                                          <p:val>
                                            <p:fltVal val="0"/>
                                          </p:val>
                                        </p:tav>
                                        <p:tav tm="100000">
                                          <p:val>
                                            <p:strVal val="#ppt_w"/>
                                          </p:val>
                                        </p:tav>
                                      </p:tavLst>
                                    </p:anim>
                                    <p:anim calcmode="lin" valueType="num">
                                      <p:cBhvr>
                                        <p:cTn id="78" dur="4000" fill="hold"/>
                                        <p:tgtEl>
                                          <p:spTgt spid="4"/>
                                        </p:tgtEl>
                                        <p:attrNameLst>
                                          <p:attrName>ppt_h</p:attrName>
                                        </p:attrNameLst>
                                      </p:cBhvr>
                                      <p:tavLst>
                                        <p:tav tm="0">
                                          <p:val>
                                            <p:fltVal val="0"/>
                                          </p:val>
                                        </p:tav>
                                        <p:tav tm="100000">
                                          <p:val>
                                            <p:strVal val="#ppt_h"/>
                                          </p:val>
                                        </p:tav>
                                      </p:tavLst>
                                    </p:anim>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15"/>
                                        </p:tgtEl>
                                        <p:attrNameLst>
                                          <p:attrName>style.visibility</p:attrName>
                                        </p:attrNameLst>
                                      </p:cBhvr>
                                      <p:to>
                                        <p:strVal val="visible"/>
                                      </p:to>
                                    </p:set>
                                    <p:animEffect transition="in" filter="fade">
                                      <p:cBhvr>
                                        <p:cTn id="82" dur="1000"/>
                                        <p:tgtEl>
                                          <p:spTgt spid="15"/>
                                        </p:tgtEl>
                                      </p:cBhvr>
                                    </p:animEffect>
                                    <p:anim calcmode="lin" valueType="num">
                                      <p:cBhvr>
                                        <p:cTn id="83" dur="1000" fill="hold"/>
                                        <p:tgtEl>
                                          <p:spTgt spid="15"/>
                                        </p:tgtEl>
                                        <p:attrNameLst>
                                          <p:attrName>ppt_x</p:attrName>
                                        </p:attrNameLst>
                                      </p:cBhvr>
                                      <p:tavLst>
                                        <p:tav tm="0">
                                          <p:val>
                                            <p:strVal val="#ppt_x-.1"/>
                                          </p:val>
                                        </p:tav>
                                        <p:tav tm="100000">
                                          <p:val>
                                            <p:strVal val="#ppt_x"/>
                                          </p:val>
                                        </p:tav>
                                      </p:tavLst>
                                    </p:anim>
                                    <p:anim calcmode="lin" valueType="num">
                                      <p:cBhvr>
                                        <p:cTn id="8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49818095_7a1b06f09b_z.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642938" cy="5143500"/>
          </a:xfrm>
          <a:prstGeom prst="rect">
            <a:avLst/>
          </a:prstGeom>
          <a:solidFill>
            <a:schemeClr val="tx2">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42938" y="0"/>
            <a:ext cx="642937" cy="5143500"/>
          </a:xfrm>
          <a:prstGeom prst="rect">
            <a:avLst/>
          </a:prstGeom>
          <a:solidFill>
            <a:schemeClr val="accent6">
              <a:lumMod val="60000"/>
              <a:lumOff val="40000"/>
              <a:alpha val="8392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285875" y="0"/>
            <a:ext cx="642938" cy="5143500"/>
          </a:xfrm>
          <a:prstGeom prst="rect">
            <a:avLst/>
          </a:prstGeom>
          <a:solidFill>
            <a:schemeClr val="tx2">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928813" y="0"/>
            <a:ext cx="642937" cy="5143500"/>
          </a:xfrm>
          <a:prstGeom prst="rect">
            <a:avLst/>
          </a:prstGeom>
          <a:solidFill>
            <a:schemeClr val="accent6">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500313" y="0"/>
            <a:ext cx="642937" cy="5143500"/>
          </a:xfrm>
          <a:prstGeom prst="rect">
            <a:avLst/>
          </a:prstGeom>
          <a:solidFill>
            <a:schemeClr val="tx2">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3143250" y="0"/>
            <a:ext cx="642938" cy="5143500"/>
          </a:xfrm>
          <a:prstGeom prst="rect">
            <a:avLst/>
          </a:prstGeom>
          <a:solidFill>
            <a:schemeClr val="accent6">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786188" y="0"/>
            <a:ext cx="642937" cy="5143500"/>
          </a:xfrm>
          <a:prstGeom prst="rect">
            <a:avLst/>
          </a:prstGeom>
          <a:solidFill>
            <a:schemeClr val="tx2">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357688" y="0"/>
            <a:ext cx="714375" cy="5143500"/>
          </a:xfrm>
          <a:prstGeom prst="rect">
            <a:avLst/>
          </a:prstGeom>
          <a:solidFill>
            <a:schemeClr val="accent6">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5072063" y="0"/>
            <a:ext cx="642937" cy="5143500"/>
          </a:xfrm>
          <a:prstGeom prst="rect">
            <a:avLst/>
          </a:prstGeom>
          <a:solidFill>
            <a:schemeClr val="tx2">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5715000" y="0"/>
            <a:ext cx="714375" cy="5143500"/>
          </a:xfrm>
          <a:prstGeom prst="rect">
            <a:avLst/>
          </a:prstGeom>
          <a:solidFill>
            <a:schemeClr val="accent6">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429375" y="0"/>
            <a:ext cx="714375" cy="5143500"/>
          </a:xfrm>
          <a:prstGeom prst="rect">
            <a:avLst/>
          </a:prstGeom>
          <a:solidFill>
            <a:schemeClr val="tx2">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7143750" y="0"/>
            <a:ext cx="642938" cy="5143500"/>
          </a:xfrm>
          <a:prstGeom prst="rect">
            <a:avLst/>
          </a:prstGeom>
          <a:solidFill>
            <a:schemeClr val="accent6">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7786688" y="0"/>
            <a:ext cx="714375" cy="5143500"/>
          </a:xfrm>
          <a:prstGeom prst="rect">
            <a:avLst/>
          </a:prstGeom>
          <a:solidFill>
            <a:schemeClr val="tx2">
              <a:lumMod val="75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8501063" y="0"/>
            <a:ext cx="642937" cy="5143500"/>
          </a:xfrm>
          <a:prstGeom prst="rect">
            <a:avLst/>
          </a:prstGeom>
          <a:solidFill>
            <a:schemeClr val="accent6">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CuadroTexto"/>
          <p:cNvSpPr txBox="1"/>
          <p:nvPr/>
        </p:nvSpPr>
        <p:spPr>
          <a:xfrm>
            <a:off x="323528"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t>
            </a:r>
            <a:r>
              <a:rPr lang="es-ES" i="1" dirty="0" err="1" smtClean="0">
                <a:effectLst>
                  <a:glow rad="101600">
                    <a:srgbClr val="C00000">
                      <a:alpha val="60000"/>
                    </a:srgbClr>
                  </a:glow>
                  <a:outerShdw blurRad="38100" dist="38100" dir="2700000" algn="tl">
                    <a:srgbClr val="000000">
                      <a:alpha val="43137"/>
                    </a:srgbClr>
                  </a:outerShdw>
                </a:effectLst>
              </a:rPr>
              <a:t>wapitís</a:t>
            </a:r>
            <a:r>
              <a:rPr lang="es-ES" i="1" dirty="0" smtClean="0">
                <a:effectLst>
                  <a:glow rad="101600">
                    <a:srgbClr val="C00000">
                      <a:alpha val="60000"/>
                    </a:srgbClr>
                  </a:glow>
                  <a:outerShdw blurRad="38100" dist="38100" dir="2700000" algn="tl">
                    <a:srgbClr val="000000">
                      <a:alpha val="43137"/>
                    </a:srgbClr>
                  </a:outerShdw>
                </a:effectLst>
              </a:rPr>
              <a:t> se caracterizan por su gran tamaño, con una altura hasta la cruz de 0,75 a 1,5 m. y un peso de entre 180 y 500 kg, es el segundo cérvido más grande del mundo, solo superado por el alce.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doors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0-ppt_w/2"/>
                                          </p:val>
                                        </p:tav>
                                      </p:tavLst>
                                    </p:anim>
                                    <p:anim calcmode="lin" valueType="num">
                                      <p:cBhvr additive="base">
                                        <p:cTn id="11" dur="3000"/>
                                        <p:tgtEl>
                                          <p:spTgt spid="6"/>
                                        </p:tgtEl>
                                        <p:attrNameLst>
                                          <p:attrName>ppt_y</p:attrName>
                                        </p:attrNameLst>
                                      </p:cBhvr>
                                      <p:tavLst>
                                        <p:tav tm="0">
                                          <p:val>
                                            <p:strVal val="ppt_y"/>
                                          </p:val>
                                        </p:tav>
                                        <p:tav tm="100000">
                                          <p:val>
                                            <p:strVal val="ppt_y"/>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1+ppt_w/2"/>
                                          </p:val>
                                        </p:tav>
                                      </p:tavLst>
                                    </p:anim>
                                    <p:anim calcmode="lin" valueType="num">
                                      <p:cBhvr additive="base">
                                        <p:cTn id="15" dur="3000"/>
                                        <p:tgtEl>
                                          <p:spTgt spid="7"/>
                                        </p:tgtEl>
                                        <p:attrNameLst>
                                          <p:attrName>ppt_y</p:attrName>
                                        </p:attrNameLst>
                                      </p:cBhvr>
                                      <p:tavLst>
                                        <p:tav tm="0">
                                          <p:val>
                                            <p:strVal val="ppt_y"/>
                                          </p:val>
                                        </p:tav>
                                        <p:tav tm="100000">
                                          <p:val>
                                            <p:strVal val="ppt_y"/>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0-ppt_w/2"/>
                                          </p:val>
                                        </p:tav>
                                      </p:tavLst>
                                    </p:anim>
                                    <p:anim calcmode="lin" valueType="num">
                                      <p:cBhvr additive="base">
                                        <p:cTn id="19" dur="3000"/>
                                        <p:tgtEl>
                                          <p:spTgt spid="8"/>
                                        </p:tgtEl>
                                        <p:attrNameLst>
                                          <p:attrName>ppt_y</p:attrName>
                                        </p:attrNameLst>
                                      </p:cBhvr>
                                      <p:tavLst>
                                        <p:tav tm="0">
                                          <p:val>
                                            <p:strVal val="ppt_y"/>
                                          </p:val>
                                        </p:tav>
                                        <p:tav tm="100000">
                                          <p:val>
                                            <p:strVal val="ppt_y"/>
                                          </p:val>
                                        </p:tav>
                                      </p:tavLst>
                                    </p:anim>
                                    <p:set>
                                      <p:cBhvr>
                                        <p:cTn id="20" dur="1" fill="hold">
                                          <p:stCondLst>
                                            <p:cond delay="2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3000"/>
                                        <p:tgtEl>
                                          <p:spTgt spid="9"/>
                                        </p:tgtEl>
                                        <p:attrNameLst>
                                          <p:attrName>ppt_x</p:attrName>
                                        </p:attrNameLst>
                                      </p:cBhvr>
                                      <p:tavLst>
                                        <p:tav tm="0">
                                          <p:val>
                                            <p:strVal val="ppt_x"/>
                                          </p:val>
                                        </p:tav>
                                        <p:tav tm="100000">
                                          <p:val>
                                            <p:strVal val="1+ppt_w/2"/>
                                          </p:val>
                                        </p:tav>
                                      </p:tavLst>
                                    </p:anim>
                                    <p:anim calcmode="lin" valueType="num">
                                      <p:cBhvr additive="base">
                                        <p:cTn id="23" dur="3000"/>
                                        <p:tgtEl>
                                          <p:spTgt spid="9"/>
                                        </p:tgtEl>
                                        <p:attrNameLst>
                                          <p:attrName>ppt_y</p:attrName>
                                        </p:attrNameLst>
                                      </p:cBhvr>
                                      <p:tavLst>
                                        <p:tav tm="0">
                                          <p:val>
                                            <p:strVal val="ppt_y"/>
                                          </p:val>
                                        </p:tav>
                                        <p:tav tm="100000">
                                          <p:val>
                                            <p:strVal val="ppt_y"/>
                                          </p:val>
                                        </p:tav>
                                      </p:tavLst>
                                    </p:anim>
                                    <p:set>
                                      <p:cBhvr>
                                        <p:cTn id="24" dur="1" fill="hold">
                                          <p:stCondLst>
                                            <p:cond delay="2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3000"/>
                                        <p:tgtEl>
                                          <p:spTgt spid="10"/>
                                        </p:tgtEl>
                                        <p:attrNameLst>
                                          <p:attrName>ppt_x</p:attrName>
                                        </p:attrNameLst>
                                      </p:cBhvr>
                                      <p:tavLst>
                                        <p:tav tm="0">
                                          <p:val>
                                            <p:strVal val="ppt_x"/>
                                          </p:val>
                                        </p:tav>
                                        <p:tav tm="100000">
                                          <p:val>
                                            <p:strVal val="0-ppt_w/2"/>
                                          </p:val>
                                        </p:tav>
                                      </p:tavLst>
                                    </p:anim>
                                    <p:anim calcmode="lin" valueType="num">
                                      <p:cBhvr additive="base">
                                        <p:cTn id="27" dur="3000"/>
                                        <p:tgtEl>
                                          <p:spTgt spid="10"/>
                                        </p:tgtEl>
                                        <p:attrNameLst>
                                          <p:attrName>ppt_y</p:attrName>
                                        </p:attrNameLst>
                                      </p:cBhvr>
                                      <p:tavLst>
                                        <p:tav tm="0">
                                          <p:val>
                                            <p:strVal val="ppt_y"/>
                                          </p:val>
                                        </p:tav>
                                        <p:tav tm="100000">
                                          <p:val>
                                            <p:strVal val="ppt_y"/>
                                          </p:val>
                                        </p:tav>
                                      </p:tavLst>
                                    </p:anim>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000"/>
                                        <p:tgtEl>
                                          <p:spTgt spid="11"/>
                                        </p:tgtEl>
                                        <p:attrNameLst>
                                          <p:attrName>ppt_x</p:attrName>
                                        </p:attrNameLst>
                                      </p:cBhvr>
                                      <p:tavLst>
                                        <p:tav tm="0">
                                          <p:val>
                                            <p:strVal val="ppt_x"/>
                                          </p:val>
                                        </p:tav>
                                        <p:tav tm="100000">
                                          <p:val>
                                            <p:strVal val="1+ppt_w/2"/>
                                          </p:val>
                                        </p:tav>
                                      </p:tavLst>
                                    </p:anim>
                                    <p:anim calcmode="lin" valueType="num">
                                      <p:cBhvr additive="base">
                                        <p:cTn id="31" dur="3000"/>
                                        <p:tgtEl>
                                          <p:spTgt spid="11"/>
                                        </p:tgtEl>
                                        <p:attrNameLst>
                                          <p:attrName>ppt_y</p:attrName>
                                        </p:attrNameLst>
                                      </p:cBhvr>
                                      <p:tavLst>
                                        <p:tav tm="0">
                                          <p:val>
                                            <p:strVal val="ppt_y"/>
                                          </p:val>
                                        </p:tav>
                                        <p:tav tm="100000">
                                          <p:val>
                                            <p:strVal val="ppt_y"/>
                                          </p:val>
                                        </p:tav>
                                      </p:tavLst>
                                    </p:anim>
                                    <p:set>
                                      <p:cBhvr>
                                        <p:cTn id="32" dur="1" fill="hold">
                                          <p:stCondLst>
                                            <p:cond delay="2999"/>
                                          </p:stCondLst>
                                        </p:cTn>
                                        <p:tgtEl>
                                          <p:spTgt spid="11"/>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3000"/>
                                        <p:tgtEl>
                                          <p:spTgt spid="13"/>
                                        </p:tgtEl>
                                        <p:attrNameLst>
                                          <p:attrName>ppt_x</p:attrName>
                                        </p:attrNameLst>
                                      </p:cBhvr>
                                      <p:tavLst>
                                        <p:tav tm="0">
                                          <p:val>
                                            <p:strVal val="ppt_x"/>
                                          </p:val>
                                        </p:tav>
                                        <p:tav tm="100000">
                                          <p:val>
                                            <p:strVal val="1+ppt_w/2"/>
                                          </p:val>
                                        </p:tav>
                                      </p:tavLst>
                                    </p:anim>
                                    <p:anim calcmode="lin" valueType="num">
                                      <p:cBhvr additive="base">
                                        <p:cTn id="35" dur="3000"/>
                                        <p:tgtEl>
                                          <p:spTgt spid="13"/>
                                        </p:tgtEl>
                                        <p:attrNameLst>
                                          <p:attrName>ppt_y</p:attrName>
                                        </p:attrNameLst>
                                      </p:cBhvr>
                                      <p:tavLst>
                                        <p:tav tm="0">
                                          <p:val>
                                            <p:strVal val="ppt_y"/>
                                          </p:val>
                                        </p:tav>
                                        <p:tav tm="100000">
                                          <p:val>
                                            <p:strVal val="ppt_y"/>
                                          </p:val>
                                        </p:tav>
                                      </p:tavLst>
                                    </p:anim>
                                    <p:set>
                                      <p:cBhvr>
                                        <p:cTn id="36" dur="1" fill="hold">
                                          <p:stCondLst>
                                            <p:cond delay="2999"/>
                                          </p:stCondLst>
                                        </p:cTn>
                                        <p:tgtEl>
                                          <p:spTgt spid="13"/>
                                        </p:tgtEl>
                                        <p:attrNameLst>
                                          <p:attrName>style.visibility</p:attrName>
                                        </p:attrNameLst>
                                      </p:cBhvr>
                                      <p:to>
                                        <p:strVal val="hidden"/>
                                      </p:to>
                                    </p:set>
                                  </p:childTnLst>
                                </p:cTn>
                              </p:par>
                              <p:par>
                                <p:cTn id="37" presetID="2" presetClass="exit" presetSubtype="8" fill="hold" nodeType="withEffect">
                                  <p:stCondLst>
                                    <p:cond delay="0"/>
                                  </p:stCondLst>
                                  <p:childTnLst>
                                    <p:anim calcmode="lin" valueType="num">
                                      <p:cBhvr additive="base">
                                        <p:cTn id="38" dur="3000"/>
                                        <p:tgtEl>
                                          <p:spTgt spid="12"/>
                                        </p:tgtEl>
                                        <p:attrNameLst>
                                          <p:attrName>ppt_x</p:attrName>
                                        </p:attrNameLst>
                                      </p:cBhvr>
                                      <p:tavLst>
                                        <p:tav tm="0">
                                          <p:val>
                                            <p:strVal val="ppt_x"/>
                                          </p:val>
                                        </p:tav>
                                        <p:tav tm="100000">
                                          <p:val>
                                            <p:strVal val="0-ppt_w/2"/>
                                          </p:val>
                                        </p:tav>
                                      </p:tavLst>
                                    </p:anim>
                                    <p:anim calcmode="lin" valueType="num">
                                      <p:cBhvr additive="base">
                                        <p:cTn id="39" dur="3000"/>
                                        <p:tgtEl>
                                          <p:spTgt spid="12"/>
                                        </p:tgtEl>
                                        <p:attrNameLst>
                                          <p:attrName>ppt_y</p:attrName>
                                        </p:attrNameLst>
                                      </p:cBhvr>
                                      <p:tavLst>
                                        <p:tav tm="0">
                                          <p:val>
                                            <p:strVal val="ppt_y"/>
                                          </p:val>
                                        </p:tav>
                                        <p:tav tm="100000">
                                          <p:val>
                                            <p:strVal val="ppt_y"/>
                                          </p:val>
                                        </p:tav>
                                      </p:tavLst>
                                    </p:anim>
                                    <p:set>
                                      <p:cBhvr>
                                        <p:cTn id="40" dur="1" fill="hold">
                                          <p:stCondLst>
                                            <p:cond delay="2999"/>
                                          </p:stCondLst>
                                        </p:cTn>
                                        <p:tgtEl>
                                          <p:spTgt spid="12"/>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3000"/>
                                        <p:tgtEl>
                                          <p:spTgt spid="14"/>
                                        </p:tgtEl>
                                        <p:attrNameLst>
                                          <p:attrName>ppt_x</p:attrName>
                                        </p:attrNameLst>
                                      </p:cBhvr>
                                      <p:tavLst>
                                        <p:tav tm="0">
                                          <p:val>
                                            <p:strVal val="ppt_x"/>
                                          </p:val>
                                        </p:tav>
                                        <p:tav tm="100000">
                                          <p:val>
                                            <p:strVal val="0-ppt_w/2"/>
                                          </p:val>
                                        </p:tav>
                                      </p:tavLst>
                                    </p:anim>
                                    <p:anim calcmode="lin" valueType="num">
                                      <p:cBhvr additive="base">
                                        <p:cTn id="43" dur="3000"/>
                                        <p:tgtEl>
                                          <p:spTgt spid="14"/>
                                        </p:tgtEl>
                                        <p:attrNameLst>
                                          <p:attrName>ppt_y</p:attrName>
                                        </p:attrNameLst>
                                      </p:cBhvr>
                                      <p:tavLst>
                                        <p:tav tm="0">
                                          <p:val>
                                            <p:strVal val="ppt_y"/>
                                          </p:val>
                                        </p:tav>
                                        <p:tav tm="100000">
                                          <p:val>
                                            <p:strVal val="ppt_y"/>
                                          </p:val>
                                        </p:tav>
                                      </p:tavLst>
                                    </p:anim>
                                    <p:set>
                                      <p:cBhvr>
                                        <p:cTn id="44" dur="1" fill="hold">
                                          <p:stCondLst>
                                            <p:cond delay="2999"/>
                                          </p:stCondLst>
                                        </p:cTn>
                                        <p:tgtEl>
                                          <p:spTgt spid="14"/>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15"/>
                                        </p:tgtEl>
                                        <p:attrNameLst>
                                          <p:attrName>ppt_x</p:attrName>
                                        </p:attrNameLst>
                                      </p:cBhvr>
                                      <p:tavLst>
                                        <p:tav tm="0">
                                          <p:val>
                                            <p:strVal val="ppt_x"/>
                                          </p:val>
                                        </p:tav>
                                        <p:tav tm="100000">
                                          <p:val>
                                            <p:strVal val="1+ppt_w/2"/>
                                          </p:val>
                                        </p:tav>
                                      </p:tavLst>
                                    </p:anim>
                                    <p:anim calcmode="lin" valueType="num">
                                      <p:cBhvr additive="base">
                                        <p:cTn id="47" dur="3000"/>
                                        <p:tgtEl>
                                          <p:spTgt spid="15"/>
                                        </p:tgtEl>
                                        <p:attrNameLst>
                                          <p:attrName>ppt_y</p:attrName>
                                        </p:attrNameLst>
                                      </p:cBhvr>
                                      <p:tavLst>
                                        <p:tav tm="0">
                                          <p:val>
                                            <p:strVal val="ppt_y"/>
                                          </p:val>
                                        </p:tav>
                                        <p:tav tm="100000">
                                          <p:val>
                                            <p:strVal val="ppt_y"/>
                                          </p:val>
                                        </p:tav>
                                      </p:tavLst>
                                    </p:anim>
                                    <p:set>
                                      <p:cBhvr>
                                        <p:cTn id="48" dur="1" fill="hold">
                                          <p:stCondLst>
                                            <p:cond delay="2999"/>
                                          </p:stCondLst>
                                        </p:cTn>
                                        <p:tgtEl>
                                          <p:spTgt spid="15"/>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16"/>
                                        </p:tgtEl>
                                        <p:attrNameLst>
                                          <p:attrName>ppt_x</p:attrName>
                                        </p:attrNameLst>
                                      </p:cBhvr>
                                      <p:tavLst>
                                        <p:tav tm="0">
                                          <p:val>
                                            <p:strVal val="ppt_x"/>
                                          </p:val>
                                        </p:tav>
                                        <p:tav tm="100000">
                                          <p:val>
                                            <p:strVal val="0-ppt_w/2"/>
                                          </p:val>
                                        </p:tav>
                                      </p:tavLst>
                                    </p:anim>
                                    <p:anim calcmode="lin" valueType="num">
                                      <p:cBhvr additive="base">
                                        <p:cTn id="51" dur="3000"/>
                                        <p:tgtEl>
                                          <p:spTgt spid="16"/>
                                        </p:tgtEl>
                                        <p:attrNameLst>
                                          <p:attrName>ppt_y</p:attrName>
                                        </p:attrNameLst>
                                      </p:cBhvr>
                                      <p:tavLst>
                                        <p:tav tm="0">
                                          <p:val>
                                            <p:strVal val="ppt_y"/>
                                          </p:val>
                                        </p:tav>
                                        <p:tav tm="100000">
                                          <p:val>
                                            <p:strVal val="ppt_y"/>
                                          </p:val>
                                        </p:tav>
                                      </p:tavLst>
                                    </p:anim>
                                    <p:set>
                                      <p:cBhvr>
                                        <p:cTn id="52" dur="1" fill="hold">
                                          <p:stCondLst>
                                            <p:cond delay="2999"/>
                                          </p:stCondLst>
                                        </p:cTn>
                                        <p:tgtEl>
                                          <p:spTgt spid="16"/>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3000"/>
                                        <p:tgtEl>
                                          <p:spTgt spid="17"/>
                                        </p:tgtEl>
                                        <p:attrNameLst>
                                          <p:attrName>ppt_x</p:attrName>
                                        </p:attrNameLst>
                                      </p:cBhvr>
                                      <p:tavLst>
                                        <p:tav tm="0">
                                          <p:val>
                                            <p:strVal val="ppt_x"/>
                                          </p:val>
                                        </p:tav>
                                        <p:tav tm="100000">
                                          <p:val>
                                            <p:strVal val="1+ppt_w/2"/>
                                          </p:val>
                                        </p:tav>
                                      </p:tavLst>
                                    </p:anim>
                                    <p:anim calcmode="lin" valueType="num">
                                      <p:cBhvr additive="base">
                                        <p:cTn id="55" dur="3000"/>
                                        <p:tgtEl>
                                          <p:spTgt spid="17"/>
                                        </p:tgtEl>
                                        <p:attrNameLst>
                                          <p:attrName>ppt_y</p:attrName>
                                        </p:attrNameLst>
                                      </p:cBhvr>
                                      <p:tavLst>
                                        <p:tav tm="0">
                                          <p:val>
                                            <p:strVal val="ppt_y"/>
                                          </p:val>
                                        </p:tav>
                                        <p:tav tm="100000">
                                          <p:val>
                                            <p:strVal val="ppt_y"/>
                                          </p:val>
                                        </p:tav>
                                      </p:tavLst>
                                    </p:anim>
                                    <p:set>
                                      <p:cBhvr>
                                        <p:cTn id="56" dur="1" fill="hold">
                                          <p:stCondLst>
                                            <p:cond delay="2999"/>
                                          </p:stCondLst>
                                        </p:cTn>
                                        <p:tgtEl>
                                          <p:spTgt spid="17"/>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18"/>
                                        </p:tgtEl>
                                        <p:attrNameLst>
                                          <p:attrName>ppt_x</p:attrName>
                                        </p:attrNameLst>
                                      </p:cBhvr>
                                      <p:tavLst>
                                        <p:tav tm="0">
                                          <p:val>
                                            <p:strVal val="ppt_x"/>
                                          </p:val>
                                        </p:tav>
                                        <p:tav tm="100000">
                                          <p:val>
                                            <p:strVal val="0-ppt_w/2"/>
                                          </p:val>
                                        </p:tav>
                                      </p:tavLst>
                                    </p:anim>
                                    <p:anim calcmode="lin" valueType="num">
                                      <p:cBhvr additive="base">
                                        <p:cTn id="59" dur="3000"/>
                                        <p:tgtEl>
                                          <p:spTgt spid="18"/>
                                        </p:tgtEl>
                                        <p:attrNameLst>
                                          <p:attrName>ppt_y</p:attrName>
                                        </p:attrNameLst>
                                      </p:cBhvr>
                                      <p:tavLst>
                                        <p:tav tm="0">
                                          <p:val>
                                            <p:strVal val="ppt_y"/>
                                          </p:val>
                                        </p:tav>
                                        <p:tav tm="100000">
                                          <p:val>
                                            <p:strVal val="ppt_y"/>
                                          </p:val>
                                        </p:tav>
                                      </p:tavLst>
                                    </p:anim>
                                    <p:set>
                                      <p:cBhvr>
                                        <p:cTn id="60" dur="1" fill="hold">
                                          <p:stCondLst>
                                            <p:cond delay="2999"/>
                                          </p:stCondLst>
                                        </p:cTn>
                                        <p:tgtEl>
                                          <p:spTgt spid="18"/>
                                        </p:tgtEl>
                                        <p:attrNameLst>
                                          <p:attrName>style.visibility</p:attrName>
                                        </p:attrNameLst>
                                      </p:cBhvr>
                                      <p:to>
                                        <p:strVal val="hidden"/>
                                      </p:to>
                                    </p:set>
                                  </p:childTnLst>
                                </p:cTn>
                              </p:par>
                              <p:par>
                                <p:cTn id="61" presetID="4"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ox(out)">
                                      <p:cBhvr>
                                        <p:cTn id="63" dur="3000"/>
                                        <p:tgtEl>
                                          <p:spTgt spid="4"/>
                                        </p:tgtEl>
                                      </p:cBhvr>
                                    </p:animEffect>
                                  </p:childTnLst>
                                </p:cTn>
                              </p:par>
                              <p:par>
                                <p:cTn id="64" presetID="50" presetClass="entr" presetSubtype="0" decel="100000"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3000" fill="hold"/>
                                        <p:tgtEl>
                                          <p:spTgt spid="4"/>
                                        </p:tgtEl>
                                        <p:attrNameLst>
                                          <p:attrName>ppt_w</p:attrName>
                                        </p:attrNameLst>
                                      </p:cBhvr>
                                      <p:tavLst>
                                        <p:tav tm="0">
                                          <p:val>
                                            <p:strVal val="#ppt_w+.3"/>
                                          </p:val>
                                        </p:tav>
                                        <p:tav tm="100000">
                                          <p:val>
                                            <p:strVal val="#ppt_w"/>
                                          </p:val>
                                        </p:tav>
                                      </p:tavLst>
                                    </p:anim>
                                    <p:anim calcmode="lin" valueType="num">
                                      <p:cBhvr>
                                        <p:cTn id="67" dur="3000" fill="hold"/>
                                        <p:tgtEl>
                                          <p:spTgt spid="4"/>
                                        </p:tgtEl>
                                        <p:attrNameLst>
                                          <p:attrName>ppt_h</p:attrName>
                                        </p:attrNameLst>
                                      </p:cBhvr>
                                      <p:tavLst>
                                        <p:tav tm="0">
                                          <p:val>
                                            <p:strVal val="#ppt_h"/>
                                          </p:val>
                                        </p:tav>
                                        <p:tav tm="100000">
                                          <p:val>
                                            <p:strVal val="#ppt_h"/>
                                          </p:val>
                                        </p:tav>
                                      </p:tavLst>
                                    </p:anim>
                                    <p:animEffect transition="in" filter="fade">
                                      <p:cBhvr>
                                        <p:cTn id="68" dur="3000"/>
                                        <p:tgtEl>
                                          <p:spTgt spid="4"/>
                                        </p:tgtEl>
                                      </p:cBhvr>
                                    </p:animEffect>
                                  </p:childTnLst>
                                </p:cTn>
                              </p:par>
                            </p:childTnLst>
                          </p:cTn>
                        </p:par>
                        <p:par>
                          <p:cTn id="69" fill="hold">
                            <p:stCondLst>
                              <p:cond delay="3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20"/>
                                        </p:tgtEl>
                                        <p:attrNameLst>
                                          <p:attrName>style.visibility</p:attrName>
                                        </p:attrNameLst>
                                      </p:cBhvr>
                                      <p:to>
                                        <p:strVal val="visible"/>
                                      </p:to>
                                    </p:set>
                                    <p:animEffect transition="in" filter="fade">
                                      <p:cBhvr>
                                        <p:cTn id="72" dur="1000"/>
                                        <p:tgtEl>
                                          <p:spTgt spid="20"/>
                                        </p:tgtEl>
                                      </p:cBhvr>
                                    </p:animEffect>
                                    <p:anim calcmode="lin" valueType="num">
                                      <p:cBhvr>
                                        <p:cTn id="73" dur="1000" fill="hold"/>
                                        <p:tgtEl>
                                          <p:spTgt spid="20"/>
                                        </p:tgtEl>
                                        <p:attrNameLst>
                                          <p:attrName>ppt_x</p:attrName>
                                        </p:attrNameLst>
                                      </p:cBhvr>
                                      <p:tavLst>
                                        <p:tav tm="0">
                                          <p:val>
                                            <p:strVal val="#ppt_x-.1"/>
                                          </p:val>
                                        </p:tav>
                                        <p:tav tm="100000">
                                          <p:val>
                                            <p:strVal val="#ppt_x"/>
                                          </p:val>
                                        </p:tav>
                                      </p:tavLst>
                                    </p:anim>
                                    <p:anim calcmode="lin" valueType="num">
                                      <p:cBhvr>
                                        <p:cTn id="74"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kohtaobeach1600-x-1200.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3800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ombinar"/>
          <p:cNvSpPr/>
          <p:nvPr/>
        </p:nvSpPr>
        <p:spPr>
          <a:xfrm>
            <a:off x="0" y="0"/>
            <a:ext cx="9144000" cy="5143500"/>
          </a:xfrm>
          <a:prstGeom prst="flowChartMerg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0" y="0"/>
            <a:ext cx="4572000" cy="5143500"/>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a:off x="4724400" y="114300"/>
            <a:ext cx="2633663" cy="5143500"/>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ombinar"/>
          <p:cNvSpPr/>
          <p:nvPr/>
        </p:nvSpPr>
        <p:spPr>
          <a:xfrm rot="16200000">
            <a:off x="1917700" y="-2082800"/>
            <a:ext cx="5308600" cy="9144000"/>
          </a:xfrm>
          <a:prstGeom prst="flowChartMerg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flipH="1" flipV="1">
            <a:off x="0" y="0"/>
            <a:ext cx="9144000" cy="257175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flipH="1">
            <a:off x="0" y="2355850"/>
            <a:ext cx="9144000" cy="278765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Solo los </a:t>
            </a:r>
            <a:r>
              <a:rPr lang="es-ES" i="1" dirty="0" smtClean="0">
                <a:effectLst>
                  <a:glow rad="101600">
                    <a:srgbClr val="C00000">
                      <a:alpha val="60000"/>
                    </a:srgbClr>
                  </a:glow>
                  <a:outerShdw blurRad="38100" dist="38100" dir="2700000" algn="tl">
                    <a:srgbClr val="000000">
                      <a:alpha val="43137"/>
                    </a:srgbClr>
                  </a:outerShdw>
                </a:effectLst>
              </a:rPr>
              <a:t>machos </a:t>
            </a:r>
            <a:r>
              <a:rPr lang="es-ES" i="1" dirty="0" smtClean="0">
                <a:effectLst>
                  <a:glow rad="101600">
                    <a:srgbClr val="C00000">
                      <a:alpha val="60000"/>
                    </a:srgbClr>
                  </a:glow>
                  <a:outerShdw blurRad="38100" dist="38100" dir="2700000" algn="tl">
                    <a:srgbClr val="000000">
                      <a:alpha val="43137"/>
                    </a:srgbClr>
                  </a:outerShdw>
                </a:effectLst>
              </a:rPr>
              <a:t>tienen cornamenta, como en la mayoría de los cérvidos, que </a:t>
            </a:r>
            <a:r>
              <a:rPr lang="es-ES" i="1" dirty="0" smtClean="0">
                <a:effectLst>
                  <a:glow rad="101600">
                    <a:srgbClr val="C00000">
                      <a:alpha val="60000"/>
                    </a:srgbClr>
                  </a:glow>
                  <a:outerShdw blurRad="38100" dist="38100" dir="2700000" algn="tl">
                    <a:srgbClr val="000000">
                      <a:alpha val="43137"/>
                    </a:srgbClr>
                  </a:outerShdw>
                </a:effectLst>
              </a:rPr>
              <a:t>tienen </a:t>
            </a:r>
            <a:r>
              <a:rPr lang="es-ES" i="1" dirty="0" smtClean="0">
                <a:effectLst>
                  <a:glow rad="101600">
                    <a:srgbClr val="C00000">
                      <a:alpha val="60000"/>
                    </a:srgbClr>
                  </a:glow>
                  <a:outerShdw blurRad="38100" dist="38100" dir="2700000" algn="tl">
                    <a:srgbClr val="000000">
                      <a:alpha val="43137"/>
                    </a:srgbClr>
                  </a:outerShdw>
                </a:effectLst>
              </a:rPr>
              <a:t>una ramificación principal hacia atrás y una más pequeña hacia adelante. Los cuernos se caen todos los años tras la estación de cría, empezando a crecer de nuevo en primavera.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doors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2" fill="hold" grpId="0" nodeType="withEffect">
                                  <p:stCondLst>
                                    <p:cond delay="0"/>
                                  </p:stCondLst>
                                  <p:childTnLst>
                                    <p:anim calcmode="lin" valueType="num">
                                      <p:cBhvr additive="base">
                                        <p:cTn id="6" dur="3000"/>
                                        <p:tgtEl>
                                          <p:spTgt spid="9"/>
                                        </p:tgtEl>
                                        <p:attrNameLst>
                                          <p:attrName>ppt_x</p:attrName>
                                        </p:attrNameLst>
                                      </p:cBhvr>
                                      <p:tavLst>
                                        <p:tav tm="0">
                                          <p:val>
                                            <p:strVal val="ppt_x"/>
                                          </p:val>
                                        </p:tav>
                                        <p:tav tm="100000">
                                          <p:val>
                                            <p:strVal val="1+ppt_w/2"/>
                                          </p:val>
                                        </p:tav>
                                      </p:tavLst>
                                    </p:anim>
                                    <p:anim calcmode="lin" valueType="num">
                                      <p:cBhvr additive="base">
                                        <p:cTn id="7" dur="3000"/>
                                        <p:tgtEl>
                                          <p:spTgt spid="9"/>
                                        </p:tgtEl>
                                        <p:attrNameLst>
                                          <p:attrName>ppt_y</p:attrName>
                                        </p:attrNameLst>
                                      </p:cBhvr>
                                      <p:tavLst>
                                        <p:tav tm="0">
                                          <p:val>
                                            <p:strVal val="ppt_y"/>
                                          </p:val>
                                        </p:tav>
                                        <p:tav tm="100000">
                                          <p:val>
                                            <p:strVal val="ppt_y"/>
                                          </p:val>
                                        </p:tav>
                                      </p:tavLst>
                                    </p:anim>
                                    <p:set>
                                      <p:cBhvr>
                                        <p:cTn id="8" dur="1" fill="hold">
                                          <p:stCondLst>
                                            <p:cond delay="2999"/>
                                          </p:stCondLst>
                                        </p:cTn>
                                        <p:tgtEl>
                                          <p:spTgt spid="9"/>
                                        </p:tgtEl>
                                        <p:attrNameLst>
                                          <p:attrName>style.visibility</p:attrName>
                                        </p:attrNameLst>
                                      </p:cBhvr>
                                      <p:to>
                                        <p:strVal val="hidden"/>
                                      </p:to>
                                    </p:set>
                                  </p:childTnLst>
                                </p:cTn>
                              </p:par>
                              <p:par>
                                <p:cTn id="9" presetID="7" presetClass="exit" presetSubtype="8" fill="hold" grpId="0" nodeType="withEffect">
                                  <p:stCondLst>
                                    <p:cond delay="0"/>
                                  </p:stCondLst>
                                  <p:childTnLst>
                                    <p:anim calcmode="lin" valueType="num">
                                      <p:cBhvr additive="base">
                                        <p:cTn id="10" dur="3000"/>
                                        <p:tgtEl>
                                          <p:spTgt spid="10"/>
                                        </p:tgtEl>
                                        <p:attrNameLst>
                                          <p:attrName>ppt_x</p:attrName>
                                        </p:attrNameLst>
                                      </p:cBhvr>
                                      <p:tavLst>
                                        <p:tav tm="0">
                                          <p:val>
                                            <p:strVal val="ppt_x"/>
                                          </p:val>
                                        </p:tav>
                                        <p:tav tm="100000">
                                          <p:val>
                                            <p:strVal val="0-ppt_w/2"/>
                                          </p:val>
                                        </p:tav>
                                      </p:tavLst>
                                    </p:anim>
                                    <p:anim calcmode="lin" valueType="num">
                                      <p:cBhvr additive="base">
                                        <p:cTn id="11" dur="3000"/>
                                        <p:tgtEl>
                                          <p:spTgt spid="10"/>
                                        </p:tgtEl>
                                        <p:attrNameLst>
                                          <p:attrName>ppt_y</p:attrName>
                                        </p:attrNameLst>
                                      </p:cBhvr>
                                      <p:tavLst>
                                        <p:tav tm="0">
                                          <p:val>
                                            <p:strVal val="ppt_y"/>
                                          </p:val>
                                        </p:tav>
                                        <p:tav tm="100000">
                                          <p:val>
                                            <p:strVal val="ppt_y"/>
                                          </p:val>
                                        </p:tav>
                                      </p:tavLst>
                                    </p:anim>
                                    <p:set>
                                      <p:cBhvr>
                                        <p:cTn id="12" dur="1" fill="hold">
                                          <p:stCondLst>
                                            <p:cond delay="2999"/>
                                          </p:stCondLst>
                                        </p:cTn>
                                        <p:tgtEl>
                                          <p:spTgt spid="10"/>
                                        </p:tgtEl>
                                        <p:attrNameLst>
                                          <p:attrName>style.visibility</p:attrName>
                                        </p:attrNameLst>
                                      </p:cBhvr>
                                      <p:to>
                                        <p:strVal val="hidden"/>
                                      </p:to>
                                    </p:set>
                                  </p:childTnLst>
                                </p:cTn>
                              </p:par>
                              <p:par>
                                <p:cTn id="13" presetID="7" presetClass="exit" presetSubtype="8" fill="hold" grpId="0" nodeType="withEffect">
                                  <p:stCondLst>
                                    <p:cond delay="0"/>
                                  </p:stCondLst>
                                  <p:childTnLst>
                                    <p:anim calcmode="lin" valueType="num">
                                      <p:cBhvr additive="base">
                                        <p:cTn id="14" dur="3000"/>
                                        <p:tgtEl>
                                          <p:spTgt spid="11"/>
                                        </p:tgtEl>
                                        <p:attrNameLst>
                                          <p:attrName>ppt_x</p:attrName>
                                        </p:attrNameLst>
                                      </p:cBhvr>
                                      <p:tavLst>
                                        <p:tav tm="0">
                                          <p:val>
                                            <p:strVal val="ppt_x"/>
                                          </p:val>
                                        </p:tav>
                                        <p:tav tm="100000">
                                          <p:val>
                                            <p:strVal val="0-ppt_w/2"/>
                                          </p:val>
                                        </p:tav>
                                      </p:tavLst>
                                    </p:anim>
                                    <p:anim calcmode="lin" valueType="num">
                                      <p:cBhvr additive="base">
                                        <p:cTn id="15" dur="3000"/>
                                        <p:tgtEl>
                                          <p:spTgt spid="11"/>
                                        </p:tgtEl>
                                        <p:attrNameLst>
                                          <p:attrName>ppt_y</p:attrName>
                                        </p:attrNameLst>
                                      </p:cBhvr>
                                      <p:tavLst>
                                        <p:tav tm="0">
                                          <p:val>
                                            <p:strVal val="ppt_y"/>
                                          </p:val>
                                        </p:tav>
                                        <p:tav tm="100000">
                                          <p:val>
                                            <p:strVal val="ppt_y"/>
                                          </p:val>
                                        </p:tav>
                                      </p:tavLst>
                                    </p:anim>
                                    <p:set>
                                      <p:cBhvr>
                                        <p:cTn id="16" dur="1" fill="hold">
                                          <p:stCondLst>
                                            <p:cond delay="2999"/>
                                          </p:stCondLst>
                                        </p:cTn>
                                        <p:tgtEl>
                                          <p:spTgt spid="11"/>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strVal val="4/3*#ppt_w"/>
                                          </p:val>
                                        </p:tav>
                                        <p:tav tm="100000">
                                          <p:val>
                                            <p:strVal val="#ppt_w"/>
                                          </p:val>
                                        </p:tav>
                                      </p:tavLst>
                                    </p:anim>
                                    <p:anim calcmode="lin" valueType="num">
                                      <p:cBhvr>
                                        <p:cTn id="20" dur="3000" fill="hold"/>
                                        <p:tgtEl>
                                          <p:spTgt spid="5"/>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1"/>
                                          </p:val>
                                        </p:tav>
                                        <p:tav tm="100000">
                                          <p:val>
                                            <p:strVal val="#ppt_x"/>
                                          </p:val>
                                        </p:tav>
                                      </p:tavLst>
                                    </p:anim>
                                    <p:anim calcmode="lin" valueType="num">
                                      <p:cBhvr>
                                        <p:cTn id="2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Luna"/>
          <p:cNvSpPr/>
          <p:nvPr/>
        </p:nvSpPr>
        <p:spPr>
          <a:xfrm rot="16200000">
            <a:off x="3198019" y="472281"/>
            <a:ext cx="342900" cy="5030788"/>
          </a:xfrm>
          <a:prstGeom prst="moon">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Marco"/>
          <p:cNvSpPr/>
          <p:nvPr/>
        </p:nvSpPr>
        <p:spPr>
          <a:xfrm>
            <a:off x="1214438" y="214313"/>
            <a:ext cx="571500" cy="5143500"/>
          </a:xfrm>
          <a:prstGeom prst="fram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642938" y="0"/>
            <a:ext cx="571500" cy="5143500"/>
          </a:xfrm>
          <a:prstGeom prst="fram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0"/>
            <a:ext cx="571500" cy="5143500"/>
          </a:xfrm>
          <a:prstGeom prst="fram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1928813" y="0"/>
            <a:ext cx="571500" cy="5143500"/>
          </a:xfrm>
          <a:prstGeom prst="fram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0" name="9 Imagen" descr="fidji.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0 Marco"/>
          <p:cNvSpPr/>
          <p:nvPr/>
        </p:nvSpPr>
        <p:spPr>
          <a:xfrm>
            <a:off x="0" y="0"/>
            <a:ext cx="1187450" cy="5143500"/>
          </a:xfrm>
          <a:prstGeom prst="frame">
            <a:avLst>
              <a:gd name="adj1" fmla="val 31111"/>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1187450" y="0"/>
            <a:ext cx="1152525" cy="5143500"/>
          </a:xfrm>
          <a:prstGeom prst="frame">
            <a:avLst>
              <a:gd name="adj1" fmla="val 31936"/>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2339975" y="0"/>
            <a:ext cx="1152525" cy="5143500"/>
          </a:xfrm>
          <a:prstGeom prst="frame">
            <a:avLst>
              <a:gd name="adj1" fmla="val 30810"/>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3492500" y="0"/>
            <a:ext cx="1150938" cy="5143500"/>
          </a:xfrm>
          <a:prstGeom prst="frame">
            <a:avLst>
              <a:gd name="adj1" fmla="val 29414"/>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4643438" y="0"/>
            <a:ext cx="1081087" cy="5143500"/>
          </a:xfrm>
          <a:prstGeom prst="frame">
            <a:avLst>
              <a:gd name="adj1" fmla="val 28469"/>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5724525" y="0"/>
            <a:ext cx="1162050" cy="5143500"/>
          </a:xfrm>
          <a:prstGeom prst="frame">
            <a:avLst>
              <a:gd name="adj1" fmla="val 28445"/>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arco"/>
          <p:cNvSpPr/>
          <p:nvPr/>
        </p:nvSpPr>
        <p:spPr>
          <a:xfrm>
            <a:off x="6877050" y="0"/>
            <a:ext cx="1150938" cy="5143500"/>
          </a:xfrm>
          <a:prstGeom prst="frame">
            <a:avLst>
              <a:gd name="adj1" fmla="val 28706"/>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arco"/>
          <p:cNvSpPr/>
          <p:nvPr/>
        </p:nvSpPr>
        <p:spPr>
          <a:xfrm>
            <a:off x="8027988" y="0"/>
            <a:ext cx="1116012" cy="5143500"/>
          </a:xfrm>
          <a:prstGeom prst="frame">
            <a:avLst>
              <a:gd name="adj1" fmla="val 28554"/>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CuadroTexto"/>
          <p:cNvSpPr txBox="1"/>
          <p:nvPr/>
        </p:nvSpPr>
        <p:spPr>
          <a:xfrm>
            <a:off x="827584" y="4299942"/>
            <a:ext cx="7344816"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parque Yellowstone es la locación más extensa con la </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mega fauna </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más famosa en los Estados Unidos continentales.</a:t>
            </a:r>
          </a:p>
        </p:txBody>
      </p:sp>
    </p:spTree>
  </p:cSld>
  <p:clrMapOvr>
    <a:masterClrMapping/>
  </p:clrMapOvr>
  <mc:AlternateContent xmlns:mc="http://schemas.openxmlformats.org/markup-compatibility/2006" xmlns:p14="http://schemas.microsoft.com/office/powerpoint/2010/main">
    <mc:Choice Requires="p14">
      <p:transition spd="slow" p14:dur="2250" advTm="18000">
        <p14:prism isContent="1" isInverted="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nodeType="withEffect">
                                  <p:stCondLst>
                                    <p:cond delay="0"/>
                                  </p:stCondLst>
                                  <p:childTnLst>
                                    <p:animEffect transition="out" filter="plus(in)">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13" presetClass="exit" presetSubtype="16" fill="hold" nodeType="withEffect">
                                  <p:stCondLst>
                                    <p:cond delay="0"/>
                                  </p:stCondLst>
                                  <p:childTnLst>
                                    <p:animEffect transition="out" filter="plus(in)">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13" presetClass="exit" presetSubtype="16" fill="hold" nodeType="withEffect">
                                  <p:stCondLst>
                                    <p:cond delay="0"/>
                                  </p:stCondLst>
                                  <p:childTnLst>
                                    <p:animEffect transition="out" filter="plus(in)">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13" presetClass="exit" presetSubtype="16" fill="hold" nodeType="withEffect">
                                  <p:stCondLst>
                                    <p:cond delay="0"/>
                                  </p:stCondLst>
                                  <p:childTnLst>
                                    <p:animEffect transition="out" filter="plus(in)">
                                      <p:cBhvr>
                                        <p:cTn id="18" dur="3000"/>
                                        <p:tgtEl>
                                          <p:spTgt spid="15"/>
                                        </p:tgtEl>
                                      </p:cBhvr>
                                    </p:animEffect>
                                    <p:set>
                                      <p:cBhvr>
                                        <p:cTn id="19" dur="1" fill="hold">
                                          <p:stCondLst>
                                            <p:cond delay="2999"/>
                                          </p:stCondLst>
                                        </p:cTn>
                                        <p:tgtEl>
                                          <p:spTgt spid="15"/>
                                        </p:tgtEl>
                                        <p:attrNameLst>
                                          <p:attrName>style.visibility</p:attrName>
                                        </p:attrNameLst>
                                      </p:cBhvr>
                                      <p:to>
                                        <p:strVal val="hidden"/>
                                      </p:to>
                                    </p:set>
                                  </p:childTnLst>
                                </p:cTn>
                              </p:par>
                              <p:par>
                                <p:cTn id="20" presetID="13" presetClass="exit" presetSubtype="16" fill="hold" nodeType="withEffect">
                                  <p:stCondLst>
                                    <p:cond delay="0"/>
                                  </p:stCondLst>
                                  <p:childTnLst>
                                    <p:animEffect transition="out" filter="plus(in)">
                                      <p:cBhvr>
                                        <p:cTn id="21" dur="3000"/>
                                        <p:tgtEl>
                                          <p:spTgt spid="16"/>
                                        </p:tgtEl>
                                      </p:cBhvr>
                                    </p:animEffect>
                                    <p:set>
                                      <p:cBhvr>
                                        <p:cTn id="22" dur="1" fill="hold">
                                          <p:stCondLst>
                                            <p:cond delay="2999"/>
                                          </p:stCondLst>
                                        </p:cTn>
                                        <p:tgtEl>
                                          <p:spTgt spid="16"/>
                                        </p:tgtEl>
                                        <p:attrNameLst>
                                          <p:attrName>style.visibility</p:attrName>
                                        </p:attrNameLst>
                                      </p:cBhvr>
                                      <p:to>
                                        <p:strVal val="hidden"/>
                                      </p:to>
                                    </p:set>
                                  </p:childTnLst>
                                </p:cTn>
                              </p:par>
                              <p:par>
                                <p:cTn id="23" presetID="13" presetClass="exit" presetSubtype="16" fill="hold" nodeType="withEffect">
                                  <p:stCondLst>
                                    <p:cond delay="0"/>
                                  </p:stCondLst>
                                  <p:childTnLst>
                                    <p:animEffect transition="out" filter="plus(in)">
                                      <p:cBhvr>
                                        <p:cTn id="24" dur="3000"/>
                                        <p:tgtEl>
                                          <p:spTgt spid="17"/>
                                        </p:tgtEl>
                                      </p:cBhvr>
                                    </p:animEffect>
                                    <p:set>
                                      <p:cBhvr>
                                        <p:cTn id="25" dur="1" fill="hold">
                                          <p:stCondLst>
                                            <p:cond delay="2999"/>
                                          </p:stCondLst>
                                        </p:cTn>
                                        <p:tgtEl>
                                          <p:spTgt spid="17"/>
                                        </p:tgtEl>
                                        <p:attrNameLst>
                                          <p:attrName>style.visibility</p:attrName>
                                        </p:attrNameLst>
                                      </p:cBhvr>
                                      <p:to>
                                        <p:strVal val="hidden"/>
                                      </p:to>
                                    </p:set>
                                  </p:childTnLst>
                                </p:cTn>
                              </p:par>
                              <p:par>
                                <p:cTn id="26" presetID="13" presetClass="exit" presetSubtype="16" fill="hold" nodeType="withEffect">
                                  <p:stCondLst>
                                    <p:cond delay="0"/>
                                  </p:stCondLst>
                                  <p:childTnLst>
                                    <p:animEffect transition="out" filter="plus(in)">
                                      <p:cBhvr>
                                        <p:cTn id="27" dur="3000"/>
                                        <p:tgtEl>
                                          <p:spTgt spid="18"/>
                                        </p:tgtEl>
                                      </p:cBhvr>
                                    </p:animEffect>
                                    <p:set>
                                      <p:cBhvr>
                                        <p:cTn id="28" dur="1" fill="hold">
                                          <p:stCondLst>
                                            <p:cond delay="2999"/>
                                          </p:stCondLst>
                                        </p:cTn>
                                        <p:tgtEl>
                                          <p:spTgt spid="18"/>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4000" fill="hold"/>
                                        <p:tgtEl>
                                          <p:spTgt spid="10"/>
                                        </p:tgtEl>
                                        <p:attrNameLst>
                                          <p:attrName>ppt_w</p:attrName>
                                        </p:attrNameLst>
                                      </p:cBhvr>
                                      <p:tavLst>
                                        <p:tav tm="0">
                                          <p:val>
                                            <p:strVal val="4/3*#ppt_w"/>
                                          </p:val>
                                        </p:tav>
                                        <p:tav tm="100000">
                                          <p:val>
                                            <p:strVal val="#ppt_w"/>
                                          </p:val>
                                        </p:tav>
                                      </p:tavLst>
                                    </p:anim>
                                    <p:anim calcmode="lin" valueType="num">
                                      <p:cBhvr>
                                        <p:cTn id="32" dur="4000" fill="hold"/>
                                        <p:tgtEl>
                                          <p:spTgt spid="10"/>
                                        </p:tgtEl>
                                        <p:attrNameLst>
                                          <p:attrName>ppt_h</p:attrName>
                                        </p:attrNameLst>
                                      </p:cBhvr>
                                      <p:tavLst>
                                        <p:tav tm="0">
                                          <p:val>
                                            <p:strVal val="4/3*#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1"/>
                                          </p:val>
                                        </p:tav>
                                        <p:tav tm="100000">
                                          <p:val>
                                            <p:strVal val="#ppt_x"/>
                                          </p:val>
                                        </p:tav>
                                      </p:tavLst>
                                    </p:anim>
                                    <p:anim calcmode="lin" valueType="num">
                                      <p:cBhvr>
                                        <p:cTn id="3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928_84cfe85064_b.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322263"/>
            <a:ext cx="4000500" cy="44465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4000" cy="5143500"/>
          </a:xfrm>
          <a:prstGeom prst="rect">
            <a:avLst/>
          </a:prstGeom>
          <a:solidFill>
            <a:schemeClr val="accent6">
              <a:lumMod val="50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50825" y="195263"/>
            <a:ext cx="8642350" cy="4752975"/>
          </a:xfrm>
          <a:prstGeom prst="rect">
            <a:avLst/>
          </a:prstGeom>
          <a:solidFill>
            <a:schemeClr val="tx1">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se alza también el histórico hotel Lake Yellowstone, el más antiguo del parque, que ofrece maravillosas vistas del lago y es una base ideal para explorar la zona de la mini caldera West </a:t>
            </a:r>
            <a:r>
              <a:rPr lang="es-ES" i="1" dirty="0" err="1" smtClean="0">
                <a:effectLst>
                  <a:glow rad="101600">
                    <a:srgbClr val="C00000">
                      <a:alpha val="60000"/>
                    </a:srgbClr>
                  </a:glow>
                  <a:outerShdw blurRad="38100" dist="38100" dir="2700000" algn="tl">
                    <a:srgbClr val="000000">
                      <a:alpha val="43137"/>
                    </a:srgbClr>
                  </a:outerShdw>
                </a:effectLst>
              </a:rPr>
              <a:t>Thumb</a:t>
            </a:r>
            <a:r>
              <a:rPr lang="es-ES" i="1" dirty="0" smtClean="0">
                <a:effectLst>
                  <a:glow rad="101600">
                    <a:srgbClr val="C00000">
                      <a:alpha val="60000"/>
                    </a:srgbClr>
                  </a:glow>
                  <a:outerShdw blurRad="38100" dist="38100" dir="2700000" algn="tl">
                    <a:srgbClr val="000000">
                      <a:alpha val="43137"/>
                    </a:srgbClr>
                  </a:outerShdw>
                </a:effectLst>
              </a:rPr>
              <a:t>, repleta de géiseres, fumarolas y manantiales de aguas termales.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nada-toronto-l2.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solidFill>
            <a:srgbClr val="1C62D4">
              <a:alpha val="67058"/>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4500563" cy="2517775"/>
          </a:xfrm>
          <a:prstGeom prst="rect">
            <a:avLst/>
          </a:prstGeom>
          <a:solidFill>
            <a:srgbClr val="1C62D4">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500563" y="0"/>
            <a:ext cx="4643437" cy="2517775"/>
          </a:xfrm>
          <a:prstGeom prst="rect">
            <a:avLst/>
          </a:prstGeom>
          <a:solidFill>
            <a:srgbClr val="1C62D4">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2517775"/>
            <a:ext cx="4500563" cy="2625725"/>
          </a:xfrm>
          <a:prstGeom prst="rect">
            <a:avLst/>
          </a:prstGeom>
          <a:solidFill>
            <a:srgbClr val="1C62D4">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4500563" y="2517775"/>
            <a:ext cx="4643437" cy="2625725"/>
          </a:xfrm>
          <a:prstGeom prst="rect">
            <a:avLst/>
          </a:prstGeom>
          <a:solidFill>
            <a:srgbClr val="1C62D4">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23528" y="3507854"/>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cumple 150 años con récord de visitantes. Nunca había tenido un verano como el del año pasado. Julio se convirtió en el mes más concurrido de su historia superando el millón de visitantes. De ahí que haya que planear la visita. Para ver los principales lugares de interés en Yellowstone hay que contar todo el tiempo que uno dedique a contemplar toda esa belleza.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2000">
        <p14:prism isContent="1" isInverted="1"/>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6" fill="hold" nodeType="withEffect">
                                  <p:stCondLst>
                                    <p:cond delay="0"/>
                                  </p:stCondLst>
                                  <p:childTnLst>
                                    <p:animEffect transition="out" filter="strips(downRigh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3" fill="hold" nodeType="withEffect">
                                  <p:stCondLst>
                                    <p:cond delay="0"/>
                                  </p:stCondLst>
                                  <p:childTnLst>
                                    <p:animEffect transition="out" filter="strips(upRigh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diamond(out)">
                                      <p:cBhvr>
                                        <p:cTn id="19" dur="3000"/>
                                        <p:tgtEl>
                                          <p:spTgt spid="3"/>
                                        </p:tgtEl>
                                      </p:cBhvr>
                                    </p:animEffect>
                                  </p:childTnLst>
                                </p:cTn>
                              </p:par>
                              <p:par>
                                <p:cTn id="20" presetID="2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p:val>
                                            <p:fltVal val="0"/>
                                          </p:val>
                                        </p:tav>
                                        <p:tav tm="100000">
                                          <p:val>
                                            <p:strVal val="#ppt_w"/>
                                          </p:val>
                                        </p:tav>
                                      </p:tavLst>
                                    </p:anim>
                                    <p:anim calcmode="lin" valueType="num">
                                      <p:cBhvr>
                                        <p:cTn id="23" dur="3000" fill="hold"/>
                                        <p:tgtEl>
                                          <p:spTgt spid="3"/>
                                        </p:tgtEl>
                                        <p:attrNameLst>
                                          <p:attrName>ppt_h</p:attrName>
                                        </p:attrNameLst>
                                      </p:cBhvr>
                                      <p:tavLst>
                                        <p:tav tm="0">
                                          <p:val>
                                            <p:fltVal val="0"/>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1"/>
                                          </p:val>
                                        </p:tav>
                                        <p:tav tm="100000">
                                          <p:val>
                                            <p:strVal val="#ppt_x"/>
                                          </p:val>
                                        </p:tav>
                                      </p:tavLst>
                                    </p:anim>
                                    <p:anim calcmode="lin" valueType="num">
                                      <p:cBhvr>
                                        <p:cTn id="2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1" y="0"/>
            <a:ext cx="9132789" cy="5143500"/>
          </a:xfrm>
          <a:prstGeom prst="rect">
            <a:avLst/>
          </a:prstGeom>
        </p:spPr>
      </p:pic>
      <p:sp>
        <p:nvSpPr>
          <p:cNvPr id="9" name="Rectángulo 8"/>
          <p:cNvSpPr/>
          <p:nvPr/>
        </p:nvSpPr>
        <p:spPr>
          <a:xfrm>
            <a:off x="0" y="0"/>
            <a:ext cx="9144000" cy="5143500"/>
          </a:xfrm>
          <a:prstGeom prst="rect">
            <a:avLst/>
          </a:prstGeom>
          <a:solidFill>
            <a:schemeClr val="bg1">
              <a:alpha val="78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442" name="WordArt 2"/>
          <p:cNvSpPr>
            <a:spLocks noChangeArrowheads="1" noChangeShapeType="1" noTextEdit="1"/>
          </p:cNvSpPr>
          <p:nvPr/>
        </p:nvSpPr>
        <p:spPr bwMode="auto">
          <a:xfrm>
            <a:off x="1500508" y="25895"/>
            <a:ext cx="5688013" cy="642044"/>
          </a:xfrm>
          <a:prstGeom prst="rect">
            <a:avLst/>
          </a:prstGeom>
        </p:spPr>
        <p:txBody>
          <a:bodyPr wrap="none" fromWordArt="1">
            <a:prstTxWarp prst="textWave2">
              <a:avLst>
                <a:gd name="adj1" fmla="val 0"/>
                <a:gd name="adj2" fmla="val 0"/>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 Música Enlazada </a:t>
            </a:r>
          </a:p>
        </p:txBody>
      </p:sp>
      <p:sp>
        <p:nvSpPr>
          <p:cNvPr id="61443" name="WordArt 3"/>
          <p:cNvSpPr>
            <a:spLocks noChangeArrowheads="1" noChangeShapeType="1" noTextEdit="1"/>
          </p:cNvSpPr>
          <p:nvPr/>
        </p:nvSpPr>
        <p:spPr bwMode="auto">
          <a:xfrm>
            <a:off x="1835868" y="962855"/>
            <a:ext cx="4681538" cy="665906"/>
          </a:xfrm>
          <a:prstGeom prst="rect">
            <a:avLst/>
          </a:prstGeom>
        </p:spPr>
        <p:txBody>
          <a:bodyPr wrap="none" fromWordArt="1">
            <a:prstTxWarp prst="textDeflateBottom">
              <a:avLst>
                <a:gd name="adj" fmla="val 76472"/>
              </a:avLst>
            </a:prstTxWarp>
            <a:scene3d>
              <a:camera prst="perspectiveAbove"/>
              <a:lightRig rig="legacyNormal3" dir="b"/>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 </a:t>
            </a:r>
          </a:p>
        </p:txBody>
      </p:sp>
      <p:sp>
        <p:nvSpPr>
          <p:cNvPr id="61444" name="WordArt 4"/>
          <p:cNvSpPr>
            <a:spLocks noChangeArrowheads="1" noChangeShapeType="1" noTextEdit="1"/>
          </p:cNvSpPr>
          <p:nvPr/>
        </p:nvSpPr>
        <p:spPr bwMode="auto">
          <a:xfrm>
            <a:off x="1127274" y="1875867"/>
            <a:ext cx="6157365" cy="720081"/>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High Tower Text"/>
              </a:rPr>
              <a:t> </a:t>
            </a:r>
            <a:r>
              <a:rPr lang="pt-BR"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 Tower Text"/>
              </a:rPr>
              <a:t>- </a:t>
            </a:r>
            <a:r>
              <a:rPr lang="pt-BR"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 Tower Text"/>
              </a:rPr>
              <a:t>Jardines </a:t>
            </a:r>
            <a:r>
              <a:rPr lang="pt-BR"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 Tower Text"/>
              </a:rPr>
              <a:t>del</a:t>
            </a:r>
            <a:r>
              <a:rPr lang="pt-BR"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 Tower Text"/>
              </a:rPr>
              <a:t> deleite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 Tower Text"/>
            </a:endParaRPr>
          </a:p>
        </p:txBody>
      </p:sp>
      <p:sp>
        <p:nvSpPr>
          <p:cNvPr id="61445" name="WordArt 5"/>
          <p:cNvSpPr>
            <a:spLocks noChangeArrowheads="1" noChangeShapeType="1" noTextEdit="1"/>
          </p:cNvSpPr>
          <p:nvPr/>
        </p:nvSpPr>
        <p:spPr bwMode="auto">
          <a:xfrm>
            <a:off x="1152302" y="2595948"/>
            <a:ext cx="6048671" cy="73188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effectLst>
                <a:latin typeface="High Tower Text"/>
              </a:rPr>
              <a:t> </a:t>
            </a:r>
            <a:r>
              <a:rPr lang="es-ES" sz="3600" kern="10" dirty="0">
                <a:ln w="9525">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rPr>
              <a:t>Leyendas de pasión </a:t>
            </a:r>
            <a:endParaRPr lang="es-ES" sz="3600" kern="10" dirty="0">
              <a:ln w="9525">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endParaRPr>
          </a:p>
        </p:txBody>
      </p:sp>
      <p:sp>
        <p:nvSpPr>
          <p:cNvPr id="61446" name="WordArt 6"/>
          <p:cNvSpPr>
            <a:spLocks noChangeArrowheads="1" noChangeShapeType="1" noTextEdit="1"/>
          </p:cNvSpPr>
          <p:nvPr/>
        </p:nvSpPr>
        <p:spPr bwMode="auto">
          <a:xfrm>
            <a:off x="827584" y="3316029"/>
            <a:ext cx="5905029" cy="643680"/>
          </a:xfrm>
          <a:prstGeom prst="rect">
            <a:avLst/>
          </a:prstGeom>
        </p:spPr>
        <p:txBody>
          <a:bodyPr wrap="none" fromWordArt="1">
            <a:prstTxWarp prst="textFadeUp">
              <a:avLst>
                <a:gd name="adj" fmla="val 6162"/>
              </a:avLst>
            </a:prstTxWarp>
            <a:scene3d>
              <a:camera prst="perspectiveRelaxedModerately"/>
              <a:lightRig rig="threePt" dir="t"/>
            </a:scene3d>
            <a:sp3d extrusionH="57150">
              <a:bevelT w="38100" h="38100" prst="angle"/>
            </a:sp3d>
          </a:bodyPr>
          <a:lstStyle/>
          <a:p>
            <a:pPr algn="ctr">
              <a:defRPr/>
            </a:pPr>
            <a:r>
              <a:rPr lang="es-ES" sz="28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r>
              <a:rPr lang="es-ES" sz="28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r>
              <a:rPr lang="es-ES" sz="2800" kern="10" dirty="0" err="1"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Sci</a:t>
            </a:r>
            <a:r>
              <a:rPr lang="es-ES" sz="28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-Fi </a:t>
            </a:r>
            <a:endParaRPr lang="es-ES" sz="28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7" name="WordArt 5"/>
          <p:cNvSpPr>
            <a:spLocks noChangeArrowheads="1" noChangeShapeType="1" noTextEdit="1"/>
          </p:cNvSpPr>
          <p:nvPr/>
        </p:nvSpPr>
        <p:spPr bwMode="auto">
          <a:xfrm>
            <a:off x="1320178" y="4089252"/>
            <a:ext cx="6048671" cy="59393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effectLst>
                <a:latin typeface="High Tower Text"/>
              </a:rPr>
              <a:t> </a:t>
            </a:r>
            <a:r>
              <a:rPr lang="es-ES" sz="3600" kern="10" dirty="0">
                <a:ln w="9525">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rPr>
              <a:t>Bailando con lobos </a:t>
            </a:r>
            <a:endParaRPr lang="es-ES" sz="3600" kern="10" dirty="0">
              <a:ln w="9525">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61442"/>
                                        </p:tgtEl>
                                        <p:attrNameLst>
                                          <p:attrName>style.visibility</p:attrName>
                                        </p:attrNameLst>
                                      </p:cBhvr>
                                      <p:to>
                                        <p:strVal val="visible"/>
                                      </p:to>
                                    </p:set>
                                    <p:anim calcmode="lin" valueType="num">
                                      <p:cBhvr>
                                        <p:cTn id="7" dur="2000" fill="hold"/>
                                        <p:tgtEl>
                                          <p:spTgt spid="61442"/>
                                        </p:tgtEl>
                                        <p:attrNameLst>
                                          <p:attrName>ppt_w</p:attrName>
                                        </p:attrNameLst>
                                      </p:cBhvr>
                                      <p:tavLst>
                                        <p:tav tm="0">
                                          <p:val>
                                            <p:fltVal val="0"/>
                                          </p:val>
                                        </p:tav>
                                        <p:tav tm="100000">
                                          <p:val>
                                            <p:strVal val="#ppt_w"/>
                                          </p:val>
                                        </p:tav>
                                      </p:tavLst>
                                    </p:anim>
                                    <p:anim calcmode="lin" valueType="num">
                                      <p:cBhvr>
                                        <p:cTn id="8" dur="2000" fill="hold"/>
                                        <p:tgtEl>
                                          <p:spTgt spid="61442"/>
                                        </p:tgtEl>
                                        <p:attrNameLst>
                                          <p:attrName>ppt_h</p:attrName>
                                        </p:attrNameLst>
                                      </p:cBhvr>
                                      <p:tavLst>
                                        <p:tav tm="0">
                                          <p:val>
                                            <p:fltVal val="0"/>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childTnLst>
                          </p:cTn>
                        </p:par>
                        <p:par>
                          <p:cTn id="12" fill="hold" nodeType="afterGroup">
                            <p:stCondLst>
                              <p:cond delay="2000"/>
                            </p:stCondLst>
                            <p:childTnLst>
                              <p:par>
                                <p:cTn id="13" presetID="7" presetClass="entr" presetSubtype="4" fill="hold" nodeType="afterEffect">
                                  <p:stCondLst>
                                    <p:cond delay="500"/>
                                  </p:stCondLst>
                                  <p:childTnLst>
                                    <p:set>
                                      <p:cBhvr>
                                        <p:cTn id="14" dur="1" fill="hold">
                                          <p:stCondLst>
                                            <p:cond delay="0"/>
                                          </p:stCondLst>
                                        </p:cTn>
                                        <p:tgtEl>
                                          <p:spTgt spid="61443"/>
                                        </p:tgtEl>
                                        <p:attrNameLst>
                                          <p:attrName>style.visibility</p:attrName>
                                        </p:attrNameLst>
                                      </p:cBhvr>
                                      <p:to>
                                        <p:strVal val="visible"/>
                                      </p:to>
                                    </p:set>
                                    <p:anim calcmode="lin" valueType="num">
                                      <p:cBhvr additive="base">
                                        <p:cTn id="15" dur="2000" fill="hold"/>
                                        <p:tgtEl>
                                          <p:spTgt spid="61443"/>
                                        </p:tgtEl>
                                        <p:attrNameLst>
                                          <p:attrName>ppt_x</p:attrName>
                                        </p:attrNameLst>
                                      </p:cBhvr>
                                      <p:tavLst>
                                        <p:tav tm="0">
                                          <p:val>
                                            <p:strVal val="#ppt_x"/>
                                          </p:val>
                                        </p:tav>
                                        <p:tav tm="100000">
                                          <p:val>
                                            <p:strVal val="#ppt_x"/>
                                          </p:val>
                                        </p:tav>
                                      </p:tavLst>
                                    </p:anim>
                                    <p:anim calcmode="lin" valueType="num">
                                      <p:cBhvr additive="base">
                                        <p:cTn id="16" dur="2000" fill="hold"/>
                                        <p:tgtEl>
                                          <p:spTgt spid="61443"/>
                                        </p:tgtEl>
                                        <p:attrNameLst>
                                          <p:attrName>ppt_y</p:attrName>
                                        </p:attrNameLst>
                                      </p:cBhvr>
                                      <p:tavLst>
                                        <p:tav tm="0">
                                          <p:val>
                                            <p:strVal val="1+#ppt_h/2"/>
                                          </p:val>
                                        </p:tav>
                                        <p:tav tm="100000">
                                          <p:val>
                                            <p:strVal val="#ppt_y"/>
                                          </p:val>
                                        </p:tav>
                                      </p:tavLst>
                                    </p:anim>
                                  </p:childTnLst>
                                </p:cTn>
                              </p:par>
                              <p:par>
                                <p:cTn id="17" presetID="19" presetClass="entr" presetSubtype="10" fill="hold" nodeType="withEffect">
                                  <p:stCondLst>
                                    <p:cond delay="500"/>
                                  </p:stCondLst>
                                  <p:childTnLst>
                                    <p:set>
                                      <p:cBhvr>
                                        <p:cTn id="18" dur="1" fill="hold">
                                          <p:stCondLst>
                                            <p:cond delay="0"/>
                                          </p:stCondLst>
                                        </p:cTn>
                                        <p:tgtEl>
                                          <p:spTgt spid="61443"/>
                                        </p:tgtEl>
                                        <p:attrNameLst>
                                          <p:attrName>style.visibility</p:attrName>
                                        </p:attrNameLst>
                                      </p:cBhvr>
                                      <p:to>
                                        <p:strVal val="visible"/>
                                      </p:to>
                                    </p:set>
                                    <p:anim calcmode="lin" valueType="num">
                                      <p:cBhvr>
                                        <p:cTn id="19" dur="2000" fill="hold"/>
                                        <p:tgtEl>
                                          <p:spTgt spid="61443"/>
                                        </p:tgtEl>
                                        <p:attrNameLst>
                                          <p:attrName>ppt_w</p:attrName>
                                        </p:attrNameLst>
                                      </p:cBhvr>
                                      <p:tavLst>
                                        <p:tav tm="0" fmla="#ppt_w*sin(2.5*pi*$)">
                                          <p:val>
                                            <p:fltVal val="0"/>
                                          </p:val>
                                        </p:tav>
                                        <p:tav tm="100000">
                                          <p:val>
                                            <p:fltVal val="1"/>
                                          </p:val>
                                        </p:tav>
                                      </p:tavLst>
                                    </p:anim>
                                    <p:anim calcmode="lin" valueType="num">
                                      <p:cBhvr>
                                        <p:cTn id="20" dur="2000" fill="hold"/>
                                        <p:tgtEl>
                                          <p:spTgt spid="61443"/>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4500"/>
                            </p:stCondLst>
                            <p:childTnLst>
                              <p:par>
                                <p:cTn id="22" presetID="17" presetClass="entr" presetSubtype="8" fill="hold" nodeType="afterEffect">
                                  <p:stCondLst>
                                    <p:cond delay="500"/>
                                  </p:stCondLst>
                                  <p:childTnLst>
                                    <p:set>
                                      <p:cBhvr>
                                        <p:cTn id="23" dur="1" fill="hold">
                                          <p:stCondLst>
                                            <p:cond delay="0"/>
                                          </p:stCondLst>
                                        </p:cTn>
                                        <p:tgtEl>
                                          <p:spTgt spid="61444"/>
                                        </p:tgtEl>
                                        <p:attrNameLst>
                                          <p:attrName>style.visibility</p:attrName>
                                        </p:attrNameLst>
                                      </p:cBhvr>
                                      <p:to>
                                        <p:strVal val="visible"/>
                                      </p:to>
                                    </p:set>
                                    <p:anim calcmode="lin" valueType="num">
                                      <p:cBhvr>
                                        <p:cTn id="24" dur="2000" fill="hold"/>
                                        <p:tgtEl>
                                          <p:spTgt spid="61444"/>
                                        </p:tgtEl>
                                        <p:attrNameLst>
                                          <p:attrName>ppt_x</p:attrName>
                                        </p:attrNameLst>
                                      </p:cBhvr>
                                      <p:tavLst>
                                        <p:tav tm="0">
                                          <p:val>
                                            <p:strVal val="#ppt_x-#ppt_w/2"/>
                                          </p:val>
                                        </p:tav>
                                        <p:tav tm="100000">
                                          <p:val>
                                            <p:strVal val="#ppt_x"/>
                                          </p:val>
                                        </p:tav>
                                      </p:tavLst>
                                    </p:anim>
                                    <p:anim calcmode="lin" valueType="num">
                                      <p:cBhvr>
                                        <p:cTn id="25" dur="2000" fill="hold"/>
                                        <p:tgtEl>
                                          <p:spTgt spid="61444"/>
                                        </p:tgtEl>
                                        <p:attrNameLst>
                                          <p:attrName>ppt_y</p:attrName>
                                        </p:attrNameLst>
                                      </p:cBhvr>
                                      <p:tavLst>
                                        <p:tav tm="0">
                                          <p:val>
                                            <p:strVal val="#ppt_y"/>
                                          </p:val>
                                        </p:tav>
                                        <p:tav tm="100000">
                                          <p:val>
                                            <p:strVal val="#ppt_y"/>
                                          </p:val>
                                        </p:tav>
                                      </p:tavLst>
                                    </p:anim>
                                    <p:anim calcmode="lin" valueType="num">
                                      <p:cBhvr>
                                        <p:cTn id="26" dur="2000" fill="hold"/>
                                        <p:tgtEl>
                                          <p:spTgt spid="61444"/>
                                        </p:tgtEl>
                                        <p:attrNameLst>
                                          <p:attrName>ppt_w</p:attrName>
                                        </p:attrNameLst>
                                      </p:cBhvr>
                                      <p:tavLst>
                                        <p:tav tm="0">
                                          <p:val>
                                            <p:fltVal val="0"/>
                                          </p:val>
                                        </p:tav>
                                        <p:tav tm="100000">
                                          <p:val>
                                            <p:strVal val="#ppt_w"/>
                                          </p:val>
                                        </p:tav>
                                      </p:tavLst>
                                    </p:anim>
                                    <p:anim calcmode="lin" valueType="num">
                                      <p:cBhvr>
                                        <p:cTn id="27" dur="2000" fill="hold"/>
                                        <p:tgtEl>
                                          <p:spTgt spid="61444"/>
                                        </p:tgtEl>
                                        <p:attrNameLst>
                                          <p:attrName>ppt_h</p:attrName>
                                        </p:attrNameLst>
                                      </p:cBhvr>
                                      <p:tavLst>
                                        <p:tav tm="0">
                                          <p:val>
                                            <p:strVal val="#ppt_h"/>
                                          </p:val>
                                        </p:tav>
                                        <p:tav tm="100000">
                                          <p:val>
                                            <p:strVal val="#ppt_h"/>
                                          </p:val>
                                        </p:tav>
                                      </p:tavLst>
                                    </p:anim>
                                  </p:childTnLst>
                                </p:cTn>
                              </p:par>
                            </p:childTnLst>
                          </p:cTn>
                        </p:par>
                        <p:par>
                          <p:cTn id="28" fill="hold" nodeType="afterGroup">
                            <p:stCondLst>
                              <p:cond delay="7000"/>
                            </p:stCondLst>
                            <p:childTnLst>
                              <p:par>
                                <p:cTn id="29" presetID="17" presetClass="entr" presetSubtype="8" fill="hold" nodeType="afterEffect">
                                  <p:stCondLst>
                                    <p:cond delay="500"/>
                                  </p:stCondLst>
                                  <p:childTnLst>
                                    <p:set>
                                      <p:cBhvr>
                                        <p:cTn id="30" dur="1" fill="hold">
                                          <p:stCondLst>
                                            <p:cond delay="0"/>
                                          </p:stCondLst>
                                        </p:cTn>
                                        <p:tgtEl>
                                          <p:spTgt spid="61445"/>
                                        </p:tgtEl>
                                        <p:attrNameLst>
                                          <p:attrName>style.visibility</p:attrName>
                                        </p:attrNameLst>
                                      </p:cBhvr>
                                      <p:to>
                                        <p:strVal val="visible"/>
                                      </p:to>
                                    </p:set>
                                    <p:anim calcmode="lin" valueType="num">
                                      <p:cBhvr>
                                        <p:cTn id="31" dur="2000" fill="hold"/>
                                        <p:tgtEl>
                                          <p:spTgt spid="61445"/>
                                        </p:tgtEl>
                                        <p:attrNameLst>
                                          <p:attrName>ppt_x</p:attrName>
                                        </p:attrNameLst>
                                      </p:cBhvr>
                                      <p:tavLst>
                                        <p:tav tm="0">
                                          <p:val>
                                            <p:strVal val="#ppt_x-#ppt_w/2"/>
                                          </p:val>
                                        </p:tav>
                                        <p:tav tm="100000">
                                          <p:val>
                                            <p:strVal val="#ppt_x"/>
                                          </p:val>
                                        </p:tav>
                                      </p:tavLst>
                                    </p:anim>
                                    <p:anim calcmode="lin" valueType="num">
                                      <p:cBhvr>
                                        <p:cTn id="32" dur="2000" fill="hold"/>
                                        <p:tgtEl>
                                          <p:spTgt spid="61445"/>
                                        </p:tgtEl>
                                        <p:attrNameLst>
                                          <p:attrName>ppt_y</p:attrName>
                                        </p:attrNameLst>
                                      </p:cBhvr>
                                      <p:tavLst>
                                        <p:tav tm="0">
                                          <p:val>
                                            <p:strVal val="#ppt_y"/>
                                          </p:val>
                                        </p:tav>
                                        <p:tav tm="100000">
                                          <p:val>
                                            <p:strVal val="#ppt_y"/>
                                          </p:val>
                                        </p:tav>
                                      </p:tavLst>
                                    </p:anim>
                                    <p:anim calcmode="lin" valueType="num">
                                      <p:cBhvr>
                                        <p:cTn id="33" dur="2000" fill="hold"/>
                                        <p:tgtEl>
                                          <p:spTgt spid="61445"/>
                                        </p:tgtEl>
                                        <p:attrNameLst>
                                          <p:attrName>ppt_w</p:attrName>
                                        </p:attrNameLst>
                                      </p:cBhvr>
                                      <p:tavLst>
                                        <p:tav tm="0">
                                          <p:val>
                                            <p:fltVal val="0"/>
                                          </p:val>
                                        </p:tav>
                                        <p:tav tm="100000">
                                          <p:val>
                                            <p:strVal val="#ppt_w"/>
                                          </p:val>
                                        </p:tav>
                                      </p:tavLst>
                                    </p:anim>
                                    <p:anim calcmode="lin" valueType="num">
                                      <p:cBhvr>
                                        <p:cTn id="34" dur="2000" fill="hold"/>
                                        <p:tgtEl>
                                          <p:spTgt spid="61445"/>
                                        </p:tgtEl>
                                        <p:attrNameLst>
                                          <p:attrName>ppt_h</p:attrName>
                                        </p:attrNameLst>
                                      </p:cBhvr>
                                      <p:tavLst>
                                        <p:tav tm="0">
                                          <p:val>
                                            <p:strVal val="#ppt_h"/>
                                          </p:val>
                                        </p:tav>
                                        <p:tav tm="100000">
                                          <p:val>
                                            <p:strVal val="#ppt_h"/>
                                          </p:val>
                                        </p:tav>
                                      </p:tavLst>
                                    </p:anim>
                                  </p:childTnLst>
                                </p:cTn>
                              </p:par>
                            </p:childTnLst>
                          </p:cTn>
                        </p:par>
                        <p:par>
                          <p:cTn id="35" fill="hold" nodeType="afterGroup">
                            <p:stCondLst>
                              <p:cond delay="9500"/>
                            </p:stCondLst>
                            <p:childTnLst>
                              <p:par>
                                <p:cTn id="36" presetID="42" presetClass="entr" presetSubtype="0" fill="hold" nodeType="afterEffect">
                                  <p:stCondLst>
                                    <p:cond delay="500"/>
                                  </p:stCondLst>
                                  <p:childTnLst>
                                    <p:set>
                                      <p:cBhvr>
                                        <p:cTn id="37" dur="1" fill="hold">
                                          <p:stCondLst>
                                            <p:cond delay="0"/>
                                          </p:stCondLst>
                                        </p:cTn>
                                        <p:tgtEl>
                                          <p:spTgt spid="61446"/>
                                        </p:tgtEl>
                                        <p:attrNameLst>
                                          <p:attrName>style.visibility</p:attrName>
                                        </p:attrNameLst>
                                      </p:cBhvr>
                                      <p:to>
                                        <p:strVal val="visible"/>
                                      </p:to>
                                    </p:set>
                                    <p:animEffect transition="in" filter="fade">
                                      <p:cBhvr>
                                        <p:cTn id="38" dur="2000"/>
                                        <p:tgtEl>
                                          <p:spTgt spid="61446"/>
                                        </p:tgtEl>
                                      </p:cBhvr>
                                    </p:animEffect>
                                    <p:anim calcmode="lin" valueType="num">
                                      <p:cBhvr>
                                        <p:cTn id="39" dur="2000" fill="hold"/>
                                        <p:tgtEl>
                                          <p:spTgt spid="61446"/>
                                        </p:tgtEl>
                                        <p:attrNameLst>
                                          <p:attrName>ppt_x</p:attrName>
                                        </p:attrNameLst>
                                      </p:cBhvr>
                                      <p:tavLst>
                                        <p:tav tm="0">
                                          <p:val>
                                            <p:strVal val="#ppt_x"/>
                                          </p:val>
                                        </p:tav>
                                        <p:tav tm="100000">
                                          <p:val>
                                            <p:strVal val="#ppt_x"/>
                                          </p:val>
                                        </p:tav>
                                      </p:tavLst>
                                    </p:anim>
                                    <p:anim calcmode="lin" valueType="num">
                                      <p:cBhvr>
                                        <p:cTn id="40" dur="2000" fill="hold"/>
                                        <p:tgtEl>
                                          <p:spTgt spid="61446"/>
                                        </p:tgtEl>
                                        <p:attrNameLst>
                                          <p:attrName>ppt_y</p:attrName>
                                        </p:attrNameLst>
                                      </p:cBhvr>
                                      <p:tavLst>
                                        <p:tav tm="0">
                                          <p:val>
                                            <p:strVal val="#ppt_y+.1"/>
                                          </p:val>
                                        </p:tav>
                                        <p:tav tm="100000">
                                          <p:val>
                                            <p:strVal val="#ppt_y"/>
                                          </p:val>
                                        </p:tav>
                                      </p:tavLst>
                                    </p:anim>
                                  </p:childTnLst>
                                </p:cTn>
                              </p:par>
                            </p:childTnLst>
                          </p:cTn>
                        </p:par>
                        <p:par>
                          <p:cTn id="41" fill="hold">
                            <p:stCondLst>
                              <p:cond delay="12000"/>
                            </p:stCondLst>
                            <p:childTnLst>
                              <p:par>
                                <p:cTn id="42" presetID="17" presetClass="entr" presetSubtype="8" fill="hold" nodeType="afterEffect">
                                  <p:stCondLst>
                                    <p:cond delay="500"/>
                                  </p:stCondLst>
                                  <p:childTnLst>
                                    <p:set>
                                      <p:cBhvr>
                                        <p:cTn id="43" dur="1" fill="hold">
                                          <p:stCondLst>
                                            <p:cond delay="0"/>
                                          </p:stCondLst>
                                        </p:cTn>
                                        <p:tgtEl>
                                          <p:spTgt spid="7"/>
                                        </p:tgtEl>
                                        <p:attrNameLst>
                                          <p:attrName>style.visibility</p:attrName>
                                        </p:attrNameLst>
                                      </p:cBhvr>
                                      <p:to>
                                        <p:strVal val="visible"/>
                                      </p:to>
                                    </p:set>
                                    <p:anim calcmode="lin" valueType="num">
                                      <p:cBhvr>
                                        <p:cTn id="44" dur="2000" fill="hold"/>
                                        <p:tgtEl>
                                          <p:spTgt spid="7"/>
                                        </p:tgtEl>
                                        <p:attrNameLst>
                                          <p:attrName>ppt_x</p:attrName>
                                        </p:attrNameLst>
                                      </p:cBhvr>
                                      <p:tavLst>
                                        <p:tav tm="0">
                                          <p:val>
                                            <p:strVal val="#ppt_x-#ppt_w/2"/>
                                          </p:val>
                                        </p:tav>
                                        <p:tav tm="100000">
                                          <p:val>
                                            <p:strVal val="#ppt_x"/>
                                          </p:val>
                                        </p:tav>
                                      </p:tavLst>
                                    </p:anim>
                                    <p:anim calcmode="lin" valueType="num">
                                      <p:cBhvr>
                                        <p:cTn id="45" dur="2000" fill="hold"/>
                                        <p:tgtEl>
                                          <p:spTgt spid="7"/>
                                        </p:tgtEl>
                                        <p:attrNameLst>
                                          <p:attrName>ppt_y</p:attrName>
                                        </p:attrNameLst>
                                      </p:cBhvr>
                                      <p:tavLst>
                                        <p:tav tm="0">
                                          <p:val>
                                            <p:strVal val="#ppt_y"/>
                                          </p:val>
                                        </p:tav>
                                        <p:tav tm="100000">
                                          <p:val>
                                            <p:strVal val="#ppt_y"/>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anim calcmode="lin" valueType="num">
                                      <p:cBhvr>
                                        <p:cTn id="47"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1442"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1443" name="Rectangle 5"/>
          <p:cNvSpPr>
            <a:spLocks noChangeArrowheads="1"/>
          </p:cNvSpPr>
          <p:nvPr/>
        </p:nvSpPr>
        <p:spPr bwMode="auto">
          <a:xfrm>
            <a:off x="0" y="1371600"/>
            <a:ext cx="91440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a:solidFill>
                <a:srgbClr val="000000"/>
              </a:solidFill>
            </a:endParaRPr>
          </a:p>
        </p:txBody>
      </p:sp>
      <p:pic>
        <p:nvPicPr>
          <p:cNvPr id="61444" name="Picture 7" descr="logo_grand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Text Box 8"/>
          <p:cNvSpPr txBox="1">
            <a:spLocks noChangeArrowheads="1"/>
          </p:cNvSpPr>
          <p:nvPr/>
        </p:nvSpPr>
        <p:spPr bwMode="auto">
          <a:xfrm>
            <a:off x="0" y="142875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1446" name="Text Box 11"/>
          <p:cNvSpPr txBox="1">
            <a:spLocks noChangeArrowheads="1"/>
          </p:cNvSpPr>
          <p:nvPr/>
        </p:nvSpPr>
        <p:spPr bwMode="auto">
          <a:xfrm>
            <a:off x="1143000" y="35433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eaLnBrk="1" hangingPunct="1">
              <a:spcBef>
                <a:spcPct val="50000"/>
              </a:spcBef>
            </a:pPr>
            <a:endParaRPr lang="es-ES" b="1">
              <a:solidFill>
                <a:srgbClr val="0066FF"/>
              </a:solidFill>
            </a:endParaRPr>
          </a:p>
        </p:txBody>
      </p:sp>
      <p:pic>
        <p:nvPicPr>
          <p:cNvPr id="61447" name="Picture 10" descr="email">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8" name="Picture 17" descr="flechas-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9"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0"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1"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2"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500" advTm="9000">
        <p14:vortex dir="r"/>
      </p:transition>
    </mc:Choice>
    <mc:Fallback xmlns="">
      <p:transition spd="slow" advTm="9000">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2903</TotalTime>
  <Words>2241</Words>
  <Application>Microsoft Office PowerPoint</Application>
  <PresentationFormat>Presentación en pantalla (16:9)</PresentationFormat>
  <Paragraphs>73</Paragraphs>
  <Slides>60</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60</vt:i4>
      </vt:variant>
    </vt:vector>
  </HeadingPairs>
  <TitlesOfParts>
    <vt:vector size="70" baseType="lpstr">
      <vt:lpstr>Arial</vt:lpstr>
      <vt:lpstr>Arial Black</vt:lpstr>
      <vt:lpstr>Calibri</vt:lpstr>
      <vt:lpstr>Harrington</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261</cp:revision>
  <dcterms:created xsi:type="dcterms:W3CDTF">2013-05-15T16:03:53Z</dcterms:created>
  <dcterms:modified xsi:type="dcterms:W3CDTF">2024-02-11T11:05:51Z</dcterms:modified>
</cp:coreProperties>
</file>