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4" r:id="rId3"/>
    <p:sldId id="256" r:id="rId4"/>
    <p:sldId id="257" r:id="rId5"/>
    <p:sldId id="279" r:id="rId6"/>
    <p:sldId id="289" r:id="rId7"/>
    <p:sldId id="295" r:id="rId8"/>
    <p:sldId id="259" r:id="rId9"/>
    <p:sldId id="260" r:id="rId10"/>
    <p:sldId id="263" r:id="rId11"/>
    <p:sldId id="262" r:id="rId12"/>
    <p:sldId id="267" r:id="rId13"/>
    <p:sldId id="258" r:id="rId14"/>
    <p:sldId id="266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97" r:id="rId27"/>
    <p:sldId id="299" r:id="rId28"/>
    <p:sldId id="283" r:id="rId29"/>
    <p:sldId id="284" r:id="rId30"/>
    <p:sldId id="285" r:id="rId31"/>
    <p:sldId id="288" r:id="rId32"/>
    <p:sldId id="286" r:id="rId33"/>
    <p:sldId id="294" r:id="rId34"/>
    <p:sldId id="261" r:id="rId35"/>
    <p:sldId id="287" r:id="rId36"/>
    <p:sldId id="290" r:id="rId37"/>
    <p:sldId id="292" r:id="rId38"/>
    <p:sldId id="281" r:id="rId39"/>
    <p:sldId id="291" r:id="rId40"/>
    <p:sldId id="293" r:id="rId41"/>
    <p:sldId id="300" r:id="rId42"/>
    <p:sldId id="304" r:id="rId43"/>
    <p:sldId id="306" r:id="rId44"/>
    <p:sldId id="302" r:id="rId45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C2D25"/>
    <a:srgbClr val="ACACAC"/>
    <a:srgbClr val="8A99B4"/>
    <a:srgbClr val="B7B7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823" autoAdjust="0"/>
    <p:restoredTop sz="94660"/>
  </p:normalViewPr>
  <p:slideViewPr>
    <p:cSldViewPr snapToGrid="0">
      <p:cViewPr varScale="1">
        <p:scale>
          <a:sx n="54" d="100"/>
          <a:sy n="54" d="100"/>
        </p:scale>
        <p:origin x="555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98CE4-2E89-47D9-BEA2-6798AF5BE346}" type="datetimeFigureOut">
              <a:rPr lang="es-ES" smtClean="0"/>
              <a:t>06/09/2017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E8089-7A47-4532-9F8C-E9AAACEA4DE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024149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98CE4-2E89-47D9-BEA2-6798AF5BE346}" type="datetimeFigureOut">
              <a:rPr lang="es-ES" smtClean="0"/>
              <a:t>06/09/2017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E8089-7A47-4532-9F8C-E9AAACEA4DE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817571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98CE4-2E89-47D9-BEA2-6798AF5BE346}" type="datetimeFigureOut">
              <a:rPr lang="es-ES" smtClean="0"/>
              <a:t>06/09/2017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E8089-7A47-4532-9F8C-E9AAACEA4DE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10744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98CE4-2E89-47D9-BEA2-6798AF5BE346}" type="datetimeFigureOut">
              <a:rPr lang="es-ES" smtClean="0"/>
              <a:t>06/09/2017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E8089-7A47-4532-9F8C-E9AAACEA4DE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808005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98CE4-2E89-47D9-BEA2-6798AF5BE346}" type="datetimeFigureOut">
              <a:rPr lang="es-ES" smtClean="0"/>
              <a:t>06/09/2017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E8089-7A47-4532-9F8C-E9AAACEA4DE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83287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98CE4-2E89-47D9-BEA2-6798AF5BE346}" type="datetimeFigureOut">
              <a:rPr lang="es-ES" smtClean="0"/>
              <a:t>06/09/2017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E8089-7A47-4532-9F8C-E9AAACEA4DE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474166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98CE4-2E89-47D9-BEA2-6798AF5BE346}" type="datetimeFigureOut">
              <a:rPr lang="es-ES" smtClean="0"/>
              <a:t>06/09/2017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E8089-7A47-4532-9F8C-E9AAACEA4DE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272297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98CE4-2E89-47D9-BEA2-6798AF5BE346}" type="datetimeFigureOut">
              <a:rPr lang="es-ES" smtClean="0"/>
              <a:t>06/09/2017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E8089-7A47-4532-9F8C-E9AAACEA4DE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165785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98CE4-2E89-47D9-BEA2-6798AF5BE346}" type="datetimeFigureOut">
              <a:rPr lang="es-ES" smtClean="0"/>
              <a:t>06/09/2017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E8089-7A47-4532-9F8C-E9AAACEA4DE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347683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98CE4-2E89-47D9-BEA2-6798AF5BE346}" type="datetimeFigureOut">
              <a:rPr lang="es-ES" smtClean="0"/>
              <a:t>06/09/2017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E8089-7A47-4532-9F8C-E9AAACEA4DE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774956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98CE4-2E89-47D9-BEA2-6798AF5BE346}" type="datetimeFigureOut">
              <a:rPr lang="es-ES" smtClean="0"/>
              <a:t>06/09/2017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E8089-7A47-4532-9F8C-E9AAACEA4DE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346175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9862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98CE4-2E89-47D9-BEA2-6798AF5BE346}" type="datetimeFigureOut">
              <a:rPr lang="es-ES" smtClean="0"/>
              <a:t>06/09/2017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1E8089-7A47-4532-9F8C-E9AAACEA4DE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83399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4555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7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7.png"/><Relationship Id="rId10" Type="http://schemas.openxmlformats.org/officeDocument/2006/relationships/image" Target="../media/image5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720" y="-18627"/>
            <a:ext cx="10332719" cy="688848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 rot="20286861">
            <a:off x="2663586" y="1606310"/>
            <a:ext cx="9047028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8800" b="1" dirty="0" smtClean="0">
                <a:solidFill>
                  <a:schemeClr val="bg1"/>
                </a:solidFill>
                <a:latin typeface="Forte" panose="03060902040502070203" pitchFamily="66" charset="0"/>
              </a:rPr>
              <a:t>Votar en </a:t>
            </a:r>
            <a:r>
              <a:rPr lang="es-ES" sz="13800" b="1" dirty="0">
                <a:solidFill>
                  <a:schemeClr val="bg1"/>
                </a:solidFill>
                <a:latin typeface="Forte" panose="03060902040502070203" pitchFamily="66" charset="0"/>
              </a:rPr>
              <a:t>k</a:t>
            </a:r>
            <a:r>
              <a:rPr lang="es-ES" sz="8800" b="1" dirty="0" smtClean="0">
                <a:solidFill>
                  <a:schemeClr val="bg1"/>
                </a:solidFill>
                <a:latin typeface="Forte" panose="03060902040502070203" pitchFamily="66" charset="0"/>
              </a:rPr>
              <a:t>enia</a:t>
            </a:r>
            <a:endParaRPr lang="es-ES" sz="8800" b="1" dirty="0">
              <a:solidFill>
                <a:schemeClr val="bg1"/>
              </a:solidFill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7240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370"/>
          <a:stretch/>
        </p:blipFill>
        <p:spPr>
          <a:xfrm>
            <a:off x="2661919" y="-2550"/>
            <a:ext cx="6873863" cy="638048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287520" y="6334780"/>
            <a:ext cx="4754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latin typeface="Forte" panose="03060902040502070203" pitchFamily="66" charset="0"/>
              </a:rPr>
              <a:t>Ubicación de Kenia en </a:t>
            </a:r>
            <a:r>
              <a:rPr lang="es-ES" sz="2800" dirty="0" err="1">
                <a:latin typeface="Forte" panose="03060902040502070203" pitchFamily="66" charset="0"/>
              </a:rPr>
              <a:t>Ä</a:t>
            </a:r>
            <a:r>
              <a:rPr lang="es-ES" sz="2800" dirty="0" err="1" smtClean="0">
                <a:latin typeface="Forte" panose="03060902040502070203" pitchFamily="66" charset="0"/>
              </a:rPr>
              <a:t>frica</a:t>
            </a:r>
            <a:r>
              <a:rPr lang="es-ES" sz="2800" dirty="0" smtClean="0">
                <a:latin typeface="Forte" panose="03060902040502070203" pitchFamily="66" charset="0"/>
              </a:rPr>
              <a:t>.</a:t>
            </a:r>
            <a:endParaRPr lang="es-ES" sz="2800" dirty="0">
              <a:latin typeface="Forte" panose="03060902040502070203" pitchFamily="66" charset="0"/>
            </a:endParaRPr>
          </a:p>
        </p:txBody>
      </p:sp>
      <p:pic>
        <p:nvPicPr>
          <p:cNvPr id="4" name="audio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921375" y="3254375"/>
            <a:ext cx="347663" cy="347663"/>
          </a:xfrm>
          <a:prstGeom prst="rect">
            <a:avLst/>
          </a:prstGeom>
        </p:spPr>
      </p:pic>
      <p:pic>
        <p:nvPicPr>
          <p:cNvPr id="5" name="audio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921375" y="3254375"/>
            <a:ext cx="347663" cy="347663"/>
          </a:xfrm>
          <a:prstGeom prst="rect">
            <a:avLst/>
          </a:prstGeom>
        </p:spPr>
      </p:pic>
      <p:pic>
        <p:nvPicPr>
          <p:cNvPr id="6" name="audio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921375" y="3254375"/>
            <a:ext cx="347663" cy="347663"/>
          </a:xfrm>
          <a:prstGeom prst="rect">
            <a:avLst/>
          </a:prstGeom>
        </p:spPr>
      </p:pic>
      <p:pic>
        <p:nvPicPr>
          <p:cNvPr id="7" name="audio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921375" y="3254375"/>
            <a:ext cx="347663" cy="347663"/>
          </a:xfrm>
          <a:prstGeom prst="rect">
            <a:avLst/>
          </a:prstGeom>
        </p:spPr>
      </p:pic>
      <p:pic>
        <p:nvPicPr>
          <p:cNvPr id="8" name="audio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921375" y="3254375"/>
            <a:ext cx="347663" cy="347663"/>
          </a:xfrm>
          <a:prstGeom prst="rect">
            <a:avLst/>
          </a:prstGeom>
        </p:spPr>
      </p:pic>
      <p:pic>
        <p:nvPicPr>
          <p:cNvPr id="9" name="audio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921375" y="3254375"/>
            <a:ext cx="347663" cy="347663"/>
          </a:xfrm>
          <a:prstGeom prst="rect">
            <a:avLst/>
          </a:prstGeom>
        </p:spPr>
      </p:pic>
      <p:pic>
        <p:nvPicPr>
          <p:cNvPr id="10" name="audio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921375" y="3254375"/>
            <a:ext cx="347663" cy="347663"/>
          </a:xfrm>
          <a:prstGeom prst="rect">
            <a:avLst/>
          </a:prstGeom>
        </p:spPr>
      </p:pic>
      <p:pic>
        <p:nvPicPr>
          <p:cNvPr id="11" name="audio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921375" y="3254375"/>
            <a:ext cx="347663" cy="347663"/>
          </a:xfrm>
          <a:prstGeom prst="rect">
            <a:avLst/>
          </a:prstGeom>
        </p:spPr>
      </p:pic>
      <p:pic>
        <p:nvPicPr>
          <p:cNvPr id="12" name="audio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921375" y="3254375"/>
            <a:ext cx="347663" cy="347663"/>
          </a:xfrm>
          <a:prstGeom prst="rect">
            <a:avLst/>
          </a:prstGeom>
        </p:spPr>
      </p:pic>
      <p:pic>
        <p:nvPicPr>
          <p:cNvPr id="13" name="audio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921375" y="3254375"/>
            <a:ext cx="347663" cy="347663"/>
          </a:xfrm>
          <a:prstGeom prst="rect">
            <a:avLst/>
          </a:prstGeom>
        </p:spPr>
      </p:pic>
      <p:pic>
        <p:nvPicPr>
          <p:cNvPr id="14" name="audio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921375" y="3254375"/>
            <a:ext cx="347663" cy="347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016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56978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6978"/>
                            </p:stCondLst>
                            <p:childTnLst>
                              <p:par>
                                <p:cTn id="1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6978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6978"/>
                            </p:stCondLst>
                            <p:childTnLst>
                              <p:par>
                                <p:cTn id="2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25697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25697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28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25697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25697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25697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numSld="999" showWhenStopped="0">
                <p:cTn id="4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2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 numSld="999" showWhenStopped="0">
                <p:cTn id="5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 numSld="999" showWhenStopped="0">
                <p:cTn id="5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showWhenStopped="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 numSld="999" showWhenStopped="0">
                <p:cTn id="56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 numSld="999" showWhenStopped="0">
                <p:cTn id="5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hidden="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6041"/>
            <a:ext cx="12192000" cy="7061407"/>
          </a:xfrm>
          <a:prstGeom prst="rect">
            <a:avLst/>
          </a:prstGeom>
        </p:spPr>
      </p:pic>
      <p:pic>
        <p:nvPicPr>
          <p:cNvPr id="2" name="Imagen 1" hidden="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40" y="-75582"/>
            <a:ext cx="11602720" cy="685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88"/>
          <a:stretch/>
        </p:blipFill>
        <p:spPr>
          <a:xfrm>
            <a:off x="1950720" y="6626"/>
            <a:ext cx="8382000" cy="6180814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CuadroTexto 6"/>
          <p:cNvSpPr txBox="1"/>
          <p:nvPr/>
        </p:nvSpPr>
        <p:spPr>
          <a:xfrm>
            <a:off x="2473960" y="6328154"/>
            <a:ext cx="7335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atin typeface="Forte" panose="03060902040502070203" pitchFamily="66" charset="0"/>
              </a:rPr>
              <a:t>Homenaje de Google a las elecciones en Kenia</a:t>
            </a:r>
            <a:endParaRPr lang="es-ES" sz="2800" dirty="0">
              <a:latin typeface="Forte" panose="03060902040502070203" pitchFamily="66" charset="0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784" y="1183341"/>
            <a:ext cx="7007851" cy="2361245"/>
          </a:xfrm>
          <a:prstGeom prst="rect">
            <a:avLst/>
          </a:prstGeom>
        </p:spPr>
      </p:pic>
      <p:pic>
        <p:nvPicPr>
          <p:cNvPr id="3" name="audio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921375" y="3254375"/>
            <a:ext cx="347663" cy="347663"/>
          </a:xfrm>
          <a:prstGeom prst="rect">
            <a:avLst/>
          </a:prstGeom>
        </p:spPr>
      </p:pic>
      <p:pic>
        <p:nvPicPr>
          <p:cNvPr id="6" name="audio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921375" y="3254375"/>
            <a:ext cx="347663" cy="347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894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697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5697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2879" y="0"/>
            <a:ext cx="6651498" cy="65532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653798" y="6334780"/>
            <a:ext cx="2936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atin typeface="Forte" panose="03060902040502070203" pitchFamily="66" charset="0"/>
              </a:rPr>
              <a:t>Escudo de armas</a:t>
            </a:r>
            <a:endParaRPr lang="es-ES" sz="2800" dirty="0"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1254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67"/>
          <a:stretch/>
        </p:blipFill>
        <p:spPr>
          <a:xfrm>
            <a:off x="1493520" y="-53340"/>
            <a:ext cx="9215120" cy="629158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693920" y="6136640"/>
            <a:ext cx="4003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latin typeface="Forte" panose="03060902040502070203" pitchFamily="66" charset="0"/>
              </a:rPr>
              <a:t>Bandera de Kenia</a:t>
            </a:r>
            <a:endParaRPr lang="es-ES" sz="3200" dirty="0"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5453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3" y="0"/>
            <a:ext cx="12171427" cy="617728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164036" y="6177280"/>
            <a:ext cx="4759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latin typeface="Forte" panose="03060902040502070203" pitchFamily="66" charset="0"/>
              </a:rPr>
              <a:t>Parlamento de Kenia.</a:t>
            </a:r>
            <a:endParaRPr lang="es-ES" sz="3200" dirty="0"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450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2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7930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518"/>
          <a:stretch/>
        </p:blipFill>
        <p:spPr>
          <a:xfrm>
            <a:off x="0" y="1"/>
            <a:ext cx="12215811" cy="6126479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3251200" y="6126480"/>
            <a:ext cx="8077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latin typeface="Forte" panose="03060902040502070203" pitchFamily="66" charset="0"/>
              </a:rPr>
              <a:t>Dos mundos ; los candidatos y los </a:t>
            </a:r>
            <a:r>
              <a:rPr lang="es-ES" sz="2800" dirty="0" err="1" smtClean="0">
                <a:latin typeface="Forte" panose="03060902040502070203" pitchFamily="66" charset="0"/>
              </a:rPr>
              <a:t>electores.</a:t>
            </a:r>
            <a:r>
              <a:rPr lang="es-ES" sz="2800" dirty="0" err="1" smtClean="0">
                <a:solidFill>
                  <a:schemeClr val="bg1"/>
                </a:solidFill>
                <a:latin typeface="Forte" panose="03060902040502070203" pitchFamily="66" charset="0"/>
              </a:rPr>
              <a:t>Do</a:t>
            </a:r>
            <a:endParaRPr lang="es-ES" sz="2800" dirty="0">
              <a:solidFill>
                <a:schemeClr val="bg1"/>
              </a:solidFill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6069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8895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000"/>
          <a:stretch/>
        </p:blipFill>
        <p:spPr>
          <a:xfrm>
            <a:off x="0" y="0"/>
            <a:ext cx="12192000" cy="603504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2966720" y="6126480"/>
            <a:ext cx="67462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latin typeface="Forte" panose="03060902040502070203" pitchFamily="66" charset="0"/>
              </a:rPr>
              <a:t>Buscando su nombre en el padrón.</a:t>
            </a:r>
            <a:endParaRPr lang="es-ES" sz="3200" dirty="0"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0816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77" b="9288"/>
          <a:stretch/>
        </p:blipFill>
        <p:spPr>
          <a:xfrm>
            <a:off x="21771" y="-719574"/>
            <a:ext cx="11956869" cy="6764774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3774440" y="6142931"/>
            <a:ext cx="46431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latin typeface="Forte" panose="03060902040502070203" pitchFamily="66" charset="0"/>
              </a:rPr>
              <a:t>Los votantes  esperando.</a:t>
            </a:r>
            <a:endParaRPr lang="es-ES" sz="3200" dirty="0"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4438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132" cy="6860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148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514"/>
          <a:stretch/>
        </p:blipFill>
        <p:spPr>
          <a:xfrm>
            <a:off x="0" y="-4251"/>
            <a:ext cx="12192000" cy="6232331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5090160" y="6228080"/>
            <a:ext cx="28549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latin typeface="Forte" panose="03060902040502070203" pitchFamily="66" charset="0"/>
              </a:rPr>
              <a:t>La lista única</a:t>
            </a:r>
            <a:endParaRPr lang="es-ES" sz="3200" dirty="0"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2115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092"/>
          <a:stretch/>
        </p:blipFill>
        <p:spPr>
          <a:xfrm>
            <a:off x="0" y="-4958"/>
            <a:ext cx="12192000" cy="6240945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145280" y="6231482"/>
            <a:ext cx="4795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latin typeface="Forte" panose="03060902040502070203" pitchFamily="66" charset="0"/>
              </a:rPr>
              <a:t>Las urnas vacías esperan.</a:t>
            </a:r>
            <a:endParaRPr lang="es-ES" sz="3200" dirty="0"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006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333"/>
          <a:stretch/>
        </p:blipFill>
        <p:spPr>
          <a:xfrm>
            <a:off x="0" y="0"/>
            <a:ext cx="12192000" cy="621792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3698240" y="6217920"/>
            <a:ext cx="513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latin typeface="Forte" panose="03060902040502070203" pitchFamily="66" charset="0"/>
              </a:rPr>
              <a:t>Haciendo fila para votar.</a:t>
            </a:r>
            <a:endParaRPr lang="es-ES" sz="2800" dirty="0"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7907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861"/>
            <a:ext cx="12192000" cy="6854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654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32"/>
          <a:stretch/>
        </p:blipFill>
        <p:spPr>
          <a:xfrm>
            <a:off x="4366" y="-40640"/>
            <a:ext cx="12187634" cy="618744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2590800" y="6146800"/>
            <a:ext cx="8361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latin typeface="Forte" panose="03060902040502070203" pitchFamily="66" charset="0"/>
              </a:rPr>
              <a:t>Custodiando el orden de las urnas y las gentes</a:t>
            </a:r>
            <a:endParaRPr lang="es-ES" sz="2800" dirty="0"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1025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445"/>
          <a:stretch/>
        </p:blipFill>
        <p:spPr>
          <a:xfrm>
            <a:off x="1" y="0"/>
            <a:ext cx="12189704" cy="627888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886960" y="6146800"/>
            <a:ext cx="3281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rgbClr val="2C2D25"/>
                </a:solidFill>
                <a:latin typeface="Forte" panose="03060902040502070203" pitchFamily="66" charset="0"/>
              </a:rPr>
              <a:t>Mujeres votando.</a:t>
            </a:r>
            <a:endParaRPr lang="es-ES" sz="3200" dirty="0">
              <a:solidFill>
                <a:srgbClr val="2C2D25"/>
              </a:solidFill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4772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682"/>
          <a:stretch/>
        </p:blipFill>
        <p:spPr>
          <a:xfrm>
            <a:off x="1270000" y="0"/>
            <a:ext cx="9906000" cy="6304742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043680" y="6156960"/>
            <a:ext cx="47142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latin typeface="Forte" panose="03060902040502070203" pitchFamily="66" charset="0"/>
              </a:rPr>
              <a:t>Mecanismos de control</a:t>
            </a:r>
            <a:endParaRPr lang="es-ES" sz="3200" dirty="0"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640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742"/>
          <a:stretch/>
        </p:blipFill>
        <p:spPr>
          <a:xfrm>
            <a:off x="770964" y="770"/>
            <a:ext cx="10648876" cy="625779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2341282" y="6258560"/>
            <a:ext cx="75082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latin typeface="Forte" panose="03060902040502070203" pitchFamily="66" charset="0"/>
              </a:rPr>
              <a:t>Comprobando la identidad del votante</a:t>
            </a:r>
            <a:endParaRPr lang="es-ES" sz="3200" dirty="0"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053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666"/>
          <a:stretch/>
        </p:blipFill>
        <p:spPr>
          <a:xfrm>
            <a:off x="0" y="-132080"/>
            <a:ext cx="12192000" cy="612648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371600" y="6106160"/>
            <a:ext cx="1219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latin typeface="Forte" panose="03060902040502070203" pitchFamily="66" charset="0"/>
              </a:rPr>
              <a:t>En este aparato se registra la identidad del </a:t>
            </a:r>
            <a:r>
              <a:rPr lang="es-ES" sz="3200" dirty="0" err="1" smtClean="0">
                <a:latin typeface="Forte" panose="03060902040502070203" pitchFamily="66" charset="0"/>
              </a:rPr>
              <a:t>votante.</a:t>
            </a:r>
            <a:r>
              <a:rPr lang="es-ES" sz="3200" dirty="0" err="1" smtClean="0">
                <a:solidFill>
                  <a:schemeClr val="bg1"/>
                </a:solidFill>
                <a:latin typeface="Forte" panose="03060902040502070203" pitchFamily="66" charset="0"/>
              </a:rPr>
              <a:t>s</a:t>
            </a:r>
            <a:endParaRPr lang="es-ES" sz="3200" dirty="0">
              <a:solidFill>
                <a:schemeClr val="bg1"/>
              </a:solidFill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4586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150"/>
          <a:stretch/>
        </p:blipFill>
        <p:spPr>
          <a:xfrm>
            <a:off x="985520" y="1"/>
            <a:ext cx="10271760" cy="621792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3205538" y="6143946"/>
            <a:ext cx="54658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latin typeface="Forte" panose="03060902040502070203" pitchFamily="66" charset="0"/>
              </a:rPr>
              <a:t>Una anciana deposita su voto.</a:t>
            </a:r>
            <a:endParaRPr lang="es-ES" sz="3200" dirty="0"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7972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234" y="0"/>
            <a:ext cx="10058400" cy="6715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197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720" y="1693"/>
            <a:ext cx="10302240" cy="6868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244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367"/>
          <a:stretch/>
        </p:blipFill>
        <p:spPr>
          <a:xfrm>
            <a:off x="944880" y="-43181"/>
            <a:ext cx="10322560" cy="6088381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944880" y="5950061"/>
            <a:ext cx="1040806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solidFill>
                  <a:srgbClr val="2C2D25"/>
                </a:solidFill>
                <a:latin typeface="Forte" panose="03060902040502070203" pitchFamily="66" charset="0"/>
              </a:rPr>
              <a:t>Este guerrero deja sus datos biométricos que comprueban su identidad.</a:t>
            </a:r>
            <a:endParaRPr lang="es-ES" sz="3200" dirty="0">
              <a:solidFill>
                <a:srgbClr val="2C2D25"/>
              </a:solidFill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7310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468"/>
          <a:stretch/>
        </p:blipFill>
        <p:spPr>
          <a:xfrm>
            <a:off x="1134424" y="-32693"/>
            <a:ext cx="9970456" cy="6169334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3068320" y="6075680"/>
            <a:ext cx="711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latin typeface="Forte" panose="03060902040502070203" pitchFamily="66" charset="0"/>
              </a:rPr>
              <a:t>El guerrero sale orgulloso de votar.</a:t>
            </a:r>
            <a:endParaRPr lang="es-ES" sz="3200" dirty="0"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0316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769"/>
          <a:stretch/>
        </p:blipFill>
        <p:spPr>
          <a:xfrm>
            <a:off x="952500" y="0"/>
            <a:ext cx="10287000" cy="6119446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676400" y="6224954"/>
            <a:ext cx="94722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latin typeface="Forte" panose="03060902040502070203" pitchFamily="66" charset="0"/>
              </a:rPr>
              <a:t>Con las fuerzas que le quedan ella pone su voto en la urna</a:t>
            </a:r>
            <a:endParaRPr lang="es-ES" sz="2800" dirty="0"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617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2982" cy="686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111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074"/>
          <a:stretch/>
        </p:blipFill>
        <p:spPr>
          <a:xfrm>
            <a:off x="997154" y="0"/>
            <a:ext cx="10278971" cy="616712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2529840" y="6146542"/>
            <a:ext cx="79451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latin typeface="Forte" panose="03060902040502070203" pitchFamily="66" charset="0"/>
              </a:rPr>
              <a:t>La fila de los presos esperando para votar.</a:t>
            </a:r>
            <a:endParaRPr lang="es-ES" sz="3200" dirty="0"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2178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074"/>
          <a:stretch/>
        </p:blipFill>
        <p:spPr>
          <a:xfrm>
            <a:off x="832561" y="0"/>
            <a:ext cx="10486238" cy="616712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307840" y="6085840"/>
            <a:ext cx="381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rgbClr val="2C2D25"/>
                </a:solidFill>
                <a:latin typeface="Forte" panose="03060902040502070203" pitchFamily="66" charset="0"/>
              </a:rPr>
              <a:t>A votar con mamá</a:t>
            </a:r>
            <a:endParaRPr lang="es-ES" sz="3200" dirty="0">
              <a:solidFill>
                <a:srgbClr val="2C2D25"/>
              </a:solidFill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3773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166"/>
          <a:stretch/>
        </p:blipFill>
        <p:spPr>
          <a:xfrm>
            <a:off x="609600" y="-56535"/>
            <a:ext cx="10962640" cy="6010295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3576320" y="6075680"/>
            <a:ext cx="5364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rgbClr val="2C2D25"/>
                </a:solidFill>
                <a:latin typeface="Forte" panose="03060902040502070203" pitchFamily="66" charset="0"/>
              </a:rPr>
              <a:t>Vota el candidato oficialista.</a:t>
            </a:r>
            <a:endParaRPr lang="es-ES" sz="3200" dirty="0">
              <a:solidFill>
                <a:srgbClr val="2C2D25"/>
              </a:solidFill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7532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111"/>
          <a:stretch/>
        </p:blipFill>
        <p:spPr>
          <a:xfrm>
            <a:off x="-27094" y="0"/>
            <a:ext cx="12219094" cy="6096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511040" y="6106160"/>
            <a:ext cx="3931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latin typeface="Forte" panose="03060902040502070203" pitchFamily="66" charset="0"/>
              </a:rPr>
              <a:t>El ganador festeja.</a:t>
            </a:r>
            <a:endParaRPr lang="es-ES" sz="3200" dirty="0"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2049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291"/>
          <a:stretch/>
        </p:blipFill>
        <p:spPr>
          <a:xfrm>
            <a:off x="-1" y="5080"/>
            <a:ext cx="12201045" cy="6079197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565747" y="6058486"/>
            <a:ext cx="3850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rgbClr val="2C2D25"/>
                </a:solidFill>
                <a:latin typeface="Forte" panose="03060902040502070203" pitchFamily="66" charset="0"/>
              </a:rPr>
              <a:t>Festejos en la calle</a:t>
            </a:r>
            <a:endParaRPr lang="es-ES" sz="3200" dirty="0">
              <a:solidFill>
                <a:srgbClr val="2C2D25"/>
              </a:solidFill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3400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083"/>
          <a:stretch/>
        </p:blipFill>
        <p:spPr>
          <a:xfrm>
            <a:off x="2540000" y="797"/>
            <a:ext cx="7071360" cy="6200711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643120" y="6126480"/>
            <a:ext cx="3454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rgbClr val="2C2D25"/>
                </a:solidFill>
                <a:latin typeface="Forte" panose="03060902040502070203" pitchFamily="66" charset="0"/>
              </a:rPr>
              <a:t>La prensa espera</a:t>
            </a:r>
            <a:endParaRPr lang="es-ES" sz="3200" dirty="0">
              <a:solidFill>
                <a:srgbClr val="2C2D25"/>
              </a:solidFill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5841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27"/>
          <a:stretch/>
        </p:blipFill>
        <p:spPr>
          <a:xfrm>
            <a:off x="0" y="-167065"/>
            <a:ext cx="12192000" cy="6273225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5110480" y="6106160"/>
            <a:ext cx="2987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atin typeface="Forte" panose="03060902040502070203" pitchFamily="66" charset="0"/>
              </a:rPr>
              <a:t>Los perdedores</a:t>
            </a:r>
            <a:endParaRPr lang="es-ES" sz="3200" dirty="0"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4271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741"/>
          <a:stretch/>
        </p:blipFill>
        <p:spPr>
          <a:xfrm>
            <a:off x="0" y="0"/>
            <a:ext cx="12218276" cy="625856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3616503" y="6298058"/>
            <a:ext cx="58768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rgbClr val="2C2D25"/>
                </a:solidFill>
                <a:latin typeface="Forte" panose="03060902040502070203" pitchFamily="66" charset="0"/>
              </a:rPr>
              <a:t>Disconformes con el resultado</a:t>
            </a:r>
            <a:endParaRPr lang="es-ES" sz="3200" dirty="0">
              <a:solidFill>
                <a:srgbClr val="2C2D25"/>
              </a:solidFill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8501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29"/>
          <a:stretch/>
        </p:blipFill>
        <p:spPr>
          <a:xfrm>
            <a:off x="0" y="0"/>
            <a:ext cx="12191074" cy="618744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2590800" y="6212265"/>
            <a:ext cx="77606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solidFill>
                  <a:srgbClr val="2C2D25"/>
                </a:solidFill>
                <a:latin typeface="Forte" panose="03060902040502070203" pitchFamily="66" charset="0"/>
              </a:rPr>
              <a:t>Se desata la Lucha en las calles</a:t>
            </a:r>
            <a:endParaRPr lang="es-ES" sz="3200" dirty="0">
              <a:solidFill>
                <a:srgbClr val="2C2D2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9858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025"/>
          <a:stretch/>
        </p:blipFill>
        <p:spPr>
          <a:xfrm>
            <a:off x="883920" y="-8493"/>
            <a:ext cx="10373360" cy="6216253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5039316" y="6273225"/>
            <a:ext cx="70596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rgbClr val="2C2D25"/>
                </a:solidFill>
                <a:latin typeface="Forte" panose="03060902040502070203" pitchFamily="66" charset="0"/>
              </a:rPr>
              <a:t>La Violencia,</a:t>
            </a:r>
            <a:endParaRPr lang="es-ES" sz="3200" dirty="0">
              <a:solidFill>
                <a:srgbClr val="2C2D25"/>
              </a:solidFill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5503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050"/>
          <a:stretch/>
        </p:blipFill>
        <p:spPr>
          <a:xfrm>
            <a:off x="-94736" y="82193"/>
            <a:ext cx="12142739" cy="6237327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2743121" y="6319520"/>
            <a:ext cx="70222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latin typeface="Forte" panose="03060902040502070203" pitchFamily="66" charset="0"/>
              </a:rPr>
              <a:t>Para algunos es el final del camino.</a:t>
            </a:r>
            <a:endParaRPr lang="es-ES" sz="3200" dirty="0"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8471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970"/>
          <a:stretch/>
        </p:blipFill>
        <p:spPr>
          <a:xfrm>
            <a:off x="1046937" y="1"/>
            <a:ext cx="10292079" cy="617728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3355075" y="6199947"/>
            <a:ext cx="77056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latin typeface="Forte" panose="03060902040502070203" pitchFamily="66" charset="0"/>
              </a:rPr>
              <a:t>Para otros la vuelta a la aldea.</a:t>
            </a:r>
            <a:endParaRPr lang="es-ES" sz="3200" dirty="0"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693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930" y="3908"/>
            <a:ext cx="10281138" cy="6854092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3212123" y="2274276"/>
            <a:ext cx="662353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dirty="0" smtClean="0">
                <a:latin typeface="Forte" panose="03060902040502070203" pitchFamily="66" charset="0"/>
              </a:rPr>
              <a:t>Votar en Kenia</a:t>
            </a:r>
          </a:p>
          <a:p>
            <a:r>
              <a:rPr lang="es-ES" sz="3600" dirty="0" smtClean="0">
                <a:latin typeface="Forte" panose="03060902040502070203" pitchFamily="66" charset="0"/>
              </a:rPr>
              <a:t>Imágenes de Infobae</a:t>
            </a:r>
          </a:p>
          <a:p>
            <a:r>
              <a:rPr lang="es-ES" sz="3600" dirty="0" smtClean="0">
                <a:latin typeface="Forte" panose="03060902040502070203" pitchFamily="66" charset="0"/>
              </a:rPr>
              <a:t>Música: Akehlulek Ubaba. </a:t>
            </a:r>
            <a:r>
              <a:rPr lang="es-ES" sz="2800" dirty="0" smtClean="0">
                <a:latin typeface="Forte" panose="03060902040502070203" pitchFamily="66" charset="0"/>
              </a:rPr>
              <a:t>Ladysmith Black Mambazo.</a:t>
            </a:r>
          </a:p>
          <a:p>
            <a:r>
              <a:rPr lang="es-ES" sz="3600" dirty="0" smtClean="0">
                <a:latin typeface="Forte" panose="03060902040502070203" pitchFamily="66" charset="0"/>
              </a:rPr>
              <a:t>Presentación: Cholulita.</a:t>
            </a:r>
            <a:endParaRPr lang="es-ES" sz="3600" dirty="0"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071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" t="2197" r="21695" b="76575"/>
          <a:stretch/>
        </p:blipFill>
        <p:spPr>
          <a:xfrm rot="20596844">
            <a:off x="1585492" y="788372"/>
            <a:ext cx="8298698" cy="3683687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973016" y="5288340"/>
            <a:ext cx="104569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solidFill>
                  <a:srgbClr val="2C2D25"/>
                </a:solidFill>
                <a:latin typeface="Forte" panose="03060902040502070203" pitchFamily="66" charset="0"/>
              </a:rPr>
              <a:t>Diario La Nación del 2/9/17.</a:t>
            </a:r>
          </a:p>
          <a:p>
            <a:pPr algn="ctr"/>
            <a:r>
              <a:rPr lang="es-ES" sz="3200" dirty="0" smtClean="0">
                <a:solidFill>
                  <a:srgbClr val="2C2D25"/>
                </a:solidFill>
                <a:latin typeface="Forte" panose="03060902040502070203" pitchFamily="66" charset="0"/>
              </a:rPr>
              <a:t>Todo lo que antecede es real. Esto también. Fué publicado después de terminado el pps. </a:t>
            </a:r>
            <a:endParaRPr lang="es-ES" sz="3200" dirty="0">
              <a:solidFill>
                <a:srgbClr val="2C2D25"/>
              </a:solidFill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1479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576754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 dirty="0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ES" sz="4800" dirty="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ES" sz="4800" dirty="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 dirty="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 dirty="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 b="1" dirty="0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4400" b="1" dirty="0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550</TotalTime>
  <Words>245</Words>
  <Application>Microsoft Office PowerPoint</Application>
  <PresentationFormat>Panorámica</PresentationFormat>
  <Paragraphs>41</Paragraphs>
  <Slides>43</Slides>
  <Notes>0</Notes>
  <HiddenSlides>0</HiddenSlides>
  <MMClips>13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50" baseType="lpstr">
      <vt:lpstr>Arial</vt:lpstr>
      <vt:lpstr>Calibri</vt:lpstr>
      <vt:lpstr>Calibri Light</vt:lpstr>
      <vt:lpstr>Forte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Nelide Venerucci</dc:creator>
  <cp:lastModifiedBy>Nelide Venerucci</cp:lastModifiedBy>
  <cp:revision>58</cp:revision>
  <dcterms:created xsi:type="dcterms:W3CDTF">2017-08-24T22:18:27Z</dcterms:created>
  <dcterms:modified xsi:type="dcterms:W3CDTF">2017-09-06T23:39:25Z</dcterms:modified>
</cp:coreProperties>
</file>