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77" r:id="rId3"/>
    <p:sldId id="394" r:id="rId4"/>
    <p:sldId id="386" r:id="rId5"/>
    <p:sldId id="392" r:id="rId6"/>
    <p:sldId id="399" r:id="rId7"/>
    <p:sldId id="398" r:id="rId8"/>
    <p:sldId id="430" r:id="rId9"/>
    <p:sldId id="389" r:id="rId10"/>
    <p:sldId id="396" r:id="rId11"/>
    <p:sldId id="402" r:id="rId12"/>
    <p:sldId id="405" r:id="rId13"/>
    <p:sldId id="409" r:id="rId14"/>
    <p:sldId id="424" r:id="rId15"/>
    <p:sldId id="390" r:id="rId16"/>
    <p:sldId id="406" r:id="rId17"/>
    <p:sldId id="407" r:id="rId18"/>
    <p:sldId id="410" r:id="rId19"/>
    <p:sldId id="391" r:id="rId20"/>
    <p:sldId id="388" r:id="rId21"/>
    <p:sldId id="412" r:id="rId22"/>
    <p:sldId id="414" r:id="rId23"/>
    <p:sldId id="403" r:id="rId24"/>
    <p:sldId id="426" r:id="rId25"/>
    <p:sldId id="408" r:id="rId26"/>
    <p:sldId id="411" r:id="rId27"/>
    <p:sldId id="413" r:id="rId28"/>
    <p:sldId id="415" r:id="rId29"/>
    <p:sldId id="422" r:id="rId30"/>
    <p:sldId id="433" r:id="rId31"/>
    <p:sldId id="416" r:id="rId32"/>
    <p:sldId id="417" r:id="rId33"/>
    <p:sldId id="418" r:id="rId34"/>
    <p:sldId id="419" r:id="rId35"/>
    <p:sldId id="420" r:id="rId36"/>
    <p:sldId id="395" r:id="rId37"/>
    <p:sldId id="423" r:id="rId38"/>
    <p:sldId id="429" r:id="rId39"/>
    <p:sldId id="428" r:id="rId40"/>
    <p:sldId id="425" r:id="rId41"/>
    <p:sldId id="427" r:id="rId42"/>
    <p:sldId id="393" r:id="rId43"/>
    <p:sldId id="437" r:id="rId44"/>
    <p:sldId id="432" r:id="rId45"/>
    <p:sldId id="397" r:id="rId46"/>
    <p:sldId id="401" r:id="rId47"/>
    <p:sldId id="436" r:id="rId48"/>
    <p:sldId id="434" r:id="rId49"/>
    <p:sldId id="404" r:id="rId50"/>
    <p:sldId id="431" r:id="rId51"/>
    <p:sldId id="435" r:id="rId52"/>
    <p:sldId id="378" r:id="rId53"/>
    <p:sldId id="384" r:id="rId54"/>
  </p:sldIdLst>
  <p:sldSz cx="11377613" cy="76327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x1x9TLYm91krAoyxQvMvfA" hashData="dR5F4RawIITzuBQEciWmvJDfHl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50" d="100"/>
          <a:sy n="50" d="100"/>
        </p:scale>
        <p:origin x="-1590" y="-762"/>
      </p:cViewPr>
      <p:guideLst>
        <p:guide orient="horz" pos="2405"/>
        <p:guide pos="3584"/>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53322" y="2371085"/>
            <a:ext cx="9670972" cy="1636084"/>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06643" y="4325199"/>
            <a:ext cx="7964329" cy="1950579"/>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07/05/2016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07/05/2016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98753" y="4904718"/>
            <a:ext cx="9670972" cy="1515939"/>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98753" y="3235066"/>
            <a:ext cx="9670972" cy="1669653"/>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07/05/2016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68881" y="1780966"/>
            <a:ext cx="5025113"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783620" y="1780966"/>
            <a:ext cx="5025113" cy="503722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07/05/2016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8884" y="1708526"/>
            <a:ext cx="5027089"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68884" y="2420554"/>
            <a:ext cx="5027089"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779674" y="1708526"/>
            <a:ext cx="5029062" cy="71203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779674" y="2420554"/>
            <a:ext cx="5029062" cy="439763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07/05/2016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07/05/2016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07/05/2016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68884" y="303896"/>
            <a:ext cx="3743157" cy="1293319"/>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448336" y="303896"/>
            <a:ext cx="6360402" cy="651429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68884" y="1597216"/>
            <a:ext cx="3743157" cy="522097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07/05/2016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230092" y="5342891"/>
            <a:ext cx="6826568" cy="63075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230092" y="681997"/>
            <a:ext cx="6826568" cy="457962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230092" y="5973649"/>
            <a:ext cx="6826568" cy="89578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07/05/2016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07/05/2016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8248774" y="305663"/>
            <a:ext cx="2559963" cy="651253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68881" y="305663"/>
            <a:ext cx="7490261" cy="651253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07/05/2016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p:transition spd="slow" advTm="6000">
    <p:randomBa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53322" y="2371086"/>
            <a:ext cx="9670972" cy="1636083"/>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706643" y="4325198"/>
            <a:ext cx="7964329" cy="1950579"/>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spd="slow" advTm="6000">
    <p:randomBa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68882" y="305663"/>
            <a:ext cx="10239852" cy="12721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68882" y="1780966"/>
            <a:ext cx="10239852" cy="503722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68886" y="7074384"/>
            <a:ext cx="2654776" cy="406370"/>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07/05/2016</a:t>
            </a:fld>
            <a:endParaRPr lang="es-ES"/>
          </a:p>
        </p:txBody>
      </p:sp>
      <p:sp>
        <p:nvSpPr>
          <p:cNvPr id="5" name="4 Marcador de pie de página"/>
          <p:cNvSpPr>
            <a:spLocks noGrp="1"/>
          </p:cNvSpPr>
          <p:nvPr>
            <p:ph type="ftr" sz="quarter" idx="3"/>
          </p:nvPr>
        </p:nvSpPr>
        <p:spPr>
          <a:xfrm>
            <a:off x="3887356" y="7074384"/>
            <a:ext cx="3602911" cy="40637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8153961" y="7074384"/>
            <a:ext cx="2654776" cy="406370"/>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Ba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68882" y="6950705"/>
            <a:ext cx="2654776" cy="53004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spd="slow" advTm="6000">
    <p:randomBar/>
  </p:transition>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6.jpeg"/><Relationship Id="rId4" Type="http://schemas.openxmlformats.org/officeDocument/2006/relationships/image" Target="../media/image3.gif"/></Relationships>
</file>

<file path=ppt/slides/_rels/slide52.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hyperlink" Target="https://vk.com/mispps" TargetMode="External"/><Relationship Id="rId3" Type="http://schemas.openxmlformats.org/officeDocument/2006/relationships/image" Target="../media/image47.png"/><Relationship Id="rId7" Type="http://schemas.openxmlformats.org/officeDocument/2006/relationships/hyperlink" Target="https://www.facebook.com/mispps" TargetMode="External"/><Relationship Id="rId12" Type="http://schemas.openxmlformats.org/officeDocument/2006/relationships/image" Target="../media/image5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9.png"/><Relationship Id="rId11" Type="http://schemas.openxmlformats.org/officeDocument/2006/relationships/hyperlink" Target="https://plus.google.com/+Mispps/" TargetMode="External"/><Relationship Id="rId5" Type="http://schemas.openxmlformats.org/officeDocument/2006/relationships/image" Target="../media/image48.png"/><Relationship Id="rId10" Type="http://schemas.openxmlformats.org/officeDocument/2006/relationships/image" Target="../media/image5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Niña vive en el cementerio de Manila"/>
          <p:cNvPicPr>
            <a:picLocks noChangeAspect="1" noChangeArrowheads="1"/>
          </p:cNvPicPr>
          <p:nvPr/>
        </p:nvPicPr>
        <p:blipFill>
          <a:blip r:embed="rId3"/>
          <a:srcRect/>
          <a:stretch>
            <a:fillRect/>
          </a:stretch>
        </p:blipFill>
        <p:spPr bwMode="auto">
          <a:xfrm>
            <a:off x="0" y="0"/>
            <a:ext cx="11377613" cy="7632700"/>
          </a:xfrm>
          <a:prstGeom prst="rect">
            <a:avLst/>
          </a:prstGeom>
          <a:noFill/>
        </p:spPr>
      </p:pic>
      <p:pic>
        <p:nvPicPr>
          <p:cNvPr id="11" name="Picture 2" descr="http://1.bp.blogspot.com/-DPp_-kGDL64/TzR4_sgEQDI/AAAAAAAACWc/h2pOVQq0Y8Y/s1600/0k0289_gif-sicodelicos-21.gif"/>
          <p:cNvPicPr>
            <a:picLocks noChangeAspect="1" noChangeArrowheads="1" noCrop="1"/>
          </p:cNvPicPr>
          <p:nvPr/>
        </p:nvPicPr>
        <p:blipFill>
          <a:blip r:embed="rId4" cstate="print">
            <a:duotone>
              <a:schemeClr val="accent3">
                <a:shade val="45000"/>
                <a:satMod val="135000"/>
              </a:schemeClr>
              <a:prstClr val="white"/>
            </a:duotone>
            <a:lum contrast="94000"/>
          </a:blip>
          <a:srcRect/>
          <a:stretch>
            <a:fillRect/>
          </a:stretch>
        </p:blipFill>
        <p:spPr bwMode="auto">
          <a:xfrm>
            <a:off x="-2" y="0"/>
            <a:ext cx="11377615" cy="76327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773045" y="3773053"/>
            <a:ext cx="7632700" cy="86610"/>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517962" y="3773054"/>
            <a:ext cx="7632700" cy="86608"/>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5" y="0"/>
            <a:ext cx="11377613" cy="77364"/>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5" y="7549577"/>
            <a:ext cx="1137761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303256" y="6030929"/>
            <a:ext cx="945992" cy="1067941"/>
          </a:xfrm>
          <a:prstGeom prst="rect">
            <a:avLst/>
          </a:prstGeom>
          <a:noFill/>
          <a:ln w="38100">
            <a:solidFill>
              <a:srgbClr val="1CDEF8"/>
            </a:solidFill>
            <a:miter lim="800000"/>
            <a:headEnd/>
            <a:tailEnd/>
          </a:ln>
        </p:spPr>
      </p:pic>
      <p:sp>
        <p:nvSpPr>
          <p:cNvPr id="19" name="18 Rectángulo"/>
          <p:cNvSpPr/>
          <p:nvPr/>
        </p:nvSpPr>
        <p:spPr>
          <a:xfrm>
            <a:off x="2464099" y="5088485"/>
            <a:ext cx="334985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117434" y="458764"/>
            <a:ext cx="4795353" cy="7173936"/>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Vivir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en un</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Cementerio</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4" name="Picture 6" descr="http://www.nombres-animados.net/Letra-J/Jose-Luis/Nombre-animado-Jose-Luis-04.gif"/>
          <p:cNvPicPr>
            <a:picLocks noChangeAspect="1" noChangeArrowheads="1" noCrop="1"/>
          </p:cNvPicPr>
          <p:nvPr/>
        </p:nvPicPr>
        <p:blipFill>
          <a:blip r:embed="rId7">
            <a:duotone>
              <a:prstClr val="black"/>
              <a:schemeClr val="accent2">
                <a:tint val="45000"/>
                <a:satMod val="400000"/>
              </a:schemeClr>
            </a:duotone>
            <a:lum bright="-23000"/>
          </a:blip>
          <a:srcRect/>
          <a:stretch>
            <a:fillRect/>
          </a:stretch>
        </p:blipFill>
        <p:spPr bwMode="auto">
          <a:xfrm>
            <a:off x="1409876" y="6173805"/>
            <a:ext cx="2499537" cy="1039579"/>
          </a:xfrm>
          <a:prstGeom prst="rect">
            <a:avLst/>
          </a:prstGeom>
          <a:noFill/>
        </p:spPr>
      </p:pic>
    </p:spTree>
  </p:cSld>
  <p:clrMapOvr>
    <a:masterClrMapping/>
  </p:clrMapOvr>
  <p:transition spd="slow" advTm="11000">
    <p:randomBar/>
    <p:sndAc>
      <p:stSnd>
        <p:snd r:embed="rId2" name="Clayderman-_-Ade-amo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par>
                          <p:cTn id="19" fill="hold">
                            <p:stCondLst>
                              <p:cond delay="4000"/>
                            </p:stCondLst>
                            <p:childTnLst>
                              <p:par>
                                <p:cTn id="20" presetID="6" presetClass="exit" presetSubtype="32" fill="hold" nodeType="afterEffect">
                                  <p:stCondLst>
                                    <p:cond delay="0"/>
                                  </p:stCondLst>
                                  <p:childTnLst>
                                    <p:animEffect transition="out" filter="circle(out)">
                                      <p:cBhvr>
                                        <p:cTn id="21" dur="5000"/>
                                        <p:tgtEl>
                                          <p:spTgt spid="11"/>
                                        </p:tgtEl>
                                      </p:cBhvr>
                                    </p:animEffect>
                                    <p:set>
                                      <p:cBhvr>
                                        <p:cTn id="22" dur="1" fill="hold">
                                          <p:stCondLst>
                                            <p:cond delay="49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44387" name="Picture 3" descr="http://img.europapress.net/fotoweb/fotonoticia_20151031120650-834589_800.jpg"/>
          <p:cNvPicPr>
            <a:picLocks noChangeAspect="1" noChangeArrowheads="1"/>
          </p:cNvPicPr>
          <p:nvPr/>
        </p:nvPicPr>
        <p:blipFill>
          <a:blip r:embed="rId2"/>
          <a:srcRect/>
          <a:stretch>
            <a:fillRect/>
          </a:stretch>
        </p:blipFill>
        <p:spPr bwMode="auto">
          <a:xfrm>
            <a:off x="0" y="-136526"/>
            <a:ext cx="11438755" cy="7769226"/>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contrast="94000"/>
          </a:blip>
          <a:srcRect/>
          <a:stretch>
            <a:fillRect/>
          </a:stretch>
        </p:blipFill>
        <p:spPr bwMode="auto">
          <a:xfrm>
            <a:off x="-2" y="0"/>
            <a:ext cx="11377615" cy="7632700"/>
          </a:xfrm>
          <a:prstGeom prst="rect">
            <a:avLst/>
          </a:prstGeom>
          <a:noFill/>
        </p:spPr>
      </p:pic>
      <p:sp>
        <p:nvSpPr>
          <p:cNvPr id="2" name="1 Rectángulo"/>
          <p:cNvSpPr/>
          <p:nvPr/>
        </p:nvSpPr>
        <p:spPr>
          <a:xfrm>
            <a:off x="2831286" y="2101838"/>
            <a:ext cx="4822154" cy="2862322"/>
          </a:xfrm>
          <a:prstGeom prst="rect">
            <a:avLst/>
          </a:prstGeom>
        </p:spPr>
        <p:txBody>
          <a:bodyPr wrap="none">
            <a:spAutoFit/>
          </a:bodyPr>
          <a:lstStyle/>
          <a:p>
            <a:r>
              <a:rPr lang="es-ES" sz="6000" b="1" dirty="0" smtClean="0">
                <a:latin typeface="Agency FB" pitchFamily="34" charset="0"/>
              </a:rPr>
              <a:t>Así se vive en los </a:t>
            </a:r>
          </a:p>
          <a:p>
            <a:r>
              <a:rPr lang="es-ES" sz="6000" b="1" dirty="0" smtClean="0">
                <a:latin typeface="Agency FB" pitchFamily="34" charset="0"/>
              </a:rPr>
              <a:t>Cementerios de </a:t>
            </a:r>
          </a:p>
          <a:p>
            <a:r>
              <a:rPr lang="es-ES" sz="6000" b="1" dirty="0" smtClean="0">
                <a:latin typeface="Agency FB" pitchFamily="34" charset="0"/>
              </a:rPr>
              <a:t>Manila (Filipinas)</a:t>
            </a:r>
            <a:endParaRPr lang="es-ES" sz="6000" dirty="0">
              <a:latin typeface="Agency FB" pitchFamily="34" charset="0"/>
            </a:endParaRPr>
          </a:p>
        </p:txBody>
      </p:sp>
    </p:spTree>
  </p:cSld>
  <p:clrMapOvr>
    <a:masterClrMapping/>
  </p:clrMapOvr>
  <p:transition spd="slow" advTm="11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42339" name="Picture 3" descr="http://img.europapress.net/fotoweb/fotonoticia_20151031120650-834629_800.jpg"/>
          <p:cNvPicPr>
            <a:picLocks noChangeAspect="1" noChangeArrowheads="1"/>
          </p:cNvPicPr>
          <p:nvPr/>
        </p:nvPicPr>
        <p:blipFill>
          <a:blip r:embed="rId2"/>
          <a:srcRect/>
          <a:stretch>
            <a:fillRect/>
          </a:stretch>
        </p:blipFill>
        <p:spPr bwMode="auto">
          <a:xfrm>
            <a:off x="0" y="-136526"/>
            <a:ext cx="11544386" cy="7769225"/>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contrast="94000"/>
          </a:blip>
          <a:srcRect/>
          <a:stretch>
            <a:fillRect/>
          </a:stretch>
        </p:blipFill>
        <p:spPr bwMode="auto">
          <a:xfrm>
            <a:off x="-2" y="0"/>
            <a:ext cx="11377615" cy="7632700"/>
          </a:xfrm>
          <a:prstGeom prst="rect">
            <a:avLst/>
          </a:prstGeom>
          <a:noFill/>
        </p:spPr>
      </p:pic>
      <p:pic>
        <p:nvPicPr>
          <p:cNvPr id="149506" name="Picture 2" descr="Varios niños juegan junto a huesos humanos en el cementerio público Navotas, de Manila, donde viven / Foto: AFP."/>
          <p:cNvPicPr>
            <a:picLocks noChangeAspect="1" noChangeArrowheads="1"/>
          </p:cNvPicPr>
          <p:nvPr/>
        </p:nvPicPr>
        <p:blipFill>
          <a:blip r:embed="rId3"/>
          <a:srcRect/>
          <a:stretch>
            <a:fillRect/>
          </a:stretch>
        </p:blipFill>
        <p:spPr bwMode="auto">
          <a:xfrm>
            <a:off x="1045336" y="387326"/>
            <a:ext cx="9477934" cy="5507571"/>
          </a:xfrm>
          <a:prstGeom prst="rect">
            <a:avLst/>
          </a:prstGeom>
          <a:noFill/>
        </p:spPr>
      </p:pic>
      <p:sp>
        <p:nvSpPr>
          <p:cNvPr id="3" name="2 Rectángulo"/>
          <p:cNvSpPr/>
          <p:nvPr/>
        </p:nvSpPr>
        <p:spPr>
          <a:xfrm>
            <a:off x="330956" y="6030928"/>
            <a:ext cx="10787138" cy="1384995"/>
          </a:xfrm>
          <a:prstGeom prst="rect">
            <a:avLst/>
          </a:prstGeom>
        </p:spPr>
        <p:txBody>
          <a:bodyPr wrap="square">
            <a:spAutoFit/>
          </a:bodyPr>
          <a:lstStyle/>
          <a:p>
            <a:pPr algn="ctr"/>
            <a:r>
              <a:rPr lang="es-ES" sz="2800" b="1" dirty="0" smtClean="0">
                <a:latin typeface="Agency FB" pitchFamily="34" charset="0"/>
              </a:rPr>
              <a:t>Varios niños juegan junto a huesos humanos en el cementerio público </a:t>
            </a:r>
            <a:r>
              <a:rPr lang="es-ES" sz="2800" b="1" dirty="0" err="1" smtClean="0">
                <a:latin typeface="Agency FB" pitchFamily="34" charset="0"/>
              </a:rPr>
              <a:t>Navotas</a:t>
            </a:r>
            <a:r>
              <a:rPr lang="es-ES" sz="2800" b="1" dirty="0" smtClean="0">
                <a:latin typeface="Agency FB" pitchFamily="34" charset="0"/>
              </a:rPr>
              <a:t>, de Manila, donde viven. Las condiciones higiénicas distan mucho de ser saludables, pero aún así, vivir aquí es un pequeño lujo que no todos pueden disfrutar.</a:t>
            </a:r>
            <a:endParaRPr lang="es-ES" sz="2800" b="1" dirty="0">
              <a:latin typeface="Agency FB" pitchFamily="34" charset="0"/>
            </a:endParaRPr>
          </a:p>
        </p:txBody>
      </p:sp>
    </p:spTree>
  </p:cSld>
  <p:clrMapOvr>
    <a:masterClrMapping/>
  </p:clrMapOvr>
  <p:transition spd="slow" advTm="19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descr="http://periodismohumano.com/files/2010/11/every-November-1st-to-pay-respects-to-the-departed-in-the-Christian-tradition-of-All-Saints-Day.-AP-PhotoBullit-Marquez.jpg"/>
          <p:cNvPicPr>
            <a:picLocks noChangeAspect="1" noChangeArrowheads="1"/>
          </p:cNvPicPr>
          <p:nvPr/>
        </p:nvPicPr>
        <p:blipFill>
          <a:blip r:embed="rId2"/>
          <a:srcRect/>
          <a:stretch>
            <a:fillRect/>
          </a:stretch>
        </p:blipFill>
        <p:spPr bwMode="auto">
          <a:xfrm>
            <a:off x="0" y="0"/>
            <a:ext cx="11444868" cy="7632700"/>
          </a:xfrm>
          <a:prstGeom prst="rect">
            <a:avLst/>
          </a:prstGeom>
          <a:noFill/>
        </p:spPr>
      </p:pic>
      <p:pic>
        <p:nvPicPr>
          <p:cNvPr id="3" name="Picture 2" descr="http://oriharu.net/SPHERICAL_STANDING_WAVES/images/lumiere11.gif"/>
          <p:cNvPicPr>
            <a:picLocks noChangeAspect="1" noChangeArrowheads="1" noCrop="1"/>
          </p:cNvPicPr>
          <p:nvPr/>
        </p:nvPicPr>
        <p:blipFill>
          <a:blip r:embed="rId3">
            <a:duotone>
              <a:schemeClr val="accent3">
                <a:shade val="45000"/>
                <a:satMod val="135000"/>
              </a:schemeClr>
              <a:prstClr val="white"/>
            </a:duotone>
            <a:lum bright="-7000" contrast="100000"/>
          </a:blip>
          <a:srcRect/>
          <a:stretch>
            <a:fillRect/>
          </a:stretch>
        </p:blipFill>
        <p:spPr bwMode="auto">
          <a:xfrm>
            <a:off x="0" y="0"/>
            <a:ext cx="11377613" cy="3816350"/>
          </a:xfrm>
          <a:prstGeom prst="rect">
            <a:avLst/>
          </a:prstGeom>
          <a:noFill/>
        </p:spPr>
      </p:pic>
      <p:pic>
        <p:nvPicPr>
          <p:cNvPr id="5" name="Picture 2" descr="http://oriharu.net/SPHERICAL_STANDING_WAVES/images/lumiere11.gif"/>
          <p:cNvPicPr>
            <a:picLocks noChangeAspect="1" noChangeArrowheads="1" noCrop="1"/>
          </p:cNvPicPr>
          <p:nvPr/>
        </p:nvPicPr>
        <p:blipFill>
          <a:blip r:embed="rId3">
            <a:duotone>
              <a:schemeClr val="accent3">
                <a:shade val="45000"/>
                <a:satMod val="135000"/>
              </a:schemeClr>
              <a:prstClr val="white"/>
            </a:duotone>
            <a:lum bright="-7000" contrast="100000"/>
          </a:blip>
          <a:srcRect/>
          <a:stretch>
            <a:fillRect/>
          </a:stretch>
        </p:blipFill>
        <p:spPr bwMode="auto">
          <a:xfrm>
            <a:off x="0" y="3816350"/>
            <a:ext cx="11377613" cy="3816350"/>
          </a:xfrm>
          <a:prstGeom prst="rect">
            <a:avLst/>
          </a:prstGeom>
          <a:noFill/>
        </p:spPr>
      </p:pic>
    </p:spTree>
  </p:cSld>
  <p:clrMapOvr>
    <a:masterClrMapping/>
  </p:clrMapOvr>
  <p:transition spd="slow" advTm="9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par>
                                <p:cTn id="8" presetID="2" presetClass="exit" presetSubtype="8" fill="hold" nodeType="withEffect">
                                  <p:stCondLst>
                                    <p:cond delay="0"/>
                                  </p:stCondLst>
                                  <p:childTnLst>
                                    <p:anim calcmode="lin" valueType="num">
                                      <p:cBhvr additive="base">
                                        <p:cTn id="9" dur="5000"/>
                                        <p:tgtEl>
                                          <p:spTgt spid="3"/>
                                        </p:tgtEl>
                                        <p:attrNameLst>
                                          <p:attrName>ppt_x</p:attrName>
                                        </p:attrNameLst>
                                      </p:cBhvr>
                                      <p:tavLst>
                                        <p:tav tm="0">
                                          <p:val>
                                            <p:strVal val="ppt_x"/>
                                          </p:val>
                                        </p:tav>
                                        <p:tav tm="100000">
                                          <p:val>
                                            <p:strVal val="0-ppt_w/2"/>
                                          </p:val>
                                        </p:tav>
                                      </p:tavLst>
                                    </p:anim>
                                    <p:anim calcmode="lin" valueType="num">
                                      <p:cBhvr additive="base">
                                        <p:cTn id="10" dur="5000"/>
                                        <p:tgtEl>
                                          <p:spTgt spid="3"/>
                                        </p:tgtEl>
                                        <p:attrNameLst>
                                          <p:attrName>ppt_y</p:attrName>
                                        </p:attrNameLst>
                                      </p:cBhvr>
                                      <p:tavLst>
                                        <p:tav tm="0">
                                          <p:val>
                                            <p:strVal val="ppt_y"/>
                                          </p:val>
                                        </p:tav>
                                        <p:tav tm="100000">
                                          <p:val>
                                            <p:strVal val="ppt_y"/>
                                          </p:val>
                                        </p:tav>
                                      </p:tavLst>
                                    </p:anim>
                                    <p:set>
                                      <p:cBhvr>
                                        <p:cTn id="11" dur="1" fill="hold">
                                          <p:stCondLst>
                                            <p:cond delay="4999"/>
                                          </p:stCondLst>
                                        </p:cTn>
                                        <p:tgtEl>
                                          <p:spTgt spid="3"/>
                                        </p:tgtEl>
                                        <p:attrNameLst>
                                          <p:attrName>style.visibility</p:attrName>
                                        </p:attrNameLst>
                                      </p:cBhvr>
                                      <p:to>
                                        <p:strVal val="hidden"/>
                                      </p:to>
                                    </p:set>
                                  </p:childTnLst>
                                </p:cTn>
                              </p:par>
                              <p:par>
                                <p:cTn id="12" presetID="9" presetClass="emph" presetSubtype="0" nodeType="withEffect">
                                  <p:stCondLst>
                                    <p:cond delay="0"/>
                                  </p:stCondLst>
                                  <p:childTnLst>
                                    <p:set>
                                      <p:cBhvr rctx="PPT">
                                        <p:cTn id="13" dur="indefinite"/>
                                        <p:tgtEl>
                                          <p:spTgt spid="5"/>
                                        </p:tgtEl>
                                        <p:attrNameLst>
                                          <p:attrName>style.opacity</p:attrName>
                                        </p:attrNameLst>
                                      </p:cBhvr>
                                      <p:to>
                                        <p:strVal val="0.5"/>
                                      </p:to>
                                    </p:set>
                                    <p:animEffect filter="image" prLst="opacity: 0.5">
                                      <p:cBhvr rctx="IE">
                                        <p:cTn id="14" dur="indefinite"/>
                                        <p:tgtEl>
                                          <p:spTgt spid="5"/>
                                        </p:tgtEl>
                                      </p:cBhvr>
                                    </p:animEffect>
                                  </p:childTnLst>
                                </p:cTn>
                              </p:par>
                              <p:par>
                                <p:cTn id="15" presetID="2" presetClass="exit" presetSubtype="8" fill="hold" nodeType="withEffect">
                                  <p:stCondLst>
                                    <p:cond delay="0"/>
                                  </p:stCondLst>
                                  <p:childTnLst>
                                    <p:anim calcmode="lin" valueType="num">
                                      <p:cBhvr additive="base">
                                        <p:cTn id="16" dur="5000"/>
                                        <p:tgtEl>
                                          <p:spTgt spid="5"/>
                                        </p:tgtEl>
                                        <p:attrNameLst>
                                          <p:attrName>ppt_x</p:attrName>
                                        </p:attrNameLst>
                                      </p:cBhvr>
                                      <p:tavLst>
                                        <p:tav tm="0">
                                          <p:val>
                                            <p:strVal val="ppt_x"/>
                                          </p:val>
                                        </p:tav>
                                        <p:tav tm="100000">
                                          <p:val>
                                            <p:strVal val="0-ppt_w/2"/>
                                          </p:val>
                                        </p:tav>
                                      </p:tavLst>
                                    </p:anim>
                                    <p:anim calcmode="lin" valueType="num">
                                      <p:cBhvr additive="base">
                                        <p:cTn id="17" dur="5000"/>
                                        <p:tgtEl>
                                          <p:spTgt spid="5"/>
                                        </p:tgtEl>
                                        <p:attrNameLst>
                                          <p:attrName>ppt_y</p:attrName>
                                        </p:attrNameLst>
                                      </p:cBhvr>
                                      <p:tavLst>
                                        <p:tav tm="0">
                                          <p:val>
                                            <p:strVal val="ppt_y"/>
                                          </p:val>
                                        </p:tav>
                                        <p:tav tm="100000">
                                          <p:val>
                                            <p:strVal val="ppt_y"/>
                                          </p:val>
                                        </p:tav>
                                      </p:tavLst>
                                    </p:anim>
                                    <p:set>
                                      <p:cBhvr>
                                        <p:cTn id="1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1250" name="Picture 2" descr="infancia, filipinas, pobreza, slums, chabolas, miseria"/>
          <p:cNvPicPr>
            <a:picLocks noChangeAspect="1" noChangeArrowheads="1"/>
          </p:cNvPicPr>
          <p:nvPr/>
        </p:nvPicPr>
        <p:blipFill>
          <a:blip r:embed="rId2"/>
          <a:srcRect/>
          <a:stretch>
            <a:fillRect/>
          </a:stretch>
        </p:blipFill>
        <p:spPr bwMode="auto">
          <a:xfrm>
            <a:off x="0" y="-136525"/>
            <a:ext cx="11493500" cy="83566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39267" name="Picture 3" descr="http://img.europapress.net/fotoweb/fotonoticia_20151031120650-834649_800.jpg"/>
          <p:cNvPicPr>
            <a:picLocks noChangeAspect="1" noChangeArrowheads="1"/>
          </p:cNvPicPr>
          <p:nvPr/>
        </p:nvPicPr>
        <p:blipFill>
          <a:blip r:embed="rId2"/>
          <a:srcRect/>
          <a:stretch>
            <a:fillRect/>
          </a:stretch>
        </p:blipFill>
        <p:spPr bwMode="auto">
          <a:xfrm>
            <a:off x="-1" y="-136526"/>
            <a:ext cx="11377614" cy="7769225"/>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46435" name="Picture 3" descr="http://img.europapress.net/fotoweb/fotonoticia_20151031120650-834609_800.jpg"/>
          <p:cNvPicPr>
            <a:picLocks noChangeAspect="1" noChangeArrowheads="1"/>
          </p:cNvPicPr>
          <p:nvPr/>
        </p:nvPicPr>
        <p:blipFill>
          <a:blip r:embed="rId2"/>
          <a:srcRect/>
          <a:stretch>
            <a:fillRect/>
          </a:stretch>
        </p:blipFill>
        <p:spPr bwMode="auto">
          <a:xfrm>
            <a:off x="0" y="-136526"/>
            <a:ext cx="11707574" cy="7769226"/>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contrast="94000"/>
          </a:blip>
          <a:srcRect/>
          <a:stretch>
            <a:fillRect/>
          </a:stretch>
        </p:blipFill>
        <p:spPr bwMode="auto">
          <a:xfrm>
            <a:off x="-2" y="0"/>
            <a:ext cx="11377615" cy="7632700"/>
          </a:xfrm>
          <a:prstGeom prst="rect">
            <a:avLst/>
          </a:prstGeom>
          <a:noFill/>
        </p:spPr>
      </p:pic>
      <p:sp>
        <p:nvSpPr>
          <p:cNvPr id="2" name="1 Rectángulo"/>
          <p:cNvSpPr/>
          <p:nvPr/>
        </p:nvSpPr>
        <p:spPr>
          <a:xfrm>
            <a:off x="2902724" y="1530334"/>
            <a:ext cx="8001056" cy="5078313"/>
          </a:xfrm>
          <a:prstGeom prst="rect">
            <a:avLst/>
          </a:prstGeom>
        </p:spPr>
        <p:txBody>
          <a:bodyPr wrap="square">
            <a:spAutoFit/>
          </a:bodyPr>
          <a:lstStyle/>
          <a:p>
            <a:r>
              <a:rPr lang="es-ES" sz="3600" dirty="0" smtClean="0">
                <a:latin typeface="Agency FB" pitchFamily="34" charset="0"/>
              </a:rPr>
              <a:t/>
            </a:r>
            <a:br>
              <a:rPr lang="es-ES" sz="3600" dirty="0" smtClean="0">
                <a:latin typeface="Agency FB" pitchFamily="34" charset="0"/>
              </a:rPr>
            </a:br>
            <a:r>
              <a:rPr lang="es-ES" sz="3600" dirty="0" smtClean="0">
                <a:latin typeface="Agency FB" pitchFamily="34" charset="0"/>
              </a:rPr>
              <a:t/>
            </a:r>
            <a:br>
              <a:rPr lang="es-ES" sz="3600" dirty="0" smtClean="0">
                <a:latin typeface="Agency FB" pitchFamily="34" charset="0"/>
              </a:rPr>
            </a:br>
            <a:r>
              <a:rPr lang="es-ES" sz="3600" dirty="0" smtClean="0">
                <a:latin typeface="Agency FB" pitchFamily="34" charset="0"/>
              </a:rPr>
              <a:t>Miles de pobres de estas ciudades filipinas han convertido los cementerios públicos en sus hogares, haciendo que las tumbas y mausoleos abandonados sean sus casas. Las imágenes, dejan curiosas escenas para quienes están acostumbrados a dar otro uso a estos lugares de descanso eterno.</a:t>
            </a:r>
            <a:br>
              <a:rPr lang="es-ES" sz="3600" dirty="0" smtClean="0">
                <a:latin typeface="Agency FB" pitchFamily="34" charset="0"/>
              </a:rPr>
            </a:br>
            <a:r>
              <a:rPr lang="es-ES" dirty="0" smtClean="0"/>
              <a:t/>
            </a:r>
            <a:br>
              <a:rPr lang="es-ES" dirty="0" smtClean="0"/>
            </a:br>
            <a:endParaRPr lang="es-ES" dirty="0"/>
          </a:p>
        </p:txBody>
      </p:sp>
    </p:spTree>
  </p:cSld>
  <p:clrMapOvr>
    <a:masterClrMapping/>
  </p:clrMapOvr>
  <p:transition spd="slow" advTm="27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5650" name="Picture 2" descr="viaje, Filipinas, cementerios, slums, pobreza"/>
          <p:cNvPicPr>
            <a:picLocks noChangeAspect="1" noChangeArrowheads="1"/>
          </p:cNvPicPr>
          <p:nvPr/>
        </p:nvPicPr>
        <p:blipFill>
          <a:blip r:embed="rId2"/>
          <a:srcRect/>
          <a:stretch>
            <a:fillRect/>
          </a:stretch>
        </p:blipFill>
        <p:spPr bwMode="auto">
          <a:xfrm>
            <a:off x="65577" y="-136525"/>
            <a:ext cx="11803864" cy="82296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3">
                <a:shade val="45000"/>
                <a:satMod val="135000"/>
              </a:schemeClr>
              <a:prstClr val="white"/>
            </a:duotone>
            <a:lum contrast="94000"/>
          </a:blip>
          <a:srcRect/>
          <a:stretch>
            <a:fillRect/>
          </a:stretch>
        </p:blipFill>
        <p:spPr bwMode="auto">
          <a:xfrm>
            <a:off x="-2" y="0"/>
            <a:ext cx="11377615" cy="7632700"/>
          </a:xfrm>
          <a:prstGeom prst="rect">
            <a:avLst/>
          </a:prstGeom>
          <a:noFill/>
        </p:spPr>
      </p:pic>
      <p:sp>
        <p:nvSpPr>
          <p:cNvPr id="2" name="1 Rectángulo"/>
          <p:cNvSpPr/>
          <p:nvPr/>
        </p:nvSpPr>
        <p:spPr>
          <a:xfrm>
            <a:off x="1733483" y="1030268"/>
            <a:ext cx="9644130" cy="6001643"/>
          </a:xfrm>
          <a:prstGeom prst="rect">
            <a:avLst/>
          </a:prstGeom>
        </p:spPr>
        <p:txBody>
          <a:bodyPr wrap="square">
            <a:spAutoFit/>
          </a:bodyPr>
          <a:lstStyle/>
          <a:p>
            <a:r>
              <a:rPr lang="es-ES" sz="3200" dirty="0" smtClean="0">
                <a:latin typeface="Agency FB" pitchFamily="34" charset="0"/>
              </a:rPr>
              <a:t>En el </a:t>
            </a:r>
            <a:r>
              <a:rPr lang="es-ES" sz="3200" b="1" dirty="0" smtClean="0">
                <a:latin typeface="Agency FB" pitchFamily="34" charset="0"/>
              </a:rPr>
              <a:t>cementerio de </a:t>
            </a:r>
            <a:r>
              <a:rPr lang="es-ES" sz="3200" b="1" dirty="0" err="1" smtClean="0">
                <a:latin typeface="Agency FB" pitchFamily="34" charset="0"/>
              </a:rPr>
              <a:t>Navotas</a:t>
            </a:r>
            <a:r>
              <a:rPr lang="es-ES" sz="3200" dirty="0" smtClean="0">
                <a:latin typeface="Agency FB" pitchFamily="34" charset="0"/>
              </a:rPr>
              <a:t> la eternidad se encarna en forma de un interminable partido de baloncesto al que todo el mundo está invitado.</a:t>
            </a:r>
          </a:p>
          <a:p>
            <a:r>
              <a:rPr lang="es-ES" sz="3200" dirty="0" smtClean="0">
                <a:latin typeface="Agency FB" pitchFamily="34" charset="0"/>
              </a:rPr>
              <a:t>Por lo que se dice fuera cualquiera pensaría lo contrario: que vigiles tus cosas, que no es un lugar para ir solo, que es una zona muy pobre, que hay mucha delincuencia, que tengas cuidado. Y, sin embargo, cuando cruzas la verja que abre paso al camposanto (ligeramente acojonado, sin atreverte todavía a sacar la cámara de la mochila, haciéndote el despistado) y al dar de bruces con el partido que se juega en su calle principal nueve pares de ojos se vuelven a la vez hacia ti, no es para darte una paliza o robarte la cartera, sino para saludarte en perfecto inglés, pedirte una foto, invitarte a jugar y chocarte las manos. En definitiva, para </a:t>
            </a:r>
            <a:r>
              <a:rPr lang="es-ES" sz="3200" b="1" dirty="0" smtClean="0">
                <a:latin typeface="Agency FB" pitchFamily="34" charset="0"/>
              </a:rPr>
              <a:t>darte la bienvenida a su casa</a:t>
            </a:r>
            <a:r>
              <a:rPr lang="es-ES" sz="3200" dirty="0" smtClean="0">
                <a:latin typeface="Agency FB" pitchFamily="34" charset="0"/>
              </a:rPr>
              <a:t>.</a:t>
            </a:r>
            <a:endParaRPr lang="es-ES" sz="3200" dirty="0">
              <a:latin typeface="Agency FB" pitchFamily="34" charset="0"/>
            </a:endParaRPr>
          </a:p>
        </p:txBody>
      </p:sp>
    </p:spTree>
  </p:cSld>
  <p:clrMapOvr>
    <a:masterClrMapping/>
  </p:clrMapOvr>
  <p:transition spd="slow" advTm="47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082" name="Picture 2" descr="slum, cementerio, navotas, filipinas, pobreza"/>
          <p:cNvPicPr>
            <a:picLocks noChangeAspect="1" noChangeArrowheads="1"/>
          </p:cNvPicPr>
          <p:nvPr/>
        </p:nvPicPr>
        <p:blipFill>
          <a:blip r:embed="rId2"/>
          <a:srcRect/>
          <a:stretch>
            <a:fillRect/>
          </a:stretch>
        </p:blipFill>
        <p:spPr bwMode="auto">
          <a:xfrm>
            <a:off x="63500" y="-136525"/>
            <a:ext cx="11430000" cy="77851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40291" name="Picture 3" descr="http://img.europapress.net/fotoweb/fotonoticia_20151031120650-834569_800.jpg"/>
          <p:cNvPicPr>
            <a:picLocks noChangeAspect="1" noChangeArrowheads="1"/>
          </p:cNvPicPr>
          <p:nvPr/>
        </p:nvPicPr>
        <p:blipFill>
          <a:blip r:embed="rId2"/>
          <a:srcRect/>
          <a:stretch>
            <a:fillRect/>
          </a:stretch>
        </p:blipFill>
        <p:spPr bwMode="auto">
          <a:xfrm>
            <a:off x="0" y="0"/>
            <a:ext cx="11430580" cy="76327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Manila, que ver, cementerio, navotas, filipinas"/>
          <p:cNvPicPr>
            <a:picLocks noChangeAspect="1" noChangeArrowheads="1"/>
          </p:cNvPicPr>
          <p:nvPr/>
        </p:nvPicPr>
        <p:blipFill>
          <a:blip r:embed="rId2"/>
          <a:srcRect/>
          <a:stretch>
            <a:fillRect/>
          </a:stretch>
        </p:blipFill>
        <p:spPr bwMode="auto">
          <a:xfrm>
            <a:off x="65577" y="-136525"/>
            <a:ext cx="11803864" cy="78613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8722" name="Picture 2" descr="Manila, que ver, cementerio, vivir en el cementerio, filipinas"/>
          <p:cNvPicPr>
            <a:picLocks noChangeAspect="1" noChangeArrowheads="1"/>
          </p:cNvPicPr>
          <p:nvPr/>
        </p:nvPicPr>
        <p:blipFill>
          <a:blip r:embed="rId2"/>
          <a:srcRect/>
          <a:stretch>
            <a:fillRect/>
          </a:stretch>
        </p:blipFill>
        <p:spPr bwMode="auto">
          <a:xfrm>
            <a:off x="0" y="-136525"/>
            <a:ext cx="11869441" cy="79248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contrast="94000"/>
          </a:blip>
          <a:srcRect/>
          <a:stretch>
            <a:fillRect/>
          </a:stretch>
        </p:blipFill>
        <p:spPr bwMode="auto">
          <a:xfrm>
            <a:off x="-2" y="0"/>
            <a:ext cx="11377615" cy="7632700"/>
          </a:xfrm>
          <a:prstGeom prst="rect">
            <a:avLst/>
          </a:prstGeom>
          <a:noFill/>
        </p:spPr>
      </p:pic>
      <p:sp>
        <p:nvSpPr>
          <p:cNvPr id="2" name="1 Rectángulo"/>
          <p:cNvSpPr/>
          <p:nvPr/>
        </p:nvSpPr>
        <p:spPr>
          <a:xfrm>
            <a:off x="2259782" y="1173144"/>
            <a:ext cx="8858312" cy="6001643"/>
          </a:xfrm>
          <a:prstGeom prst="rect">
            <a:avLst/>
          </a:prstGeom>
        </p:spPr>
        <p:txBody>
          <a:bodyPr wrap="square">
            <a:spAutoFit/>
          </a:bodyPr>
          <a:lstStyle/>
          <a:p>
            <a:r>
              <a:rPr lang="es-ES" sz="3200" dirty="0" smtClean="0">
                <a:latin typeface="Agency FB" pitchFamily="34" charset="0"/>
              </a:rPr>
              <a:t>Aún así, los primeros pasos a través de aquellas hileras de lápidas los doy despacito y cuidando no hacer nada que pueda malinterpretarse como una ofensa. El lugar me infunde respeto, no por temor a los espíritus de quienes allí yacen enterrados, sino por aquellos que lo habitan por encima de la tierra. </a:t>
            </a:r>
            <a:endParaRPr lang="es-ES" sz="3200" dirty="0" smtClean="0">
              <a:latin typeface="Agency FB" pitchFamily="34" charset="0"/>
            </a:endParaRPr>
          </a:p>
          <a:p>
            <a:r>
              <a:rPr lang="es-ES" sz="3200" dirty="0" smtClean="0">
                <a:latin typeface="Agency FB" pitchFamily="34" charset="0"/>
              </a:rPr>
              <a:t>Porque </a:t>
            </a:r>
            <a:r>
              <a:rPr lang="es-ES" sz="3200" b="1" dirty="0" smtClean="0">
                <a:latin typeface="Agency FB" pitchFamily="34" charset="0"/>
              </a:rPr>
              <a:t>el cementerio de </a:t>
            </a:r>
            <a:r>
              <a:rPr lang="es-ES" sz="3200" b="1" dirty="0" err="1" smtClean="0">
                <a:latin typeface="Agency FB" pitchFamily="34" charset="0"/>
              </a:rPr>
              <a:t>Navotas</a:t>
            </a:r>
            <a:r>
              <a:rPr lang="es-ES" sz="3200" b="1" dirty="0" smtClean="0">
                <a:latin typeface="Agency FB" pitchFamily="34" charset="0"/>
              </a:rPr>
              <a:t> está habitado</a:t>
            </a:r>
            <a:r>
              <a:rPr lang="es-ES" sz="3200" dirty="0" smtClean="0">
                <a:latin typeface="Agency FB" pitchFamily="34" charset="0"/>
              </a:rPr>
              <a:t>.</a:t>
            </a:r>
          </a:p>
          <a:p>
            <a:r>
              <a:rPr lang="es-ES" sz="3200" dirty="0" smtClean="0">
                <a:latin typeface="Agency FB" pitchFamily="34" charset="0"/>
              </a:rPr>
              <a:t>Dejado atrás el partido, el siguiente signo de vida que encuentro es una mujer joven con el cabello mojado, apenas cubierta por una pequeña toalla rosa, aseándose entre un par de tumbas. Poco después me sorprendo al descubrir por sorpresa a un grupito de niños de diferentes edades, quién sabe si hermanos, </a:t>
            </a:r>
            <a:r>
              <a:rPr lang="es-ES" sz="3200" b="1" dirty="0" smtClean="0">
                <a:latin typeface="Agency FB" pitchFamily="34" charset="0"/>
              </a:rPr>
              <a:t>durmiendo dentro de un sepulcro familiar</a:t>
            </a:r>
            <a:r>
              <a:rPr lang="es-ES" sz="3200" dirty="0" smtClean="0">
                <a:latin typeface="Agency FB" pitchFamily="34" charset="0"/>
              </a:rPr>
              <a:t>.</a:t>
            </a:r>
            <a:endParaRPr lang="es-ES" sz="3200" dirty="0">
              <a:latin typeface="Agency FB" pitchFamily="34" charset="0"/>
            </a:endParaRPr>
          </a:p>
        </p:txBody>
      </p:sp>
    </p:spTree>
  </p:cSld>
  <p:clrMapOvr>
    <a:masterClrMapping/>
  </p:clrMapOvr>
  <p:transition spd="slow" advTm="43000">
    <p:randomBar/>
    <p:sndAc>
      <p:stSnd>
        <p:snd r:embed="rId2" name="Clayderman-_-Ell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41315" name="Picture 3" descr="http://img.europapress.net/fotoweb/fotonoticia_20151031120650-834549_800.jpg"/>
          <p:cNvPicPr>
            <a:picLocks noChangeAspect="1" noChangeArrowheads="1"/>
          </p:cNvPicPr>
          <p:nvPr/>
        </p:nvPicPr>
        <p:blipFill>
          <a:blip r:embed="rId2"/>
          <a:srcRect/>
          <a:stretch>
            <a:fillRect/>
          </a:stretch>
        </p:blipFill>
        <p:spPr bwMode="auto">
          <a:xfrm>
            <a:off x="0" y="0"/>
            <a:ext cx="11808776" cy="76327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36195" name="Picture 3" descr="http://img.europapress.net/fotoweb/fotonoticia_20151031120650-834559_800.jpg"/>
          <p:cNvPicPr>
            <a:picLocks noChangeAspect="1" noChangeArrowheads="1"/>
          </p:cNvPicPr>
          <p:nvPr/>
        </p:nvPicPr>
        <p:blipFill>
          <a:blip r:embed="rId2"/>
          <a:srcRect/>
          <a:stretch>
            <a:fillRect/>
          </a:stretch>
        </p:blipFill>
        <p:spPr bwMode="auto">
          <a:xfrm>
            <a:off x="-240548" y="-1"/>
            <a:ext cx="11618161" cy="7632701"/>
          </a:xfrm>
          <a:prstGeom prst="rect">
            <a:avLst/>
          </a:prstGeom>
          <a:noFill/>
        </p:spPr>
      </p:pic>
      <p:pic>
        <p:nvPicPr>
          <p:cNvPr id="3" name="Picture 2" descr="http://oriharu.net/SPHERICAL_STANDING_WAVES/images/lumiere11.gif"/>
          <p:cNvPicPr>
            <a:picLocks noChangeAspect="1" noChangeArrowheads="1" noCrop="1"/>
          </p:cNvPicPr>
          <p:nvPr/>
        </p:nvPicPr>
        <p:blipFill>
          <a:blip r:embed="rId3">
            <a:duotone>
              <a:prstClr val="black"/>
              <a:schemeClr val="accent3">
                <a:tint val="45000"/>
                <a:satMod val="400000"/>
              </a:schemeClr>
            </a:duotone>
            <a:lum bright="-43000"/>
          </a:blip>
          <a:srcRect/>
          <a:stretch>
            <a:fillRect/>
          </a:stretch>
        </p:blipFill>
        <p:spPr bwMode="auto">
          <a:xfrm>
            <a:off x="-311986" y="0"/>
            <a:ext cx="11377613" cy="3816350"/>
          </a:xfrm>
          <a:prstGeom prst="rect">
            <a:avLst/>
          </a:prstGeom>
          <a:noFill/>
        </p:spPr>
      </p:pic>
      <p:pic>
        <p:nvPicPr>
          <p:cNvPr id="4" name="Picture 2" descr="http://oriharu.net/SPHERICAL_STANDING_WAVES/images/lumiere11.gif"/>
          <p:cNvPicPr>
            <a:picLocks noChangeAspect="1" noChangeArrowheads="1" noCrop="1"/>
          </p:cNvPicPr>
          <p:nvPr/>
        </p:nvPicPr>
        <p:blipFill>
          <a:blip r:embed="rId3">
            <a:duotone>
              <a:prstClr val="black"/>
              <a:schemeClr val="accent3">
                <a:tint val="45000"/>
                <a:satMod val="400000"/>
              </a:schemeClr>
            </a:duotone>
            <a:lum bright="-43000"/>
          </a:blip>
          <a:srcRect/>
          <a:stretch>
            <a:fillRect/>
          </a:stretch>
        </p:blipFill>
        <p:spPr bwMode="auto">
          <a:xfrm>
            <a:off x="-383424" y="3816350"/>
            <a:ext cx="11377613" cy="3816350"/>
          </a:xfrm>
          <a:prstGeom prst="rect">
            <a:avLst/>
          </a:prstGeom>
          <a:noFill/>
        </p:spPr>
      </p:pic>
    </p:spTree>
  </p:cSld>
  <p:clrMapOvr>
    <a:masterClrMapping/>
  </p:clrMapOvr>
  <p:transition spd="slow" advTm="9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3"/>
                                        </p:tgtEl>
                                        <p:attrNameLst>
                                          <p:attrName>ppt_x</p:attrName>
                                        </p:attrNameLst>
                                      </p:cBhvr>
                                      <p:tavLst>
                                        <p:tav tm="0">
                                          <p:val>
                                            <p:strVal val="ppt_x"/>
                                          </p:val>
                                        </p:tav>
                                        <p:tav tm="100000">
                                          <p:val>
                                            <p:strVal val="0-ppt_w/2"/>
                                          </p:val>
                                        </p:tav>
                                      </p:tavLst>
                                    </p:anim>
                                    <p:anim calcmode="lin" valueType="num">
                                      <p:cBhvr additive="base">
                                        <p:cTn id="7" dur="5000"/>
                                        <p:tgtEl>
                                          <p:spTgt spid="3"/>
                                        </p:tgtEl>
                                        <p:attrNameLst>
                                          <p:attrName>ppt_y</p:attrName>
                                        </p:attrNameLst>
                                      </p:cBhvr>
                                      <p:tavLst>
                                        <p:tav tm="0">
                                          <p:val>
                                            <p:strVal val="ppt_y"/>
                                          </p:val>
                                        </p:tav>
                                        <p:tav tm="100000">
                                          <p:val>
                                            <p:strVal val="ppt_y"/>
                                          </p:val>
                                        </p:tav>
                                      </p:tavLst>
                                    </p:anim>
                                    <p:set>
                                      <p:cBhvr>
                                        <p:cTn id="8" dur="1" fill="hold">
                                          <p:stCondLst>
                                            <p:cond delay="4999"/>
                                          </p:stCondLst>
                                        </p:cTn>
                                        <p:tgtEl>
                                          <p:spTgt spid="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4"/>
                                        </p:tgtEl>
                                        <p:attrNameLst>
                                          <p:attrName>ppt_x</p:attrName>
                                        </p:attrNameLst>
                                      </p:cBhvr>
                                      <p:tavLst>
                                        <p:tav tm="0">
                                          <p:val>
                                            <p:strVal val="ppt_x"/>
                                          </p:val>
                                        </p:tav>
                                        <p:tav tm="100000">
                                          <p:val>
                                            <p:strVal val="0-ppt_w/2"/>
                                          </p:val>
                                        </p:tav>
                                      </p:tavLst>
                                    </p:anim>
                                    <p:anim calcmode="lin" valueType="num">
                                      <p:cBhvr additive="base">
                                        <p:cTn id="11" dur="5000"/>
                                        <p:tgtEl>
                                          <p:spTgt spid="4"/>
                                        </p:tgtEl>
                                        <p:attrNameLst>
                                          <p:attrName>ppt_y</p:attrName>
                                        </p:attrNameLst>
                                      </p:cBhvr>
                                      <p:tavLst>
                                        <p:tav tm="0">
                                          <p:val>
                                            <p:strVal val="ppt_y"/>
                                          </p:val>
                                        </p:tav>
                                        <p:tav tm="100000">
                                          <p:val>
                                            <p:strVal val="ppt_y"/>
                                          </p:val>
                                        </p:tav>
                                      </p:tavLst>
                                    </p:anim>
                                    <p:set>
                                      <p:cBhvr>
                                        <p:cTn id="12"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lonkritik.net/10-11/lumiere00.gif"/>
          <p:cNvPicPr>
            <a:picLocks noChangeAspect="1" noChangeArrowheads="1" noCrop="1"/>
          </p:cNvPicPr>
          <p:nvPr/>
        </p:nvPicPr>
        <p:blipFill>
          <a:blip r:embed="rId2">
            <a:duotone>
              <a:schemeClr val="accent3">
                <a:shade val="45000"/>
                <a:satMod val="135000"/>
              </a:schemeClr>
              <a:prstClr val="white"/>
            </a:duotone>
            <a:lum bright="6000" contrast="100000"/>
          </a:blip>
          <a:srcRect/>
          <a:stretch>
            <a:fillRect/>
          </a:stretch>
        </p:blipFill>
        <p:spPr bwMode="auto">
          <a:xfrm>
            <a:off x="0" y="0"/>
            <a:ext cx="11377613" cy="7802316"/>
          </a:xfrm>
          <a:prstGeom prst="rect">
            <a:avLst/>
          </a:prstGeom>
          <a:noFill/>
        </p:spPr>
      </p:pic>
      <p:sp>
        <p:nvSpPr>
          <p:cNvPr id="2" name="1 Rectángulo"/>
          <p:cNvSpPr/>
          <p:nvPr/>
        </p:nvSpPr>
        <p:spPr>
          <a:xfrm>
            <a:off x="1902592" y="1316020"/>
            <a:ext cx="8929750" cy="5509200"/>
          </a:xfrm>
          <a:prstGeom prst="rect">
            <a:avLst/>
          </a:prstGeom>
        </p:spPr>
        <p:txBody>
          <a:bodyPr wrap="square">
            <a:spAutoFit/>
          </a:bodyPr>
          <a:lstStyle/>
          <a:p>
            <a:r>
              <a:rPr lang="es-ES" sz="3200" dirty="0" smtClean="0">
                <a:latin typeface="Agency FB" pitchFamily="34" charset="0"/>
              </a:rPr>
              <a:t>Durante aquellos intensos primeros minutos, rodeados por un silencio casi sepulcral (los gritos del partido se escuchan a lo lejos) no puedo evitar pensar que somos un par de intrusos en un lugar al que nadie nos ha invitado, pero antes de tener tiempo para plantearme dar media vuelta, la frecuencia de los encuentros aumenta. A medida que nos adentramos más en el cementerio, y también a medida que se corre la voz de nuestra presencia en él, </a:t>
            </a:r>
            <a:r>
              <a:rPr lang="es-ES" sz="3200" b="1" dirty="0" smtClean="0">
                <a:latin typeface="Agency FB" pitchFamily="34" charset="0"/>
              </a:rPr>
              <a:t>los niños empiezan a aparecer por todas partes</a:t>
            </a:r>
            <a:r>
              <a:rPr lang="es-ES" sz="3200" dirty="0" smtClean="0">
                <a:latin typeface="Agency FB" pitchFamily="34" charset="0"/>
              </a:rPr>
              <a:t>. Dos pasos, giro a la izquierda en un nuevo pasillo de nichos, y ahí están, corriendo, saltando, riendo…, algunos durmiendo. Entre tanta confusión también vemos algo irónicamente inesperado: un entierro.</a:t>
            </a:r>
            <a:endParaRPr lang="es-ES" sz="3200" dirty="0">
              <a:latin typeface="Agency FB" pitchFamily="34" charset="0"/>
            </a:endParaRPr>
          </a:p>
        </p:txBody>
      </p:sp>
    </p:spTree>
  </p:cSld>
  <p:clrMapOvr>
    <a:masterClrMapping/>
  </p:clrMapOvr>
  <p:transition spd="slow" advTm="43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4866" name="Picture 2" descr="Filipinas, que ver, cementerio, manila, entierro, pobreza"/>
          <p:cNvPicPr>
            <a:picLocks noChangeAspect="1" noChangeArrowheads="1"/>
          </p:cNvPicPr>
          <p:nvPr/>
        </p:nvPicPr>
        <p:blipFill>
          <a:blip r:embed="rId2"/>
          <a:srcRect/>
          <a:stretch>
            <a:fillRect/>
          </a:stretch>
        </p:blipFill>
        <p:spPr bwMode="auto">
          <a:xfrm>
            <a:off x="-199314" y="-136526"/>
            <a:ext cx="11692814" cy="7769225"/>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http://img2.europapress.net/fotoweb/fotonoticia_20151101104955-15111489259_9999.jpg"/>
          <p:cNvPicPr>
            <a:picLocks noChangeAspect="1" noChangeArrowheads="1"/>
          </p:cNvPicPr>
          <p:nvPr/>
        </p:nvPicPr>
        <p:blipFill>
          <a:blip r:embed="rId2"/>
          <a:srcRect/>
          <a:stretch>
            <a:fillRect/>
          </a:stretch>
        </p:blipFill>
        <p:spPr bwMode="auto">
          <a:xfrm>
            <a:off x="0" y="0"/>
            <a:ext cx="11377613" cy="76327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4" name="Picture 2" descr="juguetes, pulseras, goma, pobreza, niños, filipinas, infancia"/>
          <p:cNvPicPr>
            <a:picLocks noChangeAspect="1" noChangeArrowheads="1"/>
          </p:cNvPicPr>
          <p:nvPr/>
        </p:nvPicPr>
        <p:blipFill>
          <a:blip r:embed="rId2"/>
          <a:srcRect/>
          <a:stretch>
            <a:fillRect/>
          </a:stretch>
        </p:blipFill>
        <p:spPr bwMode="auto">
          <a:xfrm>
            <a:off x="0" y="-136525"/>
            <a:ext cx="11493500" cy="80518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descr="Manila, Filipinas, que ver, niños"/>
          <p:cNvPicPr>
            <a:picLocks noChangeAspect="1" noChangeArrowheads="1"/>
          </p:cNvPicPr>
          <p:nvPr/>
        </p:nvPicPr>
        <p:blipFill>
          <a:blip r:embed="rId2"/>
          <a:srcRect/>
          <a:stretch>
            <a:fillRect/>
          </a:stretch>
        </p:blipFill>
        <p:spPr bwMode="auto">
          <a:xfrm>
            <a:off x="0" y="-136525"/>
            <a:ext cx="11869441" cy="81280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1794" name="Picture 2" descr="Manila, pobreza, slum, cementerio, filipinas"/>
          <p:cNvPicPr>
            <a:picLocks noChangeAspect="1" noChangeArrowheads="1"/>
          </p:cNvPicPr>
          <p:nvPr/>
        </p:nvPicPr>
        <p:blipFill>
          <a:blip r:embed="rId2"/>
          <a:srcRect/>
          <a:stretch>
            <a:fillRect/>
          </a:stretch>
        </p:blipFill>
        <p:spPr bwMode="auto">
          <a:xfrm>
            <a:off x="0" y="-136525"/>
            <a:ext cx="11493500" cy="82550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42" name="Picture 2" descr="dormir, cementerio, Manila, Navotas, pobreza, basura"/>
          <p:cNvPicPr>
            <a:picLocks noChangeAspect="1" noChangeArrowheads="1"/>
          </p:cNvPicPr>
          <p:nvPr/>
        </p:nvPicPr>
        <p:blipFill>
          <a:blip r:embed="rId2"/>
          <a:srcRect/>
          <a:stretch>
            <a:fillRect/>
          </a:stretch>
        </p:blipFill>
        <p:spPr bwMode="auto">
          <a:xfrm>
            <a:off x="0" y="-136525"/>
            <a:ext cx="11493500" cy="82804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lonkritik.net/10-11/lumiere00.gif"/>
          <p:cNvPicPr>
            <a:picLocks noChangeAspect="1" noChangeArrowheads="1" noCrop="1"/>
          </p:cNvPicPr>
          <p:nvPr/>
        </p:nvPicPr>
        <p:blipFill>
          <a:blip r:embed="rId2">
            <a:duotone>
              <a:schemeClr val="accent3">
                <a:shade val="45000"/>
                <a:satMod val="135000"/>
              </a:schemeClr>
              <a:prstClr val="white"/>
            </a:duotone>
            <a:lum bright="6000" contrast="100000"/>
          </a:blip>
          <a:srcRect/>
          <a:stretch>
            <a:fillRect/>
          </a:stretch>
        </p:blipFill>
        <p:spPr bwMode="auto">
          <a:xfrm>
            <a:off x="0" y="0"/>
            <a:ext cx="11377613" cy="7802316"/>
          </a:xfrm>
          <a:prstGeom prst="rect">
            <a:avLst/>
          </a:prstGeom>
          <a:noFill/>
        </p:spPr>
      </p:pic>
      <p:sp>
        <p:nvSpPr>
          <p:cNvPr id="2" name="1 Rectángulo"/>
          <p:cNvSpPr/>
          <p:nvPr/>
        </p:nvSpPr>
        <p:spPr>
          <a:xfrm>
            <a:off x="2474096" y="673078"/>
            <a:ext cx="8532813" cy="6370975"/>
          </a:xfrm>
          <a:prstGeom prst="rect">
            <a:avLst/>
          </a:prstGeom>
        </p:spPr>
        <p:txBody>
          <a:bodyPr wrap="square">
            <a:spAutoFit/>
          </a:bodyPr>
          <a:lstStyle/>
          <a:p>
            <a:r>
              <a:rPr lang="es-ES" sz="2400" dirty="0" smtClean="0">
                <a:latin typeface="Agency FB" pitchFamily="34" charset="0"/>
              </a:rPr>
              <a:t>Nos dejamos llevar hasta el lugar que ha protagonizado mis sueños cada noche desde aquel día. La primera visión me impresiona tanto que quedo paralizada y tengo que pestañear varias veces antes de volver a mirar para asegurarme de que lo que estoy viendo era real y no una broma de mi imaginación. </a:t>
            </a:r>
            <a:endParaRPr lang="es-ES" sz="2400" dirty="0" smtClean="0">
              <a:latin typeface="Agency FB" pitchFamily="34" charset="0"/>
            </a:endParaRPr>
          </a:p>
          <a:p>
            <a:r>
              <a:rPr lang="es-ES" sz="2400" dirty="0" smtClean="0">
                <a:latin typeface="Agency FB" pitchFamily="34" charset="0"/>
              </a:rPr>
              <a:t>Sobre </a:t>
            </a:r>
            <a:r>
              <a:rPr lang="es-ES" sz="2400" b="1" dirty="0" smtClean="0">
                <a:latin typeface="Agency FB" pitchFamily="34" charset="0"/>
              </a:rPr>
              <a:t>un mar de basura y excrementos</a:t>
            </a:r>
            <a:r>
              <a:rPr lang="es-ES" sz="2400" dirty="0" smtClean="0">
                <a:latin typeface="Agency FB" pitchFamily="34" charset="0"/>
              </a:rPr>
              <a:t> (mar en todos los sentidos: hasta una barca de remos hay atravesada en la calle, detalle de surrealismo extremo) se levanta el último bloque de nichos, y sobre él, un grupo de chabolas de chapa, madera y otros materiales de deshecho.</a:t>
            </a:r>
          </a:p>
          <a:p>
            <a:r>
              <a:rPr lang="es-ES" sz="2400" dirty="0" smtClean="0">
                <a:latin typeface="Agency FB" pitchFamily="34" charset="0"/>
              </a:rPr>
              <a:t>Durante unos brevísimos instantes permanezco quieta sin saber a dónde mirar: a las viviendas construidas sobre los nichos, con toda la pinta de estar a punto de derrumbarse, o a mis pies, hundidos hasta casi el tobillo en ese cenagal de mierda y bichos. </a:t>
            </a:r>
            <a:r>
              <a:rPr lang="es-ES" sz="2400" b="1" dirty="0" smtClean="0">
                <a:latin typeface="Agency FB" pitchFamily="34" charset="0"/>
              </a:rPr>
              <a:t>El olor es insoportable</a:t>
            </a:r>
            <a:r>
              <a:rPr lang="es-ES" sz="2400" dirty="0" smtClean="0">
                <a:latin typeface="Agency FB" pitchFamily="34" charset="0"/>
              </a:rPr>
              <a:t>, tanto que no puedo contener el principio de una arcada que a duras penas consigo disimular cuando todas las mujeres y niños que hasta el momento no se habían percatado de nuestra presencia empiezan a gritar, </a:t>
            </a:r>
            <a:r>
              <a:rPr lang="es-ES" sz="2400" b="1" dirty="0" smtClean="0">
                <a:latin typeface="Agency FB" pitchFamily="34" charset="0"/>
              </a:rPr>
              <a:t>llamándonos y agitando los brazos con unas sonrisas tan enormes</a:t>
            </a:r>
            <a:r>
              <a:rPr lang="es-ES" sz="2400" dirty="0" smtClean="0">
                <a:latin typeface="Agency FB" pitchFamily="34" charset="0"/>
              </a:rPr>
              <a:t> dibujadas en sus caras que debo obligarme a respirar bien profundo para que las lagrimas no me delaten.</a:t>
            </a:r>
            <a:endParaRPr lang="es-ES" sz="2400" dirty="0">
              <a:latin typeface="Agency FB" pitchFamily="34" charset="0"/>
            </a:endParaRPr>
          </a:p>
        </p:txBody>
      </p:sp>
    </p:spTree>
  </p:cSld>
  <p:clrMapOvr>
    <a:masterClrMapping/>
  </p:clrMapOvr>
  <p:transition spd="slow" advTm="50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3058" name="Picture 2" descr="cementerio, navotas, vertedero, manila"/>
          <p:cNvPicPr>
            <a:picLocks noChangeAspect="1" noChangeArrowheads="1"/>
          </p:cNvPicPr>
          <p:nvPr/>
        </p:nvPicPr>
        <p:blipFill>
          <a:blip r:embed="rId3"/>
          <a:srcRect/>
          <a:stretch>
            <a:fillRect/>
          </a:stretch>
        </p:blipFill>
        <p:spPr bwMode="auto">
          <a:xfrm>
            <a:off x="0" y="-136525"/>
            <a:ext cx="11493500" cy="7975600"/>
          </a:xfrm>
          <a:prstGeom prst="rect">
            <a:avLst/>
          </a:prstGeom>
          <a:noFill/>
        </p:spPr>
      </p:pic>
    </p:spTree>
  </p:cSld>
  <p:clrMapOvr>
    <a:masterClrMapping/>
  </p:clrMapOvr>
  <p:transition spd="slow" advTm="6000">
    <p:randomBar/>
    <p:sndAc>
      <p:stSnd>
        <p:snd r:embed="rId2" name="Clayderman-_-LoveHistory.wav"/>
      </p:stSnd>
    </p:sndAc>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22" name="Picture 2" descr="Manila, puerto, mar, navotas, pescador, barco, vertedero, slum"/>
          <p:cNvPicPr>
            <a:picLocks noChangeAspect="1" noChangeArrowheads="1"/>
          </p:cNvPicPr>
          <p:nvPr/>
        </p:nvPicPr>
        <p:blipFill>
          <a:blip r:embed="rId2"/>
          <a:srcRect/>
          <a:stretch>
            <a:fillRect/>
          </a:stretch>
        </p:blipFill>
        <p:spPr bwMode="auto">
          <a:xfrm>
            <a:off x="0" y="-136526"/>
            <a:ext cx="11493500" cy="8024841"/>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0" name="Picture 2" descr="Manila, familias, habitantes, cementerio, slum, pobreza"/>
          <p:cNvPicPr>
            <a:picLocks noChangeAspect="1" noChangeArrowheads="1"/>
          </p:cNvPicPr>
          <p:nvPr/>
        </p:nvPicPr>
        <p:blipFill>
          <a:blip r:embed="rId2"/>
          <a:srcRect/>
          <a:stretch>
            <a:fillRect/>
          </a:stretch>
        </p:blipFill>
        <p:spPr bwMode="auto">
          <a:xfrm>
            <a:off x="0" y="-136525"/>
            <a:ext cx="11493500" cy="80010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7938" name="Picture 2" descr="pobreza, infantil, slum, manila, filipinas"/>
          <p:cNvPicPr>
            <a:picLocks noChangeAspect="1" noChangeArrowheads="1"/>
          </p:cNvPicPr>
          <p:nvPr/>
        </p:nvPicPr>
        <p:blipFill>
          <a:blip r:embed="rId2"/>
          <a:srcRect/>
          <a:stretch>
            <a:fillRect/>
          </a:stretch>
        </p:blipFill>
        <p:spPr bwMode="auto">
          <a:xfrm>
            <a:off x="-199314" y="-136526"/>
            <a:ext cx="11692814" cy="7769225"/>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2" name="Picture 2" descr="manila, cementerio, niños, nichos, casas, slum"/>
          <p:cNvPicPr>
            <a:picLocks noChangeAspect="1" noChangeArrowheads="1"/>
          </p:cNvPicPr>
          <p:nvPr/>
        </p:nvPicPr>
        <p:blipFill>
          <a:blip r:embed="rId2"/>
          <a:srcRect/>
          <a:stretch>
            <a:fillRect/>
          </a:stretch>
        </p:blipFill>
        <p:spPr bwMode="auto">
          <a:xfrm>
            <a:off x="0" y="-136525"/>
            <a:ext cx="11493500" cy="81280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lonkritik.net/10-11/lumiere00.gif"/>
          <p:cNvPicPr>
            <a:picLocks noChangeAspect="1" noChangeArrowheads="1" noCrop="1"/>
          </p:cNvPicPr>
          <p:nvPr/>
        </p:nvPicPr>
        <p:blipFill>
          <a:blip r:embed="rId2">
            <a:duotone>
              <a:schemeClr val="accent3">
                <a:shade val="45000"/>
                <a:satMod val="135000"/>
              </a:schemeClr>
              <a:prstClr val="white"/>
            </a:duotone>
            <a:lum bright="6000" contrast="100000"/>
          </a:blip>
          <a:srcRect/>
          <a:stretch>
            <a:fillRect/>
          </a:stretch>
        </p:blipFill>
        <p:spPr bwMode="auto">
          <a:xfrm>
            <a:off x="0" y="0"/>
            <a:ext cx="11377613" cy="7802316"/>
          </a:xfrm>
          <a:prstGeom prst="rect">
            <a:avLst/>
          </a:prstGeom>
          <a:noFill/>
        </p:spPr>
      </p:pic>
      <p:sp>
        <p:nvSpPr>
          <p:cNvPr id="2" name="1 Rectángulo"/>
          <p:cNvSpPr/>
          <p:nvPr/>
        </p:nvSpPr>
        <p:spPr>
          <a:xfrm>
            <a:off x="2402658" y="1887524"/>
            <a:ext cx="8532813" cy="5016758"/>
          </a:xfrm>
          <a:prstGeom prst="rect">
            <a:avLst/>
          </a:prstGeom>
        </p:spPr>
        <p:txBody>
          <a:bodyPr wrap="square">
            <a:spAutoFit/>
          </a:bodyPr>
          <a:lstStyle/>
          <a:p>
            <a:r>
              <a:rPr lang="es-ES" sz="3200" dirty="0" smtClean="0">
                <a:latin typeface="Agency FB" pitchFamily="34" charset="0"/>
              </a:rPr>
              <a:t>Tanto el llanto, como el olor y la macabra visión de aquellas tumbas quedan (casi) olvidados a los pocos minutos, tras un rato jugando con los niños, encantados de posar para decenas de fotos como </a:t>
            </a:r>
            <a:r>
              <a:rPr lang="es-ES" sz="3200" i="1" dirty="0" err="1" smtClean="0">
                <a:latin typeface="Agency FB" pitchFamily="34" charset="0"/>
              </a:rPr>
              <a:t>celebrities</a:t>
            </a:r>
            <a:r>
              <a:rPr lang="es-ES" sz="3200" dirty="0" smtClean="0">
                <a:latin typeface="Agency FB" pitchFamily="34" charset="0"/>
              </a:rPr>
              <a:t> por un día, participar de la euforia colectiva animando a los chicos del baloncesto (otro de los muchos partidos que se juegan simultáneamente), e intercambiar algunas palabras con unas mujeres que hablan inglés con tal naturalidad y fluidez (en realidad, como todo el mundo en este país) que resulta inevitable cuestionarse la educación y oportunidades por unos y otros recibidas.</a:t>
            </a:r>
            <a:endParaRPr lang="es-ES" sz="3200" dirty="0">
              <a:latin typeface="Agency FB" pitchFamily="34" charset="0"/>
            </a:endParaRPr>
          </a:p>
        </p:txBody>
      </p:sp>
    </p:spTree>
  </p:cSld>
  <p:clrMapOvr>
    <a:masterClrMapping/>
  </p:clrMapOvr>
  <p:transition spd="slow" advTm="31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2" descr="Manila, navotas, pobreza, nichos cementerio, deporte"/>
          <p:cNvPicPr>
            <a:picLocks noChangeAspect="1" noChangeArrowheads="1"/>
          </p:cNvPicPr>
          <p:nvPr/>
        </p:nvPicPr>
        <p:blipFill>
          <a:blip r:embed="rId2"/>
          <a:srcRect/>
          <a:stretch>
            <a:fillRect/>
          </a:stretch>
        </p:blipFill>
        <p:spPr bwMode="auto">
          <a:xfrm>
            <a:off x="-52387" y="-898557"/>
            <a:ext cx="11430000" cy="8531258"/>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45411" name="Picture 3" descr="http://img.europapress.net/fotoweb/fotonoticia_20151031120650-834639_800.jpg"/>
          <p:cNvPicPr>
            <a:picLocks noChangeAspect="1" noChangeArrowheads="1"/>
          </p:cNvPicPr>
          <p:nvPr/>
        </p:nvPicPr>
        <p:blipFill>
          <a:blip r:embed="rId2"/>
          <a:srcRect/>
          <a:stretch>
            <a:fillRect/>
          </a:stretch>
        </p:blipFill>
        <p:spPr bwMode="auto">
          <a:xfrm>
            <a:off x="0" y="-136526"/>
            <a:ext cx="11799042" cy="7769225"/>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lonkritik.net/10-11/lumiere00.gif"/>
          <p:cNvPicPr>
            <a:picLocks noChangeAspect="1" noChangeArrowheads="1" noCrop="1"/>
          </p:cNvPicPr>
          <p:nvPr/>
        </p:nvPicPr>
        <p:blipFill>
          <a:blip r:embed="rId2">
            <a:duotone>
              <a:schemeClr val="accent3">
                <a:shade val="45000"/>
                <a:satMod val="135000"/>
              </a:schemeClr>
              <a:prstClr val="white"/>
            </a:duotone>
            <a:lum bright="6000" contrast="100000"/>
          </a:blip>
          <a:srcRect/>
          <a:stretch>
            <a:fillRect/>
          </a:stretch>
        </p:blipFill>
        <p:spPr bwMode="auto">
          <a:xfrm>
            <a:off x="0" y="0"/>
            <a:ext cx="11377613" cy="7802316"/>
          </a:xfrm>
          <a:prstGeom prst="rect">
            <a:avLst/>
          </a:prstGeom>
          <a:noFill/>
        </p:spPr>
      </p:pic>
      <p:sp>
        <p:nvSpPr>
          <p:cNvPr id="2" name="1 Rectángulo"/>
          <p:cNvSpPr/>
          <p:nvPr/>
        </p:nvSpPr>
        <p:spPr>
          <a:xfrm>
            <a:off x="2844800" y="1692692"/>
            <a:ext cx="8130418" cy="5262979"/>
          </a:xfrm>
          <a:prstGeom prst="rect">
            <a:avLst/>
          </a:prstGeom>
        </p:spPr>
        <p:txBody>
          <a:bodyPr wrap="square">
            <a:spAutoFit/>
          </a:bodyPr>
          <a:lstStyle/>
          <a:p>
            <a:r>
              <a:rPr lang="es-ES" sz="2800" dirty="0" smtClean="0">
                <a:latin typeface="Agency FB" pitchFamily="34" charset="0"/>
              </a:rPr>
              <a:t>Entonces me doy cuenta: todo eso que a mí me ha sobrecogido tanto, todas esas preguntas que me he formulado (¿Cómo pueden vivir así? ¿Cómo aguantan el olor? ¿Los niños, no tienen miedo de los muertos, de los fantasmas?) solo tiene </a:t>
            </a:r>
            <a:r>
              <a:rPr lang="es-ES" sz="2800" b="1" dirty="0" smtClean="0">
                <a:latin typeface="Agency FB" pitchFamily="34" charset="0"/>
              </a:rPr>
              <a:t>una respuesta, sorprendentemente simple: no lo ven</a:t>
            </a:r>
            <a:r>
              <a:rPr lang="es-ES" sz="2800" dirty="0" smtClean="0">
                <a:latin typeface="Agency FB" pitchFamily="34" charset="0"/>
              </a:rPr>
              <a:t>. A sus ojos las tumbas forman parte ya del paisaje urbano y además sirven como gradas para los partidos, el olor no lo notan (como tampoco lo noto yo al cabo de un rato) y la mierda que les rodea hasta meterse en sus casas no les impide jugar con los globos y comer los dulces que se venden en el kiosco que, como una isla en medio del océano, aporta la única nota de color a ese universo de grises y sombras. Es así de sencillo: </a:t>
            </a:r>
            <a:r>
              <a:rPr lang="es-ES" sz="2800" b="1" dirty="0" smtClean="0">
                <a:latin typeface="Agency FB" pitchFamily="34" charset="0"/>
              </a:rPr>
              <a:t>donde yo veo grises, ellos ven color; donde yo veo muerte, ellos ven vida</a:t>
            </a:r>
            <a:r>
              <a:rPr lang="es-ES" sz="2800" dirty="0" smtClean="0">
                <a:latin typeface="Agency FB" pitchFamily="34" charset="0"/>
              </a:rPr>
              <a:t>.</a:t>
            </a:r>
            <a:endParaRPr lang="es-ES" sz="2800" dirty="0">
              <a:latin typeface="Agency FB" pitchFamily="34" charset="0"/>
            </a:endParaRPr>
          </a:p>
        </p:txBody>
      </p:sp>
    </p:spTree>
  </p:cSld>
  <p:clrMapOvr>
    <a:masterClrMapping/>
  </p:clrMapOvr>
  <p:transition spd="slow" advTm="3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0226" name="Picture 2" descr="navotas, slum, pobreza, chabolas, insalubre, filipinas"/>
          <p:cNvPicPr>
            <a:picLocks noChangeAspect="1" noChangeArrowheads="1"/>
          </p:cNvPicPr>
          <p:nvPr/>
        </p:nvPicPr>
        <p:blipFill>
          <a:blip r:embed="rId2"/>
          <a:srcRect/>
          <a:stretch>
            <a:fillRect/>
          </a:stretch>
        </p:blipFill>
        <p:spPr bwMode="auto">
          <a:xfrm>
            <a:off x="0" y="-136525"/>
            <a:ext cx="11493500" cy="80645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8178" name="Picture 2" descr="pobreza, manila, chabolas, miseria, insalubre"/>
          <p:cNvPicPr>
            <a:picLocks noChangeAspect="1" noChangeArrowheads="1"/>
          </p:cNvPicPr>
          <p:nvPr/>
        </p:nvPicPr>
        <p:blipFill>
          <a:blip r:embed="rId2"/>
          <a:srcRect/>
          <a:stretch>
            <a:fillRect/>
          </a:stretch>
        </p:blipFill>
        <p:spPr bwMode="auto">
          <a:xfrm>
            <a:off x="0" y="-136525"/>
            <a:ext cx="11493500" cy="79756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descr="Manila, slums, pobreza, chabolas, barrio marginal"/>
          <p:cNvPicPr>
            <a:picLocks noChangeAspect="1" noChangeArrowheads="1"/>
          </p:cNvPicPr>
          <p:nvPr/>
        </p:nvPicPr>
        <p:blipFill>
          <a:blip r:embed="rId2"/>
          <a:srcRect/>
          <a:stretch>
            <a:fillRect/>
          </a:stretch>
        </p:blipFill>
        <p:spPr bwMode="auto">
          <a:xfrm>
            <a:off x="0" y="-136525"/>
            <a:ext cx="11493500" cy="79756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lonkritik.net/10-11/lumiere00.gif"/>
          <p:cNvPicPr>
            <a:picLocks noChangeAspect="1" noChangeArrowheads="1" noCrop="1"/>
          </p:cNvPicPr>
          <p:nvPr/>
        </p:nvPicPr>
        <p:blipFill>
          <a:blip r:embed="rId2">
            <a:duotone>
              <a:schemeClr val="accent3">
                <a:shade val="45000"/>
                <a:satMod val="135000"/>
              </a:schemeClr>
              <a:prstClr val="white"/>
            </a:duotone>
            <a:lum bright="6000" contrast="100000"/>
          </a:blip>
          <a:srcRect/>
          <a:stretch>
            <a:fillRect/>
          </a:stretch>
        </p:blipFill>
        <p:spPr bwMode="auto">
          <a:xfrm>
            <a:off x="0" y="0"/>
            <a:ext cx="11377613" cy="7802316"/>
          </a:xfrm>
          <a:prstGeom prst="rect">
            <a:avLst/>
          </a:prstGeom>
          <a:noFill/>
        </p:spPr>
      </p:pic>
      <p:sp>
        <p:nvSpPr>
          <p:cNvPr id="2" name="1 Rectángulo"/>
          <p:cNvSpPr/>
          <p:nvPr/>
        </p:nvSpPr>
        <p:spPr>
          <a:xfrm>
            <a:off x="2844800" y="2108190"/>
            <a:ext cx="7987542" cy="4401205"/>
          </a:xfrm>
          <a:prstGeom prst="rect">
            <a:avLst/>
          </a:prstGeom>
        </p:spPr>
        <p:txBody>
          <a:bodyPr wrap="square">
            <a:spAutoFit/>
          </a:bodyPr>
          <a:lstStyle/>
          <a:p>
            <a:r>
              <a:rPr lang="es-ES" sz="2800" dirty="0" smtClean="0">
                <a:latin typeface="Agency FB" pitchFamily="34" charset="0"/>
              </a:rPr>
              <a:t>Cuando creo que poco puede sorprenderme, una mujeres nos invitan a sus casas, situadas tras los nichos. Justo detrás del kiosco se accede a </a:t>
            </a:r>
            <a:r>
              <a:rPr lang="es-ES" sz="2800" b="1" dirty="0" smtClean="0">
                <a:latin typeface="Agency FB" pitchFamily="34" charset="0"/>
              </a:rPr>
              <a:t>un laberinto húmedo, oscuro y sin ningún tipo de ventilación</a:t>
            </a:r>
            <a:r>
              <a:rPr lang="es-ES" sz="2800" dirty="0" smtClean="0">
                <a:latin typeface="Agency FB" pitchFamily="34" charset="0"/>
              </a:rPr>
              <a:t>, en el que más de quinientas familias viven como topos en su madriguera. Nos cruzamos con un par de personas lavándose en medio del túnel/calle, por el que hay que ir agachado para no darse con la cabeza en el techo, controlando al mismo tiempo para no resbalar, porque el suelo es puro fango. La sensación es de estar a dos metros bajo tierra, como los vecinos de la necrópolis de al lado. Salir de nuevo a la luz del sol es un regalo.</a:t>
            </a:r>
            <a:endParaRPr lang="es-ES" sz="2800" dirty="0">
              <a:latin typeface="Agency FB" pitchFamily="34" charset="0"/>
            </a:endParaRPr>
          </a:p>
        </p:txBody>
      </p:sp>
    </p:spTree>
  </p:cSld>
  <p:clrMapOvr>
    <a:masterClrMapping/>
  </p:clrMapOvr>
  <p:transition spd="slow" advTm="29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43363" name="Picture 3" descr="http://img.europapress.net/fotoweb/fotonoticia_20151031120650-834599_800.jpg"/>
          <p:cNvPicPr>
            <a:picLocks noChangeAspect="1" noChangeArrowheads="1"/>
          </p:cNvPicPr>
          <p:nvPr/>
        </p:nvPicPr>
        <p:blipFill>
          <a:blip r:embed="rId2"/>
          <a:srcRect/>
          <a:stretch>
            <a:fillRect/>
          </a:stretch>
        </p:blipFill>
        <p:spPr bwMode="auto">
          <a:xfrm>
            <a:off x="0" y="-136526"/>
            <a:ext cx="11420754" cy="7769226"/>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8418" name="Picture 2" descr="viaje a filipinas, vivir en el cementerio, manila"/>
          <p:cNvPicPr>
            <a:picLocks noChangeAspect="1" noChangeArrowheads="1"/>
          </p:cNvPicPr>
          <p:nvPr/>
        </p:nvPicPr>
        <p:blipFill>
          <a:blip r:embed="rId3"/>
          <a:srcRect/>
          <a:stretch>
            <a:fillRect/>
          </a:stretch>
        </p:blipFill>
        <p:spPr bwMode="auto">
          <a:xfrm>
            <a:off x="0" y="-136525"/>
            <a:ext cx="11493500" cy="8115300"/>
          </a:xfrm>
          <a:prstGeom prst="rect">
            <a:avLst/>
          </a:prstGeom>
          <a:noFill/>
        </p:spPr>
      </p:pic>
    </p:spTree>
  </p:cSld>
  <p:clrMapOvr>
    <a:masterClrMapping/>
  </p:clrMapOvr>
  <p:transition spd="slow" advTm="6000">
    <p:randomBar/>
    <p:sndAc>
      <p:stSnd>
        <p:snd r:embed="rId2" name="instrumental - ray conniff - la mer - música orquesta - grandes orquestas.wav"/>
      </p:stSnd>
    </p:sndAc>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298" name="Picture 2" descr="pobreza, filipinas, vertedero, cementerio, navotas"/>
          <p:cNvPicPr>
            <a:picLocks noChangeAspect="1" noChangeArrowheads="1"/>
          </p:cNvPicPr>
          <p:nvPr/>
        </p:nvPicPr>
        <p:blipFill>
          <a:blip r:embed="rId2"/>
          <a:srcRect/>
          <a:stretch>
            <a:fillRect/>
          </a:stretch>
        </p:blipFill>
        <p:spPr bwMode="auto">
          <a:xfrm>
            <a:off x="63500" y="-136525"/>
            <a:ext cx="11430000" cy="79121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147459" name="Picture 3" descr="http://img.europapress.net/fotoweb/fotonoticia_20151031120650-834619_800.jpg"/>
          <p:cNvPicPr>
            <a:picLocks noChangeAspect="1" noChangeArrowheads="1"/>
          </p:cNvPicPr>
          <p:nvPr/>
        </p:nvPicPr>
        <p:blipFill>
          <a:blip r:embed="rId2"/>
          <a:srcRect/>
          <a:stretch>
            <a:fillRect/>
          </a:stretch>
        </p:blipFill>
        <p:spPr bwMode="auto">
          <a:xfrm>
            <a:off x="-464967" y="-136525"/>
            <a:ext cx="11842580" cy="7769225"/>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2578" name="Picture 2" descr="http://trajinandoporelmundo.com/wp-content/uploads/2014/09/durmiendo-tumba-cementerio-manila.jpg"/>
          <p:cNvPicPr>
            <a:picLocks noChangeAspect="1" noChangeArrowheads="1"/>
          </p:cNvPicPr>
          <p:nvPr/>
        </p:nvPicPr>
        <p:blipFill>
          <a:blip r:embed="rId2"/>
          <a:srcRect/>
          <a:stretch>
            <a:fillRect/>
          </a:stretch>
        </p:blipFill>
        <p:spPr bwMode="auto">
          <a:xfrm>
            <a:off x="0" y="-136525"/>
            <a:ext cx="11493500" cy="80137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7394" name="Picture 2" descr="cementerio norte, manila, vivir, tumbas, filipinas"/>
          <p:cNvPicPr>
            <a:picLocks noChangeAspect="1" noChangeArrowheads="1"/>
          </p:cNvPicPr>
          <p:nvPr/>
        </p:nvPicPr>
        <p:blipFill>
          <a:blip r:embed="rId2"/>
          <a:srcRect/>
          <a:stretch>
            <a:fillRect/>
          </a:stretch>
        </p:blipFill>
        <p:spPr bwMode="auto">
          <a:xfrm>
            <a:off x="0" y="-136525"/>
            <a:ext cx="11493500" cy="8128000"/>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lonkritik.net/10-11/lumiere00.gif"/>
          <p:cNvPicPr>
            <a:picLocks noChangeAspect="1" noChangeArrowheads="1" noCrop="1"/>
          </p:cNvPicPr>
          <p:nvPr/>
        </p:nvPicPr>
        <p:blipFill>
          <a:blip r:embed="rId2">
            <a:duotone>
              <a:schemeClr val="accent3">
                <a:shade val="45000"/>
                <a:satMod val="135000"/>
              </a:schemeClr>
              <a:prstClr val="white"/>
            </a:duotone>
            <a:lum bright="6000" contrast="100000"/>
          </a:blip>
          <a:srcRect/>
          <a:stretch>
            <a:fillRect/>
          </a:stretch>
        </p:blipFill>
        <p:spPr bwMode="auto">
          <a:xfrm>
            <a:off x="0" y="0"/>
            <a:ext cx="11377613" cy="7802316"/>
          </a:xfrm>
          <a:prstGeom prst="rect">
            <a:avLst/>
          </a:prstGeom>
          <a:noFill/>
        </p:spPr>
      </p:pic>
      <p:sp>
        <p:nvSpPr>
          <p:cNvPr id="2" name="1 Rectángulo"/>
          <p:cNvSpPr/>
          <p:nvPr/>
        </p:nvSpPr>
        <p:spPr>
          <a:xfrm>
            <a:off x="2844800" y="1692692"/>
            <a:ext cx="8201856" cy="5262979"/>
          </a:xfrm>
          <a:prstGeom prst="rect">
            <a:avLst/>
          </a:prstGeom>
        </p:spPr>
        <p:txBody>
          <a:bodyPr wrap="square">
            <a:spAutoFit/>
          </a:bodyPr>
          <a:lstStyle/>
          <a:p>
            <a:r>
              <a:rPr lang="es-ES" sz="2800" dirty="0" smtClean="0">
                <a:latin typeface="Agency FB" pitchFamily="34" charset="0"/>
              </a:rPr>
              <a:t>Me voy de </a:t>
            </a:r>
            <a:r>
              <a:rPr lang="es-ES" sz="2800" b="1" dirty="0" err="1" smtClean="0">
                <a:latin typeface="Agency FB" pitchFamily="34" charset="0"/>
              </a:rPr>
              <a:t>Navotas</a:t>
            </a:r>
            <a:r>
              <a:rPr lang="es-ES" sz="2800" dirty="0" smtClean="0">
                <a:latin typeface="Agency FB" pitchFamily="34" charset="0"/>
              </a:rPr>
              <a:t> con muchos más interrogantes de los que tenía antes de ir. Muchísimos más. Esta primera visita me ha conmovido tanto que no he reunido valor para hacer demasiadas preguntas a unas personas con una vida tan injustamente jodida, desde mi privilegiada perspectiva de viajera-curiosa-niña-bien. En ocasiones como ésta</a:t>
            </a:r>
            <a:r>
              <a:rPr lang="es-ES" sz="2800" b="1" dirty="0" smtClean="0">
                <a:latin typeface="Agency FB" pitchFamily="34" charset="0"/>
              </a:rPr>
              <a:t> me doy mucho asco</a:t>
            </a:r>
            <a:r>
              <a:rPr lang="es-ES" sz="2800" dirty="0" smtClean="0">
                <a:latin typeface="Agency FB" pitchFamily="34" charset="0"/>
              </a:rPr>
              <a:t>. Es un sentimiento con el que ya estoy más que familiarizada, aunque creo que nunca he estado en un lugar que me haya impactado hasta este extremo: por la pobreza, por la insalubridad, por su doble naturaleza de cementerio y vertedero, por la convivencia entre vivos y muertos, y como contraste a todo, por las sonrisas. Por la poesía que, a pesar de todo, encierra un lugar originariamente consagrado a la muerte donde cada día nace la vida.</a:t>
            </a:r>
            <a:endParaRPr lang="es-ES" sz="2800" dirty="0">
              <a:latin typeface="Agency FB" pitchFamily="34" charset="0"/>
            </a:endParaRPr>
          </a:p>
        </p:txBody>
      </p:sp>
    </p:spTree>
  </p:cSld>
  <p:clrMapOvr>
    <a:masterClrMapping/>
  </p:clrMapOvr>
  <p:transition spd="slow" advTm="39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4626" name="Picture 2" descr="http://trajinandoporelmundo.com/wp-content/uploads/2014/08/manila-cementerio-habitantes.jpg"/>
          <p:cNvPicPr>
            <a:picLocks noChangeAspect="1" noChangeArrowheads="1"/>
          </p:cNvPicPr>
          <p:nvPr/>
        </p:nvPicPr>
        <p:blipFill>
          <a:blip r:embed="rId2"/>
          <a:srcRect/>
          <a:stretch>
            <a:fillRect/>
          </a:stretch>
        </p:blipFill>
        <p:spPr bwMode="auto">
          <a:xfrm>
            <a:off x="0" y="0"/>
            <a:ext cx="11377613" cy="7835702"/>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2274" name="Picture 2" descr="Filipinas, basurero, insalubre, pobreza, navotas, "/>
          <p:cNvPicPr>
            <a:picLocks noChangeAspect="1" noChangeArrowheads="1"/>
          </p:cNvPicPr>
          <p:nvPr/>
        </p:nvPicPr>
        <p:blipFill>
          <a:blip r:embed="rId2"/>
          <a:srcRect/>
          <a:stretch>
            <a:fillRect/>
          </a:stretch>
        </p:blipFill>
        <p:spPr bwMode="auto">
          <a:xfrm>
            <a:off x="-199314" y="-136526"/>
            <a:ext cx="11692814" cy="7769225"/>
          </a:xfrm>
          <a:prstGeom prst="rect">
            <a:avLst/>
          </a:prstGeom>
          <a:noFill/>
        </p:spPr>
      </p:pic>
    </p:spTree>
  </p:cSld>
  <p:clrMapOvr>
    <a:masterClrMapping/>
  </p:clrMapOvr>
  <p:transition spd="slow" advTm="6000">
    <p:randomBa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Niña vive en el cementerio de Manila"/>
          <p:cNvPicPr>
            <a:picLocks noChangeAspect="1" noChangeArrowheads="1"/>
          </p:cNvPicPr>
          <p:nvPr/>
        </p:nvPicPr>
        <p:blipFill>
          <a:blip r:embed="rId2"/>
          <a:srcRect/>
          <a:stretch>
            <a:fillRect/>
          </a:stretch>
        </p:blipFill>
        <p:spPr bwMode="auto">
          <a:xfrm>
            <a:off x="0" y="0"/>
            <a:ext cx="11817765" cy="7632700"/>
          </a:xfrm>
          <a:prstGeom prst="rect">
            <a:avLst/>
          </a:prstGeom>
          <a:noFill/>
        </p:spPr>
      </p:pic>
      <p:sp>
        <p:nvSpPr>
          <p:cNvPr id="3" name="2 CuadroTexto"/>
          <p:cNvSpPr txBox="1"/>
          <p:nvPr/>
        </p:nvSpPr>
        <p:spPr>
          <a:xfrm>
            <a:off x="402394" y="5387986"/>
            <a:ext cx="4768357" cy="2123658"/>
          </a:xfrm>
          <a:prstGeom prst="rect">
            <a:avLst/>
          </a:prstGeom>
          <a:noFill/>
        </p:spPr>
        <p:txBody>
          <a:bodyPr wrap="none" rtlCol="0">
            <a:spAutoFit/>
          </a:bodyPr>
          <a:lstStyle/>
          <a:p>
            <a:r>
              <a:rPr lang="es-ES" sz="2400" b="1" dirty="0" smtClean="0">
                <a:solidFill>
                  <a:srgbClr val="FFFF00"/>
                </a:solidFill>
              </a:rPr>
              <a:t>IMÁGENES </a:t>
            </a:r>
            <a:r>
              <a:rPr lang="es-ES" sz="2400" b="1" dirty="0" smtClean="0">
                <a:solidFill>
                  <a:srgbClr val="FFFF00"/>
                </a:solidFill>
              </a:rPr>
              <a:t>DE LA RED Y </a:t>
            </a:r>
          </a:p>
          <a:p>
            <a:r>
              <a:rPr lang="es-ES" sz="2400" b="1" dirty="0" smtClean="0">
                <a:solidFill>
                  <a:srgbClr val="FFFF00"/>
                </a:solidFill>
              </a:rPr>
              <a:t>TRAJINANDO POR EL MUNDO. COM</a:t>
            </a:r>
          </a:p>
          <a:p>
            <a:r>
              <a:rPr lang="es-ES" sz="2400" b="1" dirty="0" smtClean="0">
                <a:solidFill>
                  <a:srgbClr val="FFFF00"/>
                </a:solidFill>
              </a:rPr>
              <a:t>TEXTO; CARMEN </a:t>
            </a:r>
            <a:r>
              <a:rPr lang="es-ES" sz="2400" b="1" dirty="0" smtClean="0">
                <a:solidFill>
                  <a:srgbClr val="FFFF00"/>
                </a:solidFill>
              </a:rPr>
              <a:t>TEIRA.</a:t>
            </a:r>
          </a:p>
          <a:p>
            <a:r>
              <a:rPr lang="es-ES" sz="2400" b="1" dirty="0" smtClean="0">
                <a:solidFill>
                  <a:srgbClr val="FFFF00"/>
                </a:solidFill>
              </a:rPr>
              <a:t>MÚSICA ; RICHARD CLAYDERMAN</a:t>
            </a:r>
            <a:endParaRPr lang="es-ES" sz="2400" b="1" dirty="0" smtClean="0">
              <a:solidFill>
                <a:srgbClr val="FFFF00"/>
              </a:solidFill>
            </a:endParaRPr>
          </a:p>
          <a:p>
            <a:endParaRPr lang="es-ES" sz="3600" dirty="0"/>
          </a:p>
        </p:txBody>
      </p:sp>
    </p:spTree>
  </p:cSld>
  <p:clrMapOvr>
    <a:masterClrMapping/>
  </p:clrMapOvr>
  <p:transition spd="slow" advTm="6000">
    <p:randomBa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3" name="Picture 3" descr="Niña vive en el cementerio de Manila"/>
          <p:cNvPicPr>
            <a:picLocks noChangeAspect="1" noChangeArrowheads="1"/>
          </p:cNvPicPr>
          <p:nvPr/>
        </p:nvPicPr>
        <p:blipFill>
          <a:blip r:embed="rId2"/>
          <a:srcRect/>
          <a:stretch>
            <a:fillRect/>
          </a:stretch>
        </p:blipFill>
        <p:spPr bwMode="auto">
          <a:xfrm>
            <a:off x="0" y="0"/>
            <a:ext cx="11377613" cy="76327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schemeClr val="accent3">
                <a:shade val="45000"/>
                <a:satMod val="135000"/>
              </a:schemeClr>
              <a:prstClr val="white"/>
            </a:duotone>
            <a:lum contrast="94000"/>
          </a:blip>
          <a:srcRect/>
          <a:stretch>
            <a:fillRect/>
          </a:stretch>
        </p:blipFill>
        <p:spPr bwMode="auto">
          <a:xfrm>
            <a:off x="-2" y="0"/>
            <a:ext cx="11377615" cy="76327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773045" y="3773054"/>
            <a:ext cx="7632700" cy="8660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517962" y="3773054"/>
            <a:ext cx="7632700" cy="86608"/>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5" y="0"/>
            <a:ext cx="11377613" cy="7736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5" y="7549577"/>
            <a:ext cx="11377613" cy="8312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1034297" y="6432332"/>
            <a:ext cx="818228" cy="761838"/>
          </a:xfrm>
          <a:prstGeom prst="rect">
            <a:avLst/>
          </a:prstGeom>
          <a:noFill/>
          <a:ln w="38100">
            <a:solidFill>
              <a:srgbClr val="1CDEF8"/>
            </a:solidFill>
            <a:miter lim="800000"/>
            <a:headEnd/>
            <a:tailEnd/>
          </a:ln>
        </p:spPr>
      </p:pic>
      <p:sp>
        <p:nvSpPr>
          <p:cNvPr id="19" name="18 Rectángulo"/>
          <p:cNvSpPr/>
          <p:nvPr/>
        </p:nvSpPr>
        <p:spPr>
          <a:xfrm>
            <a:off x="2464099" y="5088485"/>
            <a:ext cx="334985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801571" y="557846"/>
            <a:ext cx="3485517" cy="3502270"/>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6426554" y="1030268"/>
            <a:ext cx="4352706" cy="5088694"/>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sábado, 07 de mayo de 2016</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17:00</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32000" contrast="4000"/>
          </a:blip>
          <a:srcRect/>
          <a:stretch>
            <a:fillRect/>
          </a:stretch>
        </p:blipFill>
        <p:spPr bwMode="auto">
          <a:xfrm>
            <a:off x="2073848" y="6245243"/>
            <a:ext cx="2499537" cy="1039579"/>
          </a:xfrm>
          <a:prstGeom prst="rect">
            <a:avLst/>
          </a:prstGeom>
          <a:noFill/>
        </p:spPr>
      </p:pic>
    </p:spTree>
  </p:cSld>
  <p:clrMapOvr>
    <a:masterClrMapping/>
  </p:clrMapOvr>
  <p:transition spd="slow" advTm="13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par>
                          <p:cTn id="19" fill="hold">
                            <p:stCondLst>
                              <p:cond delay="4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par>
                          <p:cTn id="23" fill="hold">
                            <p:stCondLst>
                              <p:cond delay="9800"/>
                            </p:stCondLst>
                            <p:childTnLst>
                              <p:par>
                                <p:cTn id="24" presetID="6" presetClass="exit" presetSubtype="32" fill="hold" nodeType="afterEffect">
                                  <p:stCondLst>
                                    <p:cond delay="0"/>
                                  </p:stCondLst>
                                  <p:childTnLst>
                                    <p:animEffect transition="out" filter="circle(out)">
                                      <p:cBhvr>
                                        <p:cTn id="25" dur="5000"/>
                                        <p:tgtEl>
                                          <p:spTgt spid="14"/>
                                        </p:tgtEl>
                                      </p:cBhvr>
                                    </p:animEffect>
                                    <p:set>
                                      <p:cBhvr>
                                        <p:cTn id="26" dur="1" fill="hold">
                                          <p:stCondLst>
                                            <p:cond delay="4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780964"/>
            <a:ext cx="11377613" cy="254423"/>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2035388"/>
            <a:ext cx="11377613" cy="5597313"/>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465153" y="0"/>
            <a:ext cx="6068060" cy="1738560"/>
          </a:xfrm>
          <a:prstGeom prst="rect">
            <a:avLst/>
          </a:prstGeom>
          <a:noFill/>
        </p:spPr>
      </p:pic>
      <p:sp>
        <p:nvSpPr>
          <p:cNvPr id="4104" name="Text Box 8"/>
          <p:cNvSpPr txBox="1">
            <a:spLocks noChangeArrowheads="1"/>
          </p:cNvSpPr>
          <p:nvPr/>
        </p:nvSpPr>
        <p:spPr bwMode="auto">
          <a:xfrm>
            <a:off x="0" y="2120196"/>
            <a:ext cx="1137761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422202" y="5258083"/>
            <a:ext cx="3318471"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7016196" y="4664429"/>
            <a:ext cx="2939216" cy="2629041"/>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5025116" y="5427699"/>
            <a:ext cx="1517014" cy="1102501"/>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3307503"/>
            <a:ext cx="663693" cy="593654"/>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901158"/>
            <a:ext cx="663693" cy="593654"/>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494813"/>
            <a:ext cx="663693" cy="593654"/>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5088467"/>
            <a:ext cx="663693" cy="593654"/>
          </a:xfrm>
          <a:prstGeom prst="rect">
            <a:avLst/>
          </a:prstGeom>
          <a:noFill/>
        </p:spPr>
      </p:pic>
    </p:spTree>
  </p:cSld>
  <p:clrMapOvr>
    <a:masterClrMapping/>
  </p:clrMapOvr>
  <p:transition spd="slow">
    <p:randomBar/>
  </p:transition>
  <p:timing>
    <p:tnLst>
      <p:par>
        <p:cTn id="1" dur="indefinite" restart="never" nodeType="tmRoot"/>
      </p:par>
    </p:tnLst>
  </p:timing>
</p:sld>
</file>

<file path=ppt/theme/theme1.xml><?xml version="1.0" encoding="utf-8"?>
<a:theme xmlns:a="http://schemas.openxmlformats.org/drawingml/2006/main" name="VIVIR EN UN CEMENTERI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VIVIR EN UN CEMENTERIO</Template>
  <TotalTime>13</TotalTime>
  <Words>295</Words>
  <Application>Microsoft Office PowerPoint</Application>
  <PresentationFormat>Personalizado</PresentationFormat>
  <Paragraphs>34</Paragraphs>
  <Slides>52</Slides>
  <Notes>0</Notes>
  <HiddenSlides>0</HiddenSlides>
  <MMClips>0</MMClips>
  <ScaleCrop>false</ScaleCrop>
  <HeadingPairs>
    <vt:vector size="4" baseType="variant">
      <vt:variant>
        <vt:lpstr>Tema</vt:lpstr>
      </vt:variant>
      <vt:variant>
        <vt:i4>2</vt:i4>
      </vt:variant>
      <vt:variant>
        <vt:lpstr>Títulos de diapositiva</vt:lpstr>
      </vt:variant>
      <vt:variant>
        <vt:i4>52</vt:i4>
      </vt:variant>
    </vt:vector>
  </HeadingPairs>
  <TitlesOfParts>
    <vt:vector size="54" baseType="lpstr">
      <vt:lpstr>VIVIR EN UN CEMENTERIO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9</cp:revision>
  <dcterms:created xsi:type="dcterms:W3CDTF">2016-05-07T14:54:30Z</dcterms:created>
  <dcterms:modified xsi:type="dcterms:W3CDTF">2016-05-07T15:07:48Z</dcterms:modified>
</cp:coreProperties>
</file>