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7" r:id="rId3"/>
    <p:sldId id="344" r:id="rId4"/>
    <p:sldId id="365" r:id="rId5"/>
    <p:sldId id="302" r:id="rId6"/>
    <p:sldId id="322" r:id="rId7"/>
    <p:sldId id="289" r:id="rId8"/>
    <p:sldId id="364" r:id="rId9"/>
    <p:sldId id="359" r:id="rId10"/>
    <p:sldId id="304" r:id="rId11"/>
    <p:sldId id="303" r:id="rId12"/>
    <p:sldId id="330" r:id="rId13"/>
    <p:sldId id="345" r:id="rId14"/>
    <p:sldId id="305" r:id="rId15"/>
    <p:sldId id="323" r:id="rId16"/>
    <p:sldId id="260" r:id="rId17"/>
    <p:sldId id="262" r:id="rId18"/>
    <p:sldId id="257" r:id="rId19"/>
    <p:sldId id="261" r:id="rId20"/>
    <p:sldId id="333" r:id="rId21"/>
    <p:sldId id="342" r:id="rId22"/>
    <p:sldId id="295" r:id="rId23"/>
    <p:sldId id="296" r:id="rId24"/>
    <p:sldId id="350" r:id="rId25"/>
    <p:sldId id="343" r:id="rId26"/>
    <p:sldId id="332" r:id="rId27"/>
    <p:sldId id="292" r:id="rId28"/>
    <p:sldId id="285" r:id="rId29"/>
    <p:sldId id="288" r:id="rId30"/>
    <p:sldId id="317" r:id="rId31"/>
    <p:sldId id="318" r:id="rId32"/>
    <p:sldId id="310" r:id="rId33"/>
    <p:sldId id="267" r:id="rId34"/>
    <p:sldId id="286" r:id="rId35"/>
    <p:sldId id="274" r:id="rId36"/>
    <p:sldId id="362" r:id="rId37"/>
    <p:sldId id="307" r:id="rId38"/>
    <p:sldId id="308" r:id="rId39"/>
    <p:sldId id="358" r:id="rId40"/>
    <p:sldId id="337" r:id="rId41"/>
    <p:sldId id="298" r:id="rId42"/>
    <p:sldId id="299" r:id="rId43"/>
    <p:sldId id="300" r:id="rId44"/>
    <p:sldId id="301" r:id="rId45"/>
    <p:sldId id="349" r:id="rId46"/>
    <p:sldId id="309" r:id="rId47"/>
    <p:sldId id="256" r:id="rId48"/>
    <p:sldId id="268" r:id="rId49"/>
    <p:sldId id="311" r:id="rId50"/>
    <p:sldId id="312" r:id="rId51"/>
    <p:sldId id="313" r:id="rId52"/>
    <p:sldId id="354" r:id="rId53"/>
    <p:sldId id="355" r:id="rId54"/>
    <p:sldId id="351" r:id="rId55"/>
    <p:sldId id="352" r:id="rId56"/>
    <p:sldId id="353" r:id="rId57"/>
    <p:sldId id="315" r:id="rId58"/>
    <p:sldId id="356" r:id="rId59"/>
    <p:sldId id="314" r:id="rId60"/>
    <p:sldId id="316" r:id="rId61"/>
    <p:sldId id="357" r:id="rId62"/>
    <p:sldId id="319" r:id="rId63"/>
    <p:sldId id="320" r:id="rId64"/>
    <p:sldId id="321" r:id="rId65"/>
    <p:sldId id="258" r:id="rId66"/>
    <p:sldId id="259" r:id="rId67"/>
    <p:sldId id="265" r:id="rId68"/>
    <p:sldId id="269" r:id="rId69"/>
    <p:sldId id="270" r:id="rId70"/>
    <p:sldId id="264" r:id="rId71"/>
    <p:sldId id="271" r:id="rId72"/>
    <p:sldId id="263" r:id="rId73"/>
    <p:sldId id="272" r:id="rId74"/>
    <p:sldId id="273" r:id="rId75"/>
    <p:sldId id="293" r:id="rId76"/>
    <p:sldId id="341" r:id="rId77"/>
    <p:sldId id="335" r:id="rId78"/>
    <p:sldId id="282" r:id="rId79"/>
    <p:sldId id="340" r:id="rId80"/>
    <p:sldId id="339" r:id="rId81"/>
    <p:sldId id="294" r:id="rId82"/>
    <p:sldId id="278" r:id="rId83"/>
    <p:sldId id="336" r:id="rId84"/>
    <p:sldId id="275" r:id="rId85"/>
    <p:sldId id="276" r:id="rId86"/>
    <p:sldId id="338" r:id="rId87"/>
    <p:sldId id="277" r:id="rId88"/>
    <p:sldId id="334" r:id="rId89"/>
    <p:sldId id="360" r:id="rId90"/>
    <p:sldId id="361" r:id="rId91"/>
    <p:sldId id="326" r:id="rId92"/>
    <p:sldId id="363" r:id="rId93"/>
  </p:sldIdLst>
  <p:sldSz cx="109093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GUl6PN4NI7cM8qDrN6Z+A" hashData="jlqnsmVygFWnu4At7+S1rA/sTu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70" d="100"/>
          <a:sy n="70" d="100"/>
        </p:scale>
        <p:origin x="-984" y="-456"/>
      </p:cViewPr>
      <p:guideLst>
        <p:guide orient="horz" pos="2160"/>
        <p:guide pos="34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8199" y="2130428"/>
            <a:ext cx="927290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6395" y="3886200"/>
            <a:ext cx="763651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1761" y="4406903"/>
            <a:ext cx="927290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1761" y="2906713"/>
            <a:ext cx="927290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5465" y="1600203"/>
            <a:ext cx="481827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45561" y="1600203"/>
            <a:ext cx="481827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6" y="1535113"/>
            <a:ext cx="482016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5466" y="2174875"/>
            <a:ext cx="482016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41775" y="1535113"/>
            <a:ext cx="48220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41775" y="2174875"/>
            <a:ext cx="48220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67" y="273050"/>
            <a:ext cx="358908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65233" y="273053"/>
            <a:ext cx="609860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5467" y="1435103"/>
            <a:ext cx="358908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8299" y="4800600"/>
            <a:ext cx="654558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8299" y="612775"/>
            <a:ext cx="654558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8299" y="5367338"/>
            <a:ext cx="654558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09242" y="274641"/>
            <a:ext cx="2454593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5465" y="274641"/>
            <a:ext cx="7181956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8199" y="2130428"/>
            <a:ext cx="9272905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6395" y="3886200"/>
            <a:ext cx="763651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5465" y="274638"/>
            <a:ext cx="981837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5" y="1600203"/>
            <a:ext cx="981837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5465" y="6356353"/>
            <a:ext cx="254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FFD5A-CC6E-4E00-8549-E08A1841120B}" type="datetimeFigureOut">
              <a:rPr lang="es-ES" smtClean="0"/>
              <a:pPr/>
              <a:t>18/04/2016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27344" y="6356353"/>
            <a:ext cx="3454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18333" y="6356353"/>
            <a:ext cx="254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1A892-D6A6-4B62-8159-7697F71461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5465" y="6245225"/>
            <a:ext cx="254550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89.jpeg"/><Relationship Id="rId4" Type="http://schemas.openxmlformats.org/officeDocument/2006/relationships/image" Target="../media/image3.gif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1.png"/><Relationship Id="rId10" Type="http://schemas.openxmlformats.org/officeDocument/2006/relationships/image" Target="../media/image9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viajestajmahal.es/wp-content/uploads/2015/10/taj-mah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947932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7478" y="3387478"/>
            <a:ext cx="6858000" cy="83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38778" y="3387478"/>
            <a:ext cx="6858000" cy="83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09093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9093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651" y="285728"/>
            <a:ext cx="1223070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6109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26111" y="5715019"/>
            <a:ext cx="82099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4714332" y="2500309"/>
            <a:ext cx="32119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45470" y="1357298"/>
            <a:ext cx="7244508" cy="40005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VIVIR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EN LA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INDIA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lum contrast="92000"/>
          </a:blip>
          <a:srcRect/>
          <a:stretch>
            <a:fillRect/>
          </a:stretch>
        </p:blipFill>
        <p:spPr bwMode="auto">
          <a:xfrm>
            <a:off x="1363636" y="5572140"/>
            <a:ext cx="1477653" cy="10186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 loop="1">
        <p:snd r:embed="rId2" name="proverbi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http://estaticos2.catai.es/content/media/fotos/samples/large/taj-mahal-al-atardecer-agr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095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http://debeverse.com/wp-content/uploads/2015/10/2D5E7BEF00000578-0-image-a-6_14447365578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60240" y="0"/>
            <a:ext cx="6562672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2897765" y="1643051"/>
            <a:ext cx="460239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>
                <a:latin typeface="Agency FB" pitchFamily="34" charset="0"/>
              </a:rPr>
              <a:t>El </a:t>
            </a:r>
            <a:r>
              <a:rPr lang="es-ES" sz="4400" b="1" dirty="0" err="1">
                <a:latin typeface="Agency FB" pitchFamily="34" charset="0"/>
              </a:rPr>
              <a:t>Taj</a:t>
            </a:r>
            <a:r>
              <a:rPr lang="es-ES" sz="4400" b="1" dirty="0">
                <a:latin typeface="Agency FB" pitchFamily="34" charset="0"/>
              </a:rPr>
              <a:t> </a:t>
            </a:r>
            <a:r>
              <a:rPr lang="es-ES" sz="4400" b="1" dirty="0" err="1">
                <a:latin typeface="Agency FB" pitchFamily="34" charset="0"/>
              </a:rPr>
              <a:t>Mahal</a:t>
            </a:r>
            <a:r>
              <a:rPr lang="es-ES" sz="4400" b="1" dirty="0">
                <a:latin typeface="Agency FB" pitchFamily="34" charset="0"/>
              </a:rPr>
              <a:t> puede parecer hermoso en esta fotografía usada por empresas de turismo</a:t>
            </a: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viajestajmahal.es/wp-content/uploads/2015/10/taj-mah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4793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blogs.elcorreo.com/colomba/files/254997_GF0BPEB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21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eaconholidays.com.au/wp-content/uploads/2015/07/ind_agra_tajmahal_courtesyindi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2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s://upload.wikimedia.org/wikipedia/commons/thumb/f/f0/Bride_by_prakhar.jpg/220px-Bride_by_prakha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86280" cy="3214712"/>
          </a:xfrm>
          <a:prstGeom prst="rect">
            <a:avLst/>
          </a:prstGeom>
          <a:noFill/>
        </p:spPr>
      </p:pic>
      <p:pic>
        <p:nvPicPr>
          <p:cNvPr id="1028" name="Picture 4" descr="http://i.skyrock.net/0358/43900358/pics/1770608990_smal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68634" y="2000240"/>
            <a:ext cx="4636729" cy="3071834"/>
          </a:xfrm>
          <a:prstGeom prst="rect">
            <a:avLst/>
          </a:prstGeom>
          <a:noFill/>
        </p:spPr>
      </p:pic>
      <p:pic>
        <p:nvPicPr>
          <p:cNvPr id="1030" name="Picture 6" descr="http://gioielleriacirillo.it/wp-content/uploads/2015/06/INDIA-india_bikaner_woman_full_siz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26917" y="3790963"/>
            <a:ext cx="4182383" cy="30670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 l="5085" t="7245" b="4770"/>
          <a:stretch>
            <a:fillRect/>
          </a:stretch>
        </p:blipFill>
        <p:spPr bwMode="auto">
          <a:xfrm>
            <a:off x="5597526" y="357166"/>
            <a:ext cx="4772852" cy="607223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1 Rectángulo"/>
          <p:cNvSpPr/>
          <p:nvPr/>
        </p:nvSpPr>
        <p:spPr>
          <a:xfrm>
            <a:off x="6240468" y="1571612"/>
            <a:ext cx="357963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>
                <a:latin typeface="Agency FB" pitchFamily="34" charset="0"/>
              </a:rPr>
              <a:t>Pero cuando llegas ahí </a:t>
            </a:r>
            <a:endParaRPr lang="es-ES" sz="4400" b="1" dirty="0" smtClean="0">
              <a:latin typeface="Agency FB" pitchFamily="34" charset="0"/>
            </a:endParaRPr>
          </a:p>
          <a:p>
            <a:pPr algn="ctr"/>
            <a:r>
              <a:rPr lang="es-ES" sz="4400" b="1" dirty="0" smtClean="0">
                <a:latin typeface="Agency FB" pitchFamily="34" charset="0"/>
              </a:rPr>
              <a:t>no </a:t>
            </a:r>
            <a:r>
              <a:rPr lang="es-ES" sz="4400" b="1" dirty="0">
                <a:latin typeface="Agency FB" pitchFamily="34" charset="0"/>
              </a:rPr>
              <a:t>es exactamente lo mismo</a:t>
            </a:r>
            <a:endParaRPr lang="es-ES" sz="44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desigual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3618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1158" y="0"/>
            <a:ext cx="6562672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323912" y="1214424"/>
            <a:ext cx="45171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Agency FB" pitchFamily="34" charset="0"/>
              </a:rPr>
              <a:t>Te quejas de tu país? mira como </a:t>
            </a:r>
          </a:p>
          <a:p>
            <a:pPr algn="ctr"/>
            <a:r>
              <a:rPr lang="es-ES" sz="2400" b="1" dirty="0" smtClean="0">
                <a:latin typeface="Agency FB" pitchFamily="34" charset="0"/>
              </a:rPr>
              <a:t>viven en la India.</a:t>
            </a:r>
          </a:p>
          <a:p>
            <a:pPr algn="ctr"/>
            <a:r>
              <a:rPr lang="es-ES" sz="2400" b="1" dirty="0" smtClean="0">
                <a:latin typeface="Agency FB" pitchFamily="34" charset="0"/>
              </a:rPr>
              <a:t>Aprende un poco de La India, </a:t>
            </a:r>
          </a:p>
          <a:p>
            <a:pPr algn="ctr"/>
            <a:r>
              <a:rPr lang="es-ES" sz="2400" b="1" dirty="0" smtClean="0">
                <a:latin typeface="Agency FB" pitchFamily="34" charset="0"/>
              </a:rPr>
              <a:t>con 1.200 millones de personas, es el segundo país más poblado del mundo después de China. 1 de cada 6 personas en el mundo vive en la India. La sobrepoblación es, obviamente, el problema más grande del país. Los puestos de trabajo son muy escasos </a:t>
            </a:r>
          </a:p>
          <a:p>
            <a:pPr algn="ctr"/>
            <a:r>
              <a:rPr lang="es-ES" sz="2400" b="1" dirty="0" smtClean="0">
                <a:latin typeface="Agency FB" pitchFamily="34" charset="0"/>
              </a:rPr>
              <a:t>y la paga muy mala.</a:t>
            </a:r>
            <a:endParaRPr lang="es-ES" sz="2400" b="1" dirty="0">
              <a:latin typeface="Agency FB" pitchFamily="34" charset="0"/>
            </a:endParaRPr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http://blogs.hola.com/bonvoyage/laind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902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A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21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s://farm8.staticflickr.com/7304/13792253155_6fc5acca7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2436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 no te mienta, asi viven en la 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13" y="0"/>
            <a:ext cx="108922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v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09199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821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5028541" cy="69014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37486" y="1357298"/>
            <a:ext cx="34944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atin typeface="Agency FB" pitchFamily="34" charset="0"/>
              </a:rPr>
              <a:t>Mantener un elefante no es tarea ni barata ni sencilla, y no todos los comerciantes tienen la posibilidad de tener uno.</a:t>
            </a:r>
            <a:endParaRPr lang="es-ES" sz="3200" b="1" dirty="0">
              <a:latin typeface="Agency FB" pitchFamily="34" charset="0"/>
            </a:endParaRPr>
          </a:p>
        </p:txBody>
      </p:sp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2" name="Picture 2" descr="http://previews.123rf.com/images/svetlanaprikhnenko/svetlanaprikhnenko1303/svetlanaprikhnenko130300090/18375478-Elefante-indio-Foto-de-archiv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68964" y="1142984"/>
            <a:ext cx="4416388" cy="44163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actualidadviajes.com/wp-content/uploads/2012/01/elef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4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5028541" cy="690148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1 Rectángulo"/>
          <p:cNvSpPr/>
          <p:nvPr/>
        </p:nvSpPr>
        <p:spPr>
          <a:xfrm>
            <a:off x="681799" y="1285860"/>
            <a:ext cx="383530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atin typeface="Agency FB" pitchFamily="34" charset="0"/>
              </a:rPr>
              <a:t>Ver elefantes es </a:t>
            </a:r>
            <a:endParaRPr lang="es-ES" sz="3200" b="1" dirty="0" smtClean="0">
              <a:latin typeface="Agency FB" pitchFamily="34" charset="0"/>
            </a:endParaRPr>
          </a:p>
          <a:p>
            <a:pPr algn="ctr"/>
            <a:r>
              <a:rPr lang="es-ES" sz="3200" b="1" dirty="0" smtClean="0">
                <a:latin typeface="Agency FB" pitchFamily="34" charset="0"/>
              </a:rPr>
              <a:t>algo </a:t>
            </a:r>
            <a:r>
              <a:rPr lang="es-ES" sz="3200" b="1" dirty="0">
                <a:latin typeface="Agency FB" pitchFamily="34" charset="0"/>
              </a:rPr>
              <a:t>muy común en las zonas del sur, y en </a:t>
            </a:r>
            <a:r>
              <a:rPr lang="es-ES" sz="3200" b="1" dirty="0" err="1" smtClean="0">
                <a:latin typeface="Agency FB" pitchFamily="34" charset="0"/>
              </a:rPr>
              <a:t>la.mayoría</a:t>
            </a:r>
            <a:r>
              <a:rPr lang="es-ES" sz="3200" b="1" dirty="0" smtClean="0">
                <a:latin typeface="Agency FB" pitchFamily="34" charset="0"/>
              </a:rPr>
              <a:t> </a:t>
            </a:r>
            <a:r>
              <a:rPr lang="es-ES" sz="3200" b="1" dirty="0">
                <a:latin typeface="Agency FB" pitchFamily="34" charset="0"/>
              </a:rPr>
              <a:t>de los casos son utilizados como herramientas de </a:t>
            </a:r>
            <a:r>
              <a:rPr lang="es-ES" sz="3200" b="1" dirty="0" smtClean="0">
                <a:latin typeface="Agency FB" pitchFamily="34" charset="0"/>
              </a:rPr>
              <a:t>trabajo.</a:t>
            </a:r>
            <a:endParaRPr lang="es-ES" sz="3200" b="1" dirty="0">
              <a:latin typeface="Agency FB" pitchFamily="34" charset="0"/>
            </a:endParaRPr>
          </a:p>
        </p:txBody>
      </p:sp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A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09300" cy="72715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www.schnauzi.com/wp-content/uploads/2015/12/india-prohibe-paseos-elef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432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://www.abc.es/Media/201211/08/elefantes-bosque-kalabari--644x4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6628" y="0"/>
            <a:ext cx="6562672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454650" y="1428738"/>
            <a:ext cx="42614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atin typeface="Agency FB" pitchFamily="34" charset="0"/>
              </a:rPr>
              <a:t>En la India es frecuente encontrarse con </a:t>
            </a:r>
            <a:r>
              <a:rPr lang="es-ES" sz="3200" b="1" dirty="0" err="1" smtClean="0">
                <a:latin typeface="Agency FB" pitchFamily="34" charset="0"/>
              </a:rPr>
              <a:t>Sadhus</a:t>
            </a:r>
            <a:r>
              <a:rPr lang="es-ES" sz="3200" b="1" dirty="0" smtClean="0">
                <a:latin typeface="Agency FB" pitchFamily="34" charset="0"/>
              </a:rPr>
              <a:t>. Monjes nómadas que siempre llevan sus pocas posesiones y viajan en busca de la </a:t>
            </a:r>
          </a:p>
          <a:p>
            <a:pPr algn="ctr"/>
            <a:r>
              <a:rPr lang="es-ES" sz="3200" b="1" dirty="0" smtClean="0">
                <a:latin typeface="Agency FB" pitchFamily="34" charset="0"/>
              </a:rPr>
              <a:t>iluminación</a:t>
            </a:r>
            <a:endParaRPr lang="es-ES" sz="3200" dirty="0"/>
          </a:p>
        </p:txBody>
      </p:sp>
      <p:pic>
        <p:nvPicPr>
          <p:cNvPr id="8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pobr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323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1.bp.blogspot.com/-2asUNZz1waY/VMTT-C416xI/AAAAAAAABiY/_uS6Hfp6sNM/s1600/Sadus_at_Pashupatinath_tem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71"/>
            <a:ext cx="12528641" cy="70008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lanoticia.pe/wp-content/uploads/2014/01/pa%C3%ADses-m%C3%A1s-baratos-para-viajar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093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6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539918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1025494" y="2285992"/>
            <a:ext cx="34944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Agency FB" pitchFamily="34" charset="0"/>
              </a:rPr>
              <a:t>Las vacas son animales sagrados y no pueden ser sacrificados.</a:t>
            </a:r>
            <a:endParaRPr lang="es-ES" sz="36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desigual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pobr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168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78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2.bp.blogspot.com/-TbvAWN9piyE/Vh-abxQ-ViI/AAAAAAAALZ4/1W8MKUdrdc8/s1600/2006.%2BSeleccion%2Bde%2Bfotos%2BINDIA%2B%25289%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56120" y="0"/>
            <a:ext cx="114654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941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www.3viajes.com/wp-content/uploads/2009/05/foto_ind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4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306945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1363634" y="1357298"/>
            <a:ext cx="375009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Agency FB" pitchFamily="34" charset="0"/>
              </a:rPr>
              <a:t>En el país, más de 500 millones de personas (35%) son pobres, y alrededor de 4 millones de personas (0,4%) son millonarias. </a:t>
            </a:r>
            <a:br>
              <a:rPr lang="es-ES" sz="2800" b="1" dirty="0">
                <a:latin typeface="Agency FB" pitchFamily="34" charset="0"/>
              </a:rPr>
            </a:br>
            <a:r>
              <a:rPr lang="es-ES" sz="2800" b="1" dirty="0">
                <a:latin typeface="Agency FB" pitchFamily="34" charset="0"/>
              </a:rPr>
              <a:t/>
            </a:r>
            <a:br>
              <a:rPr lang="es-ES" sz="2800" b="1" dirty="0">
                <a:latin typeface="Agency FB" pitchFamily="34" charset="0"/>
              </a:rPr>
            </a:br>
            <a:r>
              <a:rPr lang="es-ES" sz="2800" b="1" dirty="0">
                <a:latin typeface="Agency FB" pitchFamily="34" charset="0"/>
              </a:rPr>
              <a:t>Niños en la India yendo a estudiar. (El 37% de la población es analfabeta)</a:t>
            </a: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05918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cordopolis.es/wp-content/uploads/2016/03/Sol---Ne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09300" cy="68860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www.restauracionescolar.com/wp-content/uploads/2016/01/india-lunch-620x3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79775" cy="6858000"/>
          </a:xfrm>
          <a:prstGeom prst="rect">
            <a:avLst/>
          </a:prstGeom>
          <a:noFill/>
        </p:spPr>
      </p:pic>
      <p:sp>
        <p:nvSpPr>
          <p:cNvPr id="5" name="4 Sol"/>
          <p:cNvSpPr/>
          <p:nvPr/>
        </p:nvSpPr>
        <p:spPr>
          <a:xfrm>
            <a:off x="1278436" y="0"/>
            <a:ext cx="8267203" cy="6572250"/>
          </a:xfrm>
          <a:prstGeom prst="sun">
            <a:avLst/>
          </a:prstGeom>
          <a:solidFill>
            <a:srgbClr val="FFFF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1704580" y="357191"/>
            <a:ext cx="7414915" cy="5857875"/>
          </a:xfrm>
          <a:prstGeom prst="sun">
            <a:avLst/>
          </a:prstGeom>
          <a:solidFill>
            <a:srgbClr val="FF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2301183" y="785816"/>
            <a:ext cx="6306939" cy="4929187"/>
          </a:xfrm>
          <a:prstGeom prst="sun">
            <a:avLst/>
          </a:prstGeom>
          <a:solidFill>
            <a:srgbClr val="00B05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2642097" y="1071566"/>
            <a:ext cx="5625108" cy="4357687"/>
          </a:xfrm>
          <a:prstGeom prst="sun">
            <a:avLst>
              <a:gd name="adj" fmla="val 26616"/>
            </a:avLst>
          </a:prstGeom>
          <a:solidFill>
            <a:srgbClr val="C0000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Te quejas de tu pais? mira como viven en la 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7000" contrast="57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454650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852258" y="1357300"/>
            <a:ext cx="366486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atin typeface="Agency FB" pitchFamily="34" charset="0"/>
              </a:rPr>
              <a:t>Aunque la mayoría de los elefantes están amaestrados y rara vez atacan, también pueden ser peligrosos si se </a:t>
            </a:r>
            <a:r>
              <a:rPr lang="es-ES" sz="3200" b="1" dirty="0" smtClean="0">
                <a:latin typeface="Agency FB" pitchFamily="34" charset="0"/>
              </a:rPr>
              <a:t>sienten</a:t>
            </a:r>
          </a:p>
          <a:p>
            <a:pPr algn="ctr"/>
            <a:r>
              <a:rPr lang="es-ES" sz="3200" b="1" dirty="0" smtClean="0">
                <a:latin typeface="Agency FB" pitchFamily="34" charset="0"/>
              </a:rPr>
              <a:t> </a:t>
            </a:r>
            <a:r>
              <a:rPr lang="es-ES" sz="3200" b="1" dirty="0">
                <a:latin typeface="Agency FB" pitchFamily="34" charset="0"/>
              </a:rPr>
              <a:t>amenazados</a:t>
            </a:r>
            <a:r>
              <a:rPr lang="es-ES" sz="3200" b="1" dirty="0" smtClean="0">
                <a:latin typeface="Agency FB" pitchFamily="34" charset="0"/>
              </a:rPr>
              <a:t>.</a:t>
            </a:r>
            <a:endParaRPr lang="es-ES" sz="3200" b="1" dirty="0">
              <a:latin typeface="Agency FB" pitchFamily="34" charset="0"/>
            </a:endParaRPr>
          </a:p>
        </p:txBody>
      </p:sp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734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pobr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911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the-rdn.com/wp-content/uploads/2011/09/Elefante-recibe-ayuda-en-Bengdubi-India_thu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3689" y="0"/>
            <a:ext cx="1108299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454650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1168370" y="1785926"/>
            <a:ext cx="332395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Agency FB" pitchFamily="34" charset="0"/>
              </a:rPr>
              <a:t>En los mercados de la India se puede encontrar </a:t>
            </a:r>
            <a:r>
              <a:rPr lang="es-ES" sz="2800" b="1" dirty="0" err="1">
                <a:latin typeface="Agency FB" pitchFamily="34" charset="0"/>
              </a:rPr>
              <a:t>practicamente</a:t>
            </a:r>
            <a:r>
              <a:rPr lang="es-ES" sz="2800" b="1" dirty="0">
                <a:latin typeface="Agency FB" pitchFamily="34" charset="0"/>
              </a:rPr>
              <a:t> todo lo que exista en este mundo Y los vendedores no te dejarán en paz hasta concretar una venta</a:t>
            </a: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que no te mienta, asi viven en la 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1279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desigual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8728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1113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6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5454650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1239808" y="928670"/>
            <a:ext cx="3323951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Agency FB" pitchFamily="34" charset="0"/>
              </a:rPr>
              <a:t>La gente trata de arreglárselas para vivir como puede. La desorganización es algo que también se ve muy a menudo, y que causa graves accidentes.</a:t>
            </a:r>
          </a:p>
          <a:p>
            <a:pPr algn="ctr"/>
            <a:r>
              <a:rPr lang="es-ES" sz="2800" b="1" dirty="0" smtClean="0">
                <a:latin typeface="Agency FB" pitchFamily="34" charset="0"/>
              </a:rPr>
              <a:t>La pobreza afecta el coeficiente intelectual de la población.</a:t>
            </a:r>
          </a:p>
          <a:p>
            <a:pPr algn="ctr"/>
            <a:endParaRPr lang="es-ES" sz="2800" b="1" dirty="0" smtClean="0">
              <a:latin typeface="Agency FB" pitchFamily="34" charset="0"/>
            </a:endParaRPr>
          </a:p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210" name="Picture 2" descr="http://images.eldiario.es/desalambre/Pobreza-India-JLS_EDIIMA20131016_0802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944" y="1000108"/>
            <a:ext cx="10967244" cy="48577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7000" contrast="57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4" name="Picture 2" descr="http://edant.clarin.com/diario/2008/10/12/thumb/1700392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5494" y="0"/>
            <a:ext cx="8883674" cy="70168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.cdn.ecn.cl/cultura-india/files/2015/06/sequia-india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09300" cy="68770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images.teinteresa.es/mundo/pais-acaba-celebrar-elecciones-legislativas_TINIMA20140517_0396_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33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cde.peru21.pe/ima/0/0/1/4/9/1490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28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996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0" name="Picture 4" descr="http://www.cronica.com.mx/oimagenes11/3/f8a_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5560" y="785794"/>
            <a:ext cx="8026418" cy="5491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Te quejas de tu pais? mira como viven en la 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014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pobr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975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www.subirimagenes.net/pictures/03c652fe67db023c15003598db555d1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12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7000" contrast="57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13732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1193176" y="1643052"/>
            <a:ext cx="29830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atin typeface="Agency FB" pitchFamily="34" charset="0"/>
              </a:rPr>
              <a:t>Los ataques de leopardos y pitones birmanas son algo que se ve bastante seguido en el norte del país</a:t>
            </a:r>
            <a:endParaRPr lang="es-ES" sz="3200" dirty="0">
              <a:latin typeface="Agency FB" pitchFamily="34" charset="0"/>
            </a:endParaRP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6" name="Picture 2" descr="As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323" y="214293"/>
            <a:ext cx="7749572" cy="637764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Te quejas de tu pais? mira como viven en la 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176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ocie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411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ult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0464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ult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455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que no te mienta, asi viven en la 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688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197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cie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8894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cie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7257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v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80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ult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0746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1279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4122" y="0"/>
            <a:ext cx="9455178" cy="7429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3025758" y="1500174"/>
            <a:ext cx="633565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atin typeface="Agency FB" pitchFamily="34" charset="0"/>
              </a:rPr>
              <a:t>Millones de personas viven entre la basura, y la contaminación es otro grave problema, tal ya que varios casos de deformidades indias aparecieron en las noticias mundiales </a:t>
            </a:r>
            <a:r>
              <a:rPr lang="es-ES" sz="3200" b="1" dirty="0" smtClean="0">
                <a:latin typeface="Agency FB" pitchFamily="34" charset="0"/>
              </a:rPr>
              <a:t/>
            </a:r>
            <a:br>
              <a:rPr lang="es-ES" sz="3200" b="1" dirty="0" smtClean="0">
                <a:latin typeface="Agency FB" pitchFamily="34" charset="0"/>
              </a:rPr>
            </a:br>
            <a:r>
              <a:rPr lang="es-ES" sz="3200" b="1" dirty="0">
                <a:latin typeface="Agency FB" pitchFamily="34" charset="0"/>
              </a:rPr>
              <a:t>Entre algunos, el hombre elefante, niñas de 8 piernas y personas con </a:t>
            </a:r>
            <a:r>
              <a:rPr lang="es-ES" sz="3200" b="1" dirty="0" err="1" smtClean="0">
                <a:latin typeface="Agency FB" pitchFamily="34" charset="0"/>
              </a:rPr>
              <a:t>Hidrocelifa</a:t>
            </a:r>
            <a:r>
              <a:rPr lang="es-ES" sz="3200" b="1" dirty="0" smtClean="0">
                <a:latin typeface="Agency FB" pitchFamily="34" charset="0"/>
              </a:rPr>
              <a:t>.</a:t>
            </a:r>
            <a:endParaRPr lang="es-ES" sz="3200" b="1" dirty="0">
              <a:latin typeface="Agency FB" pitchFamily="34" charset="0"/>
            </a:endParaRPr>
          </a:p>
        </p:txBody>
      </p:sp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109" y="5642550"/>
            <a:ext cx="1193213" cy="12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  <p:pic>
        <p:nvPicPr>
          <p:cNvPr id="2" name="Picture 2" descr="Te quejas de tu pais? mira como viven en la Ind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45470" y="0"/>
            <a:ext cx="6145572" cy="6858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pix.avaxnews.com/avaxnews/c3/e7/0002e7c3_medium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14991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10909300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" y="0"/>
            <a:ext cx="5710337" cy="6858000"/>
          </a:xfrm>
          <a:prstGeom prst="moon">
            <a:avLst>
              <a:gd name="adj" fmla="val 28871"/>
            </a:avLst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10909300" cy="6858000"/>
          </a:xfrm>
          <a:prstGeom prst="moon">
            <a:avLst>
              <a:gd name="adj" fmla="val 28871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539880" y="0"/>
            <a:ext cx="5369420" cy="6858000"/>
          </a:xfrm>
          <a:prstGeom prst="moon">
            <a:avLst>
              <a:gd name="adj" fmla="val 28871"/>
            </a:avLst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875038" y="571503"/>
            <a:ext cx="3579614" cy="5572125"/>
          </a:xfrm>
          <a:prstGeom prst="moon">
            <a:avLst>
              <a:gd name="adj" fmla="val 38546"/>
            </a:avLst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710337" y="571503"/>
            <a:ext cx="3227335" cy="5572125"/>
          </a:xfrm>
          <a:prstGeom prst="moon">
            <a:avLst>
              <a:gd name="adj" fmla="val 43375"/>
            </a:avLst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3409156" y="1714500"/>
            <a:ext cx="2130723" cy="3429000"/>
          </a:xfrm>
          <a:prstGeom prst="moon">
            <a:avLst>
              <a:gd name="adj" fmla="val 45860"/>
            </a:avLst>
          </a:prstGeom>
          <a:solidFill>
            <a:srgbClr val="00B0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454652" y="1714500"/>
            <a:ext cx="1960265" cy="3429000"/>
          </a:xfrm>
          <a:prstGeom prst="moon">
            <a:avLst>
              <a:gd name="adj" fmla="val 49957"/>
            </a:avLst>
          </a:prstGeom>
          <a:solidFill>
            <a:srgbClr val="00B0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videisimo.net/sites/default/files/india_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21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cdn01.am.infobae.com/adjuntos/163/imagenes/014/007/0014007957.JPG?0000-00-00-00-00-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12472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 rot="13290098">
            <a:off x="1645909" y="1098235"/>
            <a:ext cx="3280365" cy="2209801"/>
          </a:xfrm>
          <a:prstGeom prst="moon">
            <a:avLst>
              <a:gd name="adj" fmla="val 18393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 rot="19620462">
            <a:off x="5958449" y="646121"/>
            <a:ext cx="3509538" cy="2422525"/>
          </a:xfrm>
          <a:prstGeom prst="moon">
            <a:avLst>
              <a:gd name="adj" fmla="val 17533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Luna"/>
          <p:cNvSpPr/>
          <p:nvPr/>
        </p:nvSpPr>
        <p:spPr>
          <a:xfrm rot="8736296">
            <a:off x="1214040" y="3644907"/>
            <a:ext cx="3585297" cy="2284413"/>
          </a:xfrm>
          <a:prstGeom prst="moon">
            <a:avLst>
              <a:gd name="adj" fmla="val 18292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Luna"/>
          <p:cNvSpPr/>
          <p:nvPr/>
        </p:nvSpPr>
        <p:spPr>
          <a:xfrm rot="2345729">
            <a:off x="5649733" y="3652839"/>
            <a:ext cx="3312563" cy="2220912"/>
          </a:xfrm>
          <a:prstGeom prst="moon">
            <a:avLst>
              <a:gd name="adj" fmla="val 17662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Luna"/>
          <p:cNvSpPr/>
          <p:nvPr/>
        </p:nvSpPr>
        <p:spPr>
          <a:xfrm rot="13290098">
            <a:off x="1528456" y="876902"/>
            <a:ext cx="2723538" cy="1912938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Luna"/>
          <p:cNvSpPr/>
          <p:nvPr/>
        </p:nvSpPr>
        <p:spPr>
          <a:xfrm rot="13290098">
            <a:off x="1398690" y="614279"/>
            <a:ext cx="2183755" cy="1644650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rot="19554271">
            <a:off x="6712252" y="690567"/>
            <a:ext cx="2723538" cy="1911349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Luna"/>
          <p:cNvSpPr/>
          <p:nvPr/>
        </p:nvSpPr>
        <p:spPr>
          <a:xfrm rot="19404489">
            <a:off x="7358098" y="598489"/>
            <a:ext cx="2183755" cy="1644650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Luna"/>
          <p:cNvSpPr/>
          <p:nvPr/>
        </p:nvSpPr>
        <p:spPr>
          <a:xfrm rot="8746212">
            <a:off x="1219723" y="3943357"/>
            <a:ext cx="2723538" cy="2041525"/>
          </a:xfrm>
          <a:prstGeom prst="moon">
            <a:avLst>
              <a:gd name="adj" fmla="val 14155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Luna"/>
          <p:cNvSpPr/>
          <p:nvPr/>
        </p:nvSpPr>
        <p:spPr>
          <a:xfrm rot="8944796">
            <a:off x="1200785" y="4283075"/>
            <a:ext cx="2185648" cy="1644650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4" name="13 Luna"/>
          <p:cNvSpPr/>
          <p:nvPr/>
        </p:nvSpPr>
        <p:spPr>
          <a:xfrm rot="2317560">
            <a:off x="6380807" y="4075119"/>
            <a:ext cx="2723538" cy="1912937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5" name="14 Luna"/>
          <p:cNvSpPr/>
          <p:nvPr/>
        </p:nvSpPr>
        <p:spPr>
          <a:xfrm rot="2206474">
            <a:off x="7017182" y="4456114"/>
            <a:ext cx="2185648" cy="1644650"/>
          </a:xfrm>
          <a:prstGeom prst="moon">
            <a:avLst>
              <a:gd name="adj" fmla="val 17560"/>
            </a:avLst>
          </a:prstGeom>
          <a:solidFill>
            <a:schemeClr val="accent6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tatic2.locuraviajes.com/blog/wp-content/uploads/2012/06/thailand_water_mark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24533" cy="6858000"/>
          </a:xfrm>
          <a:prstGeom prst="rect">
            <a:avLst/>
          </a:prstGeom>
          <a:noFill/>
        </p:spPr>
      </p:pic>
      <p:sp>
        <p:nvSpPr>
          <p:cNvPr id="5" name="4 Retraso"/>
          <p:cNvSpPr/>
          <p:nvPr/>
        </p:nvSpPr>
        <p:spPr>
          <a:xfrm>
            <a:off x="0" y="0"/>
            <a:ext cx="5369422" cy="6858000"/>
          </a:xfrm>
          <a:prstGeom prst="flowChartDela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traso"/>
          <p:cNvSpPr/>
          <p:nvPr/>
        </p:nvSpPr>
        <p:spPr>
          <a:xfrm flipH="1">
            <a:off x="5369422" y="0"/>
            <a:ext cx="5539878" cy="6858000"/>
          </a:xfrm>
          <a:prstGeom prst="flowChartDela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traso"/>
          <p:cNvSpPr/>
          <p:nvPr/>
        </p:nvSpPr>
        <p:spPr>
          <a:xfrm rot="5400000">
            <a:off x="3740150" y="-3740150"/>
            <a:ext cx="3429000" cy="10909300"/>
          </a:xfrm>
          <a:prstGeom prst="flowChartDela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traso"/>
          <p:cNvSpPr/>
          <p:nvPr/>
        </p:nvSpPr>
        <p:spPr>
          <a:xfrm rot="5400000" flipH="1">
            <a:off x="3847308" y="-203993"/>
            <a:ext cx="3214687" cy="10909300"/>
          </a:xfrm>
          <a:prstGeom prst="flowChartDela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esigual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94563" cy="6858000"/>
          </a:xfrm>
          <a:prstGeom prst="rect">
            <a:avLst/>
          </a:prstGeom>
          <a:noFill/>
        </p:spPr>
      </p:pic>
      <p:pic>
        <p:nvPicPr>
          <p:cNvPr id="3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1000" contrast="48000"/>
          </a:blip>
          <a:srcRect/>
          <a:stretch>
            <a:fillRect/>
          </a:stretch>
        </p:blipFill>
        <p:spPr bwMode="auto">
          <a:xfrm>
            <a:off x="2" y="0"/>
            <a:ext cx="10873409" cy="3429000"/>
          </a:xfrm>
          <a:prstGeom prst="rect">
            <a:avLst/>
          </a:prstGeom>
          <a:noFill/>
        </p:spPr>
      </p:pic>
      <p:pic>
        <p:nvPicPr>
          <p:cNvPr id="4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1000" contrast="48000"/>
          </a:blip>
          <a:srcRect/>
          <a:stretch>
            <a:fillRect/>
          </a:stretch>
        </p:blipFill>
        <p:spPr bwMode="auto">
          <a:xfrm>
            <a:off x="0" y="3429000"/>
            <a:ext cx="10873409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ultu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00663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058154" cy="6858000"/>
          </a:xfrm>
          <a:prstGeom prst="rect">
            <a:avLst/>
          </a:prstGeom>
          <a:noFill/>
        </p:spPr>
      </p:pic>
      <p:sp>
        <p:nvSpPr>
          <p:cNvPr id="5" name="4 Sol"/>
          <p:cNvSpPr/>
          <p:nvPr/>
        </p:nvSpPr>
        <p:spPr>
          <a:xfrm>
            <a:off x="1278436" y="0"/>
            <a:ext cx="8267203" cy="6572250"/>
          </a:xfrm>
          <a:prstGeom prst="sun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1704580" y="357191"/>
            <a:ext cx="7414915" cy="5857875"/>
          </a:xfrm>
          <a:prstGeom prst="sun">
            <a:avLst/>
          </a:prstGeom>
          <a:solidFill>
            <a:srgbClr val="FF00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2301183" y="785816"/>
            <a:ext cx="6306939" cy="4929187"/>
          </a:xfrm>
          <a:prstGeom prst="sun">
            <a:avLst/>
          </a:prstGeom>
          <a:solidFill>
            <a:srgbClr val="00B0F0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2642097" y="1071566"/>
            <a:ext cx="5625108" cy="4357687"/>
          </a:xfrm>
          <a:prstGeom prst="sun">
            <a:avLst>
              <a:gd name="adj" fmla="val 26616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que no te mienta, asi viven en la In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11680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v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033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blog.educo.org/wp-content/uploads/2014/06/IND13_YODONA_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37739" cy="6858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109093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0" y="4071938"/>
            <a:ext cx="3306882" cy="2786062"/>
          </a:xfrm>
          <a:prstGeom prst="teardrop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676665">
            <a:off x="890170" y="3459163"/>
            <a:ext cx="3306882" cy="2786062"/>
          </a:xfrm>
          <a:prstGeom prst="teardrop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461877">
            <a:off x="1657231" y="2959103"/>
            <a:ext cx="3306882" cy="2786063"/>
          </a:xfrm>
          <a:prstGeom prst="teardrop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7861449" y="3810149"/>
            <a:ext cx="2771775" cy="3323927"/>
          </a:xfrm>
          <a:prstGeom prst="teardrop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6419824">
            <a:off x="7340608" y="3092600"/>
            <a:ext cx="2771775" cy="3323928"/>
          </a:xfrm>
          <a:prstGeom prst="teardrop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6000666">
            <a:off x="6874690" y="2757638"/>
            <a:ext cx="2771775" cy="3323928"/>
          </a:xfrm>
          <a:prstGeom prst="teardrop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ocied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945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saynamaste.files.wordpress.com/2013/07/1-dsc_0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300056" cy="6858000"/>
          </a:xfrm>
          <a:prstGeom prst="rect">
            <a:avLst/>
          </a:prstGeom>
          <a:noFill/>
        </p:spPr>
      </p:pic>
      <p:sp>
        <p:nvSpPr>
          <p:cNvPr id="5" name="4 Luna"/>
          <p:cNvSpPr/>
          <p:nvPr/>
        </p:nvSpPr>
        <p:spPr>
          <a:xfrm>
            <a:off x="2" y="0"/>
            <a:ext cx="5625108" cy="6858000"/>
          </a:xfrm>
          <a:prstGeom prst="moon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539880" y="0"/>
            <a:ext cx="5369420" cy="6858000"/>
          </a:xfrm>
          <a:prstGeom prst="moon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8923547">
            <a:off x="2873162" y="1277941"/>
            <a:ext cx="5284192" cy="4403725"/>
          </a:xfrm>
          <a:prstGeom prst="teardrop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://www.viajeropedia.com/wp-content/uploads/2012/11/trenind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9229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www.elnuevoherald.com/noticias/mundo/oh6chh/picture54733275/ALTERNATES/FREE_960/India%20Hindu%20Festival%20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viajestajmahal.es/wp-content/uploads/2015/10/taj-mah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0947932" cy="6858000"/>
          </a:xfrm>
          <a:prstGeom prst="rect">
            <a:avLst/>
          </a:prstGeom>
          <a:noFill/>
        </p:spPr>
      </p:pic>
      <p:pic>
        <p:nvPicPr>
          <p:cNvPr id="12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59173" y="1484784"/>
            <a:ext cx="8044215" cy="378563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109093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109093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7333" y="3387334"/>
            <a:ext cx="6858000" cy="83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38633" y="3387334"/>
            <a:ext cx="6858000" cy="83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26111" y="5357826"/>
            <a:ext cx="956573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0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lum contrast="92000"/>
          </a:blip>
          <a:srcRect/>
          <a:stretch>
            <a:fillRect/>
          </a:stretch>
        </p:blipFill>
        <p:spPr bwMode="auto">
          <a:xfrm>
            <a:off x="1704554" y="5429264"/>
            <a:ext cx="1477653" cy="10186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5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9093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9093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3683" y="0"/>
            <a:ext cx="58182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9093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3664" y="4724402"/>
            <a:ext cx="318187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27402" y="4191000"/>
            <a:ext cx="2818236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18274" y="4876800"/>
            <a:ext cx="14545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36376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36376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36376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36376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IR EN LA IND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VIVIR EN LA INDIA</Template>
  <TotalTime>5</TotalTime>
  <Words>382</Words>
  <Application>Microsoft Office PowerPoint</Application>
  <PresentationFormat>Personalizado</PresentationFormat>
  <Paragraphs>35</Paragraphs>
  <Slides>91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91</vt:i4>
      </vt:variant>
    </vt:vector>
  </HeadingPairs>
  <TitlesOfParts>
    <vt:vector size="93" baseType="lpstr">
      <vt:lpstr>VIVIR EN LA INDIA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2016-04-18T19:27:58Z</dcterms:created>
  <dcterms:modified xsi:type="dcterms:W3CDTF">2016-04-18T19:33:41Z</dcterms:modified>
</cp:coreProperties>
</file>