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406" r:id="rId3"/>
    <p:sldId id="410" r:id="rId4"/>
    <p:sldId id="328" r:id="rId5"/>
    <p:sldId id="329" r:id="rId6"/>
    <p:sldId id="330" r:id="rId7"/>
    <p:sldId id="332" r:id="rId8"/>
    <p:sldId id="334" r:id="rId9"/>
    <p:sldId id="336" r:id="rId10"/>
    <p:sldId id="397" r:id="rId11"/>
    <p:sldId id="398" r:id="rId12"/>
    <p:sldId id="399" r:id="rId13"/>
    <p:sldId id="400" r:id="rId14"/>
    <p:sldId id="337" r:id="rId15"/>
    <p:sldId id="339" r:id="rId16"/>
    <p:sldId id="340" r:id="rId17"/>
    <p:sldId id="341" r:id="rId18"/>
    <p:sldId id="342" r:id="rId19"/>
    <p:sldId id="343" r:id="rId20"/>
    <p:sldId id="344" r:id="rId21"/>
    <p:sldId id="348" r:id="rId22"/>
    <p:sldId id="347" r:id="rId23"/>
    <p:sldId id="352" r:id="rId24"/>
    <p:sldId id="353" r:id="rId25"/>
    <p:sldId id="355" r:id="rId26"/>
    <p:sldId id="356" r:id="rId27"/>
    <p:sldId id="357" r:id="rId28"/>
    <p:sldId id="358" r:id="rId29"/>
    <p:sldId id="360" r:id="rId30"/>
    <p:sldId id="361" r:id="rId31"/>
    <p:sldId id="362" r:id="rId32"/>
    <p:sldId id="363" r:id="rId33"/>
    <p:sldId id="364" r:id="rId34"/>
    <p:sldId id="365" r:id="rId35"/>
    <p:sldId id="366" r:id="rId36"/>
    <p:sldId id="367" r:id="rId37"/>
    <p:sldId id="369" r:id="rId38"/>
    <p:sldId id="372" r:id="rId39"/>
    <p:sldId id="373" r:id="rId40"/>
    <p:sldId id="408" r:id="rId41"/>
    <p:sldId id="338" r:id="rId42"/>
    <p:sldId id="374" r:id="rId43"/>
    <p:sldId id="375" r:id="rId44"/>
    <p:sldId id="376" r:id="rId45"/>
    <p:sldId id="377" r:id="rId46"/>
    <p:sldId id="378" r:id="rId47"/>
    <p:sldId id="380" r:id="rId48"/>
    <p:sldId id="381" r:id="rId49"/>
    <p:sldId id="402" r:id="rId50"/>
    <p:sldId id="404" r:id="rId51"/>
    <p:sldId id="382" r:id="rId52"/>
    <p:sldId id="383" r:id="rId53"/>
    <p:sldId id="384" r:id="rId54"/>
    <p:sldId id="386" r:id="rId55"/>
    <p:sldId id="387" r:id="rId56"/>
    <p:sldId id="388" r:id="rId57"/>
    <p:sldId id="389" r:id="rId58"/>
    <p:sldId id="379" r:id="rId59"/>
    <p:sldId id="409" r:id="rId60"/>
    <p:sldId id="407" r:id="rId61"/>
    <p:sldId id="411" r:id="rId62"/>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zjYfllb7KB3whuYPqiThJA==" hashData="CELjaqdXuQXIokVj7oQ1OMivbP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65D0"/>
    <a:srgbClr val="C6605E"/>
    <a:srgbClr val="F5A5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463" autoAdjust="0"/>
    <p:restoredTop sz="94660"/>
  </p:normalViewPr>
  <p:slideViewPr>
    <p:cSldViewPr>
      <p:cViewPr>
        <p:scale>
          <a:sx n="60" d="100"/>
          <a:sy n="60" d="100"/>
        </p:scale>
        <p:origin x="974"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2CCB0A0-4767-4DF1-89C6-C957C5A34779}" type="datetimeFigureOut">
              <a:rPr lang="es-ES"/>
              <a:pPr/>
              <a:t>22/06/2026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E043F88-3B7E-46FD-96EB-AB9B34A811C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60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6020" name="3 Marcador de número de diapositiva"/>
          <p:cNvSpPr>
            <a:spLocks noGrp="1"/>
          </p:cNvSpPr>
          <p:nvPr>
            <p:ph type="sldNum" sz="quarter" idx="5"/>
          </p:nvPr>
        </p:nvSpPr>
        <p:spPr bwMode="auto">
          <a:noFill/>
          <a:ln>
            <a:miter lim="800000"/>
            <a:headEnd/>
            <a:tailEnd/>
          </a:ln>
        </p:spPr>
        <p:txBody>
          <a:bodyPr/>
          <a:lstStyle/>
          <a:p>
            <a:fld id="{63591F23-CC65-4682-9D7B-B8A48C4B2EF0}" type="slidenum">
              <a:rPr lang="es-ES"/>
              <a:pPr/>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E387920-2441-4074-975E-0303AF51F72C}" type="datetimeFigureOut">
              <a:rPr lang="es-ES"/>
              <a:pPr/>
              <a:t>22/06/2026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6803141-017F-427A-8746-669F2D8ECF16}"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9068DFE-A258-4F18-B265-ED0FC9C366D5}" type="datetimeFigureOut">
              <a:rPr lang="es-ES"/>
              <a:pPr/>
              <a:t>22/06/2026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79152FC-D12C-44A4-B151-D0A916DD8BFD}"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98C06CD-0464-465C-AA5E-D7FA906BAABA}" type="datetimeFigureOut">
              <a:rPr lang="es-ES"/>
              <a:pPr/>
              <a:t>22/06/2026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2EE0F32-2833-47E8-B9C7-BD0EAE3F8C93}"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D79C775A-FEAE-4C4B-A02F-88E2F8A60203}" type="datetimeFigureOut">
              <a:rPr lang="es-ES"/>
              <a:pPr/>
              <a:t>22/06/2026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98604B2-83F4-4C03-9893-85C416E0E19C}"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8E99648-30BF-4DBA-8BDA-4DCD329FA679}" type="datetimeFigureOut">
              <a:rPr lang="es-ES"/>
              <a:pPr/>
              <a:t>22/06/2026</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B66394A-1CF8-4D5F-9492-7229839E7503}"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96765786-6DAE-40FF-9AC6-778EDD908CB4}" type="datetimeFigureOut">
              <a:rPr lang="es-ES"/>
              <a:pPr/>
              <a:t>22/06/2026</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4404F76-8896-4D2A-9958-4FF83B06825E}"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6A587AF-7B43-4297-8E85-847A7C2A9F85}" type="datetimeFigureOut">
              <a:rPr lang="es-ES"/>
              <a:pPr/>
              <a:t>22/06/2026</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2E4CBC63-2E2B-4C7C-B1D3-9077D64D6EED}"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AA3A2DE-3C8D-4917-8430-7CFB7DB1CD0E}" type="datetimeFigureOut">
              <a:rPr lang="es-ES"/>
              <a:pPr/>
              <a:t>22/06/2026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FFCB55-F877-4D90-8ECE-219A799D4B86}"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7A6D0D8-9405-42D0-87C8-0CA827742C1C}" type="datetimeFigureOut">
              <a:rPr lang="es-ES"/>
              <a:pPr/>
              <a:t>22/06/2026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2FFE104-5618-462D-B269-7454B9176534}"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06913EC-A976-4293-AB78-FEDD0E97005E}" type="datetimeFigureOut">
              <a:rPr lang="es-ES"/>
              <a:pPr/>
              <a:t>22/06/2026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89457AB-36C8-4ED6-B49F-A16F5AFAE59B}"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7"/>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C28B752-04DD-4ED8-9FE7-ED725CC16125}" type="datetimeFigureOut">
              <a:rPr lang="es-ES"/>
              <a:pPr/>
              <a:t>22/06/2026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032C19B-D5B3-42FB-BA40-DBDB702E385B}"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52751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6C797BED-A8AB-4F3D-9A8B-652941696A5C}" type="datetimeFigureOut">
              <a:rPr lang="es-ES"/>
              <a:pPr/>
              <a:t>22/06/2026</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C9294FF-95EF-4146-AC07-5C495E2E3060}"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6676860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4" y="1"/>
            <a:ext cx="7273925" cy="1200150"/>
          </a:xfrm>
          <a:prstGeom prst="rect">
            <a:avLst/>
          </a:prstGeom>
        </p:spPr>
        <p:txBody>
          <a:bodyPr wrap="none" fromWordArt="1">
            <a:prstTxWarp prst="textTriangle">
              <a:avLst>
                <a:gd name="adj" fmla="val 3622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Villajoyosa,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iudad del chocolate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971602" y="1417340"/>
            <a:ext cx="7056437" cy="87947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80901" name="WordArt 5"/>
          <p:cNvSpPr>
            <a:spLocks noChangeArrowheads="1" noChangeShapeType="1" noTextEdit="1"/>
          </p:cNvSpPr>
          <p:nvPr/>
        </p:nvSpPr>
        <p:spPr bwMode="auto">
          <a:xfrm>
            <a:off x="1043610" y="2569469"/>
            <a:ext cx="6911975" cy="875159"/>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2051720" y="3649588"/>
            <a:ext cx="5041900" cy="78043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VICENTE GARCÍA</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700338" y="4729710"/>
            <a:ext cx="3816350" cy="6296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5 Villajoyosa4.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835696" y="0"/>
            <a:ext cx="5472608" cy="769268"/>
          </a:xfrm>
          <a:prstGeom prst="rect">
            <a:avLst/>
          </a:prstGeom>
          <a:noFill/>
        </p:spPr>
        <p:txBody>
          <a:bodyPr wrap="none" lIns="91440" tIns="45720" rIns="91440" bIns="45720">
            <a:prstTxWarp prst="textCanDown">
              <a:avLst>
                <a:gd name="adj" fmla="val 21163"/>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Villajoyosa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23528" y="841276"/>
            <a:ext cx="8424936" cy="1261884"/>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Muy cerca de Benidorm, descansa esta localidad alegre y marinera de la Costa Blanca, conocido por su encanto y sus fachadas multicolor. El mosaico de colores de esta localidad alicantina es uno de sus mayores atractivos.</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23528" y="2281436"/>
            <a:ext cx="8352928" cy="1554272"/>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Si Altea se hizo famosa por apostar por la monocromía, con sus fachadas blancas y sus calles adoquinadas, esta localidad alicantina lo hizo por todo lo contrario. Más conocido entre los locales como La Vila, se ha convertido en una de las instantáneas más populares de la Costa Blanca gracias a sus casitas multicolor.</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4019540"/>
            <a:ext cx="8640960" cy="1200329"/>
          </a:xfrm>
          <a:prstGeom prst="rect">
            <a:avLst/>
          </a:prstGeom>
          <a:noFill/>
        </p:spPr>
        <p:txBody>
          <a:bodyPr wrap="square" rtlCol="0">
            <a:spAutoFit/>
          </a:bodyPr>
          <a:lstStyle/>
          <a:p>
            <a:r>
              <a:rPr lang="es-ES" i="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¿Y de postre? Una visita al Museo del Chocolate Valor en la calle: Pianista Gonzalo Soriano 13. Lo que empezó como una pequeña fábrica familiar en 1881 con  Valeriano López Lloret a la cabeza le ha seguido el legado de cinco generaciones de maestros chocolateros. </a:t>
            </a:r>
            <a:endPar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6000">
        <p:split orient="vert"/>
      </p:transition>
    </mc:Choice>
    <mc:Fallback xmlns="">
      <p:transition spd="slow" advTm="7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14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par>
                          <p:cTn id="22" fill="hold">
                            <p:stCondLst>
                              <p:cond delay="493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14.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p:spPr>
      </p:pic>
      <p:sp>
        <p:nvSpPr>
          <p:cNvPr id="9" name="8 Flecha curvada hacia la derecha"/>
          <p:cNvSpPr/>
          <p:nvPr/>
        </p:nvSpPr>
        <p:spPr>
          <a:xfrm>
            <a:off x="4572004" y="1547814"/>
            <a:ext cx="1857375"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Flecha curvada hacia la derecha"/>
          <p:cNvSpPr/>
          <p:nvPr/>
        </p:nvSpPr>
        <p:spPr>
          <a:xfrm flipH="1">
            <a:off x="2786067" y="1607344"/>
            <a:ext cx="1785937" cy="2202656"/>
          </a:xfrm>
          <a:prstGeom prst="curvedRightArrow">
            <a:avLst>
              <a:gd name="adj1" fmla="val 49288"/>
              <a:gd name="adj2" fmla="val 28358"/>
              <a:gd name="adj3" fmla="val 0"/>
            </a:avLst>
          </a:prstGeom>
          <a:gradFill flip="none" rotWithShape="1">
            <a:gsLst>
              <a:gs pos="49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Flecha curvada hacia la derecha"/>
          <p:cNvSpPr/>
          <p:nvPr/>
        </p:nvSpPr>
        <p:spPr>
          <a:xfrm flipH="1">
            <a:off x="2214567" y="1666877"/>
            <a:ext cx="1785937"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Flecha curvada hacia la derecha"/>
          <p:cNvSpPr/>
          <p:nvPr/>
        </p:nvSpPr>
        <p:spPr>
          <a:xfrm>
            <a:off x="5143504" y="1547814"/>
            <a:ext cx="1857375"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Flecha curvada hacia la derecha"/>
          <p:cNvSpPr/>
          <p:nvPr/>
        </p:nvSpPr>
        <p:spPr>
          <a:xfrm flipH="1">
            <a:off x="1500192" y="1666877"/>
            <a:ext cx="1785937"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Flecha curvada hacia la derecha"/>
          <p:cNvSpPr/>
          <p:nvPr/>
        </p:nvSpPr>
        <p:spPr>
          <a:xfrm>
            <a:off x="5786442" y="1547814"/>
            <a:ext cx="1857375"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Flecha curvada hacia la derecha"/>
          <p:cNvSpPr/>
          <p:nvPr/>
        </p:nvSpPr>
        <p:spPr>
          <a:xfrm flipH="1">
            <a:off x="785817" y="1666877"/>
            <a:ext cx="1785937"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Flecha curvada hacia la derecha"/>
          <p:cNvSpPr/>
          <p:nvPr/>
        </p:nvSpPr>
        <p:spPr>
          <a:xfrm>
            <a:off x="6572254" y="1547814"/>
            <a:ext cx="1857375"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Flecha curvada hacia la derecha"/>
          <p:cNvSpPr/>
          <p:nvPr/>
        </p:nvSpPr>
        <p:spPr>
          <a:xfrm flipH="1">
            <a:off x="0" y="1666877"/>
            <a:ext cx="1785938"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Flecha curvada hacia la derecha"/>
          <p:cNvSpPr/>
          <p:nvPr/>
        </p:nvSpPr>
        <p:spPr>
          <a:xfrm>
            <a:off x="7286629" y="1547814"/>
            <a:ext cx="1857375" cy="2202657"/>
          </a:xfrm>
          <a:prstGeom prst="curvedRightArrow">
            <a:avLst>
              <a:gd name="adj1" fmla="val 49288"/>
              <a:gd name="adj2" fmla="val 28358"/>
              <a:gd name="adj3" fmla="val 0"/>
            </a:avLst>
          </a:prstGeom>
          <a:gradFill flip="none" rotWithShape="1">
            <a:gsLst>
              <a:gs pos="50000">
                <a:srgbClr val="5E9EFF">
                  <a:alpha val="0"/>
                </a:srgbClr>
              </a:gs>
              <a:gs pos="39999">
                <a:srgbClr val="85C2FF"/>
              </a:gs>
              <a:gs pos="70000">
                <a:srgbClr val="C4D6EB"/>
              </a:gs>
              <a:gs pos="100000">
                <a:srgbClr val="FFEBF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Amarillo pastel, mostaza, coral, verde pistacho, azul celeste... En primera línea de playa, en pleno paseo marítimo de la calle Arsenal, se suceden estas pintorescas viviendas de dos o tres pisos que, sin quererlo, se han convertido en la seña de identidad de Villajoyosa, en la Marina Baja. Aunque la dosis de color no acaba aquí.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split orient="vert"/>
        <p:sndAc>
          <p:stSnd loop="1">
            <p:snd r:embed="rId2" name="Variadas.wav"/>
          </p:stSnd>
        </p:sndAc>
      </p:transition>
    </mc:Choice>
    <mc:Fallback>
      <p:transition spd="slow" advTm="38000">
        <p:split orient="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plus(in)">
                                      <p:cBhvr>
                                        <p:cTn id="7" dur="3000"/>
                                        <p:tgtEl>
                                          <p:spTgt spid="10"/>
                                        </p:tgtEl>
                                      </p:cBhvr>
                                    </p:animEffect>
                                  </p:childTnLst>
                                </p:cTn>
                              </p:par>
                              <p:par>
                                <p:cTn id="8" presetID="13"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in)">
                                      <p:cBhvr>
                                        <p:cTn id="16" dur="3000"/>
                                        <p:tgtEl>
                                          <p:spTgt spid="15"/>
                                        </p:tgtEl>
                                      </p:cBhvr>
                                    </p:animEffect>
                                  </p:childTnLst>
                                </p:cTn>
                              </p:par>
                              <p:par>
                                <p:cTn id="17" presetID="13"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plus(in)">
                                      <p:cBhvr>
                                        <p:cTn id="19" dur="3000"/>
                                        <p:tgtEl>
                                          <p:spTgt spid="17"/>
                                        </p:tgtEl>
                                      </p:cBhvr>
                                    </p:animEffect>
                                  </p:childTnLst>
                                </p:cTn>
                              </p:par>
                              <p:par>
                                <p:cTn id="20" presetID="1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plus(in)">
                                      <p:cBhvr>
                                        <p:cTn id="28" dur="3000"/>
                                        <p:tgtEl>
                                          <p:spTgt spid="14"/>
                                        </p:tgtEl>
                                      </p:cBhvr>
                                    </p:animEffect>
                                  </p:childTnLst>
                                </p:cTn>
                              </p:par>
                              <p:par>
                                <p:cTn id="29" presetID="13" presetClass="entr" presetSubtype="16"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plus(in)">
                                      <p:cBhvr>
                                        <p:cTn id="31" dur="3000"/>
                                        <p:tgtEl>
                                          <p:spTgt spid="16"/>
                                        </p:tgtEl>
                                      </p:cBhvr>
                                    </p:animEffect>
                                  </p:childTnLst>
                                </p:cTn>
                              </p:par>
                              <p:par>
                                <p:cTn id="32" presetID="13" presetClass="entr" presetSubtype="1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plus(in)">
                                      <p:cBhvr>
                                        <p:cTn id="34" dur="3000"/>
                                        <p:tgtEl>
                                          <p:spTgt spid="18"/>
                                        </p:tgtEl>
                                      </p:cBhvr>
                                    </p:animEffect>
                                  </p:childTnLst>
                                </p:cTn>
                              </p:par>
                              <p:par>
                                <p:cTn id="35" presetID="8" presetClass="emph" presetSubtype="0" fill="hold" nodeType="withEffect">
                                  <p:stCondLst>
                                    <p:cond delay="0"/>
                                  </p:stCondLst>
                                  <p:childTnLst>
                                    <p:animRot by="21600000">
                                      <p:cBhvr>
                                        <p:cTn id="36" dur="3000" fill="hold"/>
                                        <p:tgtEl>
                                          <p:spTgt spid="10"/>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5"/>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4"/>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6"/>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1+#ppt_w/2"/>
                                          </p:val>
                                        </p:tav>
                                        <p:tav tm="100000">
                                          <p:val>
                                            <p:strVal val="#ppt_x"/>
                                          </p:val>
                                        </p:tav>
                                      </p:tavLst>
                                    </p:anim>
                                    <p:anim calcmode="lin" valueType="num">
                                      <p:cBhvr additive="base">
                                        <p:cTn id="58" dur="3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1+#ppt_w/2"/>
                                          </p:val>
                                        </p:tav>
                                        <p:tav tm="100000">
                                          <p:val>
                                            <p:strVal val="#ppt_x"/>
                                          </p:val>
                                        </p:tav>
                                      </p:tavLst>
                                    </p:anim>
                                    <p:anim calcmode="lin" valueType="num">
                                      <p:cBhvr additive="base">
                                        <p:cTn id="74" dur="30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0-#ppt_w/2"/>
                                          </p:val>
                                        </p:tav>
                                        <p:tav tm="100000">
                                          <p:val>
                                            <p:strVal val="#ppt_x"/>
                                          </p:val>
                                        </p:tav>
                                      </p:tavLst>
                                    </p:anim>
                                    <p:anim calcmode="lin" valueType="num">
                                      <p:cBhvr additive="base">
                                        <p:cTn id="78" dur="3000" fill="hold"/>
                                        <p:tgtEl>
                                          <p:spTgt spid="9"/>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3000" fill="hold"/>
                                        <p:tgtEl>
                                          <p:spTgt spid="12"/>
                                        </p:tgtEl>
                                        <p:attrNameLst>
                                          <p:attrName>ppt_x</p:attrName>
                                        </p:attrNameLst>
                                      </p:cBhvr>
                                      <p:tavLst>
                                        <p:tav tm="0">
                                          <p:val>
                                            <p:strVal val="0-#ppt_w/2"/>
                                          </p:val>
                                        </p:tav>
                                        <p:tav tm="100000">
                                          <p:val>
                                            <p:strVal val="#ppt_x"/>
                                          </p:val>
                                        </p:tav>
                                      </p:tavLst>
                                    </p:anim>
                                    <p:anim calcmode="lin" valueType="num">
                                      <p:cBhvr additive="base">
                                        <p:cTn id="82" dur="3000" fill="hold"/>
                                        <p:tgtEl>
                                          <p:spTgt spid="1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0-#ppt_w/2"/>
                                          </p:val>
                                        </p:tav>
                                        <p:tav tm="100000">
                                          <p:val>
                                            <p:strVal val="#ppt_x"/>
                                          </p:val>
                                        </p:tav>
                                      </p:tavLst>
                                    </p:anim>
                                    <p:anim calcmode="lin" valueType="num">
                                      <p:cBhvr additive="base">
                                        <p:cTn id="86" dur="3000" fill="hold"/>
                                        <p:tgtEl>
                                          <p:spTgt spid="14"/>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3000" fill="hold"/>
                                        <p:tgtEl>
                                          <p:spTgt spid="18"/>
                                        </p:tgtEl>
                                        <p:attrNameLst>
                                          <p:attrName>ppt_x</p:attrName>
                                        </p:attrNameLst>
                                      </p:cBhvr>
                                      <p:tavLst>
                                        <p:tav tm="0">
                                          <p:val>
                                            <p:strVal val="0-#ppt_w/2"/>
                                          </p:val>
                                        </p:tav>
                                        <p:tav tm="100000">
                                          <p:val>
                                            <p:strVal val="#ppt_x"/>
                                          </p:val>
                                        </p:tav>
                                      </p:tavLst>
                                    </p:anim>
                                    <p:anim calcmode="lin" valueType="num">
                                      <p:cBhvr additive="base">
                                        <p:cTn id="94" dur="3000" fill="hold"/>
                                        <p:tgtEl>
                                          <p:spTgt spid="18"/>
                                        </p:tgtEl>
                                        <p:attrNameLst>
                                          <p:attrName>ppt_y</p:attrName>
                                        </p:attrNameLst>
                                      </p:cBhvr>
                                      <p:tavLst>
                                        <p:tav tm="0">
                                          <p:val>
                                            <p:strVal val="#ppt_y"/>
                                          </p:val>
                                        </p:tav>
                                        <p:tav tm="100000">
                                          <p:val>
                                            <p:strVal val="#ppt_y"/>
                                          </p:val>
                                        </p:tav>
                                      </p:tavLst>
                                    </p:anim>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10"/>
                                        </p:tgtEl>
                                        <p:attrNameLst>
                                          <p:attrName>ppt_x</p:attrName>
                                        </p:attrNameLst>
                                      </p:cBhvr>
                                      <p:tavLst>
                                        <p:tav tm="0">
                                          <p:val>
                                            <p:strVal val="ppt_x"/>
                                          </p:val>
                                        </p:tav>
                                        <p:tav tm="100000">
                                          <p:val>
                                            <p:strVal val="1+ppt_w/2"/>
                                          </p:val>
                                        </p:tav>
                                      </p:tavLst>
                                    </p:anim>
                                    <p:anim calcmode="lin" valueType="num">
                                      <p:cBhvr additive="base">
                                        <p:cTn id="98" dur="3000"/>
                                        <p:tgtEl>
                                          <p:spTgt spid="10"/>
                                        </p:tgtEl>
                                        <p:attrNameLst>
                                          <p:attrName>ppt_y</p:attrName>
                                        </p:attrNameLst>
                                      </p:cBhvr>
                                      <p:tavLst>
                                        <p:tav tm="0">
                                          <p:val>
                                            <p:strVal val="ppt_y"/>
                                          </p:val>
                                        </p:tav>
                                        <p:tav tm="100000">
                                          <p:val>
                                            <p:strVal val="ppt_y"/>
                                          </p:val>
                                        </p:tav>
                                      </p:tavLst>
                                    </p:anim>
                                    <p:set>
                                      <p:cBhvr>
                                        <p:cTn id="99" dur="1" fill="hold">
                                          <p:stCondLst>
                                            <p:cond delay="2999"/>
                                          </p:stCondLst>
                                        </p:cTn>
                                        <p:tgtEl>
                                          <p:spTgt spid="10"/>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ppt_y"/>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ppt_y"/>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ppt_y"/>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 calcmode="lin" valueType="num">
                                      <p:cBhvr>
                                        <p:cTn id="138" dur="3000" fill="hold"/>
                                        <p:tgtEl>
                                          <p:spTgt spid="5"/>
                                        </p:tgtEl>
                                        <p:attrNameLst>
                                          <p:attrName>ppt_w</p:attrName>
                                        </p:attrNameLst>
                                      </p:cBhvr>
                                      <p:tavLst>
                                        <p:tav tm="0">
                                          <p:val>
                                            <p:fltVal val="0"/>
                                          </p:val>
                                        </p:tav>
                                        <p:tav tm="100000">
                                          <p:val>
                                            <p:strVal val="#ppt_w"/>
                                          </p:val>
                                        </p:tav>
                                      </p:tavLst>
                                    </p:anim>
                                    <p:anim calcmode="lin" valueType="num">
                                      <p:cBhvr>
                                        <p:cTn id="139" dur="3000" fill="hold"/>
                                        <p:tgtEl>
                                          <p:spTgt spid="5"/>
                                        </p:tgtEl>
                                        <p:attrNameLst>
                                          <p:attrName>ppt_h</p:attrName>
                                        </p:attrNameLst>
                                      </p:cBhvr>
                                      <p:tavLst>
                                        <p:tav tm="0">
                                          <p:val>
                                            <p:strVal val="#ppt_h"/>
                                          </p:val>
                                        </p:tav>
                                        <p:tav tm="100000">
                                          <p:val>
                                            <p:strVal val="#ppt_h"/>
                                          </p:val>
                                        </p:tav>
                                      </p:tavLst>
                                    </p:anim>
                                  </p:childTnLst>
                                </p:cTn>
                              </p:par>
                              <p:par>
                                <p:cTn id="140" presetID="5" presetClass="entr" presetSubtype="10" fill="hold"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checkerboard(across)">
                                      <p:cBhvr>
                                        <p:cTn id="142" dur="3000"/>
                                        <p:tgtEl>
                                          <p:spTgt spid="5"/>
                                        </p:tgtEl>
                                      </p:cBhvr>
                                    </p:animEffect>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9"/>
                                        </p:tgtEl>
                                        <p:attrNameLst>
                                          <p:attrName>style.visibility</p:attrName>
                                        </p:attrNameLst>
                                      </p:cBhvr>
                                      <p:to>
                                        <p:strVal val="visible"/>
                                      </p:to>
                                    </p:set>
                                    <p:animEffect transition="in" filter="fade">
                                      <p:cBhvr>
                                        <p:cTn id="146" dur="1000"/>
                                        <p:tgtEl>
                                          <p:spTgt spid="19"/>
                                        </p:tgtEl>
                                      </p:cBhvr>
                                    </p:animEffect>
                                    <p:anim calcmode="lin" valueType="num">
                                      <p:cBhvr>
                                        <p:cTn id="147" dur="1000" fill="hold"/>
                                        <p:tgtEl>
                                          <p:spTgt spid="19"/>
                                        </p:tgtEl>
                                        <p:attrNameLst>
                                          <p:attrName>ppt_x</p:attrName>
                                        </p:attrNameLst>
                                      </p:cBhvr>
                                      <p:tavLst>
                                        <p:tav tm="0">
                                          <p:val>
                                            <p:strVal val="#ppt_x-.1"/>
                                          </p:val>
                                        </p:tav>
                                        <p:tav tm="100000">
                                          <p:val>
                                            <p:strVal val="#ppt_x"/>
                                          </p:val>
                                        </p:tav>
                                      </p:tavLst>
                                    </p:anim>
                                    <p:anim calcmode="lin" valueType="num">
                                      <p:cBhvr>
                                        <p:cTn id="14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tretch>
            <a:fillRect/>
          </a:stretch>
        </p:blipFill>
        <p:spPr bwMode="auto">
          <a:xfrm>
            <a:off x="0" y="0"/>
            <a:ext cx="9143999" cy="5703888"/>
          </a:xfrm>
          <a:prstGeom prst="rect">
            <a:avLst/>
          </a:prstGeom>
          <a:noFill/>
          <a:ln w="9525">
            <a:noFill/>
            <a:miter lim="800000"/>
            <a:headEnd/>
            <a:tailEnd/>
          </a:ln>
        </p:spPr>
      </p:pic>
      <p:sp>
        <p:nvSpPr>
          <p:cNvPr id="3" name="2 Combinar"/>
          <p:cNvSpPr/>
          <p:nvPr/>
        </p:nvSpPr>
        <p:spPr>
          <a:xfrm>
            <a:off x="0" y="0"/>
            <a:ext cx="9144000" cy="2857500"/>
          </a:xfrm>
          <a:prstGeom prst="flowChartMerge">
            <a:avLst/>
          </a:prstGeom>
          <a:solidFill>
            <a:srgbClr val="0070C0">
              <a:alpha val="50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ombinar"/>
          <p:cNvSpPr/>
          <p:nvPr/>
        </p:nvSpPr>
        <p:spPr>
          <a:xfrm flipV="1">
            <a:off x="0" y="2857500"/>
            <a:ext cx="9144000" cy="2857500"/>
          </a:xfrm>
          <a:prstGeom prst="flowChartMerge">
            <a:avLst/>
          </a:prstGeom>
          <a:solidFill>
            <a:srgbClr val="0070C0">
              <a:alpha val="50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ombinar"/>
          <p:cNvSpPr/>
          <p:nvPr/>
        </p:nvSpPr>
        <p:spPr>
          <a:xfrm rot="5400000">
            <a:off x="4000500" y="571500"/>
            <a:ext cx="5715000" cy="4572000"/>
          </a:xfrm>
          <a:prstGeom prst="flowChartMerge">
            <a:avLst/>
          </a:prstGeom>
          <a:solidFill>
            <a:srgbClr val="00B0F0">
              <a:alpha val="50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rot="5400000" flipV="1">
            <a:off x="-571500" y="571500"/>
            <a:ext cx="5715000" cy="4572000"/>
          </a:xfrm>
          <a:prstGeom prst="flowChartMerge">
            <a:avLst/>
          </a:prstGeom>
          <a:solidFill>
            <a:srgbClr val="00B0F0">
              <a:alpha val="50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513684"/>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rastro continúa en el interior de su casco histórico, declarado Bien de Interés Cultural, así como en su antigua muralla con sus llamativas casas colgantes sobre el río </a:t>
            </a:r>
            <a:r>
              <a:rPr lang="es-ES" i="1" dirty="0" err="1" smtClean="0">
                <a:effectLst>
                  <a:glow rad="101600">
                    <a:srgbClr val="C00000">
                      <a:alpha val="60000"/>
                    </a:srgbClr>
                  </a:glow>
                  <a:outerShdw blurRad="38100" dist="38100" dir="2700000" algn="tl">
                    <a:srgbClr val="000000">
                      <a:alpha val="43137"/>
                    </a:srgbClr>
                  </a:outerShdw>
                </a:effectLst>
              </a:rPr>
              <a:t>Amadorio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wipe/>
      </p:transition>
    </mc:Choice>
    <mc:Fallback xmlns="">
      <p:transition spd="slow" advTm="2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3"/>
                                        </p:tgtEl>
                                        <p:attrNameLst>
                                          <p:attrName>ppt_x</p:attrName>
                                        </p:attrNameLst>
                                      </p:cBhvr>
                                      <p:tavLst>
                                        <p:tav tm="0">
                                          <p:val>
                                            <p:strVal val="ppt_x"/>
                                          </p:val>
                                        </p:tav>
                                        <p:tav tm="100000">
                                          <p:val>
                                            <p:strVal val="ppt_x"/>
                                          </p:val>
                                        </p:tav>
                                      </p:tavLst>
                                    </p:anim>
                                    <p:anim calcmode="lin" valueType="num">
                                      <p:cBhvr additive="base">
                                        <p:cTn id="19" dur="5000"/>
                                        <p:tgtEl>
                                          <p:spTgt spid="3"/>
                                        </p:tgtEl>
                                        <p:attrNameLst>
                                          <p:attrName>ppt_y</p:attrName>
                                        </p:attrNameLst>
                                      </p:cBhvr>
                                      <p:tavLst>
                                        <p:tav tm="0">
                                          <p:val>
                                            <p:strVal val="ppt_y"/>
                                          </p:val>
                                        </p:tav>
                                        <p:tav tm="100000">
                                          <p:val>
                                            <p:strVal val="1+ppt_h/2"/>
                                          </p:val>
                                        </p:tav>
                                      </p:tavLst>
                                    </p:anim>
                                    <p:set>
                                      <p:cBhvr>
                                        <p:cTn id="20" dur="1" fill="hold">
                                          <p:stCondLst>
                                            <p:cond delay="4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0-ppt_w/2"/>
                                          </p:val>
                                        </p:tav>
                                      </p:tavLst>
                                    </p:anim>
                                    <p:anim calcmode="lin" valueType="num">
                                      <p:cBhvr additive="base">
                                        <p:cTn id="27" dur="5000"/>
                                        <p:tgtEl>
                                          <p:spTgt spid="5"/>
                                        </p:tgtEl>
                                        <p:attrNameLst>
                                          <p:attrName>ppt_y</p:attrName>
                                        </p:attrNameLst>
                                      </p:cBhvr>
                                      <p:tavLst>
                                        <p:tav tm="0">
                                          <p:val>
                                            <p:strVal val="ppt_y"/>
                                          </p:val>
                                        </p:tav>
                                        <p:tav tm="100000">
                                          <p:val>
                                            <p:strVal val="ppt_y"/>
                                          </p:val>
                                        </p:tav>
                                      </p:tavLst>
                                    </p:anim>
                                    <p:set>
                                      <p:cBhvr>
                                        <p:cTn id="28" dur="1" fill="hold">
                                          <p:stCondLst>
                                            <p:cond delay="4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par>
                                <p:cTn id="33" presetID="4" presetClass="entr" presetSubtype="32" fill="hold" nodeType="withEffect">
                                  <p:stCondLst>
                                    <p:cond delay="70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4000"/>
                                        <p:tgtEl>
                                          <p:spTgt spid="21506"/>
                                        </p:tgtEl>
                                      </p:cBhvr>
                                    </p:animEffect>
                                  </p:childTnLst>
                                </p:cTn>
                              </p:par>
                              <p:par>
                                <p:cTn id="36" presetID="23" presetClass="entr" presetSubtype="16" fill="hold" nodeType="withEffect">
                                  <p:stCondLst>
                                    <p:cond delay="70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4000" fill="hold"/>
                                        <p:tgtEl>
                                          <p:spTgt spid="21506"/>
                                        </p:tgtEl>
                                        <p:attrNameLst>
                                          <p:attrName>ppt_w</p:attrName>
                                        </p:attrNameLst>
                                      </p:cBhvr>
                                      <p:tavLst>
                                        <p:tav tm="0">
                                          <p:val>
                                            <p:fltVal val="0"/>
                                          </p:val>
                                        </p:tav>
                                        <p:tav tm="100000">
                                          <p:val>
                                            <p:strVal val="#ppt_w"/>
                                          </p:val>
                                        </p:tav>
                                      </p:tavLst>
                                    </p:anim>
                                    <p:anim calcmode="lin" valueType="num">
                                      <p:cBhvr>
                                        <p:cTn id="39" dur="4000" fill="hold"/>
                                        <p:tgtEl>
                                          <p:spTgt spid="21506"/>
                                        </p:tgtEl>
                                        <p:attrNameLst>
                                          <p:attrName>ppt_h</p:attrName>
                                        </p:attrNameLst>
                                      </p:cBhvr>
                                      <p:tavLst>
                                        <p:tav tm="0">
                                          <p:val>
                                            <p:fltVal val="0"/>
                                          </p:val>
                                        </p:tav>
                                        <p:tav tm="100000">
                                          <p:val>
                                            <p:strVal val="#ppt_h"/>
                                          </p:val>
                                        </p:tav>
                                      </p:tavLst>
                                    </p:anim>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tretch>
            <a:fillRect/>
          </a:stretch>
        </p:blipFill>
        <p:spPr bwMode="auto">
          <a:xfrm>
            <a:off x="-396551" y="0"/>
            <a:ext cx="9865096" cy="5715000"/>
          </a:xfrm>
          <a:prstGeom prst="rect">
            <a:avLst/>
          </a:prstGeom>
          <a:noFill/>
          <a:ln w="9525">
            <a:noFill/>
            <a:miter lim="800000"/>
            <a:headEnd/>
            <a:tailEnd/>
          </a:ln>
        </p:spPr>
      </p:pic>
      <p:pic>
        <p:nvPicPr>
          <p:cNvPr id="3" name="2 Imagen" descr="Color 08.jpg"/>
          <p:cNvPicPr>
            <a:picLocks noChangeAspect="1"/>
          </p:cNvPicPr>
          <p:nvPr/>
        </p:nvPicPr>
        <p:blipFill>
          <a:blip r:embed="rId2" cstate="print"/>
          <a:stretch>
            <a:fillRect/>
          </a:stretch>
        </p:blipFill>
        <p:spPr bwMode="auto">
          <a:xfrm>
            <a:off x="-396551" y="0"/>
            <a:ext cx="9865096" cy="5715000"/>
          </a:xfrm>
          <a:prstGeom prst="rect">
            <a:avLst/>
          </a:prstGeom>
          <a:noFill/>
          <a:ln w="9525">
            <a:noFill/>
            <a:miter lim="800000"/>
            <a:headEnd/>
            <a:tailEnd/>
          </a:ln>
        </p:spPr>
      </p:pic>
      <p:sp>
        <p:nvSpPr>
          <p:cNvPr id="4" name="3 CuadroTexto"/>
          <p:cNvSpPr txBox="1"/>
          <p:nvPr/>
        </p:nvSpPr>
        <p:spPr>
          <a:xfrm>
            <a:off x="395536" y="4369668"/>
            <a:ext cx="838842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cuál es la razón que se esconde detrás de estas llamativas casitas de colores? Lo que ahora es un paisaje de postal, en su momento no fue una cuestión estética, sino una decisión totalmente táctica. Los pescadores pintaban las fachadas de sus casas para poder avistarlas fácilmente desde el mar.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wipe dir="r"/>
      </p:transition>
    </mc:Choice>
    <mc:Fallback xmlns="">
      <p:transition spd="slow" advTm="34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16" presetClass="exit" presetSubtype="26" fill="hold" nodeType="withEffect">
                                  <p:stCondLst>
                                    <p:cond delay="0"/>
                                  </p:stCondLst>
                                  <p:childTnLst>
                                    <p:animEffect transition="out" filter="barn(in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0" fill="hold"/>
                                        <p:tgtEl>
                                          <p:spTgt spid="2"/>
                                        </p:tgtEl>
                                        <p:attrNameLst>
                                          <p:attrName>ppt_x</p:attrName>
                                        </p:attrNameLst>
                                      </p:cBhvr>
                                      <p:tavLst>
                                        <p:tav tm="0">
                                          <p:val>
                                            <p:strVal val="1+#ppt_w/2"/>
                                          </p:val>
                                        </p:tav>
                                        <p:tav tm="100000">
                                          <p:val>
                                            <p:strVal val="#ppt_x"/>
                                          </p:val>
                                        </p:tav>
                                      </p:tavLst>
                                    </p:anim>
                                    <p:anim calcmode="lin" valueType="num">
                                      <p:cBhvr additive="base">
                                        <p:cTn id="15" dur="5000" fill="hold"/>
                                        <p:tgtEl>
                                          <p:spTgt spid="2"/>
                                        </p:tgtEl>
                                        <p:attrNameLst>
                                          <p:attrName>ppt_y</p:attrName>
                                        </p:attrNameLst>
                                      </p:cBhvr>
                                      <p:tavLst>
                                        <p:tav tm="0">
                                          <p:val>
                                            <p:strVal val="#ppt_y"/>
                                          </p:val>
                                        </p:tav>
                                        <p:tav tm="100000">
                                          <p:val>
                                            <p:strVal val="#ppt_y"/>
                                          </p:val>
                                        </p:tav>
                                      </p:tavLst>
                                    </p:anim>
                                  </p:childTnLst>
                                </p:cTn>
                              </p:par>
                              <p:par>
                                <p:cTn id="16" presetID="16" presetClass="entr" presetSubtype="2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Horizontal)">
                                      <p:cBhvr>
                                        <p:cTn id="18" dur="5000"/>
                                        <p:tgtEl>
                                          <p:spTgt spid="2"/>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pic>
        <p:nvPicPr>
          <p:cNvPr id="5" name="4 Imagen" descr="27.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pic>
        <p:nvPicPr>
          <p:cNvPr id="6" name="5 Imagen" descr="27.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sp>
        <p:nvSpPr>
          <p:cNvPr id="7" name="6 CuadroTexto"/>
          <p:cNvSpPr txBox="1"/>
          <p:nvPr/>
        </p:nvSpPr>
        <p:spPr>
          <a:xfrm>
            <a:off x="323528" y="4081636"/>
            <a:ext cx="882047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se cuenta que era la misma pintura que utilizaban para pintar sus barcos. Un lenguaje cromático que, según las costumbres marineras, también servía para que las familias comunicaran las buenas y malas noticias a los pescadores. ¿Cómo? Colgando sábanas blancas o telas negras en sus balcones para anunciar las noticias desde la distancia.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wipe dir="d"/>
      </p:transition>
    </mc:Choice>
    <mc:Fallback xmlns="">
      <p:transition spd="slow" advTm="38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5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Proceso"/>
          <p:cNvSpPr/>
          <p:nvPr/>
        </p:nvSpPr>
        <p:spPr>
          <a:xfrm>
            <a:off x="0" y="0"/>
            <a:ext cx="4572000" cy="2857500"/>
          </a:xfrm>
          <a:prstGeom prst="flowChartProcess">
            <a:avLst/>
          </a:prstGeom>
          <a:solidFill>
            <a:schemeClr val="accent3">
              <a:lumMod val="60000"/>
              <a:lumOff val="40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accent3">
              <a:lumMod val="50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accent3">
              <a:lumMod val="50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accent3">
              <a:lumMod val="60000"/>
              <a:lumOff val="40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continuando con este viaje al pasado, antes de que se pintaran sus célebres portadas, esta localidad entre Benidorm y El </a:t>
            </a:r>
            <a:r>
              <a:rPr lang="es-ES" i="1" dirty="0" err="1" smtClean="0">
                <a:effectLst>
                  <a:glow rad="101600">
                    <a:srgbClr val="C00000">
                      <a:alpha val="60000"/>
                    </a:srgbClr>
                  </a:glow>
                  <a:outerShdw blurRad="38100" dist="38100" dir="2700000" algn="tl">
                    <a:srgbClr val="000000">
                      <a:alpha val="43137"/>
                    </a:srgbClr>
                  </a:outerShdw>
                </a:effectLst>
              </a:rPr>
              <a:t>Campello</a:t>
            </a:r>
            <a:r>
              <a:rPr lang="es-ES" i="1" dirty="0" smtClean="0">
                <a:effectLst>
                  <a:glow rad="101600">
                    <a:srgbClr val="C00000">
                      <a:alpha val="60000"/>
                    </a:srgbClr>
                  </a:glow>
                  <a:outerShdw blurRad="38100" dist="38100" dir="2700000" algn="tl">
                    <a:srgbClr val="000000">
                      <a:alpha val="43137"/>
                    </a:srgbClr>
                  </a:outerShdw>
                </a:effectLst>
              </a:rPr>
              <a:t> era una antigua ciudad ibérica y puerto romano, despoblada durante época islámica.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dir="l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5" presetClass="entr" presetSubtype="10"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checkerboard(across)">
                                      <p:cBhvr>
                                        <p:cTn id="19" dur="5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5000" fill="hold"/>
                                        <p:tgtEl>
                                          <p:spTgt spid="8195"/>
                                        </p:tgtEl>
                                        <p:attrNameLst>
                                          <p:attrName>ppt_w</p:attrName>
                                        </p:attrNameLst>
                                      </p:cBhvr>
                                      <p:tavLst>
                                        <p:tav tm="0">
                                          <p:val>
                                            <p:strVal val="4/3*#ppt_w"/>
                                          </p:val>
                                        </p:tav>
                                        <p:tav tm="100000">
                                          <p:val>
                                            <p:strVal val="#ppt_w"/>
                                          </p:val>
                                        </p:tav>
                                      </p:tavLst>
                                    </p:anim>
                                    <p:anim calcmode="lin" valueType="num">
                                      <p:cBhvr>
                                        <p:cTn id="23" dur="5000" fill="hold"/>
                                        <p:tgtEl>
                                          <p:spTgt spid="8195"/>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fundada como tal en el año 1300 gracias al “capitán general de la escuadra de la Corona de Aragón, </a:t>
            </a:r>
            <a:r>
              <a:rPr lang="es-ES" i="1" dirty="0" err="1" smtClean="0">
                <a:effectLst>
                  <a:glow rad="101600">
                    <a:srgbClr val="C00000">
                      <a:alpha val="60000"/>
                    </a:srgbClr>
                  </a:glow>
                  <a:outerShdw blurRad="38100" dist="38100" dir="2700000" algn="tl">
                    <a:srgbClr val="000000">
                      <a:alpha val="43137"/>
                    </a:srgbClr>
                  </a:outerShdw>
                </a:effectLst>
              </a:rPr>
              <a:t>Bernat</a:t>
            </a:r>
            <a:r>
              <a:rPr lang="es-ES" i="1" dirty="0" smtClean="0">
                <a:effectLst>
                  <a:glow rad="101600">
                    <a:srgbClr val="C00000">
                      <a:alpha val="60000"/>
                    </a:srgbClr>
                  </a:glow>
                  <a:outerShdw blurRad="38100" dist="38100" dir="2700000" algn="tl">
                    <a:srgbClr val="000000">
                      <a:alpha val="43137"/>
                    </a:srgbClr>
                  </a:outerShdw>
                </a:effectLst>
              </a:rPr>
              <a:t> de Sarriá, noble al servicio del rey Jaume II el </a:t>
            </a:r>
            <a:r>
              <a:rPr lang="es-ES" i="1" dirty="0" err="1" smtClean="0">
                <a:effectLst>
                  <a:glow rad="101600">
                    <a:srgbClr val="C00000">
                      <a:alpha val="60000"/>
                    </a:srgbClr>
                  </a:glow>
                  <a:outerShdw blurRad="38100" dist="38100" dir="2700000" algn="tl">
                    <a:srgbClr val="000000">
                      <a:alpha val="43137"/>
                    </a:srgbClr>
                  </a:outerShdw>
                </a:effectLst>
              </a:rPr>
              <a:t>Just</a:t>
            </a:r>
            <a:r>
              <a:rPr lang="es-ES" i="1" dirty="0" smtClean="0">
                <a:effectLst>
                  <a:glow rad="101600">
                    <a:srgbClr val="C00000">
                      <a:alpha val="60000"/>
                    </a:srgbClr>
                  </a:glow>
                  <a:outerShdw blurRad="38100" dist="38100" dir="2700000" algn="tl">
                    <a:srgbClr val="000000">
                      <a:alpha val="43137"/>
                    </a:srgbClr>
                  </a:outerShdw>
                </a:effectLst>
              </a:rPr>
              <a:t>, en momentos de expansión territorial de los reinos cristianos de Castilla y de Aragón por tierras alicantinas y murcianas”.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dir="r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5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ibri-14914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ombo"/>
          <p:cNvSpPr/>
          <p:nvPr/>
        </p:nvSpPr>
        <p:spPr>
          <a:xfrm>
            <a:off x="2786063" y="1244600"/>
            <a:ext cx="3714750" cy="3279776"/>
          </a:xfrm>
          <a:prstGeom prst="diamond">
            <a:avLst/>
          </a:prstGeom>
          <a:solidFill>
            <a:srgbClr val="FFC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9030746">
            <a:off x="2149475" y="530226"/>
            <a:ext cx="1797050" cy="2028826"/>
          </a:xfrm>
          <a:prstGeom prst="triangle">
            <a:avLst>
              <a:gd name="adj" fmla="val 45812"/>
            </a:avLst>
          </a:prstGeom>
          <a:solidFill>
            <a:srgbClr val="FF0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2641546">
            <a:off x="5065713" y="301626"/>
            <a:ext cx="1985962" cy="2028826"/>
          </a:xfrm>
          <a:prstGeom prst="triangle">
            <a:avLst>
              <a:gd name="adj" fmla="val 45812"/>
            </a:avLst>
          </a:prstGeom>
          <a:solidFill>
            <a:srgbClr val="00B0F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3297340">
            <a:off x="2236790" y="3497264"/>
            <a:ext cx="1804987" cy="2092326"/>
          </a:xfrm>
          <a:prstGeom prst="triangle">
            <a:avLst>
              <a:gd name="adj" fmla="val 45812"/>
            </a:avLst>
          </a:prstGeom>
          <a:solidFill>
            <a:srgbClr val="00B0F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7995235">
            <a:off x="5130006" y="3251994"/>
            <a:ext cx="1997076" cy="1824038"/>
          </a:xfrm>
          <a:prstGeom prst="triangle">
            <a:avLst>
              <a:gd name="adj" fmla="val 45812"/>
            </a:avLst>
          </a:prstGeom>
          <a:solidFill>
            <a:srgbClr val="FF0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2648549">
            <a:off x="5400677" y="-85724"/>
            <a:ext cx="2087563" cy="2206626"/>
          </a:xfrm>
          <a:prstGeom prst="triangle">
            <a:avLst>
              <a:gd name="adj" fmla="val 45812"/>
            </a:avLst>
          </a:prstGeom>
          <a:solidFill>
            <a:srgbClr val="00B0F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2863384">
            <a:off x="5814220" y="-359569"/>
            <a:ext cx="1873250" cy="1824038"/>
          </a:xfrm>
          <a:prstGeom prst="triangle">
            <a:avLst>
              <a:gd name="adj" fmla="val 45812"/>
            </a:avLst>
          </a:prstGeom>
          <a:solidFill>
            <a:srgbClr val="00B0F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8679224">
            <a:off x="1550195" y="334170"/>
            <a:ext cx="1995487" cy="1825625"/>
          </a:xfrm>
          <a:prstGeom prst="triangle">
            <a:avLst>
              <a:gd name="adj" fmla="val 45812"/>
            </a:avLst>
          </a:prstGeom>
          <a:solidFill>
            <a:srgbClr val="FF0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8679224">
            <a:off x="1108075" y="-155574"/>
            <a:ext cx="1997076" cy="1825625"/>
          </a:xfrm>
          <a:prstGeom prst="triangle">
            <a:avLst>
              <a:gd name="adj" fmla="val 45812"/>
            </a:avLst>
          </a:prstGeom>
          <a:solidFill>
            <a:srgbClr val="FF0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3603833">
            <a:off x="1849439" y="3841751"/>
            <a:ext cx="2003426" cy="1882775"/>
          </a:xfrm>
          <a:prstGeom prst="triangle">
            <a:avLst>
              <a:gd name="adj" fmla="val 45812"/>
            </a:avLst>
          </a:prstGeom>
          <a:solidFill>
            <a:srgbClr val="00B0F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3603833">
            <a:off x="1416051" y="4322764"/>
            <a:ext cx="2006600" cy="1882775"/>
          </a:xfrm>
          <a:prstGeom prst="triangle">
            <a:avLst>
              <a:gd name="adj" fmla="val 45812"/>
            </a:avLst>
          </a:prstGeom>
          <a:solidFill>
            <a:srgbClr val="00B0F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7995235">
            <a:off x="5501481" y="3607594"/>
            <a:ext cx="1997076" cy="1824038"/>
          </a:xfrm>
          <a:prstGeom prst="triangle">
            <a:avLst>
              <a:gd name="adj" fmla="val 45812"/>
            </a:avLst>
          </a:prstGeom>
          <a:solidFill>
            <a:srgbClr val="FF0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7995235">
            <a:off x="6005514" y="4167189"/>
            <a:ext cx="1995487" cy="1824037"/>
          </a:xfrm>
          <a:prstGeom prst="triangle">
            <a:avLst>
              <a:gd name="adj" fmla="val 45812"/>
            </a:avLst>
          </a:prstGeom>
          <a:solidFill>
            <a:srgbClr val="FF0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ombo"/>
          <p:cNvSpPr/>
          <p:nvPr/>
        </p:nvSpPr>
        <p:spPr>
          <a:xfrm>
            <a:off x="3143250" y="1666876"/>
            <a:ext cx="3009900" cy="2443163"/>
          </a:xfrm>
          <a:prstGeom prst="diamond">
            <a:avLst/>
          </a:prstGeom>
          <a:solidFill>
            <a:srgbClr val="FF000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ombo"/>
          <p:cNvSpPr/>
          <p:nvPr/>
        </p:nvSpPr>
        <p:spPr>
          <a:xfrm>
            <a:off x="3357563" y="1905000"/>
            <a:ext cx="2571750" cy="1965326"/>
          </a:xfrm>
          <a:prstGeom prst="diamond">
            <a:avLst/>
          </a:prstGeom>
          <a:solidFill>
            <a:srgbClr val="00B0F0">
              <a:alpha val="67000"/>
            </a:srgbClr>
          </a:solidFill>
          <a:ln>
            <a:solidFill>
              <a:schemeClr val="accent3">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bautizada con el nombre de Vila </a:t>
            </a:r>
            <a:r>
              <a:rPr lang="es-ES" i="1" dirty="0" err="1" smtClean="0">
                <a:effectLst>
                  <a:glow rad="101600">
                    <a:srgbClr val="C00000">
                      <a:alpha val="60000"/>
                    </a:srgbClr>
                  </a:glow>
                  <a:outerShdw blurRad="38100" dist="38100" dir="2700000" algn="tl">
                    <a:srgbClr val="000000">
                      <a:alpha val="43137"/>
                    </a:srgbClr>
                  </a:outerShdw>
                </a:effectLst>
              </a:rPr>
              <a:t>Joiosa</a:t>
            </a:r>
            <a:r>
              <a:rPr lang="es-ES" i="1" dirty="0" smtClean="0">
                <a:effectLst>
                  <a:glow rad="101600">
                    <a:srgbClr val="C00000">
                      <a:alpha val="60000"/>
                    </a:srgbClr>
                  </a:glow>
                  <a:outerShdw blurRad="38100" dist="38100" dir="2700000" algn="tl">
                    <a:srgbClr val="000000">
                      <a:alpha val="43137"/>
                    </a:srgbClr>
                  </a:outerShdw>
                </a:effectLst>
              </a:rPr>
              <a:t>, que significa "ciudad alegre", un apodo que no dista mucho de la idea que se tiene actualmente de este pequeño lugar bañado por la cálida luz del Mediterráneo y protegido por la sierra de Aitana.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27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 calcmode="lin" valueType="num">
                                      <p:cBhvr>
                                        <p:cTn id="183" dur="3000" fill="hold"/>
                                        <p:tgtEl>
                                          <p:spTgt spid="4"/>
                                        </p:tgtEl>
                                        <p:attrNameLst>
                                          <p:attrName>ppt_w</p:attrName>
                                        </p:attrNameLst>
                                      </p:cBhvr>
                                      <p:tavLst>
                                        <p:tav tm="0">
                                          <p:val>
                                            <p:strVal val="2/3*#ppt_w"/>
                                          </p:val>
                                        </p:tav>
                                        <p:tav tm="100000">
                                          <p:val>
                                            <p:strVal val="#ppt_w"/>
                                          </p:val>
                                        </p:tav>
                                      </p:tavLst>
                                    </p:anim>
                                    <p:anim calcmode="lin" valueType="num">
                                      <p:cBhvr>
                                        <p:cTn id="184" dur="3000" fill="hold"/>
                                        <p:tgtEl>
                                          <p:spTgt spid="4"/>
                                        </p:tgtEl>
                                        <p:attrNameLst>
                                          <p:attrName>ppt_h</p:attrName>
                                        </p:attrNameLst>
                                      </p:cBhvr>
                                      <p:tavLst>
                                        <p:tav tm="0">
                                          <p:val>
                                            <p:strVal val="2/3*#ppt_h"/>
                                          </p:val>
                                        </p:tav>
                                        <p:tav tm="100000">
                                          <p:val>
                                            <p:strVal val="#ppt_h"/>
                                          </p:val>
                                        </p:tav>
                                      </p:tavLst>
                                    </p:anim>
                                  </p:childTnLst>
                                </p:cTn>
                              </p:par>
                              <p:par>
                                <p:cTn id="185" presetID="21" presetClass="entr" presetSubtype="4"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Effect transition="in" filter="wheel(4)">
                                      <p:cBhvr>
                                        <p:cTn id="187" dur="3000"/>
                                        <p:tgtEl>
                                          <p:spTgt spid="4"/>
                                        </p:tgtEl>
                                      </p:cBhvr>
                                    </p:animEffect>
                                  </p:childTnLst>
                                </p:cTn>
                              </p:par>
                            </p:childTnLst>
                          </p:cTn>
                        </p:par>
                        <p:par>
                          <p:cTn id="188" fill="hold">
                            <p:stCondLst>
                              <p:cond delay="6000"/>
                            </p:stCondLst>
                            <p:childTnLst>
                              <p:par>
                                <p:cTn id="189" presetID="40" presetClass="entr" presetSubtype="0" fill="hold" grpId="0" nodeType="afterEffect">
                                  <p:stCondLst>
                                    <p:cond delay="0"/>
                                  </p:stCondLst>
                                  <p:iterate type="lt">
                                    <p:tmPct val="10000"/>
                                  </p:iterate>
                                  <p:childTnLst>
                                    <p:set>
                                      <p:cBhvr>
                                        <p:cTn id="190" dur="1" fill="hold">
                                          <p:stCondLst>
                                            <p:cond delay="0"/>
                                          </p:stCondLst>
                                        </p:cTn>
                                        <p:tgtEl>
                                          <p:spTgt spid="20"/>
                                        </p:tgtEl>
                                        <p:attrNameLst>
                                          <p:attrName>style.visibility</p:attrName>
                                        </p:attrNameLst>
                                      </p:cBhvr>
                                      <p:to>
                                        <p:strVal val="visible"/>
                                      </p:to>
                                    </p:set>
                                    <p:animEffect transition="in" filter="fade">
                                      <p:cBhvr>
                                        <p:cTn id="191" dur="1000"/>
                                        <p:tgtEl>
                                          <p:spTgt spid="20"/>
                                        </p:tgtEl>
                                      </p:cBhvr>
                                    </p:animEffect>
                                    <p:anim calcmode="lin" valueType="num">
                                      <p:cBhvr>
                                        <p:cTn id="192" dur="1000" fill="hold"/>
                                        <p:tgtEl>
                                          <p:spTgt spid="20"/>
                                        </p:tgtEl>
                                        <p:attrNameLst>
                                          <p:attrName>ppt_x</p:attrName>
                                        </p:attrNameLst>
                                      </p:cBhvr>
                                      <p:tavLst>
                                        <p:tav tm="0">
                                          <p:val>
                                            <p:strVal val="#ppt_x-.1"/>
                                          </p:val>
                                        </p:tav>
                                        <p:tav tm="100000">
                                          <p:val>
                                            <p:strVal val="#ppt_x"/>
                                          </p:val>
                                        </p:tav>
                                      </p:tavLst>
                                    </p:anim>
                                    <p:anim calcmode="lin" valueType="num">
                                      <p:cBhvr>
                                        <p:cTn id="193"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Proceso"/>
          <p:cNvSpPr/>
          <p:nvPr/>
        </p:nvSpPr>
        <p:spPr>
          <a:xfrm>
            <a:off x="251520" y="193204"/>
            <a:ext cx="8640960" cy="5328592"/>
          </a:xfrm>
          <a:prstGeom prst="flowChartProcess">
            <a:avLst/>
          </a:prstGeom>
          <a:solidFill>
            <a:srgbClr val="FFC000">
              <a:alpha val="50000"/>
            </a:srgb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casas de colores son el prólogo de la expansión urbanística de Villajoyosa.</a:t>
            </a:r>
          </a:p>
          <a:p>
            <a:r>
              <a:rPr lang="es-ES" i="1" dirty="0" smtClean="0">
                <a:effectLst>
                  <a:glow rad="101600">
                    <a:srgbClr val="C00000">
                      <a:alpha val="60000"/>
                    </a:srgbClr>
                  </a:glow>
                  <a:outerShdw blurRad="38100" dist="38100" dir="2700000" algn="tl">
                    <a:srgbClr val="000000">
                      <a:alpha val="43137"/>
                    </a:srgbClr>
                  </a:outerShdw>
                </a:effectLst>
              </a:rPr>
              <a:t>Y, a pesar de que una de las principales razones de viajar hasta aquí se debe a las casitas de colores, en el casco antiguo existen otros monumentos con historia que merecen la pena visitar.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eelOff"/>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21" presetClass="exit" presetSubtype="4" fill="hold" grpId="0" nodeType="withEffect">
                                  <p:stCondLst>
                                    <p:cond delay="0"/>
                                  </p:stCondLst>
                                  <p:childTnLst>
                                    <p:animEffect transition="out" filter="wheel(4)">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1" presetClass="entr" presetSubtype="2" fill="hold" nodeType="withEffect">
                                  <p:stCondLst>
                                    <p:cond delay="0"/>
                                  </p:stCondLst>
                                  <p:childTnLst>
                                    <p:set>
                                      <p:cBhvr>
                                        <p:cTn id="16" dur="1" fill="hold">
                                          <p:stCondLst>
                                            <p:cond delay="0"/>
                                          </p:stCondLst>
                                        </p:cTn>
                                        <p:tgtEl>
                                          <p:spTgt spid="34818"/>
                                        </p:tgtEl>
                                        <p:attrNameLst>
                                          <p:attrName>style.visibility</p:attrName>
                                        </p:attrNameLst>
                                      </p:cBhvr>
                                      <p:to>
                                        <p:strVal val="visible"/>
                                      </p:to>
                                    </p:set>
                                    <p:animEffect transition="in" filter="wheel(2)">
                                      <p:cBhvr>
                                        <p:cTn id="17" dur="5000"/>
                                        <p:tgtEl>
                                          <p:spTgt spid="34818"/>
                                        </p:tgtEl>
                                      </p:cBhvr>
                                    </p:animEffect>
                                  </p:childTnLst>
                                </p:cTn>
                              </p:par>
                              <p:par>
                                <p:cTn id="18" presetID="23" presetClass="entr" presetSubtype="288" fill="hold" nodeType="withEffect">
                                  <p:stCondLst>
                                    <p:cond delay="0"/>
                                  </p:stCondLst>
                                  <p:childTnLst>
                                    <p:set>
                                      <p:cBhvr>
                                        <p:cTn id="19" dur="1" fill="hold">
                                          <p:stCondLst>
                                            <p:cond delay="0"/>
                                          </p:stCondLst>
                                        </p:cTn>
                                        <p:tgtEl>
                                          <p:spTgt spid="34818"/>
                                        </p:tgtEl>
                                        <p:attrNameLst>
                                          <p:attrName>style.visibility</p:attrName>
                                        </p:attrNameLst>
                                      </p:cBhvr>
                                      <p:to>
                                        <p:strVal val="visible"/>
                                      </p:to>
                                    </p:set>
                                    <p:anim calcmode="lin" valueType="num">
                                      <p:cBhvr>
                                        <p:cTn id="20" dur="5000" fill="hold"/>
                                        <p:tgtEl>
                                          <p:spTgt spid="34818"/>
                                        </p:tgtEl>
                                        <p:attrNameLst>
                                          <p:attrName>ppt_w</p:attrName>
                                        </p:attrNameLst>
                                      </p:cBhvr>
                                      <p:tavLst>
                                        <p:tav tm="0">
                                          <p:val>
                                            <p:strVal val="4/3*#ppt_w"/>
                                          </p:val>
                                        </p:tav>
                                        <p:tav tm="100000">
                                          <p:val>
                                            <p:strVal val="#ppt_w"/>
                                          </p:val>
                                        </p:tav>
                                      </p:tavLst>
                                    </p:anim>
                                    <p:anim calcmode="lin" valueType="num">
                                      <p:cBhvr>
                                        <p:cTn id="21" dur="5000" fill="hold"/>
                                        <p:tgtEl>
                                          <p:spTgt spid="34818"/>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11760"/>
            <a:ext cx="9144000" cy="5691481"/>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0"/>
            <a:ext cx="9144000" cy="5703241"/>
          </a:xfrm>
          <a:prstGeom prst="rect">
            <a:avLst/>
          </a:prstGeom>
          <a:noFill/>
          <a:ln w="9525">
            <a:noFill/>
            <a:miter lim="800000"/>
            <a:headEnd/>
            <a:tailEnd/>
          </a:ln>
        </p:spPr>
      </p:pic>
      <p:sp>
        <p:nvSpPr>
          <p:cNvPr id="4" name="3 CuadroTexto"/>
          <p:cNvSpPr txBox="1"/>
          <p:nvPr/>
        </p:nvSpPr>
        <p:spPr>
          <a:xfrm>
            <a:off x="539552"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mejor manera de hacerlo? Fácil. Solo hay que perderse por sus calles empinadas, hacer alguna de sus rutas o recorrer la ribera que sigue el río </a:t>
            </a:r>
            <a:r>
              <a:rPr lang="es-ES" i="1" dirty="0" err="1" smtClean="0">
                <a:effectLst>
                  <a:glow rad="101600">
                    <a:srgbClr val="C00000">
                      <a:alpha val="60000"/>
                    </a:srgbClr>
                  </a:glow>
                  <a:outerShdw blurRad="38100" dist="38100" dir="2700000" algn="tl">
                    <a:srgbClr val="000000">
                      <a:alpha val="43137"/>
                    </a:srgbClr>
                  </a:outerShdw>
                </a:effectLst>
              </a:rPr>
              <a:t>Amadorio</a:t>
            </a:r>
            <a:r>
              <a:rPr lang="es-ES" i="1" dirty="0" smtClean="0">
                <a:effectLst>
                  <a:glow rad="101600">
                    <a:srgbClr val="C00000">
                      <a:alpha val="60000"/>
                    </a:srgbClr>
                  </a:glow>
                  <a:outerShdw blurRad="38100" dist="38100" dir="2700000" algn="tl">
                    <a:srgbClr val="000000">
                      <a:alpha val="43137"/>
                    </a:srgbClr>
                  </a:outerShdw>
                </a:effectLst>
              </a:rPr>
              <a:t>, que atraviesa el epicentro del pueblo y desemboca en el mar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peelOff" invX="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5000"/>
                                        <p:tgtEl>
                                          <p:spTgt spid="3"/>
                                        </p:tgtEl>
                                        <p:attrNameLst>
                                          <p:attrName>ppt_w</p:attrName>
                                        </p:attrNameLst>
                                      </p:cBhvr>
                                      <p:tavLst>
                                        <p:tav tm="0">
                                          <p:val>
                                            <p:strVal val="ppt_w"/>
                                          </p:val>
                                        </p:tav>
                                        <p:tav tm="100000">
                                          <p:val>
                                            <p:strVal val="ppt_w+.3"/>
                                          </p:val>
                                        </p:tav>
                                      </p:tavLst>
                                    </p:anim>
                                    <p:anim calcmode="lin" valueType="num">
                                      <p:cBhvr>
                                        <p:cTn id="11" dur="5000"/>
                                        <p:tgtEl>
                                          <p:spTgt spid="3"/>
                                        </p:tgtEl>
                                        <p:attrNameLst>
                                          <p:attrName>ppt_h</p:attrName>
                                        </p:attrNameLst>
                                      </p:cBhvr>
                                      <p:tavLst>
                                        <p:tav tm="0">
                                          <p:val>
                                            <p:strVal val="ppt_h"/>
                                          </p:val>
                                        </p:tav>
                                        <p:tav tm="100000">
                                          <p:val>
                                            <p:strVal val="ppt_h"/>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flipH="1">
            <a:off x="1" y="0"/>
            <a:ext cx="9143999" cy="5715000"/>
          </a:xfrm>
          <a:prstGeom prst="rect">
            <a:avLst/>
          </a:prstGeom>
          <a:noFill/>
          <a:ln w="9525">
            <a:noFill/>
            <a:miter lim="800000"/>
            <a:headEnd/>
            <a:tailEnd/>
          </a:ln>
        </p:spPr>
      </p:pic>
      <p:sp>
        <p:nvSpPr>
          <p:cNvPr id="4" name="3 CuadroTexto"/>
          <p:cNvSpPr txBox="1"/>
          <p:nvPr/>
        </p:nvSpPr>
        <p:spPr>
          <a:xfrm>
            <a:off x="827584" y="4585692"/>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Villajoyosa (Alicante) fue ‘Mejor destino secreto de Europa de 2024’ según </a:t>
            </a:r>
            <a:r>
              <a:rPr lang="es-ES" i="1" dirty="0" err="1" smtClean="0">
                <a:effectLst>
                  <a:glow rad="101600">
                    <a:srgbClr val="C00000">
                      <a:alpha val="60000"/>
                    </a:srgbClr>
                  </a:glow>
                  <a:outerShdw blurRad="38100" dist="38100" dir="2700000" algn="tl">
                    <a:srgbClr val="000000">
                      <a:alpha val="43137"/>
                    </a:srgbClr>
                  </a:outerShdw>
                </a:effectLst>
              </a:rPr>
              <a:t>European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Best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Destinations</a:t>
            </a:r>
            <a:r>
              <a:rPr lang="es-ES" i="1" dirty="0" smtClean="0">
                <a:effectLst>
                  <a:glow rad="101600">
                    <a:srgbClr val="C00000">
                      <a:alpha val="60000"/>
                    </a:srgbClr>
                  </a:glow>
                  <a:outerShdw blurRad="38100" dist="38100" dir="2700000" algn="tl">
                    <a:srgbClr val="000000">
                      <a:alpha val="43137"/>
                    </a:srgbClr>
                  </a:outerShdw>
                </a:effectLst>
              </a:rPr>
              <a:t>, que publicó una de las listas más esperadas del año: los mejores destinos secretos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5358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45358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576"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ranking que recoge rincones escondidos y alejados de las multitudes, hermosos pueblecitos perdidos en mitad de la nada, joyas naturales a las que solo se llega caminando un poco 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5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50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2.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7" name="6 Franja diagonal"/>
          <p:cNvSpPr/>
          <p:nvPr/>
        </p:nvSpPr>
        <p:spPr>
          <a:xfrm flipH="1">
            <a:off x="0" y="0"/>
            <a:ext cx="4572000" cy="3454400"/>
          </a:xfrm>
          <a:prstGeom prst="diagStripe">
            <a:avLst>
              <a:gd name="adj" fmla="val 84171"/>
            </a:avLst>
          </a:prstGeom>
          <a:solidFill>
            <a:schemeClr val="accent6">
              <a:lumMod val="40000"/>
              <a:lumOff val="60000"/>
              <a:alpha val="60000"/>
            </a:schemeClr>
          </a:solidFill>
          <a:ln>
            <a:solidFill>
              <a:schemeClr val="accent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8" name="7 Franja diagonal"/>
          <p:cNvSpPr/>
          <p:nvPr/>
        </p:nvSpPr>
        <p:spPr>
          <a:xfrm flipH="1">
            <a:off x="0" y="892176"/>
            <a:ext cx="4572000" cy="3454400"/>
          </a:xfrm>
          <a:prstGeom prst="diagStripe">
            <a:avLst>
              <a:gd name="adj" fmla="val 84171"/>
            </a:avLst>
          </a:prstGeom>
          <a:solidFill>
            <a:schemeClr val="accent6">
              <a:lumMod val="40000"/>
              <a:lumOff val="60000"/>
              <a:alpha val="60000"/>
            </a:schemeClr>
          </a:solidFill>
          <a:ln>
            <a:solidFill>
              <a:schemeClr val="accent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9" name="8 Franja diagonal"/>
          <p:cNvSpPr/>
          <p:nvPr/>
        </p:nvSpPr>
        <p:spPr>
          <a:xfrm flipH="1">
            <a:off x="0" y="1965326"/>
            <a:ext cx="4572000" cy="3451226"/>
          </a:xfrm>
          <a:prstGeom prst="diagStripe">
            <a:avLst>
              <a:gd name="adj" fmla="val 84171"/>
            </a:avLst>
          </a:prstGeom>
          <a:solidFill>
            <a:schemeClr val="accent6">
              <a:lumMod val="40000"/>
              <a:lumOff val="60000"/>
              <a:alpha val="60000"/>
            </a:schemeClr>
          </a:solidFill>
          <a:ln>
            <a:solidFill>
              <a:schemeClr val="accent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0" name="9 Franja diagonal"/>
          <p:cNvSpPr/>
          <p:nvPr/>
        </p:nvSpPr>
        <p:spPr>
          <a:xfrm>
            <a:off x="4497388" y="0"/>
            <a:ext cx="4646612" cy="3454400"/>
          </a:xfrm>
          <a:prstGeom prst="diagStripe">
            <a:avLst>
              <a:gd name="adj" fmla="val 84171"/>
            </a:avLst>
          </a:prstGeom>
          <a:solidFill>
            <a:schemeClr val="accent6">
              <a:lumMod val="40000"/>
              <a:lumOff val="60000"/>
              <a:alpha val="60000"/>
            </a:schemeClr>
          </a:solidFill>
          <a:ln>
            <a:solidFill>
              <a:schemeClr val="accent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1" name="10 Franja diagonal"/>
          <p:cNvSpPr/>
          <p:nvPr/>
        </p:nvSpPr>
        <p:spPr>
          <a:xfrm>
            <a:off x="4572000" y="952500"/>
            <a:ext cx="4572000" cy="3451226"/>
          </a:xfrm>
          <a:prstGeom prst="diagStripe">
            <a:avLst>
              <a:gd name="adj" fmla="val 84171"/>
            </a:avLst>
          </a:prstGeom>
          <a:solidFill>
            <a:schemeClr val="accent6">
              <a:lumMod val="40000"/>
              <a:lumOff val="60000"/>
              <a:alpha val="60000"/>
            </a:schemeClr>
          </a:solidFill>
          <a:ln>
            <a:solidFill>
              <a:schemeClr val="accent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2" name="11 Franja diagonal"/>
          <p:cNvSpPr/>
          <p:nvPr/>
        </p:nvSpPr>
        <p:spPr>
          <a:xfrm>
            <a:off x="4572000" y="1905000"/>
            <a:ext cx="4572000" cy="3451226"/>
          </a:xfrm>
          <a:prstGeom prst="diagStripe">
            <a:avLst>
              <a:gd name="adj" fmla="val 84171"/>
            </a:avLst>
          </a:prstGeom>
          <a:solidFill>
            <a:schemeClr val="accent6">
              <a:lumMod val="40000"/>
              <a:lumOff val="60000"/>
              <a:alpha val="60000"/>
            </a:schemeClr>
          </a:solidFill>
          <a:ln>
            <a:solidFill>
              <a:schemeClr val="accent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uadroTexto"/>
          <p:cNvSpPr txBox="1"/>
          <p:nvPr/>
        </p:nvSpPr>
        <p:spPr>
          <a:xfrm>
            <a:off x="755576"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conjunto histórico-artístico del casco antiguo, declarado Bien de Interés Cultural, alberga joyas históricas como la iglesia de Nuestra Señora de la Asunción, la Torre de </a:t>
            </a:r>
            <a:r>
              <a:rPr lang="es-ES" i="1" dirty="0" err="1" smtClean="0">
                <a:effectLst>
                  <a:glow rad="101600">
                    <a:srgbClr val="C00000">
                      <a:alpha val="60000"/>
                    </a:srgbClr>
                  </a:glow>
                  <a:outerShdw blurRad="38100" dist="38100" dir="2700000" algn="tl">
                    <a:srgbClr val="000000">
                      <a:alpha val="43137"/>
                    </a:srgbClr>
                  </a:outerShdw>
                </a:effectLst>
              </a:rPr>
              <a:t>Sant</a:t>
            </a:r>
            <a:r>
              <a:rPr lang="es-ES" i="1" dirty="0" smtClean="0">
                <a:effectLst>
                  <a:glow rad="101600">
                    <a:srgbClr val="C00000">
                      <a:alpha val="60000"/>
                    </a:srgbClr>
                  </a:glow>
                  <a:outerShdw blurRad="38100" dist="38100" dir="2700000" algn="tl">
                    <a:srgbClr val="000000">
                      <a:alpha val="43137"/>
                    </a:srgbClr>
                  </a:outerShdw>
                </a:effectLst>
              </a:rPr>
              <a:t> Josep o las Torres Vigía del siglo XVI.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5000"/>
                                        <p:tgtEl>
                                          <p:spTgt spid="11"/>
                                        </p:tgtEl>
                                        <p:attrNameLst>
                                          <p:attrName>ppt_x</p:attrName>
                                        </p:attrNameLst>
                                      </p:cBhvr>
                                      <p:tavLst>
                                        <p:tav tm="0">
                                          <p:val>
                                            <p:strVal val="ppt_x"/>
                                          </p:val>
                                        </p:tav>
                                        <p:tav tm="100000">
                                          <p:val>
                                            <p:strVal val="ppt_x+ppt_w/2"/>
                                          </p:val>
                                        </p:tav>
                                      </p:tavLst>
                                    </p:anim>
                                    <p:anim calcmode="lin" valueType="num">
                                      <p:cBhvr>
                                        <p:cTn id="31" dur="5000"/>
                                        <p:tgtEl>
                                          <p:spTgt spid="11"/>
                                        </p:tgtEl>
                                        <p:attrNameLst>
                                          <p:attrName>ppt_y</p:attrName>
                                        </p:attrNameLst>
                                      </p:cBhvr>
                                      <p:tavLst>
                                        <p:tav tm="0">
                                          <p:val>
                                            <p:strVal val="ppt_y"/>
                                          </p:val>
                                        </p:tav>
                                        <p:tav tm="100000">
                                          <p:val>
                                            <p:strVal val="ppt_y"/>
                                          </p:val>
                                        </p:tav>
                                      </p:tavLst>
                                    </p:anim>
                                    <p:anim calcmode="lin" valueType="num">
                                      <p:cBhvr>
                                        <p:cTn id="32" dur="5000"/>
                                        <p:tgtEl>
                                          <p:spTgt spid="11"/>
                                        </p:tgtEl>
                                        <p:attrNameLst>
                                          <p:attrName>ppt_w</p:attrName>
                                        </p:attrNameLst>
                                      </p:cBhvr>
                                      <p:tavLst>
                                        <p:tav tm="0">
                                          <p:val>
                                            <p:strVal val="ppt_w"/>
                                          </p:val>
                                        </p:tav>
                                        <p:tav tm="100000">
                                          <p:val>
                                            <p:fltVal val="0"/>
                                          </p:val>
                                        </p:tav>
                                      </p:tavLst>
                                    </p:anim>
                                    <p:anim calcmode="lin" valueType="num">
                                      <p:cBhvr>
                                        <p:cTn id="33" dur="5000"/>
                                        <p:tgtEl>
                                          <p:spTgt spid="11"/>
                                        </p:tgtEl>
                                        <p:attrNameLst>
                                          <p:attrName>ppt_h</p:attrName>
                                        </p:attrNameLst>
                                      </p:cBhvr>
                                      <p:tavLst>
                                        <p:tav tm="0">
                                          <p:val>
                                            <p:strVal val="ppt_h"/>
                                          </p:val>
                                        </p:tav>
                                        <p:tav tm="100000">
                                          <p:val>
                                            <p:strVal val="ppt_h"/>
                                          </p:val>
                                        </p:tav>
                                      </p:tavLst>
                                    </p:anim>
                                    <p:set>
                                      <p:cBhvr>
                                        <p:cTn id="34" dur="1" fill="hold">
                                          <p:stCondLst>
                                            <p:cond delay="4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0" fill="hold"/>
                                        <p:tgtEl>
                                          <p:spTgt spid="5"/>
                                        </p:tgtEl>
                                        <p:attrNameLst>
                                          <p:attrName>ppt_w</p:attrName>
                                        </p:attrNameLst>
                                      </p:cBhvr>
                                      <p:tavLst>
                                        <p:tav tm="0">
                                          <p:val>
                                            <p:fltVal val="0"/>
                                          </p:val>
                                        </p:tav>
                                        <p:tav tm="100000">
                                          <p:val>
                                            <p:strVal val="#ppt_w"/>
                                          </p:val>
                                        </p:tav>
                                      </p:tavLst>
                                    </p:anim>
                                    <p:anim calcmode="lin" valueType="num">
                                      <p:cBhvr>
                                        <p:cTn id="44" dur="5000" fill="hold"/>
                                        <p:tgtEl>
                                          <p:spTgt spid="5"/>
                                        </p:tgtEl>
                                        <p:attrNameLst>
                                          <p:attrName>ppt_h</p:attrName>
                                        </p:attrNameLst>
                                      </p:cBhvr>
                                      <p:tavLst>
                                        <p:tav tm="0">
                                          <p:val>
                                            <p:strVal val="#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5000"/>
                                        <p:tgtEl>
                                          <p:spTgt spid="5"/>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1"/>
                                          </p:val>
                                        </p:tav>
                                        <p:tav tm="100000">
                                          <p:val>
                                            <p:strVal val="#ppt_x"/>
                                          </p:val>
                                        </p:tav>
                                      </p:tavLst>
                                    </p:anim>
                                    <p:anim calcmode="lin" valueType="num">
                                      <p:cBhvr>
                                        <p:cTn id="5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www.1m4g3n3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0" name="Picture 2" descr="C:\Documents and Settings\Ana María\Escritorio\www.1m4g3n3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Proceso"/>
          <p:cNvSpPr/>
          <p:nvPr/>
        </p:nvSpPr>
        <p:spPr>
          <a:xfrm>
            <a:off x="0" y="0"/>
            <a:ext cx="9144000" cy="5715000"/>
          </a:xfrm>
          <a:prstGeom prst="flowChartProcess">
            <a:avLst/>
          </a:prstGeom>
          <a:solidFill>
            <a:schemeClr val="tx2">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323528" y="337220"/>
            <a:ext cx="8424936" cy="5112568"/>
          </a:xfrm>
          <a:prstGeom prst="flowChartProcess">
            <a:avLst/>
          </a:prstGeom>
          <a:solidFill>
            <a:schemeClr val="tx2">
              <a:lumMod val="90000"/>
              <a:alpha val="5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683568" y="625252"/>
            <a:ext cx="7704856" cy="4536504"/>
          </a:xfrm>
          <a:prstGeom prst="flowChartProcess">
            <a:avLst/>
          </a:prstGeom>
          <a:solidFill>
            <a:schemeClr val="tx2">
              <a:lumMod val="75000"/>
              <a:alpha val="5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1043608" y="841276"/>
            <a:ext cx="6984776" cy="4032448"/>
          </a:xfrm>
          <a:prstGeom prst="flowChartProcess">
            <a:avLst/>
          </a:prstGeom>
          <a:solidFill>
            <a:schemeClr val="tx2">
              <a:lumMod val="50000"/>
              <a:alpha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XVI la población de Villajoyosa no llegaba a mil habitantes y como en muchos otros municipios de la costa alicantina, sufrían constantes ataques por parte de los piratas berberiscos. Éstos provenían de Argelia y surcaban los mares aterrorizando a las poblaciones costeras del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gallery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iterate type="lt">
                                    <p:tmPct val="0"/>
                                  </p:iterate>
                                  <p:childTnLst>
                                    <p:animEffect transition="out" filter="blinds(vertic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iterate type="lt">
                                    <p:tmPct val="0"/>
                                  </p:iterate>
                                  <p:childTnLst>
                                    <p:anim calcmode="lin" valueType="num">
                                      <p:cBhvr>
                                        <p:cTn id="9" dur="4000"/>
                                        <p:tgtEl>
                                          <p:spTgt spid="3"/>
                                        </p:tgtEl>
                                        <p:attrNameLst>
                                          <p:attrName>ppt_h</p:attrName>
                                        </p:attrNameLst>
                                      </p:cBhvr>
                                      <p:tavLst>
                                        <p:tav tm="0">
                                          <p:val>
                                            <p:strVal val="ppt_h"/>
                                          </p:val>
                                        </p:tav>
                                        <p:tav tm="100000">
                                          <p:val>
                                            <p:strVal val="ppt_h"/>
                                          </p:val>
                                        </p:tav>
                                      </p:tavLst>
                                    </p:anim>
                                    <p:anim calcmode="lin" valueType="num">
                                      <p:cBhvr>
                                        <p:cTn id="10"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3999"/>
                                          </p:stCondLst>
                                        </p:cTn>
                                        <p:tgtEl>
                                          <p:spTgt spid="3"/>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4000"/>
                                        <p:tgtEl>
                                          <p:spTgt spid="5"/>
                                        </p:tgtEl>
                                        <p:attrNameLst>
                                          <p:attrName>ppt_w</p:attrName>
                                        </p:attrNameLst>
                                      </p:cBhvr>
                                      <p:tavLst>
                                        <p:tav tm="0">
                                          <p:val>
                                            <p:strVal val="ppt_w"/>
                                          </p:val>
                                        </p:tav>
                                        <p:tav tm="100000">
                                          <p:val>
                                            <p:strVal val="ppt_w"/>
                                          </p:val>
                                        </p:tav>
                                      </p:tavLst>
                                    </p:anim>
                                    <p:anim calcmode="lin" valueType="num">
                                      <p:cBhvr>
                                        <p:cTn id="17"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3999"/>
                                          </p:stCondLst>
                                        </p:cTn>
                                        <p:tgtEl>
                                          <p:spTgt spid="5"/>
                                        </p:tgtEl>
                                        <p:attrNameLst>
                                          <p:attrName>style.visibility</p:attrName>
                                        </p:attrNameLst>
                                      </p:cBhvr>
                                      <p:to>
                                        <p:strVal val="hidden"/>
                                      </p:to>
                                    </p:set>
                                  </p:childTnLst>
                                </p:cTn>
                              </p:par>
                              <p:par>
                                <p:cTn id="19" presetID="3" presetClass="exit" presetSubtype="5" fill="hold" nodeType="withEffect">
                                  <p:stCondLst>
                                    <p:cond delay="0"/>
                                  </p:stCondLst>
                                  <p:childTnLst>
                                    <p:animEffect transition="out" filter="blinds(vertical)">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19" presetClass="exit" presetSubtype="10" fill="hold" nodeType="withEffect">
                                  <p:stCondLst>
                                    <p:cond delay="0"/>
                                  </p:stCondLst>
                                  <p:childTnLst>
                                    <p:anim calcmode="lin" valueType="num">
                                      <p:cBhvr>
                                        <p:cTn id="23" dur="4000"/>
                                        <p:tgtEl>
                                          <p:spTgt spid="7"/>
                                        </p:tgtEl>
                                        <p:attrNameLst>
                                          <p:attrName>ppt_h</p:attrName>
                                        </p:attrNameLst>
                                      </p:cBhvr>
                                      <p:tavLst>
                                        <p:tav tm="0">
                                          <p:val>
                                            <p:strVal val="ppt_h"/>
                                          </p:val>
                                        </p:tav>
                                        <p:tav tm="100000">
                                          <p:val>
                                            <p:strVal val="ppt_h"/>
                                          </p:val>
                                        </p:tav>
                                      </p:tavLst>
                                    </p:anim>
                                    <p:anim calcmode="lin" valueType="num">
                                      <p:cBhvr>
                                        <p:cTn id="24"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 dur="1" fill="hold">
                                          <p:stCondLst>
                                            <p:cond delay="3999"/>
                                          </p:stCondLst>
                                        </p:cTn>
                                        <p:tgtEl>
                                          <p:spTgt spid="7"/>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4000"/>
                                        <p:tgtEl>
                                          <p:spTgt spid="8"/>
                                        </p:tgtEl>
                                      </p:cBhvr>
                                    </p:animEffect>
                                    <p:set>
                                      <p:cBhvr>
                                        <p:cTn id="28" dur="1" fill="hold">
                                          <p:stCondLst>
                                            <p:cond delay="3999"/>
                                          </p:stCondLst>
                                        </p:cTn>
                                        <p:tgtEl>
                                          <p:spTgt spid="8"/>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4000"/>
                                        <p:tgtEl>
                                          <p:spTgt spid="8"/>
                                        </p:tgtEl>
                                        <p:attrNameLst>
                                          <p:attrName>ppt_w</p:attrName>
                                        </p:attrNameLst>
                                      </p:cBhvr>
                                      <p:tavLst>
                                        <p:tav tm="0">
                                          <p:val>
                                            <p:strVal val="ppt_w"/>
                                          </p:val>
                                        </p:tav>
                                        <p:tav tm="100000">
                                          <p:val>
                                            <p:strVal val="ppt_w"/>
                                          </p:val>
                                        </p:tav>
                                      </p:tavLst>
                                    </p:anim>
                                    <p:anim calcmode="lin" valueType="num">
                                      <p:cBhvr>
                                        <p:cTn id="31"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3999"/>
                                          </p:stCondLst>
                                        </p:cTn>
                                        <p:tgtEl>
                                          <p:spTgt spid="8"/>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0" fill="hold"/>
                                        <p:tgtEl>
                                          <p:spTgt spid="9"/>
                                        </p:tgtEl>
                                        <p:attrNameLst>
                                          <p:attrName>ppt_w</p:attrName>
                                        </p:attrNameLst>
                                      </p:cBhvr>
                                      <p:tavLst>
                                        <p:tav tm="0">
                                          <p:val>
                                            <p:strVal val="4/3*#ppt_w"/>
                                          </p:val>
                                        </p:tav>
                                        <p:tav tm="100000">
                                          <p:val>
                                            <p:strVal val="#ppt_w"/>
                                          </p:val>
                                        </p:tav>
                                      </p:tavLst>
                                    </p:anim>
                                    <p:anim calcmode="lin" valueType="num">
                                      <p:cBhvr>
                                        <p:cTn id="36" dur="5000" fill="hold"/>
                                        <p:tgtEl>
                                          <p:spTgt spid="9"/>
                                        </p:tgtEl>
                                        <p:attrNameLst>
                                          <p:attrName>ppt_h</p:attrName>
                                        </p:attrNameLst>
                                      </p:cBhvr>
                                      <p:tavLst>
                                        <p:tav tm="0">
                                          <p:val>
                                            <p:strVal val="4/3*#ppt_h"/>
                                          </p:val>
                                        </p:tav>
                                        <p:tav tm="100000">
                                          <p:val>
                                            <p:strVal val="#ppt_h"/>
                                          </p:val>
                                        </p:tav>
                                      </p:tavLst>
                                    </p:anim>
                                  </p:childTnLst>
                                </p:cTn>
                              </p:par>
                              <p:par>
                                <p:cTn id="37" presetID="8"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diamond(in)">
                                      <p:cBhvr>
                                        <p:cTn id="39" dur="5000"/>
                                        <p:tgtEl>
                                          <p:spTgt spid="10"/>
                                        </p:tgtEl>
                                      </p:cBhvr>
                                    </p:animEffect>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ataques eran crueles y despiadados, llevándose a menudo a vecinos y habitantes del municipio como esclavos, o simplemente para pedir a posteriori un rescate por ellos.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0"/>
                                        <p:tgtEl>
                                          <p:spTgt spid="5"/>
                                        </p:tgtEl>
                                      </p:cBhvr>
                                    </p:animEffect>
                                  </p:childTnLst>
                                </p:cTn>
                              </p:par>
                              <p:par>
                                <p:cTn id="13" presetID="47"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39593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39593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539552" y="4657700"/>
            <a:ext cx="8136904"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Tanto es así, que se construyó todo un entramado defensivo alrededor de la costa para defenderse de los ataques y torres defensivas como las del </a:t>
            </a:r>
            <a:r>
              <a:rPr lang="es-ES" i="1" dirty="0" err="1" smtClean="0">
                <a:effectLst>
                  <a:glow rad="101600">
                    <a:srgbClr val="C00000">
                      <a:alpha val="60000"/>
                    </a:srgbClr>
                  </a:glow>
                  <a:outerShdw blurRad="38100" dist="38100" dir="2700000" algn="tl">
                    <a:srgbClr val="000000">
                      <a:alpha val="43137"/>
                    </a:srgbClr>
                  </a:outerShdw>
                </a:effectLst>
              </a:rPr>
              <a:t>Aguiló</a:t>
            </a:r>
            <a:r>
              <a:rPr lang="es-ES" i="1" dirty="0" smtClean="0">
                <a:effectLst>
                  <a:glow rad="101600">
                    <a:srgbClr val="C00000">
                      <a:alpha val="60000"/>
                    </a:srgbClr>
                  </a:glow>
                  <a:outerShdw blurRad="38100" dist="38100" dir="2700000" algn="tl">
                    <a:srgbClr val="000000">
                      <a:alpha val="43137"/>
                    </a:srgbClr>
                  </a:outerShdw>
                </a:effectLst>
              </a:rPr>
              <a:t> y la del </a:t>
            </a:r>
            <a:r>
              <a:rPr lang="es-ES" i="1" dirty="0" err="1" smtClean="0">
                <a:effectLst>
                  <a:glow rad="101600">
                    <a:srgbClr val="C00000">
                      <a:alpha val="60000"/>
                    </a:srgbClr>
                  </a:glow>
                  <a:outerShdw blurRad="38100" dist="38100" dir="2700000" algn="tl">
                    <a:srgbClr val="000000">
                      <a:alpha val="43137"/>
                    </a:srgbClr>
                  </a:outerShdw>
                </a:effectLst>
              </a:rPr>
              <a:t>Xarco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5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5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1368425"/>
            <a:ext cx="285750" cy="32162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858250" y="1311276"/>
            <a:ext cx="285750" cy="3213100"/>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1606551"/>
            <a:ext cx="285750" cy="2800350"/>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501063" y="1549400"/>
            <a:ext cx="285750" cy="27971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727201"/>
            <a:ext cx="285750" cy="2559050"/>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072438" y="1727200"/>
            <a:ext cx="285750" cy="2498726"/>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43000" y="1844675"/>
            <a:ext cx="285750" cy="2263776"/>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643813" y="1905001"/>
            <a:ext cx="285750" cy="2203450"/>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571625" y="1965326"/>
            <a:ext cx="285750" cy="1965326"/>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215188" y="2022476"/>
            <a:ext cx="285750" cy="1965326"/>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928815" y="2082800"/>
            <a:ext cx="276225" cy="1727200"/>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858000" y="2143125"/>
            <a:ext cx="285750" cy="16668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286000" y="2143126"/>
            <a:ext cx="285750" cy="1549400"/>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500813" y="2263776"/>
            <a:ext cx="285750" cy="136842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2643188" y="2263776"/>
            <a:ext cx="285750" cy="1308100"/>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7" y="2320926"/>
            <a:ext cx="214313" cy="119062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3071813" y="2441576"/>
            <a:ext cx="214312" cy="1012826"/>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786438" y="2441576"/>
            <a:ext cx="214312" cy="952500"/>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3357563" y="2501901"/>
            <a:ext cx="214312" cy="831850"/>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5500688" y="2498726"/>
            <a:ext cx="214312" cy="774700"/>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714752" y="2619375"/>
            <a:ext cx="214313" cy="5365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5214938" y="2619375"/>
            <a:ext cx="214312" cy="536576"/>
          </a:xfrm>
          <a:prstGeom prst="rect">
            <a:avLst/>
          </a:prstGeom>
          <a:solidFill>
            <a:schemeClr val="tx2">
              <a:lumMod val="75000"/>
              <a:alpha val="7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000502" y="2619375"/>
            <a:ext cx="214313" cy="5365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857752" y="2619375"/>
            <a:ext cx="214313" cy="5365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4286252" y="2619375"/>
            <a:ext cx="214313" cy="5365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4572002" y="2619375"/>
            <a:ext cx="214313" cy="536576"/>
          </a:xfrm>
          <a:prstGeom prst="rect">
            <a:avLst/>
          </a:prstGeom>
          <a:solidFill>
            <a:srgbClr val="C00000">
              <a:alpha val="70000"/>
            </a:srgb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de las visitas que debemos realizar en Villajoyosa es a sus casas colgantes, que se sitúan a lo largo de toda la antigua muralla de la ciudad, datando de la época de Felipe II. Podemos visitarlas si nos encaminamos desde el puente antiguo de Villajoyosa.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ip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2"/>
                                        </p:tgtEl>
                                        <p:attrNameLst>
                                          <p:attrName>style.visibility</p:attrName>
                                        </p:attrNameLst>
                                      </p:cBhvr>
                                      <p:to>
                                        <p:strVal val="visible"/>
                                      </p:to>
                                    </p:set>
                                    <p:animEffect transition="in" filter="fade">
                                      <p:cBhvr>
                                        <p:cTn id="380" dur="1000"/>
                                        <p:tgtEl>
                                          <p:spTgt spid="32"/>
                                        </p:tgtEl>
                                      </p:cBhvr>
                                    </p:animEffect>
                                    <p:anim calcmode="lin" valueType="num">
                                      <p:cBhvr>
                                        <p:cTn id="381" dur="1000" fill="hold"/>
                                        <p:tgtEl>
                                          <p:spTgt spid="32"/>
                                        </p:tgtEl>
                                        <p:attrNameLst>
                                          <p:attrName>ppt_x</p:attrName>
                                        </p:attrNameLst>
                                      </p:cBhvr>
                                      <p:tavLst>
                                        <p:tav tm="0">
                                          <p:val>
                                            <p:strVal val="#ppt_x-.1"/>
                                          </p:val>
                                        </p:tav>
                                        <p:tav tm="100000">
                                          <p:val>
                                            <p:strVal val="#ppt_x"/>
                                          </p:val>
                                        </p:tav>
                                      </p:tavLst>
                                    </p:anim>
                                    <p:anim calcmode="lin" valueType="num">
                                      <p:cBhvr>
                                        <p:cTn id="382"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OTOÑO\Bosque-en-Otoño-Colores-Del-Otoño.jpg"/>
          <p:cNvPicPr>
            <a:picLocks noChangeAspect="1" noChangeArrowheads="1"/>
          </p:cNvPicPr>
          <p:nvPr/>
        </p:nvPicPr>
        <p:blipFill>
          <a:blip r:embed="rId3" cstate="print"/>
          <a:stretch>
            <a:fillRect/>
          </a:stretch>
        </p:blipFill>
        <p:spPr bwMode="auto">
          <a:xfrm>
            <a:off x="-396552" y="0"/>
            <a:ext cx="9937104" cy="5715000"/>
          </a:xfrm>
          <a:prstGeom prst="rect">
            <a:avLst/>
          </a:prstGeom>
          <a:noFill/>
          <a:ln w="9525">
            <a:noFill/>
            <a:miter lim="800000"/>
            <a:headEnd/>
            <a:tailEnd/>
          </a:ln>
        </p:spPr>
      </p:pic>
      <p:sp>
        <p:nvSpPr>
          <p:cNvPr id="3" name="2 Proceso"/>
          <p:cNvSpPr/>
          <p:nvPr/>
        </p:nvSpPr>
        <p:spPr>
          <a:xfrm>
            <a:off x="0" y="0"/>
            <a:ext cx="9144000" cy="2917826"/>
          </a:xfrm>
          <a:prstGeom prst="flowChartProcess">
            <a:avLst/>
          </a:prstGeom>
          <a:solidFill>
            <a:schemeClr val="tx2">
              <a:lumMod val="50000"/>
              <a:alpha val="6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0" y="2917825"/>
            <a:ext cx="9144000" cy="2797176"/>
          </a:xfrm>
          <a:prstGeom prst="flowChartProcess">
            <a:avLst/>
          </a:prstGeom>
          <a:solidFill>
            <a:schemeClr val="tx2">
              <a:lumMod val="50000"/>
              <a:alpha val="6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899592"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Ubicada en el corazón de la Costa Blanca, entre El </a:t>
            </a:r>
            <a:r>
              <a:rPr lang="es-ES" i="1" dirty="0" err="1" smtClean="0">
                <a:effectLst>
                  <a:glow rad="101600">
                    <a:srgbClr val="C00000">
                      <a:alpha val="60000"/>
                    </a:srgbClr>
                  </a:glow>
                  <a:outerShdw blurRad="38100" dist="38100" dir="2700000" algn="tl">
                    <a:srgbClr val="000000">
                      <a:alpha val="43137"/>
                    </a:srgbClr>
                  </a:outerShdw>
                </a:effectLst>
              </a:rPr>
              <a:t>Campello</a:t>
            </a:r>
            <a:r>
              <a:rPr lang="es-ES" i="1" dirty="0" smtClean="0">
                <a:effectLst>
                  <a:glow rad="101600">
                    <a:srgbClr val="C00000">
                      <a:alpha val="60000"/>
                    </a:srgbClr>
                  </a:glow>
                  <a:outerShdw blurRad="38100" dist="38100" dir="2700000" algn="tl">
                    <a:srgbClr val="000000">
                      <a:alpha val="43137"/>
                    </a:srgbClr>
                  </a:outerShdw>
                </a:effectLst>
              </a:rPr>
              <a:t> y Benidorm,          este pintoresco rincón mediterráneo emerge como un lienzo donde los colores de las fachadas se funden con la arena dorada de la playa. </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prestig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
                                          </p:val>
                                        </p:tav>
                                      </p:tavLst>
                                    </p:anim>
                                    <p:anim calcmode="lin" valueType="num">
                                      <p:cBhvr>
                                        <p:cTn id="7" dur="5000"/>
                                        <p:tgtEl>
                                          <p:spTgt spid="3"/>
                                        </p:tgtEl>
                                        <p:attrNameLst>
                                          <p:attrName>ppt_y</p:attrName>
                                        </p:attrNameLst>
                                      </p:cBhvr>
                                      <p:tavLst>
                                        <p:tav tm="0">
                                          <p:val>
                                            <p:strVal val="ppt_y"/>
                                          </p:val>
                                        </p:tav>
                                        <p:tav tm="100000">
                                          <p:val>
                                            <p:strVal val="ppt_y-ppt_h/2"/>
                                          </p:val>
                                        </p:tav>
                                      </p:tavLst>
                                    </p:anim>
                                    <p:anim calcmode="lin" valueType="num">
                                      <p:cBhvr>
                                        <p:cTn id="8" dur="5000"/>
                                        <p:tgtEl>
                                          <p:spTgt spid="3"/>
                                        </p:tgtEl>
                                        <p:attrNameLst>
                                          <p:attrName>ppt_w</p:attrName>
                                        </p:attrNameLst>
                                      </p:cBhvr>
                                      <p:tavLst>
                                        <p:tav tm="0">
                                          <p:val>
                                            <p:strVal val="ppt_w"/>
                                          </p:val>
                                        </p:tav>
                                        <p:tav tm="100000">
                                          <p:val>
                                            <p:strVal val="ppt_w"/>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
                                          </p:val>
                                        </p:tav>
                                      </p:tavLst>
                                    </p:anim>
                                    <p:anim calcmode="lin" valueType="num">
                                      <p:cBhvr>
                                        <p:cTn id="13" dur="5000"/>
                                        <p:tgtEl>
                                          <p:spTgt spid="4"/>
                                        </p:tgtEl>
                                        <p:attrNameLst>
                                          <p:attrName>ppt_y</p:attrName>
                                        </p:attrNameLst>
                                      </p:cBhvr>
                                      <p:tavLst>
                                        <p:tav tm="0">
                                          <p:val>
                                            <p:strVal val="ppt_y"/>
                                          </p:val>
                                        </p:tav>
                                        <p:tav tm="100000">
                                          <p:val>
                                            <p:strVal val="ppt_y+ppt_h/2"/>
                                          </p:val>
                                        </p:tav>
                                      </p:tavLst>
                                    </p:anim>
                                    <p:anim calcmode="lin" valueType="num">
                                      <p:cBhvr>
                                        <p:cTn id="14" dur="5000"/>
                                        <p:tgtEl>
                                          <p:spTgt spid="4"/>
                                        </p:tgtEl>
                                        <p:attrNameLst>
                                          <p:attrName>ppt_w</p:attrName>
                                        </p:attrNameLst>
                                      </p:cBhvr>
                                      <p:tavLst>
                                        <p:tav tm="0">
                                          <p:val>
                                            <p:strVal val="ppt_w"/>
                                          </p:val>
                                        </p:tav>
                                        <p:tav tm="100000">
                                          <p:val>
                                            <p:strVal val="ppt_w"/>
                                          </p:val>
                                        </p:tav>
                                      </p:tavLst>
                                    </p:anim>
                                    <p:anim calcmode="lin" valueType="num">
                                      <p:cBhvr>
                                        <p:cTn id="15" dur="5000"/>
                                        <p:tgtEl>
                                          <p:spTgt spid="4"/>
                                        </p:tgtEl>
                                        <p:attrNameLst>
                                          <p:attrName>ppt_h</p:attrName>
                                        </p:attrNameLst>
                                      </p:cBhvr>
                                      <p:tavLst>
                                        <p:tav tm="0">
                                          <p:val>
                                            <p:strVal val="ppt_h"/>
                                          </p:val>
                                        </p:tav>
                                        <p:tav tm="100000">
                                          <p:val>
                                            <p:fltVal val="0"/>
                                          </p:val>
                                        </p:tav>
                                      </p:tavLst>
                                    </p:anim>
                                    <p:set>
                                      <p:cBhvr>
                                        <p:cTn id="16" dur="1" fill="hold">
                                          <p:stCondLst>
                                            <p:cond delay="4999"/>
                                          </p:stCondLst>
                                        </p:cTn>
                                        <p:tgtEl>
                                          <p:spTgt spid="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4578"/>
                                        </p:tgtEl>
                                        <p:attrNameLst>
                                          <p:attrName>style.visibility</p:attrName>
                                        </p:attrNameLst>
                                      </p:cBhvr>
                                      <p:to>
                                        <p:strVal val="visible"/>
                                      </p:to>
                                    </p:set>
                                    <p:anim calcmode="lin" valueType="num">
                                      <p:cBhvr>
                                        <p:cTn id="19" dur="5000" fill="hold"/>
                                        <p:tgtEl>
                                          <p:spTgt spid="24578"/>
                                        </p:tgtEl>
                                        <p:attrNameLst>
                                          <p:attrName>ppt_w</p:attrName>
                                        </p:attrNameLst>
                                      </p:cBhvr>
                                      <p:tavLst>
                                        <p:tav tm="0">
                                          <p:val>
                                            <p:strVal val="4/3*#ppt_w"/>
                                          </p:val>
                                        </p:tav>
                                        <p:tav tm="100000">
                                          <p:val>
                                            <p:strVal val="#ppt_w"/>
                                          </p:val>
                                        </p:tav>
                                      </p:tavLst>
                                    </p:anim>
                                    <p:anim calcmode="lin" valueType="num">
                                      <p:cBhvr>
                                        <p:cTn id="20" dur="5000" fill="hold"/>
                                        <p:tgtEl>
                                          <p:spTgt spid="24578"/>
                                        </p:tgtEl>
                                        <p:attrNameLst>
                                          <p:attrName>ppt_h</p:attrName>
                                        </p:attrNameLst>
                                      </p:cBhvr>
                                      <p:tavLst>
                                        <p:tav tm="0">
                                          <p:val>
                                            <p:strVal val="4/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24578"/>
                                        </p:tgtEl>
                                        <p:attrNameLst>
                                          <p:attrName>style.visibility</p:attrName>
                                        </p:attrNameLst>
                                      </p:cBhvr>
                                      <p:to>
                                        <p:strVal val="visible"/>
                                      </p:to>
                                    </p:set>
                                    <p:animEffect transition="in" filter="barn(outHorizontal)">
                                      <p:cBhvr>
                                        <p:cTn id="23" dur="5000"/>
                                        <p:tgtEl>
                                          <p:spTgt spid="24578"/>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396322-1024x76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396322-1024x76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disfrutar también del mar en toda su grandeza podemos dirigirnos hacia el Club Náutico y embarcarnos, disfrutando por ejemplo de un día o una tarde de navegación, para poder bordear toda la costa de la 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prestig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5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5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jpg"/>
          <p:cNvPicPr>
            <a:picLocks noChangeAspect="1"/>
          </p:cNvPicPr>
          <p:nvPr/>
        </p:nvPicPr>
        <p:blipFill>
          <a:blip r:embed="rId2" cstate="print"/>
          <a:stretch>
            <a:fillRect/>
          </a:stretch>
        </p:blipFill>
        <p:spPr bwMode="auto">
          <a:xfrm>
            <a:off x="0" y="0"/>
            <a:ext cx="9144000" cy="6137864"/>
          </a:xfrm>
          <a:prstGeom prst="rect">
            <a:avLst/>
          </a:prstGeom>
          <a:noFill/>
          <a:ln w="9525">
            <a:noFill/>
            <a:miter lim="800000"/>
            <a:headEnd/>
            <a:tailEnd/>
          </a:ln>
        </p:spPr>
      </p:pic>
      <p:pic>
        <p:nvPicPr>
          <p:cNvPr id="5" name="4 Imagen" descr="20.jpg"/>
          <p:cNvPicPr>
            <a:picLocks noChangeAspect="1"/>
          </p:cNvPicPr>
          <p:nvPr/>
        </p:nvPicPr>
        <p:blipFill>
          <a:blip r:embed="rId2" cstate="print"/>
          <a:stretch>
            <a:fillRect/>
          </a:stretch>
        </p:blipFill>
        <p:spPr bwMode="auto">
          <a:xfrm>
            <a:off x="0" y="0"/>
            <a:ext cx="9144000" cy="6137864"/>
          </a:xfrm>
          <a:prstGeom prst="rect">
            <a:avLst/>
          </a:prstGeom>
          <a:noFill/>
          <a:ln w="9525">
            <a:noFill/>
            <a:miter lim="800000"/>
            <a:headEnd/>
            <a:tailEnd/>
          </a:ln>
        </p:spPr>
      </p:pic>
      <p:sp>
        <p:nvSpPr>
          <p:cNvPr id="6" name="5 CuadroTexto"/>
          <p:cNvSpPr txBox="1"/>
          <p:nvPr/>
        </p:nvSpPr>
        <p:spPr>
          <a:xfrm>
            <a:off x="755576" y="4297660"/>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de postre? Una visita al Museo del Chocolate Valor (Pianista Gonzalo Soriano, 13), lo que empezó como una pequeña fábrica familiar en 1881 con  Valeriano López </a:t>
            </a:r>
            <a:r>
              <a:rPr lang="es-ES" i="1" dirty="0" err="1" smtClean="0">
                <a:effectLst>
                  <a:glow rad="101600">
                    <a:srgbClr val="C00000">
                      <a:alpha val="60000"/>
                    </a:srgbClr>
                  </a:glow>
                  <a:outerShdw blurRad="38100" dist="38100" dir="2700000" algn="tl">
                    <a:srgbClr val="000000">
                      <a:alpha val="43137"/>
                    </a:srgbClr>
                  </a:outerShdw>
                </a:effectLst>
              </a:rPr>
              <a:t>Lloret</a:t>
            </a:r>
            <a:r>
              <a:rPr lang="es-ES" i="1" dirty="0" smtClean="0">
                <a:effectLst>
                  <a:glow rad="101600">
                    <a:srgbClr val="C00000">
                      <a:alpha val="60000"/>
                    </a:srgbClr>
                  </a:glow>
                  <a:outerShdw blurRad="38100" dist="38100" dir="2700000" algn="tl">
                    <a:srgbClr val="000000">
                      <a:alpha val="43137"/>
                    </a:srgbClr>
                  </a:outerShdw>
                </a:effectLst>
              </a:rPr>
              <a:t> a la cabeza le ha seguido el legado de cinco generaciones de maestros chocolateros.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switch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ppt_w+.3"/>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animEffect transition="in" filter="fade">
                                      <p:cBhvr>
                                        <p:cTn id="12" dur="5000"/>
                                        <p:tgtEl>
                                          <p:spTgt spid="5"/>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cstate="print"/>
          <a:stretch>
            <a:fillRect/>
          </a:stretch>
        </p:blipFill>
        <p:spPr bwMode="auto">
          <a:xfrm>
            <a:off x="-396552" y="0"/>
            <a:ext cx="9937104" cy="5714999"/>
          </a:xfrm>
          <a:prstGeom prst="rect">
            <a:avLst/>
          </a:prstGeom>
          <a:noFill/>
          <a:ln w="9525">
            <a:noFill/>
            <a:miter lim="800000"/>
            <a:headEnd/>
            <a:tailEnd/>
          </a:ln>
        </p:spPr>
      </p:pic>
      <p:sp>
        <p:nvSpPr>
          <p:cNvPr id="15" name="14 Proceso"/>
          <p:cNvSpPr/>
          <p:nvPr/>
        </p:nvSpPr>
        <p:spPr>
          <a:xfrm>
            <a:off x="0" y="0"/>
            <a:ext cx="9144000" cy="2917826"/>
          </a:xfrm>
          <a:prstGeom prst="flowChartProcess">
            <a:avLst/>
          </a:prstGeom>
          <a:solidFill>
            <a:schemeClr val="accent6">
              <a:lumMod val="40000"/>
              <a:lumOff val="60000"/>
              <a:alpha val="6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roceso"/>
          <p:cNvSpPr/>
          <p:nvPr/>
        </p:nvSpPr>
        <p:spPr>
          <a:xfrm>
            <a:off x="0" y="2917825"/>
            <a:ext cx="9144000" cy="2797176"/>
          </a:xfrm>
          <a:prstGeom prst="flowChartProcess">
            <a:avLst/>
          </a:prstGeom>
          <a:solidFill>
            <a:schemeClr val="accent6">
              <a:lumMod val="40000"/>
              <a:lumOff val="60000"/>
              <a:alpha val="6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1520" y="4657700"/>
            <a:ext cx="86764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deliciosa excursión para conocer todo sobre uno de los dulces más conocidos del mundo y cómo se fabrica desde hace un siglo en esta pequeña localidad alicantina de gran tradición chocolatera.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15"/>
                                        </p:tgtEl>
                                        <p:attrNameLst>
                                          <p:attrName>ppt_x</p:attrName>
                                        </p:attrNameLst>
                                      </p:cBhvr>
                                      <p:tavLst>
                                        <p:tav tm="0">
                                          <p:val>
                                            <p:strVal val="ppt_x"/>
                                          </p:val>
                                        </p:tav>
                                        <p:tav tm="100000">
                                          <p:val>
                                            <p:strVal val="ppt_x"/>
                                          </p:val>
                                        </p:tav>
                                      </p:tavLst>
                                    </p:anim>
                                    <p:anim calcmode="lin" valueType="num">
                                      <p:cBhvr>
                                        <p:cTn id="7" dur="5000"/>
                                        <p:tgtEl>
                                          <p:spTgt spid="15"/>
                                        </p:tgtEl>
                                        <p:attrNameLst>
                                          <p:attrName>ppt_y</p:attrName>
                                        </p:attrNameLst>
                                      </p:cBhvr>
                                      <p:tavLst>
                                        <p:tav tm="0">
                                          <p:val>
                                            <p:strVal val="ppt_y"/>
                                          </p:val>
                                        </p:tav>
                                        <p:tav tm="100000">
                                          <p:val>
                                            <p:strVal val="ppt_y-ppt_h/2"/>
                                          </p:val>
                                        </p:tav>
                                      </p:tavLst>
                                    </p:anim>
                                    <p:anim calcmode="lin" valueType="num">
                                      <p:cBhvr>
                                        <p:cTn id="8" dur="5000"/>
                                        <p:tgtEl>
                                          <p:spTgt spid="15"/>
                                        </p:tgtEl>
                                        <p:attrNameLst>
                                          <p:attrName>ppt_w</p:attrName>
                                        </p:attrNameLst>
                                      </p:cBhvr>
                                      <p:tavLst>
                                        <p:tav tm="0">
                                          <p:val>
                                            <p:strVal val="ppt_w"/>
                                          </p:val>
                                        </p:tav>
                                        <p:tav tm="100000">
                                          <p:val>
                                            <p:strVal val="ppt_w"/>
                                          </p:val>
                                        </p:tav>
                                      </p:tavLst>
                                    </p:anim>
                                    <p:anim calcmode="lin" valueType="num">
                                      <p:cBhvr>
                                        <p:cTn id="9" dur="5000"/>
                                        <p:tgtEl>
                                          <p:spTgt spid="15"/>
                                        </p:tgtEl>
                                        <p:attrNameLst>
                                          <p:attrName>ppt_h</p:attrName>
                                        </p:attrNameLst>
                                      </p:cBhvr>
                                      <p:tavLst>
                                        <p:tav tm="0">
                                          <p:val>
                                            <p:strVal val="ppt_h"/>
                                          </p:val>
                                        </p:tav>
                                        <p:tav tm="100000">
                                          <p:val>
                                            <p:fltVal val="0"/>
                                          </p:val>
                                        </p:tav>
                                      </p:tavLst>
                                    </p:anim>
                                    <p:set>
                                      <p:cBhvr>
                                        <p:cTn id="10" dur="1" fill="hold">
                                          <p:stCondLst>
                                            <p:cond delay="4999"/>
                                          </p:stCondLst>
                                        </p:cTn>
                                        <p:tgtEl>
                                          <p:spTgt spid="15"/>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16"/>
                                        </p:tgtEl>
                                        <p:attrNameLst>
                                          <p:attrName>ppt_x</p:attrName>
                                        </p:attrNameLst>
                                      </p:cBhvr>
                                      <p:tavLst>
                                        <p:tav tm="0">
                                          <p:val>
                                            <p:strVal val="ppt_x"/>
                                          </p:val>
                                        </p:tav>
                                        <p:tav tm="100000">
                                          <p:val>
                                            <p:strVal val="ppt_x"/>
                                          </p:val>
                                        </p:tav>
                                      </p:tavLst>
                                    </p:anim>
                                    <p:anim calcmode="lin" valueType="num">
                                      <p:cBhvr>
                                        <p:cTn id="13" dur="5000"/>
                                        <p:tgtEl>
                                          <p:spTgt spid="16"/>
                                        </p:tgtEl>
                                        <p:attrNameLst>
                                          <p:attrName>ppt_y</p:attrName>
                                        </p:attrNameLst>
                                      </p:cBhvr>
                                      <p:tavLst>
                                        <p:tav tm="0">
                                          <p:val>
                                            <p:strVal val="ppt_y"/>
                                          </p:val>
                                        </p:tav>
                                        <p:tav tm="100000">
                                          <p:val>
                                            <p:strVal val="ppt_y+ppt_h/2"/>
                                          </p:val>
                                        </p:tav>
                                      </p:tavLst>
                                    </p:anim>
                                    <p:anim calcmode="lin" valueType="num">
                                      <p:cBhvr>
                                        <p:cTn id="14" dur="5000"/>
                                        <p:tgtEl>
                                          <p:spTgt spid="16"/>
                                        </p:tgtEl>
                                        <p:attrNameLst>
                                          <p:attrName>ppt_w</p:attrName>
                                        </p:attrNameLst>
                                      </p:cBhvr>
                                      <p:tavLst>
                                        <p:tav tm="0">
                                          <p:val>
                                            <p:strVal val="ppt_w"/>
                                          </p:val>
                                        </p:tav>
                                        <p:tav tm="100000">
                                          <p:val>
                                            <p:strVal val="ppt_w"/>
                                          </p:val>
                                        </p:tav>
                                      </p:tavLst>
                                    </p:anim>
                                    <p:anim calcmode="lin" valueType="num">
                                      <p:cBhvr>
                                        <p:cTn id="15" dur="5000"/>
                                        <p:tgtEl>
                                          <p:spTgt spid="16"/>
                                        </p:tgtEl>
                                        <p:attrNameLst>
                                          <p:attrName>ppt_h</p:attrName>
                                        </p:attrNameLst>
                                      </p:cBhvr>
                                      <p:tavLst>
                                        <p:tav tm="0">
                                          <p:val>
                                            <p:strVal val="ppt_h"/>
                                          </p:val>
                                        </p:tav>
                                        <p:tav tm="100000">
                                          <p:val>
                                            <p:fltVal val="0"/>
                                          </p:val>
                                        </p:tav>
                                      </p:tavLst>
                                    </p:anim>
                                    <p:set>
                                      <p:cBhvr>
                                        <p:cTn id="16" dur="1" fill="hold">
                                          <p:stCondLst>
                                            <p:cond delay="4999"/>
                                          </p:stCondLst>
                                        </p:cTn>
                                        <p:tgtEl>
                                          <p:spTgt spid="1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2/3*#ppt_w"/>
                                          </p:val>
                                        </p:tav>
                                        <p:tav tm="100000">
                                          <p:val>
                                            <p:strVal val="#ppt_w"/>
                                          </p:val>
                                        </p:tav>
                                      </p:tavLst>
                                    </p:anim>
                                    <p:anim calcmode="lin" valueType="num">
                                      <p:cBhvr>
                                        <p:cTn id="20" dur="5000" fill="hold"/>
                                        <p:tgtEl>
                                          <p:spTgt spid="5"/>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outHorizontal)">
                                      <p:cBhvr>
                                        <p:cTn id="23" dur="5000"/>
                                        <p:tgtEl>
                                          <p:spTgt spid="5"/>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Proceso"/>
          <p:cNvSpPr/>
          <p:nvPr/>
        </p:nvSpPr>
        <p:spPr>
          <a:xfrm>
            <a:off x="0" y="0"/>
            <a:ext cx="3060700"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0" y="1905000"/>
            <a:ext cx="3060700"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0" y="3810000"/>
            <a:ext cx="3060700"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71813" y="0"/>
            <a:ext cx="3060700"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6143627" y="0"/>
            <a:ext cx="3000375"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6156176" y="1905000"/>
            <a:ext cx="2987824"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83300" y="3810000"/>
            <a:ext cx="3060700"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3071813" y="3810000"/>
            <a:ext cx="3060700" cy="1905000"/>
          </a:xfrm>
          <a:prstGeom prst="flowChartProcess">
            <a:avLst/>
          </a:prstGeom>
          <a:solidFill>
            <a:schemeClr val="accent6">
              <a:lumMod val="40000"/>
              <a:lumOff val="60000"/>
              <a:alpha val="70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roceso"/>
          <p:cNvSpPr/>
          <p:nvPr/>
        </p:nvSpPr>
        <p:spPr>
          <a:xfrm>
            <a:off x="3071814" y="1895476"/>
            <a:ext cx="3084362" cy="1924050"/>
          </a:xfrm>
          <a:prstGeom prst="flowChartProcess">
            <a:avLst/>
          </a:prstGeom>
          <a:solidFill>
            <a:srgbClr val="C00000">
              <a:alpha val="60000"/>
            </a:srgb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251520"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Historia y tradición se unen en esta visita a la Fábrica de chocolate Valor y a su museo. El Museo del chocolate Valor se encuentra en una casa típica del siglo XIX, podremos ver cómo es el proceso de elaboración de este delicioso dulce, así como la maquinaria utilizada en la elaboración del chocolate en el pasado.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switch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5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5000" fill="hold"/>
                                        <p:tgtEl>
                                          <p:spTgt spid="18434"/>
                                        </p:tgtEl>
                                        <p:attrNameLst>
                                          <p:attrName>ppt_w</p:attrName>
                                        </p:attrNameLst>
                                      </p:cBhvr>
                                      <p:tavLst>
                                        <p:tav tm="0">
                                          <p:val>
                                            <p:strVal val="#ppt_w+.3"/>
                                          </p:val>
                                        </p:tav>
                                        <p:tav tm="100000">
                                          <p:val>
                                            <p:strVal val="#ppt_w"/>
                                          </p:val>
                                        </p:tav>
                                      </p:tavLst>
                                    </p:anim>
                                    <p:anim calcmode="lin" valueType="num">
                                      <p:cBhvr>
                                        <p:cTn id="38" dur="5000" fill="hold"/>
                                        <p:tgtEl>
                                          <p:spTgt spid="18434"/>
                                        </p:tgtEl>
                                        <p:attrNameLst>
                                          <p:attrName>ppt_h</p:attrName>
                                        </p:attrNameLst>
                                      </p:cBhvr>
                                      <p:tavLst>
                                        <p:tav tm="0">
                                          <p:val>
                                            <p:strVal val="#ppt_h"/>
                                          </p:val>
                                        </p:tav>
                                        <p:tav tm="100000">
                                          <p:val>
                                            <p:strVal val="#ppt_h"/>
                                          </p:val>
                                        </p:tav>
                                      </p:tavLst>
                                    </p:anim>
                                    <p:animEffect transition="in" filter="fade">
                                      <p:cBhvr>
                                        <p:cTn id="39" dur="5000"/>
                                        <p:tgtEl>
                                          <p:spTgt spid="18434"/>
                                        </p:tgtEl>
                                      </p:cBhvr>
                                    </p:animEffect>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1"/>
                                          </p:val>
                                        </p:tav>
                                        <p:tav tm="100000">
                                          <p:val>
                                            <p:strVal val="#ppt_x"/>
                                          </p:val>
                                        </p:tav>
                                      </p:tavLst>
                                    </p:anim>
                                    <p:anim calcmode="lin" valueType="num">
                                      <p:cBhvr>
                                        <p:cTn id="45"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visitar el museo no hace falta ningún tipo de reserva a no ser que vayamos un grupo de más de 15 personas, en ese caso sí que habría que reservar. Si no vamos en grupo, solo hay que ir a la puerta de entrada de la fábrica y esperar allí, ya que cada hora en punto se realizan las visitas.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3000">
        <p14:shred pattern="rectang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526876"/>
            <a:ext cx="9144000" cy="6696744"/>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526876"/>
            <a:ext cx="9144000" cy="6696744"/>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526876"/>
            <a:ext cx="9144000" cy="6696744"/>
          </a:xfrm>
          <a:prstGeom prst="rect">
            <a:avLst/>
          </a:prstGeom>
          <a:noFill/>
          <a:ln w="9525">
            <a:noFill/>
            <a:miter lim="800000"/>
            <a:headEnd/>
            <a:tailEnd/>
          </a:ln>
        </p:spPr>
      </p:pic>
      <p:sp>
        <p:nvSpPr>
          <p:cNvPr id="7" name="6 CuadroTexto"/>
          <p:cNvSpPr txBox="1"/>
          <p:nvPr/>
        </p:nvSpPr>
        <p:spPr>
          <a:xfrm>
            <a:off x="611560"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Nada más entrar a la fábrica el olor a chocolate se hace intenso y lo inunda todo. Después de colocar a los visitantes un uniforme de protección, se realizan un recorrido fantástico por la fábrica explicando la historia de la marca así como todo el proceso de fabricación.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2000">
        <p14:shred pattern="rectang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5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5000"/>
                                        <p:tgtEl>
                                          <p:spTgt spid="5"/>
                                        </p:tgtEl>
                                      </p:cBhvr>
                                    </p:animEffect>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Marcador de contenido" descr="ImagenD.jpg"/>
          <p:cNvPicPr>
            <a:picLocks noGrp="1" noChangeAspect="1"/>
          </p:cNvPicPr>
          <p:nvPr>
            <p:ph idx="4294967295"/>
          </p:nvPr>
        </p:nvPicPr>
        <p:blipFill>
          <a:blip r:embed="rId2" cstate="print"/>
          <a:stretch>
            <a:fillRect/>
          </a:stretch>
        </p:blipFill>
        <p:spPr>
          <a:xfrm>
            <a:off x="0" y="-526876"/>
            <a:ext cx="9144000" cy="6696744"/>
          </a:xfrm>
        </p:spPr>
      </p:pic>
      <p:pic>
        <p:nvPicPr>
          <p:cNvPr id="19" name="5 Marcador de contenido" descr="ImagenD.jpg"/>
          <p:cNvPicPr>
            <a:picLocks noChangeAspect="1"/>
          </p:cNvPicPr>
          <p:nvPr/>
        </p:nvPicPr>
        <p:blipFill>
          <a:blip r:embed="rId2" cstate="print"/>
          <a:stretch>
            <a:fillRect/>
          </a:stretch>
        </p:blipFill>
        <p:spPr bwMode="auto">
          <a:xfrm>
            <a:off x="0" y="-526876"/>
            <a:ext cx="9144000" cy="6696744"/>
          </a:xfrm>
          <a:prstGeom prst="rect">
            <a:avLst/>
          </a:prstGeom>
          <a:noFill/>
          <a:ln w="9525">
            <a:noFill/>
            <a:miter lim="800000"/>
            <a:headEnd/>
            <a:tailEnd/>
          </a:ln>
        </p:spPr>
      </p:pic>
      <p:sp>
        <p:nvSpPr>
          <p:cNvPr id="4" name="3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alumnado del IES </a:t>
            </a:r>
            <a:r>
              <a:rPr lang="es-ES" i="1" dirty="0" err="1" smtClean="0">
                <a:effectLst>
                  <a:glow rad="101600">
                    <a:srgbClr val="C00000">
                      <a:alpha val="60000"/>
                    </a:srgbClr>
                  </a:glow>
                  <a:outerShdw blurRad="38100" dist="38100" dir="2700000" algn="tl">
                    <a:srgbClr val="000000">
                      <a:alpha val="43137"/>
                    </a:srgbClr>
                  </a:outerShdw>
                </a:effectLst>
              </a:rPr>
              <a:t>L’Arabí</a:t>
            </a:r>
            <a:r>
              <a:rPr lang="es-ES" i="1" dirty="0" smtClean="0">
                <a:effectLst>
                  <a:glow rad="101600">
                    <a:srgbClr val="C00000">
                      <a:alpha val="60000"/>
                    </a:srgbClr>
                  </a:glow>
                  <a:outerShdw blurRad="38100" dist="38100" dir="2700000" algn="tl">
                    <a:srgbClr val="000000">
                      <a:alpha val="43137"/>
                    </a:srgbClr>
                  </a:outerShdw>
                </a:effectLst>
              </a:rPr>
              <a:t>, ha visitado la empresa Chocolates Valor, situada en Villajoyosa. El alumnado ha podido inspeccionar la fábrica y el museo de esta fábrica de chocolate multinacional.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2/3*#ppt_w"/>
                                          </p:val>
                                        </p:tav>
                                        <p:tav tm="100000">
                                          <p:val>
                                            <p:strVal val="#ppt_w"/>
                                          </p:val>
                                        </p:tav>
                                      </p:tavLst>
                                    </p:anim>
                                    <p:anim calcmode="lin" valueType="num">
                                      <p:cBhvr>
                                        <p:cTn id="8" dur="5000" fill="hold"/>
                                        <p:tgtEl>
                                          <p:spTgt spid="6"/>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5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0" fill="hold"/>
                                        <p:tgtEl>
                                          <p:spTgt spid="19"/>
                                        </p:tgtEl>
                                        <p:attrNameLst>
                                          <p:attrName>ppt_w</p:attrName>
                                        </p:attrNameLst>
                                      </p:cBhvr>
                                      <p:tavLst>
                                        <p:tav tm="0">
                                          <p:val>
                                            <p:strVal val="2/3*#ppt_w"/>
                                          </p:val>
                                        </p:tav>
                                        <p:tav tm="100000">
                                          <p:val>
                                            <p:strVal val="#ppt_w"/>
                                          </p:val>
                                        </p:tav>
                                      </p:tavLst>
                                    </p:anim>
                                    <p:anim calcmode="lin" valueType="num">
                                      <p:cBhvr>
                                        <p:cTn id="15" dur="5000" fill="hold"/>
                                        <p:tgtEl>
                                          <p:spTgt spid="19"/>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ox(in)">
                                      <p:cBhvr>
                                        <p:cTn id="18" dur="5000"/>
                                        <p:tgtEl>
                                          <p:spTgt spid="19"/>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na María\Escritorio\OTOÑO\caballos-horses-animales-mamiferos-equinos.jpg"/>
          <p:cNvPicPr>
            <a:picLocks noChangeAspect="1" noChangeArrowheads="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3" name="Picture 2" descr="C:\Documents and Settings\Ana María\Escritorio\OTOÑO\caballos-horses-animales-mamiferos-equinos.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Proceso"/>
          <p:cNvSpPr/>
          <p:nvPr/>
        </p:nvSpPr>
        <p:spPr>
          <a:xfrm>
            <a:off x="0" y="4273551"/>
            <a:ext cx="9144000" cy="1441450"/>
          </a:xfrm>
          <a:prstGeom prst="flowChartProcess">
            <a:avLst/>
          </a:prstGeom>
          <a:solidFill>
            <a:schemeClr val="accent2">
              <a:lumMod val="75000"/>
              <a:alpha val="5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0" y="2857501"/>
            <a:ext cx="9144000" cy="1441450"/>
          </a:xfrm>
          <a:prstGeom prst="flowChartProcess">
            <a:avLst/>
          </a:prstGeom>
          <a:solidFill>
            <a:schemeClr val="accent2">
              <a:lumMod val="75000"/>
              <a:alpha val="5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0" y="1428751"/>
            <a:ext cx="9144000" cy="1439863"/>
          </a:xfrm>
          <a:prstGeom prst="flowChartProcess">
            <a:avLst/>
          </a:prstGeom>
          <a:solidFill>
            <a:schemeClr val="accent2">
              <a:lumMod val="75000"/>
              <a:alpha val="5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0" y="1"/>
            <a:ext cx="9144000" cy="1441450"/>
          </a:xfrm>
          <a:prstGeom prst="flowChartProcess">
            <a:avLst/>
          </a:prstGeom>
          <a:solidFill>
            <a:schemeClr val="accent2">
              <a:lumMod val="75000"/>
              <a:alpha val="5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visita les han enseñado la historia de la empresa y su funcionamiento actual, desde la recogida del cacao hasta la venta al público, aprendiendo así las diferentes áreas del currículo relacionadas con las materias de Economía de la empresa y Taller de Economía.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10" fill="hold" grpId="0" nodeType="withEffect">
                                  <p:stCondLst>
                                    <p:cond delay="0"/>
                                  </p:stCondLst>
                                  <p:childTnLst>
                                    <p:animEffect transition="out" filter="randombar(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4" presetClass="exit" presetSubtype="5" fill="hold" grpId="0" nodeType="withEffect">
                                  <p:stCondLst>
                                    <p:cond delay="0"/>
                                  </p:stCondLst>
                                  <p:childTnLst>
                                    <p:animEffect transition="out" filter="randombar(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4" presetClass="exit" presetSubtype="10" fill="hold" grpId="0" nodeType="withEffect">
                                  <p:stCondLst>
                                    <p:cond delay="0"/>
                                  </p:stCondLst>
                                  <p:childTnLst>
                                    <p:animEffect transition="out" filter="randombar(horizontal)">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4" presetClass="exit" presetSubtype="32" fill="hold" nodeType="withEffect">
                                  <p:stCondLst>
                                    <p:cond delay="500"/>
                                  </p:stCondLst>
                                  <p:childTnLst>
                                    <p:animEffect transition="out" filter="box(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23" presetClass="entr" presetSubtype="288" fill="hold" nodeType="withEffect">
                                  <p:stCondLst>
                                    <p:cond delay="500"/>
                                  </p:stCondLst>
                                  <p:childTnLst>
                                    <p:set>
                                      <p:cBhvr>
                                        <p:cTn id="21" dur="1" fill="hold">
                                          <p:stCondLst>
                                            <p:cond delay="0"/>
                                          </p:stCondLst>
                                        </p:cTn>
                                        <p:tgtEl>
                                          <p:spTgt spid="10242"/>
                                        </p:tgtEl>
                                        <p:attrNameLst>
                                          <p:attrName>style.visibility</p:attrName>
                                        </p:attrNameLst>
                                      </p:cBhvr>
                                      <p:to>
                                        <p:strVal val="visible"/>
                                      </p:to>
                                    </p:set>
                                    <p:anim calcmode="lin" valueType="num">
                                      <p:cBhvr>
                                        <p:cTn id="22" dur="5000" fill="hold"/>
                                        <p:tgtEl>
                                          <p:spTgt spid="10242"/>
                                        </p:tgtEl>
                                        <p:attrNameLst>
                                          <p:attrName>ppt_w</p:attrName>
                                        </p:attrNameLst>
                                      </p:cBhvr>
                                      <p:tavLst>
                                        <p:tav tm="0">
                                          <p:val>
                                            <p:strVal val="4/3*#ppt_w"/>
                                          </p:val>
                                        </p:tav>
                                        <p:tav tm="100000">
                                          <p:val>
                                            <p:strVal val="#ppt_w"/>
                                          </p:val>
                                        </p:tav>
                                      </p:tavLst>
                                    </p:anim>
                                    <p:anim calcmode="lin" valueType="num">
                                      <p:cBhvr>
                                        <p:cTn id="23" dur="5000" fill="hold"/>
                                        <p:tgtEl>
                                          <p:spTgt spid="10242"/>
                                        </p:tgtEl>
                                        <p:attrNameLst>
                                          <p:attrName>ppt_h</p:attrName>
                                        </p:attrNameLst>
                                      </p:cBhvr>
                                      <p:tavLst>
                                        <p:tav tm="0">
                                          <p:val>
                                            <p:strVal val="4/3*#ppt_h"/>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38066_390308f5fac544a8f97ee9faf3a300b0_large.jpg"/>
          <p:cNvPicPr>
            <a:picLocks noChangeAspect="1"/>
          </p:cNvPicPr>
          <p:nvPr/>
        </p:nvPicPr>
        <p:blipFill>
          <a:blip r:embed="rId2" cstate="print"/>
          <a:stretch>
            <a:fillRect/>
          </a:stretch>
        </p:blipFill>
        <p:spPr bwMode="auto">
          <a:xfrm>
            <a:off x="0" y="-310852"/>
            <a:ext cx="9144000" cy="6025852"/>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310852"/>
            <a:ext cx="9144000" cy="6025852"/>
          </a:xfrm>
          <a:prstGeom prst="rect">
            <a:avLst/>
          </a:prstGeom>
          <a:noFill/>
          <a:ln w="9525">
            <a:noFill/>
            <a:miter lim="800000"/>
            <a:headEnd/>
            <a:tailEnd/>
          </a:ln>
        </p:spPr>
      </p:pic>
      <p:pic>
        <p:nvPicPr>
          <p:cNvPr id="4" name="3 Imagen" descr="538066_390308f5fac544a8f97ee9faf3a300b0_large.jpg"/>
          <p:cNvPicPr>
            <a:picLocks noChangeAspect="1"/>
          </p:cNvPicPr>
          <p:nvPr/>
        </p:nvPicPr>
        <p:blipFill>
          <a:blip r:embed="rId2" cstate="print"/>
          <a:stretch>
            <a:fillRect/>
          </a:stretch>
        </p:blipFill>
        <p:spPr bwMode="auto">
          <a:xfrm>
            <a:off x="0" y="-310852"/>
            <a:ext cx="9144000" cy="6025852"/>
          </a:xfrm>
          <a:prstGeom prst="rect">
            <a:avLst/>
          </a:prstGeom>
          <a:noFill/>
          <a:ln w="9525">
            <a:noFill/>
            <a:miter lim="800000"/>
            <a:headEnd/>
            <a:tailEnd/>
          </a:ln>
        </p:spPr>
      </p:pic>
      <p:sp>
        <p:nvSpPr>
          <p:cNvPr id="7" name="6 CuadroTexto"/>
          <p:cNvSpPr txBox="1"/>
          <p:nvPr/>
        </p:nvSpPr>
        <p:spPr>
          <a:xfrm>
            <a:off x="467544"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podremos observar la maquinaria que se utilizaba antiguamente para su fabricación y degustar los diferentes tipos de chocolate que allí se fabrican.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warp dir="i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55"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strVal val="#ppt_w*0.70"/>
                                          </p:val>
                                        </p:tav>
                                        <p:tav tm="100000">
                                          <p:val>
                                            <p:strVal val="#ppt_w"/>
                                          </p:val>
                                        </p:tav>
                                      </p:tavLst>
                                    </p:anim>
                                    <p:anim calcmode="lin" valueType="num">
                                      <p:cBhvr>
                                        <p:cTn id="26" dur="5000" fill="hold"/>
                                        <p:tgtEl>
                                          <p:spTgt spid="6"/>
                                        </p:tgtEl>
                                        <p:attrNameLst>
                                          <p:attrName>ppt_h</p:attrName>
                                        </p:attrNameLst>
                                      </p:cBhvr>
                                      <p:tavLst>
                                        <p:tav tm="0">
                                          <p:val>
                                            <p:strVal val="#ppt_h"/>
                                          </p:val>
                                        </p:tav>
                                        <p:tav tm="100000">
                                          <p:val>
                                            <p:strVal val="#ppt_h"/>
                                          </p:val>
                                        </p:tav>
                                      </p:tavLst>
                                    </p:anim>
                                    <p:animEffect transition="in" filter="fade">
                                      <p:cBhvr>
                                        <p:cTn id="27" dur="5000"/>
                                        <p:tgtEl>
                                          <p:spTgt spid="6"/>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del Chocolate Valor en Villajoyosa, creado en 1998 y reconocido por la Generalitat Valenciana como Museo Valenciano del Chocolate, da a conocer el proceso de elaboración de este rico alimento.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5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sus cometidos también destacan la divulgación de su patrimonio, su conservación e investigación. Posee además una de las mejores colecciones de maquinaria de esta industria chocolatera.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5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5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8264_naked_capitalism.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Paralelogramo"/>
          <p:cNvSpPr/>
          <p:nvPr/>
        </p:nvSpPr>
        <p:spPr>
          <a:xfrm flipH="1">
            <a:off x="1714502" y="1190626"/>
            <a:ext cx="2428875" cy="3333750"/>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4643440" y="1190626"/>
            <a:ext cx="2276475" cy="3333750"/>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5143502" y="1190626"/>
            <a:ext cx="2276475" cy="3333750"/>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2295527" y="1196976"/>
            <a:ext cx="2428875" cy="3336926"/>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571502" y="1190626"/>
            <a:ext cx="2428875" cy="3333750"/>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aralelogramo"/>
          <p:cNvSpPr/>
          <p:nvPr/>
        </p:nvSpPr>
        <p:spPr>
          <a:xfrm flipH="1">
            <a:off x="1152527" y="1196976"/>
            <a:ext cx="2428875" cy="3336926"/>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5643565" y="1190626"/>
            <a:ext cx="2276475" cy="3333750"/>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143627" y="1190626"/>
            <a:ext cx="2276475" cy="3333750"/>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2" y="1190626"/>
            <a:ext cx="2428875" cy="3333750"/>
          </a:xfrm>
          <a:prstGeom prst="parallelogram">
            <a:avLst>
              <a:gd name="adj" fmla="val 80186"/>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a:off x="6643688" y="1190626"/>
            <a:ext cx="2214562" cy="3333750"/>
          </a:xfrm>
          <a:prstGeom prst="parallelogram">
            <a:avLst>
              <a:gd name="adj" fmla="val 81381"/>
            </a:avLst>
          </a:prstGeom>
          <a:solidFill>
            <a:schemeClr val="accent2">
              <a:lumMod val="75000"/>
              <a:alpha val="60000"/>
            </a:schemeClr>
          </a:solidFill>
          <a:ln>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recorrido en el que también se ilustra la evolución que ha experimentado chocolates valor desde su nacimiento en 1881, a través de las cinco generaciones de maestros chocolateros que la han elegido.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0-#ppt_w/2"/>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3"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horizontal)">
                                      <p:cBhvr>
                                        <p:cTn id="47" dur="3000"/>
                                        <p:tgtEl>
                                          <p:spTgt spid="8"/>
                                        </p:tgtEl>
                                      </p:cBhvr>
                                    </p:animEffect>
                                  </p:childTnLst>
                                </p:cTn>
                              </p:par>
                              <p:par>
                                <p:cTn id="48" presetID="3"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horizontal)">
                                      <p:cBhvr>
                                        <p:cTn id="50" dur="3000"/>
                                        <p:tgtEl>
                                          <p:spTgt spid="9"/>
                                        </p:tgtEl>
                                      </p:cBhvr>
                                    </p:animEffect>
                                  </p:childTnLst>
                                </p:cTn>
                              </p:par>
                              <p:par>
                                <p:cTn id="51" presetID="3" presetClass="entr" presetSubtype="1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3000"/>
                                        <p:tgtEl>
                                          <p:spTgt spid="10"/>
                                        </p:tgtEl>
                                      </p:cBhvr>
                                    </p:animEffect>
                                  </p:childTnLst>
                                </p:cTn>
                              </p:par>
                              <p:par>
                                <p:cTn id="54" presetID="3" presetClass="entr" presetSubtype="1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linds(horizontal)">
                                      <p:cBhvr>
                                        <p:cTn id="56" dur="3000"/>
                                        <p:tgtEl>
                                          <p:spTgt spid="11"/>
                                        </p:tgtEl>
                                      </p:cBhvr>
                                    </p:animEffect>
                                  </p:childTnLst>
                                </p:cTn>
                              </p:par>
                              <p:par>
                                <p:cTn id="57" presetID="3" presetClass="entr" presetSubtype="1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3000"/>
                                        <p:tgtEl>
                                          <p:spTgt spid="12"/>
                                        </p:tgtEl>
                                      </p:cBhvr>
                                    </p:animEffect>
                                  </p:childTnLst>
                                </p:cTn>
                              </p:par>
                              <p:par>
                                <p:cTn id="60" presetID="3"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linds(horizontal)">
                                      <p:cBhvr>
                                        <p:cTn id="62" dur="3000"/>
                                        <p:tgtEl>
                                          <p:spTgt spid="13"/>
                                        </p:tgtEl>
                                      </p:cBhvr>
                                    </p:animEffect>
                                  </p:childTnLst>
                                </p:cTn>
                              </p:par>
                              <p:par>
                                <p:cTn id="63" presetID="3" presetClass="entr" presetSubtype="1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horizontal)">
                                      <p:cBhvr>
                                        <p:cTn id="65" dur="3000"/>
                                        <p:tgtEl>
                                          <p:spTgt spid="14"/>
                                        </p:tgtEl>
                                      </p:cBhvr>
                                    </p:animEffect>
                                  </p:childTnLst>
                                </p:cTn>
                              </p:par>
                              <p:par>
                                <p:cTn id="66" presetID="3" presetClass="entr" presetSubtype="1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blinds(horizontal)">
                                      <p:cBhvr>
                                        <p:cTn id="68" dur="3000"/>
                                        <p:tgtEl>
                                          <p:spTgt spid="15"/>
                                        </p:tgtEl>
                                      </p:cBhvr>
                                    </p:animEffect>
                                  </p:childTnLst>
                                </p:cTn>
                              </p:par>
                              <p:par>
                                <p:cTn id="69" presetID="3"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blinds(horizontal)">
                                      <p:cBhvr>
                                        <p:cTn id="71" dur="3000"/>
                                        <p:tgtEl>
                                          <p:spTgt spid="16"/>
                                        </p:tgtEl>
                                      </p:cBhvr>
                                    </p:animEffect>
                                  </p:childTnLst>
                                </p:cTn>
                              </p:par>
                              <p:par>
                                <p:cTn id="72" presetID="3" presetClass="entr" presetSubtype="10"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blinds(horizontal)">
                                      <p:cBhvr>
                                        <p:cTn id="74" dur="3000"/>
                                        <p:tgtEl>
                                          <p:spTgt spid="18"/>
                                        </p:tgtEl>
                                      </p:cBhvr>
                                    </p:animEffec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1+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1+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0-ppt_w/2"/>
                                          </p:val>
                                        </p:tav>
                                      </p:tavLst>
                                    </p:anim>
                                    <p:anim calcmode="lin" valueType="num">
                                      <p:cBhvr additive="base">
                                        <p:cTn id="122" dur="3000"/>
                                        <p:tgtEl>
                                          <p:spTgt spid="10"/>
                                        </p:tgtEl>
                                        <p:attrNameLst>
                                          <p:attrName>ppt_y</p:attrName>
                                        </p:attrNameLst>
                                      </p:cBhvr>
                                      <p:tavLst>
                                        <p:tav tm="0">
                                          <p:val>
                                            <p:strVal val="ppt_y"/>
                                          </p:val>
                                        </p:tav>
                                        <p:tav tm="100000">
                                          <p:val>
                                            <p:strVal val="ppt_y"/>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0-ppt_w/2"/>
                                          </p:val>
                                        </p:tav>
                                      </p:tavLst>
                                    </p:anim>
                                    <p:anim calcmode="lin" valueType="num">
                                      <p:cBhvr additive="base">
                                        <p:cTn id="130" dur="3000"/>
                                        <p:tgtEl>
                                          <p:spTgt spid="15"/>
                                        </p:tgtEl>
                                        <p:attrNameLst>
                                          <p:attrName>ppt_y</p:attrName>
                                        </p:attrNameLst>
                                      </p:cBhvr>
                                      <p:tavLst>
                                        <p:tav tm="0">
                                          <p:val>
                                            <p:strVal val="ppt_y"/>
                                          </p:val>
                                        </p:tav>
                                        <p:tav tm="100000">
                                          <p:val>
                                            <p:strVal val="ppt_y"/>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barn(outVertical)">
                                      <p:cBhvr>
                                        <p:cTn id="138" dur="3000"/>
                                        <p:tgtEl>
                                          <p:spTgt spid="5"/>
                                        </p:tgtEl>
                                      </p:cBhvr>
                                    </p:animEffect>
                                  </p:childTnLst>
                                </p:cTn>
                              </p:par>
                              <p:par>
                                <p:cTn id="139" presetID="23" presetClass="entr" presetSubtype="272"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 calcmode="lin" valueType="num">
                                      <p:cBhvr>
                                        <p:cTn id="141" dur="3000" fill="hold"/>
                                        <p:tgtEl>
                                          <p:spTgt spid="5"/>
                                        </p:tgtEl>
                                        <p:attrNameLst>
                                          <p:attrName>ppt_w</p:attrName>
                                        </p:attrNameLst>
                                      </p:cBhvr>
                                      <p:tavLst>
                                        <p:tav tm="0">
                                          <p:val>
                                            <p:strVal val="2/3*#ppt_w"/>
                                          </p:val>
                                        </p:tav>
                                        <p:tav tm="100000">
                                          <p:val>
                                            <p:strVal val="#ppt_w"/>
                                          </p:val>
                                        </p:tav>
                                      </p:tavLst>
                                    </p:anim>
                                    <p:anim calcmode="lin" valueType="num">
                                      <p:cBhvr>
                                        <p:cTn id="142" dur="3000" fill="hold"/>
                                        <p:tgtEl>
                                          <p:spTgt spid="5"/>
                                        </p:tgtEl>
                                        <p:attrNameLst>
                                          <p:attrName>ppt_h</p:attrName>
                                        </p:attrNameLst>
                                      </p:cBhvr>
                                      <p:tavLst>
                                        <p:tav tm="0">
                                          <p:val>
                                            <p:strVal val="2/3*#ppt_h"/>
                                          </p:val>
                                        </p:tav>
                                        <p:tav tm="100000">
                                          <p:val>
                                            <p:strVal val="#ppt_h"/>
                                          </p:val>
                                        </p:tav>
                                      </p:tavLst>
                                    </p:anim>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1"/>
                                          </p:val>
                                        </p:tav>
                                        <p:tav tm="100000">
                                          <p:val>
                                            <p:strVal val="#ppt_x"/>
                                          </p:val>
                                        </p:tav>
                                      </p:tavLst>
                                    </p:anim>
                                    <p:anim calcmode="lin" valueType="num">
                                      <p:cBhvr>
                                        <p:cTn id="14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cstate="print"/>
          <a:stretch>
            <a:fillRect/>
          </a:stretch>
        </p:blipFill>
        <p:spPr bwMode="auto">
          <a:xfrm>
            <a:off x="1" y="10391"/>
            <a:ext cx="9143999" cy="5694217"/>
          </a:xfrm>
          <a:prstGeom prst="rect">
            <a:avLst/>
          </a:prstGeom>
          <a:noFill/>
          <a:ln w="9525">
            <a:noFill/>
            <a:miter lim="800000"/>
            <a:headEnd/>
            <a:tailEnd/>
          </a:ln>
        </p:spPr>
      </p:pic>
      <p:sp>
        <p:nvSpPr>
          <p:cNvPr id="3" name="2 Proceso"/>
          <p:cNvSpPr/>
          <p:nvPr/>
        </p:nvSpPr>
        <p:spPr>
          <a:xfrm>
            <a:off x="0" y="0"/>
            <a:ext cx="4572000" cy="2857500"/>
          </a:xfrm>
          <a:prstGeom prst="flowChartProcess">
            <a:avLst/>
          </a:prstGeom>
          <a:solidFill>
            <a:schemeClr val="accent2">
              <a:lumMod val="75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accent2">
              <a:lumMod val="60000"/>
              <a:lumOff val="40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accent2">
              <a:lumMod val="60000"/>
              <a:lumOff val="40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accent2">
              <a:lumMod val="75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 130 años dedicados a la elaboración de uno de los mejores chocolates del mercado. El edificio en donde se encuentra situado el museo, en su día, fue una pequeña fábrica familiar.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5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5000" fill="hold"/>
                                        <p:tgtEl>
                                          <p:spTgt spid="21506"/>
                                        </p:tgtEl>
                                        <p:attrNameLst>
                                          <p:attrName>ppt_w</p:attrName>
                                        </p:attrNameLst>
                                      </p:cBhvr>
                                      <p:tavLst>
                                        <p:tav tm="0">
                                          <p:val>
                                            <p:strVal val="#ppt_w*0.70"/>
                                          </p:val>
                                        </p:tav>
                                        <p:tav tm="100000">
                                          <p:val>
                                            <p:strVal val="#ppt_w"/>
                                          </p:val>
                                        </p:tav>
                                      </p:tavLst>
                                    </p:anim>
                                    <p:anim calcmode="lin" valueType="num">
                                      <p:cBhvr>
                                        <p:cTn id="23" dur="5000" fill="hold"/>
                                        <p:tgtEl>
                                          <p:spTgt spid="21506"/>
                                        </p:tgtEl>
                                        <p:attrNameLst>
                                          <p:attrName>ppt_h</p:attrName>
                                        </p:attrNameLst>
                                      </p:cBhvr>
                                      <p:tavLst>
                                        <p:tav tm="0">
                                          <p:val>
                                            <p:strVal val="#ppt_h"/>
                                          </p:val>
                                        </p:tav>
                                        <p:tav tm="100000">
                                          <p:val>
                                            <p:strVal val="#ppt_h"/>
                                          </p:val>
                                        </p:tav>
                                      </p:tavLst>
                                    </p:anim>
                                    <p:animEffect transition="in" filter="fade">
                                      <p:cBhvr>
                                        <p:cTn id="24" dur="5000"/>
                                        <p:tgtEl>
                                          <p:spTgt spid="21506"/>
                                        </p:tgtEl>
                                      </p:cBhvr>
                                    </p:animEffect>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ruta que ofrece realizar este museo recorre los 500 años de historia de este alimento, desde los tiempos en los que el cacao se molía en piedra hasta la actualidad.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r"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tretch>
            <a:fillRect/>
          </a:stretch>
        </p:blipFill>
        <p:spPr bwMode="auto">
          <a:xfrm>
            <a:off x="0" y="0"/>
            <a:ext cx="9144000" cy="5977847"/>
          </a:xfrm>
          <a:prstGeom prst="rect">
            <a:avLst/>
          </a:prstGeom>
          <a:noFill/>
          <a:ln w="9525">
            <a:noFill/>
            <a:miter lim="800000"/>
            <a:headEnd/>
            <a:tailEnd/>
          </a:ln>
        </p:spPr>
      </p:pic>
      <p:pic>
        <p:nvPicPr>
          <p:cNvPr id="5" name="4 Imagen" descr="54704062201112231728282850417805527_010.jpg"/>
          <p:cNvPicPr>
            <a:picLocks noChangeAspect="1"/>
          </p:cNvPicPr>
          <p:nvPr/>
        </p:nvPicPr>
        <p:blipFill>
          <a:blip r:embed="rId2" cstate="print"/>
          <a:stretch>
            <a:fillRect/>
          </a:stretch>
        </p:blipFill>
        <p:spPr bwMode="auto">
          <a:xfrm>
            <a:off x="0" y="0"/>
            <a:ext cx="9144000" cy="5977847"/>
          </a:xfrm>
          <a:prstGeom prst="rect">
            <a:avLst/>
          </a:prstGeom>
          <a:noFill/>
          <a:ln w="9525">
            <a:noFill/>
            <a:miter lim="800000"/>
            <a:headEnd/>
            <a:tailEnd/>
          </a:ln>
        </p:spPr>
      </p:pic>
      <p:pic>
        <p:nvPicPr>
          <p:cNvPr id="6" name="5 Imagen" descr="54704062201112231728282850417805527_010.jpg"/>
          <p:cNvPicPr>
            <a:picLocks noChangeAspect="1"/>
          </p:cNvPicPr>
          <p:nvPr/>
        </p:nvPicPr>
        <p:blipFill>
          <a:blip r:embed="rId2" cstate="print"/>
          <a:stretch>
            <a:fillRect/>
          </a:stretch>
        </p:blipFill>
        <p:spPr bwMode="auto">
          <a:xfrm>
            <a:off x="0" y="0"/>
            <a:ext cx="9144000" cy="5977847"/>
          </a:xfrm>
          <a:prstGeom prst="rect">
            <a:avLst/>
          </a:prstGeom>
          <a:noFill/>
          <a:ln w="9525">
            <a:noFill/>
            <a:miter lim="800000"/>
            <a:headEnd/>
            <a:tailEnd/>
          </a:ln>
        </p:spPr>
      </p:pic>
      <p:sp>
        <p:nvSpPr>
          <p:cNvPr id="7" name="6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visita también se podrá conocer cómo es el proceso de elaboración del chocolate, desde la selección de las materias primas (con semillas provenientes de varias partes del mundo), el mezclado y limpieza del cacao, el tueste y triturado, el licuado y la mezcla.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ythroug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5000"/>
                                        <p:tgtEl>
                                          <p:spTgt spid="5"/>
                                        </p:tgtEl>
                                      </p:cBhvr>
                                    </p:animEffect>
                                    <p:set>
                                      <p:cBhvr>
                                        <p:cTn id="19" dur="1" fill="hold">
                                          <p:stCondLst>
                                            <p:cond delay="4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5000"/>
                                        <p:tgtEl>
                                          <p:spTgt spid="4"/>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tretch>
            <a:fillRect/>
          </a:stretch>
        </p:blipFill>
        <p:spPr bwMode="auto">
          <a:xfrm>
            <a:off x="0" y="0"/>
            <a:ext cx="9144000" cy="6057856"/>
          </a:xfrm>
          <a:prstGeom prst="rect">
            <a:avLst/>
          </a:prstGeom>
          <a:noFill/>
          <a:ln w="9525">
            <a:noFill/>
            <a:miter lim="800000"/>
            <a:headEnd/>
            <a:tailEnd/>
          </a:ln>
        </p:spPr>
      </p:pic>
      <p:pic>
        <p:nvPicPr>
          <p:cNvPr id="5" name="4 Imagen" descr="CarasIonut1.jpg"/>
          <p:cNvPicPr>
            <a:picLocks noChangeAspect="1"/>
          </p:cNvPicPr>
          <p:nvPr/>
        </p:nvPicPr>
        <p:blipFill>
          <a:blip r:embed="rId2" cstate="print"/>
          <a:stretch>
            <a:fillRect/>
          </a:stretch>
        </p:blipFill>
        <p:spPr bwMode="auto">
          <a:xfrm>
            <a:off x="0" y="0"/>
            <a:ext cx="9144000" cy="6057856"/>
          </a:xfrm>
          <a:prstGeom prst="rect">
            <a:avLst/>
          </a:prstGeom>
          <a:noFill/>
          <a:ln w="9525">
            <a:noFill/>
            <a:miter lim="800000"/>
            <a:headEnd/>
            <a:tailEnd/>
          </a:ln>
        </p:spPr>
      </p:pic>
      <p:pic>
        <p:nvPicPr>
          <p:cNvPr id="6" name="5 Imagen" descr="CarasIonut1.jpg"/>
          <p:cNvPicPr>
            <a:picLocks noChangeAspect="1"/>
          </p:cNvPicPr>
          <p:nvPr/>
        </p:nvPicPr>
        <p:blipFill>
          <a:blip r:embed="rId2" cstate="print"/>
          <a:stretch>
            <a:fillRect/>
          </a:stretch>
        </p:blipFill>
        <p:spPr bwMode="auto">
          <a:xfrm>
            <a:off x="0" y="0"/>
            <a:ext cx="9144000" cy="6057856"/>
          </a:xfrm>
          <a:prstGeom prst="rect">
            <a:avLst/>
          </a:prstGeom>
          <a:noFill/>
          <a:ln w="9525">
            <a:noFill/>
            <a:miter lim="800000"/>
            <a:headEnd/>
            <a:tailEnd/>
          </a:ln>
        </p:spPr>
      </p:pic>
      <p:sp>
        <p:nvSpPr>
          <p:cNvPr id="7" name="6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refinado, el conchado (donde se le incorporan los frutos secos si lleva), y el moldeo y desmolde. Una auténtica cadena de actividades que se llevan a cabo con la máxima precisión, higiene y 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ythrough/>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5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5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11" name="Picture 2" descr="C:\Documents and Settings\Ana María\Escritorio\ooSin título-2.jpg"/>
          <p:cNvPicPr>
            <a:picLocks noChangeAspect="1" noChangeArrowheads="1"/>
          </p:cNvPicPr>
          <p:nvPr/>
        </p:nvPicPr>
        <p:blipFill>
          <a:blip r:embed="rId2" cstate="print"/>
          <a:stretch>
            <a:fillRect/>
          </a:stretch>
        </p:blipFill>
        <p:spPr bwMode="auto">
          <a:xfrm>
            <a:off x="1" y="0"/>
            <a:ext cx="9143999" cy="5714999"/>
          </a:xfrm>
          <a:prstGeom prst="rect">
            <a:avLst/>
          </a:prstGeom>
          <a:noFill/>
          <a:ln w="9525">
            <a:noFill/>
            <a:miter lim="800000"/>
            <a:headEnd/>
            <a:tailEnd/>
          </a:ln>
        </p:spPr>
      </p:pic>
      <p:sp>
        <p:nvSpPr>
          <p:cNvPr id="4" name="3 Proceso"/>
          <p:cNvSpPr/>
          <p:nvPr/>
        </p:nvSpPr>
        <p:spPr>
          <a:xfrm>
            <a:off x="2" y="0"/>
            <a:ext cx="1547813" cy="5729288"/>
          </a:xfrm>
          <a:prstGeom prst="flowChartProcess">
            <a:avLst/>
          </a:prstGeom>
          <a:solidFill>
            <a:srgbClr val="00B0F0">
              <a:alpha val="67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1500188" y="0"/>
            <a:ext cx="1547812" cy="5729288"/>
          </a:xfrm>
          <a:prstGeom prst="flowChartProcess">
            <a:avLst/>
          </a:prstGeom>
          <a:solidFill>
            <a:srgbClr val="00B0F0">
              <a:alpha val="67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00377" y="0"/>
            <a:ext cx="1547813" cy="5729288"/>
          </a:xfrm>
          <a:prstGeom prst="flowChartProcess">
            <a:avLst/>
          </a:prstGeom>
          <a:solidFill>
            <a:srgbClr val="00B0F0">
              <a:alpha val="67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4500565" y="0"/>
            <a:ext cx="1584325" cy="5729288"/>
          </a:xfrm>
          <a:prstGeom prst="flowChartProcess">
            <a:avLst/>
          </a:prstGeom>
          <a:solidFill>
            <a:srgbClr val="00B0F0">
              <a:alpha val="67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7596188" y="0"/>
            <a:ext cx="1547812" cy="5715000"/>
          </a:xfrm>
          <a:prstGeom prst="flowChartProcess">
            <a:avLst/>
          </a:prstGeom>
          <a:solidFill>
            <a:srgbClr val="00B0F0">
              <a:alpha val="67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72188" y="0"/>
            <a:ext cx="1547812" cy="5729288"/>
          </a:xfrm>
          <a:prstGeom prst="flowChartProcess">
            <a:avLst/>
          </a:prstGeom>
          <a:solidFill>
            <a:srgbClr val="00B0F0">
              <a:alpha val="67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a simple vista pueda parecer un tema poco interesante, la fábrica de Chocolates Valor es el corazón de la empresa. Es el lugar donde se crea la magia de Valor y desde donde se reparte a cada casa.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indow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ntr" presetSubtype="16"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Effect transition="in" filter="box(in)">
                                      <p:cBhvr>
                                        <p:cTn id="25" dur="5000"/>
                                        <p:tgtEl>
                                          <p:spTgt spid="22530"/>
                                        </p:tgtEl>
                                      </p:cBhvr>
                                    </p:animEffect>
                                  </p:childTnLst>
                                </p:cTn>
                              </p:par>
                              <p:par>
                                <p:cTn id="26" presetID="23" presetClass="entr" presetSubtype="16" fill="hold" nodeType="withEffect">
                                  <p:stCondLst>
                                    <p:cond delay="0"/>
                                  </p:stCondLst>
                                  <p:childTnLst>
                                    <p:set>
                                      <p:cBhvr>
                                        <p:cTn id="27" dur="1" fill="hold">
                                          <p:stCondLst>
                                            <p:cond delay="0"/>
                                          </p:stCondLst>
                                        </p:cTn>
                                        <p:tgtEl>
                                          <p:spTgt spid="22530"/>
                                        </p:tgtEl>
                                        <p:attrNameLst>
                                          <p:attrName>style.visibility</p:attrName>
                                        </p:attrNameLst>
                                      </p:cBhvr>
                                      <p:to>
                                        <p:strVal val="visible"/>
                                      </p:to>
                                    </p:set>
                                    <p:anim calcmode="lin" valueType="num">
                                      <p:cBhvr>
                                        <p:cTn id="28" dur="5000" fill="hold"/>
                                        <p:tgtEl>
                                          <p:spTgt spid="22530"/>
                                        </p:tgtEl>
                                        <p:attrNameLst>
                                          <p:attrName>ppt_w</p:attrName>
                                        </p:attrNameLst>
                                      </p:cBhvr>
                                      <p:tavLst>
                                        <p:tav tm="0">
                                          <p:val>
                                            <p:fltVal val="0"/>
                                          </p:val>
                                        </p:tav>
                                        <p:tav tm="100000">
                                          <p:val>
                                            <p:strVal val="#ppt_w"/>
                                          </p:val>
                                        </p:tav>
                                      </p:tavLst>
                                    </p:anim>
                                    <p:anim calcmode="lin" valueType="num">
                                      <p:cBhvr>
                                        <p:cTn id="29" dur="5000" fill="hold"/>
                                        <p:tgtEl>
                                          <p:spTgt spid="22530"/>
                                        </p:tgtEl>
                                        <p:attrNameLst>
                                          <p:attrName>ppt_h</p:attrName>
                                        </p:attrNameLst>
                                      </p:cBhvr>
                                      <p:tavLst>
                                        <p:tav tm="0">
                                          <p:val>
                                            <p:fltVal val="0"/>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out)">
                                      <p:cBhvr>
                                        <p:cTn id="32" dur="5000"/>
                                        <p:tgtEl>
                                          <p:spTgt spid="11"/>
                                        </p:tgtEl>
                                      </p:cBhvr>
                                    </p:animEffect>
                                  </p:childTnLst>
                                </p:cTn>
                              </p:par>
                              <p:par>
                                <p:cTn id="33" presetID="23" presetClass="entr" presetSubtype="16"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0" fill="hold"/>
                                        <p:tgtEl>
                                          <p:spTgt spid="11"/>
                                        </p:tgtEl>
                                        <p:attrNameLst>
                                          <p:attrName>ppt_w</p:attrName>
                                        </p:attrNameLst>
                                      </p:cBhvr>
                                      <p:tavLst>
                                        <p:tav tm="0">
                                          <p:val>
                                            <p:fltVal val="0"/>
                                          </p:val>
                                        </p:tav>
                                        <p:tav tm="100000">
                                          <p:val>
                                            <p:strVal val="#ppt_w"/>
                                          </p:val>
                                        </p:tav>
                                      </p:tavLst>
                                    </p:anim>
                                    <p:anim calcmode="lin" valueType="num">
                                      <p:cBhvr>
                                        <p:cTn id="36" dur="5000" fill="hold"/>
                                        <p:tgtEl>
                                          <p:spTgt spid="11"/>
                                        </p:tgtEl>
                                        <p:attrNameLst>
                                          <p:attrName>ppt_h</p:attrName>
                                        </p:attrNameLst>
                                      </p:cBhvr>
                                      <p:tavLst>
                                        <p:tav tm="0">
                                          <p:val>
                                            <p:fltVal val="0"/>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1"/>
                                          </p:val>
                                        </p:tav>
                                        <p:tav tm="100000">
                                          <p:val>
                                            <p:strVal val="#ppt_x"/>
                                          </p:val>
                                        </p:tav>
                                      </p:tavLst>
                                    </p:anim>
                                    <p:anim calcmode="lin" valueType="num">
                                      <p:cBhvr>
                                        <p:cTn id="4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jpeg"/>
          <p:cNvPicPr>
            <a:picLocks noChangeAspect="1"/>
          </p:cNvPicPr>
          <p:nvPr/>
        </p:nvPicPr>
        <p:blipFill>
          <a:blip r:embed="rId2" cstate="print"/>
          <a:stretch>
            <a:fillRect/>
          </a:stretch>
        </p:blipFill>
        <p:spPr bwMode="auto">
          <a:xfrm>
            <a:off x="0" y="-382860"/>
            <a:ext cx="9144000" cy="6552728"/>
          </a:xfrm>
          <a:prstGeom prst="rect">
            <a:avLst/>
          </a:prstGeom>
          <a:noFill/>
          <a:ln w="9525">
            <a:noFill/>
            <a:miter lim="800000"/>
            <a:headEnd/>
            <a:tailEnd/>
          </a:ln>
        </p:spPr>
      </p:pic>
      <p:sp>
        <p:nvSpPr>
          <p:cNvPr id="8" name="7 Rectángulo"/>
          <p:cNvSpPr/>
          <p:nvPr/>
        </p:nvSpPr>
        <p:spPr>
          <a:xfrm flipH="1">
            <a:off x="179388"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H="1">
            <a:off x="684213"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H="1">
            <a:off x="1187450"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H="1">
            <a:off x="1692275"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H="1">
            <a:off x="2195513"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700338"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H="1">
            <a:off x="3203575"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H="1">
            <a:off x="3708400"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H="1">
            <a:off x="4211638"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H="1">
            <a:off x="4716463"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H="1">
            <a:off x="5219700"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H="1">
            <a:off x="5724525"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H="1">
            <a:off x="6227763" y="1477964"/>
            <a:ext cx="28575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H="1">
            <a:off x="6659563" y="1477964"/>
            <a:ext cx="34290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H="1">
            <a:off x="7164388" y="1477964"/>
            <a:ext cx="28575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H="1">
            <a:off x="7596188" y="1477964"/>
            <a:ext cx="271462"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flipH="1">
            <a:off x="8027988" y="1477964"/>
            <a:ext cx="28575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flipH="1">
            <a:off x="8459788" y="1477964"/>
            <a:ext cx="28575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flipH="1">
            <a:off x="8858250" y="1477964"/>
            <a:ext cx="285750" cy="2738437"/>
          </a:xfrm>
          <a:prstGeom prst="rect">
            <a:avLst/>
          </a:prstGeom>
          <a:solidFill>
            <a:schemeClr val="tx2">
              <a:lumMod val="25000"/>
              <a:alpha val="60000"/>
            </a:schemeClr>
          </a:solidFill>
          <a:ln>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factoría de 22.000 metros cuadrados con dos temperaturas enfrentadas, la caliente para la fabricación y la fría para los procesos de envasado y conservación. Además, tiene tres líneas polivalentes, una de ellas dedicada exclusivamente al chocolate sin azúcar. En ella trabajan 248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window dir="vert"/>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2" presetClass="entr" presetSubtype="2" fill="hold" nodeType="withEffect">
                                  <p:stCondLst>
                                    <p:cond delay="0"/>
                                  </p:stCondLst>
                                  <p:childTnLst>
                                    <p:set>
                                      <p:cBhvr>
                                        <p:cTn id="254" dur="1" fill="hold">
                                          <p:stCondLst>
                                            <p:cond delay="0"/>
                                          </p:stCondLst>
                                        </p:cTn>
                                        <p:tgtEl>
                                          <p:spTgt spid="5"/>
                                        </p:tgtEl>
                                        <p:attrNameLst>
                                          <p:attrName>style.visibility</p:attrName>
                                        </p:attrNameLst>
                                      </p:cBhvr>
                                      <p:to>
                                        <p:strVal val="visible"/>
                                      </p:to>
                                    </p:set>
                                    <p:anim calcmode="lin" valueType="num">
                                      <p:cBhvr additive="base">
                                        <p:cTn id="255" dur="3000" fill="hold"/>
                                        <p:tgtEl>
                                          <p:spTgt spid="5"/>
                                        </p:tgtEl>
                                        <p:attrNameLst>
                                          <p:attrName>ppt_x</p:attrName>
                                        </p:attrNameLst>
                                      </p:cBhvr>
                                      <p:tavLst>
                                        <p:tav tm="0">
                                          <p:val>
                                            <p:strVal val="1+#ppt_w/2"/>
                                          </p:val>
                                        </p:tav>
                                        <p:tav tm="100000">
                                          <p:val>
                                            <p:strVal val="#ppt_x"/>
                                          </p:val>
                                        </p:tav>
                                      </p:tavLst>
                                    </p:anim>
                                    <p:anim calcmode="lin" valueType="num">
                                      <p:cBhvr additive="base">
                                        <p:cTn id="256" dur="3000" fill="hold"/>
                                        <p:tgtEl>
                                          <p:spTgt spid="5"/>
                                        </p:tgtEl>
                                        <p:attrNameLst>
                                          <p:attrName>ppt_y</p:attrName>
                                        </p:attrNameLst>
                                      </p:cBhvr>
                                      <p:tavLst>
                                        <p:tav tm="0">
                                          <p:val>
                                            <p:strVal val="#ppt_y"/>
                                          </p:val>
                                        </p:tav>
                                        <p:tav tm="100000">
                                          <p:val>
                                            <p:strVal val="#ppt_y"/>
                                          </p:val>
                                        </p:tav>
                                      </p:tavLst>
                                    </p:anim>
                                  </p:childTnLst>
                                </p:cTn>
                              </p:par>
                              <p:par>
                                <p:cTn id="257" presetID="16" presetClass="entr" presetSubtype="42" fill="hold" nodeType="withEffect">
                                  <p:stCondLst>
                                    <p:cond delay="0"/>
                                  </p:stCondLst>
                                  <p:childTnLst>
                                    <p:set>
                                      <p:cBhvr>
                                        <p:cTn id="258" dur="1" fill="hold">
                                          <p:stCondLst>
                                            <p:cond delay="0"/>
                                          </p:stCondLst>
                                        </p:cTn>
                                        <p:tgtEl>
                                          <p:spTgt spid="5"/>
                                        </p:tgtEl>
                                        <p:attrNameLst>
                                          <p:attrName>style.visibility</p:attrName>
                                        </p:attrNameLst>
                                      </p:cBhvr>
                                      <p:to>
                                        <p:strVal val="visible"/>
                                      </p:to>
                                    </p:set>
                                    <p:animEffect transition="in" filter="barn(outHorizontal)">
                                      <p:cBhvr>
                                        <p:cTn id="259" dur="3000"/>
                                        <p:tgtEl>
                                          <p:spTgt spid="5"/>
                                        </p:tgtEl>
                                      </p:cBhvr>
                                    </p:animEffect>
                                  </p:childTnLst>
                                </p:cTn>
                              </p:par>
                            </p:childTnLst>
                          </p:cTn>
                        </p:par>
                        <p:par>
                          <p:cTn id="260" fill="hold">
                            <p:stCondLst>
                              <p:cond delay="6000"/>
                            </p:stCondLst>
                            <p:childTnLst>
                              <p:par>
                                <p:cTn id="261" presetID="40" presetClass="entr" presetSubtype="0" fill="hold" grpId="0" nodeType="afterEffect">
                                  <p:stCondLst>
                                    <p:cond delay="0"/>
                                  </p:stCondLst>
                                  <p:iterate type="lt">
                                    <p:tmPct val="10000"/>
                                  </p:iterate>
                                  <p:childTnLst>
                                    <p:set>
                                      <p:cBhvr>
                                        <p:cTn id="262" dur="1" fill="hold">
                                          <p:stCondLst>
                                            <p:cond delay="0"/>
                                          </p:stCondLst>
                                        </p:cTn>
                                        <p:tgtEl>
                                          <p:spTgt spid="27"/>
                                        </p:tgtEl>
                                        <p:attrNameLst>
                                          <p:attrName>style.visibility</p:attrName>
                                        </p:attrNameLst>
                                      </p:cBhvr>
                                      <p:to>
                                        <p:strVal val="visible"/>
                                      </p:to>
                                    </p:set>
                                    <p:animEffect transition="in" filter="fade">
                                      <p:cBhvr>
                                        <p:cTn id="263" dur="1000"/>
                                        <p:tgtEl>
                                          <p:spTgt spid="27"/>
                                        </p:tgtEl>
                                      </p:cBhvr>
                                    </p:animEffect>
                                    <p:anim calcmode="lin" valueType="num">
                                      <p:cBhvr>
                                        <p:cTn id="264" dur="1000" fill="hold"/>
                                        <p:tgtEl>
                                          <p:spTgt spid="27"/>
                                        </p:tgtEl>
                                        <p:attrNameLst>
                                          <p:attrName>ppt_x</p:attrName>
                                        </p:attrNameLst>
                                      </p:cBhvr>
                                      <p:tavLst>
                                        <p:tav tm="0">
                                          <p:val>
                                            <p:strVal val="#ppt_x-.1"/>
                                          </p:val>
                                        </p:tav>
                                        <p:tav tm="100000">
                                          <p:val>
                                            <p:strVal val="#ppt_x"/>
                                          </p:val>
                                        </p:tav>
                                      </p:tavLst>
                                    </p:anim>
                                    <p:anim calcmode="lin" valueType="num">
                                      <p:cBhvr>
                                        <p:cTn id="265"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3" name="2 Proceso"/>
          <p:cNvSpPr/>
          <p:nvPr/>
        </p:nvSpPr>
        <p:spPr>
          <a:xfrm>
            <a:off x="0" y="0"/>
            <a:ext cx="9144000" cy="5715000"/>
          </a:xfrm>
          <a:prstGeom prst="flowChartProcess">
            <a:avLst/>
          </a:prstGeom>
          <a:solidFill>
            <a:schemeClr val="accent3">
              <a:lumMod val="50000"/>
              <a:alpha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 name="4 Imagen" descr="46.jpg"/>
          <p:cNvPicPr>
            <a:picLocks noChangeAspect="1"/>
          </p:cNvPicPr>
          <p:nvPr/>
        </p:nvPicPr>
        <p:blipFill>
          <a:blip r:embed="rId2" cstate="print"/>
          <a:stretch>
            <a:fillRect/>
          </a:stretch>
        </p:blipFill>
        <p:spPr bwMode="auto">
          <a:xfrm>
            <a:off x="323528" y="217488"/>
            <a:ext cx="8496943" cy="5280026"/>
          </a:xfrm>
          <a:prstGeom prst="rect">
            <a:avLst/>
          </a:prstGeom>
          <a:noFill/>
          <a:ln w="9525">
            <a:noFill/>
            <a:miter lim="800000"/>
            <a:headEnd/>
            <a:tailEnd/>
          </a:ln>
        </p:spPr>
      </p:pic>
      <p:sp>
        <p:nvSpPr>
          <p:cNvPr id="6" name="5 CuadroTexto"/>
          <p:cNvSpPr txBox="1"/>
          <p:nvPr/>
        </p:nvSpPr>
        <p:spPr>
          <a:xfrm>
            <a:off x="755576"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fábrica se llevan acabo una decena de pasos en los que se va transformando el cacao hasta convertirse en las onzas de chocolate que disfrutamos y saboreamos en nuestras casas.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blinds dir="vert"/>
      </p:transition>
    </mc:Choice>
    <mc:Fallback xmlns="">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5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5000" fill="hold"/>
                                        <p:tgtEl>
                                          <p:spTgt spid="27650"/>
                                        </p:tgtEl>
                                        <p:attrNameLst>
                                          <p:attrName>ppt_w</p:attrName>
                                        </p:attrNameLst>
                                      </p:cBhvr>
                                      <p:tavLst>
                                        <p:tav tm="0">
                                          <p:val>
                                            <p:strVal val="#ppt_w*0.70"/>
                                          </p:val>
                                        </p:tav>
                                        <p:tav tm="100000">
                                          <p:val>
                                            <p:strVal val="#ppt_w"/>
                                          </p:val>
                                        </p:tav>
                                      </p:tavLst>
                                    </p:anim>
                                    <p:anim calcmode="lin" valueType="num">
                                      <p:cBhvr>
                                        <p:cTn id="17" dur="5000" fill="hold"/>
                                        <p:tgtEl>
                                          <p:spTgt spid="27650"/>
                                        </p:tgtEl>
                                        <p:attrNameLst>
                                          <p:attrName>ppt_h</p:attrName>
                                        </p:attrNameLst>
                                      </p:cBhvr>
                                      <p:tavLst>
                                        <p:tav tm="0">
                                          <p:val>
                                            <p:strVal val="#ppt_h"/>
                                          </p:val>
                                        </p:tav>
                                        <p:tav tm="100000">
                                          <p:val>
                                            <p:strVal val="#ppt_h"/>
                                          </p:val>
                                        </p:tav>
                                      </p:tavLst>
                                    </p:anim>
                                    <p:animEffect transition="in" filter="fade">
                                      <p:cBhvr>
                                        <p:cTn id="18" dur="5000"/>
                                        <p:tgtEl>
                                          <p:spTgt spid="27650"/>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6" name="5 Marco"/>
          <p:cNvSpPr/>
          <p:nvPr/>
        </p:nvSpPr>
        <p:spPr>
          <a:xfrm>
            <a:off x="0" y="0"/>
            <a:ext cx="9144000" cy="5715000"/>
          </a:xfrm>
          <a:prstGeom prst="frame">
            <a:avLst>
              <a:gd name="adj1" fmla="val 4902"/>
            </a:avLst>
          </a:prstGeom>
          <a:solidFill>
            <a:schemeClr val="tx2">
              <a:lumMod val="9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90" y="415926"/>
            <a:ext cx="1216025" cy="762000"/>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Marco"/>
          <p:cNvSpPr/>
          <p:nvPr/>
        </p:nvSpPr>
        <p:spPr>
          <a:xfrm>
            <a:off x="214313" y="177800"/>
            <a:ext cx="4214812" cy="5359400"/>
          </a:xfrm>
          <a:prstGeom prst="frame">
            <a:avLst>
              <a:gd name="adj1" fmla="val 6035"/>
            </a:avLst>
          </a:prstGeom>
          <a:solidFill>
            <a:schemeClr val="tx2">
              <a:lumMod val="75000"/>
              <a:alpha val="8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40" y="177800"/>
            <a:ext cx="4465637" cy="5359400"/>
          </a:xfrm>
          <a:prstGeom prst="frame">
            <a:avLst>
              <a:gd name="adj1" fmla="val 5979"/>
            </a:avLst>
          </a:prstGeom>
          <a:solidFill>
            <a:schemeClr val="tx2">
              <a:lumMod val="75000"/>
              <a:alpha val="8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666875"/>
            <a:ext cx="142876" cy="59532"/>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28596" y="3690943"/>
            <a:ext cx="3786214" cy="23812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143127" y="654050"/>
            <a:ext cx="214313"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395290" y="457233"/>
            <a:ext cx="3819525" cy="4860892"/>
          </a:xfrm>
          <a:prstGeom prst="rect">
            <a:avLst/>
          </a:prstGeom>
          <a:solidFill>
            <a:schemeClr val="tx2">
              <a:lumMod val="90000"/>
              <a:alpha val="41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643438" y="457233"/>
            <a:ext cx="4032250" cy="4841842"/>
          </a:xfrm>
          <a:prstGeom prst="rect">
            <a:avLst/>
          </a:prstGeom>
          <a:solidFill>
            <a:schemeClr val="tx2">
              <a:lumMod val="90000"/>
              <a:alpha val="41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755576" y="4801716"/>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producción de chocolate es poderosa y complicada. Los granos de cacao deben molerse y secarse varias veces.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blinds dir="vert"/>
      </p:transition>
    </mc:Choice>
    <mc:Fallback xmlns="">
      <p:transition spd="slow" advTm="1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strVal val="2/3*#ppt_w"/>
                                          </p:val>
                                        </p:tav>
                                        <p:tav tm="100000">
                                          <p:val>
                                            <p:strVal val="#ppt_w"/>
                                          </p:val>
                                        </p:tav>
                                      </p:tavLst>
                                    </p:anim>
                                    <p:anim calcmode="lin" valueType="num">
                                      <p:cBhvr>
                                        <p:cTn id="36" dur="5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5000"/>
                                        <p:tgtEl>
                                          <p:spTgt spid="4"/>
                                        </p:tgtEl>
                                      </p:cBhvr>
                                    </p:animEffect>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1"/>
                                          </p:val>
                                        </p:tav>
                                        <p:tav tm="100000">
                                          <p:val>
                                            <p:strVal val="#ppt_x"/>
                                          </p:val>
                                        </p:tav>
                                      </p:tavLst>
                                    </p:anim>
                                    <p:anim calcmode="lin" valueType="num">
                                      <p:cBhvr>
                                        <p:cTn id="4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3 Imagen" descr="leon tolstoy, -23 mayo 1908.jpg"/>
          <p:cNvPicPr>
            <a:picLocks noChangeAspect="1"/>
          </p:cNvPicPr>
          <p:nvPr/>
        </p:nvPicPr>
        <p:blipFill>
          <a:blip r:embed="rId2" cstate="print"/>
          <a:stretch>
            <a:fillRect/>
          </a:stretch>
        </p:blipFill>
        <p:spPr bwMode="auto">
          <a:xfrm>
            <a:off x="1187624" y="0"/>
            <a:ext cx="6768752" cy="5715000"/>
          </a:xfrm>
          <a:prstGeom prst="rect">
            <a:avLst/>
          </a:prstGeom>
          <a:noFill/>
          <a:ln w="9525">
            <a:noFill/>
            <a:miter lim="800000"/>
            <a:headEnd/>
            <a:tailEnd/>
          </a:ln>
        </p:spPr>
      </p:pic>
      <p:sp>
        <p:nvSpPr>
          <p:cNvPr id="6" name="5 Rectángulo"/>
          <p:cNvSpPr/>
          <p:nvPr/>
        </p:nvSpPr>
        <p:spPr>
          <a:xfrm>
            <a:off x="3" y="0"/>
            <a:ext cx="611558" cy="5715000"/>
          </a:xfrm>
          <a:prstGeom prst="rect">
            <a:avLst/>
          </a:prstGeom>
          <a:solidFill>
            <a:schemeClr val="accent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8604448" y="0"/>
            <a:ext cx="539552" cy="5715000"/>
          </a:xfrm>
          <a:prstGeom prst="rect">
            <a:avLst/>
          </a:prstGeom>
          <a:solidFill>
            <a:schemeClr val="accent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611560" y="0"/>
            <a:ext cx="575665" cy="5715000"/>
          </a:xfrm>
          <a:prstGeom prst="rect">
            <a:avLst/>
          </a:prstGeom>
          <a:solidFill>
            <a:schemeClr val="accent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956376" y="0"/>
            <a:ext cx="648469" cy="5715000"/>
          </a:xfrm>
          <a:prstGeom prst="rect">
            <a:avLst/>
          </a:prstGeom>
          <a:solidFill>
            <a:schemeClr val="accent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87624" y="0"/>
            <a:ext cx="6768751" cy="5715000"/>
          </a:xfrm>
          <a:prstGeom prst="rect">
            <a:avLst/>
          </a:prstGeom>
          <a:solidFill>
            <a:schemeClr val="accent6">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95536" y="4009628"/>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chocolate está hecho de cacao. La campana de cacao mide aproximadamente 20 cm. de largo y tiene 20-30 granos de cacao. El chocolate que los mexicanos bebían era picante con chile y, por lo tanto, amargo y picante. Cuando los españoles añadieron azúcar y la calentaron, se hizo tentadora también para los paladares europeos.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7000">
        <p15:prstTrans prst="fallOve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5000"/>
                                        <p:tgtEl>
                                          <p:spTgt spid="8"/>
                                        </p:tgtEl>
                                      </p:cBhvr>
                                    </p:animEffect>
                                  </p:childTnLst>
                                </p:cTn>
                              </p:par>
                              <p:par>
                                <p:cTn id="11" presetID="3" presetClass="entr" presetSubtype="5"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5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0"/>
                                        <p:tgtEl>
                                          <p:spTgt spid="7"/>
                                        </p:tgtEl>
                                      </p:cBhvr>
                                    </p:animEffect>
                                  </p:childTnLst>
                                </p:cTn>
                              </p:par>
                              <p:par>
                                <p:cTn id="17" presetID="8" presetClass="entr" presetSubtype="32" fill="hold" nodeType="withEffect">
                                  <p:stCondLst>
                                    <p:cond delay="0"/>
                                  </p:stCondLst>
                                  <p:childTnLst>
                                    <p:set>
                                      <p:cBhvr>
                                        <p:cTn id="18" dur="1" fill="hold">
                                          <p:stCondLst>
                                            <p:cond delay="0"/>
                                          </p:stCondLst>
                                        </p:cTn>
                                        <p:tgtEl>
                                          <p:spTgt spid="63491"/>
                                        </p:tgtEl>
                                        <p:attrNameLst>
                                          <p:attrName>style.visibility</p:attrName>
                                        </p:attrNameLst>
                                      </p:cBhvr>
                                      <p:to>
                                        <p:strVal val="visible"/>
                                      </p:to>
                                    </p:set>
                                    <p:animEffect transition="in" filter="diamond(out)">
                                      <p:cBhvr>
                                        <p:cTn id="19" dur="5000"/>
                                        <p:tgtEl>
                                          <p:spTgt spid="63491"/>
                                        </p:tgtEl>
                                      </p:cBhvr>
                                    </p:animEffect>
                                  </p:childTnLst>
                                </p:cTn>
                              </p:par>
                              <p:par>
                                <p:cTn id="20" presetID="23" presetClass="entr" presetSubtype="16" fill="hold" nodeType="withEffect">
                                  <p:stCondLst>
                                    <p:cond delay="0"/>
                                  </p:stCondLst>
                                  <p:childTnLst>
                                    <p:set>
                                      <p:cBhvr>
                                        <p:cTn id="21" dur="1" fill="hold">
                                          <p:stCondLst>
                                            <p:cond delay="0"/>
                                          </p:stCondLst>
                                        </p:cTn>
                                        <p:tgtEl>
                                          <p:spTgt spid="63491"/>
                                        </p:tgtEl>
                                        <p:attrNameLst>
                                          <p:attrName>style.visibility</p:attrName>
                                        </p:attrNameLst>
                                      </p:cBhvr>
                                      <p:to>
                                        <p:strVal val="visible"/>
                                      </p:to>
                                    </p:set>
                                    <p:anim calcmode="lin" valueType="num">
                                      <p:cBhvr>
                                        <p:cTn id="22" dur="5000" fill="hold"/>
                                        <p:tgtEl>
                                          <p:spTgt spid="63491"/>
                                        </p:tgtEl>
                                        <p:attrNameLst>
                                          <p:attrName>ppt_w</p:attrName>
                                        </p:attrNameLst>
                                      </p:cBhvr>
                                      <p:tavLst>
                                        <p:tav tm="0">
                                          <p:val>
                                            <p:fltVal val="0"/>
                                          </p:val>
                                        </p:tav>
                                        <p:tav tm="100000">
                                          <p:val>
                                            <p:strVal val="#ppt_w"/>
                                          </p:val>
                                        </p:tav>
                                      </p:tavLst>
                                    </p:anim>
                                    <p:anim calcmode="lin" valueType="num">
                                      <p:cBhvr>
                                        <p:cTn id="23" dur="5000" fill="hold"/>
                                        <p:tgtEl>
                                          <p:spTgt spid="63491"/>
                                        </p:tgtEl>
                                        <p:attrNameLst>
                                          <p:attrName>ppt_h</p:attrName>
                                        </p:attrNameLst>
                                      </p:cBhvr>
                                      <p:tavLst>
                                        <p:tav tm="0">
                                          <p:val>
                                            <p:fltVal val="0"/>
                                          </p:val>
                                        </p:tav>
                                        <p:tav tm="100000">
                                          <p:val>
                                            <p:strVal val="#ppt_h"/>
                                          </p:val>
                                        </p:tav>
                                      </p:tavLst>
                                    </p:anim>
                                  </p:childTnLst>
                                </p:cTn>
                              </p:par>
                              <p:par>
                                <p:cTn id="24" presetID="8" presetClass="exit" presetSubtype="16" fill="hold" grpId="0" nodeType="withEffect">
                                  <p:stCondLst>
                                    <p:cond delay="0"/>
                                  </p:stCondLst>
                                  <p:childTnLst>
                                    <p:animEffect transition="out" filter="diamond(in)">
                                      <p:cBhvr>
                                        <p:cTn id="25" dur="5000"/>
                                        <p:tgtEl>
                                          <p:spTgt spid="11"/>
                                        </p:tgtEl>
                                      </p:cBhvr>
                                    </p:animEffect>
                                    <p:set>
                                      <p:cBhvr>
                                        <p:cTn id="26" dur="1" fill="hold">
                                          <p:stCondLst>
                                            <p:cond delay="4999"/>
                                          </p:stCondLst>
                                        </p:cTn>
                                        <p:tgtEl>
                                          <p:spTgt spid="11"/>
                                        </p:tgtEl>
                                        <p:attrNameLst>
                                          <p:attrName>style.visibility</p:attrName>
                                        </p:attrNameLst>
                                      </p:cBhvr>
                                      <p:to>
                                        <p:strVal val="hidden"/>
                                      </p:to>
                                    </p:se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envío de chocolate de América del Sur se produjo una vez en la década de 1520, pero el transporte regular no comenzó hasta el siglo XVIII. Primero cubrió la necesidad en España y luego también en el resto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fallOver" invX="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500" accel="50000" fill="hold">
                                          <p:stCondLst>
                                            <p:cond delay="2500"/>
                                          </p:stCondLst>
                                        </p:cTn>
                                        <p:tgtEl>
                                          <p:spTgt spid="3"/>
                                        </p:tgtEl>
                                        <p:attrNameLst>
                                          <p:attrName>ppt_w</p:attrName>
                                        </p:attrNameLst>
                                      </p:cBhvr>
                                      <p:tavLst>
                                        <p:tav tm="0">
                                          <p:val>
                                            <p:strVal val="#ppt_w*.05"/>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anim calcmode="lin" valueType="num">
                                      <p:cBhvr>
                                        <p:cTn id="11" dur="2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500" accel="50000" fill="hold">
                                          <p:stCondLst>
                                            <p:cond delay="2500"/>
                                          </p:stCondLst>
                                        </p:cTn>
                                        <p:tgtEl>
                                          <p:spTgt spid="3"/>
                                        </p:tgtEl>
                                        <p:attrNameLst>
                                          <p:attrName>ppt_y</p:attrName>
                                        </p:attrNameLst>
                                      </p:cBhvr>
                                      <p:tavLst>
                                        <p:tav tm="0">
                                          <p:val>
                                            <p:strVal val="#ppt_y+.1"/>
                                          </p:val>
                                        </p:tav>
                                        <p:tav tm="100000">
                                          <p:val>
                                            <p:strVal val="#ppt_y"/>
                                          </p:val>
                                        </p:tav>
                                      </p:tavLst>
                                    </p:anim>
                                    <p:animEffect transition="in" filter="fade">
                                      <p:cBhvr>
                                        <p:cTn id="14" dur="5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5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fade">
                                      <p:cBhvr>
                                        <p:cTn id="20" dur="5000"/>
                                        <p:tgtEl>
                                          <p:spTgt spid="3"/>
                                        </p:tgtEl>
                                      </p:cBhvr>
                                    </p:animEffect>
                                  </p:childTnLst>
                                </p:cTn>
                              </p:par>
                              <p:par>
                                <p:cTn id="21" presetID="5" presetClass="entr" presetSubtype="10" fill="hold" nodeType="withEffect">
                                  <p:stCondLst>
                                    <p:cond delay="400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1500"/>
                                        <p:tgtEl>
                                          <p:spTgt spid="3"/>
                                        </p:tgtEl>
                                      </p:cBhvr>
                                    </p:animEffect>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540567" y="0"/>
            <a:ext cx="10225136"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540567" y="0"/>
            <a:ext cx="10225136" cy="5715000"/>
          </a:xfrm>
          <a:prstGeom prst="rect">
            <a:avLst/>
          </a:prstGeom>
          <a:noFill/>
          <a:ln w="9525">
            <a:noFill/>
            <a:miter lim="800000"/>
            <a:headEnd/>
            <a:tailEnd/>
          </a:ln>
        </p:spPr>
      </p:pic>
      <p:sp>
        <p:nvSpPr>
          <p:cNvPr id="6" name="5 CuadroTexto"/>
          <p:cNvSpPr txBox="1"/>
          <p:nvPr/>
        </p:nvSpPr>
        <p:spPr>
          <a:xfrm>
            <a:off x="251520"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la realeza la que comenzó a beber chocolate, y creyeron que la costumbre se extendió a otros países europeos a través del matrimonio y las visitas reales. Hasta finales del siglo XVIII, el chocolate solo se consumía como bebida caliente.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checker/>
      </p:transition>
    </mc:Choice>
    <mc:Fallback xmlns="">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5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324544" y="0"/>
            <a:ext cx="9937104"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324544" y="0"/>
            <a:ext cx="9937104" cy="5715000"/>
          </a:xfrm>
          <a:prstGeom prst="rect">
            <a:avLst/>
          </a:prstGeom>
          <a:noFill/>
          <a:ln w="9525">
            <a:noFill/>
            <a:miter lim="800000"/>
            <a:headEnd/>
            <a:tailEnd/>
          </a:ln>
        </p:spPr>
      </p:pic>
      <p:sp>
        <p:nvSpPr>
          <p:cNvPr id="5" name="4 CuadroTexto"/>
          <p:cNvSpPr txBox="1"/>
          <p:nvPr/>
        </p:nvSpPr>
        <p:spPr>
          <a:xfrm>
            <a:off x="755576"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Villajoyosa fue una de las primeras ciudades en España en comenzar a producir chocolate en forma sólida, tal como lo conocemos hoy en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checker/>
      </p:transition>
    </mc:Choice>
    <mc:Fallback xmlns="">
      <p:transition spd="slow" advTm="2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5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cstate="print"/>
          <a:stretch>
            <a:fillRect/>
          </a:stretch>
        </p:blipFill>
        <p:spPr bwMode="auto">
          <a:xfrm>
            <a:off x="-468560" y="0"/>
            <a:ext cx="10081120" cy="5714999"/>
          </a:xfrm>
          <a:prstGeom prst="rect">
            <a:avLst/>
          </a:prstGeom>
          <a:noFill/>
          <a:ln w="9525">
            <a:noFill/>
            <a:miter lim="800000"/>
            <a:headEnd/>
            <a:tailEnd/>
          </a:ln>
        </p:spPr>
      </p:pic>
      <p:sp>
        <p:nvSpPr>
          <p:cNvPr id="7" name="6 Cheurón"/>
          <p:cNvSpPr/>
          <p:nvPr/>
        </p:nvSpPr>
        <p:spPr>
          <a:xfrm rot="16200000">
            <a:off x="3632200" y="-846137"/>
            <a:ext cx="2022476"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632200" y="-309562"/>
            <a:ext cx="2022476"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632200" y="227013"/>
            <a:ext cx="2022476"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630614" y="762001"/>
            <a:ext cx="2025650"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702051" y="1238251"/>
            <a:ext cx="2025650"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702051" y="1774825"/>
            <a:ext cx="2025650"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703637" y="2309813"/>
            <a:ext cx="2022476"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703637" y="2846388"/>
            <a:ext cx="2022476" cy="3714750"/>
          </a:xfrm>
          <a:prstGeom prst="chevron">
            <a:avLst>
              <a:gd name="adj" fmla="val 87333"/>
            </a:avLst>
          </a:prstGeom>
          <a:solidFill>
            <a:schemeClr val="accent2">
              <a:lumMod val="50000"/>
              <a:alpha val="68000"/>
            </a:schemeClr>
          </a:solidFill>
          <a:ln>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uadroTexto"/>
          <p:cNvSpPr txBox="1"/>
          <p:nvPr/>
        </p:nvSpPr>
        <p:spPr>
          <a:xfrm>
            <a:off x="755576"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primeras fábricas se establecieron en la década de 1870, y en 1937 había 29 fábricas en esta pequeña aldea de pescadores. Hoy quedan tres fábricas y todas tienen su propio museo.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prism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3" name="2 Triángulo isósceles"/>
          <p:cNvSpPr/>
          <p:nvPr/>
        </p:nvSpPr>
        <p:spPr>
          <a:xfrm>
            <a:off x="0" y="2857500"/>
            <a:ext cx="9144000" cy="2857500"/>
          </a:xfrm>
          <a:prstGeom prst="triangle">
            <a:avLst/>
          </a:prstGeom>
          <a:solidFill>
            <a:schemeClr val="accent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Triángulo isósceles"/>
          <p:cNvSpPr/>
          <p:nvPr/>
        </p:nvSpPr>
        <p:spPr>
          <a:xfrm flipV="1">
            <a:off x="0" y="0"/>
            <a:ext cx="9144000" cy="2917824"/>
          </a:xfrm>
          <a:prstGeom prst="triangle">
            <a:avLst>
              <a:gd name="adj" fmla="val 49028"/>
            </a:avLst>
          </a:prstGeom>
          <a:solidFill>
            <a:schemeClr val="accent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isósceles"/>
          <p:cNvSpPr/>
          <p:nvPr/>
        </p:nvSpPr>
        <p:spPr>
          <a:xfrm rot="16200000" flipV="1">
            <a:off x="-571500" y="571500"/>
            <a:ext cx="5715000" cy="4572000"/>
          </a:xfrm>
          <a:prstGeom prst="triangle">
            <a:avLst>
              <a:gd name="adj" fmla="val 48889"/>
            </a:avLst>
          </a:prstGeom>
          <a:solidFill>
            <a:schemeClr val="accent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6200000">
            <a:off x="3964782" y="535783"/>
            <a:ext cx="5715000" cy="4643437"/>
          </a:xfrm>
          <a:prstGeom prst="triangle">
            <a:avLst/>
          </a:prstGeom>
          <a:solidFill>
            <a:schemeClr val="accent2">
              <a:lumMod val="50000"/>
              <a:alpha val="67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9512" y="4081636"/>
            <a:ext cx="89644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provincia de Alicante, y en concreto la localidad de La Vila </a:t>
            </a:r>
            <a:r>
              <a:rPr lang="es-ES" i="1" dirty="0" err="1" smtClean="0">
                <a:effectLst>
                  <a:glow rad="101600">
                    <a:srgbClr val="C00000">
                      <a:alpha val="60000"/>
                    </a:srgbClr>
                  </a:glow>
                  <a:outerShdw blurRad="38100" dist="38100" dir="2700000" algn="tl">
                    <a:srgbClr val="000000">
                      <a:alpha val="43137"/>
                    </a:srgbClr>
                  </a:outerShdw>
                </a:effectLst>
              </a:rPr>
              <a:t>Joiosa</a:t>
            </a:r>
            <a:r>
              <a:rPr lang="es-ES" i="1" dirty="0" smtClean="0">
                <a:effectLst>
                  <a:glow rad="101600">
                    <a:srgbClr val="C00000">
                      <a:alpha val="60000"/>
                    </a:srgbClr>
                  </a:glow>
                  <a:outerShdw blurRad="38100" dist="38100" dir="2700000" algn="tl">
                    <a:srgbClr val="000000">
                      <a:alpha val="43137"/>
                    </a:srgbClr>
                  </a:outerShdw>
                </a:effectLst>
              </a:rPr>
              <a:t>, puede presumir de contar con uno de los productores de chocolate más famosos de España: Chocolates Valor. ¿Cuáles son las causas de que La Vila haya sido un centro de producción chocolatera en España y aún mantenga una de las fábricas más importantes del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dir="r" isContent="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agen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Imagen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827584"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los primeros años la fabricación de chocolate fue una actividad secundaria, ya que La Vila vivía básicamente de la industria del hilo -fundamental para la pesca- y de la agricultura.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conveyor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5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ppt_w+.3"/>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animEffect transition="in" filter="fade">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técnica de la elaboración del cacao, semilla de lo que años más tarde sería una actividad muy rentable, ya estaba sembrada. El duro oficio de chocolatero, todo el trabajo se hacía de manera manual, incluido el molido del cacao, se fue extendiendo en el pueblo como una actividad familiar.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conveyor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450">
                                          <p:stCondLst>
                                            <p:cond delay="0"/>
                                          </p:stCondLst>
                                        </p:cTn>
                                        <p:tgtEl>
                                          <p:spTgt spid="3"/>
                                        </p:tgtEl>
                                      </p:cBhvr>
                                    </p:animEffect>
                                    <p:anim calcmode="lin" valueType="num">
                                      <p:cBhvr>
                                        <p:cTn id="8" dur="4555"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660"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660" tmFilter="0, 0; 0.125,0.2665; 0.25,0.4; 0.375,0.465; 0.5,0.5;  0.625,0.535; 0.75,0.6; 0.875,0.7335; 1,1">
                                          <p:stCondLst>
                                            <p:cond delay="1660"/>
                                          </p:stCondLst>
                                        </p:cTn>
                                        <p:tgtEl>
                                          <p:spTgt spid="3"/>
                                        </p:tgtEl>
                                        <p:attrNameLst>
                                          <p:attrName>ppt_y</p:attrName>
                                        </p:attrNameLst>
                                      </p:cBhvr>
                                      <p:tavLst>
                                        <p:tav tm="0" fmla="#ppt_y-sin(pi*$)/9">
                                          <p:val>
                                            <p:fltVal val="0"/>
                                          </p:val>
                                        </p:tav>
                                        <p:tav tm="100000">
                                          <p:val>
                                            <p:fltVal val="1"/>
                                          </p:val>
                                        </p:tav>
                                      </p:tavLst>
                                    </p:anim>
                                    <p:anim calcmode="lin" valueType="num">
                                      <p:cBhvr>
                                        <p:cTn id="11" dur="830" tmFilter="0, 0; 0.125,0.2665; 0.25,0.4; 0.375,0.465; 0.5,0.5;  0.625,0.535; 0.75,0.6; 0.875,0.7335; 1,1">
                                          <p:stCondLst>
                                            <p:cond delay="3310"/>
                                          </p:stCondLst>
                                        </p:cTn>
                                        <p:tgtEl>
                                          <p:spTgt spid="3"/>
                                        </p:tgtEl>
                                        <p:attrNameLst>
                                          <p:attrName>ppt_y</p:attrName>
                                        </p:attrNameLst>
                                      </p:cBhvr>
                                      <p:tavLst>
                                        <p:tav tm="0" fmla="#ppt_y-sin(pi*$)/27">
                                          <p:val>
                                            <p:fltVal val="0"/>
                                          </p:val>
                                        </p:tav>
                                        <p:tav tm="100000">
                                          <p:val>
                                            <p:fltVal val="1"/>
                                          </p:val>
                                        </p:tav>
                                      </p:tavLst>
                                    </p:anim>
                                    <p:anim calcmode="lin" valueType="num">
                                      <p:cBhvr>
                                        <p:cTn id="12" dur="410" tmFilter="0, 0; 0.125,0.2665; 0.25,0.4; 0.375,0.465; 0.5,0.5;  0.625,0.535; 0.75,0.6; 0.875,0.7335; 1,1">
                                          <p:stCondLst>
                                            <p:cond delay="4140"/>
                                          </p:stCondLst>
                                        </p:cTn>
                                        <p:tgtEl>
                                          <p:spTgt spid="3"/>
                                        </p:tgtEl>
                                        <p:attrNameLst>
                                          <p:attrName>ppt_y</p:attrName>
                                        </p:attrNameLst>
                                      </p:cBhvr>
                                      <p:tavLst>
                                        <p:tav tm="0" fmla="#ppt_y-sin(pi*$)/81">
                                          <p:val>
                                            <p:fltVal val="0"/>
                                          </p:val>
                                        </p:tav>
                                        <p:tav tm="100000">
                                          <p:val>
                                            <p:fltVal val="1"/>
                                          </p:val>
                                        </p:tav>
                                      </p:tavLst>
                                    </p:anim>
                                    <p:animScale>
                                      <p:cBhvr>
                                        <p:cTn id="13" dur="65">
                                          <p:stCondLst>
                                            <p:cond delay="1625"/>
                                          </p:stCondLst>
                                        </p:cTn>
                                        <p:tgtEl>
                                          <p:spTgt spid="3"/>
                                        </p:tgtEl>
                                      </p:cBhvr>
                                      <p:to x="100000" y="60000"/>
                                    </p:animScale>
                                    <p:animScale>
                                      <p:cBhvr>
                                        <p:cTn id="14" dur="415" decel="50000">
                                          <p:stCondLst>
                                            <p:cond delay="1690"/>
                                          </p:stCondLst>
                                        </p:cTn>
                                        <p:tgtEl>
                                          <p:spTgt spid="3"/>
                                        </p:tgtEl>
                                      </p:cBhvr>
                                      <p:to x="100000" y="100000"/>
                                    </p:animScale>
                                    <p:animScale>
                                      <p:cBhvr>
                                        <p:cTn id="15" dur="65">
                                          <p:stCondLst>
                                            <p:cond delay="3280"/>
                                          </p:stCondLst>
                                        </p:cTn>
                                        <p:tgtEl>
                                          <p:spTgt spid="3"/>
                                        </p:tgtEl>
                                      </p:cBhvr>
                                      <p:to x="100000" y="80000"/>
                                    </p:animScale>
                                    <p:animScale>
                                      <p:cBhvr>
                                        <p:cTn id="16" dur="415" decel="50000">
                                          <p:stCondLst>
                                            <p:cond delay="3345"/>
                                          </p:stCondLst>
                                        </p:cTn>
                                        <p:tgtEl>
                                          <p:spTgt spid="3"/>
                                        </p:tgtEl>
                                      </p:cBhvr>
                                      <p:to x="100000" y="100000"/>
                                    </p:animScale>
                                    <p:animScale>
                                      <p:cBhvr>
                                        <p:cTn id="17" dur="65">
                                          <p:stCondLst>
                                            <p:cond delay="4105"/>
                                          </p:stCondLst>
                                        </p:cTn>
                                        <p:tgtEl>
                                          <p:spTgt spid="3"/>
                                        </p:tgtEl>
                                      </p:cBhvr>
                                      <p:to x="100000" y="90000"/>
                                    </p:animScale>
                                    <p:animScale>
                                      <p:cBhvr>
                                        <p:cTn id="18" dur="415" decel="50000">
                                          <p:stCondLst>
                                            <p:cond delay="4170"/>
                                          </p:stCondLst>
                                        </p:cTn>
                                        <p:tgtEl>
                                          <p:spTgt spid="3"/>
                                        </p:tgtEl>
                                      </p:cBhvr>
                                      <p:to x="100000" y="100000"/>
                                    </p:animScale>
                                    <p:animScale>
                                      <p:cBhvr>
                                        <p:cTn id="19" dur="65">
                                          <p:stCondLst>
                                            <p:cond delay="4520"/>
                                          </p:stCondLst>
                                        </p:cTn>
                                        <p:tgtEl>
                                          <p:spTgt spid="3"/>
                                        </p:tgtEl>
                                      </p:cBhvr>
                                      <p:to x="100000" y="95000"/>
                                    </p:animScale>
                                    <p:animScale>
                                      <p:cBhvr>
                                        <p:cTn id="20" dur="415" decel="50000">
                                          <p:stCondLst>
                                            <p:cond delay="4585"/>
                                          </p:stCondLst>
                                        </p:cTn>
                                        <p:tgtEl>
                                          <p:spTgt spid="3"/>
                                        </p:tgtEl>
                                      </p:cBhvr>
                                      <p:to x="100000" y="100000"/>
                                    </p:animScale>
                                  </p:childTnLst>
                                </p:cTn>
                              </p:par>
                              <p:par>
                                <p:cTn id="21" presetID="8" presetClass="emph" presetSubtype="0" autoRev="1" fill="hold" nodeType="withEffect">
                                  <p:stCondLst>
                                    <p:cond delay="0"/>
                                  </p:stCondLst>
                                  <p:childTnLst>
                                    <p:animRot by="3600000">
                                      <p:cBhvr>
                                        <p:cTn id="22" dur="2500" fill="hold"/>
                                        <p:tgtEl>
                                          <p:spTgt spid="3"/>
                                        </p:tgtEl>
                                        <p:attrNameLst>
                                          <p:attrName>r</p:attrName>
                                        </p:attrNameLst>
                                      </p:cBhvr>
                                    </p:animRot>
                                  </p:childTnLst>
                                </p:cTn>
                              </p:par>
                              <p:par>
                                <p:cTn id="23" presetID="26" presetClass="emph" presetSubtype="0" repeatCount="2000" fill="hold" nodeType="withEffect">
                                  <p:stCondLst>
                                    <p:cond delay="0"/>
                                  </p:stCondLst>
                                  <p:childTnLst>
                                    <p:animEffect transition="out" filter="fade">
                                      <p:cBhvr>
                                        <p:cTn id="24" dur="2500" tmFilter="0, 0; .2, .5; .8, .5; 1, 0"/>
                                        <p:tgtEl>
                                          <p:spTgt spid="3"/>
                                        </p:tgtEl>
                                      </p:cBhvr>
                                    </p:animEffect>
                                    <p:animScale>
                                      <p:cBhvr>
                                        <p:cTn id="25" dur="1250" autoRev="1" fill="hold"/>
                                        <p:tgtEl>
                                          <p:spTgt spid="3"/>
                                        </p:tgtEl>
                                      </p:cBhvr>
                                      <p:by x="105000" y="105000"/>
                                    </p:animScale>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1"/>
            <a:ext cx="9144000" cy="5953844"/>
          </a:xfrm>
          <a:prstGeom prst="rect">
            <a:avLst/>
          </a:prstGeom>
          <a:noFill/>
          <a:ln w="9525">
            <a:noFill/>
            <a:miter lim="800000"/>
            <a:headEnd/>
            <a:tailEnd/>
          </a:ln>
        </p:spPr>
      </p:pic>
      <p:pic>
        <p:nvPicPr>
          <p:cNvPr id="5" name="4 Imagen" descr="396322-1024x768.jpg"/>
          <p:cNvPicPr>
            <a:picLocks noChangeAspect="1"/>
          </p:cNvPicPr>
          <p:nvPr/>
        </p:nvPicPr>
        <p:blipFill>
          <a:blip r:embed="rId2" cstate="print"/>
          <a:stretch>
            <a:fillRect/>
          </a:stretch>
        </p:blipFill>
        <p:spPr bwMode="auto">
          <a:xfrm>
            <a:off x="0" y="1"/>
            <a:ext cx="9144000" cy="5953844"/>
          </a:xfrm>
          <a:prstGeom prst="rect">
            <a:avLst/>
          </a:prstGeom>
          <a:noFill/>
          <a:ln w="9525">
            <a:noFill/>
            <a:miter lim="800000"/>
            <a:headEnd/>
            <a:tailEnd/>
          </a:ln>
        </p:spPr>
      </p:pic>
      <p:pic>
        <p:nvPicPr>
          <p:cNvPr id="6" name="5 Imagen" descr="396322-1024x768.jpg"/>
          <p:cNvPicPr>
            <a:picLocks noChangeAspect="1"/>
          </p:cNvPicPr>
          <p:nvPr/>
        </p:nvPicPr>
        <p:blipFill>
          <a:blip r:embed="rId2" cstate="print"/>
          <a:stretch>
            <a:fillRect/>
          </a:stretch>
        </p:blipFill>
        <p:spPr bwMode="auto">
          <a:xfrm>
            <a:off x="0" y="1"/>
            <a:ext cx="9144000" cy="5953844"/>
          </a:xfrm>
          <a:prstGeom prst="rect">
            <a:avLst/>
          </a:prstGeom>
          <a:noFill/>
          <a:ln w="9525">
            <a:noFill/>
            <a:miter lim="800000"/>
            <a:headEnd/>
            <a:tailEnd/>
          </a:ln>
        </p:spPr>
      </p:pic>
      <p:sp>
        <p:nvSpPr>
          <p:cNvPr id="7" name="6 CuadroTexto"/>
          <p:cNvSpPr txBox="1"/>
          <p:nvPr/>
        </p:nvSpPr>
        <p:spPr>
          <a:xfrm>
            <a:off x="971600" y="479167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fabricación de chocolate en el siglo XIX era una labor ardua que requería un importante esfuerzo físico. El cacao se trituraba con un rodillo de piedra que molía el grano sobre otra piedra de forma cóncava.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ferris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5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5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resultado era sometido de nuevo al mismo proceso para refinarlo y después se le añadían los ingredientes que cada </a:t>
            </a:r>
            <a:r>
              <a:rPr lang="es-ES" i="1" dirty="0" err="1" smtClean="0">
                <a:effectLst>
                  <a:glow rad="101600">
                    <a:srgbClr val="C00000">
                      <a:alpha val="60000"/>
                    </a:srgbClr>
                  </a:glow>
                  <a:outerShdw blurRad="38100" dist="38100" dir="2700000" algn="tl">
                    <a:srgbClr val="000000">
                      <a:alpha val="43137"/>
                    </a:srgbClr>
                  </a:outerShdw>
                </a:effectLst>
              </a:rPr>
              <a:t>xocolater</a:t>
            </a:r>
            <a:r>
              <a:rPr lang="es-ES" i="1" dirty="0" smtClean="0">
                <a:effectLst>
                  <a:glow rad="101600">
                    <a:srgbClr val="C00000">
                      <a:alpha val="60000"/>
                    </a:srgbClr>
                  </a:glow>
                  <a:outerShdw blurRad="38100" dist="38100" dir="2700000" algn="tl">
                    <a:srgbClr val="000000">
                      <a:alpha val="43137"/>
                    </a:srgbClr>
                  </a:outerShdw>
                </a:effectLst>
              </a:rPr>
              <a:t> quería incorporar para darle su toque personal: azúcar, harina, canela, vainilla.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ferris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5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producto final era lo que en aquella época se conocía como ‘</a:t>
            </a:r>
            <a:r>
              <a:rPr lang="es-ES" i="1" dirty="0" err="1" smtClean="0">
                <a:effectLst>
                  <a:glow rad="101600">
                    <a:srgbClr val="C00000">
                      <a:alpha val="60000"/>
                    </a:srgbClr>
                  </a:glow>
                  <a:outerShdw blurRad="38100" dist="38100" dir="2700000" algn="tl">
                    <a:srgbClr val="000000">
                      <a:alpha val="43137"/>
                    </a:srgbClr>
                  </a:outerShdw>
                </a:effectLst>
              </a:rPr>
              <a:t>xocolate</a:t>
            </a:r>
            <a:r>
              <a:rPr lang="es-ES" i="1" dirty="0" smtClean="0">
                <a:effectLst>
                  <a:glow rad="101600">
                    <a:srgbClr val="C00000">
                      <a:alpha val="60000"/>
                    </a:srgbClr>
                  </a:glow>
                  <a:outerShdw blurRad="38100" dist="38100" dir="2700000" algn="tl">
                    <a:srgbClr val="000000">
                      <a:alpha val="43137"/>
                    </a:srgbClr>
                  </a:outerShdw>
                </a:effectLst>
              </a:rPr>
              <a:t> a la </a:t>
            </a:r>
            <a:r>
              <a:rPr lang="es-ES" i="1" dirty="0" err="1" smtClean="0">
                <a:effectLst>
                  <a:glow rad="101600">
                    <a:srgbClr val="C00000">
                      <a:alpha val="60000"/>
                    </a:srgbClr>
                  </a:glow>
                  <a:outerShdw blurRad="38100" dist="38100" dir="2700000" algn="tl">
                    <a:srgbClr val="000000">
                      <a:alpha val="43137"/>
                    </a:srgbClr>
                  </a:outerShdw>
                </a:effectLst>
              </a:rPr>
              <a:t>pedra</a:t>
            </a:r>
            <a:r>
              <a:rPr lang="es-ES" i="1" dirty="0" smtClean="0">
                <a:effectLst>
                  <a:glow rad="101600">
                    <a:srgbClr val="C00000">
                      <a:alpha val="60000"/>
                    </a:srgbClr>
                  </a:glow>
                  <a:outerShdw blurRad="38100" dist="38100" dir="2700000" algn="tl">
                    <a:srgbClr val="000000">
                      <a:alpha val="43137"/>
                    </a:srgbClr>
                  </a:outerShdw>
                </a:effectLst>
              </a:rPr>
              <a:t>’ que, aunque lejos de lo que actualmente conocemos como chocolate, tenía un aroma y sabor muy agradables, por lo que su consumo se fue extendiendo.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pageCurlDoub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5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5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fábrica de Chocolate Valor es mucho más que un museo: es una experiencia que combina historia, sabor y cultura. Una parada imprescindible para quienes quieren descubrir la Costa Blanca con todos los sentidos.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pageCurlDouble" invX="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5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waterpark-in-southern-china-big.jpg"/>
          <p:cNvPicPr>
            <a:picLocks noChangeAspect="1"/>
          </p:cNvPicPr>
          <p:nvPr/>
        </p:nvPicPr>
        <p:blipFill>
          <a:blip r:embed="rId2" cstate="print"/>
          <a:stretch>
            <a:fillRect/>
          </a:stretch>
        </p:blipFill>
        <p:spPr bwMode="auto">
          <a:xfrm>
            <a:off x="0" y="-342856"/>
            <a:ext cx="9144000" cy="6057856"/>
          </a:xfrm>
          <a:prstGeom prst="rect">
            <a:avLst/>
          </a:prstGeom>
          <a:noFill/>
          <a:ln w="9525">
            <a:noFill/>
            <a:miter lim="800000"/>
            <a:headEnd/>
            <a:tailEnd/>
          </a:ln>
        </p:spPr>
      </p:pic>
      <p:sp>
        <p:nvSpPr>
          <p:cNvPr id="6" name="5 Cheurón"/>
          <p:cNvSpPr/>
          <p:nvPr/>
        </p:nvSpPr>
        <p:spPr>
          <a:xfrm rot="5400000">
            <a:off x="3500438" y="-3500437"/>
            <a:ext cx="2143126" cy="9144000"/>
          </a:xfrm>
          <a:prstGeom prst="chevron">
            <a:avLst>
              <a:gd name="adj" fmla="val 92747"/>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5400000">
            <a:off x="3232150" y="-3232150"/>
            <a:ext cx="2679700" cy="9144000"/>
          </a:xfrm>
          <a:prstGeom prst="chevron">
            <a:avLst>
              <a:gd name="adj" fmla="val 93891"/>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5400000" flipH="1">
            <a:off x="3678238" y="249238"/>
            <a:ext cx="1787526" cy="9144000"/>
          </a:xfrm>
          <a:prstGeom prst="chevron">
            <a:avLst>
              <a:gd name="adj" fmla="val 91753"/>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5400000" flipH="1">
            <a:off x="3470276" y="41274"/>
            <a:ext cx="2203450" cy="9144000"/>
          </a:xfrm>
          <a:prstGeom prst="chevron">
            <a:avLst>
              <a:gd name="adj" fmla="val 92474"/>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738562" y="-3738562"/>
            <a:ext cx="1666876" cy="9144000"/>
          </a:xfrm>
          <a:prstGeom prst="chevron">
            <a:avLst>
              <a:gd name="adj" fmla="val 90476"/>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5400000" flipH="1">
            <a:off x="3887788" y="458788"/>
            <a:ext cx="1368426" cy="9144000"/>
          </a:xfrm>
          <a:prstGeom prst="chevron">
            <a:avLst>
              <a:gd name="adj" fmla="val 87577"/>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5400000" flipH="1">
            <a:off x="3113088" y="-315912"/>
            <a:ext cx="2917826" cy="9144000"/>
          </a:xfrm>
          <a:prstGeom prst="chevron">
            <a:avLst>
              <a:gd name="adj" fmla="val 93136"/>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5400000">
            <a:off x="3916362" y="-3916362"/>
            <a:ext cx="1311276" cy="9144000"/>
          </a:xfrm>
          <a:prstGeom prst="chevron">
            <a:avLst>
              <a:gd name="adj" fmla="val 89241"/>
            </a:avLst>
          </a:prstGeom>
          <a:solidFill>
            <a:schemeClr val="accent6">
              <a:lumMod val="50000"/>
            </a:schemeClr>
          </a:solidFill>
          <a:ln>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fábrica es un plan ideal para disfrutar en familia. Los más pequeños descubren de manera divertida el mundo del cacao, mientras los adultos disfrutan de la tradición y la calidad que han hecho de Valor una marca histórica en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16"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fltVal val="0"/>
                                          </p:val>
                                        </p:tav>
                                        <p:tav tm="100000">
                                          <p:val>
                                            <p:strVal val="#ppt_w"/>
                                          </p:val>
                                        </p:tav>
                                      </p:tavLst>
                                    </p:anim>
                                    <p:anim calcmode="lin" valueType="num">
                                      <p:cBhvr>
                                        <p:cTn id="121" dur="3000" fill="hold"/>
                                        <p:tgtEl>
                                          <p:spTgt spid="4"/>
                                        </p:tgtEl>
                                        <p:attrNameLst>
                                          <p:attrName>ppt_h</p:attrName>
                                        </p:attrNameLst>
                                      </p:cBhvr>
                                      <p:tavLst>
                                        <p:tav tm="0">
                                          <p:val>
                                            <p:fltVal val="0"/>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Luna"/>
          <p:cNvSpPr/>
          <p:nvPr/>
        </p:nvSpPr>
        <p:spPr>
          <a:xfrm>
            <a:off x="857250" y="0"/>
            <a:ext cx="3786188" cy="5715000"/>
          </a:xfrm>
          <a:prstGeom prst="moon">
            <a:avLst>
              <a:gd name="adj" fmla="val 16316"/>
            </a:avLst>
          </a:prstGeom>
          <a:solidFill>
            <a:schemeClr val="accent2">
              <a:lumMod val="50000"/>
              <a:alpha val="60000"/>
            </a:scheme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572002" y="0"/>
            <a:ext cx="3571875" cy="5715000"/>
          </a:xfrm>
          <a:prstGeom prst="moon">
            <a:avLst>
              <a:gd name="adj" fmla="val 16468"/>
            </a:avLst>
          </a:prstGeom>
          <a:solidFill>
            <a:schemeClr val="accent2">
              <a:lumMod val="50000"/>
              <a:alpha val="60000"/>
            </a:scheme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1643063" y="774700"/>
            <a:ext cx="2786062" cy="4346576"/>
          </a:xfrm>
          <a:prstGeom prst="moon">
            <a:avLst>
              <a:gd name="adj" fmla="val 16316"/>
            </a:avLst>
          </a:prstGeom>
          <a:solidFill>
            <a:schemeClr val="accent2">
              <a:lumMod val="50000"/>
              <a:alpha val="60000"/>
            </a:scheme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572000" y="714376"/>
            <a:ext cx="2776538" cy="4406900"/>
          </a:xfrm>
          <a:prstGeom prst="moon">
            <a:avLst>
              <a:gd name="adj" fmla="val 16316"/>
            </a:avLst>
          </a:prstGeom>
          <a:solidFill>
            <a:schemeClr val="accent2">
              <a:lumMod val="50000"/>
              <a:alpha val="60000"/>
            </a:scheme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2286000" y="1311276"/>
            <a:ext cx="2286000" cy="3333750"/>
          </a:xfrm>
          <a:prstGeom prst="moon">
            <a:avLst>
              <a:gd name="adj" fmla="val 16316"/>
            </a:avLst>
          </a:prstGeom>
          <a:solidFill>
            <a:srgbClr val="E565D0">
              <a:alpha val="60000"/>
            </a:srgb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flipH="1">
            <a:off x="4500565" y="1311276"/>
            <a:ext cx="2143125" cy="3333750"/>
          </a:xfrm>
          <a:prstGeom prst="moon">
            <a:avLst>
              <a:gd name="adj" fmla="val 16316"/>
            </a:avLst>
          </a:prstGeom>
          <a:solidFill>
            <a:srgbClr val="E565D0">
              <a:alpha val="60000"/>
            </a:srgb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2857502" y="1787526"/>
            <a:ext cx="1857375" cy="2498726"/>
          </a:xfrm>
          <a:prstGeom prst="moon">
            <a:avLst>
              <a:gd name="adj" fmla="val 21499"/>
            </a:avLst>
          </a:prstGeom>
          <a:solidFill>
            <a:srgbClr val="E565D0">
              <a:alpha val="60000"/>
            </a:srgb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4429125" y="1787526"/>
            <a:ext cx="1714500" cy="2498726"/>
          </a:xfrm>
          <a:prstGeom prst="moon">
            <a:avLst>
              <a:gd name="adj" fmla="val 22378"/>
            </a:avLst>
          </a:prstGeom>
          <a:solidFill>
            <a:srgbClr val="E565D0">
              <a:alpha val="60000"/>
            </a:srgb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a:off x="3500438" y="2203451"/>
            <a:ext cx="1143000" cy="1606550"/>
          </a:xfrm>
          <a:prstGeom prst="moon">
            <a:avLst>
              <a:gd name="adj" fmla="val 25709"/>
            </a:avLst>
          </a:prstGeom>
          <a:solidFill>
            <a:srgbClr val="E565D0">
              <a:alpha val="60000"/>
            </a:srgb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flipH="1">
            <a:off x="4500563" y="2203451"/>
            <a:ext cx="1071562" cy="1606550"/>
          </a:xfrm>
          <a:prstGeom prst="moon">
            <a:avLst>
              <a:gd name="adj" fmla="val 25709"/>
            </a:avLst>
          </a:prstGeom>
          <a:solidFill>
            <a:srgbClr val="E565D0">
              <a:alpha val="60000"/>
            </a:srgbClr>
          </a:solidFill>
          <a:ln w="3175">
            <a:solidFill>
              <a:schemeClr val="accent2">
                <a:lumMod val="40000"/>
                <a:lumOff val="60000"/>
              </a:schemeClr>
            </a:solidFill>
            <a:prstDash val="sysDot"/>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experiencia se completa con visitas guiadas que incluyen la posibilidad de ver parte del proceso de producción actual y, por supuesto, una degustación de chocolates. Desde los clásicos a la taza hasta tabletas gourmet, cada visitante encuentra un sabor inolvidable.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9"/>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3"/>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6"/>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8"/>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0"/>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4"/>
                                        </p:tgtEl>
                                        <p:attrNameLst>
                                          <p:attrName>r</p:attrName>
                                        </p:attrNameLst>
                                      </p:cBhvr>
                                    </p:animRot>
                                  </p:childTnLst>
                                </p:cTn>
                              </p:par>
                            </p:childTnLst>
                          </p:cTn>
                        </p:par>
                        <p:par>
                          <p:cTn id="25" fill="hold">
                            <p:stCondLst>
                              <p:cond delay="3000"/>
                            </p:stCondLst>
                            <p:childTnLst>
                              <p:par>
                                <p:cTn id="26" presetID="2" presetClass="exit" presetSubtype="8" fill="hold" nodeType="after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0-ppt_w/2"/>
                                          </p:val>
                                        </p:tav>
                                      </p:tavLst>
                                    </p:anim>
                                    <p:anim calcmode="lin" valueType="num">
                                      <p:cBhvr additive="base">
                                        <p:cTn id="28" dur="3000"/>
                                        <p:tgtEl>
                                          <p:spTgt spid="6"/>
                                        </p:tgtEl>
                                        <p:attrNameLst>
                                          <p:attrName>ppt_y</p:attrName>
                                        </p:attrNameLst>
                                      </p:cBhvr>
                                      <p:tavLst>
                                        <p:tav tm="0">
                                          <p:val>
                                            <p:strVal val="ppt_y"/>
                                          </p:val>
                                        </p:tav>
                                        <p:tav tm="100000">
                                          <p:val>
                                            <p:strVal val="ppt_y"/>
                                          </p:val>
                                        </p:tav>
                                      </p:tavLst>
                                    </p:anim>
                                    <p:set>
                                      <p:cBhvr>
                                        <p:cTn id="29" dur="1" fill="hold">
                                          <p:stCondLst>
                                            <p:cond delay="2999"/>
                                          </p:stCondLst>
                                        </p:cTn>
                                        <p:tgtEl>
                                          <p:spTgt spid="6"/>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0-ppt_w/2"/>
                                          </p:val>
                                        </p:tav>
                                      </p:tavLst>
                                    </p:anim>
                                    <p:anim calcmode="lin" valueType="num">
                                      <p:cBhvr additive="base">
                                        <p:cTn id="32" dur="3000"/>
                                        <p:tgtEl>
                                          <p:spTgt spid="8"/>
                                        </p:tgtEl>
                                        <p:attrNameLst>
                                          <p:attrName>ppt_y</p:attrName>
                                        </p:attrNameLst>
                                      </p:cBhvr>
                                      <p:tavLst>
                                        <p:tav tm="0">
                                          <p:val>
                                            <p:strVal val="ppt_y"/>
                                          </p:val>
                                        </p:tav>
                                        <p:tav tm="100000">
                                          <p:val>
                                            <p:strVal val="ppt_y"/>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10"/>
                                        </p:tgtEl>
                                        <p:attrNameLst>
                                          <p:attrName>ppt_x</p:attrName>
                                        </p:attrNameLst>
                                      </p:cBhvr>
                                      <p:tavLst>
                                        <p:tav tm="0">
                                          <p:val>
                                            <p:strVal val="ppt_x"/>
                                          </p:val>
                                        </p:tav>
                                        <p:tav tm="100000">
                                          <p:val>
                                            <p:strVal val="0-ppt_w/2"/>
                                          </p:val>
                                        </p:tav>
                                      </p:tavLst>
                                    </p:anim>
                                    <p:anim calcmode="lin" valueType="num">
                                      <p:cBhvr additive="base">
                                        <p:cTn id="36" dur="3000"/>
                                        <p:tgtEl>
                                          <p:spTgt spid="10"/>
                                        </p:tgtEl>
                                        <p:attrNameLst>
                                          <p:attrName>ppt_y</p:attrName>
                                        </p:attrNameLst>
                                      </p:cBhvr>
                                      <p:tavLst>
                                        <p:tav tm="0">
                                          <p:val>
                                            <p:strVal val="ppt_y"/>
                                          </p:val>
                                        </p:tav>
                                        <p:tav tm="100000">
                                          <p:val>
                                            <p:strVal val="ppt_y"/>
                                          </p:val>
                                        </p:tav>
                                      </p:tavLst>
                                    </p:anim>
                                    <p:set>
                                      <p:cBhvr>
                                        <p:cTn id="37" dur="1" fill="hold">
                                          <p:stCondLst>
                                            <p:cond delay="2999"/>
                                          </p:stCondLst>
                                        </p:cTn>
                                        <p:tgtEl>
                                          <p:spTgt spid="10"/>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12"/>
                                        </p:tgtEl>
                                        <p:attrNameLst>
                                          <p:attrName>ppt_x</p:attrName>
                                        </p:attrNameLst>
                                      </p:cBhvr>
                                      <p:tavLst>
                                        <p:tav tm="0">
                                          <p:val>
                                            <p:strVal val="ppt_x"/>
                                          </p:val>
                                        </p:tav>
                                        <p:tav tm="100000">
                                          <p:val>
                                            <p:strVal val="0-ppt_w/2"/>
                                          </p:val>
                                        </p:tav>
                                      </p:tavLst>
                                    </p:anim>
                                    <p:anim calcmode="lin" valueType="num">
                                      <p:cBhvr additive="base">
                                        <p:cTn id="40" dur="3000"/>
                                        <p:tgtEl>
                                          <p:spTgt spid="12"/>
                                        </p:tgtEl>
                                        <p:attrNameLst>
                                          <p:attrName>ppt_y</p:attrName>
                                        </p:attrNameLst>
                                      </p:cBhvr>
                                      <p:tavLst>
                                        <p:tav tm="0">
                                          <p:val>
                                            <p:strVal val="ppt_y"/>
                                          </p:val>
                                        </p:tav>
                                        <p:tav tm="100000">
                                          <p:val>
                                            <p:strVal val="ppt_y"/>
                                          </p:val>
                                        </p:tav>
                                      </p:tavLst>
                                    </p:anim>
                                    <p:set>
                                      <p:cBhvr>
                                        <p:cTn id="41" dur="1" fill="hold">
                                          <p:stCondLst>
                                            <p:cond delay="2999"/>
                                          </p:stCondLst>
                                        </p:cTn>
                                        <p:tgtEl>
                                          <p:spTgt spid="12"/>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14"/>
                                        </p:tgtEl>
                                        <p:attrNameLst>
                                          <p:attrName>ppt_x</p:attrName>
                                        </p:attrNameLst>
                                      </p:cBhvr>
                                      <p:tavLst>
                                        <p:tav tm="0">
                                          <p:val>
                                            <p:strVal val="ppt_x"/>
                                          </p:val>
                                        </p:tav>
                                        <p:tav tm="100000">
                                          <p:val>
                                            <p:strVal val="0-ppt_w/2"/>
                                          </p:val>
                                        </p:tav>
                                      </p:tavLst>
                                    </p:anim>
                                    <p:anim calcmode="lin" valueType="num">
                                      <p:cBhvr additive="base">
                                        <p:cTn id="44" dur="3000"/>
                                        <p:tgtEl>
                                          <p:spTgt spid="14"/>
                                        </p:tgtEl>
                                        <p:attrNameLst>
                                          <p:attrName>ppt_y</p:attrName>
                                        </p:attrNameLst>
                                      </p:cBhvr>
                                      <p:tavLst>
                                        <p:tav tm="0">
                                          <p:val>
                                            <p:strVal val="ppt_y"/>
                                          </p:val>
                                        </p:tav>
                                        <p:tav tm="100000">
                                          <p:val>
                                            <p:strVal val="ppt_y"/>
                                          </p:val>
                                        </p:tav>
                                      </p:tavLst>
                                    </p:anim>
                                    <p:set>
                                      <p:cBhvr>
                                        <p:cTn id="45" dur="1" fill="hold">
                                          <p:stCondLst>
                                            <p:cond delay="2999"/>
                                          </p:stCondLst>
                                        </p:cTn>
                                        <p:tgtEl>
                                          <p:spTgt spid="14"/>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ppt_y"/>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7"/>
                                        </p:tgtEl>
                                        <p:attrNameLst>
                                          <p:attrName>ppt_x</p:attrName>
                                        </p:attrNameLst>
                                      </p:cBhvr>
                                      <p:tavLst>
                                        <p:tav tm="0">
                                          <p:val>
                                            <p:strVal val="ppt_x"/>
                                          </p:val>
                                        </p:tav>
                                        <p:tav tm="100000">
                                          <p:val>
                                            <p:strVal val="1+ppt_w/2"/>
                                          </p:val>
                                        </p:tav>
                                      </p:tavLst>
                                    </p:anim>
                                    <p:anim calcmode="lin" valueType="num">
                                      <p:cBhvr additive="base">
                                        <p:cTn id="52" dur="3000"/>
                                        <p:tgtEl>
                                          <p:spTgt spid="7"/>
                                        </p:tgtEl>
                                        <p:attrNameLst>
                                          <p:attrName>ppt_y</p:attrName>
                                        </p:attrNameLst>
                                      </p:cBhvr>
                                      <p:tavLst>
                                        <p:tav tm="0">
                                          <p:val>
                                            <p:strVal val="ppt_y"/>
                                          </p:val>
                                        </p:tav>
                                        <p:tav tm="100000">
                                          <p:val>
                                            <p:strVal val="ppt_y"/>
                                          </p:val>
                                        </p:tav>
                                      </p:tavLst>
                                    </p:anim>
                                    <p:set>
                                      <p:cBhvr>
                                        <p:cTn id="53" dur="1" fill="hold">
                                          <p:stCondLst>
                                            <p:cond delay="2999"/>
                                          </p:stCondLst>
                                        </p:cTn>
                                        <p:tgtEl>
                                          <p:spTgt spid="7"/>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1+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1+ppt_w/2"/>
                                          </p:val>
                                        </p:tav>
                                      </p:tavLst>
                                    </p:anim>
                                    <p:anim calcmode="lin" valueType="num">
                                      <p:cBhvr additive="base">
                                        <p:cTn id="60" dur="3000"/>
                                        <p:tgtEl>
                                          <p:spTgt spid="11"/>
                                        </p:tgtEl>
                                        <p:attrNameLst>
                                          <p:attrName>ppt_y</p:attrName>
                                        </p:attrNameLst>
                                      </p:cBhvr>
                                      <p:tavLst>
                                        <p:tav tm="0">
                                          <p:val>
                                            <p:strVal val="ppt_y"/>
                                          </p:val>
                                        </p:tav>
                                        <p:tav tm="100000">
                                          <p:val>
                                            <p:strVal val="ppt_y"/>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3"/>
                                        </p:tgtEl>
                                        <p:attrNameLst>
                                          <p:attrName>ppt_x</p:attrName>
                                        </p:attrNameLst>
                                      </p:cBhvr>
                                      <p:tavLst>
                                        <p:tav tm="0">
                                          <p:val>
                                            <p:strVal val="ppt_x"/>
                                          </p:val>
                                        </p:tav>
                                        <p:tav tm="100000">
                                          <p:val>
                                            <p:strVal val="1+ppt_w/2"/>
                                          </p:val>
                                        </p:tav>
                                      </p:tavLst>
                                    </p:anim>
                                    <p:anim calcmode="lin" valueType="num">
                                      <p:cBhvr additive="base">
                                        <p:cTn id="64" dur="3000"/>
                                        <p:tgtEl>
                                          <p:spTgt spid="13"/>
                                        </p:tgtEl>
                                        <p:attrNameLst>
                                          <p:attrName>ppt_y</p:attrName>
                                        </p:attrNameLst>
                                      </p:cBhvr>
                                      <p:tavLst>
                                        <p:tav tm="0">
                                          <p:val>
                                            <p:strVal val="ppt_y"/>
                                          </p:val>
                                        </p:tav>
                                        <p:tav tm="100000">
                                          <p:val>
                                            <p:strVal val="ppt_y"/>
                                          </p:val>
                                        </p:tav>
                                      </p:tavLst>
                                    </p:anim>
                                    <p:set>
                                      <p:cBhvr>
                                        <p:cTn id="65" dur="1" fill="hold">
                                          <p:stCondLst>
                                            <p:cond delay="2999"/>
                                          </p:stCondLst>
                                        </p:cTn>
                                        <p:tgtEl>
                                          <p:spTgt spid="13"/>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strVal val="4/3*#ppt_w"/>
                                          </p:val>
                                        </p:tav>
                                        <p:tav tm="100000">
                                          <p:val>
                                            <p:strVal val="#ppt_w"/>
                                          </p:val>
                                        </p:tav>
                                      </p:tavLst>
                                    </p:anim>
                                    <p:anim calcmode="lin" valueType="num">
                                      <p:cBhvr>
                                        <p:cTn id="69" dur="3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5"/>
                                        </p:tgtEl>
                                        <p:attrNameLst>
                                          <p:attrName>style.visibility</p:attrName>
                                        </p:attrNameLst>
                                      </p:cBhvr>
                                      <p:to>
                                        <p:strVal val="visible"/>
                                      </p:to>
                                    </p:set>
                                    <p:animEffect transition="in" filter="fade">
                                      <p:cBhvr>
                                        <p:cTn id="76" dur="1000"/>
                                        <p:tgtEl>
                                          <p:spTgt spid="15"/>
                                        </p:tgtEl>
                                      </p:cBhvr>
                                    </p:animEffect>
                                    <p:anim calcmode="lin" valueType="num">
                                      <p:cBhvr>
                                        <p:cTn id="77" dur="1000" fill="hold"/>
                                        <p:tgtEl>
                                          <p:spTgt spid="15"/>
                                        </p:tgtEl>
                                        <p:attrNameLst>
                                          <p:attrName>ppt_x</p:attrName>
                                        </p:attrNameLst>
                                      </p:cBhvr>
                                      <p:tavLst>
                                        <p:tav tm="0">
                                          <p:val>
                                            <p:strVal val="#ppt_x-.1"/>
                                          </p:val>
                                        </p:tav>
                                        <p:tav tm="100000">
                                          <p:val>
                                            <p:strVal val="#ppt_x"/>
                                          </p:val>
                                        </p:tav>
                                      </p:tavLst>
                                    </p:anim>
                                    <p:anim calcmode="lin" valueType="num">
                                      <p:cBhvr>
                                        <p:cTn id="7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fábrica de Chocolate Valor ofrece un recorrido fascinante por la historia del cacao, desde sus orígenes hasta su llegada a España. El museo anexo cuenta con maquinaria histórica, objetos únicos y paneles interactivos que permiten conocer cómo se ha elaborado el chocolate a lo largo de los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glitter pattern="hexago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6" name="5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Chocolates Valor, fundada en 1881 por Valenciano López </a:t>
            </a:r>
            <a:r>
              <a:rPr lang="es-ES" i="1" dirty="0" err="1" smtClean="0">
                <a:effectLst>
                  <a:glow rad="101600">
                    <a:srgbClr val="C00000">
                      <a:alpha val="60000"/>
                    </a:srgbClr>
                  </a:glow>
                  <a:outerShdw blurRad="38100" dist="38100" dir="2700000" algn="tl">
                    <a:srgbClr val="000000">
                      <a:alpha val="43137"/>
                    </a:srgbClr>
                  </a:outerShdw>
                </a:effectLst>
              </a:rPr>
              <a:t>Lloret</a:t>
            </a:r>
            <a:r>
              <a:rPr lang="es-ES" i="1" dirty="0" smtClean="0">
                <a:effectLst>
                  <a:glow rad="101600">
                    <a:srgbClr val="C00000">
                      <a:alpha val="60000"/>
                    </a:srgbClr>
                  </a:glow>
                  <a:outerShdw blurRad="38100" dist="38100" dir="2700000" algn="tl">
                    <a:srgbClr val="000000">
                      <a:alpha val="43137"/>
                    </a:srgbClr>
                  </a:outerShdw>
                </a:effectLst>
              </a:rPr>
              <a:t>, es la fábrica más grande. Esto también es un negocio familiar, y es hoy la quinta generación de la familia López que lo posee y lo opera.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5457319284_070a4bc8f8_o.jpg"/>
          <p:cNvPicPr>
            <a:picLocks noGrp="1" noChangeAspect="1"/>
          </p:cNvPicPr>
          <p:nvPr>
            <p:ph idx="4294967295"/>
          </p:nvPr>
        </p:nvPicPr>
        <p:blipFill>
          <a:blip r:embed="rId2" cstate="print"/>
          <a:stretch>
            <a:fillRect/>
          </a:stretch>
        </p:blipFill>
        <p:spPr>
          <a:xfrm>
            <a:off x="0" y="0"/>
            <a:ext cx="9144000" cy="5715000"/>
          </a:xfrm>
        </p:spPr>
      </p:pic>
      <p:sp>
        <p:nvSpPr>
          <p:cNvPr id="5" name="4 Cheurón"/>
          <p:cNvSpPr/>
          <p:nvPr/>
        </p:nvSpPr>
        <p:spPr>
          <a:xfrm>
            <a:off x="2" y="0"/>
            <a:ext cx="4714875" cy="5715000"/>
          </a:xfrm>
          <a:prstGeom prst="chevron">
            <a:avLst>
              <a:gd name="adj" fmla="val 96684"/>
            </a:avLst>
          </a:prstGeom>
          <a:solidFill>
            <a:schemeClr val="accent1">
              <a:lumMod val="40000"/>
              <a:lumOff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flipH="1">
            <a:off x="4714877" y="0"/>
            <a:ext cx="4429125" cy="5715000"/>
          </a:xfrm>
          <a:prstGeom prst="chevron">
            <a:avLst>
              <a:gd name="adj" fmla="val 97297"/>
            </a:avLst>
          </a:prstGeom>
          <a:solidFill>
            <a:schemeClr val="accent1">
              <a:lumMod val="40000"/>
              <a:lumOff val="6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a:off x="2" y="0"/>
            <a:ext cx="3929063" cy="5715000"/>
          </a:xfrm>
          <a:prstGeom prst="chevron">
            <a:avLst>
              <a:gd name="adj" fmla="val 97152"/>
            </a:avLst>
          </a:prstGeom>
          <a:solidFill>
            <a:schemeClr val="tx1"/>
          </a:solidFill>
          <a:ln>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flipH="1">
            <a:off x="5286377" y="0"/>
            <a:ext cx="3857625" cy="5715000"/>
          </a:xfrm>
          <a:prstGeom prst="chevron">
            <a:avLst>
              <a:gd name="adj" fmla="val 96796"/>
            </a:avLst>
          </a:prstGeom>
          <a:solidFill>
            <a:schemeClr val="tx1"/>
          </a:solidFill>
          <a:ln>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2" y="0"/>
            <a:ext cx="3286125" cy="5715000"/>
          </a:xfrm>
          <a:prstGeom prst="chevron">
            <a:avLst>
              <a:gd name="adj" fmla="val 96741"/>
            </a:avLst>
          </a:prstGeom>
          <a:solidFill>
            <a:schemeClr val="tx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flipH="1">
            <a:off x="5929315" y="0"/>
            <a:ext cx="3214687" cy="5715000"/>
          </a:xfrm>
          <a:prstGeom prst="chevron">
            <a:avLst>
              <a:gd name="adj" fmla="val 96632"/>
            </a:avLst>
          </a:prstGeom>
          <a:solidFill>
            <a:schemeClr val="tx2">
              <a:lumMod val="50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a:off x="0" y="0"/>
            <a:ext cx="2643188" cy="5715000"/>
          </a:xfrm>
          <a:prstGeom prst="chevron">
            <a:avLst>
              <a:gd name="adj" fmla="val 96132"/>
            </a:avLst>
          </a:prstGeom>
          <a:solidFill>
            <a:schemeClr val="tx2">
              <a:lumMod val="7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flipH="1">
            <a:off x="6572250" y="0"/>
            <a:ext cx="2571750" cy="5715000"/>
          </a:xfrm>
          <a:prstGeom prst="chevron">
            <a:avLst>
              <a:gd name="adj" fmla="val 97000"/>
            </a:avLst>
          </a:prstGeom>
          <a:solidFill>
            <a:schemeClr val="tx2">
              <a:lumMod val="7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entrada al Museo del Chocolate es gratuita, pero su aforo está limitado a un máximo de 50 personas, por lo que es necesario obtener un ticket de entrada del dispensador automático que se encuentra en la entrada del recinto.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1+ppt_w/2"/>
                                          </p:val>
                                        </p:tav>
                                      </p:tavLst>
                                    </p:anim>
                                    <p:anim calcmode="lin" valueType="num">
                                      <p:cBhvr additive="base">
                                        <p:cTn id="11" dur="5000"/>
                                        <p:tgtEl>
                                          <p:spTgt spid="7"/>
                                        </p:tgtEl>
                                        <p:attrNameLst>
                                          <p:attrName>ppt_y</p:attrName>
                                        </p:attrNameLst>
                                      </p:cBhvr>
                                      <p:tavLst>
                                        <p:tav tm="0">
                                          <p:val>
                                            <p:strVal val="ppt_y"/>
                                          </p:val>
                                        </p:tav>
                                        <p:tav tm="100000">
                                          <p:val>
                                            <p:strVal val="ppt_y"/>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0"/>
                                        </p:tgtEl>
                                        <p:attrNameLst>
                                          <p:attrName>ppt_x</p:attrName>
                                        </p:attrNameLst>
                                      </p:cBhvr>
                                      <p:tavLst>
                                        <p:tav tm="0">
                                          <p:val>
                                            <p:strVal val="ppt_x"/>
                                          </p:val>
                                        </p:tav>
                                        <p:tav tm="100000">
                                          <p:val>
                                            <p:strVal val="1+ppt_w/2"/>
                                          </p:val>
                                        </p:tav>
                                      </p:tavLst>
                                    </p:anim>
                                    <p:anim calcmode="lin" valueType="num">
                                      <p:cBhvr additive="base">
                                        <p:cTn id="15" dur="5000"/>
                                        <p:tgtEl>
                                          <p:spTgt spid="10"/>
                                        </p:tgtEl>
                                        <p:attrNameLst>
                                          <p:attrName>ppt_y</p:attrName>
                                        </p:attrNameLst>
                                      </p:cBhvr>
                                      <p:tavLst>
                                        <p:tav tm="0">
                                          <p:val>
                                            <p:strVal val="ppt_y"/>
                                          </p:val>
                                        </p:tav>
                                        <p:tav tm="100000">
                                          <p:val>
                                            <p:strVal val="ppt_y"/>
                                          </p:val>
                                        </p:tav>
                                      </p:tavLst>
                                    </p:anim>
                                    <p:set>
                                      <p:cBhvr>
                                        <p:cTn id="16" dur="1" fill="hold">
                                          <p:stCondLst>
                                            <p:cond delay="4999"/>
                                          </p:stCondLst>
                                        </p:cTn>
                                        <p:tgtEl>
                                          <p:spTgt spid="10"/>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1+ppt_w/2"/>
                                          </p:val>
                                        </p:tav>
                                      </p:tavLst>
                                    </p:anim>
                                    <p:anim calcmode="lin" valueType="num">
                                      <p:cBhvr additive="base">
                                        <p:cTn id="19" dur="5000"/>
                                        <p:tgtEl>
                                          <p:spTgt spid="12"/>
                                        </p:tgtEl>
                                        <p:attrNameLst>
                                          <p:attrName>ppt_y</p:attrName>
                                        </p:attrNameLst>
                                      </p:cBhvr>
                                      <p:tavLst>
                                        <p:tav tm="0">
                                          <p:val>
                                            <p:strVal val="ppt_y"/>
                                          </p:val>
                                        </p:tav>
                                        <p:tav tm="100000">
                                          <p:val>
                                            <p:strVal val="ppt_y"/>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0-ppt_w/2"/>
                                          </p:val>
                                        </p:tav>
                                      </p:tavLst>
                                    </p:anim>
                                    <p:anim calcmode="lin" valueType="num">
                                      <p:cBhvr additive="base">
                                        <p:cTn id="23" dur="5000"/>
                                        <p:tgtEl>
                                          <p:spTgt spid="6"/>
                                        </p:tgtEl>
                                        <p:attrNameLst>
                                          <p:attrName>ppt_y</p:attrName>
                                        </p:attrNameLst>
                                      </p:cBhvr>
                                      <p:tavLst>
                                        <p:tav tm="0">
                                          <p:val>
                                            <p:strVal val="ppt_y"/>
                                          </p:val>
                                        </p:tav>
                                        <p:tav tm="100000">
                                          <p:val>
                                            <p:strVal val="ppt_y"/>
                                          </p:val>
                                        </p:tav>
                                      </p:tavLst>
                                    </p:anim>
                                    <p:set>
                                      <p:cBhvr>
                                        <p:cTn id="24" dur="1" fill="hold">
                                          <p:stCondLst>
                                            <p:cond delay="4999"/>
                                          </p:stCondLst>
                                        </p:cTn>
                                        <p:tgtEl>
                                          <p:spTgt spid="6"/>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8"/>
                                        </p:tgtEl>
                                        <p:attrNameLst>
                                          <p:attrName>ppt_x</p:attrName>
                                        </p:attrNameLst>
                                      </p:cBhvr>
                                      <p:tavLst>
                                        <p:tav tm="0">
                                          <p:val>
                                            <p:strVal val="ppt_x"/>
                                          </p:val>
                                        </p:tav>
                                        <p:tav tm="100000">
                                          <p:val>
                                            <p:strVal val="0-ppt_w/2"/>
                                          </p:val>
                                        </p:tav>
                                      </p:tavLst>
                                    </p:anim>
                                    <p:anim calcmode="lin" valueType="num">
                                      <p:cBhvr additive="base">
                                        <p:cTn id="27" dur="5000"/>
                                        <p:tgtEl>
                                          <p:spTgt spid="8"/>
                                        </p:tgtEl>
                                        <p:attrNameLst>
                                          <p:attrName>ppt_y</p:attrName>
                                        </p:attrNameLst>
                                      </p:cBhvr>
                                      <p:tavLst>
                                        <p:tav tm="0">
                                          <p:val>
                                            <p:strVal val="ppt_y"/>
                                          </p:val>
                                        </p:tav>
                                        <p:tav tm="100000">
                                          <p:val>
                                            <p:strVal val="ppt_y"/>
                                          </p:val>
                                        </p:tav>
                                      </p:tavLst>
                                    </p:anim>
                                    <p:set>
                                      <p:cBhvr>
                                        <p:cTn id="28" dur="1" fill="hold">
                                          <p:stCondLst>
                                            <p:cond delay="4999"/>
                                          </p:stCondLst>
                                        </p:cTn>
                                        <p:tgtEl>
                                          <p:spTgt spid="8"/>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3"/>
                                        </p:tgtEl>
                                        <p:attrNameLst>
                                          <p:attrName>ppt_x</p:attrName>
                                        </p:attrNameLst>
                                      </p:cBhvr>
                                      <p:tavLst>
                                        <p:tav tm="0">
                                          <p:val>
                                            <p:strVal val="ppt_x"/>
                                          </p:val>
                                        </p:tav>
                                        <p:tav tm="100000">
                                          <p:val>
                                            <p:strVal val="0-ppt_w/2"/>
                                          </p:val>
                                        </p:tav>
                                      </p:tavLst>
                                    </p:anim>
                                    <p:anim calcmode="lin" valueType="num">
                                      <p:cBhvr additive="base">
                                        <p:cTn id="35" dur="5000"/>
                                        <p:tgtEl>
                                          <p:spTgt spid="13"/>
                                        </p:tgtEl>
                                        <p:attrNameLst>
                                          <p:attrName>ppt_y</p:attrName>
                                        </p:attrNameLst>
                                      </p:cBhvr>
                                      <p:tavLst>
                                        <p:tav tm="0">
                                          <p:val>
                                            <p:strVal val="ppt_y"/>
                                          </p:val>
                                        </p:tav>
                                        <p:tav tm="100000">
                                          <p:val>
                                            <p:strVal val="ppt_y"/>
                                          </p:val>
                                        </p:tav>
                                      </p:tavLst>
                                    </p:anim>
                                    <p:set>
                                      <p:cBhvr>
                                        <p:cTn id="36" dur="1" fill="hold">
                                          <p:stCondLst>
                                            <p:cond delay="4999"/>
                                          </p:stCondLst>
                                        </p:cTn>
                                        <p:tgtEl>
                                          <p:spTgt spid="13"/>
                                        </p:tgtEl>
                                        <p:attrNameLst>
                                          <p:attrName>style.visibility</p:attrName>
                                        </p:attrNameLst>
                                      </p:cBhvr>
                                      <p:to>
                                        <p:strVal val="hidden"/>
                                      </p:to>
                                    </p:set>
                                  </p:childTnLst>
                                </p:cTn>
                              </p:par>
                              <p:par>
                                <p:cTn id="37" presetID="8"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out)">
                                      <p:cBhvr>
                                        <p:cTn id="39" dur="5000"/>
                                        <p:tgtEl>
                                          <p:spTgt spid="4"/>
                                        </p:tgtEl>
                                      </p:cBhvr>
                                    </p:animEffect>
                                  </p:childTnLst>
                                </p:cTn>
                              </p:par>
                              <p:par>
                                <p:cTn id="40" presetID="50" presetClass="entr" presetSubtype="0" decel="100000"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ppt_w+.3"/>
                                          </p:val>
                                        </p:tav>
                                        <p:tav tm="100000">
                                          <p:val>
                                            <p:strVal val="#ppt_w"/>
                                          </p:val>
                                        </p:tav>
                                      </p:tavLst>
                                    </p:anim>
                                    <p:anim calcmode="lin" valueType="num">
                                      <p:cBhvr>
                                        <p:cTn id="43" dur="5000" fill="hold"/>
                                        <p:tgtEl>
                                          <p:spTgt spid="4"/>
                                        </p:tgtEl>
                                        <p:attrNameLst>
                                          <p:attrName>ppt_h</p:attrName>
                                        </p:attrNameLst>
                                      </p:cBhvr>
                                      <p:tavLst>
                                        <p:tav tm="0">
                                          <p:val>
                                            <p:strVal val="#ppt_h"/>
                                          </p:val>
                                        </p:tav>
                                        <p:tav tm="100000">
                                          <p:val>
                                            <p:strVal val="#ppt_h"/>
                                          </p:val>
                                        </p:tav>
                                      </p:tavLst>
                                    </p:anim>
                                    <p:animEffect transition="in" filter="fade">
                                      <p:cBhvr>
                                        <p:cTn id="44" dur="5000"/>
                                        <p:tgtEl>
                                          <p:spTgt spid="4"/>
                                        </p:tgtEl>
                                      </p:cBhvr>
                                    </p:animEffect>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anim calcmode="lin" valueType="num">
                                      <p:cBhvr>
                                        <p:cTn id="49" dur="1000" fill="hold"/>
                                        <p:tgtEl>
                                          <p:spTgt spid="14"/>
                                        </p:tgtEl>
                                        <p:attrNameLst>
                                          <p:attrName>ppt_x</p:attrName>
                                        </p:attrNameLst>
                                      </p:cBhvr>
                                      <p:tavLst>
                                        <p:tav tm="0">
                                          <p:val>
                                            <p:strVal val="#ppt_x-.1"/>
                                          </p:val>
                                        </p:tav>
                                        <p:tav tm="100000">
                                          <p:val>
                                            <p:strVal val="#ppt_x"/>
                                          </p:val>
                                        </p:tav>
                                      </p:tavLst>
                                    </p:anim>
                                    <p:anim calcmode="lin" valueType="num">
                                      <p:cBhvr>
                                        <p:cTn id="5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2">
              <a:lumMod val="75000"/>
              <a:alpha val="66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51521" y="337220"/>
            <a:ext cx="8568952" cy="5112568"/>
          </a:xfrm>
          <a:prstGeom prst="rect">
            <a:avLst/>
          </a:prstGeom>
          <a:solidFill>
            <a:schemeClr val="tx2">
              <a:alpha val="66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297660"/>
            <a:ext cx="763284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Valor y </a:t>
            </a:r>
            <a:r>
              <a:rPr lang="es-ES" i="1" dirty="0" err="1" smtClean="0">
                <a:effectLst>
                  <a:glow rad="101600">
                    <a:srgbClr val="C00000">
                      <a:alpha val="60000"/>
                    </a:srgbClr>
                  </a:glow>
                  <a:outerShdw blurRad="38100" dist="38100" dir="2700000" algn="tl">
                    <a:srgbClr val="000000">
                      <a:alpha val="43137"/>
                    </a:srgbClr>
                  </a:outerShdw>
                </a:effectLst>
              </a:rPr>
              <a:t>Clavileño</a:t>
            </a:r>
            <a:r>
              <a:rPr lang="es-ES" i="1" dirty="0" smtClean="0">
                <a:effectLst>
                  <a:glow rad="101600">
                    <a:srgbClr val="C00000">
                      <a:alpha val="60000"/>
                    </a:srgbClr>
                  </a:glow>
                  <a:outerShdw blurRad="38100" dist="38100" dir="2700000" algn="tl">
                    <a:srgbClr val="000000">
                      <a:alpha val="43137"/>
                    </a:srgbClr>
                  </a:outerShdw>
                </a:effectLst>
              </a:rPr>
              <a:t>, podemos encontrar Chocolates Pérez y Chocolates Marcos </a:t>
            </a:r>
            <a:r>
              <a:rPr lang="es-ES" i="1" dirty="0" err="1" smtClean="0">
                <a:effectLst>
                  <a:glow rad="101600">
                    <a:srgbClr val="C00000">
                      <a:alpha val="60000"/>
                    </a:srgbClr>
                  </a:glow>
                  <a:outerShdw blurRad="38100" dist="38100" dir="2700000" algn="tl">
                    <a:srgbClr val="000000">
                      <a:alpha val="43137"/>
                    </a:srgbClr>
                  </a:outerShdw>
                </a:effectLst>
              </a:rPr>
              <a:t>Tonda</a:t>
            </a:r>
            <a:r>
              <a:rPr lang="es-ES" i="1" dirty="0" smtClean="0">
                <a:effectLst>
                  <a:glow rad="101600">
                    <a:srgbClr val="C00000">
                      <a:alpha val="60000"/>
                    </a:srgbClr>
                  </a:glow>
                  <a:outerShdw blurRad="38100" dist="38100" dir="2700000" algn="tl">
                    <a:srgbClr val="000000">
                      <a:alpha val="43137"/>
                    </a:srgbClr>
                  </a:outerShdw>
                </a:effectLst>
              </a:rPr>
              <a:t>. Esta última firma también está realizando un esfuerzo importante para relanzar su marca con diferentes productos gourmet de gran 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agen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Imagen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Chocolates Pérez es el más viejo y el único que todavía tiene la producción de chocolate artesanal. En el edificio original de la fábrica, el chocolate todavía se fabrica como en tiempos anteriores. Este chocolates Pérez me trae muy buenos recuerdos ya que era el que tomábamos en casa para desayunar allá por los años 60 cuando íbamos a la escuela ¡Qué rico estaba también!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4000">
        <p14:vortex dir="r"/>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2/3*#ppt_w"/>
                                          </p:val>
                                        </p:tav>
                                        <p:tav tm="100000">
                                          <p:val>
                                            <p:strVal val="#ppt_w"/>
                                          </p:val>
                                        </p:tav>
                                      </p:tavLst>
                                    </p:anim>
                                    <p:anim calcmode="lin" valueType="num">
                                      <p:cBhvr>
                                        <p:cTn id="18" dur="5000" fill="hold"/>
                                        <p:tgtEl>
                                          <p:spTgt spid="4"/>
                                        </p:tgtEl>
                                        <p:attrNameLst>
                                          <p:attrName>ppt_h</p:attrName>
                                        </p:attrNameLst>
                                      </p:cBhvr>
                                      <p:tavLst>
                                        <p:tav tm="0">
                                          <p:val>
                                            <p:strVal val="2/3*#ppt_h"/>
                                          </p:val>
                                        </p:tav>
                                        <p:tav tm="100000">
                                          <p:val>
                                            <p:strVal val="#ppt_h"/>
                                          </p:val>
                                        </p:tav>
                                      </p:tavLst>
                                    </p:anim>
                                  </p:childTnLst>
                                </p:cTn>
                              </p:par>
                              <p:par>
                                <p:cTn id="19" presetID="1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2339752" y="0"/>
            <a:ext cx="4464496" cy="825500"/>
          </a:xfrm>
          <a:prstGeom prst="rect">
            <a:avLst/>
          </a:prstGeom>
        </p:spPr>
        <p:txBody>
          <a:bodyPr wrap="none" fromWordArt="1">
            <a:prstTxWarp prst="textDeflate">
              <a:avLst>
                <a:gd name="adj" fmla="val 24903"/>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2555776" y="864270"/>
            <a:ext cx="4032448" cy="47175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78852" name="WordArt 4"/>
          <p:cNvSpPr>
            <a:spLocks noChangeArrowheads="1" noChangeShapeType="1" noTextEdit="1"/>
          </p:cNvSpPr>
          <p:nvPr/>
        </p:nvSpPr>
        <p:spPr bwMode="auto">
          <a:xfrm>
            <a:off x="1259630" y="1588814"/>
            <a:ext cx="6264275" cy="658813"/>
          </a:xfrm>
          <a:prstGeom prst="rect">
            <a:avLst/>
          </a:prstGeom>
        </p:spPr>
        <p:txBody>
          <a:bodyPr wrap="none" fromWordArt="1">
            <a:prstTxWarp prst="textCanUp">
              <a:avLst>
                <a:gd name="adj" fmla="val 9586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Voy a pintar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Los Mismos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259630" y="2997843"/>
            <a:ext cx="6264275" cy="655563"/>
          </a:xfrm>
          <a:prstGeom prst="rect">
            <a:avLst/>
          </a:prstGeom>
        </p:spPr>
        <p:txBody>
          <a:bodyPr wrap="none" fromWordArt="1">
            <a:prstTxWarp prst="textPlain">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30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300" dirty="0" smtClean="0">
                <a:ln w="19050">
                  <a:noFill/>
                  <a:round/>
                  <a:headEnd/>
                  <a:tailEnd/>
                </a:ln>
                <a:gradFill rotWithShape="1">
                  <a:gsLst>
                    <a:gs pos="0">
                      <a:schemeClr val="tx1"/>
                    </a:gs>
                    <a:gs pos="100000">
                      <a:schemeClr val="folHlink"/>
                    </a:gs>
                  </a:gsLst>
                  <a:path path="rect">
                    <a:fillToRect r="100000" b="100000"/>
                  </a:path>
                </a:gradFill>
                <a:effectLst>
                  <a:reflection blurRad="6350" stA="60000" endA="900" endPos="58000" dir="5400000" sy="-100000" algn="bl" rotWithShape="0"/>
                </a:effectLst>
                <a:latin typeface="Algerian" panose="04020705040A02060702" pitchFamily="82" charset="0"/>
              </a:rPr>
              <a:t>Tres cosas hay en la vida  ( Cristina y los Stop ) </a:t>
            </a:r>
            <a:r>
              <a:rPr lang="es-ES" sz="3600" kern="30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endParaRPr lang="es-ES" sz="3600" kern="30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043608" y="3865611"/>
            <a:ext cx="7345189" cy="49065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Cuéntame ( Fórmula V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259630" y="2359224"/>
            <a:ext cx="7416824" cy="54729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Black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is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Black</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Los Bravos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 name="WordArt 4"/>
          <p:cNvSpPr>
            <a:spLocks noChangeArrowheads="1" noChangeShapeType="1" noTextEdit="1"/>
          </p:cNvSpPr>
          <p:nvPr/>
        </p:nvSpPr>
        <p:spPr bwMode="auto">
          <a:xfrm>
            <a:off x="1259630" y="4729708"/>
            <a:ext cx="6264275" cy="529575"/>
          </a:xfrm>
          <a:prstGeom prst="rect">
            <a:avLst/>
          </a:prstGeom>
        </p:spPr>
        <p:txBody>
          <a:bodyPr wrap="none" fromWordArt="1">
            <a:prstTxWarp prst="textCanUp">
              <a:avLst>
                <a:gd name="adj" fmla="val 9586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Flamenco ( Los Brincos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par>
                          <p:cTn id="39" fill="hold">
                            <p:stCondLst>
                              <p:cond delay="14500"/>
                            </p:stCondLst>
                            <p:childTnLst>
                              <p:par>
                                <p:cTn id="40" presetID="47" presetClass="entr" presetSubtype="0" fill="hold" grpId="0" nodeType="afterEffect">
                                  <p:stCondLst>
                                    <p:cond delay="50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2000"/>
                                        <p:tgtEl>
                                          <p:spTgt spid="8"/>
                                        </p:tgtEl>
                                      </p:cBhvr>
                                    </p:animEffect>
                                    <p:anim calcmode="lin" valueType="num">
                                      <p:cBhvr>
                                        <p:cTn id="43" dur="2000" fill="hold"/>
                                        <p:tgtEl>
                                          <p:spTgt spid="8"/>
                                        </p:tgtEl>
                                        <p:attrNameLst>
                                          <p:attrName>ppt_x</p:attrName>
                                        </p:attrNameLst>
                                      </p:cBhvr>
                                      <p:tavLst>
                                        <p:tav tm="0">
                                          <p:val>
                                            <p:strVal val="#ppt_x"/>
                                          </p:val>
                                        </p:tav>
                                        <p:tav tm="100000">
                                          <p:val>
                                            <p:strVal val="#ppt_x"/>
                                          </p:val>
                                        </p:tav>
                                      </p:tavLst>
                                    </p:anim>
                                    <p:anim calcmode="lin" valueType="num">
                                      <p:cBhvr>
                                        <p:cTn id="44"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7146606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4451</TotalTime>
  <Words>1823</Words>
  <Application>Microsoft Office PowerPoint</Application>
  <PresentationFormat>Presentación en pantalla (16:10)</PresentationFormat>
  <Paragraphs>76</Paragraphs>
  <Slides>60</Slides>
  <Notes>1</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60</vt:i4>
      </vt:variant>
    </vt:vector>
  </HeadingPairs>
  <TitlesOfParts>
    <vt:vector size="71" baseType="lpstr">
      <vt:lpstr>Algerian</vt: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369</cp:revision>
  <dcterms:created xsi:type="dcterms:W3CDTF">2016-03-13T23:31:15Z</dcterms:created>
  <dcterms:modified xsi:type="dcterms:W3CDTF">2026-06-21T22:43:00Z</dcterms:modified>
</cp:coreProperties>
</file>