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59" d="100"/>
          <a:sy n="59" d="100"/>
        </p:scale>
        <p:origin x="48" y="5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presProps" Target="presProp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FFE6CE81-5D9E-42D5-90D9-BCCA78A5787A}"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2664456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E6CE81-5D9E-42D5-90D9-BCCA78A5787A}"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784227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FFE6CE81-5D9E-42D5-90D9-BCCA78A5787A}"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3079897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FFE6CE81-5D9E-42D5-90D9-BCCA78A5787A}"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454108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FFE6CE81-5D9E-42D5-90D9-BCCA78A5787A}" type="datetimeFigureOut">
              <a:rPr lang="es-CO" smtClean="0"/>
              <a:t>11/09/2016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1173508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FFE6CE81-5D9E-42D5-90D9-BCCA78A5787A}" type="datetimeFigureOut">
              <a:rPr lang="es-CO" smtClean="0"/>
              <a:t>11/09/2016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3590513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FFE6CE81-5D9E-42D5-90D9-BCCA78A5787A}" type="datetimeFigureOut">
              <a:rPr lang="es-CO" smtClean="0"/>
              <a:t>11/09/2016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530321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E6CE81-5D9E-42D5-90D9-BCCA78A5787A}"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12289930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FFE6CE81-5D9E-42D5-90D9-BCCA78A5787A}" type="datetimeFigureOut">
              <a:rPr lang="es-CO" smtClean="0"/>
              <a:t>11/09/2016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3234673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E6CE81-5D9E-42D5-90D9-BCCA78A5787A}"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3326978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FFE6CE81-5D9E-42D5-90D9-BCCA78A5787A}" type="datetimeFigureOut">
              <a:rPr lang="es-CO" smtClean="0"/>
              <a:t>11/09/2016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A5E4F7A-17BA-4DBC-B5ED-B75EFFA3E250}" type="slidenum">
              <a:rPr lang="es-CO" smtClean="0"/>
              <a:t>‹Nº›</a:t>
            </a:fld>
            <a:endParaRPr lang="es-CO"/>
          </a:p>
        </p:txBody>
      </p:sp>
    </p:spTree>
    <p:extLst>
      <p:ext uri="{BB962C8B-B14F-4D97-AF65-F5344CB8AC3E}">
        <p14:creationId xmlns:p14="http://schemas.microsoft.com/office/powerpoint/2010/main" val="1910751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8465529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E6CE81-5D9E-42D5-90D9-BCCA78A5787A}" type="datetimeFigureOut">
              <a:rPr lang="es-CO" smtClean="0"/>
              <a:t>11/09/2016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5E4F7A-17BA-4DBC-B5ED-B75EFFA3E250}" type="slidenum">
              <a:rPr lang="es-CO" smtClean="0"/>
              <a:t>‹Nº›</a:t>
            </a:fld>
            <a:endParaRPr lang="es-CO"/>
          </a:p>
        </p:txBody>
      </p:sp>
    </p:spTree>
    <p:extLst>
      <p:ext uri="{BB962C8B-B14F-4D97-AF65-F5344CB8AC3E}">
        <p14:creationId xmlns:p14="http://schemas.microsoft.com/office/powerpoint/2010/main" val="3600714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extLst>
      <p:ext uri="{BB962C8B-B14F-4D97-AF65-F5344CB8AC3E}">
        <p14:creationId xmlns:p14="http://schemas.microsoft.com/office/powerpoint/2010/main" val="1381586179"/>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ctángulo 2"/>
          <p:cNvSpPr/>
          <p:nvPr/>
        </p:nvSpPr>
        <p:spPr>
          <a:xfrm>
            <a:off x="665747" y="612844"/>
            <a:ext cx="10860506" cy="5632311"/>
          </a:xfrm>
          <a:prstGeom prst="rect">
            <a:avLst/>
          </a:prstGeom>
        </p:spPr>
        <p:txBody>
          <a:bodyPr wrap="square">
            <a:spAutoFit/>
          </a:bodyPr>
          <a:lstStyle/>
          <a:p>
            <a:pPr algn="ctr"/>
            <a:r>
              <a:rPr lang="es-CO" b="1" i="1" dirty="0" smtClean="0"/>
              <a:t>Noruega</a:t>
            </a:r>
            <a:r>
              <a:rPr lang="es-CO" i="1" dirty="0" smtClean="0"/>
              <a:t>, es </a:t>
            </a:r>
            <a:r>
              <a:rPr lang="es-CO" i="1" dirty="0"/>
              <a:t>un Estado soberano de Europa septentrional, cuya forma de gobierno es la monarquía democrática parlamentaria. Su territorio está organizado en diecinueve provincias </a:t>
            </a:r>
            <a:r>
              <a:rPr lang="es-CO" i="1" dirty="0" smtClean="0"/>
              <a:t>y </a:t>
            </a:r>
            <a:r>
              <a:rPr lang="es-CO" i="1" dirty="0"/>
              <a:t>su capital es Oslo.</a:t>
            </a:r>
          </a:p>
          <a:p>
            <a:pPr algn="ctr"/>
            <a:r>
              <a:rPr lang="es-CO" i="1" dirty="0"/>
              <a:t>Junto con Suecia, Finlandia y una parte de Rusia, forma la península escandinava. Por otro lado, Suecia y Noruega, junto con Dinamarca, conforman Escandinavia. Las islas de </a:t>
            </a:r>
            <a:r>
              <a:rPr lang="es-CO" i="1" dirty="0" err="1"/>
              <a:t>Svalbard</a:t>
            </a:r>
            <a:r>
              <a:rPr lang="es-CO" i="1" dirty="0"/>
              <a:t> y </a:t>
            </a:r>
            <a:r>
              <a:rPr lang="es-CO" i="1" dirty="0" err="1"/>
              <a:t>Jan</a:t>
            </a:r>
            <a:r>
              <a:rPr lang="es-CO" i="1" dirty="0"/>
              <a:t> Mayen son también parte del territorio nacional noruego. </a:t>
            </a:r>
            <a:r>
              <a:rPr lang="es-CO" i="1" dirty="0" smtClean="0"/>
              <a:t>Su </a:t>
            </a:r>
            <a:r>
              <a:rPr lang="es-CO" i="1" dirty="0"/>
              <a:t>territorio, </a:t>
            </a:r>
            <a:r>
              <a:rPr lang="es-CO" i="1" dirty="0" smtClean="0"/>
              <a:t>tiene </a:t>
            </a:r>
            <a:r>
              <a:rPr lang="es-CO" i="1" dirty="0"/>
              <a:t>fronteras al norte con el mar de </a:t>
            </a:r>
            <a:r>
              <a:rPr lang="es-CO" i="1" dirty="0" err="1"/>
              <a:t>Barents</a:t>
            </a:r>
            <a:r>
              <a:rPr lang="es-CO" i="1" dirty="0"/>
              <a:t>, al nordeste con Rusia y Finlandia, al este con Suecia, al sur con el estrecho de </a:t>
            </a:r>
            <a:r>
              <a:rPr lang="es-CO" i="1" dirty="0" err="1"/>
              <a:t>Skagerrak</a:t>
            </a:r>
            <a:r>
              <a:rPr lang="es-CO" i="1" dirty="0"/>
              <a:t> y al oeste con el océano Atlántico. A lo largo de su extensa costa atlántica, Noruega tiene numerosos fiordos, valles de origen glaciar que son un icono del </a:t>
            </a:r>
            <a:r>
              <a:rPr lang="es-CO" i="1" dirty="0" smtClean="0"/>
              <a:t>país, </a:t>
            </a:r>
            <a:r>
              <a:rPr lang="es-CO" i="1" dirty="0"/>
              <a:t>es en la actualidad uno de los países más ricos del mundo, situado en tercer lugar según su PIB per cápita. Debido al modelo escandinavo del bienestar, ha sido en ocasiones calificado como un estado socialista</a:t>
            </a:r>
            <a:r>
              <a:rPr lang="es-CO" i="1" dirty="0" smtClean="0"/>
              <a:t>, </a:t>
            </a:r>
            <a:r>
              <a:rPr lang="es-CO" i="1" dirty="0"/>
              <a:t>aunque esta caracterización ha sido criticada debido, entre otras cosas, a su alta libertad económica, similar a la de Austria o Corea del Sur según el índice de 2016 de la fundación </a:t>
            </a:r>
            <a:r>
              <a:rPr lang="es-CO" i="1" dirty="0" err="1" smtClean="0"/>
              <a:t>Heritage</a:t>
            </a:r>
            <a:r>
              <a:rPr lang="es-CO" i="1" dirty="0" smtClean="0"/>
              <a:t>. </a:t>
            </a:r>
            <a:r>
              <a:rPr lang="es-CO" i="1" dirty="0"/>
              <a:t>Noruega es el tercer exportador de petróleo del mundo después de Rusia y Arabia Saudita y su industria del crudo supone una cuarta parte de su PIB</a:t>
            </a:r>
            <a:r>
              <a:rPr lang="es-CO" i="1" dirty="0" smtClean="0"/>
              <a:t>. </a:t>
            </a:r>
            <a:r>
              <a:rPr lang="es-CO" i="1" dirty="0"/>
              <a:t>El país también posee abundantes recursos naturales como energía hidroeléctrica, gas natural, minerales, pesca y silvicultura. En 2006 era el segundo exportador mundial de pesca marítima después de China</a:t>
            </a:r>
            <a:r>
              <a:rPr lang="es-CO" i="1" dirty="0" smtClean="0"/>
              <a:t>. </a:t>
            </a:r>
            <a:r>
              <a:rPr lang="es-CO" i="1" dirty="0"/>
              <a:t>Otros sectores de su economía incluyen la industria alimentaria, la construcción naval, la metalurgia y la minería, la producción de papel y de productos químicos. En 2014 fue clasificado como el país con el más alto índice de desarrollo humano (0,944), lugar que ha ocupado en 13 ocasiones desde el año 1990. Desde esa fecha, únicamente fue superado por Islandia en el año </a:t>
            </a:r>
            <a:r>
              <a:rPr lang="es-CO" i="1" dirty="0" smtClean="0"/>
              <a:t>2006. </a:t>
            </a:r>
            <a:r>
              <a:rPr lang="es-CO" i="1" dirty="0"/>
              <a:t>En 2007 fue clasificado como el país más pacífico del mundo según el índice Global </a:t>
            </a:r>
            <a:r>
              <a:rPr lang="es-CO" i="1" dirty="0" err="1" smtClean="0"/>
              <a:t>Peace</a:t>
            </a:r>
            <a:r>
              <a:rPr lang="es-CO" i="1" dirty="0" smtClean="0"/>
              <a:t>, </a:t>
            </a:r>
            <a:r>
              <a:rPr lang="es-CO" i="1" dirty="0"/>
              <a:t>aunque desde entonces ha perdido posiciones y en 2015 se encuentra en el decimoséptimo lugar. También es conocido por ser uno de los países más seguros, así como el más democrático según un informe de 2014 de </a:t>
            </a:r>
            <a:r>
              <a:rPr lang="es-CO" i="1" dirty="0" err="1"/>
              <a:t>The</a:t>
            </a:r>
            <a:r>
              <a:rPr lang="es-CO" i="1" dirty="0"/>
              <a:t> </a:t>
            </a:r>
            <a:r>
              <a:rPr lang="es-CO" i="1" dirty="0" err="1" smtClean="0"/>
              <a:t>Economist</a:t>
            </a:r>
            <a:r>
              <a:rPr lang="es-CO" i="1" dirty="0" smtClean="0"/>
              <a:t>. </a:t>
            </a:r>
            <a:endParaRPr lang="es-CO" i="1" dirty="0"/>
          </a:p>
        </p:txBody>
      </p:sp>
      <p:pic>
        <p:nvPicPr>
          <p:cNvPr id="4" name="_ditus_-_Aranjuez_">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
        <p:nvSpPr>
          <p:cNvPr id="5" name="CuadroTexto 4"/>
          <p:cNvSpPr txBox="1"/>
          <p:nvPr/>
        </p:nvSpPr>
        <p:spPr>
          <a:xfrm>
            <a:off x="665747" y="6245154"/>
            <a:ext cx="10860506" cy="246221"/>
          </a:xfrm>
          <a:prstGeom prst="rect">
            <a:avLst/>
          </a:prstGeom>
          <a:noFill/>
        </p:spPr>
        <p:txBody>
          <a:bodyPr wrap="square" rtlCol="0">
            <a:spAutoFit/>
          </a:bodyPr>
          <a:lstStyle/>
          <a:p>
            <a:pPr algn="ctr"/>
            <a:r>
              <a:rPr lang="es-CO" sz="1000" b="1" i="1" dirty="0" smtClean="0"/>
              <a:t>Creó: Jeremías … Para: mis </a:t>
            </a:r>
            <a:r>
              <a:rPr lang="es-CO" sz="1000" b="1" i="1" dirty="0" err="1" smtClean="0"/>
              <a:t>pps</a:t>
            </a:r>
            <a:r>
              <a:rPr lang="es-CO" sz="1000" b="1" i="1" dirty="0" smtClean="0"/>
              <a:t> … Música: </a:t>
            </a:r>
            <a:r>
              <a:rPr lang="es-CO" sz="1000" b="1" i="1" dirty="0" err="1" smtClean="0"/>
              <a:t>Ditus</a:t>
            </a:r>
            <a:r>
              <a:rPr lang="es-CO" sz="1000" b="1" i="1" dirty="0" smtClean="0"/>
              <a:t>- Aranjuez</a:t>
            </a:r>
            <a:endParaRPr lang="es-CO" sz="1000" b="1" i="1" dirty="0"/>
          </a:p>
        </p:txBody>
      </p:sp>
    </p:spTree>
    <p:extLst>
      <p:ext uri="{BB962C8B-B14F-4D97-AF65-F5344CB8AC3E}">
        <p14:creationId xmlns:p14="http://schemas.microsoft.com/office/powerpoint/2010/main" val="2646925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203091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642074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4378" y="0"/>
            <a:ext cx="12192000" cy="6858000"/>
          </a:xfrm>
          <a:prstGeom prst="rect">
            <a:avLst/>
          </a:prstGeom>
        </p:spPr>
      </p:pic>
    </p:spTree>
    <p:extLst>
      <p:ext uri="{BB962C8B-B14F-4D97-AF65-F5344CB8AC3E}">
        <p14:creationId xmlns:p14="http://schemas.microsoft.com/office/powerpoint/2010/main" val="5748860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71330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3043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a:noFill/>
          </a:ln>
        </p:spPr>
      </p:pic>
      <p:sp>
        <p:nvSpPr>
          <p:cNvPr id="3" name="Nube 2"/>
          <p:cNvSpPr/>
          <p:nvPr/>
        </p:nvSpPr>
        <p:spPr>
          <a:xfrm>
            <a:off x="1058779" y="6079959"/>
            <a:ext cx="2021305" cy="385009"/>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1133420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2683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15282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Nube 2"/>
          <p:cNvSpPr/>
          <p:nvPr/>
        </p:nvSpPr>
        <p:spPr>
          <a:xfrm>
            <a:off x="721895" y="5566611"/>
            <a:ext cx="2326105" cy="320842"/>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47634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2391062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33484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313720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975052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275330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26308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6933958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439013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11584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5906436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1055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991137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239376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274223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46782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888789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5064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776916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598599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329946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21365280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5453548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079705" cy="6858000"/>
          </a:xfrm>
          <a:prstGeom prst="rect">
            <a:avLst/>
          </a:prstGeom>
        </p:spPr>
      </p:pic>
    </p:spTree>
    <p:extLst>
      <p:ext uri="{BB962C8B-B14F-4D97-AF65-F5344CB8AC3E}">
        <p14:creationId xmlns:p14="http://schemas.microsoft.com/office/powerpoint/2010/main" val="12460488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780076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701986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15739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04420593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8816120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6882407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8272032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Lágrima 2"/>
          <p:cNvSpPr/>
          <p:nvPr/>
        </p:nvSpPr>
        <p:spPr>
          <a:xfrm rot="21374898" flipV="1">
            <a:off x="9805057" y="5941043"/>
            <a:ext cx="1475874" cy="395477"/>
          </a:xfrm>
          <a:prstGeom prst="teardrop">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Lágrima 3"/>
          <p:cNvSpPr/>
          <p:nvPr/>
        </p:nvSpPr>
        <p:spPr>
          <a:xfrm>
            <a:off x="898358" y="6112042"/>
            <a:ext cx="1299410" cy="272340"/>
          </a:xfrm>
          <a:prstGeom prst="teardrop">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320200844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853746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1842195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056674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00618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7494977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6699357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4737462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650407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9556641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09804000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024697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417501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0568964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2658085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85317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6422711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0592406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11504592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14166522"/>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45325026"/>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842258687"/>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Lágrima 2"/>
          <p:cNvSpPr/>
          <p:nvPr/>
        </p:nvSpPr>
        <p:spPr>
          <a:xfrm flipH="1" flipV="1">
            <a:off x="1171073" y="6160168"/>
            <a:ext cx="898358" cy="288758"/>
          </a:xfrm>
          <a:prstGeom prst="teardrop">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793196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60516742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383001043"/>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0633709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67376437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861444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13454342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691989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79431743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164826573"/>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0500945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001560422"/>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94441050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51703019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70168862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49277003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CO">
              <a:solidFill>
                <a:srgbClr val="000000"/>
              </a:solidFill>
            </a:endParaRPr>
          </a:p>
        </p:txBody>
      </p:sp>
      <p:sp>
        <p:nvSpPr>
          <p:cNvPr id="4101" name="Rectangle 5"/>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CO">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anose="03050502040202030202" pitchFamily="66" charset="0"/>
              </a:rPr>
              <a:t>¿Te ha gustado?</a:t>
            </a:r>
            <a:r>
              <a:rPr lang="es-ES" sz="4800">
                <a:solidFill>
                  <a:srgbClr val="000000"/>
                </a:solidFill>
                <a:latin typeface="Kristen ITC" panose="03050502040202030202" pitchFamily="66" charset="0"/>
              </a:rPr>
              <a:t> </a:t>
            </a:r>
            <a:br>
              <a:rPr lang="es-ES" sz="4800">
                <a:solidFill>
                  <a:srgbClr val="000000"/>
                </a:solidFill>
                <a:latin typeface="Kristen ITC" panose="03050502040202030202" pitchFamily="66" charset="0"/>
              </a:rPr>
            </a:br>
            <a:r>
              <a:rPr lang="es-ES" sz="4400">
                <a:solidFill>
                  <a:srgbClr val="000000"/>
                </a:solidFill>
                <a:latin typeface="Kristen ITC" panose="03050502040202030202" pitchFamily="66" charset="0"/>
              </a:rPr>
              <a:t>Puedes ver más entrando </a:t>
            </a:r>
            <a:br>
              <a:rPr lang="es-ES" sz="4400">
                <a:solidFill>
                  <a:srgbClr val="000000"/>
                </a:solidFill>
                <a:latin typeface="Kristen ITC" panose="03050502040202030202" pitchFamily="66" charset="0"/>
              </a:rPr>
            </a:br>
            <a:r>
              <a:rPr lang="es-ES" sz="4400" b="1">
                <a:solidFill>
                  <a:srgbClr val="40F903"/>
                </a:solidFill>
                <a:latin typeface="Kristen ITC" panose="03050502040202030202" pitchFamily="66" charset="0"/>
                <a:hlinkClick r:id="rId2"/>
              </a:rPr>
              <a:t>Aquí</a:t>
            </a:r>
            <a:endParaRPr lang="es-ES" sz="4400" b="1">
              <a:solidFill>
                <a:srgbClr val="40F903"/>
              </a:solidFill>
              <a:latin typeface="Kristen ITC" panose="03050502040202030202" pitchFamily="66" charset="0"/>
            </a:endParaRPr>
          </a:p>
        </p:txBody>
      </p:sp>
      <p:sp>
        <p:nvSpPr>
          <p:cNvPr id="4107" name="Text Box 11"/>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anose="03050502040202030202"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TotalTime>
  <Words>444</Words>
  <Application>Microsoft Office PowerPoint</Application>
  <PresentationFormat>Panorámica</PresentationFormat>
  <Paragraphs>5</Paragraphs>
  <Slides>79</Slides>
  <Notes>0</Notes>
  <HiddenSlides>0</HiddenSlides>
  <MMClips>1</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79</vt:i4>
      </vt:variant>
    </vt:vector>
  </HeadingPairs>
  <TitlesOfParts>
    <vt:vector size="85" baseType="lpstr">
      <vt:lpstr>Arial</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jeremías candelo valencia</cp:lastModifiedBy>
  <cp:revision>12</cp:revision>
  <dcterms:created xsi:type="dcterms:W3CDTF">2016-09-11T16:16:40Z</dcterms:created>
  <dcterms:modified xsi:type="dcterms:W3CDTF">2016-09-12T00:10:57Z</dcterms:modified>
</cp:coreProperties>
</file>