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4"/>
  </p:notesMasterIdLst>
  <p:sldIdLst>
    <p:sldId id="479" r:id="rId3"/>
    <p:sldId id="500" r:id="rId4"/>
    <p:sldId id="336" r:id="rId5"/>
    <p:sldId id="481" r:id="rId6"/>
    <p:sldId id="441" r:id="rId7"/>
    <p:sldId id="482" r:id="rId8"/>
    <p:sldId id="484" r:id="rId9"/>
    <p:sldId id="485" r:id="rId10"/>
    <p:sldId id="486" r:id="rId11"/>
    <p:sldId id="487" r:id="rId12"/>
    <p:sldId id="488" r:id="rId13"/>
    <p:sldId id="443" r:id="rId14"/>
    <p:sldId id="444" r:id="rId15"/>
    <p:sldId id="445" r:id="rId16"/>
    <p:sldId id="489" r:id="rId17"/>
    <p:sldId id="490" r:id="rId18"/>
    <p:sldId id="491" r:id="rId19"/>
    <p:sldId id="492" r:id="rId20"/>
    <p:sldId id="493" r:id="rId21"/>
    <p:sldId id="494" r:id="rId22"/>
    <p:sldId id="495" r:id="rId23"/>
    <p:sldId id="451" r:id="rId24"/>
    <p:sldId id="496" r:id="rId25"/>
    <p:sldId id="497" r:id="rId26"/>
    <p:sldId id="449" r:id="rId27"/>
    <p:sldId id="498" r:id="rId28"/>
    <p:sldId id="455" r:id="rId29"/>
    <p:sldId id="499" r:id="rId30"/>
    <p:sldId id="501" r:id="rId31"/>
    <p:sldId id="480" r:id="rId32"/>
    <p:sldId id="502" r:id="rId33"/>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KHk2mzYhRzIDNzjHREG7Kg==" hashData="HCZuAGwZEBaBw1FXe4e+YSaoZGU="/>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FFF"/>
    <a:srgbClr val="6666FF"/>
    <a:srgbClr val="CFB87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403" autoAdjust="0"/>
    <p:restoredTop sz="96338" autoAdjust="0"/>
  </p:normalViewPr>
  <p:slideViewPr>
    <p:cSldViewPr>
      <p:cViewPr>
        <p:scale>
          <a:sx n="60" d="100"/>
          <a:sy n="60" d="100"/>
        </p:scale>
        <p:origin x="629" y="365"/>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14/06/2025</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6</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14/06/2025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slow" advTm="18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14/06/2025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slow" advTm="18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14/06/2025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slow" advTm="18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14/06/2025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slow" advTm="18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14/06/2025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slow" advTm="18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14/06/2025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slow" advTm="18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14/06/2025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slow" advTm="18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14/06/2025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slow" advTm="18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14/06/2025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slow" advTm="18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14/06/2025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slow" advTm="18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14/06/2025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slow" advTm="18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40896683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14/06/2025</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8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1655656273"/>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1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42.jpeg"/></Relationships>
</file>

<file path=ppt/slides/_rels/slide2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hyperlink" Target="https://vk.com/mispps" TargetMode="External"/><Relationship Id="rId3" Type="http://schemas.openxmlformats.org/officeDocument/2006/relationships/image" Target="../media/image59.png"/><Relationship Id="rId7" Type="http://schemas.openxmlformats.org/officeDocument/2006/relationships/hyperlink" Target="https://www.facebook.com/mispps" TargetMode="External"/><Relationship Id="rId12" Type="http://schemas.openxmlformats.org/officeDocument/2006/relationships/image" Target="../media/image6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1.png"/><Relationship Id="rId11" Type="http://schemas.openxmlformats.org/officeDocument/2006/relationships/hyperlink" Target="https://plus.google.com/+Mispps/" TargetMode="External"/><Relationship Id="rId5" Type="http://schemas.openxmlformats.org/officeDocument/2006/relationships/image" Target="../media/image60.png"/><Relationship Id="rId10" Type="http://schemas.openxmlformats.org/officeDocument/2006/relationships/image" Target="../media/image6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1"/>
            <a:ext cx="7345362" cy="10573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Viajar en Crucero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48934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b="1"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b="1"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250" advTm="13000">
        <p:split orient="vert"/>
      </p:transition>
    </mc:Choice>
    <mc:Fallback>
      <p:transition spd="slow" advTm="1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26.jpg"/>
          <p:cNvPicPr>
            <a:picLocks noChangeAspect="1"/>
          </p:cNvPicPr>
          <p:nvPr/>
        </p:nvPicPr>
        <p:blipFill>
          <a:blip r:embed="rId2" cstate="print"/>
          <a:stretch>
            <a:fillRect/>
          </a:stretch>
        </p:blipFill>
        <p:spPr>
          <a:xfrm>
            <a:off x="0" y="0"/>
            <a:ext cx="9144000" cy="5715000"/>
          </a:xfrm>
          <a:prstGeom prst="rect">
            <a:avLst/>
          </a:prstGeom>
        </p:spPr>
      </p:pic>
      <p:sp>
        <p:nvSpPr>
          <p:cNvPr id="7" name="6 Rectángulo"/>
          <p:cNvSpPr/>
          <p:nvPr/>
        </p:nvSpPr>
        <p:spPr>
          <a:xfrm>
            <a:off x="0" y="0"/>
            <a:ext cx="9144000" cy="571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187624" y="193204"/>
            <a:ext cx="6363479" cy="923330"/>
          </a:xfrm>
          <a:prstGeom prst="rect">
            <a:avLst/>
          </a:prstGeom>
          <a:noFill/>
        </p:spPr>
        <p:txBody>
          <a:bodyPr wrap="none" lIns="91440" tIns="45720" rIns="91440" bIns="45720">
            <a:prstTxWarp prst="textChevron">
              <a:avLst>
                <a:gd name="adj" fmla="val 11245"/>
              </a:avLst>
            </a:prstTxWarp>
            <a:spAutoFit/>
            <a:scene3d>
              <a:camera prst="perspectiveRelaxedModerately"/>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s-ES" sz="5400" b="1" cap="all" spc="0" dirty="0" smtClean="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rPr>
              <a:t> </a:t>
            </a:r>
            <a:r>
              <a:rPr lang="es-ES" sz="4000" b="1" cap="all" spc="0" dirty="0" smtClean="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rPr>
              <a:t>Viaje en Crucero </a:t>
            </a:r>
            <a:endParaRPr lang="es-ES" sz="4000" b="1" cap="all" spc="0" dirty="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endParaRPr>
          </a:p>
        </p:txBody>
      </p:sp>
      <p:sp>
        <p:nvSpPr>
          <p:cNvPr id="3" name="2 CuadroTexto"/>
          <p:cNvSpPr txBox="1"/>
          <p:nvPr/>
        </p:nvSpPr>
        <p:spPr>
          <a:xfrm>
            <a:off x="323528" y="1273324"/>
            <a:ext cx="8352928" cy="1785104"/>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Los cruceros han ganado popularidad en los últimos años con una mayor diversidad de pasajeros pero todavía hay ciertos mitos que los rodean.</a:t>
            </a:r>
          </a:p>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Esta es la verdad que hay detrás de los mitos más comunes que la gente ha extendido en relación a los cruceros.</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23528" y="3361556"/>
            <a:ext cx="8640960" cy="2123658"/>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Los viajes en crucero se están volviendo cada vez más populares por su amplia oferta de destinos, actividades y precios. Esta forma de viajar se está empezando a mover más entre los jóvenes. Hace dos décadas la edad media de los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cruceristas</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era de 56 años, mientras que ahora esa edad ha descendido, rondando los 50 años.</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54000">
        <p:wipe/>
      </p:transition>
    </mc:Choice>
    <mc:Fallback>
      <p:transition spd="slow" advTm="54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237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3" cstate="print"/>
          <a:stretch>
            <a:fillRect/>
          </a:stretch>
        </p:blipFill>
        <p:spPr bwMode="auto">
          <a:xfrm>
            <a:off x="0" y="-454868"/>
            <a:ext cx="9144000" cy="6552728"/>
          </a:xfrm>
          <a:prstGeom prst="rect">
            <a:avLst/>
          </a:prstGeom>
          <a:noFill/>
          <a:ln w="9525">
            <a:noFill/>
            <a:miter lim="800000"/>
            <a:headEnd/>
            <a:tailEnd/>
          </a:ln>
        </p:spPr>
      </p:pic>
      <p:sp>
        <p:nvSpPr>
          <p:cNvPr id="5" name="4 CuadroTexto"/>
          <p:cNvSpPr txBox="1"/>
          <p:nvPr/>
        </p:nvSpPr>
        <p:spPr>
          <a:xfrm>
            <a:off x="251520"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pesar de su auge, existen numerosos mitos erróneos sobre lo que conlleva viajar en crucero, que en ocasiones disuaden a las personas de disfrutar la experiencia.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4" cstate="print"/>
          <a:stretch>
            <a:fillRect/>
          </a:stretch>
        </p:blipFill>
        <p:spPr bwMode="auto">
          <a:xfrm>
            <a:off x="0" y="-238844"/>
            <a:ext cx="9143999" cy="5953844"/>
          </a:xfrm>
          <a:prstGeom prst="rect">
            <a:avLst/>
          </a:prstGeom>
          <a:noFill/>
          <a:ln w="9525">
            <a:noFill/>
            <a:miter lim="800000"/>
            <a:headEnd/>
            <a:tailEnd/>
          </a:ln>
        </p:spPr>
      </p:pic>
      <p:sp>
        <p:nvSpPr>
          <p:cNvPr id="6" name="5 CuadroTexto"/>
          <p:cNvSpPr txBox="1"/>
          <p:nvPr/>
        </p:nvSpPr>
        <p:spPr>
          <a:xfrm>
            <a:off x="467544"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Estas falsas creencias han persistido durante años. Mucha gente, incluso hoy en día, tiene ciertas ideas preconcebidas sobre los cruceros que no se ajustan a la realidad.</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5" cstate="print"/>
          <a:stretch>
            <a:fillRect/>
          </a:stretch>
        </p:blipFill>
        <p:spPr bwMode="auto">
          <a:xfrm>
            <a:off x="0" y="-454868"/>
            <a:ext cx="9144000" cy="6169867"/>
          </a:xfrm>
          <a:prstGeom prst="rect">
            <a:avLst/>
          </a:prstGeom>
          <a:noFill/>
          <a:ln w="9525">
            <a:noFill/>
            <a:miter lim="800000"/>
            <a:headEnd/>
            <a:tailEnd/>
          </a:ln>
        </p:spPr>
      </p:pic>
      <p:sp>
        <p:nvSpPr>
          <p:cNvPr id="8" name="7 CuadroTexto"/>
          <p:cNvSpPr txBox="1"/>
          <p:nvPr/>
        </p:nvSpPr>
        <p:spPr>
          <a:xfrm>
            <a:off x="323528"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es uno de los mitos más extendidos en lo que respecta a los cruceros. Y es completamente falso. Al menos en los cruceros estándar ya que los barcos aprovechan las noches para realizar los viajes.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71000">
        <p:randomBar dir="vert"/>
        <p:sndAc>
          <p:stSnd loop="1">
            <p:snd r:embed="rId2" name="Variadas.wav"/>
          </p:stSnd>
        </p:sndAc>
      </p:transition>
    </mc:Choice>
    <mc:Fallback>
      <p:transition spd="slow" advTm="71000">
        <p:randomBar dir="vert"/>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96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xit" presetSubtype="0" fill="hold" nodeType="withEffect">
                                  <p:stCondLst>
                                    <p:cond delay="3000"/>
                                  </p:stCondLst>
                                  <p:childTnLst>
                                    <p:animEffect transition="out" filter="fade">
                                      <p:cBhvr>
                                        <p:cTn id="23" dur="5000"/>
                                        <p:tgtEl>
                                          <p:spTgt spid="7"/>
                                        </p:tgtEl>
                                      </p:cBhvr>
                                    </p:animEffect>
                                    <p:set>
                                      <p:cBhvr>
                                        <p:cTn id="24" dur="1" fill="hold">
                                          <p:stCondLst>
                                            <p:cond delay="4999"/>
                                          </p:stCondLst>
                                        </p:cTn>
                                        <p:tgtEl>
                                          <p:spTgt spid="7"/>
                                        </p:tgtEl>
                                        <p:attrNameLst>
                                          <p:attrName>style.visibility</p:attrName>
                                        </p:attrNameLst>
                                      </p:cBhvr>
                                      <p:to>
                                        <p:strVal val="hidden"/>
                                      </p:to>
                                    </p:set>
                                  </p:childTnLst>
                                </p:cTn>
                              </p:par>
                              <p:par>
                                <p:cTn id="25" presetID="23" presetClass="exit" presetSubtype="16" fill="hold" nodeType="withEffect">
                                  <p:stCondLst>
                                    <p:cond delay="3000"/>
                                  </p:stCondLst>
                                  <p:childTnLst>
                                    <p:anim calcmode="lin" valueType="num">
                                      <p:cBhvr>
                                        <p:cTn id="26" dur="5000"/>
                                        <p:tgtEl>
                                          <p:spTgt spid="7"/>
                                        </p:tgtEl>
                                        <p:attrNameLst>
                                          <p:attrName>ppt_w</p:attrName>
                                        </p:attrNameLst>
                                      </p:cBhvr>
                                      <p:tavLst>
                                        <p:tav tm="0">
                                          <p:val>
                                            <p:strVal val="ppt_w"/>
                                          </p:val>
                                        </p:tav>
                                        <p:tav tm="100000">
                                          <p:val>
                                            <p:strVal val="4*ppt_w"/>
                                          </p:val>
                                        </p:tav>
                                      </p:tavLst>
                                    </p:anim>
                                    <p:anim calcmode="lin" valueType="num">
                                      <p:cBhvr>
                                        <p:cTn id="27" dur="5000"/>
                                        <p:tgtEl>
                                          <p:spTgt spid="7"/>
                                        </p:tgtEl>
                                        <p:attrNameLst>
                                          <p:attrName>ppt_h</p:attrName>
                                        </p:attrNameLst>
                                      </p:cBhvr>
                                      <p:tavLst>
                                        <p:tav tm="0">
                                          <p:val>
                                            <p:strVal val="ppt_h"/>
                                          </p:val>
                                        </p:tav>
                                        <p:tav tm="100000">
                                          <p:val>
                                            <p:strVal val="4*ppt_h"/>
                                          </p:val>
                                        </p:tav>
                                      </p:tavLst>
                                    </p:anim>
                                    <p:set>
                                      <p:cBhvr>
                                        <p:cTn id="28" dur="1" fill="hold">
                                          <p:stCondLst>
                                            <p:cond delay="4999"/>
                                          </p:stCondLst>
                                        </p:cTn>
                                        <p:tgtEl>
                                          <p:spTgt spid="7"/>
                                        </p:tgtEl>
                                        <p:attrNameLst>
                                          <p:attrName>style.visibility</p:attrName>
                                        </p:attrNameLst>
                                      </p:cBhvr>
                                      <p:to>
                                        <p:strVal val="hidden"/>
                                      </p:to>
                                    </p:set>
                                  </p:childTnLst>
                                </p:cTn>
                              </p:par>
                              <p:par>
                                <p:cTn id="29" presetID="10" presetClass="entr" presetSubtype="0" fill="hold" nodeType="withEffect">
                                  <p:stCondLst>
                                    <p:cond delay="300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0"/>
                                        <p:tgtEl>
                                          <p:spTgt spid="4"/>
                                        </p:tgtEl>
                                      </p:cBhvr>
                                    </p:animEffect>
                                  </p:childTnLst>
                                </p:cTn>
                              </p:par>
                              <p:par>
                                <p:cTn id="32" presetID="23" presetClass="entr" presetSubtype="288" fill="hold" nodeType="withEffect">
                                  <p:stCondLst>
                                    <p:cond delay="3000"/>
                                  </p:stCondLst>
                                  <p:childTnLst>
                                    <p:set>
                                      <p:cBhvr>
                                        <p:cTn id="33" dur="1" fill="hold">
                                          <p:stCondLst>
                                            <p:cond delay="0"/>
                                          </p:stCondLst>
                                        </p:cTn>
                                        <p:tgtEl>
                                          <p:spTgt spid="4"/>
                                        </p:tgtEl>
                                        <p:attrNameLst>
                                          <p:attrName>style.visibility</p:attrName>
                                        </p:attrNameLst>
                                      </p:cBhvr>
                                      <p:to>
                                        <p:strVal val="visible"/>
                                      </p:to>
                                    </p:set>
                                    <p:anim calcmode="lin" valueType="num">
                                      <p:cBhvr>
                                        <p:cTn id="34" dur="5000" fill="hold"/>
                                        <p:tgtEl>
                                          <p:spTgt spid="4"/>
                                        </p:tgtEl>
                                        <p:attrNameLst>
                                          <p:attrName>ppt_w</p:attrName>
                                        </p:attrNameLst>
                                      </p:cBhvr>
                                      <p:tavLst>
                                        <p:tav tm="0">
                                          <p:val>
                                            <p:strVal val="4/3*#ppt_w"/>
                                          </p:val>
                                        </p:tav>
                                        <p:tav tm="100000">
                                          <p:val>
                                            <p:strVal val="#ppt_w"/>
                                          </p:val>
                                        </p:tav>
                                      </p:tavLst>
                                    </p:anim>
                                    <p:anim calcmode="lin" valueType="num">
                                      <p:cBhvr>
                                        <p:cTn id="35" dur="5000" fill="hold"/>
                                        <p:tgtEl>
                                          <p:spTgt spid="4"/>
                                        </p:tgtEl>
                                        <p:attrNameLst>
                                          <p:attrName>ppt_h</p:attrName>
                                        </p:attrNameLst>
                                      </p:cBhvr>
                                      <p:tavLst>
                                        <p:tav tm="0">
                                          <p:val>
                                            <p:strVal val="4/3*#ppt_h"/>
                                          </p:val>
                                        </p:tav>
                                        <p:tav tm="100000">
                                          <p:val>
                                            <p:strVal val="#ppt_h"/>
                                          </p:val>
                                        </p:tav>
                                      </p:tavLst>
                                    </p:anim>
                                  </p:childTnLst>
                                </p:cTn>
                              </p:par>
                            </p:childTnLst>
                          </p:cTn>
                        </p:par>
                        <p:par>
                          <p:cTn id="36" fill="hold">
                            <p:stCondLst>
                              <p:cond delay="276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1"/>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childTnLst>
                                </p:cTn>
                              </p:par>
                            </p:childTnLst>
                          </p:cTn>
                        </p:par>
                        <p:par>
                          <p:cTn id="42" fill="hold">
                            <p:stCondLst>
                              <p:cond delay="42900"/>
                            </p:stCondLst>
                            <p:childTnLst>
                              <p:par>
                                <p:cTn id="43" presetID="10" presetClass="exit" presetSubtype="0" fill="hold" grpId="1" nodeType="afterEffect">
                                  <p:stCondLst>
                                    <p:cond delay="3000"/>
                                  </p:stCondLst>
                                  <p:iterate type="lt">
                                    <p:tmPct val="0"/>
                                  </p:iterate>
                                  <p:childTnLst>
                                    <p:animEffect transition="out" filter="fade">
                                      <p:cBhvr>
                                        <p:cTn id="44" dur="3000"/>
                                        <p:tgtEl>
                                          <p:spTgt spid="6"/>
                                        </p:tgtEl>
                                      </p:cBhvr>
                                    </p:animEffect>
                                    <p:set>
                                      <p:cBhvr>
                                        <p:cTn id="45" dur="1" fill="hold">
                                          <p:stCondLst>
                                            <p:cond delay="2999"/>
                                          </p:stCondLst>
                                        </p:cTn>
                                        <p:tgtEl>
                                          <p:spTgt spid="6"/>
                                        </p:tgtEl>
                                        <p:attrNameLst>
                                          <p:attrName>style.visibility</p:attrName>
                                        </p:attrNameLst>
                                      </p:cBhvr>
                                      <p:to>
                                        <p:strVal val="hidden"/>
                                      </p:to>
                                    </p:set>
                                  </p:childTnLst>
                                </p:cTn>
                              </p:par>
                              <p:par>
                                <p:cTn id="46" presetID="10" presetClass="exit" presetSubtype="0" fill="hold" nodeType="withEffect">
                                  <p:stCondLst>
                                    <p:cond delay="3000"/>
                                  </p:stCondLst>
                                  <p:childTnLst>
                                    <p:animEffect transition="out" filter="fade">
                                      <p:cBhvr>
                                        <p:cTn id="47" dur="5000"/>
                                        <p:tgtEl>
                                          <p:spTgt spid="4"/>
                                        </p:tgtEl>
                                      </p:cBhvr>
                                    </p:animEffect>
                                    <p:set>
                                      <p:cBhvr>
                                        <p:cTn id="48" dur="1" fill="hold">
                                          <p:stCondLst>
                                            <p:cond delay="4999"/>
                                          </p:stCondLst>
                                        </p:cTn>
                                        <p:tgtEl>
                                          <p:spTgt spid="4"/>
                                        </p:tgtEl>
                                        <p:attrNameLst>
                                          <p:attrName>style.visibility</p:attrName>
                                        </p:attrNameLst>
                                      </p:cBhvr>
                                      <p:to>
                                        <p:strVal val="hidden"/>
                                      </p:to>
                                    </p:set>
                                  </p:childTnLst>
                                </p:cTn>
                              </p:par>
                              <p:par>
                                <p:cTn id="49" presetID="23" presetClass="exit" presetSubtype="16" fill="hold" nodeType="withEffect">
                                  <p:stCondLst>
                                    <p:cond delay="3000"/>
                                  </p:stCondLst>
                                  <p:childTnLst>
                                    <p:anim calcmode="lin" valueType="num">
                                      <p:cBhvr>
                                        <p:cTn id="50" dur="5000"/>
                                        <p:tgtEl>
                                          <p:spTgt spid="4"/>
                                        </p:tgtEl>
                                        <p:attrNameLst>
                                          <p:attrName>ppt_w</p:attrName>
                                        </p:attrNameLst>
                                      </p:cBhvr>
                                      <p:tavLst>
                                        <p:tav tm="0">
                                          <p:val>
                                            <p:strVal val="ppt_w"/>
                                          </p:val>
                                        </p:tav>
                                        <p:tav tm="100000">
                                          <p:val>
                                            <p:strVal val="4*ppt_w"/>
                                          </p:val>
                                        </p:tav>
                                      </p:tavLst>
                                    </p:anim>
                                    <p:anim calcmode="lin" valueType="num">
                                      <p:cBhvr>
                                        <p:cTn id="51" dur="5000"/>
                                        <p:tgtEl>
                                          <p:spTgt spid="4"/>
                                        </p:tgtEl>
                                        <p:attrNameLst>
                                          <p:attrName>ppt_h</p:attrName>
                                        </p:attrNameLst>
                                      </p:cBhvr>
                                      <p:tavLst>
                                        <p:tav tm="0">
                                          <p:val>
                                            <p:strVal val="ppt_h"/>
                                          </p:val>
                                        </p:tav>
                                        <p:tav tm="100000">
                                          <p:val>
                                            <p:strVal val="4*ppt_h"/>
                                          </p:val>
                                        </p:tav>
                                      </p:tavLst>
                                    </p:anim>
                                    <p:set>
                                      <p:cBhvr>
                                        <p:cTn id="52" dur="1" fill="hold">
                                          <p:stCondLst>
                                            <p:cond delay="4999"/>
                                          </p:stCondLst>
                                        </p:cTn>
                                        <p:tgtEl>
                                          <p:spTgt spid="4"/>
                                        </p:tgtEl>
                                        <p:attrNameLst>
                                          <p:attrName>style.visibility</p:attrName>
                                        </p:attrNameLst>
                                      </p:cBhvr>
                                      <p:to>
                                        <p:strVal val="hidden"/>
                                      </p:to>
                                    </p:set>
                                  </p:childTnLst>
                                </p:cTn>
                              </p:par>
                              <p:par>
                                <p:cTn id="53" presetID="10" presetClass="entr" presetSubtype="0" fill="hold" nodeType="withEffect">
                                  <p:stCondLst>
                                    <p:cond delay="300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5000"/>
                                        <p:tgtEl>
                                          <p:spTgt spid="16"/>
                                        </p:tgtEl>
                                      </p:cBhvr>
                                    </p:animEffect>
                                  </p:childTnLst>
                                </p:cTn>
                              </p:par>
                              <p:par>
                                <p:cTn id="56" presetID="23" presetClass="entr" presetSubtype="288" fill="hold" nodeType="withEffect">
                                  <p:stCondLst>
                                    <p:cond delay="3000"/>
                                  </p:stCondLst>
                                  <p:childTnLst>
                                    <p:set>
                                      <p:cBhvr>
                                        <p:cTn id="57" dur="1" fill="hold">
                                          <p:stCondLst>
                                            <p:cond delay="0"/>
                                          </p:stCondLst>
                                        </p:cTn>
                                        <p:tgtEl>
                                          <p:spTgt spid="16"/>
                                        </p:tgtEl>
                                        <p:attrNameLst>
                                          <p:attrName>style.visibility</p:attrName>
                                        </p:attrNameLst>
                                      </p:cBhvr>
                                      <p:to>
                                        <p:strVal val="visible"/>
                                      </p:to>
                                    </p:set>
                                    <p:anim calcmode="lin" valueType="num">
                                      <p:cBhvr>
                                        <p:cTn id="58" dur="5000" fill="hold"/>
                                        <p:tgtEl>
                                          <p:spTgt spid="16"/>
                                        </p:tgtEl>
                                        <p:attrNameLst>
                                          <p:attrName>ppt_w</p:attrName>
                                        </p:attrNameLst>
                                      </p:cBhvr>
                                      <p:tavLst>
                                        <p:tav tm="0">
                                          <p:val>
                                            <p:strVal val="4/3*#ppt_w"/>
                                          </p:val>
                                        </p:tav>
                                        <p:tav tm="100000">
                                          <p:val>
                                            <p:strVal val="#ppt_w"/>
                                          </p:val>
                                        </p:tav>
                                      </p:tavLst>
                                    </p:anim>
                                    <p:anim calcmode="lin" valueType="num">
                                      <p:cBhvr>
                                        <p:cTn id="59" dur="5000" fill="hold"/>
                                        <p:tgtEl>
                                          <p:spTgt spid="16"/>
                                        </p:tgtEl>
                                        <p:attrNameLst>
                                          <p:attrName>ppt_h</p:attrName>
                                        </p:attrNameLst>
                                      </p:cBhvr>
                                      <p:tavLst>
                                        <p:tav tm="0">
                                          <p:val>
                                            <p:strVal val="4/3*#ppt_h"/>
                                          </p:val>
                                        </p:tav>
                                        <p:tav tm="100000">
                                          <p:val>
                                            <p:strVal val="#ppt_h"/>
                                          </p:val>
                                        </p:tav>
                                      </p:tavLst>
                                    </p:anim>
                                  </p:childTnLst>
                                </p:cTn>
                              </p:par>
                            </p:childTnLst>
                          </p:cTn>
                        </p:par>
                        <p:par>
                          <p:cTn id="60" fill="hold">
                            <p:stCondLst>
                              <p:cond delay="50900"/>
                            </p:stCondLst>
                            <p:childTnLst>
                              <p:par>
                                <p:cTn id="61" presetID="40" presetClass="entr" presetSubtype="0" fill="hold" grpId="0" nodeType="afterEffect">
                                  <p:stCondLst>
                                    <p:cond delay="0"/>
                                  </p:stCondLst>
                                  <p:iterate type="lt">
                                    <p:tmPct val="10000"/>
                                  </p:iterate>
                                  <p:childTnLst>
                                    <p:set>
                                      <p:cBhvr>
                                        <p:cTn id="62" dur="1" fill="hold">
                                          <p:stCondLst>
                                            <p:cond delay="0"/>
                                          </p:stCondLst>
                                        </p:cTn>
                                        <p:tgtEl>
                                          <p:spTgt spid="8"/>
                                        </p:tgtEl>
                                        <p:attrNameLst>
                                          <p:attrName>style.visibility</p:attrName>
                                        </p:attrNameLst>
                                      </p:cBhvr>
                                      <p:to>
                                        <p:strVal val="visible"/>
                                      </p:to>
                                    </p:set>
                                    <p:animEffect transition="in" filter="fade">
                                      <p:cBhvr>
                                        <p:cTn id="63" dur="1000"/>
                                        <p:tgtEl>
                                          <p:spTgt spid="8"/>
                                        </p:tgtEl>
                                      </p:cBhvr>
                                    </p:animEffect>
                                    <p:anim calcmode="lin" valueType="num">
                                      <p:cBhvr>
                                        <p:cTn id="64" dur="1000" fill="hold"/>
                                        <p:tgtEl>
                                          <p:spTgt spid="8"/>
                                        </p:tgtEl>
                                        <p:attrNameLst>
                                          <p:attrName>ppt_x</p:attrName>
                                        </p:attrNameLst>
                                      </p:cBhvr>
                                      <p:tavLst>
                                        <p:tav tm="0">
                                          <p:val>
                                            <p:strVal val="#ppt_x-.1"/>
                                          </p:val>
                                        </p:tav>
                                        <p:tav tm="100000">
                                          <p:val>
                                            <p:strVal val="#ppt_x"/>
                                          </p:val>
                                        </p:tav>
                                      </p:tavLst>
                                    </p:anim>
                                    <p:anim calcmode="lin" valueType="num">
                                      <p:cBhvr>
                                        <p:cTn id="6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a:off x="0" y="0"/>
            <a:ext cx="9144000" cy="6518275"/>
          </a:xfrm>
          <a:prstGeom prst="rect">
            <a:avLst/>
          </a:prstGeom>
          <a:noFill/>
          <a:ln w="9525">
            <a:noFill/>
            <a:miter lim="800000"/>
            <a:headEnd/>
            <a:tailEnd/>
          </a:ln>
        </p:spPr>
      </p:pic>
      <p:sp>
        <p:nvSpPr>
          <p:cNvPr id="4" name="3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barcos suelen llegar al puerto por la mañana, a horas realmente tempranas, y hasta la tarde no emprenden su camino hacia la próxima parada. También hay que contar con el factor de que los destinos suelen estar no muy alejados entre sí.</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8" name="17 Imagen" descr="bird-the-atlantic-deadlock-fratercula-arctica-puffins.jpg"/>
          <p:cNvPicPr>
            <a:picLocks noGrp="1" noChangeAspect="1"/>
          </p:cNvPicPr>
          <p:nvPr isPhoto="1"/>
        </p:nvPicPr>
        <p:blipFill>
          <a:blip r:embed="rId3" cstate="print"/>
          <a:stretch>
            <a:fillRect/>
          </a:stretch>
        </p:blipFill>
        <p:spPr bwMode="auto">
          <a:xfrm>
            <a:off x="0" y="0"/>
            <a:ext cx="9144000" cy="6529908"/>
          </a:xfrm>
          <a:prstGeom prst="rect">
            <a:avLst/>
          </a:prstGeom>
          <a:noFill/>
          <a:ln w="9525">
            <a:noFill/>
            <a:miter lim="800000"/>
            <a:headEnd/>
            <a:tailEnd/>
          </a:ln>
        </p:spPr>
      </p:pic>
      <p:sp>
        <p:nvSpPr>
          <p:cNvPr id="5" name="4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cruceros están repletos de actividades orientadas a un público muy diverso. Algunas para quienes que buscan tranquilidad dentro del ocio como spas, teatros o piscinas. Y otras para un público que no quiere parar quieto ni un segundo como discotecas, karaokes o gimnasios.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62000">
        <p14:vortex dir="r"/>
      </p:transition>
    </mc:Choice>
    <mc:Fallback>
      <p:transition spd="slow" advTm="6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56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10" presetClass="exit" presetSubtype="0" fill="hold" nodeType="withEffect">
                                  <p:stCondLst>
                                    <p:cond delay="3000"/>
                                  </p:stCondLst>
                                  <p:childTnLst>
                                    <p:animEffect transition="out" filter="fade">
                                      <p:cBhvr>
                                        <p:cTn id="23" dur="5000"/>
                                        <p:tgtEl>
                                          <p:spTgt spid="17"/>
                                        </p:tgtEl>
                                      </p:cBhvr>
                                    </p:animEffect>
                                    <p:set>
                                      <p:cBhvr>
                                        <p:cTn id="24" dur="1" fill="hold">
                                          <p:stCondLst>
                                            <p:cond delay="4999"/>
                                          </p:stCondLst>
                                        </p:cTn>
                                        <p:tgtEl>
                                          <p:spTgt spid="17"/>
                                        </p:tgtEl>
                                        <p:attrNameLst>
                                          <p:attrName>style.visibility</p:attrName>
                                        </p:attrNameLst>
                                      </p:cBhvr>
                                      <p:to>
                                        <p:strVal val="hidden"/>
                                      </p:to>
                                    </p:set>
                                  </p:childTnLst>
                                </p:cTn>
                              </p:par>
                              <p:par>
                                <p:cTn id="25" presetID="23" presetClass="exit" presetSubtype="272" fill="hold" nodeType="withEffect">
                                  <p:stCondLst>
                                    <p:cond delay="3000"/>
                                  </p:stCondLst>
                                  <p:childTnLst>
                                    <p:anim calcmode="lin" valueType="num">
                                      <p:cBhvr>
                                        <p:cTn id="26" dur="5000"/>
                                        <p:tgtEl>
                                          <p:spTgt spid="17"/>
                                        </p:tgtEl>
                                        <p:attrNameLst>
                                          <p:attrName>ppt_w</p:attrName>
                                        </p:attrNameLst>
                                      </p:cBhvr>
                                      <p:tavLst>
                                        <p:tav tm="0">
                                          <p:val>
                                            <p:strVal val="ppt_w"/>
                                          </p:val>
                                        </p:tav>
                                        <p:tav tm="100000">
                                          <p:val>
                                            <p:strVal val="4/3*ppt_w"/>
                                          </p:val>
                                        </p:tav>
                                      </p:tavLst>
                                    </p:anim>
                                    <p:anim calcmode="lin" valueType="num">
                                      <p:cBhvr>
                                        <p:cTn id="27" dur="5000"/>
                                        <p:tgtEl>
                                          <p:spTgt spid="17"/>
                                        </p:tgtEl>
                                        <p:attrNameLst>
                                          <p:attrName>ppt_h</p:attrName>
                                        </p:attrNameLst>
                                      </p:cBhvr>
                                      <p:tavLst>
                                        <p:tav tm="0">
                                          <p:val>
                                            <p:strVal val="ppt_h"/>
                                          </p:val>
                                        </p:tav>
                                        <p:tav tm="100000">
                                          <p:val>
                                            <p:strVal val="4/3*ppt_h"/>
                                          </p:val>
                                        </p:tav>
                                      </p:tavLst>
                                    </p:anim>
                                    <p:set>
                                      <p:cBhvr>
                                        <p:cTn id="28" dur="1" fill="hold">
                                          <p:stCondLst>
                                            <p:cond delay="4999"/>
                                          </p:stCondLst>
                                        </p:cTn>
                                        <p:tgtEl>
                                          <p:spTgt spid="17"/>
                                        </p:tgtEl>
                                        <p:attrNameLst>
                                          <p:attrName>style.visibility</p:attrName>
                                        </p:attrNameLst>
                                      </p:cBhvr>
                                      <p:to>
                                        <p:strVal val="hidden"/>
                                      </p:to>
                                    </p:set>
                                  </p:childTnLst>
                                </p:cTn>
                              </p:par>
                              <p:par>
                                <p:cTn id="29" presetID="23" presetClass="entr" presetSubtype="288" fill="hold" nodeType="withEffect">
                                  <p:stCondLst>
                                    <p:cond delay="30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0" fill="hold"/>
                                        <p:tgtEl>
                                          <p:spTgt spid="18"/>
                                        </p:tgtEl>
                                        <p:attrNameLst>
                                          <p:attrName>ppt_w</p:attrName>
                                        </p:attrNameLst>
                                      </p:cBhvr>
                                      <p:tavLst>
                                        <p:tav tm="0">
                                          <p:val>
                                            <p:strVal val="4/3*#ppt_w"/>
                                          </p:val>
                                        </p:tav>
                                        <p:tav tm="100000">
                                          <p:val>
                                            <p:strVal val="#ppt_w"/>
                                          </p:val>
                                        </p:tav>
                                      </p:tavLst>
                                    </p:anim>
                                    <p:anim calcmode="lin" valueType="num">
                                      <p:cBhvr>
                                        <p:cTn id="32" dur="5000" fill="hold"/>
                                        <p:tgtEl>
                                          <p:spTgt spid="18"/>
                                        </p:tgtEl>
                                        <p:attrNameLst>
                                          <p:attrName>ppt_h</p:attrName>
                                        </p:attrNameLst>
                                      </p:cBhvr>
                                      <p:tavLst>
                                        <p:tav tm="0">
                                          <p:val>
                                            <p:strVal val="4/3*#ppt_h"/>
                                          </p:val>
                                        </p:tav>
                                        <p:tav tm="100000">
                                          <p:val>
                                            <p:strVal val="#ppt_h"/>
                                          </p:val>
                                        </p:tav>
                                      </p:tavLst>
                                    </p:anim>
                                  </p:childTnLst>
                                </p:cTn>
                              </p:par>
                              <p:par>
                                <p:cTn id="33" presetID="47" presetClass="entr" presetSubtype="0" fill="hold" nodeType="withEffect">
                                  <p:stCondLst>
                                    <p:cond delay="300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5000"/>
                                        <p:tgtEl>
                                          <p:spTgt spid="18"/>
                                        </p:tgtEl>
                                      </p:cBhvr>
                                    </p:animEffect>
                                    <p:anim calcmode="lin" valueType="num">
                                      <p:cBhvr>
                                        <p:cTn id="36" dur="5000" fill="hold"/>
                                        <p:tgtEl>
                                          <p:spTgt spid="18"/>
                                        </p:tgtEl>
                                        <p:attrNameLst>
                                          <p:attrName>ppt_x</p:attrName>
                                        </p:attrNameLst>
                                      </p:cBhvr>
                                      <p:tavLst>
                                        <p:tav tm="0">
                                          <p:val>
                                            <p:strVal val="#ppt_x"/>
                                          </p:val>
                                        </p:tav>
                                        <p:tav tm="100000">
                                          <p:val>
                                            <p:strVal val="#ppt_x"/>
                                          </p:val>
                                        </p:tav>
                                      </p:tavLst>
                                    </p:anim>
                                    <p:anim calcmode="lin" valueType="num">
                                      <p:cBhvr>
                                        <p:cTn id="37" dur="5000" fill="hold"/>
                                        <p:tgtEl>
                                          <p:spTgt spid="18"/>
                                        </p:tgtEl>
                                        <p:attrNameLst>
                                          <p:attrName>ppt_y</p:attrName>
                                        </p:attrNameLst>
                                      </p:cBhvr>
                                      <p:tavLst>
                                        <p:tav tm="0">
                                          <p:val>
                                            <p:strVal val="#ppt_y-.1"/>
                                          </p:val>
                                        </p:tav>
                                        <p:tav tm="100000">
                                          <p:val>
                                            <p:strVal val="#ppt_y"/>
                                          </p:val>
                                        </p:tav>
                                      </p:tavLst>
                                    </p:anim>
                                  </p:childTnLst>
                                </p:cTn>
                              </p:par>
                            </p:childTnLst>
                          </p:cTn>
                        </p:par>
                        <p:par>
                          <p:cTn id="38" fill="hold">
                            <p:stCondLst>
                              <p:cond delay="336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396552" y="0"/>
            <a:ext cx="9865096" cy="5715000"/>
          </a:xfrm>
          <a:prstGeom prst="rect">
            <a:avLst/>
          </a:prstGeom>
          <a:noFill/>
          <a:ln w="9525">
            <a:noFill/>
            <a:miter lim="800000"/>
            <a:headEnd/>
            <a:tailEnd/>
          </a:ln>
        </p:spPr>
      </p:pic>
      <p:sp>
        <p:nvSpPr>
          <p:cNvPr id="5" name="4 CuadroTexto"/>
          <p:cNvSpPr txBox="1"/>
          <p:nvPr/>
        </p:nvSpPr>
        <p:spPr>
          <a:xfrm>
            <a:off x="395536"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Cada año miles de personas deciden embarcarse a bordo de un crucero, dispuestos a vivir aventuras a todo lujo mientras recorren océanos. Son unas vacaciones diferentes en las que puedes conocer personas y países nuevos.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251520"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Mientras te sumerges en un </a:t>
            </a:r>
            <a:r>
              <a:rPr lang="es-ES" i="1" dirty="0" err="1" smtClean="0">
                <a:effectLst>
                  <a:glow rad="101600">
                    <a:srgbClr val="C00000">
                      <a:alpha val="60000"/>
                    </a:srgbClr>
                  </a:glow>
                  <a:outerShdw blurRad="38100" dist="38100" dir="2700000" algn="tl">
                    <a:srgbClr val="000000">
                      <a:alpha val="43137"/>
                    </a:srgbClr>
                  </a:outerShdw>
                </a:effectLst>
              </a:rPr>
              <a:t>micromundo</a:t>
            </a:r>
            <a:r>
              <a:rPr lang="es-ES" i="1" dirty="0" smtClean="0">
                <a:effectLst>
                  <a:glow rad="101600">
                    <a:srgbClr val="C00000">
                      <a:alpha val="60000"/>
                    </a:srgbClr>
                  </a:glow>
                  <a:outerShdw blurRad="38100" dist="38100" dir="2700000" algn="tl">
                    <a:srgbClr val="000000">
                      <a:alpha val="43137"/>
                    </a:srgbClr>
                  </a:outerShdw>
                </a:effectLst>
              </a:rPr>
              <a:t> donde no tienes que preocuparte por nada: los trabajadores harán todo por ti. "Túmbate y disfruta", es el lema, déjate llevar y descansa. Olvídate durante unos días o semanas del mundanal ruido.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cstate="print"/>
          <a:stretch>
            <a:fillRect/>
          </a:stretch>
        </p:blipFill>
        <p:spPr bwMode="auto">
          <a:xfrm>
            <a:off x="-756592" y="0"/>
            <a:ext cx="10657184" cy="5715000"/>
          </a:xfrm>
          <a:prstGeom prst="rect">
            <a:avLst/>
          </a:prstGeom>
          <a:noFill/>
          <a:ln w="9525">
            <a:noFill/>
            <a:miter lim="800000"/>
            <a:headEnd/>
            <a:tailEnd/>
          </a:ln>
        </p:spPr>
      </p:pic>
      <p:sp>
        <p:nvSpPr>
          <p:cNvPr id="7" name="6 CuadroTexto"/>
          <p:cNvSpPr txBox="1"/>
          <p:nvPr/>
        </p:nvSpPr>
        <p:spPr>
          <a:xfrm>
            <a:off x="251520"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no todo es lo que parece. La picaresca ha llegado también a estas embarcaciones, y seguro que ya has leído en alguna ocasión sobre las terribles condiciones de trabajo de los miembros de su tripulación o las extrañas desapariciones de las que nadie habla, pese a que se repiten cada año.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90000">
        <p14:vortex dir="r"/>
      </p:transition>
    </mc:Choice>
    <mc:Fallback>
      <p:transition spd="slow" advTm="9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44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ntr" presetSubtype="0" fill="hold" nodeType="withEffect">
                                  <p:stCondLst>
                                    <p:cond delay="300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0"/>
                                        <p:tgtEl>
                                          <p:spTgt spid="15"/>
                                        </p:tgtEl>
                                      </p:cBhvr>
                                    </p:animEffect>
                                  </p:childTnLst>
                                </p:cTn>
                              </p:par>
                              <p:par>
                                <p:cTn id="25" presetID="23" presetClass="entr" presetSubtype="288" fill="hold" nodeType="withEffect">
                                  <p:stCondLst>
                                    <p:cond delay="300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0" fill="hold"/>
                                        <p:tgtEl>
                                          <p:spTgt spid="15"/>
                                        </p:tgtEl>
                                        <p:attrNameLst>
                                          <p:attrName>ppt_w</p:attrName>
                                        </p:attrNameLst>
                                      </p:cBhvr>
                                      <p:tavLst>
                                        <p:tav tm="0">
                                          <p:val>
                                            <p:strVal val="4/3*#ppt_w"/>
                                          </p:val>
                                        </p:tav>
                                        <p:tav tm="100000">
                                          <p:val>
                                            <p:strVal val="#ppt_w"/>
                                          </p:val>
                                        </p:tav>
                                      </p:tavLst>
                                    </p:anim>
                                    <p:anim calcmode="lin" valueType="num">
                                      <p:cBhvr>
                                        <p:cTn id="28" dur="5000" fill="hold"/>
                                        <p:tgtEl>
                                          <p:spTgt spid="15"/>
                                        </p:tgtEl>
                                        <p:attrNameLst>
                                          <p:attrName>ppt_h</p:attrName>
                                        </p:attrNameLst>
                                      </p:cBhvr>
                                      <p:tavLst>
                                        <p:tav tm="0">
                                          <p:val>
                                            <p:strVal val="4/3*#ppt_h"/>
                                          </p:val>
                                        </p:tav>
                                        <p:tav tm="100000">
                                          <p:val>
                                            <p:strVal val="#ppt_h"/>
                                          </p:val>
                                        </p:tav>
                                      </p:tavLst>
                                    </p:anim>
                                  </p:childTnLst>
                                </p:cTn>
                              </p:par>
                            </p:childTnLst>
                          </p:cTn>
                        </p:par>
                        <p:par>
                          <p:cTn id="29" fill="hold">
                            <p:stCondLst>
                              <p:cond delay="324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par>
                          <p:cTn id="35" fill="hold">
                            <p:stCondLst>
                              <p:cond delay="52800"/>
                            </p:stCondLst>
                            <p:childTnLst>
                              <p:par>
                                <p:cTn id="36" presetID="10" presetClass="exit" presetSubtype="0" fill="hold" grpId="1" nodeType="afterEffect">
                                  <p:stCondLst>
                                    <p:cond delay="3000"/>
                                  </p:stCondLst>
                                  <p:iterate type="lt">
                                    <p:tmPct val="0"/>
                                  </p:iterate>
                                  <p:childTnLst>
                                    <p:animEffect transition="out" filter="fade">
                                      <p:cBhvr>
                                        <p:cTn id="37" dur="3000"/>
                                        <p:tgtEl>
                                          <p:spTgt spid="6"/>
                                        </p:tgtEl>
                                      </p:cBhvr>
                                    </p:animEffect>
                                    <p:set>
                                      <p:cBhvr>
                                        <p:cTn id="38" dur="1" fill="hold">
                                          <p:stCondLst>
                                            <p:cond delay="2999"/>
                                          </p:stCondLst>
                                        </p:cTn>
                                        <p:tgtEl>
                                          <p:spTgt spid="6"/>
                                        </p:tgtEl>
                                        <p:attrNameLst>
                                          <p:attrName>style.visibility</p:attrName>
                                        </p:attrNameLst>
                                      </p:cBhvr>
                                      <p:to>
                                        <p:strVal val="hidden"/>
                                      </p:to>
                                    </p:set>
                                  </p:childTnLst>
                                </p:cTn>
                              </p:par>
                              <p:par>
                                <p:cTn id="39" presetID="10" presetClass="entr" presetSubtype="0" fill="hold" nodeType="withEffect">
                                  <p:stCondLst>
                                    <p:cond delay="300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5000"/>
                                        <p:tgtEl>
                                          <p:spTgt spid="16"/>
                                        </p:tgtEl>
                                      </p:cBhvr>
                                    </p:animEffect>
                                  </p:childTnLst>
                                </p:cTn>
                              </p:par>
                              <p:par>
                                <p:cTn id="42" presetID="23" presetClass="entr" presetSubtype="288" fill="hold" nodeType="withEffect">
                                  <p:stCondLst>
                                    <p:cond delay="3000"/>
                                  </p:stCondLst>
                                  <p:childTnLst>
                                    <p:set>
                                      <p:cBhvr>
                                        <p:cTn id="43" dur="1" fill="hold">
                                          <p:stCondLst>
                                            <p:cond delay="0"/>
                                          </p:stCondLst>
                                        </p:cTn>
                                        <p:tgtEl>
                                          <p:spTgt spid="16"/>
                                        </p:tgtEl>
                                        <p:attrNameLst>
                                          <p:attrName>style.visibility</p:attrName>
                                        </p:attrNameLst>
                                      </p:cBhvr>
                                      <p:to>
                                        <p:strVal val="visible"/>
                                      </p:to>
                                    </p:set>
                                    <p:anim calcmode="lin" valueType="num">
                                      <p:cBhvr>
                                        <p:cTn id="44" dur="5000" fill="hold"/>
                                        <p:tgtEl>
                                          <p:spTgt spid="16"/>
                                        </p:tgtEl>
                                        <p:attrNameLst>
                                          <p:attrName>ppt_w</p:attrName>
                                        </p:attrNameLst>
                                      </p:cBhvr>
                                      <p:tavLst>
                                        <p:tav tm="0">
                                          <p:val>
                                            <p:strVal val="4/3*#ppt_w"/>
                                          </p:val>
                                        </p:tav>
                                        <p:tav tm="100000">
                                          <p:val>
                                            <p:strVal val="#ppt_w"/>
                                          </p:val>
                                        </p:tav>
                                      </p:tavLst>
                                    </p:anim>
                                    <p:anim calcmode="lin" valueType="num">
                                      <p:cBhvr>
                                        <p:cTn id="45" dur="5000" fill="hold"/>
                                        <p:tgtEl>
                                          <p:spTgt spid="16"/>
                                        </p:tgtEl>
                                        <p:attrNameLst>
                                          <p:attrName>ppt_h</p:attrName>
                                        </p:attrNameLst>
                                      </p:cBhvr>
                                      <p:tavLst>
                                        <p:tav tm="0">
                                          <p:val>
                                            <p:strVal val="4/3*#ppt_h"/>
                                          </p:val>
                                        </p:tav>
                                        <p:tav tm="100000">
                                          <p:val>
                                            <p:strVal val="#ppt_h"/>
                                          </p:val>
                                        </p:tav>
                                      </p:tavLst>
                                    </p:anim>
                                  </p:childTnLst>
                                </p:cTn>
                              </p:par>
                            </p:childTnLst>
                          </p:cTn>
                        </p:par>
                        <p:par>
                          <p:cTn id="46" fill="hold">
                            <p:stCondLst>
                              <p:cond delay="60800"/>
                            </p:stCondLst>
                            <p:childTnLst>
                              <p:par>
                                <p:cTn id="47" presetID="40" presetClass="entr" presetSubtype="0" fill="hold" grpId="0" nodeType="afterEffect">
                                  <p:stCondLst>
                                    <p:cond delay="0"/>
                                  </p:stCondLst>
                                  <p:iterate type="lt">
                                    <p:tmPct val="10000"/>
                                  </p:iterate>
                                  <p:childTnLst>
                                    <p:set>
                                      <p:cBhvr>
                                        <p:cTn id="48" dur="1" fill="hold">
                                          <p:stCondLst>
                                            <p:cond delay="0"/>
                                          </p:stCondLst>
                                        </p:cTn>
                                        <p:tgtEl>
                                          <p:spTgt spid="7"/>
                                        </p:tgtEl>
                                        <p:attrNameLst>
                                          <p:attrName>style.visibility</p:attrName>
                                        </p:attrNameLst>
                                      </p:cBhvr>
                                      <p:to>
                                        <p:strVal val="visible"/>
                                      </p:to>
                                    </p:set>
                                    <p:animEffect transition="in" filter="fade">
                                      <p:cBhvr>
                                        <p:cTn id="49" dur="1000"/>
                                        <p:tgtEl>
                                          <p:spTgt spid="7"/>
                                        </p:tgtEl>
                                      </p:cBhvr>
                                    </p:animEffect>
                                    <p:anim calcmode="lin" valueType="num">
                                      <p:cBhvr>
                                        <p:cTn id="50" dur="1000" fill="hold"/>
                                        <p:tgtEl>
                                          <p:spTgt spid="7"/>
                                        </p:tgtEl>
                                        <p:attrNameLst>
                                          <p:attrName>ppt_x</p:attrName>
                                        </p:attrNameLst>
                                      </p:cBhvr>
                                      <p:tavLst>
                                        <p:tav tm="0">
                                          <p:val>
                                            <p:strVal val="#ppt_x-.1"/>
                                          </p:val>
                                        </p:tav>
                                        <p:tav tm="100000">
                                          <p:val>
                                            <p:strVal val="#ppt_x"/>
                                          </p:val>
                                        </p:tav>
                                      </p:tavLst>
                                    </p:anim>
                                    <p:anim calcmode="lin" valueType="num">
                                      <p:cBhvr>
                                        <p:cTn id="5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a:off x="0" y="0"/>
            <a:ext cx="9144000" cy="5715000"/>
          </a:xfrm>
        </p:spPr>
      </p:pic>
      <p:sp>
        <p:nvSpPr>
          <p:cNvPr id="5" name="4 CuadroTexto"/>
          <p:cNvSpPr txBox="1"/>
          <p:nvPr/>
        </p:nvSpPr>
        <p:spPr>
          <a:xfrm>
            <a:off x="683568"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duda son una buena opción si estás pensando en algo diferente, pero siempre es bueno informarse antes de reservar. A veces, unas vacaciones de ensueño pueden convertirse en una pesadilla, hay de todo como en botica.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30" name="3 Marcador de contenido" descr="2993983350_953e8e3e6b_o.jpg"/>
          <p:cNvPicPr>
            <a:picLocks noChangeAspect="1"/>
          </p:cNvPicPr>
          <p:nvPr/>
        </p:nvPicPr>
        <p:blipFill>
          <a:blip r:embed="rId4" cstate="print"/>
          <a:stretch>
            <a:fillRect/>
          </a:stretch>
        </p:blipFill>
        <p:spPr bwMode="auto">
          <a:xfrm>
            <a:off x="-396552" y="0"/>
            <a:ext cx="10081120" cy="5714999"/>
          </a:xfrm>
          <a:prstGeom prst="rect">
            <a:avLst/>
          </a:prstGeom>
          <a:noFill/>
          <a:ln w="9525">
            <a:noFill/>
            <a:miter lim="800000"/>
            <a:headEnd/>
            <a:tailEnd/>
          </a:ln>
        </p:spPr>
      </p:pic>
      <p:sp>
        <p:nvSpPr>
          <p:cNvPr id="6" name="5 CuadroTexto"/>
          <p:cNvSpPr txBox="1"/>
          <p:nvPr/>
        </p:nvSpPr>
        <p:spPr>
          <a:xfrm>
            <a:off x="323528"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actividades de ocio ofrecidas por las líneas de crucero pueden variar entre barcos. Así que consulta antes de reservar tu viaje por las opciones a realizar a bordo.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51000">
        <p14:glitter pattern="hexagon"/>
      </p:transition>
    </mc:Choice>
    <mc:Fallback>
      <p:transition spd="slow" advTm="5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42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xit" presetSubtype="0" fill="hold" nodeType="withEffect">
                                  <p:stCondLst>
                                    <p:cond delay="3000"/>
                                  </p:stCondLst>
                                  <p:childTnLst>
                                    <p:animEffect transition="out" filter="fade">
                                      <p:cBhvr>
                                        <p:cTn id="23" dur="5000"/>
                                        <p:tgtEl>
                                          <p:spTgt spid="4"/>
                                        </p:tgtEl>
                                      </p:cBhvr>
                                    </p:animEffect>
                                    <p:set>
                                      <p:cBhvr>
                                        <p:cTn id="24" dur="1" fill="hold">
                                          <p:stCondLst>
                                            <p:cond delay="4999"/>
                                          </p:stCondLst>
                                        </p:cTn>
                                        <p:tgtEl>
                                          <p:spTgt spid="4"/>
                                        </p:tgtEl>
                                        <p:attrNameLst>
                                          <p:attrName>style.visibility</p:attrName>
                                        </p:attrNameLst>
                                      </p:cBhvr>
                                      <p:to>
                                        <p:strVal val="hidden"/>
                                      </p:to>
                                    </p:set>
                                  </p:childTnLst>
                                </p:cTn>
                              </p:par>
                              <p:par>
                                <p:cTn id="25" presetID="23" presetClass="exit" presetSubtype="272" fill="hold" nodeType="withEffect">
                                  <p:stCondLst>
                                    <p:cond delay="3000"/>
                                  </p:stCondLst>
                                  <p:childTnLst>
                                    <p:anim calcmode="lin" valueType="num">
                                      <p:cBhvr>
                                        <p:cTn id="26" dur="5000"/>
                                        <p:tgtEl>
                                          <p:spTgt spid="4"/>
                                        </p:tgtEl>
                                        <p:attrNameLst>
                                          <p:attrName>ppt_w</p:attrName>
                                        </p:attrNameLst>
                                      </p:cBhvr>
                                      <p:tavLst>
                                        <p:tav tm="0">
                                          <p:val>
                                            <p:strVal val="ppt_w"/>
                                          </p:val>
                                        </p:tav>
                                        <p:tav tm="100000">
                                          <p:val>
                                            <p:strVal val="4/3*ppt_w"/>
                                          </p:val>
                                        </p:tav>
                                      </p:tavLst>
                                    </p:anim>
                                    <p:anim calcmode="lin" valueType="num">
                                      <p:cBhvr>
                                        <p:cTn id="27" dur="5000"/>
                                        <p:tgtEl>
                                          <p:spTgt spid="4"/>
                                        </p:tgtEl>
                                        <p:attrNameLst>
                                          <p:attrName>ppt_h</p:attrName>
                                        </p:attrNameLst>
                                      </p:cBhvr>
                                      <p:tavLst>
                                        <p:tav tm="0">
                                          <p:val>
                                            <p:strVal val="ppt_h"/>
                                          </p:val>
                                        </p:tav>
                                        <p:tav tm="100000">
                                          <p:val>
                                            <p:strVal val="4/3*ppt_h"/>
                                          </p:val>
                                        </p:tav>
                                      </p:tavLst>
                                    </p:anim>
                                    <p:set>
                                      <p:cBhvr>
                                        <p:cTn id="28" dur="1" fill="hold">
                                          <p:stCondLst>
                                            <p:cond delay="4999"/>
                                          </p:stCondLst>
                                        </p:cTn>
                                        <p:tgtEl>
                                          <p:spTgt spid="4"/>
                                        </p:tgtEl>
                                        <p:attrNameLst>
                                          <p:attrName>style.visibility</p:attrName>
                                        </p:attrNameLst>
                                      </p:cBhvr>
                                      <p:to>
                                        <p:strVal val="hidden"/>
                                      </p:to>
                                    </p:set>
                                  </p:childTnLst>
                                </p:cTn>
                              </p:par>
                              <p:par>
                                <p:cTn id="29" presetID="10" presetClass="entr" presetSubtype="0" fill="hold" nodeType="withEffect">
                                  <p:stCondLst>
                                    <p:cond delay="300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5000"/>
                                        <p:tgtEl>
                                          <p:spTgt spid="30"/>
                                        </p:tgtEl>
                                      </p:cBhvr>
                                    </p:animEffect>
                                  </p:childTnLst>
                                </p:cTn>
                              </p:par>
                              <p:par>
                                <p:cTn id="32" presetID="23" presetClass="entr" presetSubtype="288" fill="hold" nodeType="withEffect">
                                  <p:stCondLst>
                                    <p:cond delay="3000"/>
                                  </p:stCondLst>
                                  <p:childTnLst>
                                    <p:set>
                                      <p:cBhvr>
                                        <p:cTn id="33" dur="1" fill="hold">
                                          <p:stCondLst>
                                            <p:cond delay="0"/>
                                          </p:stCondLst>
                                        </p:cTn>
                                        <p:tgtEl>
                                          <p:spTgt spid="30"/>
                                        </p:tgtEl>
                                        <p:attrNameLst>
                                          <p:attrName>style.visibility</p:attrName>
                                        </p:attrNameLst>
                                      </p:cBhvr>
                                      <p:to>
                                        <p:strVal val="visible"/>
                                      </p:to>
                                    </p:set>
                                    <p:anim calcmode="lin" valueType="num">
                                      <p:cBhvr>
                                        <p:cTn id="34" dur="5000" fill="hold"/>
                                        <p:tgtEl>
                                          <p:spTgt spid="30"/>
                                        </p:tgtEl>
                                        <p:attrNameLst>
                                          <p:attrName>ppt_w</p:attrName>
                                        </p:attrNameLst>
                                      </p:cBhvr>
                                      <p:tavLst>
                                        <p:tav tm="0">
                                          <p:val>
                                            <p:strVal val="4/3*#ppt_w"/>
                                          </p:val>
                                        </p:tav>
                                        <p:tav tm="100000">
                                          <p:val>
                                            <p:strVal val="#ppt_w"/>
                                          </p:val>
                                        </p:tav>
                                      </p:tavLst>
                                    </p:anim>
                                    <p:anim calcmode="lin" valueType="num">
                                      <p:cBhvr>
                                        <p:cTn id="35" dur="5000" fill="hold"/>
                                        <p:tgtEl>
                                          <p:spTgt spid="30"/>
                                        </p:tgtEl>
                                        <p:attrNameLst>
                                          <p:attrName>ppt_h</p:attrName>
                                        </p:attrNameLst>
                                      </p:cBhvr>
                                      <p:tavLst>
                                        <p:tav tm="0">
                                          <p:val>
                                            <p:strVal val="4/3*#ppt_h"/>
                                          </p:val>
                                        </p:tav>
                                        <p:tav tm="100000">
                                          <p:val>
                                            <p:strVal val="#ppt_h"/>
                                          </p:val>
                                        </p:tav>
                                      </p:tavLst>
                                    </p:anim>
                                  </p:childTnLst>
                                </p:cTn>
                              </p:par>
                            </p:childTnLst>
                          </p:cTn>
                        </p:par>
                        <p:par>
                          <p:cTn id="36" fill="hold">
                            <p:stCondLst>
                              <p:cond delay="322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1"/>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827584" y="4585692"/>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catas de vino, clases de cocina, hasta fiestas tematizadas, en un crucero es imposible aburrirse. Y no debes olvidarte de las excursiones en tierra que uno puede hacer.</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7" name="6 Imagen" descr="2048x1365_puffin-atlanticheskij-tupik.jpg"/>
          <p:cNvPicPr>
            <a:picLocks noGrp="1" noChangeAspect="1"/>
          </p:cNvPicPr>
          <p:nvPr isPhoto="1"/>
        </p:nvPicPr>
        <p:blipFill>
          <a:blip r:embed="rId3" cstate="print"/>
          <a:stretch>
            <a:fillRect/>
          </a:stretch>
        </p:blipFill>
        <p:spPr bwMode="auto">
          <a:xfrm>
            <a:off x="0" y="1"/>
            <a:ext cx="9144000" cy="5832210"/>
          </a:xfrm>
          <a:prstGeom prst="rect">
            <a:avLst/>
          </a:prstGeom>
          <a:noFill/>
          <a:ln w="9525">
            <a:noFill/>
            <a:miter lim="800000"/>
            <a:headEnd/>
            <a:tailEnd/>
          </a:ln>
        </p:spPr>
      </p:pic>
      <p:sp>
        <p:nvSpPr>
          <p:cNvPr id="5" name="4 CuadroTexto"/>
          <p:cNvSpPr txBox="1"/>
          <p:nvPr/>
        </p:nvSpPr>
        <p:spPr>
          <a:xfrm>
            <a:off x="467544"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Existe una creencia popular de que los cruceros pueden llegar a ser claustrofóbicos. Ya no es solo por el hecho de estar "encerrado" en un barco sino por estarlo en medio del mar. Lo cierto es que los barcos son naves muy grandes (incluso el más pequeño de ellos).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55000">
        <p14:glitter pattern="hexagon"/>
      </p:transition>
    </mc:Choice>
    <mc:Fallback>
      <p:transition spd="slow" advTm="5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05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10" presetClass="exit" presetSubtype="0" fill="hold" nodeType="withEffect">
                                  <p:stCondLst>
                                    <p:cond delay="3000"/>
                                  </p:stCondLst>
                                  <p:childTnLst>
                                    <p:animEffect transition="out" filter="fade">
                                      <p:cBhvr>
                                        <p:cTn id="23" dur="5000"/>
                                        <p:tgtEl>
                                          <p:spTgt spid="8"/>
                                        </p:tgtEl>
                                      </p:cBhvr>
                                    </p:animEffect>
                                    <p:set>
                                      <p:cBhvr>
                                        <p:cTn id="24" dur="1" fill="hold">
                                          <p:stCondLst>
                                            <p:cond delay="4999"/>
                                          </p:stCondLst>
                                        </p:cTn>
                                        <p:tgtEl>
                                          <p:spTgt spid="8"/>
                                        </p:tgtEl>
                                        <p:attrNameLst>
                                          <p:attrName>style.visibility</p:attrName>
                                        </p:attrNameLst>
                                      </p:cBhvr>
                                      <p:to>
                                        <p:strVal val="hidden"/>
                                      </p:to>
                                    </p:set>
                                  </p:childTnLst>
                                </p:cTn>
                              </p:par>
                              <p:par>
                                <p:cTn id="25" presetID="23" presetClass="exit" presetSubtype="272" fill="hold" nodeType="withEffect">
                                  <p:stCondLst>
                                    <p:cond delay="3000"/>
                                  </p:stCondLst>
                                  <p:childTnLst>
                                    <p:anim calcmode="lin" valueType="num">
                                      <p:cBhvr>
                                        <p:cTn id="26" dur="5000"/>
                                        <p:tgtEl>
                                          <p:spTgt spid="8"/>
                                        </p:tgtEl>
                                        <p:attrNameLst>
                                          <p:attrName>ppt_w</p:attrName>
                                        </p:attrNameLst>
                                      </p:cBhvr>
                                      <p:tavLst>
                                        <p:tav tm="0">
                                          <p:val>
                                            <p:strVal val="ppt_w"/>
                                          </p:val>
                                        </p:tav>
                                        <p:tav tm="100000">
                                          <p:val>
                                            <p:strVal val="4/3*ppt_w"/>
                                          </p:val>
                                        </p:tav>
                                      </p:tavLst>
                                    </p:anim>
                                    <p:anim calcmode="lin" valueType="num">
                                      <p:cBhvr>
                                        <p:cTn id="27" dur="5000"/>
                                        <p:tgtEl>
                                          <p:spTgt spid="8"/>
                                        </p:tgtEl>
                                        <p:attrNameLst>
                                          <p:attrName>ppt_h</p:attrName>
                                        </p:attrNameLst>
                                      </p:cBhvr>
                                      <p:tavLst>
                                        <p:tav tm="0">
                                          <p:val>
                                            <p:strVal val="ppt_h"/>
                                          </p:val>
                                        </p:tav>
                                        <p:tav tm="100000">
                                          <p:val>
                                            <p:strVal val="4/3*ppt_h"/>
                                          </p:val>
                                        </p:tav>
                                      </p:tavLst>
                                    </p:anim>
                                    <p:set>
                                      <p:cBhvr>
                                        <p:cTn id="28" dur="1" fill="hold">
                                          <p:stCondLst>
                                            <p:cond delay="4999"/>
                                          </p:stCondLst>
                                        </p:cTn>
                                        <p:tgtEl>
                                          <p:spTgt spid="8"/>
                                        </p:tgtEl>
                                        <p:attrNameLst>
                                          <p:attrName>style.visibility</p:attrName>
                                        </p:attrNameLst>
                                      </p:cBhvr>
                                      <p:to>
                                        <p:strVal val="hidden"/>
                                      </p:to>
                                    </p:set>
                                  </p:childTnLst>
                                </p:cTn>
                              </p:par>
                              <p:par>
                                <p:cTn id="29" presetID="23" presetClass="entr" presetSubtype="288" fill="hold" nodeType="withEffect">
                                  <p:stCondLst>
                                    <p:cond delay="3000"/>
                                  </p:stCondLst>
                                  <p:childTnLst>
                                    <p:set>
                                      <p:cBhvr>
                                        <p:cTn id="30" dur="1" fill="hold">
                                          <p:stCondLst>
                                            <p:cond delay="0"/>
                                          </p:stCondLst>
                                        </p:cTn>
                                        <p:tgtEl>
                                          <p:spTgt spid="7"/>
                                        </p:tgtEl>
                                        <p:attrNameLst>
                                          <p:attrName>style.visibility</p:attrName>
                                        </p:attrNameLst>
                                      </p:cBhvr>
                                      <p:to>
                                        <p:strVal val="visible"/>
                                      </p:to>
                                    </p:set>
                                    <p:anim calcmode="lin" valueType="num">
                                      <p:cBhvr>
                                        <p:cTn id="31" dur="5000" fill="hold"/>
                                        <p:tgtEl>
                                          <p:spTgt spid="7"/>
                                        </p:tgtEl>
                                        <p:attrNameLst>
                                          <p:attrName>ppt_w</p:attrName>
                                        </p:attrNameLst>
                                      </p:cBhvr>
                                      <p:tavLst>
                                        <p:tav tm="0">
                                          <p:val>
                                            <p:strVal val="4/3*#ppt_w"/>
                                          </p:val>
                                        </p:tav>
                                        <p:tav tm="100000">
                                          <p:val>
                                            <p:strVal val="#ppt_w"/>
                                          </p:val>
                                        </p:tav>
                                      </p:tavLst>
                                    </p:anim>
                                    <p:anim calcmode="lin" valueType="num">
                                      <p:cBhvr>
                                        <p:cTn id="32" dur="5000" fill="hold"/>
                                        <p:tgtEl>
                                          <p:spTgt spid="7"/>
                                        </p:tgtEl>
                                        <p:attrNameLst>
                                          <p:attrName>ppt_h</p:attrName>
                                        </p:attrNameLst>
                                      </p:cBhvr>
                                      <p:tavLst>
                                        <p:tav tm="0">
                                          <p:val>
                                            <p:strVal val="4/3*#ppt_h"/>
                                          </p:val>
                                        </p:tav>
                                        <p:tav tm="100000">
                                          <p:val>
                                            <p:strVal val="#ppt_h"/>
                                          </p:val>
                                        </p:tav>
                                      </p:tavLst>
                                    </p:anim>
                                  </p:childTnLst>
                                </p:cTn>
                              </p:par>
                              <p:par>
                                <p:cTn id="33" presetID="42" presetClass="entr" presetSubtype="0" fill="hold" nodeType="withEffect">
                                  <p:stCondLst>
                                    <p:cond delay="300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0"/>
                                        <p:tgtEl>
                                          <p:spTgt spid="7"/>
                                        </p:tgtEl>
                                      </p:cBhvr>
                                    </p:animEffect>
                                    <p:anim calcmode="lin" valueType="num">
                                      <p:cBhvr>
                                        <p:cTn id="36" dur="5000" fill="hold"/>
                                        <p:tgtEl>
                                          <p:spTgt spid="7"/>
                                        </p:tgtEl>
                                        <p:attrNameLst>
                                          <p:attrName>ppt_x</p:attrName>
                                        </p:attrNameLst>
                                      </p:cBhvr>
                                      <p:tavLst>
                                        <p:tav tm="0">
                                          <p:val>
                                            <p:strVal val="#ppt_x"/>
                                          </p:val>
                                        </p:tav>
                                        <p:tav tm="100000">
                                          <p:val>
                                            <p:strVal val="#ppt_x"/>
                                          </p:val>
                                        </p:tav>
                                      </p:tavLst>
                                    </p:anim>
                                    <p:anim calcmode="lin" valueType="num">
                                      <p:cBhvr>
                                        <p:cTn id="37" dur="50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85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873724"/>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Podría decirse que un crucero es como una ciudad pequeña, en la que tienes de todo a tu disposición, solo que esta va flotando por los mares.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612576" y="0"/>
            <a:ext cx="10369152" cy="5715000"/>
          </a:xfrm>
          <a:prstGeom prst="rect">
            <a:avLst/>
          </a:prstGeom>
          <a:noFill/>
          <a:ln w="9525">
            <a:noFill/>
            <a:miter lim="800000"/>
            <a:headEnd/>
            <a:tailEnd/>
          </a:ln>
        </p:spPr>
      </p:pic>
      <p:sp>
        <p:nvSpPr>
          <p:cNvPr id="6" name="5 CuadroTexto"/>
          <p:cNvSpPr txBox="1"/>
          <p:nvPr/>
        </p:nvSpPr>
        <p:spPr>
          <a:xfrm>
            <a:off x="683568" y="4585692"/>
            <a:ext cx="741682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Disponen de zonas abiertas para que puedas sentir el aire, así como excursiones para salir de vez en cuando a tierra firme, y conexión </a:t>
            </a:r>
            <a:r>
              <a:rPr lang="es-ES" i="1" dirty="0" err="1" smtClean="0">
                <a:effectLst>
                  <a:glow rad="101600">
                    <a:srgbClr val="C00000">
                      <a:alpha val="60000"/>
                    </a:srgbClr>
                  </a:glow>
                  <a:outerShdw blurRad="38100" dist="38100" dir="2700000" algn="tl">
                    <a:srgbClr val="000000">
                      <a:alpha val="43137"/>
                    </a:srgbClr>
                  </a:outerShdw>
                </a:effectLst>
              </a:rPr>
              <a:t>wifi</a:t>
            </a:r>
            <a:r>
              <a:rPr lang="es-ES" i="1" dirty="0" smtClean="0">
                <a:effectLst>
                  <a:glow rad="101600">
                    <a:srgbClr val="C00000">
                      <a:alpha val="60000"/>
                    </a:srgbClr>
                  </a:glow>
                  <a:outerShdw blurRad="38100" dist="38100" dir="2700000" algn="tl">
                    <a:srgbClr val="000000">
                      <a:alpha val="43137"/>
                    </a:srgbClr>
                  </a:outerShdw>
                </a:effectLst>
              </a:rPr>
              <a:t> para no sentirte perdido en otra dimensión.</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539552"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Otro mito falso está relacionado con el tamaño de los camarotes. Mucha gente piensa que las habitaciones son espacios minúsculos que fomentan esa claustrofobia anteriormente mencionada. Sin embargo, hay cabinas para todos los públicos, que varían de precio según su dimensión.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78000">
        <p15:prstTrans prst="peelOff"/>
      </p:transition>
    </mc:Choice>
    <mc:Fallback>
      <p:transition spd="slow" advTm="7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74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ntr" presetSubtype="0" fill="hold" nodeType="withEffect">
                                  <p:stCondLst>
                                    <p:cond delay="300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0"/>
                                        <p:tgtEl>
                                          <p:spTgt spid="15"/>
                                        </p:tgtEl>
                                      </p:cBhvr>
                                    </p:animEffect>
                                  </p:childTnLst>
                                </p:cTn>
                              </p:par>
                              <p:par>
                                <p:cTn id="25" presetID="23" presetClass="entr" presetSubtype="288" fill="hold" nodeType="withEffect">
                                  <p:stCondLst>
                                    <p:cond delay="300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0" fill="hold"/>
                                        <p:tgtEl>
                                          <p:spTgt spid="15"/>
                                        </p:tgtEl>
                                        <p:attrNameLst>
                                          <p:attrName>ppt_w</p:attrName>
                                        </p:attrNameLst>
                                      </p:cBhvr>
                                      <p:tavLst>
                                        <p:tav tm="0">
                                          <p:val>
                                            <p:strVal val="4/3*#ppt_w"/>
                                          </p:val>
                                        </p:tav>
                                        <p:tav tm="100000">
                                          <p:val>
                                            <p:strVal val="#ppt_w"/>
                                          </p:val>
                                        </p:tav>
                                      </p:tavLst>
                                    </p:anim>
                                    <p:anim calcmode="lin" valueType="num">
                                      <p:cBhvr>
                                        <p:cTn id="28" dur="5000" fill="hold"/>
                                        <p:tgtEl>
                                          <p:spTgt spid="15"/>
                                        </p:tgtEl>
                                        <p:attrNameLst>
                                          <p:attrName>ppt_h</p:attrName>
                                        </p:attrNameLst>
                                      </p:cBhvr>
                                      <p:tavLst>
                                        <p:tav tm="0">
                                          <p:val>
                                            <p:strVal val="4/3*#ppt_h"/>
                                          </p:val>
                                        </p:tav>
                                        <p:tav tm="100000">
                                          <p:val>
                                            <p:strVal val="#ppt_h"/>
                                          </p:val>
                                        </p:tav>
                                      </p:tavLst>
                                    </p:anim>
                                  </p:childTnLst>
                                </p:cTn>
                              </p:par>
                            </p:childTnLst>
                          </p:cTn>
                        </p:par>
                        <p:par>
                          <p:cTn id="29" fill="hold">
                            <p:stCondLst>
                              <p:cond delay="254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par>
                          <p:cTn id="35" fill="hold">
                            <p:stCondLst>
                              <p:cond delay="41500"/>
                            </p:stCondLst>
                            <p:childTnLst>
                              <p:par>
                                <p:cTn id="36" presetID="10" presetClass="exit" presetSubtype="0" fill="hold" grpId="1" nodeType="afterEffect">
                                  <p:stCondLst>
                                    <p:cond delay="3000"/>
                                  </p:stCondLst>
                                  <p:iterate type="lt">
                                    <p:tmPct val="0"/>
                                  </p:iterate>
                                  <p:childTnLst>
                                    <p:animEffect transition="out" filter="fade">
                                      <p:cBhvr>
                                        <p:cTn id="37" dur="3000"/>
                                        <p:tgtEl>
                                          <p:spTgt spid="6"/>
                                        </p:tgtEl>
                                      </p:cBhvr>
                                    </p:animEffect>
                                    <p:set>
                                      <p:cBhvr>
                                        <p:cTn id="38" dur="1" fill="hold">
                                          <p:stCondLst>
                                            <p:cond delay="2999"/>
                                          </p:stCondLst>
                                        </p:cTn>
                                        <p:tgtEl>
                                          <p:spTgt spid="6"/>
                                        </p:tgtEl>
                                        <p:attrNameLst>
                                          <p:attrName>style.visibility</p:attrName>
                                        </p:attrNameLst>
                                      </p:cBhvr>
                                      <p:to>
                                        <p:strVal val="hidden"/>
                                      </p:to>
                                    </p:set>
                                  </p:childTnLst>
                                </p:cTn>
                              </p:par>
                              <p:par>
                                <p:cTn id="39" presetID="10" presetClass="entr" presetSubtype="0" fill="hold" nodeType="withEffect">
                                  <p:stCondLst>
                                    <p:cond delay="300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5000"/>
                                        <p:tgtEl>
                                          <p:spTgt spid="16"/>
                                        </p:tgtEl>
                                      </p:cBhvr>
                                    </p:animEffect>
                                  </p:childTnLst>
                                </p:cTn>
                              </p:par>
                              <p:par>
                                <p:cTn id="42" presetID="23" presetClass="entr" presetSubtype="288" fill="hold" nodeType="withEffect">
                                  <p:stCondLst>
                                    <p:cond delay="3000"/>
                                  </p:stCondLst>
                                  <p:childTnLst>
                                    <p:set>
                                      <p:cBhvr>
                                        <p:cTn id="43" dur="1" fill="hold">
                                          <p:stCondLst>
                                            <p:cond delay="0"/>
                                          </p:stCondLst>
                                        </p:cTn>
                                        <p:tgtEl>
                                          <p:spTgt spid="16"/>
                                        </p:tgtEl>
                                        <p:attrNameLst>
                                          <p:attrName>style.visibility</p:attrName>
                                        </p:attrNameLst>
                                      </p:cBhvr>
                                      <p:to>
                                        <p:strVal val="visible"/>
                                      </p:to>
                                    </p:set>
                                    <p:anim calcmode="lin" valueType="num">
                                      <p:cBhvr>
                                        <p:cTn id="44" dur="5000" fill="hold"/>
                                        <p:tgtEl>
                                          <p:spTgt spid="16"/>
                                        </p:tgtEl>
                                        <p:attrNameLst>
                                          <p:attrName>ppt_w</p:attrName>
                                        </p:attrNameLst>
                                      </p:cBhvr>
                                      <p:tavLst>
                                        <p:tav tm="0">
                                          <p:val>
                                            <p:strVal val="4/3*#ppt_w"/>
                                          </p:val>
                                        </p:tav>
                                        <p:tav tm="100000">
                                          <p:val>
                                            <p:strVal val="#ppt_w"/>
                                          </p:val>
                                        </p:tav>
                                      </p:tavLst>
                                    </p:anim>
                                    <p:anim calcmode="lin" valueType="num">
                                      <p:cBhvr>
                                        <p:cTn id="45" dur="5000" fill="hold"/>
                                        <p:tgtEl>
                                          <p:spTgt spid="16"/>
                                        </p:tgtEl>
                                        <p:attrNameLst>
                                          <p:attrName>ppt_h</p:attrName>
                                        </p:attrNameLst>
                                      </p:cBhvr>
                                      <p:tavLst>
                                        <p:tav tm="0">
                                          <p:val>
                                            <p:strVal val="4/3*#ppt_h"/>
                                          </p:val>
                                        </p:tav>
                                        <p:tav tm="100000">
                                          <p:val>
                                            <p:strVal val="#ppt_h"/>
                                          </p:val>
                                        </p:tav>
                                      </p:tavLst>
                                    </p:anim>
                                  </p:childTnLst>
                                </p:cTn>
                              </p:par>
                            </p:childTnLst>
                          </p:cTn>
                        </p:par>
                        <p:par>
                          <p:cTn id="46" fill="hold">
                            <p:stCondLst>
                              <p:cond delay="49500"/>
                            </p:stCondLst>
                            <p:childTnLst>
                              <p:par>
                                <p:cTn id="47" presetID="40" presetClass="entr" presetSubtype="0" fill="hold" grpId="0" nodeType="afterEffect">
                                  <p:stCondLst>
                                    <p:cond delay="0"/>
                                  </p:stCondLst>
                                  <p:iterate type="lt">
                                    <p:tmPct val="10000"/>
                                  </p:iterate>
                                  <p:childTnLst>
                                    <p:set>
                                      <p:cBhvr>
                                        <p:cTn id="48" dur="1" fill="hold">
                                          <p:stCondLst>
                                            <p:cond delay="0"/>
                                          </p:stCondLst>
                                        </p:cTn>
                                        <p:tgtEl>
                                          <p:spTgt spid="7"/>
                                        </p:tgtEl>
                                        <p:attrNameLst>
                                          <p:attrName>style.visibility</p:attrName>
                                        </p:attrNameLst>
                                      </p:cBhvr>
                                      <p:to>
                                        <p:strVal val="visible"/>
                                      </p:to>
                                    </p:set>
                                    <p:animEffect transition="in" filter="fade">
                                      <p:cBhvr>
                                        <p:cTn id="49" dur="1000"/>
                                        <p:tgtEl>
                                          <p:spTgt spid="7"/>
                                        </p:tgtEl>
                                      </p:cBhvr>
                                    </p:animEffect>
                                    <p:anim calcmode="lin" valueType="num">
                                      <p:cBhvr>
                                        <p:cTn id="50" dur="1000" fill="hold"/>
                                        <p:tgtEl>
                                          <p:spTgt spid="7"/>
                                        </p:tgtEl>
                                        <p:attrNameLst>
                                          <p:attrName>ppt_x</p:attrName>
                                        </p:attrNameLst>
                                      </p:cBhvr>
                                      <p:tavLst>
                                        <p:tav tm="0">
                                          <p:val>
                                            <p:strVal val="#ppt_x-.1"/>
                                          </p:val>
                                        </p:tav>
                                        <p:tav tm="100000">
                                          <p:val>
                                            <p:strVal val="#ppt_x"/>
                                          </p:val>
                                        </p:tav>
                                      </p:tavLst>
                                    </p:anim>
                                    <p:anim calcmode="lin" valueType="num">
                                      <p:cBhvr>
                                        <p:cTn id="5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11560" y="4873724"/>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un barco puedes disfrutar de un camarote sencillo de interior, que suele ser la opción más barata, hasta una de las suites más elegantes.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3" name="12 Imagen" descr="45ae5ef3b9e000df40c16ee12fcb028e.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habitaciones para todos los gustos, bolsillos y personas. Cuando vayas a reservar tu viaje ten en cuenta la ubicación del camarote en el que te quieras instalar.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3000">
        <p14:prism/>
      </p:transition>
    </mc:Choice>
    <mc:Fallback>
      <p:transition spd="slow" advTm="4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5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0" fill="hold"/>
                                        <p:tgtEl>
                                          <p:spTgt spid="12"/>
                                        </p:tgtEl>
                                        <p:attrNameLst>
                                          <p:attrName>ppt_w</p:attrName>
                                        </p:attrNameLst>
                                      </p:cBhvr>
                                      <p:tavLst>
                                        <p:tav tm="0">
                                          <p:val>
                                            <p:strVal val="4/3*#ppt_w"/>
                                          </p:val>
                                        </p:tav>
                                        <p:tav tm="100000">
                                          <p:val>
                                            <p:strVal val="#ppt_w"/>
                                          </p:val>
                                        </p:tav>
                                      </p:tavLst>
                                    </p:anim>
                                    <p:anim calcmode="lin" valueType="num">
                                      <p:cBhvr>
                                        <p:cTn id="11" dur="5000" fill="hold"/>
                                        <p:tgtEl>
                                          <p:spTgt spid="12"/>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75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47" presetClass="exit" presetSubtype="0" fill="hold" nodeType="withEffect">
                                  <p:stCondLst>
                                    <p:cond delay="3000"/>
                                  </p:stCondLst>
                                  <p:childTnLst>
                                    <p:animEffect transition="out" filter="fade">
                                      <p:cBhvr>
                                        <p:cTn id="23" dur="5000"/>
                                        <p:tgtEl>
                                          <p:spTgt spid="12"/>
                                        </p:tgtEl>
                                      </p:cBhvr>
                                    </p:animEffect>
                                    <p:anim calcmode="lin" valueType="num">
                                      <p:cBhvr>
                                        <p:cTn id="24" dur="5000"/>
                                        <p:tgtEl>
                                          <p:spTgt spid="12"/>
                                        </p:tgtEl>
                                        <p:attrNameLst>
                                          <p:attrName>ppt_x</p:attrName>
                                        </p:attrNameLst>
                                      </p:cBhvr>
                                      <p:tavLst>
                                        <p:tav tm="0">
                                          <p:val>
                                            <p:strVal val="ppt_x"/>
                                          </p:val>
                                        </p:tav>
                                        <p:tav tm="100000">
                                          <p:val>
                                            <p:strVal val="ppt_x"/>
                                          </p:val>
                                        </p:tav>
                                      </p:tavLst>
                                    </p:anim>
                                    <p:anim calcmode="lin" valueType="num">
                                      <p:cBhvr>
                                        <p:cTn id="25" dur="5000"/>
                                        <p:tgtEl>
                                          <p:spTgt spid="12"/>
                                        </p:tgtEl>
                                        <p:attrNameLst>
                                          <p:attrName>ppt_y</p:attrName>
                                        </p:attrNameLst>
                                      </p:cBhvr>
                                      <p:tavLst>
                                        <p:tav tm="0">
                                          <p:val>
                                            <p:strVal val="ppt_y"/>
                                          </p:val>
                                        </p:tav>
                                        <p:tav tm="100000">
                                          <p:val>
                                            <p:strVal val="ppt_y-.1"/>
                                          </p:val>
                                        </p:tav>
                                      </p:tavLst>
                                    </p:anim>
                                    <p:set>
                                      <p:cBhvr>
                                        <p:cTn id="26" dur="1" fill="hold">
                                          <p:stCondLst>
                                            <p:cond delay="4999"/>
                                          </p:stCondLst>
                                        </p:cTn>
                                        <p:tgtEl>
                                          <p:spTgt spid="12"/>
                                        </p:tgtEl>
                                        <p:attrNameLst>
                                          <p:attrName>style.visibility</p:attrName>
                                        </p:attrNameLst>
                                      </p:cBhvr>
                                      <p:to>
                                        <p:strVal val="hidden"/>
                                      </p:to>
                                    </p:set>
                                  </p:childTnLst>
                                </p:cTn>
                              </p:par>
                              <p:par>
                                <p:cTn id="27" presetID="23" presetClass="exit" presetSubtype="272" fill="hold" nodeType="withEffect">
                                  <p:stCondLst>
                                    <p:cond delay="3000"/>
                                  </p:stCondLst>
                                  <p:childTnLst>
                                    <p:anim calcmode="lin" valueType="num">
                                      <p:cBhvr>
                                        <p:cTn id="28" dur="5000"/>
                                        <p:tgtEl>
                                          <p:spTgt spid="12"/>
                                        </p:tgtEl>
                                        <p:attrNameLst>
                                          <p:attrName>ppt_w</p:attrName>
                                        </p:attrNameLst>
                                      </p:cBhvr>
                                      <p:tavLst>
                                        <p:tav tm="0">
                                          <p:val>
                                            <p:strVal val="ppt_w"/>
                                          </p:val>
                                        </p:tav>
                                        <p:tav tm="100000">
                                          <p:val>
                                            <p:strVal val="4/3*ppt_w"/>
                                          </p:val>
                                        </p:tav>
                                      </p:tavLst>
                                    </p:anim>
                                    <p:anim calcmode="lin" valueType="num">
                                      <p:cBhvr>
                                        <p:cTn id="29" dur="5000"/>
                                        <p:tgtEl>
                                          <p:spTgt spid="12"/>
                                        </p:tgtEl>
                                        <p:attrNameLst>
                                          <p:attrName>ppt_h</p:attrName>
                                        </p:attrNameLst>
                                      </p:cBhvr>
                                      <p:tavLst>
                                        <p:tav tm="0">
                                          <p:val>
                                            <p:strVal val="ppt_h"/>
                                          </p:val>
                                        </p:tav>
                                        <p:tav tm="100000">
                                          <p:val>
                                            <p:strVal val="4/3*ppt_h"/>
                                          </p:val>
                                        </p:tav>
                                      </p:tavLst>
                                    </p:anim>
                                    <p:set>
                                      <p:cBhvr>
                                        <p:cTn id="30" dur="1" fill="hold">
                                          <p:stCondLst>
                                            <p:cond delay="4999"/>
                                          </p:stCondLst>
                                        </p:cTn>
                                        <p:tgtEl>
                                          <p:spTgt spid="12"/>
                                        </p:tgtEl>
                                        <p:attrNameLst>
                                          <p:attrName>style.visibility</p:attrName>
                                        </p:attrNameLst>
                                      </p:cBhvr>
                                      <p:to>
                                        <p:strVal val="hidden"/>
                                      </p:to>
                                    </p:set>
                                  </p:childTnLst>
                                </p:cTn>
                              </p:par>
                              <p:par>
                                <p:cTn id="31" presetID="23" presetClass="entr" presetSubtype="288" fill="hold" nodeType="withEffect">
                                  <p:stCondLst>
                                    <p:cond delay="3000"/>
                                  </p:stCondLst>
                                  <p:childTnLst>
                                    <p:set>
                                      <p:cBhvr>
                                        <p:cTn id="32" dur="1" fill="hold">
                                          <p:stCondLst>
                                            <p:cond delay="0"/>
                                          </p:stCondLst>
                                        </p:cTn>
                                        <p:tgtEl>
                                          <p:spTgt spid="13"/>
                                        </p:tgtEl>
                                        <p:attrNameLst>
                                          <p:attrName>style.visibility</p:attrName>
                                        </p:attrNameLst>
                                      </p:cBhvr>
                                      <p:to>
                                        <p:strVal val="visible"/>
                                      </p:to>
                                    </p:set>
                                    <p:anim calcmode="lin" valueType="num">
                                      <p:cBhvr>
                                        <p:cTn id="33" dur="5000" fill="hold"/>
                                        <p:tgtEl>
                                          <p:spTgt spid="13"/>
                                        </p:tgtEl>
                                        <p:attrNameLst>
                                          <p:attrName>ppt_w</p:attrName>
                                        </p:attrNameLst>
                                      </p:cBhvr>
                                      <p:tavLst>
                                        <p:tav tm="0">
                                          <p:val>
                                            <p:strVal val="4/3*#ppt_w"/>
                                          </p:val>
                                        </p:tav>
                                        <p:tav tm="100000">
                                          <p:val>
                                            <p:strVal val="#ppt_w"/>
                                          </p:val>
                                        </p:tav>
                                      </p:tavLst>
                                    </p:anim>
                                    <p:anim calcmode="lin" valueType="num">
                                      <p:cBhvr>
                                        <p:cTn id="34" dur="5000" fill="hold"/>
                                        <p:tgtEl>
                                          <p:spTgt spid="13"/>
                                        </p:tgtEl>
                                        <p:attrNameLst>
                                          <p:attrName>ppt_h</p:attrName>
                                        </p:attrNameLst>
                                      </p:cBhvr>
                                      <p:tavLst>
                                        <p:tav tm="0">
                                          <p:val>
                                            <p:strVal val="4/3*#ppt_h"/>
                                          </p:val>
                                        </p:tav>
                                        <p:tav tm="100000">
                                          <p:val>
                                            <p:strVal val="#ppt_h"/>
                                          </p:val>
                                        </p:tav>
                                      </p:tavLst>
                                    </p:anim>
                                  </p:childTnLst>
                                </p:cTn>
                              </p:par>
                              <p:par>
                                <p:cTn id="35" presetID="47" presetClass="entr" presetSubtype="0" fill="hold" nodeType="withEffect">
                                  <p:stCondLst>
                                    <p:cond delay="300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0"/>
                                        <p:tgtEl>
                                          <p:spTgt spid="13"/>
                                        </p:tgtEl>
                                      </p:cBhvr>
                                    </p:animEffect>
                                    <p:anim calcmode="lin" valueType="num">
                                      <p:cBhvr>
                                        <p:cTn id="38" dur="5000" fill="hold"/>
                                        <p:tgtEl>
                                          <p:spTgt spid="13"/>
                                        </p:tgtEl>
                                        <p:attrNameLst>
                                          <p:attrName>ppt_x</p:attrName>
                                        </p:attrNameLst>
                                      </p:cBhvr>
                                      <p:tavLst>
                                        <p:tav tm="0">
                                          <p:val>
                                            <p:strVal val="#ppt_x"/>
                                          </p:val>
                                        </p:tav>
                                        <p:tav tm="100000">
                                          <p:val>
                                            <p:strVal val="#ppt_x"/>
                                          </p:val>
                                        </p:tav>
                                      </p:tavLst>
                                    </p:anim>
                                    <p:anim calcmode="lin" valueType="num">
                                      <p:cBhvr>
                                        <p:cTn id="39" dur="5000" fill="hold"/>
                                        <p:tgtEl>
                                          <p:spTgt spid="13"/>
                                        </p:tgtEl>
                                        <p:attrNameLst>
                                          <p:attrName>ppt_y</p:attrName>
                                        </p:attrNameLst>
                                      </p:cBhvr>
                                      <p:tavLst>
                                        <p:tav tm="0">
                                          <p:val>
                                            <p:strVal val="#ppt_y-.1"/>
                                          </p:val>
                                        </p:tav>
                                        <p:tav tm="100000">
                                          <p:val>
                                            <p:strVal val="#ppt_y"/>
                                          </p:val>
                                        </p:tav>
                                      </p:tavLst>
                                    </p:anim>
                                  </p:childTnLst>
                                </p:cTn>
                              </p:par>
                            </p:childTnLst>
                          </p:cTn>
                        </p:par>
                        <p:par>
                          <p:cTn id="40" fill="hold">
                            <p:stCondLst>
                              <p:cond delay="255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Quizás si montas es un barco recreativo de los pequeños te marees, pero no es algo que suceda a menudo en los cruceros, ya que disponen de estabilizadores que disminuyen al mínimo el movimiento que producen los océanos.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873724"/>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pueden dar excepciones en días de tempestad, con las aguas agitadas, pero lo normal es que llegues a olvidar que te encuentras flotando.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cstate="print"/>
          <a:stretch>
            <a:fillRect/>
          </a:stretch>
        </p:blipFill>
        <p:spPr bwMode="auto">
          <a:xfrm>
            <a:off x="0" y="0"/>
            <a:ext cx="9143999" cy="5714999"/>
          </a:xfrm>
          <a:prstGeom prst="rect">
            <a:avLst/>
          </a:prstGeom>
          <a:noFill/>
          <a:ln w="9525">
            <a:noFill/>
            <a:miter lim="800000"/>
            <a:headEnd/>
            <a:tailEnd/>
          </a:ln>
        </p:spPr>
      </p:pic>
      <p:sp>
        <p:nvSpPr>
          <p:cNvPr id="8" name="7 CuadroTexto"/>
          <p:cNvSpPr txBox="1"/>
          <p:nvPr/>
        </p:nvSpPr>
        <p:spPr>
          <a:xfrm>
            <a:off x="1187624" y="4585692"/>
            <a:ext cx="734481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caso de ser una persona con tendencia a marearse, un consejo es solicitar un camarote lo más próximo a la cubierta, ya que se trata del punto de equilibrio natural del barco.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71000">
        <p14:prism/>
      </p:transition>
    </mc:Choice>
    <mc:Fallback>
      <p:transition spd="slow" advTm="7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41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xit" presetSubtype="0" fill="hold" nodeType="withEffect">
                                  <p:stCondLst>
                                    <p:cond delay="3000"/>
                                  </p:stCondLst>
                                  <p:childTnLst>
                                    <p:animEffect transition="out" filter="fade">
                                      <p:cBhvr>
                                        <p:cTn id="23" dur="5000"/>
                                        <p:tgtEl>
                                          <p:spTgt spid="7"/>
                                        </p:tgtEl>
                                      </p:cBhvr>
                                    </p:animEffect>
                                    <p:set>
                                      <p:cBhvr>
                                        <p:cTn id="24" dur="1" fill="hold">
                                          <p:stCondLst>
                                            <p:cond delay="4999"/>
                                          </p:stCondLst>
                                        </p:cTn>
                                        <p:tgtEl>
                                          <p:spTgt spid="7"/>
                                        </p:tgtEl>
                                        <p:attrNameLst>
                                          <p:attrName>style.visibility</p:attrName>
                                        </p:attrNameLst>
                                      </p:cBhvr>
                                      <p:to>
                                        <p:strVal val="hidden"/>
                                      </p:to>
                                    </p:set>
                                  </p:childTnLst>
                                </p:cTn>
                              </p:par>
                              <p:par>
                                <p:cTn id="25" presetID="23" presetClass="exit" presetSubtype="16" fill="hold" nodeType="withEffect">
                                  <p:stCondLst>
                                    <p:cond delay="3000"/>
                                  </p:stCondLst>
                                  <p:childTnLst>
                                    <p:anim calcmode="lin" valueType="num">
                                      <p:cBhvr>
                                        <p:cTn id="26" dur="5000"/>
                                        <p:tgtEl>
                                          <p:spTgt spid="7"/>
                                        </p:tgtEl>
                                        <p:attrNameLst>
                                          <p:attrName>ppt_w</p:attrName>
                                        </p:attrNameLst>
                                      </p:cBhvr>
                                      <p:tavLst>
                                        <p:tav tm="0">
                                          <p:val>
                                            <p:strVal val="ppt_w"/>
                                          </p:val>
                                        </p:tav>
                                        <p:tav tm="100000">
                                          <p:val>
                                            <p:strVal val="4*ppt_w"/>
                                          </p:val>
                                        </p:tav>
                                      </p:tavLst>
                                    </p:anim>
                                    <p:anim calcmode="lin" valueType="num">
                                      <p:cBhvr>
                                        <p:cTn id="27" dur="5000"/>
                                        <p:tgtEl>
                                          <p:spTgt spid="7"/>
                                        </p:tgtEl>
                                        <p:attrNameLst>
                                          <p:attrName>ppt_h</p:attrName>
                                        </p:attrNameLst>
                                      </p:cBhvr>
                                      <p:tavLst>
                                        <p:tav tm="0">
                                          <p:val>
                                            <p:strVal val="ppt_h"/>
                                          </p:val>
                                        </p:tav>
                                        <p:tav tm="100000">
                                          <p:val>
                                            <p:strVal val="4*ppt_h"/>
                                          </p:val>
                                        </p:tav>
                                      </p:tavLst>
                                    </p:anim>
                                    <p:set>
                                      <p:cBhvr>
                                        <p:cTn id="28" dur="1" fill="hold">
                                          <p:stCondLst>
                                            <p:cond delay="4999"/>
                                          </p:stCondLst>
                                        </p:cTn>
                                        <p:tgtEl>
                                          <p:spTgt spid="7"/>
                                        </p:tgtEl>
                                        <p:attrNameLst>
                                          <p:attrName>style.visibility</p:attrName>
                                        </p:attrNameLst>
                                      </p:cBhvr>
                                      <p:to>
                                        <p:strVal val="hidden"/>
                                      </p:to>
                                    </p:set>
                                  </p:childTnLst>
                                </p:cTn>
                              </p:par>
                              <p:par>
                                <p:cTn id="29" presetID="10" presetClass="entr" presetSubtype="0" fill="hold" nodeType="withEffect">
                                  <p:stCondLst>
                                    <p:cond delay="300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0"/>
                                        <p:tgtEl>
                                          <p:spTgt spid="4"/>
                                        </p:tgtEl>
                                      </p:cBhvr>
                                    </p:animEffect>
                                  </p:childTnLst>
                                </p:cTn>
                              </p:par>
                              <p:par>
                                <p:cTn id="32" presetID="23" presetClass="entr" presetSubtype="288" fill="hold" nodeType="withEffect">
                                  <p:stCondLst>
                                    <p:cond delay="3000"/>
                                  </p:stCondLst>
                                  <p:childTnLst>
                                    <p:set>
                                      <p:cBhvr>
                                        <p:cTn id="33" dur="1" fill="hold">
                                          <p:stCondLst>
                                            <p:cond delay="0"/>
                                          </p:stCondLst>
                                        </p:cTn>
                                        <p:tgtEl>
                                          <p:spTgt spid="4"/>
                                        </p:tgtEl>
                                        <p:attrNameLst>
                                          <p:attrName>style.visibility</p:attrName>
                                        </p:attrNameLst>
                                      </p:cBhvr>
                                      <p:to>
                                        <p:strVal val="visible"/>
                                      </p:to>
                                    </p:set>
                                    <p:anim calcmode="lin" valueType="num">
                                      <p:cBhvr>
                                        <p:cTn id="34" dur="5000" fill="hold"/>
                                        <p:tgtEl>
                                          <p:spTgt spid="4"/>
                                        </p:tgtEl>
                                        <p:attrNameLst>
                                          <p:attrName>ppt_w</p:attrName>
                                        </p:attrNameLst>
                                      </p:cBhvr>
                                      <p:tavLst>
                                        <p:tav tm="0">
                                          <p:val>
                                            <p:strVal val="4/3*#ppt_w"/>
                                          </p:val>
                                        </p:tav>
                                        <p:tav tm="100000">
                                          <p:val>
                                            <p:strVal val="#ppt_w"/>
                                          </p:val>
                                        </p:tav>
                                      </p:tavLst>
                                    </p:anim>
                                    <p:anim calcmode="lin" valueType="num">
                                      <p:cBhvr>
                                        <p:cTn id="35" dur="5000" fill="hold"/>
                                        <p:tgtEl>
                                          <p:spTgt spid="4"/>
                                        </p:tgtEl>
                                        <p:attrNameLst>
                                          <p:attrName>ppt_h</p:attrName>
                                        </p:attrNameLst>
                                      </p:cBhvr>
                                      <p:tavLst>
                                        <p:tav tm="0">
                                          <p:val>
                                            <p:strVal val="4/3*#ppt_h"/>
                                          </p:val>
                                        </p:tav>
                                        <p:tav tm="100000">
                                          <p:val>
                                            <p:strVal val="#ppt_h"/>
                                          </p:val>
                                        </p:tav>
                                      </p:tavLst>
                                    </p:anim>
                                  </p:childTnLst>
                                </p:cTn>
                              </p:par>
                            </p:childTnLst>
                          </p:cTn>
                        </p:par>
                        <p:par>
                          <p:cTn id="36" fill="hold">
                            <p:stCondLst>
                              <p:cond delay="321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1"/>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childTnLst>
                                </p:cTn>
                              </p:par>
                            </p:childTnLst>
                          </p:cTn>
                        </p:par>
                        <p:par>
                          <p:cTn id="42" fill="hold">
                            <p:stCondLst>
                              <p:cond delay="44600"/>
                            </p:stCondLst>
                            <p:childTnLst>
                              <p:par>
                                <p:cTn id="43" presetID="10" presetClass="exit" presetSubtype="0" fill="hold" grpId="1" nodeType="afterEffect">
                                  <p:stCondLst>
                                    <p:cond delay="3000"/>
                                  </p:stCondLst>
                                  <p:iterate type="lt">
                                    <p:tmPct val="0"/>
                                  </p:iterate>
                                  <p:childTnLst>
                                    <p:animEffect transition="out" filter="fade">
                                      <p:cBhvr>
                                        <p:cTn id="44" dur="3000"/>
                                        <p:tgtEl>
                                          <p:spTgt spid="6"/>
                                        </p:tgtEl>
                                      </p:cBhvr>
                                    </p:animEffect>
                                    <p:set>
                                      <p:cBhvr>
                                        <p:cTn id="45" dur="1" fill="hold">
                                          <p:stCondLst>
                                            <p:cond delay="2999"/>
                                          </p:stCondLst>
                                        </p:cTn>
                                        <p:tgtEl>
                                          <p:spTgt spid="6"/>
                                        </p:tgtEl>
                                        <p:attrNameLst>
                                          <p:attrName>style.visibility</p:attrName>
                                        </p:attrNameLst>
                                      </p:cBhvr>
                                      <p:to>
                                        <p:strVal val="hidden"/>
                                      </p:to>
                                    </p:set>
                                  </p:childTnLst>
                                </p:cTn>
                              </p:par>
                              <p:par>
                                <p:cTn id="46" presetID="10" presetClass="exit" presetSubtype="0" fill="hold" nodeType="withEffect">
                                  <p:stCondLst>
                                    <p:cond delay="3000"/>
                                  </p:stCondLst>
                                  <p:childTnLst>
                                    <p:animEffect transition="out" filter="fade">
                                      <p:cBhvr>
                                        <p:cTn id="47" dur="5000"/>
                                        <p:tgtEl>
                                          <p:spTgt spid="4"/>
                                        </p:tgtEl>
                                      </p:cBhvr>
                                    </p:animEffect>
                                    <p:set>
                                      <p:cBhvr>
                                        <p:cTn id="48" dur="1" fill="hold">
                                          <p:stCondLst>
                                            <p:cond delay="4999"/>
                                          </p:stCondLst>
                                        </p:cTn>
                                        <p:tgtEl>
                                          <p:spTgt spid="4"/>
                                        </p:tgtEl>
                                        <p:attrNameLst>
                                          <p:attrName>style.visibility</p:attrName>
                                        </p:attrNameLst>
                                      </p:cBhvr>
                                      <p:to>
                                        <p:strVal val="hidden"/>
                                      </p:to>
                                    </p:set>
                                  </p:childTnLst>
                                </p:cTn>
                              </p:par>
                              <p:par>
                                <p:cTn id="49" presetID="23" presetClass="exit" presetSubtype="16" fill="hold" nodeType="withEffect">
                                  <p:stCondLst>
                                    <p:cond delay="3000"/>
                                  </p:stCondLst>
                                  <p:childTnLst>
                                    <p:anim calcmode="lin" valueType="num">
                                      <p:cBhvr>
                                        <p:cTn id="50" dur="5000"/>
                                        <p:tgtEl>
                                          <p:spTgt spid="4"/>
                                        </p:tgtEl>
                                        <p:attrNameLst>
                                          <p:attrName>ppt_w</p:attrName>
                                        </p:attrNameLst>
                                      </p:cBhvr>
                                      <p:tavLst>
                                        <p:tav tm="0">
                                          <p:val>
                                            <p:strVal val="ppt_w"/>
                                          </p:val>
                                        </p:tav>
                                        <p:tav tm="100000">
                                          <p:val>
                                            <p:strVal val="4*ppt_w"/>
                                          </p:val>
                                        </p:tav>
                                      </p:tavLst>
                                    </p:anim>
                                    <p:anim calcmode="lin" valueType="num">
                                      <p:cBhvr>
                                        <p:cTn id="51" dur="5000"/>
                                        <p:tgtEl>
                                          <p:spTgt spid="4"/>
                                        </p:tgtEl>
                                        <p:attrNameLst>
                                          <p:attrName>ppt_h</p:attrName>
                                        </p:attrNameLst>
                                      </p:cBhvr>
                                      <p:tavLst>
                                        <p:tav tm="0">
                                          <p:val>
                                            <p:strVal val="ppt_h"/>
                                          </p:val>
                                        </p:tav>
                                        <p:tav tm="100000">
                                          <p:val>
                                            <p:strVal val="4*ppt_h"/>
                                          </p:val>
                                        </p:tav>
                                      </p:tavLst>
                                    </p:anim>
                                    <p:set>
                                      <p:cBhvr>
                                        <p:cTn id="52" dur="1" fill="hold">
                                          <p:stCondLst>
                                            <p:cond delay="4999"/>
                                          </p:stCondLst>
                                        </p:cTn>
                                        <p:tgtEl>
                                          <p:spTgt spid="4"/>
                                        </p:tgtEl>
                                        <p:attrNameLst>
                                          <p:attrName>style.visibility</p:attrName>
                                        </p:attrNameLst>
                                      </p:cBhvr>
                                      <p:to>
                                        <p:strVal val="hidden"/>
                                      </p:to>
                                    </p:set>
                                  </p:childTnLst>
                                </p:cTn>
                              </p:par>
                              <p:par>
                                <p:cTn id="53" presetID="10" presetClass="entr" presetSubtype="0" fill="hold" nodeType="withEffect">
                                  <p:stCondLst>
                                    <p:cond delay="300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5000"/>
                                        <p:tgtEl>
                                          <p:spTgt spid="16"/>
                                        </p:tgtEl>
                                      </p:cBhvr>
                                    </p:animEffect>
                                  </p:childTnLst>
                                </p:cTn>
                              </p:par>
                              <p:par>
                                <p:cTn id="56" presetID="23" presetClass="entr" presetSubtype="288" fill="hold" nodeType="withEffect">
                                  <p:stCondLst>
                                    <p:cond delay="3000"/>
                                  </p:stCondLst>
                                  <p:childTnLst>
                                    <p:set>
                                      <p:cBhvr>
                                        <p:cTn id="57" dur="1" fill="hold">
                                          <p:stCondLst>
                                            <p:cond delay="0"/>
                                          </p:stCondLst>
                                        </p:cTn>
                                        <p:tgtEl>
                                          <p:spTgt spid="16"/>
                                        </p:tgtEl>
                                        <p:attrNameLst>
                                          <p:attrName>style.visibility</p:attrName>
                                        </p:attrNameLst>
                                      </p:cBhvr>
                                      <p:to>
                                        <p:strVal val="visible"/>
                                      </p:to>
                                    </p:set>
                                    <p:anim calcmode="lin" valueType="num">
                                      <p:cBhvr>
                                        <p:cTn id="58" dur="5000" fill="hold"/>
                                        <p:tgtEl>
                                          <p:spTgt spid="16"/>
                                        </p:tgtEl>
                                        <p:attrNameLst>
                                          <p:attrName>ppt_w</p:attrName>
                                        </p:attrNameLst>
                                      </p:cBhvr>
                                      <p:tavLst>
                                        <p:tav tm="0">
                                          <p:val>
                                            <p:strVal val="4/3*#ppt_w"/>
                                          </p:val>
                                        </p:tav>
                                        <p:tav tm="100000">
                                          <p:val>
                                            <p:strVal val="#ppt_w"/>
                                          </p:val>
                                        </p:tav>
                                      </p:tavLst>
                                    </p:anim>
                                    <p:anim calcmode="lin" valueType="num">
                                      <p:cBhvr>
                                        <p:cTn id="59" dur="5000" fill="hold"/>
                                        <p:tgtEl>
                                          <p:spTgt spid="16"/>
                                        </p:tgtEl>
                                        <p:attrNameLst>
                                          <p:attrName>ppt_h</p:attrName>
                                        </p:attrNameLst>
                                      </p:cBhvr>
                                      <p:tavLst>
                                        <p:tav tm="0">
                                          <p:val>
                                            <p:strVal val="4/3*#ppt_h"/>
                                          </p:val>
                                        </p:tav>
                                        <p:tav tm="100000">
                                          <p:val>
                                            <p:strVal val="#ppt_h"/>
                                          </p:val>
                                        </p:tav>
                                      </p:tavLst>
                                    </p:anim>
                                  </p:childTnLst>
                                </p:cTn>
                              </p:par>
                            </p:childTnLst>
                          </p:cTn>
                        </p:par>
                        <p:par>
                          <p:cTn id="60" fill="hold">
                            <p:stCondLst>
                              <p:cond delay="52600"/>
                            </p:stCondLst>
                            <p:childTnLst>
                              <p:par>
                                <p:cTn id="61" presetID="40" presetClass="entr" presetSubtype="0" fill="hold" grpId="0" nodeType="afterEffect">
                                  <p:stCondLst>
                                    <p:cond delay="0"/>
                                  </p:stCondLst>
                                  <p:iterate type="lt">
                                    <p:tmPct val="10000"/>
                                  </p:iterate>
                                  <p:childTnLst>
                                    <p:set>
                                      <p:cBhvr>
                                        <p:cTn id="62" dur="1" fill="hold">
                                          <p:stCondLst>
                                            <p:cond delay="0"/>
                                          </p:stCondLst>
                                        </p:cTn>
                                        <p:tgtEl>
                                          <p:spTgt spid="8"/>
                                        </p:tgtEl>
                                        <p:attrNameLst>
                                          <p:attrName>style.visibility</p:attrName>
                                        </p:attrNameLst>
                                      </p:cBhvr>
                                      <p:to>
                                        <p:strVal val="visible"/>
                                      </p:to>
                                    </p:set>
                                    <p:animEffect transition="in" filter="fade">
                                      <p:cBhvr>
                                        <p:cTn id="63" dur="1000"/>
                                        <p:tgtEl>
                                          <p:spTgt spid="8"/>
                                        </p:tgtEl>
                                      </p:cBhvr>
                                    </p:animEffect>
                                    <p:anim calcmode="lin" valueType="num">
                                      <p:cBhvr>
                                        <p:cTn id="64" dur="1000" fill="hold"/>
                                        <p:tgtEl>
                                          <p:spTgt spid="8"/>
                                        </p:tgtEl>
                                        <p:attrNameLst>
                                          <p:attrName>ppt_x</p:attrName>
                                        </p:attrNameLst>
                                      </p:cBhvr>
                                      <p:tavLst>
                                        <p:tav tm="0">
                                          <p:val>
                                            <p:strVal val="#ppt_x-.1"/>
                                          </p:val>
                                        </p:tav>
                                        <p:tav tm="100000">
                                          <p:val>
                                            <p:strVal val="#ppt_x"/>
                                          </p:val>
                                        </p:tav>
                                      </p:tavLst>
                                    </p:anim>
                                    <p:anim calcmode="lin" valueType="num">
                                      <p:cBhvr>
                                        <p:cTn id="6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cierto que uno de los pasatiempos favoritos de los </a:t>
            </a:r>
            <a:r>
              <a:rPr lang="es-ES" i="1" dirty="0" err="1" smtClean="0">
                <a:effectLst>
                  <a:glow rad="101600">
                    <a:srgbClr val="C00000">
                      <a:alpha val="60000"/>
                    </a:srgbClr>
                  </a:glow>
                  <a:outerShdw blurRad="38100" dist="38100" dir="2700000" algn="tl">
                    <a:srgbClr val="000000">
                      <a:alpha val="43137"/>
                    </a:srgbClr>
                  </a:outerShdw>
                </a:effectLst>
              </a:rPr>
              <a:t>cruceristas</a:t>
            </a:r>
            <a:r>
              <a:rPr lang="es-ES" i="1" dirty="0" smtClean="0">
                <a:effectLst>
                  <a:glow rad="101600">
                    <a:srgbClr val="C00000">
                      <a:alpha val="60000"/>
                    </a:srgbClr>
                  </a:glow>
                  <a:outerShdw blurRad="38100" dist="38100" dir="2700000" algn="tl">
                    <a:srgbClr val="000000">
                      <a:alpha val="43137"/>
                    </a:srgbClr>
                  </a:outerShdw>
                </a:effectLst>
              </a:rPr>
              <a:t> es comer en los </a:t>
            </a:r>
            <a:r>
              <a:rPr lang="es-ES" i="1" dirty="0" err="1" smtClean="0">
                <a:effectLst>
                  <a:glow rad="101600">
                    <a:srgbClr val="C00000">
                      <a:alpha val="60000"/>
                    </a:srgbClr>
                  </a:glow>
                  <a:outerShdw blurRad="38100" dist="38100" dir="2700000" algn="tl">
                    <a:srgbClr val="000000">
                      <a:alpha val="43137"/>
                    </a:srgbClr>
                  </a:outerShdw>
                </a:effectLst>
              </a:rPr>
              <a:t>bufets</a:t>
            </a:r>
            <a:r>
              <a:rPr lang="es-ES" i="1" dirty="0" smtClean="0">
                <a:effectLst>
                  <a:glow rad="101600">
                    <a:srgbClr val="C00000">
                      <a:alpha val="60000"/>
                    </a:srgbClr>
                  </a:glow>
                  <a:outerShdw blurRad="38100" dist="38100" dir="2700000" algn="tl">
                    <a:srgbClr val="000000">
                      <a:alpha val="43137"/>
                    </a:srgbClr>
                  </a:outerShdw>
                </a:effectLst>
              </a:rPr>
              <a:t>. La oferta gastronómica tan variada que ofrecen los barcos siempre ha estado presente en los cruceros.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0fd9476e7c0c1ff1a8d02f0b489eb290.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719572" y="4524295"/>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normal que las personas quieran aprovechar para probarlo todo cuando la comida sale tan económica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a:effectLst>
                  <a:glow rad="101600">
                    <a:srgbClr val="C00000">
                      <a:alpha val="60000"/>
                    </a:srgbClr>
                  </a:glow>
                  <a:outerShdw blurRad="38100" dist="38100" dir="2700000" algn="tl">
                    <a:srgbClr val="000000">
                      <a:alpha val="43137"/>
                    </a:srgbClr>
                  </a:outerShdw>
                </a:effectLst>
              </a:rPr>
              <a:t>A veces los delfines juegan delante de los cruceros, siendo un espectáculo fantástico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8000">
        <p14:gallery dir="l"/>
      </p:transition>
    </mc:Choice>
    <mc:Fallback>
      <p:transition spd="slow" advTm="4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Horizontal)">
                                      <p:cBhvr>
                                        <p:cTn id="11" dur="5000"/>
                                        <p:tgtEl>
                                          <p:spTgt spid="2"/>
                                        </p:tgtEl>
                                      </p:cBhvr>
                                    </p:animEffect>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19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xit" presetSubtype="0" fill="hold" nodeType="withEffect">
                                  <p:stCondLst>
                                    <p:cond delay="3000"/>
                                  </p:stCondLst>
                                  <p:childTnLst>
                                    <p:animEffect transition="out" filter="fade">
                                      <p:cBhvr>
                                        <p:cTn id="23" dur="5000"/>
                                        <p:tgtEl>
                                          <p:spTgt spid="2"/>
                                        </p:tgtEl>
                                      </p:cBhvr>
                                    </p:animEffect>
                                    <p:set>
                                      <p:cBhvr>
                                        <p:cTn id="24" dur="1" fill="hold">
                                          <p:stCondLst>
                                            <p:cond delay="4999"/>
                                          </p:stCondLst>
                                        </p:cTn>
                                        <p:tgtEl>
                                          <p:spTgt spid="2"/>
                                        </p:tgtEl>
                                        <p:attrNameLst>
                                          <p:attrName>style.visibility</p:attrName>
                                        </p:attrNameLst>
                                      </p:cBhvr>
                                      <p:to>
                                        <p:strVal val="hidden"/>
                                      </p:to>
                                    </p:set>
                                  </p:childTnLst>
                                </p:cTn>
                              </p:par>
                              <p:par>
                                <p:cTn id="25" presetID="23" presetClass="entr" presetSubtype="288" fill="hold" nodeType="withEffect">
                                  <p:stCondLst>
                                    <p:cond delay="300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0" fill="hold"/>
                                        <p:tgtEl>
                                          <p:spTgt spid="4"/>
                                        </p:tgtEl>
                                        <p:attrNameLst>
                                          <p:attrName>ppt_w</p:attrName>
                                        </p:attrNameLst>
                                      </p:cBhvr>
                                      <p:tavLst>
                                        <p:tav tm="0">
                                          <p:val>
                                            <p:strVal val="4/3*#ppt_w"/>
                                          </p:val>
                                        </p:tav>
                                        <p:tav tm="100000">
                                          <p:val>
                                            <p:strVal val="#ppt_w"/>
                                          </p:val>
                                        </p:tav>
                                      </p:tavLst>
                                    </p:anim>
                                    <p:anim calcmode="lin" valueType="num">
                                      <p:cBhvr>
                                        <p:cTn id="28" dur="5000" fill="hold"/>
                                        <p:tgtEl>
                                          <p:spTgt spid="4"/>
                                        </p:tgtEl>
                                        <p:attrNameLst>
                                          <p:attrName>ppt_h</p:attrName>
                                        </p:attrNameLst>
                                      </p:cBhvr>
                                      <p:tavLst>
                                        <p:tav tm="0">
                                          <p:val>
                                            <p:strVal val="4/3*#ppt_h"/>
                                          </p:val>
                                        </p:tav>
                                        <p:tav tm="100000">
                                          <p:val>
                                            <p:strVal val="#ppt_h"/>
                                          </p:val>
                                        </p:tav>
                                      </p:tavLst>
                                    </p:anim>
                                  </p:childTnLst>
                                </p:cTn>
                              </p:par>
                              <p:par>
                                <p:cTn id="29" presetID="10" presetClass="entr" presetSubtype="0" fill="hold" nodeType="withEffect">
                                  <p:stCondLst>
                                    <p:cond delay="300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0"/>
                                        <p:tgtEl>
                                          <p:spTgt spid="4"/>
                                        </p:tgtEl>
                                      </p:cBhvr>
                                    </p:animEffect>
                                  </p:childTnLst>
                                </p:cTn>
                              </p:par>
                            </p:childTnLst>
                          </p:cTn>
                        </p:par>
                        <p:par>
                          <p:cTn id="32" fill="hold">
                            <p:stCondLst>
                              <p:cond delay="299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1"/>
                                          </p:val>
                                        </p:tav>
                                        <p:tav tm="100000">
                                          <p:val>
                                            <p:strVal val="#ppt_x"/>
                                          </p:val>
                                        </p:tav>
                                      </p:tavLst>
                                    </p:anim>
                                    <p:anim calcmode="lin" valueType="num">
                                      <p:cBhvr>
                                        <p:cTn id="3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0" y="0"/>
            <a:ext cx="9143999" cy="5707063"/>
          </a:xfrm>
          <a:prstGeom prst="rect">
            <a:avLst/>
          </a:prstGeom>
          <a:noFill/>
          <a:ln w="9525">
            <a:noFill/>
            <a:miter lim="800000"/>
            <a:headEnd/>
            <a:tailEnd/>
          </a:ln>
        </p:spPr>
      </p:pic>
      <p:sp>
        <p:nvSpPr>
          <p:cNvPr id="5" name="4 CuadroTexto"/>
          <p:cNvSpPr txBox="1"/>
          <p:nvPr/>
        </p:nvSpPr>
        <p:spPr>
          <a:xfrm>
            <a:off x="611560"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líneas de cruceros también ofrecen opciones más saludables, y sumadas a las actividades que se pueden realizar en el barco, no es raro encontrarse a pasajeros quemando calorías en el gimnasio, en la piscina o en las pistas.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7" name="6 Imagen" descr="706c329b28a7ad873fd18e0fd15fea43.jpg"/>
          <p:cNvPicPr>
            <a:picLocks noGrp="1" noChangeAspect="1"/>
          </p:cNvPicPr>
          <p:nvPr isPhoto="1"/>
        </p:nvPicPr>
        <p:blipFill>
          <a:blip r:embed="rId3" cstate="print"/>
          <a:stretch>
            <a:fillRect/>
          </a:stretch>
        </p:blipFill>
        <p:spPr bwMode="auto">
          <a:xfrm>
            <a:off x="0" y="-310852"/>
            <a:ext cx="9144000" cy="6025852"/>
          </a:xfrm>
          <a:prstGeom prst="rect">
            <a:avLst/>
          </a:prstGeom>
          <a:noFill/>
          <a:ln w="9525">
            <a:noFill/>
            <a:miter lim="800000"/>
            <a:headEnd/>
            <a:tailEnd/>
          </a:ln>
        </p:spPr>
      </p:pic>
      <p:sp>
        <p:nvSpPr>
          <p:cNvPr id="6" name="5 CuadroTexto"/>
          <p:cNvSpPr txBox="1"/>
          <p:nvPr/>
        </p:nvSpPr>
        <p:spPr>
          <a:xfrm>
            <a:off x="683568"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cruceros tienen la fama de ser caros. La realidad es que existen cientos de opciones para todos los bolsillos. Hay líneas de cruceros bastante asequibles.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1000">
        <p14:flip dir="r"/>
      </p:transition>
    </mc:Choice>
    <mc:Fallback>
      <p:transition spd="slow" advTm="5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0" fill="hold"/>
                                        <p:tgtEl>
                                          <p:spTgt spid="16"/>
                                        </p:tgtEl>
                                        <p:attrNameLst>
                                          <p:attrName>ppt_w</p:attrName>
                                        </p:attrNameLst>
                                      </p:cBhvr>
                                      <p:tavLst>
                                        <p:tav tm="0">
                                          <p:val>
                                            <p:strVal val="#ppt_w+.3"/>
                                          </p:val>
                                        </p:tav>
                                        <p:tav tm="100000">
                                          <p:val>
                                            <p:strVal val="#ppt_w"/>
                                          </p:val>
                                        </p:tav>
                                      </p:tavLst>
                                    </p:anim>
                                    <p:anim calcmode="lin" valueType="num">
                                      <p:cBhvr>
                                        <p:cTn id="11" dur="5000" fill="hold"/>
                                        <p:tgtEl>
                                          <p:spTgt spid="16"/>
                                        </p:tgtEl>
                                        <p:attrNameLst>
                                          <p:attrName>ppt_h</p:attrName>
                                        </p:attrNameLst>
                                      </p:cBhvr>
                                      <p:tavLst>
                                        <p:tav tm="0">
                                          <p:val>
                                            <p:strVal val="#ppt_h"/>
                                          </p:val>
                                        </p:tav>
                                        <p:tav tm="100000">
                                          <p:val>
                                            <p:strVal val="#ppt_h"/>
                                          </p:val>
                                        </p:tav>
                                      </p:tavLst>
                                    </p:anim>
                                    <p:animEffect transition="in" filter="fade">
                                      <p:cBhvr>
                                        <p:cTn id="12" dur="5000"/>
                                        <p:tgtEl>
                                          <p:spTgt spid="16"/>
                                        </p:tgtEl>
                                      </p:cBhvr>
                                    </p:animEffect>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4800"/>
                            </p:stCondLst>
                            <p:childTnLst>
                              <p:par>
                                <p:cTn id="20" presetID="10" presetClass="exit" presetSubtype="0" fill="hold" grpId="1" nodeType="afterEffect">
                                  <p:stCondLst>
                                    <p:cond delay="3000"/>
                                  </p:stCondLst>
                                  <p:iterate type="lt">
                                    <p:tmPct val="0"/>
                                  </p:iterate>
                                  <p:childTnLst>
                                    <p:animEffect transition="out" filter="fade">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42" presetClass="entr" presetSubtype="0" fill="hold" nodeType="withEffect">
                                  <p:stCondLst>
                                    <p:cond delay="300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0"/>
                                        <p:tgtEl>
                                          <p:spTgt spid="7"/>
                                        </p:tgtEl>
                                      </p:cBhvr>
                                    </p:animEffect>
                                    <p:anim calcmode="lin" valueType="num">
                                      <p:cBhvr>
                                        <p:cTn id="26" dur="5000" fill="hold"/>
                                        <p:tgtEl>
                                          <p:spTgt spid="7"/>
                                        </p:tgtEl>
                                        <p:attrNameLst>
                                          <p:attrName>ppt_x</p:attrName>
                                        </p:attrNameLst>
                                      </p:cBhvr>
                                      <p:tavLst>
                                        <p:tav tm="0">
                                          <p:val>
                                            <p:strVal val="#ppt_x"/>
                                          </p:val>
                                        </p:tav>
                                        <p:tav tm="100000">
                                          <p:val>
                                            <p:strVal val="#ppt_x"/>
                                          </p:val>
                                        </p:tav>
                                      </p:tavLst>
                                    </p:anim>
                                    <p:anim calcmode="lin" valueType="num">
                                      <p:cBhvr>
                                        <p:cTn id="27" dur="5000" fill="hold"/>
                                        <p:tgtEl>
                                          <p:spTgt spid="7"/>
                                        </p:tgtEl>
                                        <p:attrNameLst>
                                          <p:attrName>ppt_y</p:attrName>
                                        </p:attrNameLst>
                                      </p:cBhvr>
                                      <p:tavLst>
                                        <p:tav tm="0">
                                          <p:val>
                                            <p:strVal val="#ppt_y+.1"/>
                                          </p:val>
                                        </p:tav>
                                        <p:tav tm="100000">
                                          <p:val>
                                            <p:strVal val="#ppt_y"/>
                                          </p:val>
                                        </p:tav>
                                      </p:tavLst>
                                    </p:anim>
                                  </p:childTnLst>
                                </p:cTn>
                              </p:par>
                              <p:par>
                                <p:cTn id="28" presetID="23" presetClass="entr" presetSubtype="288" fill="hold" nodeType="withEffect">
                                  <p:stCondLst>
                                    <p:cond delay="3000"/>
                                  </p:stCondLst>
                                  <p:childTnLst>
                                    <p:set>
                                      <p:cBhvr>
                                        <p:cTn id="29" dur="1" fill="hold">
                                          <p:stCondLst>
                                            <p:cond delay="0"/>
                                          </p:stCondLst>
                                        </p:cTn>
                                        <p:tgtEl>
                                          <p:spTgt spid="7"/>
                                        </p:tgtEl>
                                        <p:attrNameLst>
                                          <p:attrName>style.visibility</p:attrName>
                                        </p:attrNameLst>
                                      </p:cBhvr>
                                      <p:to>
                                        <p:strVal val="visible"/>
                                      </p:to>
                                    </p:set>
                                    <p:anim calcmode="lin" valueType="num">
                                      <p:cBhvr>
                                        <p:cTn id="30" dur="5000" fill="hold"/>
                                        <p:tgtEl>
                                          <p:spTgt spid="7"/>
                                        </p:tgtEl>
                                        <p:attrNameLst>
                                          <p:attrName>ppt_w</p:attrName>
                                        </p:attrNameLst>
                                      </p:cBhvr>
                                      <p:tavLst>
                                        <p:tav tm="0">
                                          <p:val>
                                            <p:strVal val="4/3*#ppt_w"/>
                                          </p:val>
                                        </p:tav>
                                        <p:tav tm="100000">
                                          <p:val>
                                            <p:strVal val="#ppt_w"/>
                                          </p:val>
                                        </p:tav>
                                      </p:tavLst>
                                    </p:anim>
                                    <p:anim calcmode="lin" valueType="num">
                                      <p:cBhvr>
                                        <p:cTn id="31" dur="5000" fill="hold"/>
                                        <p:tgtEl>
                                          <p:spTgt spid="7"/>
                                        </p:tgtEl>
                                        <p:attrNameLst>
                                          <p:attrName>ppt_h</p:attrName>
                                        </p:attrNameLst>
                                      </p:cBhvr>
                                      <p:tavLst>
                                        <p:tav tm="0">
                                          <p:val>
                                            <p:strVal val="4/3*#ppt_h"/>
                                          </p:val>
                                        </p:tav>
                                        <p:tav tm="100000">
                                          <p:val>
                                            <p:strVal val="#ppt_h"/>
                                          </p:val>
                                        </p:tav>
                                      </p:tavLst>
                                    </p:anim>
                                  </p:childTnLst>
                                </p:cTn>
                              </p:par>
                            </p:childTnLst>
                          </p:cTn>
                        </p:par>
                        <p:par>
                          <p:cTn id="32" fill="hold">
                            <p:stCondLst>
                              <p:cond delay="328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1"/>
                                          </p:val>
                                        </p:tav>
                                        <p:tav tm="100000">
                                          <p:val>
                                            <p:strVal val="#ppt_x"/>
                                          </p:val>
                                        </p:tav>
                                      </p:tavLst>
                                    </p:anim>
                                    <p:anim calcmode="lin" valueType="num">
                                      <p:cBhvr>
                                        <p:cTn id="3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611560" y="4873724"/>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 que puede encarecer un viaje en barco son los extras que uno pueda añadir: bebidas, cenas, excursiones en tierra, tratamientos de spa, etc.</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0"/>
            <a:ext cx="9143999" cy="5715000"/>
          </a:xfrm>
          <a:prstGeom prst="rect">
            <a:avLst/>
          </a:prstGeom>
          <a:noFill/>
          <a:ln w="9525">
            <a:noFill/>
            <a:miter lim="800000"/>
            <a:headEnd/>
            <a:tailEnd/>
          </a:ln>
        </p:spPr>
      </p:pic>
      <p:sp>
        <p:nvSpPr>
          <p:cNvPr id="6" name="5 CuadroTexto"/>
          <p:cNvSpPr txBox="1"/>
          <p:nvPr/>
        </p:nvSpPr>
        <p:spPr>
          <a:xfrm>
            <a:off x="467544"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Piensa que un crucero te permite recorrer diferentes destinos en un solo viaje. Realmente merece la pena el precio que pueda tener por empaparse de otras culturas.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3000">
        <p14:flip dir="r"/>
      </p:transition>
    </mc:Choice>
    <mc:Fallback>
      <p:transition spd="slow" advTm="4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7"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7800"/>
                            </p:stCondLst>
                            <p:childTnLst>
                              <p:par>
                                <p:cTn id="20" presetID="10" presetClass="exit" presetSubtype="0" fill="hold" grpId="1" nodeType="afterEffect">
                                  <p:stCondLst>
                                    <p:cond delay="3000"/>
                                  </p:stCondLst>
                                  <p:iterate type="lt">
                                    <p:tmPct val="0"/>
                                  </p:iterate>
                                  <p:childTnLst>
                                    <p:animEffect transition="out" filter="fade">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10" presetClass="entr" presetSubtype="0" fill="hold" nodeType="withEffect">
                                  <p:stCondLst>
                                    <p:cond delay="300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0"/>
                                        <p:tgtEl>
                                          <p:spTgt spid="4"/>
                                        </p:tgtEl>
                                      </p:cBhvr>
                                    </p:animEffect>
                                  </p:childTnLst>
                                </p:cTn>
                              </p:par>
                              <p:par>
                                <p:cTn id="26" presetID="23" presetClass="entr" presetSubtype="288" fill="hold" nodeType="withEffect">
                                  <p:stCondLst>
                                    <p:cond delay="300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0" fill="hold"/>
                                        <p:tgtEl>
                                          <p:spTgt spid="4"/>
                                        </p:tgtEl>
                                        <p:attrNameLst>
                                          <p:attrName>ppt_w</p:attrName>
                                        </p:attrNameLst>
                                      </p:cBhvr>
                                      <p:tavLst>
                                        <p:tav tm="0">
                                          <p:val>
                                            <p:strVal val="4/3*#ppt_w"/>
                                          </p:val>
                                        </p:tav>
                                        <p:tav tm="100000">
                                          <p:val>
                                            <p:strVal val="#ppt_w"/>
                                          </p:val>
                                        </p:tav>
                                      </p:tavLst>
                                    </p:anim>
                                    <p:anim calcmode="lin" valueType="num">
                                      <p:cBhvr>
                                        <p:cTn id="29" dur="5000" fill="hold"/>
                                        <p:tgtEl>
                                          <p:spTgt spid="4"/>
                                        </p:tgtEl>
                                        <p:attrNameLst>
                                          <p:attrName>ppt_h</p:attrName>
                                        </p:attrNameLst>
                                      </p:cBhvr>
                                      <p:tavLst>
                                        <p:tav tm="0">
                                          <p:val>
                                            <p:strVal val="4/3*#ppt_h"/>
                                          </p:val>
                                        </p:tav>
                                        <p:tav tm="100000">
                                          <p:val>
                                            <p:strVal val="#ppt_h"/>
                                          </p:val>
                                        </p:tav>
                                      </p:tavLst>
                                    </p:anim>
                                  </p:childTnLst>
                                </p:cTn>
                              </p:par>
                            </p:childTnLst>
                          </p:cTn>
                        </p:par>
                        <p:par>
                          <p:cTn id="30" fill="hold">
                            <p:stCondLst>
                              <p:cond delay="258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1"/>
                                          </p:val>
                                        </p:tav>
                                        <p:tav tm="100000">
                                          <p:val>
                                            <p:strVal val="#ppt_x"/>
                                          </p:val>
                                        </p:tav>
                                      </p:tavLst>
                                    </p:anim>
                                    <p:anim calcmode="lin" valueType="num">
                                      <p:cBhvr>
                                        <p:cTn id="3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710238"/>
          </a:xfrm>
          <a:prstGeom prst="rect">
            <a:avLst/>
          </a:prstGeom>
          <a:noFill/>
          <a:ln w="9525">
            <a:noFill/>
            <a:miter lim="800000"/>
            <a:headEnd/>
            <a:tailEnd/>
          </a:ln>
        </p:spPr>
      </p:pic>
      <p:sp>
        <p:nvSpPr>
          <p:cNvPr id="5" name="4 CuadroTexto"/>
          <p:cNvSpPr txBox="1"/>
          <p:nvPr/>
        </p:nvSpPr>
        <p:spPr>
          <a:xfrm>
            <a:off x="611560" y="4657700"/>
            <a:ext cx="756084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 mejor si quieres ahorrarte un dinero, y encontrar las ventajas más económicas, es que planifiques el viaje mediante un agente que pueda informarte sobre todas las ofertas disponibles.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67544"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cruceros están orientados a todas las edades. Y eso es algo que se puede comprobar en el abanico de actividades que ofrecen. Te encontrarás a gente mayor en los casinos, aunque también a niños divirtiéndose en los toboganes, y a familias disfrutando de los espectáculos.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58000">
        <p15:prstTrans prst="curtains"/>
      </p:transition>
    </mc:Choice>
    <mc:Fallback>
      <p:transition spd="slow" advTm="5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17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ntr" presetSubtype="0" fill="hold" nodeType="withEffect">
                                  <p:stCondLst>
                                    <p:cond delay="300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0"/>
                                        <p:tgtEl>
                                          <p:spTgt spid="15"/>
                                        </p:tgtEl>
                                      </p:cBhvr>
                                    </p:animEffect>
                                  </p:childTnLst>
                                </p:cTn>
                              </p:par>
                              <p:par>
                                <p:cTn id="25" presetID="23" presetClass="entr" presetSubtype="288" fill="hold" nodeType="withEffect">
                                  <p:stCondLst>
                                    <p:cond delay="300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0" fill="hold"/>
                                        <p:tgtEl>
                                          <p:spTgt spid="15"/>
                                        </p:tgtEl>
                                        <p:attrNameLst>
                                          <p:attrName>ppt_w</p:attrName>
                                        </p:attrNameLst>
                                      </p:cBhvr>
                                      <p:tavLst>
                                        <p:tav tm="0">
                                          <p:val>
                                            <p:strVal val="4/3*#ppt_w"/>
                                          </p:val>
                                        </p:tav>
                                        <p:tav tm="100000">
                                          <p:val>
                                            <p:strVal val="#ppt_w"/>
                                          </p:val>
                                        </p:tav>
                                      </p:tavLst>
                                    </p:anim>
                                    <p:anim calcmode="lin" valueType="num">
                                      <p:cBhvr>
                                        <p:cTn id="28" dur="5000" fill="hold"/>
                                        <p:tgtEl>
                                          <p:spTgt spid="15"/>
                                        </p:tgtEl>
                                        <p:attrNameLst>
                                          <p:attrName>ppt_h</p:attrName>
                                        </p:attrNameLst>
                                      </p:cBhvr>
                                      <p:tavLst>
                                        <p:tav tm="0">
                                          <p:val>
                                            <p:strVal val="4/3*#ppt_h"/>
                                          </p:val>
                                        </p:tav>
                                        <p:tav tm="100000">
                                          <p:val>
                                            <p:strVal val="#ppt_h"/>
                                          </p:val>
                                        </p:tav>
                                      </p:tavLst>
                                    </p:anim>
                                  </p:childTnLst>
                                </p:cTn>
                              </p:par>
                            </p:childTnLst>
                          </p:cTn>
                        </p:par>
                        <p:par>
                          <p:cTn id="29" fill="hold">
                            <p:stCondLst>
                              <p:cond delay="297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552" y="4585692"/>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luego que hay cruceros específicos para un tipo de público concreto: cruceros para personas de la tercera edad, cruceros para adultos, cruceros de lujo, etc.</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6" name="5 Imagen" descr="354539.jpg"/>
          <p:cNvPicPr>
            <a:picLocks noChangeAspect="1"/>
          </p:cNvPicPr>
          <p:nvPr/>
        </p:nvPicPr>
        <p:blipFill>
          <a:blip r:embed="rId3" cstate="print"/>
          <a:stretch>
            <a:fillRect/>
          </a:stretch>
        </p:blipFill>
        <p:spPr bwMode="auto">
          <a:xfrm>
            <a:off x="0" y="-742900"/>
            <a:ext cx="9144000" cy="6453138"/>
          </a:xfrm>
          <a:prstGeom prst="rect">
            <a:avLst/>
          </a:prstGeom>
          <a:noFill/>
          <a:ln w="9525">
            <a:noFill/>
            <a:miter lim="800000"/>
            <a:headEnd/>
            <a:tailEnd/>
          </a:ln>
        </p:spPr>
      </p:pic>
      <p:sp>
        <p:nvSpPr>
          <p:cNvPr id="5" name="4 CuadroTexto"/>
          <p:cNvSpPr txBox="1"/>
          <p:nvPr/>
        </p:nvSpPr>
        <p:spPr>
          <a:xfrm>
            <a:off x="539552"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 el mundo conoce la historia del </a:t>
            </a:r>
            <a:r>
              <a:rPr lang="es-ES" i="1" dirty="0" err="1" smtClean="0">
                <a:effectLst>
                  <a:glow rad="101600">
                    <a:srgbClr val="C00000">
                      <a:alpha val="60000"/>
                    </a:srgbClr>
                  </a:glow>
                  <a:outerShdw blurRad="38100" dist="38100" dir="2700000" algn="tl">
                    <a:srgbClr val="000000">
                      <a:alpha val="43137"/>
                    </a:srgbClr>
                  </a:outerShdw>
                </a:effectLst>
              </a:rPr>
              <a:t>Titánic</a:t>
            </a:r>
            <a:r>
              <a:rPr lang="es-ES" i="1" dirty="0" smtClean="0">
                <a:effectLst>
                  <a:glow rad="101600">
                    <a:srgbClr val="C00000">
                      <a:alpha val="60000"/>
                    </a:srgbClr>
                  </a:glow>
                  <a:outerShdw blurRad="38100" dist="38100" dir="2700000" algn="tl">
                    <a:srgbClr val="000000">
                      <a:alpha val="43137"/>
                    </a:srgbClr>
                  </a:outerShdw>
                </a:effectLst>
              </a:rPr>
              <a:t>, un fatídico desastre que se dio ya hace muchos años, y en unas condiciones que a día de hoy siguen resultando un misterio.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5000">
        <p14:ripple/>
      </p:transition>
    </mc:Choice>
    <mc:Fallback>
      <p:transition spd="slow" advTm="4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ppt_w</p:attrName>
                                        </p:attrNameLst>
                                      </p:cBhvr>
                                      <p:tavLst>
                                        <p:tav tm="0">
                                          <p:val>
                                            <p:fltVal val="0"/>
                                          </p:val>
                                        </p:tav>
                                        <p:tav tm="100000">
                                          <p:val>
                                            <p:strVal val="#ppt_w"/>
                                          </p:val>
                                        </p:tav>
                                      </p:tavLst>
                                    </p:anim>
                                    <p:anim calcmode="lin" valueType="num">
                                      <p:cBhvr>
                                        <p:cTn id="8" dur="5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3"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3)">
                                      <p:cBhvr>
                                        <p:cTn id="11" dur="5000"/>
                                        <p:tgtEl>
                                          <p:spTgt spid="10"/>
                                        </p:tgtEl>
                                      </p:cBhvr>
                                    </p:animEffect>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97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10" presetClass="exit" presetSubtype="0" fill="hold" nodeType="withEffect">
                                  <p:stCondLst>
                                    <p:cond delay="3000"/>
                                  </p:stCondLst>
                                  <p:childTnLst>
                                    <p:animEffect transition="out" filter="fade">
                                      <p:cBhvr>
                                        <p:cTn id="23" dur="5000"/>
                                        <p:tgtEl>
                                          <p:spTgt spid="10"/>
                                        </p:tgtEl>
                                      </p:cBhvr>
                                    </p:animEffect>
                                    <p:set>
                                      <p:cBhvr>
                                        <p:cTn id="24" dur="1" fill="hold">
                                          <p:stCondLst>
                                            <p:cond delay="4999"/>
                                          </p:stCondLst>
                                        </p:cTn>
                                        <p:tgtEl>
                                          <p:spTgt spid="10"/>
                                        </p:tgtEl>
                                        <p:attrNameLst>
                                          <p:attrName>style.visibility</p:attrName>
                                        </p:attrNameLst>
                                      </p:cBhvr>
                                      <p:to>
                                        <p:strVal val="hidden"/>
                                      </p:to>
                                    </p:set>
                                  </p:childTnLst>
                                </p:cTn>
                              </p:par>
                              <p:par>
                                <p:cTn id="25" presetID="23" presetClass="exit" presetSubtype="272" fill="hold" nodeType="withEffect">
                                  <p:stCondLst>
                                    <p:cond delay="3000"/>
                                  </p:stCondLst>
                                  <p:childTnLst>
                                    <p:anim calcmode="lin" valueType="num">
                                      <p:cBhvr>
                                        <p:cTn id="26" dur="5000"/>
                                        <p:tgtEl>
                                          <p:spTgt spid="10"/>
                                        </p:tgtEl>
                                        <p:attrNameLst>
                                          <p:attrName>ppt_w</p:attrName>
                                        </p:attrNameLst>
                                      </p:cBhvr>
                                      <p:tavLst>
                                        <p:tav tm="0">
                                          <p:val>
                                            <p:strVal val="ppt_w"/>
                                          </p:val>
                                        </p:tav>
                                        <p:tav tm="100000">
                                          <p:val>
                                            <p:strVal val="4/3*ppt_w"/>
                                          </p:val>
                                        </p:tav>
                                      </p:tavLst>
                                    </p:anim>
                                    <p:anim calcmode="lin" valueType="num">
                                      <p:cBhvr>
                                        <p:cTn id="27" dur="5000"/>
                                        <p:tgtEl>
                                          <p:spTgt spid="10"/>
                                        </p:tgtEl>
                                        <p:attrNameLst>
                                          <p:attrName>ppt_h</p:attrName>
                                        </p:attrNameLst>
                                      </p:cBhvr>
                                      <p:tavLst>
                                        <p:tav tm="0">
                                          <p:val>
                                            <p:strVal val="ppt_h"/>
                                          </p:val>
                                        </p:tav>
                                        <p:tav tm="100000">
                                          <p:val>
                                            <p:strVal val="4/3*ppt_h"/>
                                          </p:val>
                                        </p:tav>
                                      </p:tavLst>
                                    </p:anim>
                                    <p:set>
                                      <p:cBhvr>
                                        <p:cTn id="28" dur="1" fill="hold">
                                          <p:stCondLst>
                                            <p:cond delay="4999"/>
                                          </p:stCondLst>
                                        </p:cTn>
                                        <p:tgtEl>
                                          <p:spTgt spid="10"/>
                                        </p:tgtEl>
                                        <p:attrNameLst>
                                          <p:attrName>style.visibility</p:attrName>
                                        </p:attrNameLst>
                                      </p:cBhvr>
                                      <p:to>
                                        <p:strVal val="hidden"/>
                                      </p:to>
                                    </p:set>
                                  </p:childTnLst>
                                </p:cTn>
                              </p:par>
                              <p:par>
                                <p:cTn id="29" presetID="10" presetClass="entr" presetSubtype="0" fill="hold" nodeType="withEffect">
                                  <p:stCondLst>
                                    <p:cond delay="300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5000"/>
                                        <p:tgtEl>
                                          <p:spTgt spid="6"/>
                                        </p:tgtEl>
                                      </p:cBhvr>
                                    </p:animEffect>
                                  </p:childTnLst>
                                </p:cTn>
                              </p:par>
                              <p:par>
                                <p:cTn id="32" presetID="23" presetClass="entr" presetSubtype="288" fill="hold" nodeType="withEffect">
                                  <p:stCondLst>
                                    <p:cond delay="3000"/>
                                  </p:stCondLst>
                                  <p:childTnLst>
                                    <p:set>
                                      <p:cBhvr>
                                        <p:cTn id="33" dur="1" fill="hold">
                                          <p:stCondLst>
                                            <p:cond delay="0"/>
                                          </p:stCondLst>
                                        </p:cTn>
                                        <p:tgtEl>
                                          <p:spTgt spid="6"/>
                                        </p:tgtEl>
                                        <p:attrNameLst>
                                          <p:attrName>style.visibility</p:attrName>
                                        </p:attrNameLst>
                                      </p:cBhvr>
                                      <p:to>
                                        <p:strVal val="visible"/>
                                      </p:to>
                                    </p:set>
                                    <p:anim calcmode="lin" valueType="num">
                                      <p:cBhvr>
                                        <p:cTn id="34" dur="5000" fill="hold"/>
                                        <p:tgtEl>
                                          <p:spTgt spid="6"/>
                                        </p:tgtEl>
                                        <p:attrNameLst>
                                          <p:attrName>ppt_w</p:attrName>
                                        </p:attrNameLst>
                                      </p:cBhvr>
                                      <p:tavLst>
                                        <p:tav tm="0">
                                          <p:val>
                                            <p:strVal val="4/3*#ppt_w"/>
                                          </p:val>
                                        </p:tav>
                                        <p:tav tm="100000">
                                          <p:val>
                                            <p:strVal val="#ppt_w"/>
                                          </p:val>
                                        </p:tav>
                                      </p:tavLst>
                                    </p:anim>
                                    <p:anim calcmode="lin" valueType="num">
                                      <p:cBhvr>
                                        <p:cTn id="35" dur="5000" fill="hold"/>
                                        <p:tgtEl>
                                          <p:spTgt spid="6"/>
                                        </p:tgtEl>
                                        <p:attrNameLst>
                                          <p:attrName>ppt_h</p:attrName>
                                        </p:attrNameLst>
                                      </p:cBhvr>
                                      <p:tavLst>
                                        <p:tav tm="0">
                                          <p:val>
                                            <p:strVal val="4/3*#ppt_h"/>
                                          </p:val>
                                        </p:tav>
                                        <p:tav tm="100000">
                                          <p:val>
                                            <p:strVal val="#ppt_h"/>
                                          </p:val>
                                        </p:tav>
                                      </p:tavLst>
                                    </p:anim>
                                  </p:childTnLst>
                                </p:cTn>
                              </p:par>
                            </p:childTnLst>
                          </p:cTn>
                        </p:par>
                        <p:par>
                          <p:cTn id="36" fill="hold">
                            <p:stCondLst>
                              <p:cond delay="277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5"/>
                                        </p:tgtEl>
                                        <p:attrNameLst>
                                          <p:attrName>style.visibility</p:attrName>
                                        </p:attrNameLst>
                                      </p:cBhvr>
                                      <p:to>
                                        <p:strVal val="visible"/>
                                      </p:to>
                                    </p:set>
                                    <p:animEffect transition="in" filter="fade">
                                      <p:cBhvr>
                                        <p:cTn id="39" dur="1000"/>
                                        <p:tgtEl>
                                          <p:spTgt spid="5"/>
                                        </p:tgtEl>
                                      </p:cBhvr>
                                    </p:animEffect>
                                    <p:anim calcmode="lin" valueType="num">
                                      <p:cBhvr>
                                        <p:cTn id="40" dur="1000" fill="hold"/>
                                        <p:tgtEl>
                                          <p:spTgt spid="5"/>
                                        </p:tgtEl>
                                        <p:attrNameLst>
                                          <p:attrName>ppt_x</p:attrName>
                                        </p:attrNameLst>
                                      </p:cBhvr>
                                      <p:tavLst>
                                        <p:tav tm="0">
                                          <p:val>
                                            <p:strVal val="#ppt_x-.1"/>
                                          </p:val>
                                        </p:tav>
                                        <p:tav tm="100000">
                                          <p:val>
                                            <p:strVal val="#ppt_x"/>
                                          </p:val>
                                        </p:tav>
                                      </p:tavLst>
                                    </p:anim>
                                    <p:anim calcmode="lin" valueType="num">
                                      <p:cBhvr>
                                        <p:cTn id="4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cstate="print"/>
          <a:stretch>
            <a:fillRect/>
          </a:stretch>
        </p:blipFill>
        <p:spPr bwMode="auto">
          <a:xfrm>
            <a:off x="0" y="0"/>
            <a:ext cx="9143999" cy="6097860"/>
          </a:xfrm>
          <a:prstGeom prst="rect">
            <a:avLst/>
          </a:prstGeom>
          <a:noFill/>
          <a:ln w="9525">
            <a:noFill/>
            <a:miter lim="800000"/>
            <a:headEnd/>
            <a:tailEnd/>
          </a:ln>
        </p:spPr>
      </p:pic>
      <p:sp>
        <p:nvSpPr>
          <p:cNvPr id="5" name="4 CuadroTexto"/>
          <p:cNvSpPr txBox="1"/>
          <p:nvPr/>
        </p:nvSpPr>
        <p:spPr>
          <a:xfrm>
            <a:off x="539552"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luego no ha sido el único desastre que ha acontecido en los mares pero las probabilidades de que un crucero siga la misma mala suerte son muy bajas.</a:t>
            </a:r>
          </a:p>
        </p:txBody>
      </p:sp>
      <p:pic>
        <p:nvPicPr>
          <p:cNvPr id="10" name="9 Imagen" descr="48860-1417129347-1600.jpe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igual que pasa con los viajes en avión, es muy difícil que se de un accidente en uno de estos barcos, por lo que podría decirse que se trata de una forma segura de viajar. Otra cosa es que te de miedo el mar por toda su inmensidad.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0000">
        <p14:ripple/>
      </p:transition>
    </mc:Choice>
    <mc:Fallback>
      <p:transition spd="slow" advTm="5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5000"/>
                                        <p:tgtEl>
                                          <p:spTgt spid="4"/>
                                        </p:tgtEl>
                                      </p:cBhvr>
                                    </p:animEffect>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85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52" presetClass="exit" presetSubtype="0" fill="hold" nodeType="withEffect">
                                  <p:stCondLst>
                                    <p:cond delay="3000"/>
                                  </p:stCondLst>
                                  <p:childTnLst>
                                    <p:animScale>
                                      <p:cBhvr>
                                        <p:cTn id="23" dur="5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4" dur="5000" accel="50000">
                                          <p:stCondLst>
                                            <p:cond delay="0"/>
                                          </p:stCondLst>
                                        </p:cTn>
                                        <p:tgtEl>
                                          <p:spTgt spid="4"/>
                                        </p:tgtEl>
                                        <p:attrNameLst>
                                          <p:attrName>ppt_x</p:attrName>
                                          <p:attrName>ppt_y</p:attrName>
                                        </p:attrNameLst>
                                      </p:cBhvr>
                                    </p:animMotion>
                                    <p:animEffect transition="out" filter="fade">
                                      <p:cBhvr>
                                        <p:cTn id="25" dur="5000"/>
                                        <p:tgtEl>
                                          <p:spTgt spid="4"/>
                                        </p:tgtEl>
                                      </p:cBhvr>
                                    </p:animEffect>
                                    <p:set>
                                      <p:cBhvr>
                                        <p:cTn id="26" dur="1" fill="hold">
                                          <p:stCondLst>
                                            <p:cond delay="4999"/>
                                          </p:stCondLst>
                                        </p:cTn>
                                        <p:tgtEl>
                                          <p:spTgt spid="4"/>
                                        </p:tgtEl>
                                        <p:attrNameLst>
                                          <p:attrName>style.visibility</p:attrName>
                                        </p:attrNameLst>
                                      </p:cBhvr>
                                      <p:to>
                                        <p:strVal val="hidden"/>
                                      </p:to>
                                    </p:set>
                                  </p:childTnLst>
                                </p:cTn>
                              </p:par>
                              <p:par>
                                <p:cTn id="27" presetID="23" presetClass="exit" presetSubtype="272" fill="hold" nodeType="withEffect">
                                  <p:stCondLst>
                                    <p:cond delay="3000"/>
                                  </p:stCondLst>
                                  <p:childTnLst>
                                    <p:anim calcmode="lin" valueType="num">
                                      <p:cBhvr>
                                        <p:cTn id="28" dur="5000"/>
                                        <p:tgtEl>
                                          <p:spTgt spid="4"/>
                                        </p:tgtEl>
                                        <p:attrNameLst>
                                          <p:attrName>ppt_w</p:attrName>
                                        </p:attrNameLst>
                                      </p:cBhvr>
                                      <p:tavLst>
                                        <p:tav tm="0">
                                          <p:val>
                                            <p:strVal val="ppt_w"/>
                                          </p:val>
                                        </p:tav>
                                        <p:tav tm="100000">
                                          <p:val>
                                            <p:strVal val="4/3*ppt_w"/>
                                          </p:val>
                                        </p:tav>
                                      </p:tavLst>
                                    </p:anim>
                                    <p:anim calcmode="lin" valueType="num">
                                      <p:cBhvr>
                                        <p:cTn id="29" dur="5000"/>
                                        <p:tgtEl>
                                          <p:spTgt spid="4"/>
                                        </p:tgtEl>
                                        <p:attrNameLst>
                                          <p:attrName>ppt_h</p:attrName>
                                        </p:attrNameLst>
                                      </p:cBhvr>
                                      <p:tavLst>
                                        <p:tav tm="0">
                                          <p:val>
                                            <p:strVal val="ppt_h"/>
                                          </p:val>
                                        </p:tav>
                                        <p:tav tm="100000">
                                          <p:val>
                                            <p:strVal val="4/3*ppt_h"/>
                                          </p:val>
                                        </p:tav>
                                      </p:tavLst>
                                    </p:anim>
                                    <p:set>
                                      <p:cBhvr>
                                        <p:cTn id="30" dur="1" fill="hold">
                                          <p:stCondLst>
                                            <p:cond delay="4999"/>
                                          </p:stCondLst>
                                        </p:cTn>
                                        <p:tgtEl>
                                          <p:spTgt spid="4"/>
                                        </p:tgtEl>
                                        <p:attrNameLst>
                                          <p:attrName>style.visibility</p:attrName>
                                        </p:attrNameLst>
                                      </p:cBhvr>
                                      <p:to>
                                        <p:strVal val="hidden"/>
                                      </p:to>
                                    </p:set>
                                  </p:childTnLst>
                                </p:cTn>
                              </p:par>
                              <p:par>
                                <p:cTn id="31" presetID="52" presetClass="entr" presetSubtype="0" fill="hold" nodeType="withEffect">
                                  <p:stCondLst>
                                    <p:cond delay="3000"/>
                                  </p:stCondLst>
                                  <p:childTnLst>
                                    <p:set>
                                      <p:cBhvr>
                                        <p:cTn id="32" dur="1" fill="hold">
                                          <p:stCondLst>
                                            <p:cond delay="0"/>
                                          </p:stCondLst>
                                        </p:cTn>
                                        <p:tgtEl>
                                          <p:spTgt spid="10"/>
                                        </p:tgtEl>
                                        <p:attrNameLst>
                                          <p:attrName>style.visibility</p:attrName>
                                        </p:attrNameLst>
                                      </p:cBhvr>
                                      <p:to>
                                        <p:strVal val="visible"/>
                                      </p:to>
                                    </p:set>
                                    <p:animScale>
                                      <p:cBhvr>
                                        <p:cTn id="33" dur="5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5000" decel="50000" fill="hold">
                                          <p:stCondLst>
                                            <p:cond delay="0"/>
                                          </p:stCondLst>
                                        </p:cTn>
                                        <p:tgtEl>
                                          <p:spTgt spid="10"/>
                                        </p:tgtEl>
                                        <p:attrNameLst>
                                          <p:attrName>ppt_x</p:attrName>
                                          <p:attrName>ppt_y</p:attrName>
                                        </p:attrNameLst>
                                      </p:cBhvr>
                                    </p:animMotion>
                                    <p:animEffect transition="in" filter="fade">
                                      <p:cBhvr>
                                        <p:cTn id="35" dur="5000"/>
                                        <p:tgtEl>
                                          <p:spTgt spid="10"/>
                                        </p:tgtEl>
                                      </p:cBhvr>
                                    </p:animEffect>
                                  </p:childTnLst>
                                </p:cTn>
                              </p:par>
                              <p:par>
                                <p:cTn id="36" presetID="23" presetClass="entr" presetSubtype="288" fill="hold" nodeType="withEffect">
                                  <p:stCondLst>
                                    <p:cond delay="3000"/>
                                  </p:stCondLst>
                                  <p:childTnLst>
                                    <p:set>
                                      <p:cBhvr>
                                        <p:cTn id="37" dur="1" fill="hold">
                                          <p:stCondLst>
                                            <p:cond delay="0"/>
                                          </p:stCondLst>
                                        </p:cTn>
                                        <p:tgtEl>
                                          <p:spTgt spid="10"/>
                                        </p:tgtEl>
                                        <p:attrNameLst>
                                          <p:attrName>style.visibility</p:attrName>
                                        </p:attrNameLst>
                                      </p:cBhvr>
                                      <p:to>
                                        <p:strVal val="visible"/>
                                      </p:to>
                                    </p:set>
                                    <p:anim calcmode="lin" valueType="num">
                                      <p:cBhvr>
                                        <p:cTn id="38" dur="6000" fill="hold"/>
                                        <p:tgtEl>
                                          <p:spTgt spid="10"/>
                                        </p:tgtEl>
                                        <p:attrNameLst>
                                          <p:attrName>ppt_w</p:attrName>
                                        </p:attrNameLst>
                                      </p:cBhvr>
                                      <p:tavLst>
                                        <p:tav tm="0">
                                          <p:val>
                                            <p:strVal val="4/3*#ppt_w"/>
                                          </p:val>
                                        </p:tav>
                                        <p:tav tm="100000">
                                          <p:val>
                                            <p:strVal val="#ppt_w"/>
                                          </p:val>
                                        </p:tav>
                                      </p:tavLst>
                                    </p:anim>
                                    <p:anim calcmode="lin" valueType="num">
                                      <p:cBhvr>
                                        <p:cTn id="39" dur="6000" fill="hold"/>
                                        <p:tgtEl>
                                          <p:spTgt spid="10"/>
                                        </p:tgtEl>
                                        <p:attrNameLst>
                                          <p:attrName>ppt_h</p:attrName>
                                        </p:attrNameLst>
                                      </p:cBhvr>
                                      <p:tavLst>
                                        <p:tav tm="0">
                                          <p:val>
                                            <p:strVal val="4/3*#ppt_h"/>
                                          </p:val>
                                        </p:tav>
                                        <p:tav tm="100000">
                                          <p:val>
                                            <p:strVal val="#ppt_h"/>
                                          </p:val>
                                        </p:tav>
                                      </p:tavLst>
                                    </p:anim>
                                  </p:childTnLst>
                                </p:cTn>
                              </p:par>
                            </p:childTnLst>
                          </p:cTn>
                        </p:par>
                        <p:par>
                          <p:cTn id="40" fill="hold">
                            <p:stCondLst>
                              <p:cond delay="275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611560" y="4297660"/>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cruceros pueden ser una escapada perfecta para viajeros de todas las edades. Desde glamurosos cruceros propios de una época del pasado hasta itinerarios en barco que ofrecen oportunidades para voluntarios, hay gran variedad de opciones.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0"/>
            <a:ext cx="9144000" cy="5710238"/>
          </a:xfrm>
          <a:prstGeom prst="rect">
            <a:avLst/>
          </a:prstGeom>
          <a:noFill/>
          <a:ln w="9525">
            <a:noFill/>
            <a:miter lim="800000"/>
            <a:headEnd/>
            <a:tailEnd/>
          </a:ln>
        </p:spPr>
      </p:pic>
      <p:sp>
        <p:nvSpPr>
          <p:cNvPr id="6" name="5 CuadroTexto"/>
          <p:cNvSpPr txBox="1"/>
          <p:nvPr/>
        </p:nvSpPr>
        <p:spPr>
          <a:xfrm>
            <a:off x="467544" y="4873724"/>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Algunos cruceros tienen baños similares a los que encontrarías en un hotel de lujo. Hay algunos cruceros muy lujosos con baños como estos.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cstate="print"/>
          <a:stretch>
            <a:fillRect/>
          </a:stretch>
        </p:blipFill>
        <p:spPr bwMode="auto">
          <a:xfrm>
            <a:off x="0" y="0"/>
            <a:ext cx="9143999" cy="5714999"/>
          </a:xfrm>
          <a:prstGeom prst="rect">
            <a:avLst/>
          </a:prstGeom>
          <a:noFill/>
          <a:ln w="9525">
            <a:noFill/>
            <a:miter lim="800000"/>
            <a:headEnd/>
            <a:tailEnd/>
          </a:ln>
        </p:spPr>
      </p:pic>
      <p:sp>
        <p:nvSpPr>
          <p:cNvPr id="8" name="7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también hay baños que se parecen más a los que encontrarías en una residencia de estudiantes. Los baños del personal son aún menos glamurosos. Pregúntale a alguien que haya trabajado en un crucero.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75000">
        <p14:shred pattern="rectangle"/>
      </p:transition>
    </mc:Choice>
    <mc:Fallback>
      <p:transition spd="slow" advTm="7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64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xit" presetSubtype="0" fill="hold" nodeType="withEffect">
                                  <p:stCondLst>
                                    <p:cond delay="3000"/>
                                  </p:stCondLst>
                                  <p:childTnLst>
                                    <p:animEffect transition="out" filter="fade">
                                      <p:cBhvr>
                                        <p:cTn id="23" dur="5000"/>
                                        <p:tgtEl>
                                          <p:spTgt spid="7"/>
                                        </p:tgtEl>
                                      </p:cBhvr>
                                    </p:animEffect>
                                    <p:set>
                                      <p:cBhvr>
                                        <p:cTn id="24" dur="1" fill="hold">
                                          <p:stCondLst>
                                            <p:cond delay="4999"/>
                                          </p:stCondLst>
                                        </p:cTn>
                                        <p:tgtEl>
                                          <p:spTgt spid="7"/>
                                        </p:tgtEl>
                                        <p:attrNameLst>
                                          <p:attrName>style.visibility</p:attrName>
                                        </p:attrNameLst>
                                      </p:cBhvr>
                                      <p:to>
                                        <p:strVal val="hidden"/>
                                      </p:to>
                                    </p:set>
                                  </p:childTnLst>
                                </p:cTn>
                              </p:par>
                              <p:par>
                                <p:cTn id="25" presetID="23" presetClass="exit" presetSubtype="16" fill="hold" nodeType="withEffect">
                                  <p:stCondLst>
                                    <p:cond delay="3000"/>
                                  </p:stCondLst>
                                  <p:childTnLst>
                                    <p:anim calcmode="lin" valueType="num">
                                      <p:cBhvr>
                                        <p:cTn id="26" dur="5000"/>
                                        <p:tgtEl>
                                          <p:spTgt spid="7"/>
                                        </p:tgtEl>
                                        <p:attrNameLst>
                                          <p:attrName>ppt_w</p:attrName>
                                        </p:attrNameLst>
                                      </p:cBhvr>
                                      <p:tavLst>
                                        <p:tav tm="0">
                                          <p:val>
                                            <p:strVal val="ppt_w"/>
                                          </p:val>
                                        </p:tav>
                                        <p:tav tm="100000">
                                          <p:val>
                                            <p:strVal val="4*ppt_w"/>
                                          </p:val>
                                        </p:tav>
                                      </p:tavLst>
                                    </p:anim>
                                    <p:anim calcmode="lin" valueType="num">
                                      <p:cBhvr>
                                        <p:cTn id="27" dur="5000"/>
                                        <p:tgtEl>
                                          <p:spTgt spid="7"/>
                                        </p:tgtEl>
                                        <p:attrNameLst>
                                          <p:attrName>ppt_h</p:attrName>
                                        </p:attrNameLst>
                                      </p:cBhvr>
                                      <p:tavLst>
                                        <p:tav tm="0">
                                          <p:val>
                                            <p:strVal val="ppt_h"/>
                                          </p:val>
                                        </p:tav>
                                        <p:tav tm="100000">
                                          <p:val>
                                            <p:strVal val="4*ppt_h"/>
                                          </p:val>
                                        </p:tav>
                                      </p:tavLst>
                                    </p:anim>
                                    <p:set>
                                      <p:cBhvr>
                                        <p:cTn id="28" dur="1" fill="hold">
                                          <p:stCondLst>
                                            <p:cond delay="4999"/>
                                          </p:stCondLst>
                                        </p:cTn>
                                        <p:tgtEl>
                                          <p:spTgt spid="7"/>
                                        </p:tgtEl>
                                        <p:attrNameLst>
                                          <p:attrName>style.visibility</p:attrName>
                                        </p:attrNameLst>
                                      </p:cBhvr>
                                      <p:to>
                                        <p:strVal val="hidden"/>
                                      </p:to>
                                    </p:set>
                                  </p:childTnLst>
                                </p:cTn>
                              </p:par>
                              <p:par>
                                <p:cTn id="29" presetID="10" presetClass="entr" presetSubtype="0" fill="hold" nodeType="withEffect">
                                  <p:stCondLst>
                                    <p:cond delay="300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0"/>
                                        <p:tgtEl>
                                          <p:spTgt spid="4"/>
                                        </p:tgtEl>
                                      </p:cBhvr>
                                    </p:animEffect>
                                  </p:childTnLst>
                                </p:cTn>
                              </p:par>
                              <p:par>
                                <p:cTn id="32" presetID="23" presetClass="entr" presetSubtype="288" fill="hold" nodeType="withEffect">
                                  <p:stCondLst>
                                    <p:cond delay="3000"/>
                                  </p:stCondLst>
                                  <p:childTnLst>
                                    <p:set>
                                      <p:cBhvr>
                                        <p:cTn id="33" dur="1" fill="hold">
                                          <p:stCondLst>
                                            <p:cond delay="0"/>
                                          </p:stCondLst>
                                        </p:cTn>
                                        <p:tgtEl>
                                          <p:spTgt spid="4"/>
                                        </p:tgtEl>
                                        <p:attrNameLst>
                                          <p:attrName>style.visibility</p:attrName>
                                        </p:attrNameLst>
                                      </p:cBhvr>
                                      <p:to>
                                        <p:strVal val="visible"/>
                                      </p:to>
                                    </p:set>
                                    <p:anim calcmode="lin" valueType="num">
                                      <p:cBhvr>
                                        <p:cTn id="34" dur="5000" fill="hold"/>
                                        <p:tgtEl>
                                          <p:spTgt spid="4"/>
                                        </p:tgtEl>
                                        <p:attrNameLst>
                                          <p:attrName>ppt_w</p:attrName>
                                        </p:attrNameLst>
                                      </p:cBhvr>
                                      <p:tavLst>
                                        <p:tav tm="0">
                                          <p:val>
                                            <p:strVal val="4/3*#ppt_w"/>
                                          </p:val>
                                        </p:tav>
                                        <p:tav tm="100000">
                                          <p:val>
                                            <p:strVal val="#ppt_w"/>
                                          </p:val>
                                        </p:tav>
                                      </p:tavLst>
                                    </p:anim>
                                    <p:anim calcmode="lin" valueType="num">
                                      <p:cBhvr>
                                        <p:cTn id="35" dur="5000" fill="hold"/>
                                        <p:tgtEl>
                                          <p:spTgt spid="4"/>
                                        </p:tgtEl>
                                        <p:attrNameLst>
                                          <p:attrName>ppt_h</p:attrName>
                                        </p:attrNameLst>
                                      </p:cBhvr>
                                      <p:tavLst>
                                        <p:tav tm="0">
                                          <p:val>
                                            <p:strVal val="4/3*#ppt_h"/>
                                          </p:val>
                                        </p:tav>
                                        <p:tav tm="100000">
                                          <p:val>
                                            <p:strVal val="#ppt_h"/>
                                          </p:val>
                                        </p:tav>
                                      </p:tavLst>
                                    </p:anim>
                                  </p:childTnLst>
                                </p:cTn>
                              </p:par>
                            </p:childTnLst>
                          </p:cTn>
                        </p:par>
                        <p:par>
                          <p:cTn id="36" fill="hold">
                            <p:stCondLst>
                              <p:cond delay="344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1"/>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childTnLst>
                                </p:cTn>
                              </p:par>
                            </p:childTnLst>
                          </p:cTn>
                        </p:par>
                        <p:par>
                          <p:cTn id="42" fill="hold">
                            <p:stCondLst>
                              <p:cond delay="46900"/>
                            </p:stCondLst>
                            <p:childTnLst>
                              <p:par>
                                <p:cTn id="43" presetID="10" presetClass="exit" presetSubtype="0" fill="hold" grpId="1" nodeType="afterEffect">
                                  <p:stCondLst>
                                    <p:cond delay="3000"/>
                                  </p:stCondLst>
                                  <p:iterate type="lt">
                                    <p:tmPct val="0"/>
                                  </p:iterate>
                                  <p:childTnLst>
                                    <p:animEffect transition="out" filter="fade">
                                      <p:cBhvr>
                                        <p:cTn id="44" dur="3000"/>
                                        <p:tgtEl>
                                          <p:spTgt spid="6"/>
                                        </p:tgtEl>
                                      </p:cBhvr>
                                    </p:animEffect>
                                    <p:set>
                                      <p:cBhvr>
                                        <p:cTn id="45" dur="1" fill="hold">
                                          <p:stCondLst>
                                            <p:cond delay="2999"/>
                                          </p:stCondLst>
                                        </p:cTn>
                                        <p:tgtEl>
                                          <p:spTgt spid="6"/>
                                        </p:tgtEl>
                                        <p:attrNameLst>
                                          <p:attrName>style.visibility</p:attrName>
                                        </p:attrNameLst>
                                      </p:cBhvr>
                                      <p:to>
                                        <p:strVal val="hidden"/>
                                      </p:to>
                                    </p:set>
                                  </p:childTnLst>
                                </p:cTn>
                              </p:par>
                              <p:par>
                                <p:cTn id="46" presetID="10" presetClass="exit" presetSubtype="0" fill="hold" nodeType="withEffect">
                                  <p:stCondLst>
                                    <p:cond delay="3000"/>
                                  </p:stCondLst>
                                  <p:childTnLst>
                                    <p:animEffect transition="out" filter="fade">
                                      <p:cBhvr>
                                        <p:cTn id="47" dur="5000"/>
                                        <p:tgtEl>
                                          <p:spTgt spid="4"/>
                                        </p:tgtEl>
                                      </p:cBhvr>
                                    </p:animEffect>
                                    <p:set>
                                      <p:cBhvr>
                                        <p:cTn id="48" dur="1" fill="hold">
                                          <p:stCondLst>
                                            <p:cond delay="4999"/>
                                          </p:stCondLst>
                                        </p:cTn>
                                        <p:tgtEl>
                                          <p:spTgt spid="4"/>
                                        </p:tgtEl>
                                        <p:attrNameLst>
                                          <p:attrName>style.visibility</p:attrName>
                                        </p:attrNameLst>
                                      </p:cBhvr>
                                      <p:to>
                                        <p:strVal val="hidden"/>
                                      </p:to>
                                    </p:set>
                                  </p:childTnLst>
                                </p:cTn>
                              </p:par>
                              <p:par>
                                <p:cTn id="49" presetID="23" presetClass="exit" presetSubtype="16" fill="hold" nodeType="withEffect">
                                  <p:stCondLst>
                                    <p:cond delay="3000"/>
                                  </p:stCondLst>
                                  <p:childTnLst>
                                    <p:anim calcmode="lin" valueType="num">
                                      <p:cBhvr>
                                        <p:cTn id="50" dur="5000"/>
                                        <p:tgtEl>
                                          <p:spTgt spid="4"/>
                                        </p:tgtEl>
                                        <p:attrNameLst>
                                          <p:attrName>ppt_w</p:attrName>
                                        </p:attrNameLst>
                                      </p:cBhvr>
                                      <p:tavLst>
                                        <p:tav tm="0">
                                          <p:val>
                                            <p:strVal val="ppt_w"/>
                                          </p:val>
                                        </p:tav>
                                        <p:tav tm="100000">
                                          <p:val>
                                            <p:strVal val="4*ppt_w"/>
                                          </p:val>
                                        </p:tav>
                                      </p:tavLst>
                                    </p:anim>
                                    <p:anim calcmode="lin" valueType="num">
                                      <p:cBhvr>
                                        <p:cTn id="51" dur="5000"/>
                                        <p:tgtEl>
                                          <p:spTgt spid="4"/>
                                        </p:tgtEl>
                                        <p:attrNameLst>
                                          <p:attrName>ppt_h</p:attrName>
                                        </p:attrNameLst>
                                      </p:cBhvr>
                                      <p:tavLst>
                                        <p:tav tm="0">
                                          <p:val>
                                            <p:strVal val="ppt_h"/>
                                          </p:val>
                                        </p:tav>
                                        <p:tav tm="100000">
                                          <p:val>
                                            <p:strVal val="4*ppt_h"/>
                                          </p:val>
                                        </p:tav>
                                      </p:tavLst>
                                    </p:anim>
                                    <p:set>
                                      <p:cBhvr>
                                        <p:cTn id="52" dur="1" fill="hold">
                                          <p:stCondLst>
                                            <p:cond delay="4999"/>
                                          </p:stCondLst>
                                        </p:cTn>
                                        <p:tgtEl>
                                          <p:spTgt spid="4"/>
                                        </p:tgtEl>
                                        <p:attrNameLst>
                                          <p:attrName>style.visibility</p:attrName>
                                        </p:attrNameLst>
                                      </p:cBhvr>
                                      <p:to>
                                        <p:strVal val="hidden"/>
                                      </p:to>
                                    </p:set>
                                  </p:childTnLst>
                                </p:cTn>
                              </p:par>
                              <p:par>
                                <p:cTn id="53" presetID="10" presetClass="entr" presetSubtype="0" fill="hold" nodeType="withEffect">
                                  <p:stCondLst>
                                    <p:cond delay="300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5000"/>
                                        <p:tgtEl>
                                          <p:spTgt spid="16"/>
                                        </p:tgtEl>
                                      </p:cBhvr>
                                    </p:animEffect>
                                  </p:childTnLst>
                                </p:cTn>
                              </p:par>
                              <p:par>
                                <p:cTn id="56" presetID="23" presetClass="entr" presetSubtype="288" fill="hold" nodeType="withEffect">
                                  <p:stCondLst>
                                    <p:cond delay="3000"/>
                                  </p:stCondLst>
                                  <p:childTnLst>
                                    <p:set>
                                      <p:cBhvr>
                                        <p:cTn id="57" dur="1" fill="hold">
                                          <p:stCondLst>
                                            <p:cond delay="0"/>
                                          </p:stCondLst>
                                        </p:cTn>
                                        <p:tgtEl>
                                          <p:spTgt spid="16"/>
                                        </p:tgtEl>
                                        <p:attrNameLst>
                                          <p:attrName>style.visibility</p:attrName>
                                        </p:attrNameLst>
                                      </p:cBhvr>
                                      <p:to>
                                        <p:strVal val="visible"/>
                                      </p:to>
                                    </p:set>
                                    <p:anim calcmode="lin" valueType="num">
                                      <p:cBhvr>
                                        <p:cTn id="58" dur="5000" fill="hold"/>
                                        <p:tgtEl>
                                          <p:spTgt spid="16"/>
                                        </p:tgtEl>
                                        <p:attrNameLst>
                                          <p:attrName>ppt_w</p:attrName>
                                        </p:attrNameLst>
                                      </p:cBhvr>
                                      <p:tavLst>
                                        <p:tav tm="0">
                                          <p:val>
                                            <p:strVal val="4/3*#ppt_w"/>
                                          </p:val>
                                        </p:tav>
                                        <p:tav tm="100000">
                                          <p:val>
                                            <p:strVal val="#ppt_w"/>
                                          </p:val>
                                        </p:tav>
                                      </p:tavLst>
                                    </p:anim>
                                    <p:anim calcmode="lin" valueType="num">
                                      <p:cBhvr>
                                        <p:cTn id="59" dur="5000" fill="hold"/>
                                        <p:tgtEl>
                                          <p:spTgt spid="16"/>
                                        </p:tgtEl>
                                        <p:attrNameLst>
                                          <p:attrName>ppt_h</p:attrName>
                                        </p:attrNameLst>
                                      </p:cBhvr>
                                      <p:tavLst>
                                        <p:tav tm="0">
                                          <p:val>
                                            <p:strVal val="4/3*#ppt_h"/>
                                          </p:val>
                                        </p:tav>
                                        <p:tav tm="100000">
                                          <p:val>
                                            <p:strVal val="#ppt_h"/>
                                          </p:val>
                                        </p:tav>
                                      </p:tavLst>
                                    </p:anim>
                                  </p:childTnLst>
                                </p:cTn>
                              </p:par>
                            </p:childTnLst>
                          </p:cTn>
                        </p:par>
                        <p:par>
                          <p:cTn id="60" fill="hold">
                            <p:stCondLst>
                              <p:cond delay="54900"/>
                            </p:stCondLst>
                            <p:childTnLst>
                              <p:par>
                                <p:cTn id="61" presetID="40" presetClass="entr" presetSubtype="0" fill="hold" grpId="0" nodeType="afterEffect">
                                  <p:stCondLst>
                                    <p:cond delay="0"/>
                                  </p:stCondLst>
                                  <p:iterate type="lt">
                                    <p:tmPct val="10000"/>
                                  </p:iterate>
                                  <p:childTnLst>
                                    <p:set>
                                      <p:cBhvr>
                                        <p:cTn id="62" dur="1" fill="hold">
                                          <p:stCondLst>
                                            <p:cond delay="0"/>
                                          </p:stCondLst>
                                        </p:cTn>
                                        <p:tgtEl>
                                          <p:spTgt spid="8"/>
                                        </p:tgtEl>
                                        <p:attrNameLst>
                                          <p:attrName>style.visibility</p:attrName>
                                        </p:attrNameLst>
                                      </p:cBhvr>
                                      <p:to>
                                        <p:strVal val="visible"/>
                                      </p:to>
                                    </p:set>
                                    <p:animEffect transition="in" filter="fade">
                                      <p:cBhvr>
                                        <p:cTn id="63" dur="1000"/>
                                        <p:tgtEl>
                                          <p:spTgt spid="8"/>
                                        </p:tgtEl>
                                      </p:cBhvr>
                                    </p:animEffect>
                                    <p:anim calcmode="lin" valueType="num">
                                      <p:cBhvr>
                                        <p:cTn id="64" dur="1000" fill="hold"/>
                                        <p:tgtEl>
                                          <p:spTgt spid="8"/>
                                        </p:tgtEl>
                                        <p:attrNameLst>
                                          <p:attrName>ppt_x</p:attrName>
                                        </p:attrNameLst>
                                      </p:cBhvr>
                                      <p:tavLst>
                                        <p:tav tm="0">
                                          <p:val>
                                            <p:strVal val="#ppt_x-.1"/>
                                          </p:val>
                                        </p:tav>
                                        <p:tav tm="100000">
                                          <p:val>
                                            <p:strVal val="#ppt_x"/>
                                          </p:val>
                                        </p:tav>
                                      </p:tavLst>
                                    </p:anim>
                                    <p:anim calcmode="lin" valueType="num">
                                      <p:cBhvr>
                                        <p:cTn id="6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a:off x="0" y="1"/>
            <a:ext cx="9144000" cy="5715000"/>
          </a:xfrm>
          <a:prstGeom prst="rect">
            <a:avLst/>
          </a:prstGeom>
          <a:noFill/>
          <a:ln w="9525">
            <a:noFill/>
            <a:miter lim="800000"/>
            <a:headEnd/>
            <a:tailEnd/>
          </a:ln>
        </p:spPr>
      </p:pic>
      <p:sp>
        <p:nvSpPr>
          <p:cNvPr id="4" name="3 CuadroTexto"/>
          <p:cNvSpPr txBox="1"/>
          <p:nvPr/>
        </p:nvSpPr>
        <p:spPr>
          <a:xfrm>
            <a:off x="971600" y="4873724"/>
            <a:ext cx="734481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Puede que tu alojamiento en el crucero sea espacioso, con una zona para sentarte con ventanas enormes que inundan la sala de luz.</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8" name="17 Imagen" descr="bird-the-atlantic-deadlock-fratercula-arctica-puffins.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11560"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docenas de categorías entre las que elegir el camarote en un crucero: suite, interior, balcón, etc. Si estás fatigado después de todas esas decisiones, la mayoría de los cruceros ofrecen algún tipo de opción sorpresa en lo que se refiere a la ubicación real del camarote.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52000">
        <p14:shred pattern="rectangle"/>
      </p:transition>
    </mc:Choice>
    <mc:Fallback>
      <p:transition spd="slow" advTm="5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66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10" presetClass="exit" presetSubtype="0" fill="hold" nodeType="withEffect">
                                  <p:stCondLst>
                                    <p:cond delay="3000"/>
                                  </p:stCondLst>
                                  <p:childTnLst>
                                    <p:animEffect transition="out" filter="fade">
                                      <p:cBhvr>
                                        <p:cTn id="23" dur="5000"/>
                                        <p:tgtEl>
                                          <p:spTgt spid="17"/>
                                        </p:tgtEl>
                                      </p:cBhvr>
                                    </p:animEffect>
                                    <p:set>
                                      <p:cBhvr>
                                        <p:cTn id="24" dur="1" fill="hold">
                                          <p:stCondLst>
                                            <p:cond delay="4999"/>
                                          </p:stCondLst>
                                        </p:cTn>
                                        <p:tgtEl>
                                          <p:spTgt spid="17"/>
                                        </p:tgtEl>
                                        <p:attrNameLst>
                                          <p:attrName>style.visibility</p:attrName>
                                        </p:attrNameLst>
                                      </p:cBhvr>
                                      <p:to>
                                        <p:strVal val="hidden"/>
                                      </p:to>
                                    </p:set>
                                  </p:childTnLst>
                                </p:cTn>
                              </p:par>
                              <p:par>
                                <p:cTn id="25" presetID="23" presetClass="exit" presetSubtype="272" fill="hold" nodeType="withEffect">
                                  <p:stCondLst>
                                    <p:cond delay="3000"/>
                                  </p:stCondLst>
                                  <p:childTnLst>
                                    <p:anim calcmode="lin" valueType="num">
                                      <p:cBhvr>
                                        <p:cTn id="26" dur="5000"/>
                                        <p:tgtEl>
                                          <p:spTgt spid="17"/>
                                        </p:tgtEl>
                                        <p:attrNameLst>
                                          <p:attrName>ppt_w</p:attrName>
                                        </p:attrNameLst>
                                      </p:cBhvr>
                                      <p:tavLst>
                                        <p:tav tm="0">
                                          <p:val>
                                            <p:strVal val="ppt_w"/>
                                          </p:val>
                                        </p:tav>
                                        <p:tav tm="100000">
                                          <p:val>
                                            <p:strVal val="4/3*ppt_w"/>
                                          </p:val>
                                        </p:tav>
                                      </p:tavLst>
                                    </p:anim>
                                    <p:anim calcmode="lin" valueType="num">
                                      <p:cBhvr>
                                        <p:cTn id="27" dur="5000"/>
                                        <p:tgtEl>
                                          <p:spTgt spid="17"/>
                                        </p:tgtEl>
                                        <p:attrNameLst>
                                          <p:attrName>ppt_h</p:attrName>
                                        </p:attrNameLst>
                                      </p:cBhvr>
                                      <p:tavLst>
                                        <p:tav tm="0">
                                          <p:val>
                                            <p:strVal val="ppt_h"/>
                                          </p:val>
                                        </p:tav>
                                        <p:tav tm="100000">
                                          <p:val>
                                            <p:strVal val="4/3*ppt_h"/>
                                          </p:val>
                                        </p:tav>
                                      </p:tavLst>
                                    </p:anim>
                                    <p:set>
                                      <p:cBhvr>
                                        <p:cTn id="28" dur="1" fill="hold">
                                          <p:stCondLst>
                                            <p:cond delay="4999"/>
                                          </p:stCondLst>
                                        </p:cTn>
                                        <p:tgtEl>
                                          <p:spTgt spid="17"/>
                                        </p:tgtEl>
                                        <p:attrNameLst>
                                          <p:attrName>style.visibility</p:attrName>
                                        </p:attrNameLst>
                                      </p:cBhvr>
                                      <p:to>
                                        <p:strVal val="hidden"/>
                                      </p:to>
                                    </p:set>
                                  </p:childTnLst>
                                </p:cTn>
                              </p:par>
                              <p:par>
                                <p:cTn id="29" presetID="23" presetClass="entr" presetSubtype="288" fill="hold" nodeType="withEffect">
                                  <p:stCondLst>
                                    <p:cond delay="30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0" fill="hold"/>
                                        <p:tgtEl>
                                          <p:spTgt spid="18"/>
                                        </p:tgtEl>
                                        <p:attrNameLst>
                                          <p:attrName>ppt_w</p:attrName>
                                        </p:attrNameLst>
                                      </p:cBhvr>
                                      <p:tavLst>
                                        <p:tav tm="0">
                                          <p:val>
                                            <p:strVal val="4/3*#ppt_w"/>
                                          </p:val>
                                        </p:tav>
                                        <p:tav tm="100000">
                                          <p:val>
                                            <p:strVal val="#ppt_w"/>
                                          </p:val>
                                        </p:tav>
                                      </p:tavLst>
                                    </p:anim>
                                    <p:anim calcmode="lin" valueType="num">
                                      <p:cBhvr>
                                        <p:cTn id="32" dur="5000" fill="hold"/>
                                        <p:tgtEl>
                                          <p:spTgt spid="18"/>
                                        </p:tgtEl>
                                        <p:attrNameLst>
                                          <p:attrName>ppt_h</p:attrName>
                                        </p:attrNameLst>
                                      </p:cBhvr>
                                      <p:tavLst>
                                        <p:tav tm="0">
                                          <p:val>
                                            <p:strVal val="4/3*#ppt_h"/>
                                          </p:val>
                                        </p:tav>
                                        <p:tav tm="100000">
                                          <p:val>
                                            <p:strVal val="#ppt_h"/>
                                          </p:val>
                                        </p:tav>
                                      </p:tavLst>
                                    </p:anim>
                                  </p:childTnLst>
                                </p:cTn>
                              </p:par>
                              <p:par>
                                <p:cTn id="33" presetID="47" presetClass="entr" presetSubtype="0" fill="hold" nodeType="withEffect">
                                  <p:stCondLst>
                                    <p:cond delay="300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5000"/>
                                        <p:tgtEl>
                                          <p:spTgt spid="18"/>
                                        </p:tgtEl>
                                      </p:cBhvr>
                                    </p:animEffect>
                                    <p:anim calcmode="lin" valueType="num">
                                      <p:cBhvr>
                                        <p:cTn id="36" dur="5000" fill="hold"/>
                                        <p:tgtEl>
                                          <p:spTgt spid="18"/>
                                        </p:tgtEl>
                                        <p:attrNameLst>
                                          <p:attrName>ppt_x</p:attrName>
                                        </p:attrNameLst>
                                      </p:cBhvr>
                                      <p:tavLst>
                                        <p:tav tm="0">
                                          <p:val>
                                            <p:strVal val="#ppt_x"/>
                                          </p:val>
                                        </p:tav>
                                        <p:tav tm="100000">
                                          <p:val>
                                            <p:strVal val="#ppt_x"/>
                                          </p:val>
                                        </p:tav>
                                      </p:tavLst>
                                    </p:anim>
                                    <p:anim calcmode="lin" valueType="num">
                                      <p:cBhvr>
                                        <p:cTn id="37" dur="5000" fill="hold"/>
                                        <p:tgtEl>
                                          <p:spTgt spid="18"/>
                                        </p:tgtEl>
                                        <p:attrNameLst>
                                          <p:attrName>ppt_y</p:attrName>
                                        </p:attrNameLst>
                                      </p:cBhvr>
                                      <p:tavLst>
                                        <p:tav tm="0">
                                          <p:val>
                                            <p:strVal val="#ppt_y-.1"/>
                                          </p:val>
                                        </p:tav>
                                        <p:tav tm="100000">
                                          <p:val>
                                            <p:strVal val="#ppt_y"/>
                                          </p:val>
                                        </p:tav>
                                      </p:tavLst>
                                    </p:anim>
                                  </p:childTnLst>
                                </p:cTn>
                              </p:par>
                            </p:childTnLst>
                          </p:cTn>
                        </p:par>
                        <p:par>
                          <p:cTn id="38" fill="hold">
                            <p:stCondLst>
                              <p:cond delay="246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a:off x="0" y="733"/>
            <a:ext cx="9144000" cy="5704277"/>
          </a:xfrm>
          <a:prstGeom prst="rect">
            <a:avLst/>
          </a:prstGeom>
          <a:noFill/>
          <a:ln w="9525">
            <a:noFill/>
            <a:miter lim="800000"/>
            <a:headEnd/>
            <a:tailEnd/>
          </a:ln>
        </p:spPr>
      </p:pic>
      <p:sp>
        <p:nvSpPr>
          <p:cNvPr id="4" name="3 CuadroTexto"/>
          <p:cNvSpPr txBox="1"/>
          <p:nvPr/>
        </p:nvSpPr>
        <p:spPr>
          <a:xfrm>
            <a:off x="611560" y="4873724"/>
            <a:ext cx="763284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Meter a demasiadas personas en una habitación es un error común que comete la gente en los cruceros. Sobretodo si son demasiado estrechas.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7" name="6 Imagen" descr="2048x1365_puffin-atlanticheskij-tupik.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67544"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¿Qué podría ser mejor que ponerte a remojo en un jacuzzi con vistas al océano? A no ser que el resto tenga la misma idea, los jacuzzis no están pensados para muchas personas.</a:t>
            </a:r>
          </a:p>
        </p:txBody>
      </p:sp>
    </p:spTree>
  </p:cSld>
  <p:clrMapOvr>
    <a:masterClrMapping/>
  </p:clrMapOvr>
  <mc:AlternateContent xmlns:mc="http://schemas.openxmlformats.org/markup-compatibility/2006">
    <mc:Choice xmlns:p14="http://schemas.microsoft.com/office/powerpoint/2010/main" Requires="p14">
      <p:transition spd="slow" p14:dur="2250" advTm="44000">
        <p:wedge/>
      </p:transition>
    </mc:Choice>
    <mc:Fallback>
      <p:transition spd="slow" advTm="44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75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10" presetClass="exit" presetSubtype="0" fill="hold" nodeType="withEffect">
                                  <p:stCondLst>
                                    <p:cond delay="3000"/>
                                  </p:stCondLst>
                                  <p:childTnLst>
                                    <p:animEffect transition="out" filter="fade">
                                      <p:cBhvr>
                                        <p:cTn id="23" dur="5000"/>
                                        <p:tgtEl>
                                          <p:spTgt spid="8"/>
                                        </p:tgtEl>
                                      </p:cBhvr>
                                    </p:animEffect>
                                    <p:set>
                                      <p:cBhvr>
                                        <p:cTn id="24" dur="1" fill="hold">
                                          <p:stCondLst>
                                            <p:cond delay="4999"/>
                                          </p:stCondLst>
                                        </p:cTn>
                                        <p:tgtEl>
                                          <p:spTgt spid="8"/>
                                        </p:tgtEl>
                                        <p:attrNameLst>
                                          <p:attrName>style.visibility</p:attrName>
                                        </p:attrNameLst>
                                      </p:cBhvr>
                                      <p:to>
                                        <p:strVal val="hidden"/>
                                      </p:to>
                                    </p:set>
                                  </p:childTnLst>
                                </p:cTn>
                              </p:par>
                              <p:par>
                                <p:cTn id="25" presetID="23" presetClass="exit" presetSubtype="272" fill="hold" nodeType="withEffect">
                                  <p:stCondLst>
                                    <p:cond delay="3000"/>
                                  </p:stCondLst>
                                  <p:childTnLst>
                                    <p:anim calcmode="lin" valueType="num">
                                      <p:cBhvr>
                                        <p:cTn id="26" dur="5000"/>
                                        <p:tgtEl>
                                          <p:spTgt spid="8"/>
                                        </p:tgtEl>
                                        <p:attrNameLst>
                                          <p:attrName>ppt_w</p:attrName>
                                        </p:attrNameLst>
                                      </p:cBhvr>
                                      <p:tavLst>
                                        <p:tav tm="0">
                                          <p:val>
                                            <p:strVal val="ppt_w"/>
                                          </p:val>
                                        </p:tav>
                                        <p:tav tm="100000">
                                          <p:val>
                                            <p:strVal val="4/3*ppt_w"/>
                                          </p:val>
                                        </p:tav>
                                      </p:tavLst>
                                    </p:anim>
                                    <p:anim calcmode="lin" valueType="num">
                                      <p:cBhvr>
                                        <p:cTn id="27" dur="5000"/>
                                        <p:tgtEl>
                                          <p:spTgt spid="8"/>
                                        </p:tgtEl>
                                        <p:attrNameLst>
                                          <p:attrName>ppt_h</p:attrName>
                                        </p:attrNameLst>
                                      </p:cBhvr>
                                      <p:tavLst>
                                        <p:tav tm="0">
                                          <p:val>
                                            <p:strVal val="ppt_h"/>
                                          </p:val>
                                        </p:tav>
                                        <p:tav tm="100000">
                                          <p:val>
                                            <p:strVal val="4/3*ppt_h"/>
                                          </p:val>
                                        </p:tav>
                                      </p:tavLst>
                                    </p:anim>
                                    <p:set>
                                      <p:cBhvr>
                                        <p:cTn id="28" dur="1" fill="hold">
                                          <p:stCondLst>
                                            <p:cond delay="4999"/>
                                          </p:stCondLst>
                                        </p:cTn>
                                        <p:tgtEl>
                                          <p:spTgt spid="8"/>
                                        </p:tgtEl>
                                        <p:attrNameLst>
                                          <p:attrName>style.visibility</p:attrName>
                                        </p:attrNameLst>
                                      </p:cBhvr>
                                      <p:to>
                                        <p:strVal val="hidden"/>
                                      </p:to>
                                    </p:set>
                                  </p:childTnLst>
                                </p:cTn>
                              </p:par>
                              <p:par>
                                <p:cTn id="29" presetID="23" presetClass="entr" presetSubtype="288" fill="hold" nodeType="withEffect">
                                  <p:stCondLst>
                                    <p:cond delay="3000"/>
                                  </p:stCondLst>
                                  <p:childTnLst>
                                    <p:set>
                                      <p:cBhvr>
                                        <p:cTn id="30" dur="1" fill="hold">
                                          <p:stCondLst>
                                            <p:cond delay="0"/>
                                          </p:stCondLst>
                                        </p:cTn>
                                        <p:tgtEl>
                                          <p:spTgt spid="7"/>
                                        </p:tgtEl>
                                        <p:attrNameLst>
                                          <p:attrName>style.visibility</p:attrName>
                                        </p:attrNameLst>
                                      </p:cBhvr>
                                      <p:to>
                                        <p:strVal val="visible"/>
                                      </p:to>
                                    </p:set>
                                    <p:anim calcmode="lin" valueType="num">
                                      <p:cBhvr>
                                        <p:cTn id="31" dur="5000" fill="hold"/>
                                        <p:tgtEl>
                                          <p:spTgt spid="7"/>
                                        </p:tgtEl>
                                        <p:attrNameLst>
                                          <p:attrName>ppt_w</p:attrName>
                                        </p:attrNameLst>
                                      </p:cBhvr>
                                      <p:tavLst>
                                        <p:tav tm="0">
                                          <p:val>
                                            <p:strVal val="4/3*#ppt_w"/>
                                          </p:val>
                                        </p:tav>
                                        <p:tav tm="100000">
                                          <p:val>
                                            <p:strVal val="#ppt_w"/>
                                          </p:val>
                                        </p:tav>
                                      </p:tavLst>
                                    </p:anim>
                                    <p:anim calcmode="lin" valueType="num">
                                      <p:cBhvr>
                                        <p:cTn id="32" dur="5000" fill="hold"/>
                                        <p:tgtEl>
                                          <p:spTgt spid="7"/>
                                        </p:tgtEl>
                                        <p:attrNameLst>
                                          <p:attrName>ppt_h</p:attrName>
                                        </p:attrNameLst>
                                      </p:cBhvr>
                                      <p:tavLst>
                                        <p:tav tm="0">
                                          <p:val>
                                            <p:strVal val="4/3*#ppt_h"/>
                                          </p:val>
                                        </p:tav>
                                        <p:tav tm="100000">
                                          <p:val>
                                            <p:strVal val="#ppt_h"/>
                                          </p:val>
                                        </p:tav>
                                      </p:tavLst>
                                    </p:anim>
                                  </p:childTnLst>
                                </p:cTn>
                              </p:par>
                              <p:par>
                                <p:cTn id="33" presetID="42" presetClass="entr" presetSubtype="0" fill="hold" nodeType="withEffect">
                                  <p:stCondLst>
                                    <p:cond delay="300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0"/>
                                        <p:tgtEl>
                                          <p:spTgt spid="7"/>
                                        </p:tgtEl>
                                      </p:cBhvr>
                                    </p:animEffect>
                                    <p:anim calcmode="lin" valueType="num">
                                      <p:cBhvr>
                                        <p:cTn id="36" dur="5000" fill="hold"/>
                                        <p:tgtEl>
                                          <p:spTgt spid="7"/>
                                        </p:tgtEl>
                                        <p:attrNameLst>
                                          <p:attrName>ppt_x</p:attrName>
                                        </p:attrNameLst>
                                      </p:cBhvr>
                                      <p:tavLst>
                                        <p:tav tm="0">
                                          <p:val>
                                            <p:strVal val="#ppt_x"/>
                                          </p:val>
                                        </p:tav>
                                        <p:tav tm="100000">
                                          <p:val>
                                            <p:strVal val="#ppt_x"/>
                                          </p:val>
                                        </p:tav>
                                      </p:tavLst>
                                    </p:anim>
                                    <p:anim calcmode="lin" valueType="num">
                                      <p:cBhvr>
                                        <p:cTn id="37" dur="50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5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6"/>
                                        </p:tgtEl>
                                        <p:attrNameLst>
                                          <p:attrName>style.visibility</p:attrName>
                                        </p:attrNameLst>
                                      </p:cBhvr>
                                      <p:to>
                                        <p:strVal val="visible"/>
                                      </p:to>
                                    </p:set>
                                    <p:animEffect transition="in" filter="fade">
                                      <p:cBhvr>
                                        <p:cTn id="41" dur="1000"/>
                                        <p:tgtEl>
                                          <p:spTgt spid="6"/>
                                        </p:tgtEl>
                                      </p:cBhvr>
                                    </p:animEffect>
                                    <p:anim calcmode="lin" valueType="num">
                                      <p:cBhvr>
                                        <p:cTn id="42" dur="1000" fill="hold"/>
                                        <p:tgtEl>
                                          <p:spTgt spid="6"/>
                                        </p:tgtEl>
                                        <p:attrNameLst>
                                          <p:attrName>ppt_x</p:attrName>
                                        </p:attrNameLst>
                                      </p:cBhvr>
                                      <p:tavLst>
                                        <p:tav tm="0">
                                          <p:val>
                                            <p:strVal val="#ppt_x-.1"/>
                                          </p:val>
                                        </p:tav>
                                        <p:tav tm="100000">
                                          <p:val>
                                            <p:strVal val="#ppt_x"/>
                                          </p:val>
                                        </p:tav>
                                      </p:tavLst>
                                    </p:anim>
                                    <p:anim calcmode="lin" valueType="num">
                                      <p:cBhvr>
                                        <p:cTn id="4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Conseguir un sitio junto a la piscina puede ser tan difícil como conseguir una entrada para un concierto de Taylor </a:t>
            </a:r>
            <a:r>
              <a:rPr lang="es-ES" i="1" dirty="0" err="1" smtClean="0">
                <a:effectLst>
                  <a:glow rad="101600">
                    <a:srgbClr val="C00000">
                      <a:alpha val="60000"/>
                    </a:srgbClr>
                  </a:glow>
                  <a:outerShdw blurRad="38100" dist="38100" dir="2700000" algn="tl">
                    <a:srgbClr val="000000">
                      <a:alpha val="43137"/>
                    </a:srgbClr>
                  </a:outerShdw>
                </a:effectLst>
              </a:rPr>
              <a:t>Swift</a:t>
            </a:r>
            <a:r>
              <a:rPr lang="es-ES" i="1" dirty="0" smtClean="0">
                <a:effectLst>
                  <a:glow rad="101600">
                    <a:srgbClr val="C00000">
                      <a:alpha val="60000"/>
                    </a:srgbClr>
                  </a:glow>
                  <a:outerShdw blurRad="38100" dist="38100" dir="2700000" algn="tl">
                    <a:srgbClr val="000000">
                      <a:alpha val="43137"/>
                    </a:srgbClr>
                  </a:outerShdw>
                </a:effectLst>
              </a:rPr>
              <a:t>. Algunas personas se ponen el despertador al amanecer para reservar sitio.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251520" y="4873724"/>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algunos cruceros hay hasta 19 piscinas según un representante de Royal </a:t>
            </a:r>
            <a:r>
              <a:rPr lang="es-ES" i="1" dirty="0" err="1" smtClean="0">
                <a:effectLst>
                  <a:glow rad="101600">
                    <a:srgbClr val="C00000">
                      <a:alpha val="60000"/>
                    </a:srgbClr>
                  </a:glow>
                  <a:outerShdw blurRad="38100" dist="38100" dir="2700000" algn="tl">
                    <a:srgbClr val="000000">
                      <a:alpha val="43137"/>
                    </a:srgbClr>
                  </a:outerShdw>
                </a:effectLst>
              </a:rPr>
              <a:t>Caribbean</a:t>
            </a:r>
            <a:r>
              <a:rPr lang="es-ES" i="1" dirty="0" smtClean="0">
                <a:effectLst>
                  <a:glow rad="101600">
                    <a:srgbClr val="C00000">
                      <a:alpha val="60000"/>
                    </a:srgbClr>
                  </a:glow>
                  <a:outerShdw blurRad="38100" dist="38100" dir="2700000" algn="tl">
                    <a:srgbClr val="000000">
                      <a:alpha val="43137"/>
                    </a:srgbClr>
                  </a:outerShdw>
                </a:effectLst>
              </a:rPr>
              <a:t>. Y las zonas para tumbarse junto a las piscinas suelen estar llenas.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cstate="print"/>
          <a:stretch>
            <a:fillRect/>
          </a:stretch>
        </p:blipFill>
        <p:spPr bwMode="auto">
          <a:xfrm>
            <a:off x="0" y="-310852"/>
            <a:ext cx="9144000" cy="6025852"/>
          </a:xfrm>
          <a:prstGeom prst="rect">
            <a:avLst/>
          </a:prstGeom>
          <a:noFill/>
          <a:ln w="9525">
            <a:noFill/>
            <a:miter lim="800000"/>
            <a:headEnd/>
            <a:tailEnd/>
          </a:ln>
        </p:spPr>
      </p:pic>
      <p:sp>
        <p:nvSpPr>
          <p:cNvPr id="8" name="7 CuadroTexto"/>
          <p:cNvSpPr txBox="1"/>
          <p:nvPr/>
        </p:nvSpPr>
        <p:spPr>
          <a:xfrm>
            <a:off x="323528" y="4873724"/>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las normas prohíban reservar las sillas colocando las toallas, hay mucha gente haciéndolo, a veces cuesta mucho encontrar un sitio.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68000">
        <p:wedge/>
      </p:transition>
    </mc:Choice>
    <mc:Fallback>
      <p:transition spd="slow" advTm="68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23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xit" presetSubtype="0" fill="hold" nodeType="withEffect">
                                  <p:stCondLst>
                                    <p:cond delay="3000"/>
                                  </p:stCondLst>
                                  <p:childTnLst>
                                    <p:animEffect transition="out" filter="fade">
                                      <p:cBhvr>
                                        <p:cTn id="23" dur="5000"/>
                                        <p:tgtEl>
                                          <p:spTgt spid="7"/>
                                        </p:tgtEl>
                                      </p:cBhvr>
                                    </p:animEffect>
                                    <p:set>
                                      <p:cBhvr>
                                        <p:cTn id="24" dur="1" fill="hold">
                                          <p:stCondLst>
                                            <p:cond delay="4999"/>
                                          </p:stCondLst>
                                        </p:cTn>
                                        <p:tgtEl>
                                          <p:spTgt spid="7"/>
                                        </p:tgtEl>
                                        <p:attrNameLst>
                                          <p:attrName>style.visibility</p:attrName>
                                        </p:attrNameLst>
                                      </p:cBhvr>
                                      <p:to>
                                        <p:strVal val="hidden"/>
                                      </p:to>
                                    </p:set>
                                  </p:childTnLst>
                                </p:cTn>
                              </p:par>
                              <p:par>
                                <p:cTn id="25" presetID="23" presetClass="exit" presetSubtype="16" fill="hold" nodeType="withEffect">
                                  <p:stCondLst>
                                    <p:cond delay="3000"/>
                                  </p:stCondLst>
                                  <p:childTnLst>
                                    <p:anim calcmode="lin" valueType="num">
                                      <p:cBhvr>
                                        <p:cTn id="26" dur="5000"/>
                                        <p:tgtEl>
                                          <p:spTgt spid="7"/>
                                        </p:tgtEl>
                                        <p:attrNameLst>
                                          <p:attrName>ppt_w</p:attrName>
                                        </p:attrNameLst>
                                      </p:cBhvr>
                                      <p:tavLst>
                                        <p:tav tm="0">
                                          <p:val>
                                            <p:strVal val="ppt_w"/>
                                          </p:val>
                                        </p:tav>
                                        <p:tav tm="100000">
                                          <p:val>
                                            <p:strVal val="4*ppt_w"/>
                                          </p:val>
                                        </p:tav>
                                      </p:tavLst>
                                    </p:anim>
                                    <p:anim calcmode="lin" valueType="num">
                                      <p:cBhvr>
                                        <p:cTn id="27" dur="5000"/>
                                        <p:tgtEl>
                                          <p:spTgt spid="7"/>
                                        </p:tgtEl>
                                        <p:attrNameLst>
                                          <p:attrName>ppt_h</p:attrName>
                                        </p:attrNameLst>
                                      </p:cBhvr>
                                      <p:tavLst>
                                        <p:tav tm="0">
                                          <p:val>
                                            <p:strVal val="ppt_h"/>
                                          </p:val>
                                        </p:tav>
                                        <p:tav tm="100000">
                                          <p:val>
                                            <p:strVal val="4*ppt_h"/>
                                          </p:val>
                                        </p:tav>
                                      </p:tavLst>
                                    </p:anim>
                                    <p:set>
                                      <p:cBhvr>
                                        <p:cTn id="28" dur="1" fill="hold">
                                          <p:stCondLst>
                                            <p:cond delay="4999"/>
                                          </p:stCondLst>
                                        </p:cTn>
                                        <p:tgtEl>
                                          <p:spTgt spid="7"/>
                                        </p:tgtEl>
                                        <p:attrNameLst>
                                          <p:attrName>style.visibility</p:attrName>
                                        </p:attrNameLst>
                                      </p:cBhvr>
                                      <p:to>
                                        <p:strVal val="hidden"/>
                                      </p:to>
                                    </p:set>
                                  </p:childTnLst>
                                </p:cTn>
                              </p:par>
                              <p:par>
                                <p:cTn id="29" presetID="10" presetClass="entr" presetSubtype="0" fill="hold" nodeType="withEffect">
                                  <p:stCondLst>
                                    <p:cond delay="300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0"/>
                                        <p:tgtEl>
                                          <p:spTgt spid="4"/>
                                        </p:tgtEl>
                                      </p:cBhvr>
                                    </p:animEffect>
                                  </p:childTnLst>
                                </p:cTn>
                              </p:par>
                              <p:par>
                                <p:cTn id="32" presetID="23" presetClass="entr" presetSubtype="288" fill="hold" nodeType="withEffect">
                                  <p:stCondLst>
                                    <p:cond delay="3000"/>
                                  </p:stCondLst>
                                  <p:childTnLst>
                                    <p:set>
                                      <p:cBhvr>
                                        <p:cTn id="33" dur="1" fill="hold">
                                          <p:stCondLst>
                                            <p:cond delay="0"/>
                                          </p:stCondLst>
                                        </p:cTn>
                                        <p:tgtEl>
                                          <p:spTgt spid="4"/>
                                        </p:tgtEl>
                                        <p:attrNameLst>
                                          <p:attrName>style.visibility</p:attrName>
                                        </p:attrNameLst>
                                      </p:cBhvr>
                                      <p:to>
                                        <p:strVal val="visible"/>
                                      </p:to>
                                    </p:set>
                                    <p:anim calcmode="lin" valueType="num">
                                      <p:cBhvr>
                                        <p:cTn id="34" dur="5000" fill="hold"/>
                                        <p:tgtEl>
                                          <p:spTgt spid="4"/>
                                        </p:tgtEl>
                                        <p:attrNameLst>
                                          <p:attrName>ppt_w</p:attrName>
                                        </p:attrNameLst>
                                      </p:cBhvr>
                                      <p:tavLst>
                                        <p:tav tm="0">
                                          <p:val>
                                            <p:strVal val="4/3*#ppt_w"/>
                                          </p:val>
                                        </p:tav>
                                        <p:tav tm="100000">
                                          <p:val>
                                            <p:strVal val="#ppt_w"/>
                                          </p:val>
                                        </p:tav>
                                      </p:tavLst>
                                    </p:anim>
                                    <p:anim calcmode="lin" valueType="num">
                                      <p:cBhvr>
                                        <p:cTn id="35" dur="5000" fill="hold"/>
                                        <p:tgtEl>
                                          <p:spTgt spid="4"/>
                                        </p:tgtEl>
                                        <p:attrNameLst>
                                          <p:attrName>ppt_h</p:attrName>
                                        </p:attrNameLst>
                                      </p:cBhvr>
                                      <p:tavLst>
                                        <p:tav tm="0">
                                          <p:val>
                                            <p:strVal val="4/3*#ppt_h"/>
                                          </p:val>
                                        </p:tav>
                                        <p:tav tm="100000">
                                          <p:val>
                                            <p:strVal val="#ppt_h"/>
                                          </p:val>
                                        </p:tav>
                                      </p:tavLst>
                                    </p:anim>
                                  </p:childTnLst>
                                </p:cTn>
                              </p:par>
                            </p:childTnLst>
                          </p:cTn>
                        </p:par>
                        <p:par>
                          <p:cTn id="36" fill="hold">
                            <p:stCondLst>
                              <p:cond delay="303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1"/>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childTnLst>
                                </p:cTn>
                              </p:par>
                            </p:childTnLst>
                          </p:cTn>
                        </p:par>
                        <p:par>
                          <p:cTn id="42" fill="hold">
                            <p:stCondLst>
                              <p:cond delay="44000"/>
                            </p:stCondLst>
                            <p:childTnLst>
                              <p:par>
                                <p:cTn id="43" presetID="10" presetClass="exit" presetSubtype="0" fill="hold" grpId="1" nodeType="afterEffect">
                                  <p:stCondLst>
                                    <p:cond delay="3000"/>
                                  </p:stCondLst>
                                  <p:iterate type="lt">
                                    <p:tmPct val="0"/>
                                  </p:iterate>
                                  <p:childTnLst>
                                    <p:animEffect transition="out" filter="fade">
                                      <p:cBhvr>
                                        <p:cTn id="44" dur="3000"/>
                                        <p:tgtEl>
                                          <p:spTgt spid="6"/>
                                        </p:tgtEl>
                                      </p:cBhvr>
                                    </p:animEffect>
                                    <p:set>
                                      <p:cBhvr>
                                        <p:cTn id="45" dur="1" fill="hold">
                                          <p:stCondLst>
                                            <p:cond delay="2999"/>
                                          </p:stCondLst>
                                        </p:cTn>
                                        <p:tgtEl>
                                          <p:spTgt spid="6"/>
                                        </p:tgtEl>
                                        <p:attrNameLst>
                                          <p:attrName>style.visibility</p:attrName>
                                        </p:attrNameLst>
                                      </p:cBhvr>
                                      <p:to>
                                        <p:strVal val="hidden"/>
                                      </p:to>
                                    </p:set>
                                  </p:childTnLst>
                                </p:cTn>
                              </p:par>
                              <p:par>
                                <p:cTn id="46" presetID="10" presetClass="exit" presetSubtype="0" fill="hold" nodeType="withEffect">
                                  <p:stCondLst>
                                    <p:cond delay="3000"/>
                                  </p:stCondLst>
                                  <p:childTnLst>
                                    <p:animEffect transition="out" filter="fade">
                                      <p:cBhvr>
                                        <p:cTn id="47" dur="5000"/>
                                        <p:tgtEl>
                                          <p:spTgt spid="4"/>
                                        </p:tgtEl>
                                      </p:cBhvr>
                                    </p:animEffect>
                                    <p:set>
                                      <p:cBhvr>
                                        <p:cTn id="48" dur="1" fill="hold">
                                          <p:stCondLst>
                                            <p:cond delay="4999"/>
                                          </p:stCondLst>
                                        </p:cTn>
                                        <p:tgtEl>
                                          <p:spTgt spid="4"/>
                                        </p:tgtEl>
                                        <p:attrNameLst>
                                          <p:attrName>style.visibility</p:attrName>
                                        </p:attrNameLst>
                                      </p:cBhvr>
                                      <p:to>
                                        <p:strVal val="hidden"/>
                                      </p:to>
                                    </p:set>
                                  </p:childTnLst>
                                </p:cTn>
                              </p:par>
                              <p:par>
                                <p:cTn id="49" presetID="23" presetClass="exit" presetSubtype="16" fill="hold" nodeType="withEffect">
                                  <p:stCondLst>
                                    <p:cond delay="3000"/>
                                  </p:stCondLst>
                                  <p:childTnLst>
                                    <p:anim calcmode="lin" valueType="num">
                                      <p:cBhvr>
                                        <p:cTn id="50" dur="5000"/>
                                        <p:tgtEl>
                                          <p:spTgt spid="4"/>
                                        </p:tgtEl>
                                        <p:attrNameLst>
                                          <p:attrName>ppt_w</p:attrName>
                                        </p:attrNameLst>
                                      </p:cBhvr>
                                      <p:tavLst>
                                        <p:tav tm="0">
                                          <p:val>
                                            <p:strVal val="ppt_w"/>
                                          </p:val>
                                        </p:tav>
                                        <p:tav tm="100000">
                                          <p:val>
                                            <p:strVal val="4*ppt_w"/>
                                          </p:val>
                                        </p:tav>
                                      </p:tavLst>
                                    </p:anim>
                                    <p:anim calcmode="lin" valueType="num">
                                      <p:cBhvr>
                                        <p:cTn id="51" dur="5000"/>
                                        <p:tgtEl>
                                          <p:spTgt spid="4"/>
                                        </p:tgtEl>
                                        <p:attrNameLst>
                                          <p:attrName>ppt_h</p:attrName>
                                        </p:attrNameLst>
                                      </p:cBhvr>
                                      <p:tavLst>
                                        <p:tav tm="0">
                                          <p:val>
                                            <p:strVal val="ppt_h"/>
                                          </p:val>
                                        </p:tav>
                                        <p:tav tm="100000">
                                          <p:val>
                                            <p:strVal val="4*ppt_h"/>
                                          </p:val>
                                        </p:tav>
                                      </p:tavLst>
                                    </p:anim>
                                    <p:set>
                                      <p:cBhvr>
                                        <p:cTn id="52" dur="1" fill="hold">
                                          <p:stCondLst>
                                            <p:cond delay="4999"/>
                                          </p:stCondLst>
                                        </p:cTn>
                                        <p:tgtEl>
                                          <p:spTgt spid="4"/>
                                        </p:tgtEl>
                                        <p:attrNameLst>
                                          <p:attrName>style.visibility</p:attrName>
                                        </p:attrNameLst>
                                      </p:cBhvr>
                                      <p:to>
                                        <p:strVal val="hidden"/>
                                      </p:to>
                                    </p:set>
                                  </p:childTnLst>
                                </p:cTn>
                              </p:par>
                              <p:par>
                                <p:cTn id="53" presetID="10" presetClass="entr" presetSubtype="0" fill="hold" nodeType="withEffect">
                                  <p:stCondLst>
                                    <p:cond delay="300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5000"/>
                                        <p:tgtEl>
                                          <p:spTgt spid="16"/>
                                        </p:tgtEl>
                                      </p:cBhvr>
                                    </p:animEffect>
                                  </p:childTnLst>
                                </p:cTn>
                              </p:par>
                              <p:par>
                                <p:cTn id="56" presetID="23" presetClass="entr" presetSubtype="288" fill="hold" nodeType="withEffect">
                                  <p:stCondLst>
                                    <p:cond delay="3000"/>
                                  </p:stCondLst>
                                  <p:childTnLst>
                                    <p:set>
                                      <p:cBhvr>
                                        <p:cTn id="57" dur="1" fill="hold">
                                          <p:stCondLst>
                                            <p:cond delay="0"/>
                                          </p:stCondLst>
                                        </p:cTn>
                                        <p:tgtEl>
                                          <p:spTgt spid="16"/>
                                        </p:tgtEl>
                                        <p:attrNameLst>
                                          <p:attrName>style.visibility</p:attrName>
                                        </p:attrNameLst>
                                      </p:cBhvr>
                                      <p:to>
                                        <p:strVal val="visible"/>
                                      </p:to>
                                    </p:set>
                                    <p:anim calcmode="lin" valueType="num">
                                      <p:cBhvr>
                                        <p:cTn id="58" dur="5000" fill="hold"/>
                                        <p:tgtEl>
                                          <p:spTgt spid="16"/>
                                        </p:tgtEl>
                                        <p:attrNameLst>
                                          <p:attrName>ppt_w</p:attrName>
                                        </p:attrNameLst>
                                      </p:cBhvr>
                                      <p:tavLst>
                                        <p:tav tm="0">
                                          <p:val>
                                            <p:strVal val="4/3*#ppt_w"/>
                                          </p:val>
                                        </p:tav>
                                        <p:tav tm="100000">
                                          <p:val>
                                            <p:strVal val="#ppt_w"/>
                                          </p:val>
                                        </p:tav>
                                      </p:tavLst>
                                    </p:anim>
                                    <p:anim calcmode="lin" valueType="num">
                                      <p:cBhvr>
                                        <p:cTn id="59" dur="5000" fill="hold"/>
                                        <p:tgtEl>
                                          <p:spTgt spid="16"/>
                                        </p:tgtEl>
                                        <p:attrNameLst>
                                          <p:attrName>ppt_h</p:attrName>
                                        </p:attrNameLst>
                                      </p:cBhvr>
                                      <p:tavLst>
                                        <p:tav tm="0">
                                          <p:val>
                                            <p:strVal val="4/3*#ppt_h"/>
                                          </p:val>
                                        </p:tav>
                                        <p:tav tm="100000">
                                          <p:val>
                                            <p:strVal val="#ppt_h"/>
                                          </p:val>
                                        </p:tav>
                                      </p:tavLst>
                                    </p:anim>
                                  </p:childTnLst>
                                </p:cTn>
                              </p:par>
                            </p:childTnLst>
                          </p:cTn>
                        </p:par>
                        <p:par>
                          <p:cTn id="60" fill="hold">
                            <p:stCondLst>
                              <p:cond delay="52000"/>
                            </p:stCondLst>
                            <p:childTnLst>
                              <p:par>
                                <p:cTn id="61" presetID="40" presetClass="entr" presetSubtype="0" fill="hold" grpId="0" nodeType="afterEffect">
                                  <p:stCondLst>
                                    <p:cond delay="0"/>
                                  </p:stCondLst>
                                  <p:iterate type="lt">
                                    <p:tmPct val="10000"/>
                                  </p:iterate>
                                  <p:childTnLst>
                                    <p:set>
                                      <p:cBhvr>
                                        <p:cTn id="62" dur="1" fill="hold">
                                          <p:stCondLst>
                                            <p:cond delay="0"/>
                                          </p:stCondLst>
                                        </p:cTn>
                                        <p:tgtEl>
                                          <p:spTgt spid="8"/>
                                        </p:tgtEl>
                                        <p:attrNameLst>
                                          <p:attrName>style.visibility</p:attrName>
                                        </p:attrNameLst>
                                      </p:cBhvr>
                                      <p:to>
                                        <p:strVal val="visible"/>
                                      </p:to>
                                    </p:set>
                                    <p:animEffect transition="in" filter="fade">
                                      <p:cBhvr>
                                        <p:cTn id="63" dur="1000"/>
                                        <p:tgtEl>
                                          <p:spTgt spid="8"/>
                                        </p:tgtEl>
                                      </p:cBhvr>
                                    </p:animEffect>
                                    <p:anim calcmode="lin" valueType="num">
                                      <p:cBhvr>
                                        <p:cTn id="64" dur="1000" fill="hold"/>
                                        <p:tgtEl>
                                          <p:spTgt spid="8"/>
                                        </p:tgtEl>
                                        <p:attrNameLst>
                                          <p:attrName>ppt_x</p:attrName>
                                        </p:attrNameLst>
                                      </p:cBhvr>
                                      <p:tavLst>
                                        <p:tav tm="0">
                                          <p:val>
                                            <p:strVal val="#ppt_x-.1"/>
                                          </p:val>
                                        </p:tav>
                                        <p:tav tm="100000">
                                          <p:val>
                                            <p:strVal val="#ppt_x"/>
                                          </p:val>
                                        </p:tav>
                                      </p:tavLst>
                                    </p:anim>
                                    <p:anim calcmode="lin" valueType="num">
                                      <p:cBhvr>
                                        <p:cTn id="6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40915_ptaki-maskonury-skala-kwiatkbi.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755576" y="4369668"/>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miembros de la tripulación pueden retirar los objetos personales de las tumbonas pasados 30 minutos si no hay nadie en ellas, pero deben hacerlo con criterio teniendo en cuenta a las familias y grupos que puedan estar bañándose, según explica un portavoz de Royal </a:t>
            </a:r>
            <a:r>
              <a:rPr lang="es-ES" i="1" dirty="0" err="1" smtClean="0">
                <a:effectLst>
                  <a:glow rad="101600">
                    <a:srgbClr val="C00000">
                      <a:alpha val="60000"/>
                    </a:srgbClr>
                  </a:glow>
                  <a:outerShdw blurRad="38100" dist="38100" dir="2700000" algn="tl">
                    <a:srgbClr val="000000">
                      <a:alpha val="43137"/>
                    </a:srgbClr>
                  </a:outerShdw>
                </a:effectLst>
              </a:rPr>
              <a:t>Caribbean</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7" name="16 Imagen" descr="140915_ptaki-maskonury-skala-kwiatki.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11560" y="4873724"/>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cruceros suelen estar llenos de actividades, pero como pasa en muchos sitios, para muchas de ellas hay que esperar mucho tiempo hasta lograr entrar.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5000">
        <p14:prism isContent="1" isInverted="1"/>
      </p:transition>
    </mc:Choice>
    <mc:Fallback>
      <p:transition spd="slow" advTm="5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0" fill="hold"/>
                                        <p:tgtEl>
                                          <p:spTgt spid="18"/>
                                        </p:tgtEl>
                                        <p:attrNameLst>
                                          <p:attrName>ppt_w</p:attrName>
                                        </p:attrNameLst>
                                      </p:cBhvr>
                                      <p:tavLst>
                                        <p:tav tm="0">
                                          <p:val>
                                            <p:strVal val="2/3*#ppt_w"/>
                                          </p:val>
                                        </p:tav>
                                        <p:tav tm="100000">
                                          <p:val>
                                            <p:strVal val="#ppt_w"/>
                                          </p:val>
                                        </p:tav>
                                      </p:tavLst>
                                    </p:anim>
                                    <p:anim calcmode="lin" valueType="num">
                                      <p:cBhvr>
                                        <p:cTn id="8" dur="5000" fill="hold"/>
                                        <p:tgtEl>
                                          <p:spTgt spid="18"/>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box(out)">
                                      <p:cBhvr>
                                        <p:cTn id="11" dur="5000"/>
                                        <p:tgtEl>
                                          <p:spTgt spid="18"/>
                                        </p:tgtEl>
                                      </p:cBhvr>
                                    </p:animEffect>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92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23" presetClass="exit" presetSubtype="272" fill="hold" nodeType="withEffect">
                                  <p:stCondLst>
                                    <p:cond delay="3000"/>
                                  </p:stCondLst>
                                  <p:childTnLst>
                                    <p:anim calcmode="lin" valueType="num">
                                      <p:cBhvr>
                                        <p:cTn id="23" dur="5000"/>
                                        <p:tgtEl>
                                          <p:spTgt spid="18"/>
                                        </p:tgtEl>
                                        <p:attrNameLst>
                                          <p:attrName>ppt_w</p:attrName>
                                        </p:attrNameLst>
                                      </p:cBhvr>
                                      <p:tavLst>
                                        <p:tav tm="0">
                                          <p:val>
                                            <p:strVal val="ppt_w"/>
                                          </p:val>
                                        </p:tav>
                                        <p:tav tm="100000">
                                          <p:val>
                                            <p:strVal val="4/3*ppt_w"/>
                                          </p:val>
                                        </p:tav>
                                      </p:tavLst>
                                    </p:anim>
                                    <p:anim calcmode="lin" valueType="num">
                                      <p:cBhvr>
                                        <p:cTn id="24" dur="5000"/>
                                        <p:tgtEl>
                                          <p:spTgt spid="18"/>
                                        </p:tgtEl>
                                        <p:attrNameLst>
                                          <p:attrName>ppt_h</p:attrName>
                                        </p:attrNameLst>
                                      </p:cBhvr>
                                      <p:tavLst>
                                        <p:tav tm="0">
                                          <p:val>
                                            <p:strVal val="ppt_h"/>
                                          </p:val>
                                        </p:tav>
                                        <p:tav tm="100000">
                                          <p:val>
                                            <p:strVal val="4/3*ppt_h"/>
                                          </p:val>
                                        </p:tav>
                                      </p:tavLst>
                                    </p:anim>
                                    <p:set>
                                      <p:cBhvr>
                                        <p:cTn id="25" dur="1" fill="hold">
                                          <p:stCondLst>
                                            <p:cond delay="4999"/>
                                          </p:stCondLst>
                                        </p:cTn>
                                        <p:tgtEl>
                                          <p:spTgt spid="18"/>
                                        </p:tgtEl>
                                        <p:attrNameLst>
                                          <p:attrName>style.visibility</p:attrName>
                                        </p:attrNameLst>
                                      </p:cBhvr>
                                      <p:to>
                                        <p:strVal val="hidden"/>
                                      </p:to>
                                    </p:set>
                                  </p:childTnLst>
                                </p:cTn>
                              </p:par>
                              <p:par>
                                <p:cTn id="26" presetID="29" presetClass="exit" presetSubtype="0" fill="hold" nodeType="withEffect">
                                  <p:stCondLst>
                                    <p:cond delay="3000"/>
                                  </p:stCondLst>
                                  <p:childTnLst>
                                    <p:anim calcmode="lin" valueType="num">
                                      <p:cBhvr>
                                        <p:cTn id="27" dur="5000"/>
                                        <p:tgtEl>
                                          <p:spTgt spid="18"/>
                                        </p:tgtEl>
                                        <p:attrNameLst>
                                          <p:attrName>ppt_x</p:attrName>
                                        </p:attrNameLst>
                                      </p:cBhvr>
                                      <p:tavLst>
                                        <p:tav tm="0">
                                          <p:val>
                                            <p:strVal val="ppt_x"/>
                                          </p:val>
                                        </p:tav>
                                        <p:tav tm="100000">
                                          <p:val>
                                            <p:strVal val="ppt_x-.2"/>
                                          </p:val>
                                        </p:tav>
                                      </p:tavLst>
                                    </p:anim>
                                    <p:anim calcmode="lin" valueType="num">
                                      <p:cBhvr>
                                        <p:cTn id="28" dur="5000"/>
                                        <p:tgtEl>
                                          <p:spTgt spid="18"/>
                                        </p:tgtEl>
                                        <p:attrNameLst>
                                          <p:attrName>ppt_y</p:attrName>
                                        </p:attrNameLst>
                                      </p:cBhvr>
                                      <p:tavLst>
                                        <p:tav tm="0">
                                          <p:val>
                                            <p:strVal val="ppt_y"/>
                                          </p:val>
                                        </p:tav>
                                        <p:tav tm="100000">
                                          <p:val>
                                            <p:strVal val="ppt_y"/>
                                          </p:val>
                                        </p:tav>
                                      </p:tavLst>
                                    </p:anim>
                                    <p:animEffect transition="out" filter="fade">
                                      <p:cBhvr>
                                        <p:cTn id="29" dur="5000"/>
                                        <p:tgtEl>
                                          <p:spTgt spid="18"/>
                                        </p:tgtEl>
                                      </p:cBhvr>
                                    </p:animEffect>
                                    <p:set>
                                      <p:cBhvr>
                                        <p:cTn id="30" dur="1" fill="hold">
                                          <p:stCondLst>
                                            <p:cond delay="4999"/>
                                          </p:stCondLst>
                                        </p:cTn>
                                        <p:tgtEl>
                                          <p:spTgt spid="18"/>
                                        </p:tgtEl>
                                        <p:attrNameLst>
                                          <p:attrName>style.visibility</p:attrName>
                                        </p:attrNameLst>
                                      </p:cBhvr>
                                      <p:to>
                                        <p:strVal val="hidden"/>
                                      </p:to>
                                    </p:set>
                                  </p:childTnLst>
                                </p:cTn>
                              </p:par>
                              <p:par>
                                <p:cTn id="31" presetID="23" presetClass="entr" presetSubtype="288" fill="hold" nodeType="withEffect">
                                  <p:stCondLst>
                                    <p:cond delay="3000"/>
                                  </p:stCondLst>
                                  <p:childTnLst>
                                    <p:set>
                                      <p:cBhvr>
                                        <p:cTn id="32" dur="1" fill="hold">
                                          <p:stCondLst>
                                            <p:cond delay="0"/>
                                          </p:stCondLst>
                                        </p:cTn>
                                        <p:tgtEl>
                                          <p:spTgt spid="17"/>
                                        </p:tgtEl>
                                        <p:attrNameLst>
                                          <p:attrName>style.visibility</p:attrName>
                                        </p:attrNameLst>
                                      </p:cBhvr>
                                      <p:to>
                                        <p:strVal val="visible"/>
                                      </p:to>
                                    </p:set>
                                    <p:anim calcmode="lin" valueType="num">
                                      <p:cBhvr>
                                        <p:cTn id="33" dur="5000" fill="hold"/>
                                        <p:tgtEl>
                                          <p:spTgt spid="17"/>
                                        </p:tgtEl>
                                        <p:attrNameLst>
                                          <p:attrName>ppt_w</p:attrName>
                                        </p:attrNameLst>
                                      </p:cBhvr>
                                      <p:tavLst>
                                        <p:tav tm="0">
                                          <p:val>
                                            <p:strVal val="4/3*#ppt_w"/>
                                          </p:val>
                                        </p:tav>
                                        <p:tav tm="100000">
                                          <p:val>
                                            <p:strVal val="#ppt_w"/>
                                          </p:val>
                                        </p:tav>
                                      </p:tavLst>
                                    </p:anim>
                                    <p:anim calcmode="lin" valueType="num">
                                      <p:cBhvr>
                                        <p:cTn id="34" dur="5000" fill="hold"/>
                                        <p:tgtEl>
                                          <p:spTgt spid="17"/>
                                        </p:tgtEl>
                                        <p:attrNameLst>
                                          <p:attrName>ppt_h</p:attrName>
                                        </p:attrNameLst>
                                      </p:cBhvr>
                                      <p:tavLst>
                                        <p:tav tm="0">
                                          <p:val>
                                            <p:strVal val="4/3*#ppt_h"/>
                                          </p:val>
                                        </p:tav>
                                        <p:tav tm="100000">
                                          <p:val>
                                            <p:strVal val="#ppt_h"/>
                                          </p:val>
                                        </p:tav>
                                      </p:tavLst>
                                    </p:anim>
                                  </p:childTnLst>
                                </p:cTn>
                              </p:par>
                              <p:par>
                                <p:cTn id="35" presetID="42" presetClass="entr" presetSubtype="0" fill="hold" nodeType="withEffect">
                                  <p:stCondLst>
                                    <p:cond delay="300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0"/>
                                        <p:tgtEl>
                                          <p:spTgt spid="17"/>
                                        </p:tgtEl>
                                      </p:cBhvr>
                                    </p:animEffect>
                                    <p:anim calcmode="lin" valueType="num">
                                      <p:cBhvr>
                                        <p:cTn id="38" dur="5000" fill="hold"/>
                                        <p:tgtEl>
                                          <p:spTgt spid="17"/>
                                        </p:tgtEl>
                                        <p:attrNameLst>
                                          <p:attrName>ppt_x</p:attrName>
                                        </p:attrNameLst>
                                      </p:cBhvr>
                                      <p:tavLst>
                                        <p:tav tm="0">
                                          <p:val>
                                            <p:strVal val="#ppt_x"/>
                                          </p:val>
                                        </p:tav>
                                        <p:tav tm="100000">
                                          <p:val>
                                            <p:strVal val="#ppt_x"/>
                                          </p:val>
                                        </p:tav>
                                      </p:tavLst>
                                    </p:anim>
                                    <p:anim calcmode="lin" valueType="num">
                                      <p:cBhvr>
                                        <p:cTn id="39" dur="5000" fill="hold"/>
                                        <p:tgtEl>
                                          <p:spTgt spid="17"/>
                                        </p:tgtEl>
                                        <p:attrNameLst>
                                          <p:attrName>ppt_y</p:attrName>
                                        </p:attrNameLst>
                                      </p:cBhvr>
                                      <p:tavLst>
                                        <p:tav tm="0">
                                          <p:val>
                                            <p:strVal val="#ppt_y+.1"/>
                                          </p:val>
                                        </p:tav>
                                        <p:tav tm="100000">
                                          <p:val>
                                            <p:strVal val="#ppt_y"/>
                                          </p:val>
                                        </p:tav>
                                      </p:tavLst>
                                    </p:anim>
                                  </p:childTnLst>
                                </p:cTn>
                              </p:par>
                            </p:childTnLst>
                          </p:cTn>
                        </p:par>
                        <p:par>
                          <p:cTn id="40" fill="hold">
                            <p:stCondLst>
                              <p:cond delay="372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382860"/>
            <a:ext cx="9144000" cy="6264696"/>
          </a:xfrm>
          <a:prstGeom prst="rect">
            <a:avLst/>
          </a:prstGeom>
          <a:noFill/>
          <a:ln w="9525">
            <a:noFill/>
            <a:miter lim="800000"/>
            <a:headEnd/>
            <a:tailEnd/>
          </a:ln>
        </p:spPr>
      </p:pic>
      <p:sp>
        <p:nvSpPr>
          <p:cNvPr id="5" name="4 CuadroTexto"/>
          <p:cNvSpPr txBox="1"/>
          <p:nvPr/>
        </p:nvSpPr>
        <p:spPr>
          <a:xfrm>
            <a:off x="323528" y="4297660"/>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los primerizos, ir en un crucero puede resultar abrumador. Para algunos es un medio de transporte totalmente nuevo, y cuando se viaja en un gran barco con tantos lugares para comer y tantas actividades y excursiones para elegir, puede ser difícil averiguar cómo aprovechar al máximo el viaje.</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238844"/>
            <a:ext cx="9144000" cy="5953844"/>
          </a:xfrm>
          <a:prstGeom prst="rect">
            <a:avLst/>
          </a:prstGeom>
          <a:noFill/>
          <a:ln w="9525">
            <a:noFill/>
            <a:miter lim="800000"/>
            <a:headEnd/>
            <a:tailEnd/>
          </a:ln>
        </p:spPr>
      </p:pic>
      <p:sp>
        <p:nvSpPr>
          <p:cNvPr id="6" name="5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un reciente viaje a bordo del </a:t>
            </a:r>
            <a:r>
              <a:rPr lang="es-ES" i="1" dirty="0" err="1" smtClean="0">
                <a:effectLst>
                  <a:glow rad="101600">
                    <a:srgbClr val="C00000">
                      <a:alpha val="60000"/>
                    </a:srgbClr>
                  </a:glow>
                  <a:outerShdw blurRad="38100" dist="38100" dir="2700000" algn="tl">
                    <a:srgbClr val="000000">
                      <a:alpha val="43137"/>
                    </a:srgbClr>
                  </a:outerShdw>
                </a:effectLst>
              </a:rPr>
              <a:t>Wonder</a:t>
            </a:r>
            <a:r>
              <a:rPr lang="es-ES" i="1" dirty="0" smtClean="0">
                <a:effectLst>
                  <a:glow rad="101600">
                    <a:srgbClr val="C00000">
                      <a:alpha val="60000"/>
                    </a:srgbClr>
                  </a:glow>
                  <a:outerShdw blurRad="38100" dist="38100" dir="2700000" algn="tl">
                    <a:srgbClr val="000000">
                      <a:alpha val="43137"/>
                    </a:srgbClr>
                  </a:outerShdw>
                </a:effectLst>
              </a:rPr>
              <a:t> of </a:t>
            </a:r>
            <a:r>
              <a:rPr lang="es-ES" i="1" dirty="0" err="1" smtClean="0">
                <a:effectLst>
                  <a:glow rad="101600">
                    <a:srgbClr val="C00000">
                      <a:alpha val="60000"/>
                    </a:srgbClr>
                  </a:glow>
                  <a:outerShdw blurRad="38100" dist="38100" dir="2700000" algn="tl">
                    <a:srgbClr val="000000">
                      <a:alpha val="43137"/>
                    </a:srgbClr>
                  </a:outerShdw>
                </a:effectLst>
              </a:rPr>
              <a:t>the</a:t>
            </a:r>
            <a:r>
              <a:rPr lang="es-ES" i="1" dirty="0" smtClean="0">
                <a:effectLst>
                  <a:glow rad="101600">
                    <a:srgbClr val="C00000">
                      <a:alpha val="60000"/>
                    </a:srgbClr>
                  </a:glow>
                  <a:outerShdw blurRad="38100" dist="38100" dir="2700000" algn="tl">
                    <a:srgbClr val="000000">
                      <a:alpha val="43137"/>
                    </a:srgbClr>
                  </a:outerShdw>
                </a:effectLst>
              </a:rPr>
              <a:t> Seas de Royal </a:t>
            </a:r>
            <a:r>
              <a:rPr lang="es-ES" i="1" dirty="0" err="1" smtClean="0">
                <a:effectLst>
                  <a:glow rad="101600">
                    <a:srgbClr val="C00000">
                      <a:alpha val="60000"/>
                    </a:srgbClr>
                  </a:glow>
                  <a:outerShdw blurRad="38100" dist="38100" dir="2700000" algn="tl">
                    <a:srgbClr val="000000">
                      <a:alpha val="43137"/>
                    </a:srgbClr>
                  </a:outerShdw>
                </a:effectLst>
              </a:rPr>
              <a:t>Caribbean</a:t>
            </a:r>
            <a:r>
              <a:rPr lang="es-ES" i="1" dirty="0" smtClean="0">
                <a:effectLst>
                  <a:glow rad="101600">
                    <a:srgbClr val="C00000">
                      <a:alpha val="60000"/>
                    </a:srgbClr>
                  </a:glow>
                  <a:outerShdw blurRad="38100" dist="38100" dir="2700000" algn="tl">
                    <a:srgbClr val="000000">
                      <a:alpha val="43137"/>
                    </a:srgbClr>
                  </a:outerShdw>
                </a:effectLst>
              </a:rPr>
              <a:t>, el mayor crucero del mundo, 'Business </a:t>
            </a:r>
            <a:r>
              <a:rPr lang="es-ES" i="1" dirty="0" err="1" smtClean="0">
                <a:effectLst>
                  <a:glow rad="101600">
                    <a:srgbClr val="C00000">
                      <a:alpha val="60000"/>
                    </a:srgbClr>
                  </a:glow>
                  <a:outerShdw blurRad="38100" dist="38100" dir="2700000" algn="tl">
                    <a:srgbClr val="000000">
                      <a:alpha val="43137"/>
                    </a:srgbClr>
                  </a:outerShdw>
                </a:effectLst>
              </a:rPr>
              <a:t>Insider</a:t>
            </a:r>
            <a:r>
              <a:rPr lang="es-ES" i="1" dirty="0" smtClean="0">
                <a:effectLst>
                  <a:glow rad="101600">
                    <a:srgbClr val="C00000">
                      <a:alpha val="60000"/>
                    </a:srgbClr>
                  </a:glow>
                  <a:outerShdw blurRad="38100" dist="38100" dir="2700000" algn="tl">
                    <a:srgbClr val="000000">
                      <a:alpha val="43137"/>
                    </a:srgbClr>
                  </a:outerShdw>
                </a:effectLst>
              </a:rPr>
              <a:t>' buscó a </a:t>
            </a:r>
            <a:r>
              <a:rPr lang="es-ES" i="1" dirty="0" err="1" smtClean="0">
                <a:effectLst>
                  <a:glow rad="101600">
                    <a:srgbClr val="C00000">
                      <a:alpha val="60000"/>
                    </a:srgbClr>
                  </a:glow>
                  <a:outerShdw blurRad="38100" dist="38100" dir="2700000" algn="tl">
                    <a:srgbClr val="000000">
                      <a:alpha val="43137"/>
                    </a:srgbClr>
                  </a:outerShdw>
                </a:effectLst>
              </a:rPr>
              <a:t>cruceristas</a:t>
            </a:r>
            <a:r>
              <a:rPr lang="es-ES" i="1" dirty="0" smtClean="0">
                <a:effectLst>
                  <a:glow rad="101600">
                    <a:srgbClr val="C00000">
                      <a:alpha val="60000"/>
                    </a:srgbClr>
                  </a:glow>
                  <a:outerShdw blurRad="38100" dist="38100" dir="2700000" algn="tl">
                    <a:srgbClr val="000000">
                      <a:alpha val="43137"/>
                    </a:srgbClr>
                  </a:outerShdw>
                </a:effectLst>
              </a:rPr>
              <a:t> experimentados que </a:t>
            </a:r>
            <a:r>
              <a:rPr lang="es-ES" i="1" dirty="0" err="1" smtClean="0">
                <a:effectLst>
                  <a:glow rad="101600">
                    <a:srgbClr val="C00000">
                      <a:alpha val="60000"/>
                    </a:srgbClr>
                  </a:glow>
                  <a:outerShdw blurRad="38100" dist="38100" dir="2700000" algn="tl">
                    <a:srgbClr val="000000">
                      <a:alpha val="43137"/>
                    </a:srgbClr>
                  </a:outerShdw>
                </a:effectLst>
              </a:rPr>
              <a:t>compatieran</a:t>
            </a:r>
            <a:r>
              <a:rPr lang="es-ES" i="1" dirty="0" smtClean="0">
                <a:effectLst>
                  <a:glow rad="101600">
                    <a:srgbClr val="C00000">
                      <a:alpha val="60000"/>
                    </a:srgbClr>
                  </a:glow>
                  <a:outerShdw blurRad="38100" dist="38100" dir="2700000" algn="tl">
                    <a:srgbClr val="000000">
                      <a:alpha val="43137"/>
                    </a:srgbClr>
                  </a:outerShdw>
                </a:effectLst>
              </a:rPr>
              <a:t> sus mejores consejos para maximizar la experiencia y ahorrar dinero.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64000">
        <p14:prism isContent="1" isInverted="1"/>
      </p:transition>
    </mc:Choice>
    <mc:Fallback>
      <p:transition spd="slow" advTm="6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anim calcmode="lin" valueType="num">
                                      <p:cBhvr>
                                        <p:cTn id="8" dur="5000" fill="hold"/>
                                        <p:tgtEl>
                                          <p:spTgt spid="4"/>
                                        </p:tgtEl>
                                        <p:attrNameLst>
                                          <p:attrName>ppt_x</p:attrName>
                                        </p:attrNameLst>
                                      </p:cBhvr>
                                      <p:tavLst>
                                        <p:tav tm="0">
                                          <p:val>
                                            <p:strVal val="#ppt_x"/>
                                          </p:val>
                                        </p:tav>
                                        <p:tav tm="100000">
                                          <p:val>
                                            <p:strVal val="#ppt_x"/>
                                          </p:val>
                                        </p:tav>
                                      </p:tavLst>
                                    </p:anim>
                                    <p:anim calcmode="lin" valueType="num">
                                      <p:cBhvr>
                                        <p:cTn id="9" dur="5000" fill="hold"/>
                                        <p:tgtEl>
                                          <p:spTgt spid="4"/>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30800"/>
                            </p:stCondLst>
                            <p:childTnLst>
                              <p:par>
                                <p:cTn id="21" presetID="10" presetClass="exit" presetSubtype="0" fill="hold" grpId="1" nodeType="afterEffect">
                                  <p:stCondLst>
                                    <p:cond delay="3000"/>
                                  </p:stCondLst>
                                  <p:iterate type="lt">
                                    <p:tmPct val="0"/>
                                  </p:iterate>
                                  <p:childTnLst>
                                    <p:animEffect transition="out" filter="fade">
                                      <p:cBhvr>
                                        <p:cTn id="22" dur="3000"/>
                                        <p:tgtEl>
                                          <p:spTgt spid="5"/>
                                        </p:tgtEl>
                                      </p:cBhvr>
                                    </p:animEffect>
                                    <p:set>
                                      <p:cBhvr>
                                        <p:cTn id="23" dur="1" fill="hold">
                                          <p:stCondLst>
                                            <p:cond delay="2999"/>
                                          </p:stCondLst>
                                        </p:cTn>
                                        <p:tgtEl>
                                          <p:spTgt spid="5"/>
                                        </p:tgtEl>
                                        <p:attrNameLst>
                                          <p:attrName>style.visibility</p:attrName>
                                        </p:attrNameLst>
                                      </p:cBhvr>
                                      <p:to>
                                        <p:strVal val="hidden"/>
                                      </p:to>
                                    </p:set>
                                  </p:childTnLst>
                                </p:cTn>
                              </p:par>
                              <p:par>
                                <p:cTn id="24" presetID="42" presetClass="exit" presetSubtype="0" fill="hold" nodeType="withEffect">
                                  <p:stCondLst>
                                    <p:cond delay="3000"/>
                                  </p:stCondLst>
                                  <p:childTnLst>
                                    <p:animEffect transition="out" filter="fade">
                                      <p:cBhvr>
                                        <p:cTn id="25" dur="5000"/>
                                        <p:tgtEl>
                                          <p:spTgt spid="4"/>
                                        </p:tgtEl>
                                      </p:cBhvr>
                                    </p:animEffect>
                                    <p:anim calcmode="lin" valueType="num">
                                      <p:cBhvr>
                                        <p:cTn id="26" dur="5000"/>
                                        <p:tgtEl>
                                          <p:spTgt spid="4"/>
                                        </p:tgtEl>
                                        <p:attrNameLst>
                                          <p:attrName>ppt_x</p:attrName>
                                        </p:attrNameLst>
                                      </p:cBhvr>
                                      <p:tavLst>
                                        <p:tav tm="0">
                                          <p:val>
                                            <p:strVal val="ppt_x"/>
                                          </p:val>
                                        </p:tav>
                                        <p:tav tm="100000">
                                          <p:val>
                                            <p:strVal val="ppt_x"/>
                                          </p:val>
                                        </p:tav>
                                      </p:tavLst>
                                    </p:anim>
                                    <p:anim calcmode="lin" valueType="num">
                                      <p:cBhvr>
                                        <p:cTn id="27" dur="5000"/>
                                        <p:tgtEl>
                                          <p:spTgt spid="4"/>
                                        </p:tgtEl>
                                        <p:attrNameLst>
                                          <p:attrName>ppt_y</p:attrName>
                                        </p:attrNameLst>
                                      </p:cBhvr>
                                      <p:tavLst>
                                        <p:tav tm="0">
                                          <p:val>
                                            <p:strVal val="ppt_y"/>
                                          </p:val>
                                        </p:tav>
                                        <p:tav tm="100000">
                                          <p:val>
                                            <p:strVal val="ppt_y+.1"/>
                                          </p:val>
                                        </p:tav>
                                      </p:tavLst>
                                    </p:anim>
                                    <p:set>
                                      <p:cBhvr>
                                        <p:cTn id="28" dur="1" fill="hold">
                                          <p:stCondLst>
                                            <p:cond delay="4999"/>
                                          </p:stCondLst>
                                        </p:cTn>
                                        <p:tgtEl>
                                          <p:spTgt spid="4"/>
                                        </p:tgtEl>
                                        <p:attrNameLst>
                                          <p:attrName>style.visibility</p:attrName>
                                        </p:attrNameLst>
                                      </p:cBhvr>
                                      <p:to>
                                        <p:strVal val="hidden"/>
                                      </p:to>
                                    </p:set>
                                  </p:childTnLst>
                                </p:cTn>
                              </p:par>
                              <p:par>
                                <p:cTn id="29" presetID="23" presetClass="exit" presetSubtype="16" fill="hold" nodeType="withEffect">
                                  <p:stCondLst>
                                    <p:cond delay="3000"/>
                                  </p:stCondLst>
                                  <p:childTnLst>
                                    <p:anim calcmode="lin" valueType="num">
                                      <p:cBhvr>
                                        <p:cTn id="30" dur="5000"/>
                                        <p:tgtEl>
                                          <p:spTgt spid="4"/>
                                        </p:tgtEl>
                                        <p:attrNameLst>
                                          <p:attrName>ppt_w</p:attrName>
                                        </p:attrNameLst>
                                      </p:cBhvr>
                                      <p:tavLst>
                                        <p:tav tm="0">
                                          <p:val>
                                            <p:strVal val="ppt_w"/>
                                          </p:val>
                                        </p:tav>
                                        <p:tav tm="100000">
                                          <p:val>
                                            <p:strVal val="4*ppt_w"/>
                                          </p:val>
                                        </p:tav>
                                      </p:tavLst>
                                    </p:anim>
                                    <p:anim calcmode="lin" valueType="num">
                                      <p:cBhvr>
                                        <p:cTn id="31" dur="5000"/>
                                        <p:tgtEl>
                                          <p:spTgt spid="4"/>
                                        </p:tgtEl>
                                        <p:attrNameLst>
                                          <p:attrName>ppt_h</p:attrName>
                                        </p:attrNameLst>
                                      </p:cBhvr>
                                      <p:tavLst>
                                        <p:tav tm="0">
                                          <p:val>
                                            <p:strVal val="ppt_h"/>
                                          </p:val>
                                        </p:tav>
                                        <p:tav tm="100000">
                                          <p:val>
                                            <p:strVal val="4*ppt_h"/>
                                          </p:val>
                                        </p:tav>
                                      </p:tavLst>
                                    </p:anim>
                                    <p:set>
                                      <p:cBhvr>
                                        <p:cTn id="32" dur="1" fill="hold">
                                          <p:stCondLst>
                                            <p:cond delay="4999"/>
                                          </p:stCondLst>
                                        </p:cTn>
                                        <p:tgtEl>
                                          <p:spTgt spid="4"/>
                                        </p:tgtEl>
                                        <p:attrNameLst>
                                          <p:attrName>style.visibility</p:attrName>
                                        </p:attrNameLst>
                                      </p:cBhvr>
                                      <p:to>
                                        <p:strVal val="hidden"/>
                                      </p:to>
                                    </p:set>
                                  </p:childTnLst>
                                </p:cTn>
                              </p:par>
                              <p:par>
                                <p:cTn id="33" presetID="42" presetClass="entr" presetSubtype="0" fill="hold" nodeType="withEffect">
                                  <p:stCondLst>
                                    <p:cond delay="300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0"/>
                                        <p:tgtEl>
                                          <p:spTgt spid="15"/>
                                        </p:tgtEl>
                                      </p:cBhvr>
                                    </p:animEffect>
                                    <p:anim calcmode="lin" valueType="num">
                                      <p:cBhvr>
                                        <p:cTn id="36" dur="5000" fill="hold"/>
                                        <p:tgtEl>
                                          <p:spTgt spid="15"/>
                                        </p:tgtEl>
                                        <p:attrNameLst>
                                          <p:attrName>ppt_x</p:attrName>
                                        </p:attrNameLst>
                                      </p:cBhvr>
                                      <p:tavLst>
                                        <p:tav tm="0">
                                          <p:val>
                                            <p:strVal val="#ppt_x"/>
                                          </p:val>
                                        </p:tav>
                                        <p:tav tm="100000">
                                          <p:val>
                                            <p:strVal val="#ppt_x"/>
                                          </p:val>
                                        </p:tav>
                                      </p:tavLst>
                                    </p:anim>
                                    <p:anim calcmode="lin" valueType="num">
                                      <p:cBhvr>
                                        <p:cTn id="37" dur="5000" fill="hold"/>
                                        <p:tgtEl>
                                          <p:spTgt spid="15"/>
                                        </p:tgtEl>
                                        <p:attrNameLst>
                                          <p:attrName>ppt_y</p:attrName>
                                        </p:attrNameLst>
                                      </p:cBhvr>
                                      <p:tavLst>
                                        <p:tav tm="0">
                                          <p:val>
                                            <p:strVal val="#ppt_y+.1"/>
                                          </p:val>
                                        </p:tav>
                                        <p:tav tm="100000">
                                          <p:val>
                                            <p:strVal val="#ppt_y"/>
                                          </p:val>
                                        </p:tav>
                                      </p:tavLst>
                                    </p:anim>
                                  </p:childTnLst>
                                </p:cTn>
                              </p:par>
                              <p:par>
                                <p:cTn id="38" presetID="23" presetClass="entr" presetSubtype="288" fill="hold" nodeType="withEffect">
                                  <p:stCondLst>
                                    <p:cond delay="3000"/>
                                  </p:stCondLst>
                                  <p:childTnLst>
                                    <p:set>
                                      <p:cBhvr>
                                        <p:cTn id="39" dur="1" fill="hold">
                                          <p:stCondLst>
                                            <p:cond delay="0"/>
                                          </p:stCondLst>
                                        </p:cTn>
                                        <p:tgtEl>
                                          <p:spTgt spid="15"/>
                                        </p:tgtEl>
                                        <p:attrNameLst>
                                          <p:attrName>style.visibility</p:attrName>
                                        </p:attrNameLst>
                                      </p:cBhvr>
                                      <p:to>
                                        <p:strVal val="visible"/>
                                      </p:to>
                                    </p:set>
                                    <p:anim calcmode="lin" valueType="num">
                                      <p:cBhvr>
                                        <p:cTn id="40" dur="5000" fill="hold"/>
                                        <p:tgtEl>
                                          <p:spTgt spid="15"/>
                                        </p:tgtEl>
                                        <p:attrNameLst>
                                          <p:attrName>ppt_w</p:attrName>
                                        </p:attrNameLst>
                                      </p:cBhvr>
                                      <p:tavLst>
                                        <p:tav tm="0">
                                          <p:val>
                                            <p:strVal val="4/3*#ppt_w"/>
                                          </p:val>
                                        </p:tav>
                                        <p:tav tm="100000">
                                          <p:val>
                                            <p:strVal val="#ppt_w"/>
                                          </p:val>
                                        </p:tav>
                                      </p:tavLst>
                                    </p:anim>
                                    <p:anim calcmode="lin" valueType="num">
                                      <p:cBhvr>
                                        <p:cTn id="41" dur="5000" fill="hold"/>
                                        <p:tgtEl>
                                          <p:spTgt spid="15"/>
                                        </p:tgtEl>
                                        <p:attrNameLst>
                                          <p:attrName>ppt_h</p:attrName>
                                        </p:attrNameLst>
                                      </p:cBhvr>
                                      <p:tavLst>
                                        <p:tav tm="0">
                                          <p:val>
                                            <p:strVal val="4/3*#ppt_h"/>
                                          </p:val>
                                        </p:tav>
                                        <p:tav tm="100000">
                                          <p:val>
                                            <p:strVal val="#ppt_h"/>
                                          </p:val>
                                        </p:tav>
                                      </p:tavLst>
                                    </p:anim>
                                  </p:childTnLst>
                                </p:cTn>
                              </p:par>
                            </p:childTnLst>
                          </p:cTn>
                        </p:par>
                        <p:par>
                          <p:cTn id="42" fill="hold">
                            <p:stCondLst>
                              <p:cond delay="388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6"/>
                                        </p:tgtEl>
                                        <p:attrNameLst>
                                          <p:attrName>style.visibility</p:attrName>
                                        </p:attrNameLst>
                                      </p:cBhvr>
                                      <p:to>
                                        <p:strVal val="visible"/>
                                      </p:to>
                                    </p:set>
                                    <p:animEffect transition="in" filter="fade">
                                      <p:cBhvr>
                                        <p:cTn id="45" dur="1000"/>
                                        <p:tgtEl>
                                          <p:spTgt spid="6"/>
                                        </p:tgtEl>
                                      </p:cBhvr>
                                    </p:animEffect>
                                    <p:anim calcmode="lin" valueType="num">
                                      <p:cBhvr>
                                        <p:cTn id="46" dur="1000" fill="hold"/>
                                        <p:tgtEl>
                                          <p:spTgt spid="6"/>
                                        </p:tgtEl>
                                        <p:attrNameLst>
                                          <p:attrName>ppt_x</p:attrName>
                                        </p:attrNameLst>
                                      </p:cBhvr>
                                      <p:tavLst>
                                        <p:tav tm="0">
                                          <p:val>
                                            <p:strVal val="#ppt_x-.1"/>
                                          </p:val>
                                        </p:tav>
                                        <p:tav tm="100000">
                                          <p:val>
                                            <p:strVal val="#ppt_x"/>
                                          </p:val>
                                        </p:tav>
                                      </p:tavLst>
                                    </p:anim>
                                    <p:anim calcmode="lin" valueType="num">
                                      <p:cBhvr>
                                        <p:cTn id="4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aprovechar al máximo tu crucero, puede ser útil escuchar a quienes lo han hecho antes. En el </a:t>
            </a:r>
            <a:r>
              <a:rPr lang="es-ES" i="1" dirty="0" err="1" smtClean="0">
                <a:effectLst>
                  <a:glow rad="101600">
                    <a:srgbClr val="C00000">
                      <a:alpha val="60000"/>
                    </a:srgbClr>
                  </a:glow>
                  <a:outerShdw blurRad="38100" dist="38100" dir="2700000" algn="tl">
                    <a:srgbClr val="000000">
                      <a:alpha val="43137"/>
                    </a:srgbClr>
                  </a:outerShdw>
                </a:effectLst>
              </a:rPr>
              <a:t>Wonder</a:t>
            </a:r>
            <a:r>
              <a:rPr lang="es-ES" i="1" dirty="0" smtClean="0">
                <a:effectLst>
                  <a:glow rad="101600">
                    <a:srgbClr val="C00000">
                      <a:alpha val="60000"/>
                    </a:srgbClr>
                  </a:glow>
                  <a:outerShdw blurRad="38100" dist="38100" dir="2700000" algn="tl">
                    <a:srgbClr val="000000">
                      <a:alpha val="43137"/>
                    </a:srgbClr>
                  </a:outerShdw>
                </a:effectLst>
              </a:rPr>
              <a:t> of </a:t>
            </a:r>
            <a:r>
              <a:rPr lang="es-ES" i="1" dirty="0" err="1" smtClean="0">
                <a:effectLst>
                  <a:glow rad="101600">
                    <a:srgbClr val="C00000">
                      <a:alpha val="60000"/>
                    </a:srgbClr>
                  </a:glow>
                  <a:outerShdw blurRad="38100" dist="38100" dir="2700000" algn="tl">
                    <a:srgbClr val="000000">
                      <a:alpha val="43137"/>
                    </a:srgbClr>
                  </a:outerShdw>
                </a:effectLst>
              </a:rPr>
              <a:t>the</a:t>
            </a:r>
            <a:r>
              <a:rPr lang="es-ES" i="1" dirty="0" smtClean="0">
                <a:effectLst>
                  <a:glow rad="101600">
                    <a:srgbClr val="C00000">
                      <a:alpha val="60000"/>
                    </a:srgbClr>
                  </a:glow>
                  <a:outerShdw blurRad="38100" dist="38100" dir="2700000" algn="tl">
                    <a:srgbClr val="000000">
                      <a:alpha val="43137"/>
                    </a:srgbClr>
                  </a:outerShdw>
                </a:effectLst>
              </a:rPr>
              <a:t> Seas de Royal </a:t>
            </a:r>
            <a:r>
              <a:rPr lang="es-ES" i="1" dirty="0" err="1" smtClean="0">
                <a:effectLst>
                  <a:glow rad="101600">
                    <a:srgbClr val="C00000">
                      <a:alpha val="60000"/>
                    </a:srgbClr>
                  </a:glow>
                  <a:outerShdw blurRad="38100" dist="38100" dir="2700000" algn="tl">
                    <a:srgbClr val="000000">
                      <a:alpha val="43137"/>
                    </a:srgbClr>
                  </a:outerShdw>
                </a:effectLst>
              </a:rPr>
              <a:t>Caribbean</a:t>
            </a:r>
            <a:r>
              <a:rPr lang="es-ES" i="1" dirty="0" smtClean="0">
                <a:effectLst>
                  <a:glow rad="101600">
                    <a:srgbClr val="C00000">
                      <a:alpha val="60000"/>
                    </a:srgbClr>
                  </a:glow>
                  <a:outerShdw blurRad="38100" dist="38100" dir="2700000" algn="tl">
                    <a:srgbClr val="000000">
                      <a:alpha val="43137"/>
                    </a:srgbClr>
                  </a:outerShdw>
                </a:effectLst>
              </a:rPr>
              <a:t>, Business </a:t>
            </a:r>
            <a:r>
              <a:rPr lang="es-ES" i="1" dirty="0" err="1" smtClean="0">
                <a:effectLst>
                  <a:glow rad="101600">
                    <a:srgbClr val="C00000">
                      <a:alpha val="60000"/>
                    </a:srgbClr>
                  </a:glow>
                  <a:outerShdw blurRad="38100" dist="38100" dir="2700000" algn="tl">
                    <a:srgbClr val="000000">
                      <a:alpha val="43137"/>
                    </a:srgbClr>
                  </a:outerShdw>
                </a:effectLst>
              </a:rPr>
              <a:t>Insider</a:t>
            </a:r>
            <a:r>
              <a:rPr lang="es-ES" i="1" dirty="0" smtClean="0">
                <a:effectLst>
                  <a:glow rad="101600">
                    <a:srgbClr val="C00000">
                      <a:alpha val="60000"/>
                    </a:srgbClr>
                  </a:glow>
                  <a:outerShdw blurRad="38100" dist="38100" dir="2700000" algn="tl">
                    <a:srgbClr val="000000">
                      <a:alpha val="43137"/>
                    </a:srgbClr>
                  </a:outerShdw>
                </a:effectLst>
              </a:rPr>
              <a:t> habló con personas que habían hecho varios cruceros. Compartieron sus mejores consejos para ayudar a planificar unas increíbles vacaciones en crucero.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35" name="34 Imagen" descr="146123_maskonur-czerwony-dziob-roslinka.jpg"/>
          <p:cNvPicPr>
            <a:picLocks noGrp="1" noChangeAspect="1"/>
          </p:cNvPicPr>
          <p:nvPr isPhoto="1"/>
        </p:nvPicPr>
        <p:blipFill>
          <a:blip r:embed="rId3" cstate="print"/>
          <a:stretch>
            <a:fillRect/>
          </a:stretch>
        </p:blipFill>
        <p:spPr bwMode="auto">
          <a:xfrm>
            <a:off x="0" y="0"/>
            <a:ext cx="9144000" cy="5714999"/>
          </a:xfrm>
          <a:prstGeom prst="rect">
            <a:avLst/>
          </a:prstGeom>
          <a:noFill/>
          <a:ln w="9525">
            <a:noFill/>
            <a:miter lim="800000"/>
            <a:headEnd/>
            <a:tailEnd/>
          </a:ln>
        </p:spPr>
      </p:pic>
      <p:sp>
        <p:nvSpPr>
          <p:cNvPr id="6" name="5 CuadroTexto"/>
          <p:cNvSpPr txBox="1"/>
          <p:nvPr/>
        </p:nvSpPr>
        <p:spPr>
          <a:xfrm>
            <a:off x="395536"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ocurren estas cosas en los cruceros, pocas pero a veces pasan. A 13 años de la tragedia, naufragio del Costa Concordia: el capitán se escapó del barco y murieron 32 personas. El crucero de lujo de 17 pisos, chocó contra unas rocas a metros de la costa toscana y se hundió.</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Rectángulo"/>
          <p:cNvSpPr/>
          <p:nvPr/>
        </p:nvSpPr>
        <p:spPr>
          <a:xfrm>
            <a:off x="1331640" y="1273324"/>
            <a:ext cx="5472608" cy="1323439"/>
          </a:xfrm>
          <a:prstGeom prst="rect">
            <a:avLst/>
          </a:prstGeom>
          <a:noFill/>
        </p:spPr>
        <p:txBody>
          <a:bodyPr wrap="square">
            <a:spAutoFit/>
            <a:scene3d>
              <a:camera prst="perspectiveRelaxedModerately"/>
              <a:lightRig rig="threePt" dir="t"/>
            </a:scene3d>
          </a:bodyPr>
          <a:lstStyle/>
          <a:p>
            <a:pPr algn="ctr">
              <a:defRPr/>
            </a:pPr>
            <a:r>
              <a:rPr lang="es-ES" sz="4000" b="1"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Hundimiento del Costa Concordia </a:t>
            </a:r>
            <a:endParaRPr lang="es-ES" sz="4000" b="1"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73000">
        <p14:flythrough/>
      </p:transition>
    </mc:Choice>
    <mc:Fallback>
      <p:transition spd="slow" advTm="7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1+#ppt_w/2"/>
                                          </p:val>
                                        </p:tav>
                                        <p:tav tm="100000">
                                          <p:val>
                                            <p:strVal val="#ppt_x"/>
                                          </p:val>
                                        </p:tav>
                                      </p:tavLst>
                                    </p:anim>
                                    <p:anim calcmode="lin" valueType="num">
                                      <p:cBhvr additive="base">
                                        <p:cTn id="8" dur="5000" fill="hold"/>
                                        <p:tgtEl>
                                          <p:spTgt spid="4"/>
                                        </p:tgtEl>
                                        <p:attrNameLst>
                                          <p:attrName>ppt_y</p:attrName>
                                        </p:attrNameLst>
                                      </p:cBhvr>
                                      <p:tavLst>
                                        <p:tav tm="0">
                                          <p:val>
                                            <p:strVal val="#ppt_y"/>
                                          </p:val>
                                        </p:tav>
                                        <p:tav tm="100000">
                                          <p:val>
                                            <p:strVal val="#ppt_y"/>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5000"/>
                                        <p:tgtEl>
                                          <p:spTgt spid="4"/>
                                        </p:tgtEl>
                                      </p:cBhvr>
                                    </p:animEffect>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316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xit" presetSubtype="272" fill="hold" nodeType="withEffect">
                                  <p:stCondLst>
                                    <p:cond delay="3000"/>
                                  </p:stCondLst>
                                  <p:childTnLst>
                                    <p:anim calcmode="lin" valueType="num">
                                      <p:cBhvr>
                                        <p:cTn id="23" dur="5000"/>
                                        <p:tgtEl>
                                          <p:spTgt spid="4"/>
                                        </p:tgtEl>
                                        <p:attrNameLst>
                                          <p:attrName>ppt_w</p:attrName>
                                        </p:attrNameLst>
                                      </p:cBhvr>
                                      <p:tavLst>
                                        <p:tav tm="0">
                                          <p:val>
                                            <p:strVal val="ppt_w"/>
                                          </p:val>
                                        </p:tav>
                                        <p:tav tm="100000">
                                          <p:val>
                                            <p:strVal val="4/3*ppt_w"/>
                                          </p:val>
                                        </p:tav>
                                      </p:tavLst>
                                    </p:anim>
                                    <p:anim calcmode="lin" valueType="num">
                                      <p:cBhvr>
                                        <p:cTn id="24" dur="5000"/>
                                        <p:tgtEl>
                                          <p:spTgt spid="4"/>
                                        </p:tgtEl>
                                        <p:attrNameLst>
                                          <p:attrName>ppt_h</p:attrName>
                                        </p:attrNameLst>
                                      </p:cBhvr>
                                      <p:tavLst>
                                        <p:tav tm="0">
                                          <p:val>
                                            <p:strVal val="ppt_h"/>
                                          </p:val>
                                        </p:tav>
                                        <p:tav tm="100000">
                                          <p:val>
                                            <p:strVal val="4/3*ppt_h"/>
                                          </p:val>
                                        </p:tav>
                                      </p:tavLst>
                                    </p:anim>
                                    <p:set>
                                      <p:cBhvr>
                                        <p:cTn id="25" dur="1" fill="hold">
                                          <p:stCondLst>
                                            <p:cond delay="4999"/>
                                          </p:stCondLst>
                                        </p:cTn>
                                        <p:tgtEl>
                                          <p:spTgt spid="4"/>
                                        </p:tgtEl>
                                        <p:attrNameLst>
                                          <p:attrName>style.visibility</p:attrName>
                                        </p:attrNameLst>
                                      </p:cBhvr>
                                      <p:to>
                                        <p:strVal val="hidden"/>
                                      </p:to>
                                    </p:set>
                                  </p:childTnLst>
                                </p:cTn>
                              </p:par>
                              <p:par>
                                <p:cTn id="26" presetID="50" presetClass="exit" presetSubtype="0" accel="100000" fill="hold" nodeType="withEffect">
                                  <p:stCondLst>
                                    <p:cond delay="3000"/>
                                  </p:stCondLst>
                                  <p:childTnLst>
                                    <p:anim calcmode="lin" valueType="num">
                                      <p:cBhvr>
                                        <p:cTn id="27" dur="5000"/>
                                        <p:tgtEl>
                                          <p:spTgt spid="4"/>
                                        </p:tgtEl>
                                        <p:attrNameLst>
                                          <p:attrName>ppt_w</p:attrName>
                                        </p:attrNameLst>
                                      </p:cBhvr>
                                      <p:tavLst>
                                        <p:tav tm="0">
                                          <p:val>
                                            <p:strVal val="ppt_w"/>
                                          </p:val>
                                        </p:tav>
                                        <p:tav tm="100000">
                                          <p:val>
                                            <p:strVal val="ppt_w+.3"/>
                                          </p:val>
                                        </p:tav>
                                      </p:tavLst>
                                    </p:anim>
                                    <p:anim calcmode="lin" valueType="num">
                                      <p:cBhvr>
                                        <p:cTn id="28" dur="5000"/>
                                        <p:tgtEl>
                                          <p:spTgt spid="4"/>
                                        </p:tgtEl>
                                        <p:attrNameLst>
                                          <p:attrName>ppt_h</p:attrName>
                                        </p:attrNameLst>
                                      </p:cBhvr>
                                      <p:tavLst>
                                        <p:tav tm="0">
                                          <p:val>
                                            <p:strVal val="ppt_h"/>
                                          </p:val>
                                        </p:tav>
                                        <p:tav tm="100000">
                                          <p:val>
                                            <p:strVal val="ppt_h"/>
                                          </p:val>
                                        </p:tav>
                                      </p:tavLst>
                                    </p:anim>
                                    <p:animEffect transition="out" filter="fade">
                                      <p:cBhvr>
                                        <p:cTn id="29" dur="5000"/>
                                        <p:tgtEl>
                                          <p:spTgt spid="4"/>
                                        </p:tgtEl>
                                      </p:cBhvr>
                                    </p:animEffect>
                                    <p:set>
                                      <p:cBhvr>
                                        <p:cTn id="30" dur="1" fill="hold">
                                          <p:stCondLst>
                                            <p:cond delay="4999"/>
                                          </p:stCondLst>
                                        </p:cTn>
                                        <p:tgtEl>
                                          <p:spTgt spid="4"/>
                                        </p:tgtEl>
                                        <p:attrNameLst>
                                          <p:attrName>style.visibility</p:attrName>
                                        </p:attrNameLst>
                                      </p:cBhvr>
                                      <p:to>
                                        <p:strVal val="hidden"/>
                                      </p:to>
                                    </p:set>
                                  </p:childTnLst>
                                </p:cTn>
                              </p:par>
                              <p:par>
                                <p:cTn id="31" presetID="23" presetClass="entr" presetSubtype="288" fill="hold" nodeType="withEffect">
                                  <p:stCondLst>
                                    <p:cond delay="3000"/>
                                  </p:stCondLst>
                                  <p:childTnLst>
                                    <p:set>
                                      <p:cBhvr>
                                        <p:cTn id="32" dur="1" fill="hold">
                                          <p:stCondLst>
                                            <p:cond delay="0"/>
                                          </p:stCondLst>
                                        </p:cTn>
                                        <p:tgtEl>
                                          <p:spTgt spid="35"/>
                                        </p:tgtEl>
                                        <p:attrNameLst>
                                          <p:attrName>style.visibility</p:attrName>
                                        </p:attrNameLst>
                                      </p:cBhvr>
                                      <p:to>
                                        <p:strVal val="visible"/>
                                      </p:to>
                                    </p:set>
                                    <p:anim calcmode="lin" valueType="num">
                                      <p:cBhvr>
                                        <p:cTn id="33" dur="5000" fill="hold"/>
                                        <p:tgtEl>
                                          <p:spTgt spid="35"/>
                                        </p:tgtEl>
                                        <p:attrNameLst>
                                          <p:attrName>ppt_w</p:attrName>
                                        </p:attrNameLst>
                                      </p:cBhvr>
                                      <p:tavLst>
                                        <p:tav tm="0">
                                          <p:val>
                                            <p:strVal val="4/3*#ppt_w"/>
                                          </p:val>
                                        </p:tav>
                                        <p:tav tm="100000">
                                          <p:val>
                                            <p:strVal val="#ppt_w"/>
                                          </p:val>
                                        </p:tav>
                                      </p:tavLst>
                                    </p:anim>
                                    <p:anim calcmode="lin" valueType="num">
                                      <p:cBhvr>
                                        <p:cTn id="34" dur="5000" fill="hold"/>
                                        <p:tgtEl>
                                          <p:spTgt spid="35"/>
                                        </p:tgtEl>
                                        <p:attrNameLst>
                                          <p:attrName>ppt_h</p:attrName>
                                        </p:attrNameLst>
                                      </p:cBhvr>
                                      <p:tavLst>
                                        <p:tav tm="0">
                                          <p:val>
                                            <p:strVal val="4/3*#ppt_h"/>
                                          </p:val>
                                        </p:tav>
                                        <p:tav tm="100000">
                                          <p:val>
                                            <p:strVal val="#ppt_h"/>
                                          </p:val>
                                        </p:tav>
                                      </p:tavLst>
                                    </p:anim>
                                  </p:childTnLst>
                                </p:cTn>
                              </p:par>
                              <p:par>
                                <p:cTn id="35" presetID="47" presetClass="entr" presetSubtype="0" fill="hold" nodeType="withEffect">
                                  <p:stCondLst>
                                    <p:cond delay="300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5000"/>
                                        <p:tgtEl>
                                          <p:spTgt spid="35"/>
                                        </p:tgtEl>
                                      </p:cBhvr>
                                    </p:animEffect>
                                    <p:anim calcmode="lin" valueType="num">
                                      <p:cBhvr>
                                        <p:cTn id="38" dur="5000" fill="hold"/>
                                        <p:tgtEl>
                                          <p:spTgt spid="35"/>
                                        </p:tgtEl>
                                        <p:attrNameLst>
                                          <p:attrName>ppt_x</p:attrName>
                                        </p:attrNameLst>
                                      </p:cBhvr>
                                      <p:tavLst>
                                        <p:tav tm="0">
                                          <p:val>
                                            <p:strVal val="#ppt_x"/>
                                          </p:val>
                                        </p:tav>
                                        <p:tav tm="100000">
                                          <p:val>
                                            <p:strVal val="#ppt_x"/>
                                          </p:val>
                                        </p:tav>
                                      </p:tavLst>
                                    </p:anim>
                                    <p:anim calcmode="lin" valueType="num">
                                      <p:cBhvr>
                                        <p:cTn id="39" dur="5000" fill="hold"/>
                                        <p:tgtEl>
                                          <p:spTgt spid="35"/>
                                        </p:tgtEl>
                                        <p:attrNameLst>
                                          <p:attrName>ppt_y</p:attrName>
                                        </p:attrNameLst>
                                      </p:cBhvr>
                                      <p:tavLst>
                                        <p:tav tm="0">
                                          <p:val>
                                            <p:strVal val="#ppt_y-.1"/>
                                          </p:val>
                                        </p:tav>
                                        <p:tav tm="100000">
                                          <p:val>
                                            <p:strVal val="#ppt_y"/>
                                          </p:val>
                                        </p:tav>
                                      </p:tavLst>
                                    </p:anim>
                                  </p:childTnLst>
                                </p:cTn>
                              </p:par>
                            </p:childTnLst>
                          </p:cTn>
                        </p:par>
                        <p:par>
                          <p:cTn id="40" fill="hold">
                            <p:stCondLst>
                              <p:cond delay="39600"/>
                            </p:stCondLst>
                            <p:childTnLst>
                              <p:par>
                                <p:cTn id="41" presetID="23" presetClass="entr" presetSubtype="32" fill="hold" grpId="0" nodeType="afterEffect">
                                  <p:stCondLst>
                                    <p:cond delay="1000"/>
                                  </p:stCondLst>
                                  <p:childTnLst>
                                    <p:set>
                                      <p:cBhvr>
                                        <p:cTn id="42" dur="1" fill="hold">
                                          <p:stCondLst>
                                            <p:cond delay="0"/>
                                          </p:stCondLst>
                                        </p:cTn>
                                        <p:tgtEl>
                                          <p:spTgt spid="7"/>
                                        </p:tgtEl>
                                        <p:attrNameLst>
                                          <p:attrName>style.visibility</p:attrName>
                                        </p:attrNameLst>
                                      </p:cBhvr>
                                      <p:to>
                                        <p:strVal val="visible"/>
                                      </p:to>
                                    </p:set>
                                    <p:anim calcmode="lin" valueType="num">
                                      <p:cBhvr>
                                        <p:cTn id="43" dur="3000" fill="hold"/>
                                        <p:tgtEl>
                                          <p:spTgt spid="7"/>
                                        </p:tgtEl>
                                        <p:attrNameLst>
                                          <p:attrName>ppt_w</p:attrName>
                                        </p:attrNameLst>
                                      </p:cBhvr>
                                      <p:tavLst>
                                        <p:tav tm="0">
                                          <p:val>
                                            <p:strVal val="4*#ppt_w"/>
                                          </p:val>
                                        </p:tav>
                                        <p:tav tm="100000">
                                          <p:val>
                                            <p:strVal val="#ppt_w"/>
                                          </p:val>
                                        </p:tav>
                                      </p:tavLst>
                                    </p:anim>
                                    <p:anim calcmode="lin" valueType="num">
                                      <p:cBhvr>
                                        <p:cTn id="44" dur="3000" fill="hold"/>
                                        <p:tgtEl>
                                          <p:spTgt spid="7"/>
                                        </p:tgtEl>
                                        <p:attrNameLst>
                                          <p:attrName>ppt_h</p:attrName>
                                        </p:attrNameLst>
                                      </p:cBhvr>
                                      <p:tavLst>
                                        <p:tav tm="0">
                                          <p:val>
                                            <p:strVal val="4*#ppt_h"/>
                                          </p:val>
                                        </p:tav>
                                        <p:tav tm="100000">
                                          <p:val>
                                            <p:strVal val="#ppt_h"/>
                                          </p:val>
                                        </p:tav>
                                      </p:tavLst>
                                    </p:anim>
                                  </p:childTnLst>
                                </p:cTn>
                              </p:par>
                            </p:childTnLst>
                          </p:cTn>
                        </p:par>
                        <p:par>
                          <p:cTn id="45" fill="hold">
                            <p:stCondLst>
                              <p:cond delay="43600"/>
                            </p:stCondLst>
                            <p:childTnLst>
                              <p:par>
                                <p:cTn id="46" presetID="23" presetClass="exit" presetSubtype="16" fill="hold" grpId="1" nodeType="afterEffect">
                                  <p:stCondLst>
                                    <p:cond delay="2000"/>
                                  </p:stCondLst>
                                  <p:childTnLst>
                                    <p:anim calcmode="lin" valueType="num">
                                      <p:cBhvr>
                                        <p:cTn id="47" dur="3000"/>
                                        <p:tgtEl>
                                          <p:spTgt spid="7"/>
                                        </p:tgtEl>
                                        <p:attrNameLst>
                                          <p:attrName>ppt_w</p:attrName>
                                        </p:attrNameLst>
                                      </p:cBhvr>
                                      <p:tavLst>
                                        <p:tav tm="0">
                                          <p:val>
                                            <p:strVal val="ppt_w"/>
                                          </p:val>
                                        </p:tav>
                                        <p:tav tm="100000">
                                          <p:val>
                                            <p:strVal val="4*ppt_w"/>
                                          </p:val>
                                        </p:tav>
                                      </p:tavLst>
                                    </p:anim>
                                    <p:anim calcmode="lin" valueType="num">
                                      <p:cBhvr>
                                        <p:cTn id="48" dur="3000"/>
                                        <p:tgtEl>
                                          <p:spTgt spid="7"/>
                                        </p:tgtEl>
                                        <p:attrNameLst>
                                          <p:attrName>ppt_h</p:attrName>
                                        </p:attrNameLst>
                                      </p:cBhvr>
                                      <p:tavLst>
                                        <p:tav tm="0">
                                          <p:val>
                                            <p:strVal val="ppt_h"/>
                                          </p:val>
                                        </p:tav>
                                        <p:tav tm="100000">
                                          <p:val>
                                            <p:strVal val="4*ppt_h"/>
                                          </p:val>
                                        </p:tav>
                                      </p:tavLst>
                                    </p:anim>
                                    <p:set>
                                      <p:cBhvr>
                                        <p:cTn id="49" dur="1" fill="hold">
                                          <p:stCondLst>
                                            <p:cond delay="2999"/>
                                          </p:stCondLst>
                                        </p:cTn>
                                        <p:tgtEl>
                                          <p:spTgt spid="7"/>
                                        </p:tgtEl>
                                        <p:attrNameLst>
                                          <p:attrName>style.visibility</p:attrName>
                                        </p:attrNameLst>
                                      </p:cBhvr>
                                      <p:to>
                                        <p:strVal val="hidden"/>
                                      </p:to>
                                    </p:set>
                                  </p:childTnLst>
                                </p:cTn>
                              </p:par>
                              <p:par>
                                <p:cTn id="50" presetID="52" presetClass="exit" presetSubtype="0" fill="hold" grpId="2" nodeType="withEffect">
                                  <p:stCondLst>
                                    <p:cond delay="2000"/>
                                  </p:stCondLst>
                                  <p:childTnLst>
                                    <p:animScale>
                                      <p:cBhvr>
                                        <p:cTn id="51" dur="3000" accel="50000">
                                          <p:stCondLst>
                                            <p:cond delay="0"/>
                                          </p:stCondLst>
                                        </p:cTn>
                                        <p:tgtEl>
                                          <p:spTgt spid="7"/>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52" dur="3000" accel="50000">
                                          <p:stCondLst>
                                            <p:cond delay="0"/>
                                          </p:stCondLst>
                                        </p:cTn>
                                        <p:tgtEl>
                                          <p:spTgt spid="7"/>
                                        </p:tgtEl>
                                        <p:attrNameLst>
                                          <p:attrName>ppt_x</p:attrName>
                                          <p:attrName>ppt_y</p:attrName>
                                        </p:attrNameLst>
                                      </p:cBhvr>
                                    </p:animMotion>
                                    <p:animEffect transition="out" filter="fade">
                                      <p:cBhvr>
                                        <p:cTn id="53" dur="3000"/>
                                        <p:tgtEl>
                                          <p:spTgt spid="7"/>
                                        </p:tgtEl>
                                      </p:cBhvr>
                                    </p:animEffect>
                                    <p:set>
                                      <p:cBhvr>
                                        <p:cTn id="54" dur="1" fill="hold">
                                          <p:stCondLst>
                                            <p:cond delay="2999"/>
                                          </p:stCondLst>
                                        </p:cTn>
                                        <p:tgtEl>
                                          <p:spTgt spid="7"/>
                                        </p:tgtEl>
                                        <p:attrNameLst>
                                          <p:attrName>style.visibility</p:attrName>
                                        </p:attrNameLst>
                                      </p:cBhvr>
                                      <p:to>
                                        <p:strVal val="hidden"/>
                                      </p:to>
                                    </p:set>
                                  </p:childTnLst>
                                </p:cTn>
                              </p:par>
                              <p:par>
                                <p:cTn id="55" presetID="40" presetClass="entr" presetSubtype="0" fill="hold" grpId="0" nodeType="withEffect">
                                  <p:stCondLst>
                                    <p:cond delay="2000"/>
                                  </p:stCondLst>
                                  <p:iterate type="lt">
                                    <p:tmPct val="10000"/>
                                  </p:iterate>
                                  <p:childTnLst>
                                    <p:set>
                                      <p:cBhvr>
                                        <p:cTn id="56" dur="1" fill="hold">
                                          <p:stCondLst>
                                            <p:cond delay="0"/>
                                          </p:stCondLst>
                                        </p:cTn>
                                        <p:tgtEl>
                                          <p:spTgt spid="6"/>
                                        </p:tgtEl>
                                        <p:attrNameLst>
                                          <p:attrName>style.visibility</p:attrName>
                                        </p:attrNameLst>
                                      </p:cBhvr>
                                      <p:to>
                                        <p:strVal val="visible"/>
                                      </p:to>
                                    </p:set>
                                    <p:animEffect transition="in" filter="fade">
                                      <p:cBhvr>
                                        <p:cTn id="57" dur="1000"/>
                                        <p:tgtEl>
                                          <p:spTgt spid="6"/>
                                        </p:tgtEl>
                                      </p:cBhvr>
                                    </p:animEffect>
                                    <p:anim calcmode="lin" valueType="num">
                                      <p:cBhvr>
                                        <p:cTn id="58" dur="1000" fill="hold"/>
                                        <p:tgtEl>
                                          <p:spTgt spid="6"/>
                                        </p:tgtEl>
                                        <p:attrNameLst>
                                          <p:attrName>ppt_x</p:attrName>
                                        </p:attrNameLst>
                                      </p:cBhvr>
                                      <p:tavLst>
                                        <p:tav tm="0">
                                          <p:val>
                                            <p:strVal val="#ppt_x-.1"/>
                                          </p:val>
                                        </p:tav>
                                        <p:tav tm="100000">
                                          <p:val>
                                            <p:strVal val="#ppt_x"/>
                                          </p:val>
                                        </p:tav>
                                      </p:tavLst>
                                    </p:anim>
                                    <p:anim calcmode="lin" valueType="num">
                                      <p:cBhvr>
                                        <p:cTn id="5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7" grpId="0"/>
      <p:bldP spid="7" grpId="1"/>
      <p:bldP spid="7" grpId="2"/>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a:off x="-540568" y="0"/>
            <a:ext cx="10225136" cy="5715000"/>
          </a:xfrm>
        </p:spPr>
      </p:pic>
      <p:sp>
        <p:nvSpPr>
          <p:cNvPr id="5" name="4 CuadroTexto"/>
          <p:cNvSpPr txBox="1"/>
          <p:nvPr/>
        </p:nvSpPr>
        <p:spPr>
          <a:xfrm>
            <a:off x="539552"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helicóptero de bomberos sobrevuela el crucero Costa Concordia después de que encallara frente a la costa oeste de Italia en la isla de </a:t>
            </a:r>
            <a:r>
              <a:rPr lang="es-ES" i="1" dirty="0" err="1" smtClean="0">
                <a:effectLst>
                  <a:glow rad="101600">
                    <a:srgbClr val="C00000">
                      <a:alpha val="60000"/>
                    </a:srgbClr>
                  </a:glow>
                  <a:outerShdw blurRad="38100" dist="38100" dir="2700000" algn="tl">
                    <a:srgbClr val="000000">
                      <a:alpha val="43137"/>
                    </a:srgbClr>
                  </a:outerShdw>
                </a:effectLst>
              </a:rPr>
              <a:t>Giglio</a:t>
            </a:r>
            <a:r>
              <a:rPr lang="es-ES" i="1" dirty="0" smtClean="0">
                <a:effectLst>
                  <a:glow rad="101600">
                    <a:srgbClr val="C00000">
                      <a:alpha val="60000"/>
                    </a:srgbClr>
                  </a:glow>
                  <a:outerShdw blurRad="38100" dist="38100" dir="2700000" algn="tl">
                    <a:srgbClr val="000000">
                      <a:alpha val="43137"/>
                    </a:srgbClr>
                  </a:outerShdw>
                </a:effectLst>
              </a:rPr>
              <a:t> el 19 de enero de 2012.</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7" name="3 Marcador de contenido" descr="Imagen1.png"/>
          <p:cNvPicPr>
            <a:picLocks noChangeAspect="1"/>
          </p:cNvPicPr>
          <p:nvPr/>
        </p:nvPicPr>
        <p:blipFill>
          <a:blip r:embed="rId3" cstate="print"/>
          <a:stretch>
            <a:fillRect/>
          </a:stretch>
        </p:blipFill>
        <p:spPr bwMode="auto">
          <a:xfrm>
            <a:off x="0" y="0"/>
            <a:ext cx="9144000" cy="5422900"/>
          </a:xfrm>
          <a:prstGeom prst="rect">
            <a:avLst/>
          </a:prstGeom>
          <a:noFill/>
          <a:ln w="9525">
            <a:noFill/>
            <a:miter lim="800000"/>
            <a:headEnd/>
            <a:tailEnd/>
          </a:ln>
        </p:spPr>
      </p:pic>
      <p:sp>
        <p:nvSpPr>
          <p:cNvPr id="6" name="5 CuadroTexto"/>
          <p:cNvSpPr txBox="1"/>
          <p:nvPr/>
        </p:nvSpPr>
        <p:spPr>
          <a:xfrm>
            <a:off x="467544"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cumplen 13 años de una de las mayores tragedias marítimas de Italia: el crucero más grande construido en ese país, el Costa Concordia, encalló el 13 de enero de 2012 a metros de la costa toscana, provocando la muerte de 32 personas.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3000">
        <p14:flythrough/>
      </p:transition>
    </mc:Choice>
    <mc:Fallback>
      <p:transition spd="slow" advTm="5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5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Scale>
                                      <p:cBhvr>
                                        <p:cTn id="10" dur="5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5000" decel="50000" fill="hold">
                                          <p:stCondLst>
                                            <p:cond delay="0"/>
                                          </p:stCondLst>
                                        </p:cTn>
                                        <p:tgtEl>
                                          <p:spTgt spid="4"/>
                                        </p:tgtEl>
                                        <p:attrNameLst>
                                          <p:attrName>ppt_x</p:attrName>
                                          <p:attrName>ppt_y</p:attrName>
                                        </p:attrNameLst>
                                      </p:cBhvr>
                                    </p:animMotion>
                                    <p:animEffect transition="in" filter="fade">
                                      <p:cBhvr>
                                        <p:cTn id="12" dur="5000"/>
                                        <p:tgtEl>
                                          <p:spTgt spid="4"/>
                                        </p:tgtEl>
                                      </p:cBhvr>
                                    </p:animEffect>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6000" fill="hold"/>
                                        <p:tgtEl>
                                          <p:spTgt spid="4"/>
                                        </p:tgtEl>
                                        <p:attrNameLst>
                                          <p:attrName>ppt_w</p:attrName>
                                        </p:attrNameLst>
                                      </p:cBhvr>
                                      <p:tavLst>
                                        <p:tav tm="0">
                                          <p:val>
                                            <p:strVal val="4/3*#ppt_w"/>
                                          </p:val>
                                        </p:tav>
                                        <p:tav tm="100000">
                                          <p:val>
                                            <p:strVal val="#ppt_w"/>
                                          </p:val>
                                        </p:tav>
                                      </p:tavLst>
                                    </p:anim>
                                    <p:anim calcmode="lin" valueType="num">
                                      <p:cBhvr>
                                        <p:cTn id="16" dur="6000" fill="hold"/>
                                        <p:tgtEl>
                                          <p:spTgt spid="4"/>
                                        </p:tgtEl>
                                        <p:attrNameLst>
                                          <p:attrName>ppt_h</p:attrName>
                                        </p:attrNameLst>
                                      </p:cBhvr>
                                      <p:tavLst>
                                        <p:tav tm="0">
                                          <p:val>
                                            <p:strVal val="4/3*#ppt_h"/>
                                          </p:val>
                                        </p:tav>
                                        <p:tav tm="100000">
                                          <p:val>
                                            <p:strVal val="#ppt_h"/>
                                          </p:val>
                                        </p:tav>
                                      </p:tavLst>
                                    </p:anim>
                                  </p:childTnLst>
                                </p:cTn>
                              </p:par>
                            </p:childTnLst>
                          </p:cTn>
                        </p:par>
                        <p:par>
                          <p:cTn id="17" fill="hold">
                            <p:stCondLst>
                              <p:cond delay="6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par>
                          <p:cTn id="23" fill="hold">
                            <p:stCondLst>
                              <p:cond delay="20700"/>
                            </p:stCondLst>
                            <p:childTnLst>
                              <p:par>
                                <p:cTn id="24" presetID="10" presetClass="exit" presetSubtype="0" fill="hold" grpId="1" nodeType="afterEffect">
                                  <p:stCondLst>
                                    <p:cond delay="3000"/>
                                  </p:stCondLst>
                                  <p:iterate type="lt">
                                    <p:tmPct val="0"/>
                                  </p:iterate>
                                  <p:childTnLst>
                                    <p:animEffect transition="out" filter="fade">
                                      <p:cBhvr>
                                        <p:cTn id="25" dur="3000"/>
                                        <p:tgtEl>
                                          <p:spTgt spid="5"/>
                                        </p:tgtEl>
                                      </p:cBhvr>
                                    </p:animEffect>
                                    <p:set>
                                      <p:cBhvr>
                                        <p:cTn id="26" dur="1" fill="hold">
                                          <p:stCondLst>
                                            <p:cond delay="2999"/>
                                          </p:stCondLst>
                                        </p:cTn>
                                        <p:tgtEl>
                                          <p:spTgt spid="5"/>
                                        </p:tgtEl>
                                        <p:attrNameLst>
                                          <p:attrName>style.visibility</p:attrName>
                                        </p:attrNameLst>
                                      </p:cBhvr>
                                      <p:to>
                                        <p:strVal val="hidden"/>
                                      </p:to>
                                    </p:set>
                                  </p:childTnLst>
                                </p:cTn>
                              </p:par>
                              <p:par>
                                <p:cTn id="27" presetID="10" presetClass="exit" presetSubtype="0" fill="hold" nodeType="withEffect">
                                  <p:stCondLst>
                                    <p:cond delay="3000"/>
                                  </p:stCondLst>
                                  <p:childTnLst>
                                    <p:animEffect transition="out" filter="fade">
                                      <p:cBhvr>
                                        <p:cTn id="28" dur="5000"/>
                                        <p:tgtEl>
                                          <p:spTgt spid="4"/>
                                        </p:tgtEl>
                                      </p:cBhvr>
                                    </p:animEffect>
                                    <p:set>
                                      <p:cBhvr>
                                        <p:cTn id="29" dur="1" fill="hold">
                                          <p:stCondLst>
                                            <p:cond delay="4999"/>
                                          </p:stCondLst>
                                        </p:cTn>
                                        <p:tgtEl>
                                          <p:spTgt spid="4"/>
                                        </p:tgtEl>
                                        <p:attrNameLst>
                                          <p:attrName>style.visibility</p:attrName>
                                        </p:attrNameLst>
                                      </p:cBhvr>
                                      <p:to>
                                        <p:strVal val="hidden"/>
                                      </p:to>
                                    </p:set>
                                  </p:childTnLst>
                                </p:cTn>
                              </p:par>
                              <p:par>
                                <p:cTn id="30" presetID="23" presetClass="exit" presetSubtype="272" fill="hold" nodeType="withEffect">
                                  <p:stCondLst>
                                    <p:cond delay="3000"/>
                                  </p:stCondLst>
                                  <p:childTnLst>
                                    <p:anim calcmode="lin" valueType="num">
                                      <p:cBhvr>
                                        <p:cTn id="31" dur="5000"/>
                                        <p:tgtEl>
                                          <p:spTgt spid="4"/>
                                        </p:tgtEl>
                                        <p:attrNameLst>
                                          <p:attrName>ppt_w</p:attrName>
                                        </p:attrNameLst>
                                      </p:cBhvr>
                                      <p:tavLst>
                                        <p:tav tm="0">
                                          <p:val>
                                            <p:strVal val="ppt_w"/>
                                          </p:val>
                                        </p:tav>
                                        <p:tav tm="100000">
                                          <p:val>
                                            <p:strVal val="4/3*ppt_w"/>
                                          </p:val>
                                        </p:tav>
                                      </p:tavLst>
                                    </p:anim>
                                    <p:anim calcmode="lin" valueType="num">
                                      <p:cBhvr>
                                        <p:cTn id="32" dur="5000"/>
                                        <p:tgtEl>
                                          <p:spTgt spid="4"/>
                                        </p:tgtEl>
                                        <p:attrNameLst>
                                          <p:attrName>ppt_h</p:attrName>
                                        </p:attrNameLst>
                                      </p:cBhvr>
                                      <p:tavLst>
                                        <p:tav tm="0">
                                          <p:val>
                                            <p:strVal val="ppt_h"/>
                                          </p:val>
                                        </p:tav>
                                        <p:tav tm="100000">
                                          <p:val>
                                            <p:strVal val="4/3*ppt_h"/>
                                          </p:val>
                                        </p:tav>
                                      </p:tavLst>
                                    </p:anim>
                                    <p:set>
                                      <p:cBhvr>
                                        <p:cTn id="33" dur="1" fill="hold">
                                          <p:stCondLst>
                                            <p:cond delay="4999"/>
                                          </p:stCondLst>
                                        </p:cTn>
                                        <p:tgtEl>
                                          <p:spTgt spid="4"/>
                                        </p:tgtEl>
                                        <p:attrNameLst>
                                          <p:attrName>style.visibility</p:attrName>
                                        </p:attrNameLst>
                                      </p:cBhvr>
                                      <p:to>
                                        <p:strVal val="hidden"/>
                                      </p:to>
                                    </p:set>
                                  </p:childTnLst>
                                </p:cTn>
                              </p:par>
                              <p:par>
                                <p:cTn id="34" presetID="47" presetClass="entr" presetSubtype="0" fill="hold" nodeType="withEffect">
                                  <p:stCondLst>
                                    <p:cond delay="300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0"/>
                                        <p:tgtEl>
                                          <p:spTgt spid="7"/>
                                        </p:tgtEl>
                                      </p:cBhvr>
                                    </p:animEffect>
                                    <p:anim calcmode="lin" valueType="num">
                                      <p:cBhvr>
                                        <p:cTn id="37" dur="5000" fill="hold"/>
                                        <p:tgtEl>
                                          <p:spTgt spid="7"/>
                                        </p:tgtEl>
                                        <p:attrNameLst>
                                          <p:attrName>ppt_x</p:attrName>
                                        </p:attrNameLst>
                                      </p:cBhvr>
                                      <p:tavLst>
                                        <p:tav tm="0">
                                          <p:val>
                                            <p:strVal val="#ppt_x"/>
                                          </p:val>
                                        </p:tav>
                                        <p:tav tm="100000">
                                          <p:val>
                                            <p:strVal val="#ppt_x"/>
                                          </p:val>
                                        </p:tav>
                                      </p:tavLst>
                                    </p:anim>
                                    <p:anim calcmode="lin" valueType="num">
                                      <p:cBhvr>
                                        <p:cTn id="38" dur="5000" fill="hold"/>
                                        <p:tgtEl>
                                          <p:spTgt spid="7"/>
                                        </p:tgtEl>
                                        <p:attrNameLst>
                                          <p:attrName>ppt_y</p:attrName>
                                        </p:attrNameLst>
                                      </p:cBhvr>
                                      <p:tavLst>
                                        <p:tav tm="0">
                                          <p:val>
                                            <p:strVal val="#ppt_y-.1"/>
                                          </p:val>
                                        </p:tav>
                                        <p:tav tm="100000">
                                          <p:val>
                                            <p:strVal val="#ppt_y"/>
                                          </p:val>
                                        </p:tav>
                                      </p:tavLst>
                                    </p:anim>
                                  </p:childTnLst>
                                </p:cTn>
                              </p:par>
                              <p:par>
                                <p:cTn id="39" presetID="23" presetClass="entr" presetSubtype="288" fill="hold" nodeType="withEffect">
                                  <p:stCondLst>
                                    <p:cond delay="300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0" fill="hold"/>
                                        <p:tgtEl>
                                          <p:spTgt spid="7"/>
                                        </p:tgtEl>
                                        <p:attrNameLst>
                                          <p:attrName>ppt_w</p:attrName>
                                        </p:attrNameLst>
                                      </p:cBhvr>
                                      <p:tavLst>
                                        <p:tav tm="0">
                                          <p:val>
                                            <p:strVal val="4/3*#ppt_w"/>
                                          </p:val>
                                        </p:tav>
                                        <p:tav tm="100000">
                                          <p:val>
                                            <p:strVal val="#ppt_w"/>
                                          </p:val>
                                        </p:tav>
                                      </p:tavLst>
                                    </p:anim>
                                    <p:anim calcmode="lin" valueType="num">
                                      <p:cBhvr>
                                        <p:cTn id="42" dur="5000" fill="hold"/>
                                        <p:tgtEl>
                                          <p:spTgt spid="7"/>
                                        </p:tgtEl>
                                        <p:attrNameLst>
                                          <p:attrName>ppt_h</p:attrName>
                                        </p:attrNameLst>
                                      </p:cBhvr>
                                      <p:tavLst>
                                        <p:tav tm="0">
                                          <p:val>
                                            <p:strVal val="4/3*#ppt_h"/>
                                          </p:val>
                                        </p:tav>
                                        <p:tav tm="100000">
                                          <p:val>
                                            <p:strVal val="#ppt_h"/>
                                          </p:val>
                                        </p:tav>
                                      </p:tavLst>
                                    </p:anim>
                                  </p:childTnLst>
                                </p:cTn>
                              </p:par>
                            </p:childTnLst>
                          </p:cTn>
                        </p:par>
                        <p:par>
                          <p:cTn id="43" fill="hold">
                            <p:stCondLst>
                              <p:cond delay="28700"/>
                            </p:stCondLst>
                            <p:childTnLst>
                              <p:par>
                                <p:cTn id="44" presetID="40" presetClass="entr" presetSubtype="0" fill="hold" grpId="0" nodeType="afterEffect">
                                  <p:stCondLst>
                                    <p:cond delay="0"/>
                                  </p:stCondLst>
                                  <p:iterate type="lt">
                                    <p:tmPct val="10000"/>
                                  </p:iterate>
                                  <p:childTnLst>
                                    <p:set>
                                      <p:cBhvr>
                                        <p:cTn id="45" dur="1" fill="hold">
                                          <p:stCondLst>
                                            <p:cond delay="0"/>
                                          </p:stCondLst>
                                        </p:cTn>
                                        <p:tgtEl>
                                          <p:spTgt spid="6"/>
                                        </p:tgtEl>
                                        <p:attrNameLst>
                                          <p:attrName>style.visibility</p:attrName>
                                        </p:attrNameLst>
                                      </p:cBhvr>
                                      <p:to>
                                        <p:strVal val="visible"/>
                                      </p:to>
                                    </p:set>
                                    <p:animEffect transition="in" filter="fade">
                                      <p:cBhvr>
                                        <p:cTn id="46" dur="1000"/>
                                        <p:tgtEl>
                                          <p:spTgt spid="6"/>
                                        </p:tgtEl>
                                      </p:cBhvr>
                                    </p:animEffect>
                                    <p:anim calcmode="lin" valueType="num">
                                      <p:cBhvr>
                                        <p:cTn id="47" dur="1000" fill="hold"/>
                                        <p:tgtEl>
                                          <p:spTgt spid="6"/>
                                        </p:tgtEl>
                                        <p:attrNameLst>
                                          <p:attrName>ppt_x</p:attrName>
                                        </p:attrNameLst>
                                      </p:cBhvr>
                                      <p:tavLst>
                                        <p:tav tm="0">
                                          <p:val>
                                            <p:strVal val="#ppt_x-.1"/>
                                          </p:val>
                                        </p:tav>
                                        <p:tav tm="100000">
                                          <p:val>
                                            <p:strVal val="#ppt_x"/>
                                          </p:val>
                                        </p:tav>
                                      </p:tavLst>
                                    </p:anim>
                                    <p:anim calcmode="lin" valueType="num">
                                      <p:cBhvr>
                                        <p:cTn id="4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899592" y="4873724"/>
            <a:ext cx="748883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embarcación era gigantesca, de 17 pisos y 114.500 toneladas y con más de 4000 pasajeros a bordo.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081636"/>
            <a:ext cx="842493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tragedia sucedió frente a la isla del </a:t>
            </a:r>
            <a:r>
              <a:rPr lang="es-ES" i="1" dirty="0" err="1" smtClean="0">
                <a:effectLst>
                  <a:glow rad="101600">
                    <a:srgbClr val="C00000">
                      <a:alpha val="60000"/>
                    </a:srgbClr>
                  </a:glow>
                  <a:outerShdw blurRad="38100" dist="38100" dir="2700000" algn="tl">
                    <a:srgbClr val="000000">
                      <a:alpha val="43137"/>
                    </a:srgbClr>
                  </a:outerShdw>
                </a:effectLst>
              </a:rPr>
              <a:t>Giglio</a:t>
            </a:r>
            <a:r>
              <a:rPr lang="es-ES" i="1" dirty="0" smtClean="0">
                <a:effectLst>
                  <a:glow rad="101600">
                    <a:srgbClr val="C00000">
                      <a:alpha val="60000"/>
                    </a:srgbClr>
                  </a:glow>
                  <a:outerShdw blurRad="38100" dist="38100" dir="2700000" algn="tl">
                    <a:srgbClr val="000000">
                      <a:alpha val="43137"/>
                    </a:srgbClr>
                  </a:outerShdw>
                </a:effectLst>
              </a:rPr>
              <a:t>, en la región italiana de la Toscana, en medio de las aguas heladas. Hubo 32 muertos. El buque había partido con 4.300 personas a bordo para un viaje de una semana por el Mar Mediterráneo, en el que visitaría los puertos de Savona, Marsella, Palma, Barcelona, Cagliari y Palermo.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55000">
        <p15:prstTrans prst="fallOver"/>
      </p:transition>
    </mc:Choice>
    <mc:Fallback>
      <p:transition spd="slow" advTm="5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42"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0"/>
                                        <p:tgtEl>
                                          <p:spTgt spid="16"/>
                                        </p:tgtEl>
                                      </p:cBhvr>
                                    </p:animEffect>
                                    <p:anim calcmode="lin" valueType="num">
                                      <p:cBhvr>
                                        <p:cTn id="11" dur="5000" fill="hold"/>
                                        <p:tgtEl>
                                          <p:spTgt spid="16"/>
                                        </p:tgtEl>
                                        <p:attrNameLst>
                                          <p:attrName>ppt_x</p:attrName>
                                        </p:attrNameLst>
                                      </p:cBhvr>
                                      <p:tavLst>
                                        <p:tav tm="0">
                                          <p:val>
                                            <p:strVal val="#ppt_x"/>
                                          </p:val>
                                        </p:tav>
                                        <p:tav tm="100000">
                                          <p:val>
                                            <p:strVal val="#ppt_x"/>
                                          </p:val>
                                        </p:tav>
                                      </p:tavLst>
                                    </p:anim>
                                    <p:anim calcmode="lin" valueType="num">
                                      <p:cBhvr>
                                        <p:cTn id="12" dur="5000" fill="hold"/>
                                        <p:tgtEl>
                                          <p:spTgt spid="16"/>
                                        </p:tgtEl>
                                        <p:attrNameLst>
                                          <p:attrName>ppt_y</p:attrName>
                                        </p:attrNameLst>
                                      </p:cBhvr>
                                      <p:tavLst>
                                        <p:tav tm="0">
                                          <p:val>
                                            <p:strVal val="#ppt_y+.1"/>
                                          </p:val>
                                        </p:tav>
                                        <p:tav tm="100000">
                                          <p:val>
                                            <p:strVal val="#ppt_y"/>
                                          </p:val>
                                        </p:tav>
                                      </p:tavLst>
                                    </p:anim>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14100"/>
                            </p:stCondLst>
                            <p:childTnLst>
                              <p:par>
                                <p:cTn id="20" presetID="10" presetClass="exit" presetSubtype="0" fill="hold" grpId="1" nodeType="afterEffect">
                                  <p:stCondLst>
                                    <p:cond delay="3000"/>
                                  </p:stCondLst>
                                  <p:iterate type="lt">
                                    <p:tmPct val="0"/>
                                  </p:iterate>
                                  <p:childTnLst>
                                    <p:animEffect transition="out" filter="fade">
                                      <p:cBhvr>
                                        <p:cTn id="21" dur="3000"/>
                                        <p:tgtEl>
                                          <p:spTgt spid="4"/>
                                        </p:tgtEl>
                                      </p:cBhvr>
                                    </p:animEffect>
                                    <p:set>
                                      <p:cBhvr>
                                        <p:cTn id="22" dur="1" fill="hold">
                                          <p:stCondLst>
                                            <p:cond delay="2999"/>
                                          </p:stCondLst>
                                        </p:cTn>
                                        <p:tgtEl>
                                          <p:spTgt spid="4"/>
                                        </p:tgtEl>
                                        <p:attrNameLst>
                                          <p:attrName>style.visibility</p:attrName>
                                        </p:attrNameLst>
                                      </p:cBhvr>
                                      <p:to>
                                        <p:strVal val="hidden"/>
                                      </p:to>
                                    </p:set>
                                  </p:childTnLst>
                                </p:cTn>
                              </p:par>
                              <p:par>
                                <p:cTn id="23" presetID="10" presetClass="entr" presetSubtype="0" fill="hold" nodeType="withEffect">
                                  <p:stCondLst>
                                    <p:cond delay="300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0"/>
                                        <p:tgtEl>
                                          <p:spTgt spid="15"/>
                                        </p:tgtEl>
                                      </p:cBhvr>
                                    </p:animEffect>
                                  </p:childTnLst>
                                </p:cTn>
                              </p:par>
                              <p:par>
                                <p:cTn id="26" presetID="50" presetClass="entr" presetSubtype="0" decel="100000" fill="hold" nodeType="withEffect">
                                  <p:stCondLst>
                                    <p:cond delay="3000"/>
                                  </p:stCondLst>
                                  <p:childTnLst>
                                    <p:set>
                                      <p:cBhvr>
                                        <p:cTn id="27" dur="1" fill="hold">
                                          <p:stCondLst>
                                            <p:cond delay="0"/>
                                          </p:stCondLst>
                                        </p:cTn>
                                        <p:tgtEl>
                                          <p:spTgt spid="15"/>
                                        </p:tgtEl>
                                        <p:attrNameLst>
                                          <p:attrName>style.visibility</p:attrName>
                                        </p:attrNameLst>
                                      </p:cBhvr>
                                      <p:to>
                                        <p:strVal val="visible"/>
                                      </p:to>
                                    </p:set>
                                    <p:anim calcmode="lin" valueType="num">
                                      <p:cBhvr>
                                        <p:cTn id="28" dur="5000" fill="hold"/>
                                        <p:tgtEl>
                                          <p:spTgt spid="15"/>
                                        </p:tgtEl>
                                        <p:attrNameLst>
                                          <p:attrName>ppt_w</p:attrName>
                                        </p:attrNameLst>
                                      </p:cBhvr>
                                      <p:tavLst>
                                        <p:tav tm="0">
                                          <p:val>
                                            <p:strVal val="#ppt_w+.3"/>
                                          </p:val>
                                        </p:tav>
                                        <p:tav tm="100000">
                                          <p:val>
                                            <p:strVal val="#ppt_w"/>
                                          </p:val>
                                        </p:tav>
                                      </p:tavLst>
                                    </p:anim>
                                    <p:anim calcmode="lin" valueType="num">
                                      <p:cBhvr>
                                        <p:cTn id="29" dur="5000" fill="hold"/>
                                        <p:tgtEl>
                                          <p:spTgt spid="15"/>
                                        </p:tgtEl>
                                        <p:attrNameLst>
                                          <p:attrName>ppt_h</p:attrName>
                                        </p:attrNameLst>
                                      </p:cBhvr>
                                      <p:tavLst>
                                        <p:tav tm="0">
                                          <p:val>
                                            <p:strVal val="#ppt_h"/>
                                          </p:val>
                                        </p:tav>
                                        <p:tav tm="100000">
                                          <p:val>
                                            <p:strVal val="#ppt_h"/>
                                          </p:val>
                                        </p:tav>
                                      </p:tavLst>
                                    </p:anim>
                                    <p:animEffect transition="in" filter="fade">
                                      <p:cBhvr>
                                        <p:cTn id="30" dur="5000"/>
                                        <p:tgtEl>
                                          <p:spTgt spid="15"/>
                                        </p:tgtEl>
                                      </p:cBhvr>
                                    </p:animEffect>
                                  </p:childTnLst>
                                </p:cTn>
                              </p:par>
                            </p:childTnLst>
                          </p:cTn>
                        </p:par>
                        <p:par>
                          <p:cTn id="31" fill="hold">
                            <p:stCondLst>
                              <p:cond delay="221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1"/>
                                          </p:val>
                                        </p:tav>
                                        <p:tav tm="100000">
                                          <p:val>
                                            <p:strVal val="#ppt_x"/>
                                          </p:val>
                                        </p:tav>
                                      </p:tavLst>
                                    </p:anim>
                                    <p:anim calcmode="lin" valueType="num">
                                      <p:cBhvr>
                                        <p:cTn id="3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cstate="print"/>
          <a:stretch>
            <a:fillRect/>
          </a:stretch>
        </p:blipFill>
        <p:spPr bwMode="auto">
          <a:xfrm>
            <a:off x="-540568" y="0"/>
            <a:ext cx="10225136" cy="5715000"/>
          </a:xfrm>
          <a:prstGeom prst="rect">
            <a:avLst/>
          </a:prstGeom>
          <a:noFill/>
          <a:ln w="9525">
            <a:noFill/>
            <a:miter lim="800000"/>
            <a:headEnd/>
            <a:tailEnd/>
          </a:ln>
        </p:spPr>
      </p:pic>
      <p:sp>
        <p:nvSpPr>
          <p:cNvPr id="5" name="4 CuadroTexto"/>
          <p:cNvSpPr txBox="1"/>
          <p:nvPr/>
        </p:nvSpPr>
        <p:spPr>
          <a:xfrm>
            <a:off x="323528"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poco de iniciada la travesía el barco impactó contra un arrecife a 800 metros del puerto. Ahí se produjo el primer error del capitán Francesco </a:t>
            </a:r>
            <a:r>
              <a:rPr lang="es-ES" i="1" dirty="0" err="1" smtClean="0">
                <a:effectLst>
                  <a:glow rad="101600">
                    <a:srgbClr val="C00000">
                      <a:alpha val="60000"/>
                    </a:srgbClr>
                  </a:glow>
                  <a:outerShdw blurRad="38100" dist="38100" dir="2700000" algn="tl">
                    <a:srgbClr val="000000">
                      <a:alpha val="43137"/>
                    </a:srgbClr>
                  </a:outerShdw>
                </a:effectLst>
              </a:rPr>
              <a:t>Schettino</a:t>
            </a:r>
            <a:r>
              <a:rPr lang="es-ES" i="1" dirty="0" smtClean="0">
                <a:effectLst>
                  <a:glow rad="101600">
                    <a:srgbClr val="C00000">
                      <a:alpha val="60000"/>
                    </a:srgbClr>
                  </a:glow>
                  <a:outerShdw blurRad="38100" dist="38100" dir="2700000" algn="tl">
                    <a:srgbClr val="000000">
                      <a:alpha val="43137"/>
                    </a:srgbClr>
                  </a:outerShdw>
                </a:effectLst>
              </a:rPr>
              <a:t>, que subestimó ese choque y ordenó que la navegación continuara.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3" name="12 Imagen" descr="173956_skaly-maskonur.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683568" y="4369668"/>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buque se inclinó y quedó al descubierto una quebradura de 50 metros. El Costa Concordia se acercó peligrosamente a la Isla de </a:t>
            </a:r>
            <a:r>
              <a:rPr lang="es-ES" i="1" dirty="0" err="1" smtClean="0">
                <a:effectLst>
                  <a:glow rad="101600">
                    <a:srgbClr val="C00000">
                      <a:alpha val="60000"/>
                    </a:srgbClr>
                  </a:glow>
                  <a:outerShdw blurRad="38100" dist="38100" dir="2700000" algn="tl">
                    <a:srgbClr val="000000">
                      <a:alpha val="43137"/>
                    </a:srgbClr>
                  </a:outerShdw>
                </a:effectLst>
              </a:rPr>
              <a:t>Giglio</a:t>
            </a:r>
            <a:r>
              <a:rPr lang="es-ES" i="1" dirty="0" smtClean="0">
                <a:effectLst>
                  <a:glow rad="101600">
                    <a:srgbClr val="C00000">
                      <a:alpha val="60000"/>
                    </a:srgbClr>
                  </a:glow>
                  <a:outerShdw blurRad="38100" dist="38100" dir="2700000" algn="tl">
                    <a:srgbClr val="000000">
                      <a:alpha val="43137"/>
                    </a:srgbClr>
                  </a:outerShdw>
                </a:effectLst>
              </a:rPr>
              <a:t> para saludar a la familia de una de sus tripulantes y para homenajear a un ex-capitán ya jubilado. Allí se produjo la fatal colisión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60000">
        <p14:doors dir="vert"/>
      </p:transition>
    </mc:Choice>
    <mc:Fallback>
      <p:transition spd="slow" advTm="6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0"/>
                                        <p:tgtEl>
                                          <p:spTgt spid="4"/>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1+#ppt_w/2"/>
                                          </p:val>
                                        </p:tav>
                                        <p:tav tm="100000">
                                          <p:val>
                                            <p:strVal val="#ppt_x"/>
                                          </p:val>
                                        </p:tav>
                                      </p:tavLst>
                                    </p:anim>
                                    <p:anim calcmode="lin" valueType="num">
                                      <p:cBhvr additive="base">
                                        <p:cTn id="11" dur="5000" fill="hold"/>
                                        <p:tgtEl>
                                          <p:spTgt spid="4"/>
                                        </p:tgtEl>
                                        <p:attrNameLst>
                                          <p:attrName>ppt_y</p:attrName>
                                        </p:attrNameLst>
                                      </p:cBhvr>
                                      <p:tavLst>
                                        <p:tav tm="0">
                                          <p:val>
                                            <p:strVal val="#ppt_y"/>
                                          </p:val>
                                        </p:tav>
                                        <p:tav tm="100000">
                                          <p:val>
                                            <p:strVal val="#ppt_y"/>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42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xit" presetSubtype="272" fill="hold" nodeType="withEffect">
                                  <p:stCondLst>
                                    <p:cond delay="3000"/>
                                  </p:stCondLst>
                                  <p:childTnLst>
                                    <p:anim calcmode="lin" valueType="num">
                                      <p:cBhvr>
                                        <p:cTn id="23" dur="5000"/>
                                        <p:tgtEl>
                                          <p:spTgt spid="4"/>
                                        </p:tgtEl>
                                        <p:attrNameLst>
                                          <p:attrName>ppt_w</p:attrName>
                                        </p:attrNameLst>
                                      </p:cBhvr>
                                      <p:tavLst>
                                        <p:tav tm="0">
                                          <p:val>
                                            <p:strVal val="ppt_w"/>
                                          </p:val>
                                        </p:tav>
                                        <p:tav tm="100000">
                                          <p:val>
                                            <p:strVal val="4/3*ppt_w"/>
                                          </p:val>
                                        </p:tav>
                                      </p:tavLst>
                                    </p:anim>
                                    <p:anim calcmode="lin" valueType="num">
                                      <p:cBhvr>
                                        <p:cTn id="24" dur="5000"/>
                                        <p:tgtEl>
                                          <p:spTgt spid="4"/>
                                        </p:tgtEl>
                                        <p:attrNameLst>
                                          <p:attrName>ppt_h</p:attrName>
                                        </p:attrNameLst>
                                      </p:cBhvr>
                                      <p:tavLst>
                                        <p:tav tm="0">
                                          <p:val>
                                            <p:strVal val="ppt_h"/>
                                          </p:val>
                                        </p:tav>
                                        <p:tav tm="100000">
                                          <p:val>
                                            <p:strVal val="4/3*ppt_h"/>
                                          </p:val>
                                        </p:tav>
                                      </p:tavLst>
                                    </p:anim>
                                    <p:set>
                                      <p:cBhvr>
                                        <p:cTn id="25" dur="1" fill="hold">
                                          <p:stCondLst>
                                            <p:cond delay="4999"/>
                                          </p:stCondLst>
                                        </p:cTn>
                                        <p:tgtEl>
                                          <p:spTgt spid="4"/>
                                        </p:tgtEl>
                                        <p:attrNameLst>
                                          <p:attrName>style.visibility</p:attrName>
                                        </p:attrNameLst>
                                      </p:cBhvr>
                                      <p:to>
                                        <p:strVal val="hidden"/>
                                      </p:to>
                                    </p:set>
                                  </p:childTnLst>
                                </p:cTn>
                              </p:par>
                              <p:par>
                                <p:cTn id="26" presetID="52" presetClass="exit" presetSubtype="0" fill="hold" nodeType="withEffect">
                                  <p:stCondLst>
                                    <p:cond delay="3000"/>
                                  </p:stCondLst>
                                  <p:childTnLst>
                                    <p:animScale>
                                      <p:cBhvr>
                                        <p:cTn id="27" dur="5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8" dur="5000" accel="50000">
                                          <p:stCondLst>
                                            <p:cond delay="0"/>
                                          </p:stCondLst>
                                        </p:cTn>
                                        <p:tgtEl>
                                          <p:spTgt spid="4"/>
                                        </p:tgtEl>
                                        <p:attrNameLst>
                                          <p:attrName>ppt_x</p:attrName>
                                          <p:attrName>ppt_y</p:attrName>
                                        </p:attrNameLst>
                                      </p:cBhvr>
                                    </p:animMotion>
                                    <p:animEffect transition="out" filter="fade">
                                      <p:cBhvr>
                                        <p:cTn id="29" dur="5000"/>
                                        <p:tgtEl>
                                          <p:spTgt spid="4"/>
                                        </p:tgtEl>
                                      </p:cBhvr>
                                    </p:animEffect>
                                    <p:set>
                                      <p:cBhvr>
                                        <p:cTn id="30" dur="1" fill="hold">
                                          <p:stCondLst>
                                            <p:cond delay="4999"/>
                                          </p:stCondLst>
                                        </p:cTn>
                                        <p:tgtEl>
                                          <p:spTgt spid="4"/>
                                        </p:tgtEl>
                                        <p:attrNameLst>
                                          <p:attrName>style.visibility</p:attrName>
                                        </p:attrNameLst>
                                      </p:cBhvr>
                                      <p:to>
                                        <p:strVal val="hidden"/>
                                      </p:to>
                                    </p:set>
                                  </p:childTnLst>
                                </p:cTn>
                              </p:par>
                              <p:par>
                                <p:cTn id="31" presetID="23" presetClass="entr" presetSubtype="288" fill="hold" nodeType="withEffect">
                                  <p:stCondLst>
                                    <p:cond delay="3000"/>
                                  </p:stCondLst>
                                  <p:childTnLst>
                                    <p:set>
                                      <p:cBhvr>
                                        <p:cTn id="32" dur="1" fill="hold">
                                          <p:stCondLst>
                                            <p:cond delay="0"/>
                                          </p:stCondLst>
                                        </p:cTn>
                                        <p:tgtEl>
                                          <p:spTgt spid="13"/>
                                        </p:tgtEl>
                                        <p:attrNameLst>
                                          <p:attrName>style.visibility</p:attrName>
                                        </p:attrNameLst>
                                      </p:cBhvr>
                                      <p:to>
                                        <p:strVal val="visible"/>
                                      </p:to>
                                    </p:set>
                                    <p:anim calcmode="lin" valueType="num">
                                      <p:cBhvr>
                                        <p:cTn id="33" dur="5000" fill="hold"/>
                                        <p:tgtEl>
                                          <p:spTgt spid="13"/>
                                        </p:tgtEl>
                                        <p:attrNameLst>
                                          <p:attrName>ppt_w</p:attrName>
                                        </p:attrNameLst>
                                      </p:cBhvr>
                                      <p:tavLst>
                                        <p:tav tm="0">
                                          <p:val>
                                            <p:strVal val="4/3*#ppt_w"/>
                                          </p:val>
                                        </p:tav>
                                        <p:tav tm="100000">
                                          <p:val>
                                            <p:strVal val="#ppt_w"/>
                                          </p:val>
                                        </p:tav>
                                      </p:tavLst>
                                    </p:anim>
                                    <p:anim calcmode="lin" valueType="num">
                                      <p:cBhvr>
                                        <p:cTn id="34" dur="5000" fill="hold"/>
                                        <p:tgtEl>
                                          <p:spTgt spid="13"/>
                                        </p:tgtEl>
                                        <p:attrNameLst>
                                          <p:attrName>ppt_h</p:attrName>
                                        </p:attrNameLst>
                                      </p:cBhvr>
                                      <p:tavLst>
                                        <p:tav tm="0">
                                          <p:val>
                                            <p:strVal val="4/3*#ppt_h"/>
                                          </p:val>
                                        </p:tav>
                                        <p:tav tm="100000">
                                          <p:val>
                                            <p:strVal val="#ppt_h"/>
                                          </p:val>
                                        </p:tav>
                                      </p:tavLst>
                                    </p:anim>
                                  </p:childTnLst>
                                </p:cTn>
                              </p:par>
                              <p:par>
                                <p:cTn id="35" presetID="42" presetClass="entr" presetSubtype="0" fill="hold" nodeType="withEffect">
                                  <p:stCondLst>
                                    <p:cond delay="300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0"/>
                                        <p:tgtEl>
                                          <p:spTgt spid="13"/>
                                        </p:tgtEl>
                                      </p:cBhvr>
                                    </p:animEffect>
                                    <p:anim calcmode="lin" valueType="num">
                                      <p:cBhvr>
                                        <p:cTn id="38" dur="5000" fill="hold"/>
                                        <p:tgtEl>
                                          <p:spTgt spid="13"/>
                                        </p:tgtEl>
                                        <p:attrNameLst>
                                          <p:attrName>ppt_x</p:attrName>
                                        </p:attrNameLst>
                                      </p:cBhvr>
                                      <p:tavLst>
                                        <p:tav tm="0">
                                          <p:val>
                                            <p:strVal val="#ppt_x"/>
                                          </p:val>
                                        </p:tav>
                                        <p:tav tm="100000">
                                          <p:val>
                                            <p:strVal val="#ppt_x"/>
                                          </p:val>
                                        </p:tav>
                                      </p:tavLst>
                                    </p:anim>
                                    <p:anim calcmode="lin" valueType="num">
                                      <p:cBhvr>
                                        <p:cTn id="39" dur="5000" fill="hold"/>
                                        <p:tgtEl>
                                          <p:spTgt spid="13"/>
                                        </p:tgtEl>
                                        <p:attrNameLst>
                                          <p:attrName>ppt_y</p:attrName>
                                        </p:attrNameLst>
                                      </p:cBhvr>
                                      <p:tavLst>
                                        <p:tav tm="0">
                                          <p:val>
                                            <p:strVal val="#ppt_y+.1"/>
                                          </p:val>
                                        </p:tav>
                                        <p:tav tm="100000">
                                          <p:val>
                                            <p:strVal val="#ppt_y"/>
                                          </p:val>
                                        </p:tav>
                                      </p:tavLst>
                                    </p:anim>
                                  </p:childTnLst>
                                </p:cTn>
                              </p:par>
                            </p:childTnLst>
                          </p:cTn>
                        </p:par>
                        <p:par>
                          <p:cTn id="40" fill="hold">
                            <p:stCondLst>
                              <p:cond delay="322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empresa Costa Cruceros separó al capitán de sus funciones. Tanto él como su primer oficial, Ciro Ambrosio, fueron arrestados y acusados de homicidio. El Tribunal Supremo de Italia lo encontró culpable y le imputó también 16 años de prisión tras haber escapado del buque.</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0"/>
            <a:ext cx="9143999" cy="5714999"/>
          </a:xfrm>
          <a:prstGeom prst="rect">
            <a:avLst/>
          </a:prstGeom>
          <a:noFill/>
          <a:ln w="9525">
            <a:noFill/>
            <a:miter lim="800000"/>
            <a:headEnd/>
            <a:tailEnd/>
          </a:ln>
        </p:spPr>
      </p:pic>
      <p:sp>
        <p:nvSpPr>
          <p:cNvPr id="6" name="5 CuadroTexto"/>
          <p:cNvSpPr txBox="1"/>
          <p:nvPr/>
        </p:nvSpPr>
        <p:spPr>
          <a:xfrm>
            <a:off x="467544"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capitán </a:t>
            </a:r>
            <a:r>
              <a:rPr lang="es-ES" i="1" dirty="0" err="1" smtClean="0">
                <a:effectLst>
                  <a:glow rad="101600">
                    <a:srgbClr val="C00000">
                      <a:alpha val="60000"/>
                    </a:srgbClr>
                  </a:glow>
                  <a:outerShdw blurRad="38100" dist="38100" dir="2700000" algn="tl">
                    <a:srgbClr val="000000">
                      <a:alpha val="43137"/>
                    </a:srgbClr>
                  </a:outerShdw>
                </a:effectLst>
              </a:rPr>
              <a:t>Schettino</a:t>
            </a:r>
            <a:r>
              <a:rPr lang="es-ES" i="1" dirty="0" smtClean="0">
                <a:effectLst>
                  <a:glow rad="101600">
                    <a:srgbClr val="C00000">
                      <a:alpha val="60000"/>
                    </a:srgbClr>
                  </a:glow>
                  <a:outerShdw blurRad="38100" dist="38100" dir="2700000" algn="tl">
                    <a:srgbClr val="000000">
                      <a:alpha val="43137"/>
                    </a:srgbClr>
                  </a:outerShdw>
                </a:effectLst>
              </a:rPr>
              <a:t> junto a Dominica </a:t>
            </a:r>
            <a:r>
              <a:rPr lang="es-ES" i="1" dirty="0" err="1" smtClean="0">
                <a:effectLst>
                  <a:glow rad="101600">
                    <a:srgbClr val="C00000">
                      <a:alpha val="60000"/>
                    </a:srgbClr>
                  </a:glow>
                  <a:outerShdw blurRad="38100" dist="38100" dir="2700000" algn="tl">
                    <a:srgbClr val="000000">
                      <a:alpha val="43137"/>
                    </a:srgbClr>
                  </a:outerShdw>
                </a:effectLst>
              </a:rPr>
              <a:t>Cermotan</a:t>
            </a:r>
            <a:r>
              <a:rPr lang="es-ES" i="1" dirty="0" smtClean="0">
                <a:effectLst>
                  <a:glow rad="101600">
                    <a:srgbClr val="C00000">
                      <a:alpha val="60000"/>
                    </a:srgbClr>
                  </a:glow>
                  <a:outerShdw blurRad="38100" dist="38100" dir="2700000" algn="tl">
                    <a:srgbClr val="000000">
                      <a:alpha val="43137"/>
                    </a:srgbClr>
                  </a:outerShdw>
                </a:effectLst>
              </a:rPr>
              <a:t>, su amante moldava, que subió al barco sin pasaje. Desde el día del naufragio no volvieron a encontrarse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5000">
        <p14:doors dir="vert"/>
      </p:transition>
    </mc:Choice>
    <mc:Fallback>
      <p:transition spd="slow" advTm="5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5000" fill="hold"/>
                                        <p:tgtEl>
                                          <p:spTgt spid="15"/>
                                        </p:tgtEl>
                                        <p:attrNameLst>
                                          <p:attrName>ppt_w</p:attrName>
                                        </p:attrNameLst>
                                      </p:cBhvr>
                                      <p:tavLst>
                                        <p:tav tm="0">
                                          <p:val>
                                            <p:strVal val="4/3*#ppt_w"/>
                                          </p:val>
                                        </p:tav>
                                        <p:tav tm="100000">
                                          <p:val>
                                            <p:strVal val="#ppt_w"/>
                                          </p:val>
                                        </p:tav>
                                      </p:tavLst>
                                    </p:anim>
                                    <p:anim calcmode="lin" valueType="num">
                                      <p:cBhvr>
                                        <p:cTn id="11" dur="5000" fill="hold"/>
                                        <p:tgtEl>
                                          <p:spTgt spid="15"/>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88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10" presetClass="entr" presetSubtype="0" fill="hold" nodeType="withEffect">
                                  <p:stCondLst>
                                    <p:cond delay="300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0"/>
                                        <p:tgtEl>
                                          <p:spTgt spid="16"/>
                                        </p:tgtEl>
                                      </p:cBhvr>
                                    </p:animEffect>
                                  </p:childTnLst>
                                </p:cTn>
                              </p:par>
                              <p:par>
                                <p:cTn id="25" presetID="23" presetClass="entr" presetSubtype="288" fill="hold" nodeType="withEffect">
                                  <p:stCondLst>
                                    <p:cond delay="30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0" fill="hold"/>
                                        <p:tgtEl>
                                          <p:spTgt spid="16"/>
                                        </p:tgtEl>
                                        <p:attrNameLst>
                                          <p:attrName>ppt_w</p:attrName>
                                        </p:attrNameLst>
                                      </p:cBhvr>
                                      <p:tavLst>
                                        <p:tav tm="0">
                                          <p:val>
                                            <p:strVal val="4/3*#ppt_w"/>
                                          </p:val>
                                        </p:tav>
                                        <p:tav tm="100000">
                                          <p:val>
                                            <p:strVal val="#ppt_w"/>
                                          </p:val>
                                        </p:tav>
                                      </p:tavLst>
                                    </p:anim>
                                    <p:anim calcmode="lin" valueType="num">
                                      <p:cBhvr>
                                        <p:cTn id="28" dur="5000" fill="hold"/>
                                        <p:tgtEl>
                                          <p:spTgt spid="16"/>
                                        </p:tgtEl>
                                        <p:attrNameLst>
                                          <p:attrName>ppt_h</p:attrName>
                                        </p:attrNameLst>
                                      </p:cBhvr>
                                      <p:tavLst>
                                        <p:tav tm="0">
                                          <p:val>
                                            <p:strVal val="4/3*#ppt_h"/>
                                          </p:val>
                                        </p:tav>
                                        <p:tav tm="100000">
                                          <p:val>
                                            <p:strVal val="#ppt_h"/>
                                          </p:val>
                                        </p:tav>
                                      </p:tavLst>
                                    </p:anim>
                                  </p:childTnLst>
                                </p:cTn>
                              </p:par>
                            </p:childTnLst>
                          </p:cTn>
                        </p:par>
                        <p:par>
                          <p:cTn id="29" fill="hold">
                            <p:stCondLst>
                              <p:cond delay="368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395536" y="4009628"/>
            <a:ext cx="849694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capitán estaba casado en ese momento –la esposa lo dejó después del naufragio y de conocerse su relación con </a:t>
            </a:r>
            <a:r>
              <a:rPr lang="es-ES" i="1" dirty="0" err="1" smtClean="0">
                <a:effectLst>
                  <a:glow rad="101600">
                    <a:srgbClr val="C00000">
                      <a:alpha val="60000"/>
                    </a:srgbClr>
                  </a:glow>
                  <a:outerShdw blurRad="38100" dist="38100" dir="2700000" algn="tl">
                    <a:srgbClr val="000000">
                      <a:alpha val="43137"/>
                    </a:srgbClr>
                  </a:outerShdw>
                </a:effectLst>
              </a:rPr>
              <a:t>Cermotan</a:t>
            </a:r>
            <a:r>
              <a:rPr lang="es-ES" i="1" dirty="0" smtClean="0">
                <a:effectLst>
                  <a:glow rad="101600">
                    <a:srgbClr val="C00000">
                      <a:alpha val="60000"/>
                    </a:srgbClr>
                  </a:glow>
                  <a:outerShdw blurRad="38100" dist="38100" dir="2700000" algn="tl">
                    <a:srgbClr val="000000">
                      <a:alpha val="43137"/>
                    </a:srgbClr>
                  </a:outerShdw>
                </a:effectLst>
              </a:rPr>
              <a:t>-. Eso hizo que la opinión pública italiana todavía lo odiara más. La noche del siniestro habían cenado juntos y después de los postres, </a:t>
            </a:r>
            <a:r>
              <a:rPr lang="es-ES" i="1" dirty="0" err="1" smtClean="0">
                <a:effectLst>
                  <a:glow rad="101600">
                    <a:srgbClr val="C00000">
                      <a:alpha val="60000"/>
                    </a:srgbClr>
                  </a:glow>
                  <a:outerShdw blurRad="38100" dist="38100" dir="2700000" algn="tl">
                    <a:srgbClr val="000000">
                      <a:alpha val="43137"/>
                    </a:srgbClr>
                  </a:outerShdw>
                </a:effectLst>
              </a:rPr>
              <a:t>Schettino</a:t>
            </a:r>
            <a:r>
              <a:rPr lang="es-ES" i="1" dirty="0" smtClean="0">
                <a:effectLst>
                  <a:glow rad="101600">
                    <a:srgbClr val="C00000">
                      <a:alpha val="60000"/>
                    </a:srgbClr>
                  </a:glow>
                  <a:outerShdw blurRad="38100" dist="38100" dir="2700000" algn="tl">
                    <a:srgbClr val="000000">
                      <a:alpha val="43137"/>
                    </a:srgbClr>
                  </a:outerShdw>
                </a:effectLst>
              </a:rPr>
              <a:t> y la joven moldava subieron al puente de mando para poder apreciar mejor a la Isla de </a:t>
            </a:r>
            <a:r>
              <a:rPr lang="es-ES" i="1" dirty="0" err="1" smtClean="0">
                <a:effectLst>
                  <a:glow rad="101600">
                    <a:srgbClr val="C00000">
                      <a:alpha val="60000"/>
                    </a:srgbClr>
                  </a:glow>
                  <a:outerShdw blurRad="38100" dist="38100" dir="2700000" algn="tl">
                    <a:srgbClr val="000000">
                      <a:alpha val="43137"/>
                    </a:srgbClr>
                  </a:outerShdw>
                </a:effectLst>
              </a:rPr>
              <a:t>Giglio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8" name="7 Imagen" descr="706c329b28a7ad873fd18e0fd15fea43.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11560" y="4657700"/>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Unos años después del naufragio, el Costa Concordia, en una compleja operación, fue sacado del agua y llevado hasta Génova. El costo fue de varios cientos de millones de dólares. El buque fue desguazado.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4000" advTm="65000">
        <p14:honeycomb/>
      </p:transition>
    </mc:Choice>
    <mc:Fallback>
      <p:transition spd="slow" advTm="6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ppt_w</p:attrName>
                                        </p:attrNameLst>
                                      </p:cBhvr>
                                      <p:tavLst>
                                        <p:tav tm="0">
                                          <p:val>
                                            <p:fltVal val="0"/>
                                          </p:val>
                                        </p:tav>
                                        <p:tav tm="100000">
                                          <p:val>
                                            <p:strVal val="#ppt_w"/>
                                          </p:val>
                                        </p:tav>
                                      </p:tavLst>
                                    </p:anim>
                                    <p:anim calcmode="lin" valueType="num">
                                      <p:cBhvr>
                                        <p:cTn id="8" dur="5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2)">
                                      <p:cBhvr>
                                        <p:cTn id="11" dur="5000"/>
                                        <p:tgtEl>
                                          <p:spTgt spid="10"/>
                                        </p:tgtEl>
                                      </p:cBhvr>
                                    </p:animEffect>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357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10" presetClass="exit" presetSubtype="0" fill="hold" nodeType="withEffect">
                                  <p:stCondLst>
                                    <p:cond delay="3000"/>
                                  </p:stCondLst>
                                  <p:childTnLst>
                                    <p:animEffect transition="out" filter="fade">
                                      <p:cBhvr>
                                        <p:cTn id="23" dur="5000"/>
                                        <p:tgtEl>
                                          <p:spTgt spid="10"/>
                                        </p:tgtEl>
                                      </p:cBhvr>
                                    </p:animEffect>
                                    <p:set>
                                      <p:cBhvr>
                                        <p:cTn id="24" dur="1" fill="hold">
                                          <p:stCondLst>
                                            <p:cond delay="4999"/>
                                          </p:stCondLst>
                                        </p:cTn>
                                        <p:tgtEl>
                                          <p:spTgt spid="10"/>
                                        </p:tgtEl>
                                        <p:attrNameLst>
                                          <p:attrName>style.visibility</p:attrName>
                                        </p:attrNameLst>
                                      </p:cBhvr>
                                      <p:to>
                                        <p:strVal val="hidden"/>
                                      </p:to>
                                    </p:set>
                                  </p:childTnLst>
                                </p:cTn>
                              </p:par>
                              <p:par>
                                <p:cTn id="25" presetID="23" presetClass="exit" presetSubtype="272" fill="hold" nodeType="withEffect">
                                  <p:stCondLst>
                                    <p:cond delay="3000"/>
                                  </p:stCondLst>
                                  <p:childTnLst>
                                    <p:anim calcmode="lin" valueType="num">
                                      <p:cBhvr>
                                        <p:cTn id="26" dur="5000"/>
                                        <p:tgtEl>
                                          <p:spTgt spid="10"/>
                                        </p:tgtEl>
                                        <p:attrNameLst>
                                          <p:attrName>ppt_w</p:attrName>
                                        </p:attrNameLst>
                                      </p:cBhvr>
                                      <p:tavLst>
                                        <p:tav tm="0">
                                          <p:val>
                                            <p:strVal val="ppt_w"/>
                                          </p:val>
                                        </p:tav>
                                        <p:tav tm="100000">
                                          <p:val>
                                            <p:strVal val="4/3*ppt_w"/>
                                          </p:val>
                                        </p:tav>
                                      </p:tavLst>
                                    </p:anim>
                                    <p:anim calcmode="lin" valueType="num">
                                      <p:cBhvr>
                                        <p:cTn id="27" dur="5000"/>
                                        <p:tgtEl>
                                          <p:spTgt spid="10"/>
                                        </p:tgtEl>
                                        <p:attrNameLst>
                                          <p:attrName>ppt_h</p:attrName>
                                        </p:attrNameLst>
                                      </p:cBhvr>
                                      <p:tavLst>
                                        <p:tav tm="0">
                                          <p:val>
                                            <p:strVal val="ppt_h"/>
                                          </p:val>
                                        </p:tav>
                                        <p:tav tm="100000">
                                          <p:val>
                                            <p:strVal val="4/3*ppt_h"/>
                                          </p:val>
                                        </p:tav>
                                      </p:tavLst>
                                    </p:anim>
                                    <p:set>
                                      <p:cBhvr>
                                        <p:cTn id="28" dur="1" fill="hold">
                                          <p:stCondLst>
                                            <p:cond delay="4999"/>
                                          </p:stCondLst>
                                        </p:cTn>
                                        <p:tgtEl>
                                          <p:spTgt spid="10"/>
                                        </p:tgtEl>
                                        <p:attrNameLst>
                                          <p:attrName>style.visibility</p:attrName>
                                        </p:attrNameLst>
                                      </p:cBhvr>
                                      <p:to>
                                        <p:strVal val="hidden"/>
                                      </p:to>
                                    </p:set>
                                  </p:childTnLst>
                                </p:cTn>
                              </p:par>
                              <p:par>
                                <p:cTn id="29" presetID="42" presetClass="entr" presetSubtype="0" fill="hold" nodeType="withEffect">
                                  <p:stCondLst>
                                    <p:cond delay="30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0"/>
                                        <p:tgtEl>
                                          <p:spTgt spid="8"/>
                                        </p:tgtEl>
                                      </p:cBhvr>
                                    </p:animEffect>
                                    <p:anim calcmode="lin" valueType="num">
                                      <p:cBhvr>
                                        <p:cTn id="32" dur="5000" fill="hold"/>
                                        <p:tgtEl>
                                          <p:spTgt spid="8"/>
                                        </p:tgtEl>
                                        <p:attrNameLst>
                                          <p:attrName>ppt_x</p:attrName>
                                        </p:attrNameLst>
                                      </p:cBhvr>
                                      <p:tavLst>
                                        <p:tav tm="0">
                                          <p:val>
                                            <p:strVal val="#ppt_x"/>
                                          </p:val>
                                        </p:tav>
                                        <p:tav tm="100000">
                                          <p:val>
                                            <p:strVal val="#ppt_x"/>
                                          </p:val>
                                        </p:tav>
                                      </p:tavLst>
                                    </p:anim>
                                    <p:anim calcmode="lin" valueType="num">
                                      <p:cBhvr>
                                        <p:cTn id="33" dur="5000" fill="hold"/>
                                        <p:tgtEl>
                                          <p:spTgt spid="8"/>
                                        </p:tgtEl>
                                        <p:attrNameLst>
                                          <p:attrName>ppt_y</p:attrName>
                                        </p:attrNameLst>
                                      </p:cBhvr>
                                      <p:tavLst>
                                        <p:tav tm="0">
                                          <p:val>
                                            <p:strVal val="#ppt_y+.1"/>
                                          </p:val>
                                        </p:tav>
                                        <p:tav tm="100000">
                                          <p:val>
                                            <p:strVal val="#ppt_y"/>
                                          </p:val>
                                        </p:tav>
                                      </p:tavLst>
                                    </p:anim>
                                  </p:childTnLst>
                                </p:cTn>
                              </p:par>
                              <p:par>
                                <p:cTn id="34" presetID="23" presetClass="entr" presetSubtype="288" fill="hold" nodeType="withEffect">
                                  <p:stCondLst>
                                    <p:cond delay="3000"/>
                                  </p:stCondLst>
                                  <p:childTnLst>
                                    <p:set>
                                      <p:cBhvr>
                                        <p:cTn id="35" dur="1" fill="hold">
                                          <p:stCondLst>
                                            <p:cond delay="0"/>
                                          </p:stCondLst>
                                        </p:cTn>
                                        <p:tgtEl>
                                          <p:spTgt spid="8"/>
                                        </p:tgtEl>
                                        <p:attrNameLst>
                                          <p:attrName>style.visibility</p:attrName>
                                        </p:attrNameLst>
                                      </p:cBhvr>
                                      <p:to>
                                        <p:strVal val="visible"/>
                                      </p:to>
                                    </p:set>
                                    <p:anim calcmode="lin" valueType="num">
                                      <p:cBhvr>
                                        <p:cTn id="36" dur="5000" fill="hold"/>
                                        <p:tgtEl>
                                          <p:spTgt spid="8"/>
                                        </p:tgtEl>
                                        <p:attrNameLst>
                                          <p:attrName>ppt_w</p:attrName>
                                        </p:attrNameLst>
                                      </p:cBhvr>
                                      <p:tavLst>
                                        <p:tav tm="0">
                                          <p:val>
                                            <p:strVal val="4/3*#ppt_w"/>
                                          </p:val>
                                        </p:tav>
                                        <p:tav tm="100000">
                                          <p:val>
                                            <p:strVal val="#ppt_w"/>
                                          </p:val>
                                        </p:tav>
                                      </p:tavLst>
                                    </p:anim>
                                    <p:anim calcmode="lin" valueType="num">
                                      <p:cBhvr>
                                        <p:cTn id="37" dur="5000" fill="hold"/>
                                        <p:tgtEl>
                                          <p:spTgt spid="8"/>
                                        </p:tgtEl>
                                        <p:attrNameLst>
                                          <p:attrName>ppt_h</p:attrName>
                                        </p:attrNameLst>
                                      </p:cBhvr>
                                      <p:tavLst>
                                        <p:tav tm="0">
                                          <p:val>
                                            <p:strVal val="4/3*#ppt_h"/>
                                          </p:val>
                                        </p:tav>
                                        <p:tav tm="100000">
                                          <p:val>
                                            <p:strVal val="#ppt_h"/>
                                          </p:val>
                                        </p:tav>
                                      </p:tavLst>
                                    </p:anim>
                                  </p:childTnLst>
                                </p:cTn>
                              </p:par>
                            </p:childTnLst>
                          </p:cTn>
                        </p:par>
                        <p:par>
                          <p:cTn id="38" fill="hold">
                            <p:stCondLst>
                              <p:cond delay="437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50 Naufragio del Costa Concordia.jpg"/>
          <p:cNvPicPr>
            <a:picLocks noChangeAspect="1"/>
          </p:cNvPicPr>
          <p:nvPr/>
        </p:nvPicPr>
        <p:blipFill>
          <a:blip r:embed="rId2" cstate="print"/>
          <a:stretch>
            <a:fillRect/>
          </a:stretch>
        </p:blipFill>
        <p:spPr>
          <a:xfrm>
            <a:off x="0" y="0"/>
            <a:ext cx="9144000" cy="5715000"/>
          </a:xfrm>
          <a:prstGeom prst="rect">
            <a:avLst/>
          </a:prstGeom>
        </p:spPr>
      </p:pic>
      <p:sp>
        <p:nvSpPr>
          <p:cNvPr id="7" name="6 Rectángulo"/>
          <p:cNvSpPr/>
          <p:nvPr/>
        </p:nvSpPr>
        <p:spPr>
          <a:xfrm>
            <a:off x="0" y="0"/>
            <a:ext cx="9144000" cy="571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1979712" y="0"/>
            <a:ext cx="5256584" cy="707306"/>
          </a:xfrm>
          <a:prstGeom prst="rect">
            <a:avLst/>
          </a:prstGeom>
          <a:noFill/>
        </p:spPr>
        <p:txBody>
          <a:bodyPr wrap="square" lIns="91440" tIns="45720" rIns="91440" bIns="45720">
            <a:prstTxWarp prst="textDeflateTop">
              <a:avLst>
                <a:gd name="adj" fmla="val 15424"/>
              </a:avLst>
            </a:prstTxWarp>
            <a:spAutoFit/>
            <a:scene3d>
              <a:camera prst="perspectiveRelaxedModerately"/>
              <a:lightRig rig="threePt" dir="t"/>
            </a:scene3d>
          </a:bodyPr>
          <a:lstStyle/>
          <a:p>
            <a:pPr algn="ctr"/>
            <a:r>
              <a:rPr lang="es-ES" sz="54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reflection blurRad="6350" stA="55000" endA="50" endPos="85000" dir="5400000" sy="-100000" algn="bl" rotWithShape="0"/>
                </a:effectLst>
              </a:rPr>
              <a:t>  Resumiendo: </a:t>
            </a:r>
            <a:endParaRPr lang="es-ES" sz="5400" b="1" cap="none" spc="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reflection blurRad="6350" stA="55000" endA="50" endPos="85000" dir="5400000" sy="-100000" algn="bl" rotWithShape="0"/>
              </a:effectLst>
            </a:endParaRPr>
          </a:p>
        </p:txBody>
      </p:sp>
      <p:sp>
        <p:nvSpPr>
          <p:cNvPr id="3" name="2 CuadroTexto"/>
          <p:cNvSpPr txBox="1"/>
          <p:nvPr/>
        </p:nvSpPr>
        <p:spPr>
          <a:xfrm>
            <a:off x="251520" y="769268"/>
            <a:ext cx="7848872" cy="1554272"/>
          </a:xfrm>
          <a:prstGeom prst="rect">
            <a:avLst/>
          </a:prstGeom>
          <a:noFill/>
        </p:spPr>
        <p:txBody>
          <a:bodyPr wrap="square" rtlCol="0">
            <a:spAutoFit/>
            <a:scene3d>
              <a:camera prst="perspectiveAbove"/>
              <a:lightRig rig="threePt" dir="t"/>
            </a:scene3d>
          </a:bodyPr>
          <a:lstStyle/>
          <a:p>
            <a:r>
              <a:rPr lang="es-ES" sz="1900" i="1" dirty="0" smtClean="0">
                <a:effectLst>
                  <a:glow rad="101600">
                    <a:srgbClr val="C00000">
                      <a:alpha val="60000"/>
                    </a:srgbClr>
                  </a:glow>
                  <a:outerShdw blurRad="38100" dist="38100" dir="2700000" algn="tl">
                    <a:srgbClr val="000000">
                      <a:alpha val="43137"/>
                    </a:srgbClr>
                  </a:outerShdw>
                </a:effectLst>
              </a:rPr>
              <a:t>A esta historia hay que sumarle un personaje más. Alguien que estaba en el Costa Concordia pero de cuya presencia se supo bastante más tarde. No figuraba en la lista de pasajeros. Tampoco en la de tripulantes. Podría haberse tratado de un fantasma pero era algo ligeramente más profano. Era la amante del Capitán </a:t>
            </a:r>
            <a:r>
              <a:rPr lang="es-ES" sz="1900" i="1" dirty="0" err="1" smtClean="0">
                <a:effectLst>
                  <a:glow rad="101600">
                    <a:srgbClr val="C00000">
                      <a:alpha val="60000"/>
                    </a:srgbClr>
                  </a:glow>
                  <a:outerShdw blurRad="38100" dist="38100" dir="2700000" algn="tl">
                    <a:srgbClr val="000000">
                      <a:alpha val="43137"/>
                    </a:srgbClr>
                  </a:outerShdw>
                </a:effectLst>
              </a:rPr>
              <a:t>Schettino</a:t>
            </a:r>
            <a:r>
              <a:rPr lang="es-ES" sz="1900" i="1" dirty="0" smtClean="0">
                <a:effectLst>
                  <a:glow rad="101600">
                    <a:srgbClr val="C00000">
                      <a:alpha val="60000"/>
                    </a:srgbClr>
                  </a:glow>
                  <a:outerShdw blurRad="38100" dist="38100" dir="2700000" algn="tl">
                    <a:srgbClr val="000000">
                      <a:alpha val="43137"/>
                    </a:srgbClr>
                  </a:outerShdw>
                </a:effectLst>
              </a:rPr>
              <a:t>.</a:t>
            </a:r>
            <a:endParaRPr lang="es-ES" sz="1900" i="1" dirty="0">
              <a:effectLst>
                <a:glow rad="101600">
                  <a:srgbClr val="C00000">
                    <a:alpha val="60000"/>
                  </a:srgbClr>
                </a:glow>
                <a:outerShdw blurRad="38100" dist="38100" dir="2700000" algn="tl">
                  <a:srgbClr val="000000">
                    <a:alpha val="43137"/>
                  </a:srgbClr>
                </a:outerShdw>
              </a:effectLst>
            </a:endParaRPr>
          </a:p>
        </p:txBody>
      </p:sp>
      <p:sp>
        <p:nvSpPr>
          <p:cNvPr id="4" name="3 CuadroTexto"/>
          <p:cNvSpPr txBox="1"/>
          <p:nvPr/>
        </p:nvSpPr>
        <p:spPr>
          <a:xfrm>
            <a:off x="251520" y="2281436"/>
            <a:ext cx="8892480" cy="1846659"/>
          </a:xfrm>
          <a:prstGeom prst="rect">
            <a:avLst/>
          </a:prstGeom>
          <a:noFill/>
        </p:spPr>
        <p:txBody>
          <a:bodyPr wrap="square" rtlCol="0">
            <a:spAutoFit/>
            <a:scene3d>
              <a:camera prst="perspectiveAbove"/>
              <a:lightRig rig="threePt" dir="t"/>
            </a:scene3d>
          </a:bodyPr>
          <a:lstStyle/>
          <a:p>
            <a:r>
              <a:rPr lang="es-ES" sz="1900" i="1" dirty="0" smtClean="0">
                <a:effectLst>
                  <a:glow rad="101600">
                    <a:srgbClr val="C00000">
                      <a:alpha val="60000"/>
                    </a:srgbClr>
                  </a:glow>
                  <a:outerShdw blurRad="38100" dist="38100" dir="2700000" algn="tl">
                    <a:srgbClr val="000000">
                      <a:alpha val="43137"/>
                    </a:srgbClr>
                  </a:outerShdw>
                </a:effectLst>
              </a:rPr>
              <a:t>Dominica </a:t>
            </a:r>
            <a:r>
              <a:rPr lang="es-ES" sz="1900" i="1" dirty="0" err="1" smtClean="0">
                <a:effectLst>
                  <a:glow rad="101600">
                    <a:srgbClr val="C00000">
                      <a:alpha val="60000"/>
                    </a:srgbClr>
                  </a:glow>
                  <a:outerShdw blurRad="38100" dist="38100" dir="2700000" algn="tl">
                    <a:srgbClr val="000000">
                      <a:alpha val="43137"/>
                    </a:srgbClr>
                  </a:outerShdw>
                </a:effectLst>
              </a:rPr>
              <a:t>Cermotan</a:t>
            </a:r>
            <a:r>
              <a:rPr lang="es-ES" sz="1900" i="1" dirty="0" smtClean="0">
                <a:effectLst>
                  <a:glow rad="101600">
                    <a:srgbClr val="C00000">
                      <a:alpha val="60000"/>
                    </a:srgbClr>
                  </a:glow>
                  <a:outerShdw blurRad="38100" dist="38100" dir="2700000" algn="tl">
                    <a:srgbClr val="000000">
                      <a:alpha val="43137"/>
                    </a:srgbClr>
                  </a:outerShdw>
                </a:effectLst>
              </a:rPr>
              <a:t> era una joven bailarina moldava que aceptó una oferta casi imposible de rechazar por parte de </a:t>
            </a:r>
            <a:r>
              <a:rPr lang="es-ES" sz="1900" i="1" dirty="0" err="1" smtClean="0">
                <a:effectLst>
                  <a:glow rad="101600">
                    <a:srgbClr val="C00000">
                      <a:alpha val="60000"/>
                    </a:srgbClr>
                  </a:glow>
                  <a:outerShdw blurRad="38100" dist="38100" dir="2700000" algn="tl">
                    <a:srgbClr val="000000">
                      <a:alpha val="43137"/>
                    </a:srgbClr>
                  </a:outerShdw>
                </a:effectLst>
              </a:rPr>
              <a:t>Schettino</a:t>
            </a:r>
            <a:r>
              <a:rPr lang="es-ES" sz="1900" i="1" dirty="0" smtClean="0">
                <a:effectLst>
                  <a:glow rad="101600">
                    <a:srgbClr val="C00000">
                      <a:alpha val="60000"/>
                    </a:srgbClr>
                  </a:glow>
                  <a:outerShdw blurRad="38100" dist="38100" dir="2700000" algn="tl">
                    <a:srgbClr val="000000">
                      <a:alpha val="43137"/>
                    </a:srgbClr>
                  </a:outerShdw>
                </a:effectLst>
              </a:rPr>
              <a:t>: unos días a bordo de ese hotel lujoso sobre el mar con todo pagado y sin restricciones de uso de sus instalaciones. Cuando en el juicio le preguntaron cómo hizo para abordar la nave respondió con toda naturalidad: “Cuando eres la amante del capitán, al subir no te piden el boleto”.</a:t>
            </a:r>
            <a:endParaRPr lang="es-ES" sz="1900" i="1" dirty="0">
              <a:effectLst>
                <a:glow rad="101600">
                  <a:srgbClr val="C00000">
                    <a:alpha val="60000"/>
                  </a:srgbClr>
                </a:glow>
                <a:outerShdw blurRad="38100" dist="38100" dir="2700000" algn="tl">
                  <a:srgbClr val="000000">
                    <a:alpha val="43137"/>
                  </a:srgbClr>
                </a:outerShdw>
              </a:effectLst>
            </a:endParaRPr>
          </a:p>
        </p:txBody>
      </p:sp>
      <p:sp>
        <p:nvSpPr>
          <p:cNvPr id="5" name="4 CuadroTexto"/>
          <p:cNvSpPr txBox="1"/>
          <p:nvPr/>
        </p:nvSpPr>
        <p:spPr>
          <a:xfrm>
            <a:off x="251520" y="4153644"/>
            <a:ext cx="8640960" cy="1261884"/>
          </a:xfrm>
          <a:prstGeom prst="rect">
            <a:avLst/>
          </a:prstGeom>
          <a:noFill/>
        </p:spPr>
        <p:txBody>
          <a:bodyPr wrap="square" rtlCol="0">
            <a:spAutoFit/>
            <a:scene3d>
              <a:camera prst="perspectiveAbove"/>
              <a:lightRig rig="threePt" dir="t"/>
            </a:scene3d>
          </a:bodyPr>
          <a:lstStyle/>
          <a:p>
            <a:r>
              <a:rPr lang="es-ES" sz="1900" i="1" dirty="0" smtClean="0">
                <a:effectLst>
                  <a:glow rad="101600">
                    <a:srgbClr val="C00000">
                      <a:alpha val="60000"/>
                    </a:srgbClr>
                  </a:glow>
                  <a:outerShdw blurRad="38100" dist="38100" dir="2700000" algn="tl">
                    <a:srgbClr val="000000">
                      <a:alpha val="43137"/>
                    </a:srgbClr>
                  </a:outerShdw>
                </a:effectLst>
              </a:rPr>
              <a:t>El capitán </a:t>
            </a:r>
            <a:r>
              <a:rPr lang="es-ES" sz="1900" i="1" dirty="0" err="1" smtClean="0">
                <a:effectLst>
                  <a:glow rad="101600">
                    <a:srgbClr val="C00000">
                      <a:alpha val="60000"/>
                    </a:srgbClr>
                  </a:glow>
                  <a:outerShdw blurRad="38100" dist="38100" dir="2700000" algn="tl">
                    <a:srgbClr val="000000">
                      <a:alpha val="43137"/>
                    </a:srgbClr>
                  </a:outerShdw>
                </a:effectLst>
              </a:rPr>
              <a:t>Schettino</a:t>
            </a:r>
            <a:r>
              <a:rPr lang="es-ES" sz="1900" i="1" dirty="0" smtClean="0">
                <a:effectLst>
                  <a:glow rad="101600">
                    <a:srgbClr val="C00000">
                      <a:alpha val="60000"/>
                    </a:srgbClr>
                  </a:glow>
                  <a:outerShdw blurRad="38100" dist="38100" dir="2700000" algn="tl">
                    <a:srgbClr val="000000">
                      <a:alpha val="43137"/>
                    </a:srgbClr>
                  </a:outerShdw>
                </a:effectLst>
              </a:rPr>
              <a:t> se convirtió en el gran protagonista de la tragedia. La historia de ninguna víctima opacó la del gran responsable. El juicio tuvo lugar casi tres años después. Generó tanta expectativa que la sala de audiencias se montó en un viejo teatro.</a:t>
            </a:r>
            <a:endParaRPr lang="es-ES" sz="19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96000">
        <p14:vortex dir="r"/>
      </p:transition>
    </mc:Choice>
    <mc:Fallback>
      <p:transition spd="slow" advTm="9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303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par>
                          <p:cTn id="22" fill="hold">
                            <p:stCondLst>
                              <p:cond delay="65800"/>
                            </p:stCondLst>
                            <p:childTnLst>
                              <p:par>
                                <p:cTn id="23" presetID="40" presetClass="entr" presetSubtype="0" fill="hold" grpId="0" nodeType="afterEffect">
                                  <p:stCondLst>
                                    <p:cond delay="100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137198"/>
            <a:ext cx="6048672" cy="889000"/>
          </a:xfrm>
          <a:prstGeom prst="rect">
            <a:avLst/>
          </a:prstGeom>
        </p:spPr>
        <p:txBody>
          <a:bodyPr wrap="none" fromWordArt="1">
            <a:prstTxWarp prst="textCanUp">
              <a:avLst>
                <a:gd name="adj" fmla="val 6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214546" y="1071550"/>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1979712" y="3433564"/>
            <a:ext cx="4752528" cy="576710"/>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kern="10" spc="-360" dirty="0" err="1"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Thing</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kern="10" spc="-360" dirty="0" err="1"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We</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 Do </a:t>
            </a:r>
            <a:r>
              <a:rPr lang="es-ES" sz="3600" kern="10" spc="-360" dirty="0" err="1"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For</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kern="10" spc="-360" dirty="0" err="1"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Love</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Georgia" pitchFamily="18" charset="0"/>
              </a:rPr>
              <a:t>   </a:t>
            </a:r>
            <a:endParaRPr lang="es-ES" sz="3600" kern="10" spc="-360" dirty="0">
              <a:ln w="12700">
                <a:solidFill>
                  <a:srgbClr val="000099"/>
                </a:solidFill>
                <a:round/>
                <a:headEnd/>
                <a:tailEnd/>
              </a:ln>
              <a:solidFill>
                <a:srgbClr val="33CCFF"/>
              </a:solidFill>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2051720" y="2569468"/>
            <a:ext cx="4896544"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The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Loco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Motion</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6"/>
          <p:cNvSpPr>
            <a:spLocks noChangeArrowheads="1" noChangeShapeType="1" noTextEdit="1"/>
          </p:cNvSpPr>
          <p:nvPr/>
        </p:nvSpPr>
        <p:spPr bwMode="auto">
          <a:xfrm>
            <a:off x="1835696" y="4081636"/>
            <a:ext cx="4608512" cy="563030"/>
          </a:xfrm>
          <a:prstGeom prst="rect">
            <a:avLst/>
          </a:prstGeom>
          <a:noFill/>
          <a:ln>
            <a:noFill/>
          </a:ln>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b="1" kern="10" spc="-360" dirty="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a:t>
            </a:r>
            <a:r>
              <a:rPr lang="es-ES" sz="3600" b="1" kern="10" spc="-360" dirty="0" err="1"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Padam</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a:t>
            </a:r>
            <a:r>
              <a:rPr lang="es-ES" sz="3600" b="1" kern="10" spc="-360" dirty="0" err="1"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Padam</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Rockwell" pitchFamily="18" charset="0"/>
              </a:rPr>
              <a:t>  </a:t>
            </a:r>
            <a:endParaRPr lang="es-ES" sz="3600" b="1" kern="10" spc="-360" dirty="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Rockwell" pitchFamily="18" charset="0"/>
            </a:endParaRPr>
          </a:p>
        </p:txBody>
      </p:sp>
      <p:sp>
        <p:nvSpPr>
          <p:cNvPr id="8" name="WordArt 11"/>
          <p:cNvSpPr>
            <a:spLocks noChangeArrowheads="1" noChangeShapeType="1" noTextEdit="1"/>
          </p:cNvSpPr>
          <p:nvPr/>
        </p:nvSpPr>
        <p:spPr bwMode="auto">
          <a:xfrm>
            <a:off x="2051720" y="1921396"/>
            <a:ext cx="4392488" cy="60172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Say</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Something</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9" name="WordArt 11"/>
          <p:cNvSpPr>
            <a:spLocks noChangeArrowheads="1" noChangeShapeType="1" noTextEdit="1"/>
          </p:cNvSpPr>
          <p:nvPr/>
        </p:nvSpPr>
        <p:spPr bwMode="auto">
          <a:xfrm>
            <a:off x="2555777" y="4873724"/>
            <a:ext cx="3528392" cy="529718"/>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Kylie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Minogue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24000">
        <p14:vortex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35" presetClass="entr" presetSubtype="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Effect transition="in" filter="fade">
                                      <p:cBhvr>
                                        <p:cTn id="32" dur="2000"/>
                                        <p:tgtEl>
                                          <p:spTgt spid="89094"/>
                                        </p:tgtEl>
                                      </p:cBhvr>
                                    </p:animEffect>
                                    <p:anim calcmode="lin" valueType="num">
                                      <p:cBhvr>
                                        <p:cTn id="33" dur="2000" fill="hold"/>
                                        <p:tgtEl>
                                          <p:spTgt spid="89094"/>
                                        </p:tgtEl>
                                        <p:attrNameLst>
                                          <p:attrName>style.rotation</p:attrName>
                                        </p:attrNameLst>
                                      </p:cBhvr>
                                      <p:tavLst>
                                        <p:tav tm="0">
                                          <p:val>
                                            <p:fltVal val="720"/>
                                          </p:val>
                                        </p:tav>
                                        <p:tav tm="100000">
                                          <p:val>
                                            <p:fltVal val="0"/>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anim calcmode="lin" valueType="num">
                                      <p:cBhvr>
                                        <p:cTn id="35" dur="2000" fill="hold"/>
                                        <p:tgtEl>
                                          <p:spTgt spid="89094"/>
                                        </p:tgtEl>
                                        <p:attrNameLst>
                                          <p:attrName>ppt_w</p:attrName>
                                        </p:attrNameLst>
                                      </p:cBhvr>
                                      <p:tavLst>
                                        <p:tav tm="0">
                                          <p:val>
                                            <p:fltVal val="0"/>
                                          </p:val>
                                        </p:tav>
                                        <p:tav tm="100000">
                                          <p:val>
                                            <p:strVal val="#ppt_w"/>
                                          </p:val>
                                        </p:tav>
                                      </p:tavLst>
                                    </p:anim>
                                  </p:childTnLst>
                                </p:cTn>
                              </p:par>
                              <p:par>
                                <p:cTn id="36" presetID="23" presetClass="entr" presetSubtype="16" fill="hold" nodeType="withEffect">
                                  <p:stCondLst>
                                    <p:cond delay="500"/>
                                  </p:stCondLst>
                                  <p:childTnLst>
                                    <p:set>
                                      <p:cBhvr>
                                        <p:cTn id="37" dur="1" fill="hold">
                                          <p:stCondLst>
                                            <p:cond delay="0"/>
                                          </p:stCondLst>
                                        </p:cTn>
                                        <p:tgtEl>
                                          <p:spTgt spid="89094"/>
                                        </p:tgtEl>
                                        <p:attrNameLst>
                                          <p:attrName>style.visibility</p:attrName>
                                        </p:attrNameLst>
                                      </p:cBhvr>
                                      <p:to>
                                        <p:strVal val="visible"/>
                                      </p:to>
                                    </p:set>
                                    <p:anim calcmode="lin" valueType="num">
                                      <p:cBhvr>
                                        <p:cTn id="38" dur="3000" fill="hold"/>
                                        <p:tgtEl>
                                          <p:spTgt spid="89094"/>
                                        </p:tgtEl>
                                        <p:attrNameLst>
                                          <p:attrName>ppt_w</p:attrName>
                                        </p:attrNameLst>
                                      </p:cBhvr>
                                      <p:tavLst>
                                        <p:tav tm="0">
                                          <p:val>
                                            <p:fltVal val="0"/>
                                          </p:val>
                                        </p:tav>
                                        <p:tav tm="100000">
                                          <p:val>
                                            <p:strVal val="#ppt_w"/>
                                          </p:val>
                                        </p:tav>
                                      </p:tavLst>
                                    </p:anim>
                                    <p:anim calcmode="lin" valueType="num">
                                      <p:cBhvr>
                                        <p:cTn id="39" dur="3000" fill="hold"/>
                                        <p:tgtEl>
                                          <p:spTgt spid="89094"/>
                                        </p:tgtEl>
                                        <p:attrNameLst>
                                          <p:attrName>ppt_h</p:attrName>
                                        </p:attrNameLst>
                                      </p:cBhvr>
                                      <p:tavLst>
                                        <p:tav tm="0">
                                          <p:val>
                                            <p:fltVal val="0"/>
                                          </p:val>
                                        </p:tav>
                                        <p:tav tm="100000">
                                          <p:val>
                                            <p:strVal val="#ppt_h"/>
                                          </p:val>
                                        </p:tav>
                                      </p:tavLst>
                                    </p:anim>
                                  </p:childTnLst>
                                </p:cTn>
                              </p:par>
                            </p:childTnLst>
                          </p:cTn>
                        </p:par>
                        <p:par>
                          <p:cTn id="40" fill="hold">
                            <p:stCondLst>
                              <p:cond delay="13000"/>
                            </p:stCondLst>
                            <p:childTnLst>
                              <p:par>
                                <p:cTn id="41" presetID="35" presetClass="entr" presetSubtype="0" fill="hold" nodeType="afterEffect">
                                  <p:stCondLst>
                                    <p:cond delay="50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2000"/>
                                        <p:tgtEl>
                                          <p:spTgt spid="7"/>
                                        </p:tgtEl>
                                      </p:cBhvr>
                                    </p:animEffect>
                                    <p:anim calcmode="lin" valueType="num">
                                      <p:cBhvr>
                                        <p:cTn id="44" dur="2000" fill="hold"/>
                                        <p:tgtEl>
                                          <p:spTgt spid="7"/>
                                        </p:tgtEl>
                                        <p:attrNameLst>
                                          <p:attrName>style.rotation</p:attrName>
                                        </p:attrNameLst>
                                      </p:cBhvr>
                                      <p:tavLst>
                                        <p:tav tm="0">
                                          <p:val>
                                            <p:fltVal val="720"/>
                                          </p:val>
                                        </p:tav>
                                        <p:tav tm="100000">
                                          <p:val>
                                            <p:fltVal val="0"/>
                                          </p:val>
                                        </p:tav>
                                      </p:tavLst>
                                    </p:anim>
                                    <p:anim calcmode="lin" valueType="num">
                                      <p:cBhvr>
                                        <p:cTn id="45" dur="2000" fill="hold"/>
                                        <p:tgtEl>
                                          <p:spTgt spid="7"/>
                                        </p:tgtEl>
                                        <p:attrNameLst>
                                          <p:attrName>ppt_h</p:attrName>
                                        </p:attrNameLst>
                                      </p:cBhvr>
                                      <p:tavLst>
                                        <p:tav tm="0">
                                          <p:val>
                                            <p:fltVal val="0"/>
                                          </p:val>
                                        </p:tav>
                                        <p:tav tm="100000">
                                          <p:val>
                                            <p:strVal val="#ppt_h"/>
                                          </p:val>
                                        </p:tav>
                                      </p:tavLst>
                                    </p:anim>
                                    <p:anim calcmode="lin" valueType="num">
                                      <p:cBhvr>
                                        <p:cTn id="46" dur="2000" fill="hold"/>
                                        <p:tgtEl>
                                          <p:spTgt spid="7"/>
                                        </p:tgtEl>
                                        <p:attrNameLst>
                                          <p:attrName>ppt_w</p:attrName>
                                        </p:attrNameLst>
                                      </p:cBhvr>
                                      <p:tavLst>
                                        <p:tav tm="0">
                                          <p:val>
                                            <p:fltVal val="0"/>
                                          </p:val>
                                        </p:tav>
                                        <p:tav tm="100000">
                                          <p:val>
                                            <p:strVal val="#ppt_w"/>
                                          </p:val>
                                        </p:tav>
                                      </p:tavLst>
                                    </p:anim>
                                  </p:childTnLst>
                                </p:cTn>
                              </p:par>
                              <p:par>
                                <p:cTn id="47" presetID="23" presetClass="entr" presetSubtype="16" fill="hold" nodeType="withEffect">
                                  <p:stCondLst>
                                    <p:cond delay="500"/>
                                  </p:stCondLst>
                                  <p:childTnLst>
                                    <p:set>
                                      <p:cBhvr>
                                        <p:cTn id="48" dur="1" fill="hold">
                                          <p:stCondLst>
                                            <p:cond delay="0"/>
                                          </p:stCondLst>
                                        </p:cTn>
                                        <p:tgtEl>
                                          <p:spTgt spid="7"/>
                                        </p:tgtEl>
                                        <p:attrNameLst>
                                          <p:attrName>style.visibility</p:attrName>
                                        </p:attrNameLst>
                                      </p:cBhvr>
                                      <p:to>
                                        <p:strVal val="visible"/>
                                      </p:to>
                                    </p:set>
                                    <p:anim calcmode="lin" valueType="num">
                                      <p:cBhvr>
                                        <p:cTn id="49" dur="3000" fill="hold"/>
                                        <p:tgtEl>
                                          <p:spTgt spid="7"/>
                                        </p:tgtEl>
                                        <p:attrNameLst>
                                          <p:attrName>ppt_w</p:attrName>
                                        </p:attrNameLst>
                                      </p:cBhvr>
                                      <p:tavLst>
                                        <p:tav tm="0">
                                          <p:val>
                                            <p:fltVal val="0"/>
                                          </p:val>
                                        </p:tav>
                                        <p:tav tm="100000">
                                          <p:val>
                                            <p:strVal val="#ppt_w"/>
                                          </p:val>
                                        </p:tav>
                                      </p:tavLst>
                                    </p:anim>
                                    <p:anim calcmode="lin" valueType="num">
                                      <p:cBhvr>
                                        <p:cTn id="50" dur="3000" fill="hold"/>
                                        <p:tgtEl>
                                          <p:spTgt spid="7"/>
                                        </p:tgtEl>
                                        <p:attrNameLst>
                                          <p:attrName>ppt_h</p:attrName>
                                        </p:attrNameLst>
                                      </p:cBhvr>
                                      <p:tavLst>
                                        <p:tav tm="0">
                                          <p:val>
                                            <p:fltVal val="0"/>
                                          </p:val>
                                        </p:tav>
                                        <p:tav tm="100000">
                                          <p:val>
                                            <p:strVal val="#ppt_h"/>
                                          </p:val>
                                        </p:tav>
                                      </p:tavLst>
                                    </p:anim>
                                  </p:childTnLst>
                                </p:cTn>
                              </p:par>
                            </p:childTnLst>
                          </p:cTn>
                        </p:par>
                        <p:par>
                          <p:cTn id="51" fill="hold">
                            <p:stCondLst>
                              <p:cond delay="16500"/>
                            </p:stCondLst>
                            <p:childTnLst>
                              <p:par>
                                <p:cTn id="52" presetID="17" presetClass="entr" presetSubtype="10" fill="hold" nodeType="afterEffect">
                                  <p:stCondLst>
                                    <p:cond delay="500"/>
                                  </p:stCondLst>
                                  <p:childTnLst>
                                    <p:set>
                                      <p:cBhvr>
                                        <p:cTn id="53" dur="1" fill="hold">
                                          <p:stCondLst>
                                            <p:cond delay="0"/>
                                          </p:stCondLst>
                                        </p:cTn>
                                        <p:tgtEl>
                                          <p:spTgt spid="9"/>
                                        </p:tgtEl>
                                        <p:attrNameLst>
                                          <p:attrName>style.visibility</p:attrName>
                                        </p:attrNameLst>
                                      </p:cBhvr>
                                      <p:to>
                                        <p:strVal val="visible"/>
                                      </p:to>
                                    </p:set>
                                    <p:anim calcmode="lin" valueType="num">
                                      <p:cBhvr>
                                        <p:cTn id="54" dur="2000" fill="hold"/>
                                        <p:tgtEl>
                                          <p:spTgt spid="9"/>
                                        </p:tgtEl>
                                        <p:attrNameLst>
                                          <p:attrName>ppt_w</p:attrName>
                                        </p:attrNameLst>
                                      </p:cBhvr>
                                      <p:tavLst>
                                        <p:tav tm="0">
                                          <p:val>
                                            <p:fltVal val="0"/>
                                          </p:val>
                                        </p:tav>
                                        <p:tav tm="100000">
                                          <p:val>
                                            <p:strVal val="#ppt_w"/>
                                          </p:val>
                                        </p:tav>
                                      </p:tavLst>
                                    </p:anim>
                                    <p:anim calcmode="lin" valueType="num">
                                      <p:cBhvr>
                                        <p:cTn id="55"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2267377946"/>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2735</Words>
  <Application>Microsoft Office PowerPoint</Application>
  <PresentationFormat>Presentación en pantalla (16:10)</PresentationFormat>
  <Paragraphs>82</Paragraphs>
  <Slides>31</Slides>
  <Notes>1</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31</vt:i4>
      </vt:variant>
    </vt:vector>
  </HeadingPairs>
  <TitlesOfParts>
    <vt:vector size="42" baseType="lpstr">
      <vt:lpstr>Arial</vt:lpstr>
      <vt:lpstr>Arial Black</vt:lpstr>
      <vt:lpstr>Calibri</vt:lpstr>
      <vt:lpstr>Georgia</vt:lpstr>
      <vt:lpstr>High Tower Text</vt:lpstr>
      <vt:lpstr>Kristen ITC</vt:lpstr>
      <vt:lpstr>Lucida Bright</vt:lpstr>
      <vt:lpstr>Rockwell</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2025-06-14T19:54:26Z</dcterms:modified>
</cp:coreProperties>
</file>