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77" r:id="rId3"/>
    <p:sldId id="483" r:id="rId4"/>
    <p:sldId id="473" r:id="rId5"/>
    <p:sldId id="458" r:id="rId6"/>
    <p:sldId id="449" r:id="rId7"/>
    <p:sldId id="460" r:id="rId8"/>
    <p:sldId id="479" r:id="rId9"/>
    <p:sldId id="380" r:id="rId10"/>
    <p:sldId id="491" r:id="rId11"/>
    <p:sldId id="478" r:id="rId12"/>
    <p:sldId id="480" r:id="rId13"/>
    <p:sldId id="481" r:id="rId14"/>
    <p:sldId id="482" r:id="rId15"/>
    <p:sldId id="461" r:id="rId16"/>
    <p:sldId id="486" r:id="rId17"/>
    <p:sldId id="451" r:id="rId18"/>
    <p:sldId id="489" r:id="rId19"/>
    <p:sldId id="462" r:id="rId20"/>
    <p:sldId id="454" r:id="rId21"/>
    <p:sldId id="456" r:id="rId22"/>
    <p:sldId id="492" r:id="rId23"/>
    <p:sldId id="465" r:id="rId24"/>
    <p:sldId id="450" r:id="rId25"/>
    <p:sldId id="490" r:id="rId26"/>
    <p:sldId id="466" r:id="rId27"/>
    <p:sldId id="467" r:id="rId28"/>
    <p:sldId id="459" r:id="rId29"/>
    <p:sldId id="485" r:id="rId30"/>
    <p:sldId id="468" r:id="rId31"/>
    <p:sldId id="484" r:id="rId32"/>
    <p:sldId id="469" r:id="rId33"/>
    <p:sldId id="452" r:id="rId34"/>
    <p:sldId id="470" r:id="rId35"/>
    <p:sldId id="453" r:id="rId36"/>
    <p:sldId id="474" r:id="rId37"/>
    <p:sldId id="487" r:id="rId38"/>
    <p:sldId id="472" r:id="rId39"/>
    <p:sldId id="457" r:id="rId40"/>
    <p:sldId id="496" r:id="rId41"/>
    <p:sldId id="497" r:id="rId42"/>
    <p:sldId id="499" r:id="rId43"/>
    <p:sldId id="500" r:id="rId44"/>
    <p:sldId id="501" r:id="rId45"/>
    <p:sldId id="471" r:id="rId46"/>
    <p:sldId id="463" r:id="rId47"/>
    <p:sldId id="494" r:id="rId48"/>
    <p:sldId id="495" r:id="rId49"/>
    <p:sldId id="493" r:id="rId50"/>
    <p:sldId id="464" r:id="rId51"/>
    <p:sldId id="475" r:id="rId52"/>
    <p:sldId id="477" r:id="rId53"/>
    <p:sldId id="503" r:id="rId54"/>
    <p:sldId id="508" r:id="rId55"/>
    <p:sldId id="504" r:id="rId56"/>
    <p:sldId id="505" r:id="rId57"/>
    <p:sldId id="498" r:id="rId58"/>
    <p:sldId id="488" r:id="rId59"/>
    <p:sldId id="378" r:id="rId60"/>
    <p:sldId id="448" r:id="rId61"/>
  </p:sldIdLst>
  <p:sldSz cx="12385675" cy="73802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KhEVYaLqQ7q/XH4fpMjxw==" hashData="adBA2INNXSL6IRQwrM+WrOnMy5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1830" y="-1248"/>
      </p:cViewPr>
      <p:guideLst>
        <p:guide orient="horz" pos="2325"/>
        <p:guide pos="39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17/10/2019</a:t>
            </a:fld>
            <a:endParaRPr lang="es-ES"/>
          </a:p>
        </p:txBody>
      </p:sp>
      <p:sp>
        <p:nvSpPr>
          <p:cNvPr id="4" name="3 Marcador de imagen de diapositiva"/>
          <p:cNvSpPr>
            <a:spLocks noGrp="1" noRot="1" noChangeAspect="1"/>
          </p:cNvSpPr>
          <p:nvPr>
            <p:ph type="sldImg" idx="2"/>
          </p:nvPr>
        </p:nvSpPr>
        <p:spPr>
          <a:xfrm>
            <a:off x="552450" y="685800"/>
            <a:ext cx="57531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247346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8928" y="2292674"/>
            <a:ext cx="10527825" cy="158197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57853" y="4182169"/>
            <a:ext cx="8669972" cy="188607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78385" y="4742523"/>
            <a:ext cx="10527825" cy="146580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78385" y="3128083"/>
            <a:ext cx="10527825" cy="16144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9285" y="1722073"/>
            <a:ext cx="5470341" cy="4870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96052" y="1722073"/>
            <a:ext cx="5470341" cy="4870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9290" y="1652026"/>
            <a:ext cx="5472491" cy="68848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9290" y="2340507"/>
            <a:ext cx="5472491" cy="425220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291758" y="1652026"/>
            <a:ext cx="5474640" cy="68848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291758" y="2340507"/>
            <a:ext cx="5474640" cy="425220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9289" y="293850"/>
            <a:ext cx="4074802" cy="125054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842460" y="293846"/>
            <a:ext cx="6923938" cy="62988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9289" y="1544400"/>
            <a:ext cx="4074802" cy="504832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427680" y="5166203"/>
            <a:ext cx="7431405" cy="609899"/>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427680" y="659443"/>
            <a:ext cx="7431405" cy="442817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427680" y="5776101"/>
            <a:ext cx="7431405" cy="86615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979621" y="295555"/>
            <a:ext cx="2786778" cy="629716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9285" y="295555"/>
            <a:ext cx="8153902" cy="62971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8926" y="2292676"/>
            <a:ext cx="10527824" cy="1581978"/>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857852" y="4182166"/>
            <a:ext cx="8669972" cy="1886074"/>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19285" y="295558"/>
            <a:ext cx="11147108" cy="1230048"/>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9285" y="1722073"/>
            <a:ext cx="11147108" cy="48706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19292" y="6840436"/>
            <a:ext cx="2889991" cy="392931"/>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17/10/2019</a:t>
            </a:fld>
            <a:endParaRPr lang="es-ES"/>
          </a:p>
        </p:txBody>
      </p:sp>
      <p:sp>
        <p:nvSpPr>
          <p:cNvPr id="5" name="4 Marcador de pie de página"/>
          <p:cNvSpPr>
            <a:spLocks noGrp="1"/>
          </p:cNvSpPr>
          <p:nvPr>
            <p:ph type="ftr" sz="quarter" idx="3"/>
          </p:nvPr>
        </p:nvSpPr>
        <p:spPr>
          <a:xfrm>
            <a:off x="4231780" y="6840436"/>
            <a:ext cx="3922131" cy="39293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876407" y="6840436"/>
            <a:ext cx="2889991" cy="392931"/>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19284" y="6720847"/>
            <a:ext cx="2889991" cy="512520"/>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9.jpeg"/></Relationships>
</file>

<file path=ppt/slides/_rels/slide59.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46" y="69506"/>
            <a:ext cx="12410630" cy="738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3" y="0"/>
            <a:ext cx="12385675" cy="7400789"/>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643002" y="3643010"/>
            <a:ext cx="7380288" cy="9428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648393" y="3643012"/>
            <a:ext cx="7380288" cy="9428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8" y="0"/>
            <a:ext cx="12385675" cy="7480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8" y="7299917"/>
            <a:ext cx="12385675" cy="8037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30126" y="6038715"/>
            <a:ext cx="837920" cy="825400"/>
          </a:xfrm>
          <a:prstGeom prst="rect">
            <a:avLst/>
          </a:prstGeom>
          <a:noFill/>
          <a:ln w="38100">
            <a:solidFill>
              <a:srgbClr val="1CDEF8"/>
            </a:solidFill>
            <a:miter lim="800000"/>
            <a:headEnd/>
            <a:tailEnd/>
          </a:ln>
        </p:spPr>
      </p:pic>
      <p:sp>
        <p:nvSpPr>
          <p:cNvPr id="19" name="18 Rectángulo"/>
          <p:cNvSpPr/>
          <p:nvPr/>
        </p:nvSpPr>
        <p:spPr>
          <a:xfrm>
            <a:off x="2682421" y="4920213"/>
            <a:ext cx="36466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486090" y="729155"/>
            <a:ext cx="7187245" cy="541703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latin typeface="Playbill" pitchFamily="82" charset="0"/>
              </a:rPr>
              <a:t>VANUATU</a:t>
            </a:r>
          </a:p>
          <a:p>
            <a:pPr algn="ctr"/>
            <a:endParaRPr lang="es-ES" sz="3200" kern="10" dirty="0">
              <a:ln w="19050">
                <a:solidFill>
                  <a:srgbClr val="0000FF"/>
                </a:solidFill>
                <a:round/>
                <a:headEnd/>
                <a:tailEnd/>
              </a:ln>
              <a:solidFill>
                <a:srgbClr val="FFFF00"/>
              </a:solidFill>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246558" y="5969639"/>
            <a:ext cx="2720998" cy="1005200"/>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633299" y="822941"/>
            <a:ext cx="1389087" cy="779031"/>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43155" y="203009"/>
            <a:ext cx="1057943" cy="114804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200" advTm="6000">
        <p14:prism/>
        <p:sndAc>
          <p:stSnd>
            <p:snd r:embed="rId2" name="excursion-en-espagne-.wav"/>
          </p:stSnd>
        </p:sndAc>
      </p:transition>
    </mc:Choice>
    <mc:Fallback xmlns="">
      <p:transition spd="slow" advTm="6000">
        <p:fade/>
        <p:sndAc>
          <p:stSnd>
            <p:snd r:embed="rId10" name="excursion-en-espag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492" y="0"/>
            <a:ext cx="13620771" cy="7650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21455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8" y="-10136"/>
            <a:ext cx="12729683" cy="7390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15591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South-Pacific-Countries-640x4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394869" cy="7650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45809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Cruise-to-Vanuatu-1024x7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385675" cy="7652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90217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17573" cy="7380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68679" y="2033960"/>
            <a:ext cx="8352208" cy="4524315"/>
          </a:xfrm>
          <a:prstGeom prst="rect">
            <a:avLst/>
          </a:prstGeom>
        </p:spPr>
        <p:txBody>
          <a:bodyPr wrap="square">
            <a:spAutoFit/>
          </a:bodyPr>
          <a:lstStyle/>
          <a:p>
            <a:r>
              <a:rPr lang="es-ES" sz="3200" dirty="0" smtClean="0"/>
              <a:t>Descubre </a:t>
            </a:r>
            <a:r>
              <a:rPr lang="es-ES" sz="3200" dirty="0"/>
              <a:t>el paraíso en el Pacífico en cualquiera de las 80 islas bañadas por el sol de Vanuatu. Con más de 1.300 kilómetros de extensión, hay aproximadamente 80 islas de Melanesia que forman el archipiélago de Vanuatu. Aquí, los cielos soleados se encuentran con playas desiertas, aventuras en islas escarpadas y retiros lujosos para preparar el escenario para unas vacaciones como ninguna otra.</a:t>
            </a:r>
          </a:p>
        </p:txBody>
      </p:sp>
    </p:spTree>
    <p:extLst>
      <p:ext uri="{BB962C8B-B14F-4D97-AF65-F5344CB8AC3E}">
        <p14:creationId xmlns:p14="http://schemas.microsoft.com/office/powerpoint/2010/main" val="3967483464"/>
      </p:ext>
    </p:extLst>
  </p:cSld>
  <p:clrMapOvr>
    <a:masterClrMapping/>
  </p:clrMapOvr>
  <mc:AlternateContent xmlns:mc="http://schemas.openxmlformats.org/markup-compatibility/2006" xmlns:p14="http://schemas.microsoft.com/office/powerpoint/2010/main">
    <mc:Choice Requires="p14">
      <p:transition spd="slow" p14:dur="1200" advTm="25000">
        <p14:prism/>
      </p:transition>
    </mc:Choice>
    <mc:Fallback xmlns="">
      <p:transition spd="slow" advTm="2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414" y="0"/>
            <a:ext cx="13122690"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84818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F5D32">
            <a:alpha val="56000"/>
          </a:srgbClr>
        </a:solidFill>
        <a:effectLst/>
      </p:bgPr>
    </p:bg>
    <p:spTree>
      <p:nvGrpSpPr>
        <p:cNvPr id="1" name=""/>
        <p:cNvGrpSpPr/>
        <p:nvPr/>
      </p:nvGrpSpPr>
      <p:grpSpPr>
        <a:xfrm>
          <a:off x="0" y="0"/>
          <a:ext cx="0" cy="0"/>
          <a:chOff x="0" y="0"/>
          <a:chExt cx="0" cy="0"/>
        </a:xfrm>
      </p:grpSpPr>
      <p:pic>
        <p:nvPicPr>
          <p:cNvPr id="13" name="Picture 2" descr="Isla de Amb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36" y="0"/>
            <a:ext cx="13018887" cy="7380288"/>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p:nvPr/>
        </p:nvSpPr>
        <p:spPr>
          <a:xfrm>
            <a:off x="-90036" y="0"/>
            <a:ext cx="12385674" cy="738029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42983" y="0"/>
            <a:ext cx="12142692" cy="7380288"/>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752439" y="0"/>
            <a:ext cx="10700726" cy="6790320"/>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731101" y="537576"/>
            <a:ext cx="11654575" cy="6842712"/>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560608" y="999986"/>
            <a:ext cx="10142920" cy="6380303"/>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1064396" y="2"/>
            <a:ext cx="9616100" cy="627324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267220" y="1519340"/>
            <a:ext cx="8876401" cy="586095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874659" y="0"/>
            <a:ext cx="8061439" cy="5653666"/>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champagne_beach_santo_landscap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3" y="0"/>
            <a:ext cx="12654888"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86522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69" y="-7052"/>
            <a:ext cx="12433344" cy="7822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053338"/>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601550" cy="7591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22192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9" y="-270296"/>
            <a:ext cx="12825805" cy="7650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30431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2304"/>
            <a:ext cx="12385676" cy="7821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39606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17573" cy="7380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48421" y="1745928"/>
            <a:ext cx="8856264" cy="4832092"/>
          </a:xfrm>
          <a:prstGeom prst="rect">
            <a:avLst/>
          </a:prstGeom>
        </p:spPr>
        <p:txBody>
          <a:bodyPr wrap="square">
            <a:spAutoFit/>
          </a:bodyPr>
          <a:lstStyle/>
          <a:p>
            <a:r>
              <a:rPr lang="es-ES" sz="2800" dirty="0"/>
              <a:t>La más grande de las 80 islas de Vanuatu, </a:t>
            </a:r>
            <a:r>
              <a:rPr lang="es-ES" sz="2800" dirty="0" err="1"/>
              <a:t>Espiritu</a:t>
            </a:r>
            <a:r>
              <a:rPr lang="es-ES" sz="2800" dirty="0"/>
              <a:t> Santo es pura felicidad para los amantes de la playa con arenas blancas en polvo, palmeras de coco y un patio azul infinito. Mundialmente famoso por su buceo, Santo (como se le conoce cariñosamente) es el hogar de una notable colección de sitios de buceo que incluyen el transporte de tropas de 198 metros de la Segunda Guerra Mundial; El presidente de las SS, </a:t>
            </a:r>
            <a:r>
              <a:rPr lang="es-ES" sz="2800" dirty="0" err="1"/>
              <a:t>Coolidge</a:t>
            </a:r>
            <a:r>
              <a:rPr lang="es-ES" sz="2800" dirty="0"/>
              <a:t>, considerado por muchos como la mejor inmersión en naufragios del mundo; camiones hundidos, grúas y montacargas (</a:t>
            </a:r>
            <a:r>
              <a:rPr lang="es-ES" sz="2800" dirty="0" err="1"/>
              <a:t>Million</a:t>
            </a:r>
            <a:r>
              <a:rPr lang="es-ES" sz="2800" dirty="0"/>
              <a:t> </a:t>
            </a:r>
            <a:r>
              <a:rPr lang="es-ES" sz="2800" dirty="0" err="1"/>
              <a:t>Dollar</a:t>
            </a:r>
            <a:r>
              <a:rPr lang="es-ES" sz="2800" dirty="0"/>
              <a:t> Point); así como cuevas, corales y abismos (Punta </a:t>
            </a:r>
            <a:r>
              <a:rPr lang="es-ES" sz="2800" dirty="0" err="1"/>
              <a:t>Tutuba</a:t>
            </a:r>
            <a:r>
              <a:rPr lang="es-ES" sz="2800" dirty="0"/>
              <a:t>).</a:t>
            </a:r>
          </a:p>
        </p:txBody>
      </p:sp>
    </p:spTree>
    <p:extLst>
      <p:ext uri="{BB962C8B-B14F-4D97-AF65-F5344CB8AC3E}">
        <p14:creationId xmlns:p14="http://schemas.microsoft.com/office/powerpoint/2010/main" val="4090866335"/>
      </p:ext>
    </p:extLst>
  </p:cSld>
  <p:clrMapOvr>
    <a:masterClrMapping/>
  </p:clrMapOvr>
  <mc:AlternateContent xmlns:mc="http://schemas.openxmlformats.org/markup-compatibility/2006" xmlns:p14="http://schemas.microsoft.com/office/powerpoint/2010/main">
    <mc:Choice Requires="p14">
      <p:transition spd="slow" p14:dur="1200" advTm="34000">
        <p14:prism/>
      </p:transition>
    </mc:Choice>
    <mc:Fallback xmlns="">
      <p:transition spd="slow" advTm="3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port-vila-vanuatu-1-e1513620143266-600x2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768242"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04531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Glorious-Beaches-1024x7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1" y="-1"/>
            <a:ext cx="12408356" cy="7712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45963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smiles_land_diver_pentecost_cultu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266"/>
            <a:ext cx="12385675"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10567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17573" cy="7380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08563" y="843211"/>
            <a:ext cx="9289032" cy="5693866"/>
          </a:xfrm>
          <a:prstGeom prst="rect">
            <a:avLst/>
          </a:prstGeom>
        </p:spPr>
        <p:txBody>
          <a:bodyPr wrap="square">
            <a:spAutoFit/>
          </a:bodyPr>
          <a:lstStyle/>
          <a:p>
            <a:r>
              <a:rPr lang="es-ES" sz="2800" dirty="0"/>
              <a:t>Si una de sus partes favoritas de sus vacaciones es el buffet, entonces Vanuatu es el destino para usted. Esta espectacular isla del Pacífico ofrece una mezcla heterogénea de experiencias maravillosas, lo que significa que hay algo para atraer a todos en un solo lugar. No hay muchos (si es que hay) otros destinos de vacaciones en todo el mundo donde pueda bucear en un impresionante agujero azul, caminar hasta el cráter del volcán más accesible del mundo y tomar kava con el jefe de un pueblo todo en un día. Sin embargo, Vanuatu ofrece todo esto y mucho más. Con tantas cosas para experimentar, decidir qué ver y hacer puede ser difícil. Hemos reunido las cinco mejores cosas que hacer en Vanuatu para ayudarlo a aprovechar al máximo su tiempo en esta isla paradisíaca.</a:t>
            </a:r>
          </a:p>
        </p:txBody>
      </p:sp>
    </p:spTree>
    <p:extLst>
      <p:ext uri="{BB962C8B-B14F-4D97-AF65-F5344CB8AC3E}">
        <p14:creationId xmlns:p14="http://schemas.microsoft.com/office/powerpoint/2010/main" val="21215816"/>
      </p:ext>
    </p:extLst>
  </p:cSld>
  <p:clrMapOvr>
    <a:masterClrMapping/>
  </p:clrMapOvr>
  <mc:AlternateContent xmlns:mc="http://schemas.openxmlformats.org/markup-compatibility/2006" xmlns:p14="http://schemas.microsoft.com/office/powerpoint/2010/main">
    <mc:Choice Requires="p14">
      <p:transition spd="slow" p14:dur="1200" advTm="40000">
        <p14:prism/>
      </p:transition>
    </mc:Choice>
    <mc:Fallback xmlns="">
      <p:transition spd="slow" advTm="40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Reck-Diving-in-Vanuatu-1024x6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576683"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970447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Volcanic-Vanuatu-1024x6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595127"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28539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385676" cy="7632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41769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iphy.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56642"/>
            <a:ext cx="12817573" cy="75369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36453" y="1195777"/>
            <a:ext cx="9658164" cy="5262979"/>
          </a:xfrm>
          <a:prstGeom prst="rect">
            <a:avLst/>
          </a:prstGeom>
        </p:spPr>
        <p:txBody>
          <a:bodyPr wrap="square">
            <a:spAutoFit/>
          </a:bodyPr>
          <a:lstStyle/>
          <a:p>
            <a:r>
              <a:rPr lang="es-ES" sz="2800" dirty="0"/>
              <a:t>MELE CASCADES</a:t>
            </a:r>
          </a:p>
          <a:p>
            <a:r>
              <a:rPr lang="es-ES" sz="2800" dirty="0"/>
              <a:t>Si está buscando algo un poco más tranquilo que las dramáticas erupciones volcánicas del Monte </a:t>
            </a:r>
            <a:r>
              <a:rPr lang="es-ES" sz="2800" dirty="0" err="1"/>
              <a:t>Yasur</a:t>
            </a:r>
            <a:r>
              <a:rPr lang="es-ES" sz="2800" dirty="0"/>
              <a:t>, entonces el oasis de paz de las prístinas cascadas </a:t>
            </a:r>
            <a:r>
              <a:rPr lang="es-ES" sz="2800" dirty="0" err="1"/>
              <a:t>Mele</a:t>
            </a:r>
            <a:r>
              <a:rPr lang="es-ES" sz="2800" dirty="0"/>
              <a:t> </a:t>
            </a:r>
            <a:r>
              <a:rPr lang="es-ES" sz="2800" dirty="0" err="1"/>
              <a:t>Cascades</a:t>
            </a:r>
            <a:r>
              <a:rPr lang="es-ES" sz="2800" dirty="0"/>
              <a:t> lo dejará sin aliento. A solo 20 minutos en coche de Port Vila, estas vías fluviales están rodeadas de exuberante follaje y cuentan con piscinas cristalinas de agua color aguamarina que es tan iridiscente que parece iluminada desde abajo. Alimentando una cascada de 35m, estas vías fluviales terminan en una piscina natural en la que los visitantes pueden nadar. Únase a una visita guiada o simplemente súbase a uno de los mini autobuses o taxis locales y explore a su gusto.</a:t>
            </a:r>
          </a:p>
        </p:txBody>
      </p:sp>
    </p:spTree>
    <p:extLst>
      <p:ext uri="{BB962C8B-B14F-4D97-AF65-F5344CB8AC3E}">
        <p14:creationId xmlns:p14="http://schemas.microsoft.com/office/powerpoint/2010/main" val="2202985966"/>
      </p:ext>
    </p:extLst>
  </p:cSld>
  <p:clrMapOvr>
    <a:masterClrMapping/>
  </p:clrMapOvr>
  <mc:AlternateContent xmlns:mc="http://schemas.openxmlformats.org/markup-compatibility/2006" xmlns:p14="http://schemas.microsoft.com/office/powerpoint/2010/main">
    <mc:Choice Requires="p14">
      <p:transition spd="slow" p14:dur="1200" advTm="35000">
        <p14:prism/>
        <p:sndAc>
          <p:stSnd loop="1">
            <p:snd r:embed="rId2" name="excursion-en-espagne-.wav"/>
          </p:stSnd>
        </p:sndAc>
      </p:transition>
    </mc:Choice>
    <mc:Fallback xmlns="">
      <p:transition spd="slow" advTm="35000">
        <p:fade/>
        <p:sndAc>
          <p:stSnd loop="1">
            <p:snd r:embed="rId4" name="excursion-en-espagne-.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Vanuatu-Jungles-Rivers-and-Waterfalls-1024x7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85675"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17043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eton_beach_picnic_efate_activiti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883" y="0"/>
            <a:ext cx="12673558" cy="775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33363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17573" cy="7380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48421" y="1058654"/>
            <a:ext cx="9288462" cy="5262979"/>
          </a:xfrm>
          <a:prstGeom prst="rect">
            <a:avLst/>
          </a:prstGeom>
        </p:spPr>
        <p:txBody>
          <a:bodyPr wrap="square">
            <a:spAutoFit/>
          </a:bodyPr>
          <a:lstStyle/>
          <a:p>
            <a:r>
              <a:rPr lang="es-ES" sz="2800" dirty="0"/>
              <a:t>TIROLESA DE LA JUNGLA</a:t>
            </a:r>
          </a:p>
          <a:p>
            <a:r>
              <a:rPr lang="es-ES" sz="2800" dirty="0"/>
              <a:t>¿Quizás la adrenalina que bombea el corazón es más tu estilo? Si estás buscando algo para acelerar tu pulso, no busques más que la </a:t>
            </a:r>
            <a:r>
              <a:rPr lang="es-ES" sz="2800" dirty="0" err="1"/>
              <a:t>tirolina</a:t>
            </a:r>
            <a:r>
              <a:rPr lang="es-ES" sz="2800" dirty="0"/>
              <a:t> de la jungla . Una aventura en el cañón que lo llevará a través de 800m de tirolesa a través del dosel de la selva de Vanuatu, experimentará una sensación sensacional mientras se desliza a lo largo de cuerdas de alambre suspendidas sobre el bosque. Permaneciendo conectado continuamente a una línea de seguridad, contará con un arnés de seguridad completo que le permite disfrutar de increíbles vistas panorámicas de </a:t>
            </a:r>
            <a:r>
              <a:rPr lang="es-ES" sz="2800" dirty="0" err="1"/>
              <a:t>Mele</a:t>
            </a:r>
            <a:r>
              <a:rPr lang="es-ES" sz="2800" dirty="0"/>
              <a:t> </a:t>
            </a:r>
            <a:r>
              <a:rPr lang="es-ES" sz="2800" dirty="0" err="1"/>
              <a:t>Bay</a:t>
            </a:r>
            <a:r>
              <a:rPr lang="es-ES" sz="2800" dirty="0"/>
              <a:t> y las islas circundantes mientras se desliza entre plataformas y puentes colgantes.</a:t>
            </a:r>
          </a:p>
        </p:txBody>
      </p:sp>
    </p:spTree>
    <p:extLst>
      <p:ext uri="{BB962C8B-B14F-4D97-AF65-F5344CB8AC3E}">
        <p14:creationId xmlns:p14="http://schemas.microsoft.com/office/powerpoint/2010/main" val="1123485551"/>
      </p:ext>
    </p:extLst>
  </p:cSld>
  <p:clrMapOvr>
    <a:masterClrMapping/>
  </p:clrMapOvr>
  <mc:AlternateContent xmlns:mc="http://schemas.openxmlformats.org/markup-compatibility/2006" xmlns:p14="http://schemas.microsoft.com/office/powerpoint/2010/main">
    <mc:Choice Requires="p14">
      <p:transition spd="slow" p14:dur="1200" advTm="38000">
        <p14:prism/>
      </p:transition>
    </mc:Choice>
    <mc:Fallback xmlns="">
      <p:transition spd="slow" advTm="3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irolesa de la jung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88" y="1"/>
            <a:ext cx="12653963"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304388"/>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2"/>
            <a:ext cx="12385675" cy="7759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8814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swimming-55000-w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2"/>
            <a:ext cx="13120275" cy="7380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39262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1588"/>
            <a:ext cx="12820651" cy="738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448421" y="1274097"/>
            <a:ext cx="9576344" cy="4832092"/>
          </a:xfrm>
          <a:prstGeom prst="rect">
            <a:avLst/>
          </a:prstGeom>
        </p:spPr>
        <p:txBody>
          <a:bodyPr wrap="square">
            <a:spAutoFit/>
          </a:bodyPr>
          <a:lstStyle/>
          <a:p>
            <a:r>
              <a:rPr lang="es-ES" sz="2800" dirty="0"/>
              <a:t>AGUJEROS AZULES</a:t>
            </a:r>
          </a:p>
          <a:p>
            <a:r>
              <a:rPr lang="es-ES" sz="2800" dirty="0"/>
              <a:t>Cuando esté listo para relajarse, los increíbles Blue </a:t>
            </a:r>
            <a:r>
              <a:rPr lang="es-ES" sz="2800" dirty="0" err="1"/>
              <a:t>Holes</a:t>
            </a:r>
            <a:r>
              <a:rPr lang="es-ES" sz="2800" dirty="0"/>
              <a:t> of Vanuatu ofrecen una experiencia más serena pero igual de memorable. Aunque estos pozos de natación de otro mundo se pueden encontrar en Vanuatu, los mejores se encuentran cerca de Port Vila y en Espíritu Santo. Formados como resultado del agua que erosionó la piedra caliza suave durante millones de años, estos manantiales de agua dulce imposiblemente azules pueden tener desde 3 m de profundidad hasta 30 m. Una visita obligada en cualquier vacación a Vanuatu, nadar en estas aguas turquesas es una experiencia verdaderamente inolvidable.</a:t>
            </a:r>
          </a:p>
        </p:txBody>
      </p:sp>
    </p:spTree>
    <p:extLst>
      <p:ext uri="{BB962C8B-B14F-4D97-AF65-F5344CB8AC3E}">
        <p14:creationId xmlns:p14="http://schemas.microsoft.com/office/powerpoint/2010/main" val="2555082422"/>
      </p:ext>
    </p:extLst>
  </p:cSld>
  <p:clrMapOvr>
    <a:masterClrMapping/>
  </p:clrMapOvr>
  <mc:AlternateContent xmlns:mc="http://schemas.openxmlformats.org/markup-compatibility/2006" xmlns:p14="http://schemas.microsoft.com/office/powerpoint/2010/main">
    <mc:Choice Requires="p14">
      <p:transition spd="slow" p14:dur="1200" advTm="34000">
        <p14:prism/>
      </p:transition>
    </mc:Choice>
    <mc:Fallback xmlns="">
      <p:transition spd="slow" advTm="3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891" y="-193675"/>
            <a:ext cx="13022038" cy="757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32898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gujero de agua azu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58" y="-12186"/>
            <a:ext cx="12653963" cy="7806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787321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sland-of-Pentecost-1024x6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595125"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0986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17573" cy="7380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48421" y="627767"/>
            <a:ext cx="9288462" cy="6124754"/>
          </a:xfrm>
          <a:prstGeom prst="rect">
            <a:avLst/>
          </a:prstGeom>
        </p:spPr>
        <p:txBody>
          <a:bodyPr wrap="square">
            <a:spAutoFit/>
          </a:bodyPr>
          <a:lstStyle/>
          <a:p>
            <a:r>
              <a:rPr lang="es-ES" sz="2800" dirty="0"/>
              <a:t>CONOCER A LA GENTE</a:t>
            </a:r>
          </a:p>
          <a:p>
            <a:r>
              <a:rPr lang="es-ES" sz="2800" dirty="0"/>
              <a:t>Con toda la emoción de sus visitas turísticas y actividades, es fácil quedar atrapado en las atracciones turísticas. Sin embargo, los lugareños sonrientes de Vanuatu están orgullosos de compartir su hermosa patria contigo y son algunas de las personas más amigables del mundo. Asegúrese de dejar algo de tiempo para conversar con los lugareños o visitar un pueblo y aprender sobre su forma de vida. En un país con 83 islas deshabitadas, todavía hay solo 250,000 personas y más de 1000 idiomas hablados.</a:t>
            </a:r>
          </a:p>
          <a:p>
            <a:endParaRPr lang="es-ES" sz="2800" dirty="0"/>
          </a:p>
          <a:p>
            <a:r>
              <a:rPr lang="es-ES" sz="2800" dirty="0"/>
              <a:t>Sorprendentemente diversa, Vanuatu y su gente siguen siendo encantadoramente predecibles. Sonríe, charla y harán todo lo posible para asegurarte las mejores vacaciones de tu vida.</a:t>
            </a:r>
          </a:p>
        </p:txBody>
      </p:sp>
    </p:spTree>
    <p:extLst>
      <p:ext uri="{BB962C8B-B14F-4D97-AF65-F5344CB8AC3E}">
        <p14:creationId xmlns:p14="http://schemas.microsoft.com/office/powerpoint/2010/main" val="416098800"/>
      </p:ext>
    </p:extLst>
  </p:cSld>
  <p:clrMapOvr>
    <a:masterClrMapping/>
  </p:clrMapOvr>
  <mc:AlternateContent xmlns:mc="http://schemas.openxmlformats.org/markup-compatibility/2006" xmlns:p14="http://schemas.microsoft.com/office/powerpoint/2010/main">
    <mc:Choice Requires="p14">
      <p:transition spd="slow" p14:dur="1200" advTm="40000">
        <p14:prism/>
      </p:transition>
    </mc:Choice>
    <mc:Fallback xmlns="">
      <p:transition spd="slow" advTm="40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Vanuatus-Special-People-640x37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7" y="18024"/>
            <a:ext cx="12672276" cy="7362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23389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57363"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81263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port_vila_markets_efate_activities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385676" cy="7372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48119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1588"/>
            <a:ext cx="12820651" cy="738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096493" y="1817936"/>
            <a:ext cx="7848302" cy="4401205"/>
          </a:xfrm>
          <a:prstGeom prst="rect">
            <a:avLst/>
          </a:prstGeom>
        </p:spPr>
        <p:txBody>
          <a:bodyPr wrap="square">
            <a:spAutoFit/>
          </a:bodyPr>
          <a:lstStyle/>
          <a:p>
            <a:r>
              <a:rPr lang="es-ES" sz="2800" dirty="0"/>
              <a:t>Las autoridades del archipiélago de Vanuatu, situado al este de Australia, se encuentran desbordadas ante el éxodo de 8.000 pobladores que han llenado los centros de evacuación de la cercana isla de </a:t>
            </a:r>
            <a:r>
              <a:rPr lang="es-ES" sz="2800" dirty="0" err="1"/>
              <a:t>Ambae</a:t>
            </a:r>
            <a:r>
              <a:rPr lang="es-ES" sz="2800" dirty="0"/>
              <a:t> debido a la erupción del volcán </a:t>
            </a:r>
            <a:r>
              <a:rPr lang="es-ES" sz="2800" dirty="0" err="1"/>
              <a:t>Monaro</a:t>
            </a:r>
            <a:r>
              <a:rPr lang="es-ES" sz="2800" dirty="0"/>
              <a:t>, según informaron medios locales. Se prevé aún la llegada de cientos de lugareños más a los 15 centros de evacuación en esa parte de ese país insular del Pacífico Sur, que fue declarado en estado de emergencia</a:t>
            </a:r>
            <a:r>
              <a:rPr lang="es-ES" sz="2800" dirty="0" smtClean="0"/>
              <a:t>,</a:t>
            </a:r>
            <a:endParaRPr lang="es-ES" sz="2800" dirty="0"/>
          </a:p>
        </p:txBody>
      </p:sp>
    </p:spTree>
    <p:extLst>
      <p:ext uri="{BB962C8B-B14F-4D97-AF65-F5344CB8AC3E}">
        <p14:creationId xmlns:p14="http://schemas.microsoft.com/office/powerpoint/2010/main" val="2993982671"/>
      </p:ext>
    </p:extLst>
  </p:cSld>
  <p:clrMapOvr>
    <a:masterClrMapping/>
  </p:clrMapOvr>
  <mc:AlternateContent xmlns:mc="http://schemas.openxmlformats.org/markup-compatibility/2006" xmlns:p14="http://schemas.microsoft.com/office/powerpoint/2010/main">
    <mc:Choice Requires="p14">
      <p:transition spd="slow" p14:dur="1200" advTm="28000">
        <p14:prism/>
      </p:transition>
    </mc:Choice>
    <mc:Fallback xmlns="">
      <p:transition spd="slow" advTm="2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Vanuatu-681x3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85673"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185888"/>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m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95" y="-25826"/>
            <a:ext cx="12416770" cy="7802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0718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9" y="-63555"/>
            <a:ext cx="12379326" cy="757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859456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385675"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37600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9" y="0"/>
            <a:ext cx="12393303" cy="7380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295347"/>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sland-dres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85676" cy="7716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35246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27" y="22276"/>
            <a:ext cx="12402402" cy="7700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540608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17573" cy="7380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97213" y="1313880"/>
            <a:ext cx="8640240" cy="5262979"/>
          </a:xfrm>
          <a:prstGeom prst="rect">
            <a:avLst/>
          </a:prstGeom>
        </p:spPr>
        <p:txBody>
          <a:bodyPr wrap="square">
            <a:spAutoFit/>
          </a:bodyPr>
          <a:lstStyle/>
          <a:p>
            <a:r>
              <a:rPr lang="es-ES" sz="2800" dirty="0"/>
              <a:t>MONTE YASUR</a:t>
            </a:r>
          </a:p>
          <a:p>
            <a:r>
              <a:rPr lang="es-ES" sz="2800" dirty="0"/>
              <a:t>A tan solo 45 minutos en avión de Port Vila, </a:t>
            </a:r>
            <a:r>
              <a:rPr lang="es-ES" sz="2800" dirty="0" err="1"/>
              <a:t>Tanna</a:t>
            </a:r>
            <a:r>
              <a:rPr lang="es-ES" sz="2800" dirty="0"/>
              <a:t> Island es el hogar del majestuoso volcán activo del Monte </a:t>
            </a:r>
            <a:r>
              <a:rPr lang="es-ES" sz="2800" dirty="0" err="1"/>
              <a:t>Yasur</a:t>
            </a:r>
            <a:r>
              <a:rPr lang="es-ES" sz="2800" dirty="0"/>
              <a:t>. Ninguna fiesta en Vanuatu estaría completa sin experimentar la feroz pero hermosa exhibición de este cráter en constante erupción. A medida que te eleves a lo largo de la corta caminata de 10 minutos, sentirás la lava fundida retumbando bajo tus pies y al acercarte al cráter oirás el rugido de la Madre Naturaleza. Prepárese para un espectáculo espectacular en el borde del cráter. Los fotógrafos disfrutan de las visitas nocturnas para fotos especialmente dramáticas.</a:t>
            </a:r>
          </a:p>
        </p:txBody>
      </p:sp>
    </p:spTree>
    <p:extLst>
      <p:ext uri="{BB962C8B-B14F-4D97-AF65-F5344CB8AC3E}">
        <p14:creationId xmlns:p14="http://schemas.microsoft.com/office/powerpoint/2010/main" val="2106043660"/>
      </p:ext>
    </p:extLst>
  </p:cSld>
  <p:clrMapOvr>
    <a:masterClrMapping/>
  </p:clrMapOvr>
  <mc:AlternateContent xmlns:mc="http://schemas.openxmlformats.org/markup-compatibility/2006" xmlns:p14="http://schemas.microsoft.com/office/powerpoint/2010/main">
    <mc:Choice Requires="p14">
      <p:transition spd="slow" p14:dur="1200" advTm="37000">
        <p14:prism/>
      </p:transition>
    </mc:Choice>
    <mc:Fallback xmlns="">
      <p:transition spd="slow" advTm="37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vanuatu volc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09" y="0"/>
            <a:ext cx="12411484" cy="7581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16557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8908"/>
            <a:ext cx="12385675" cy="76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340256"/>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vanuatu vol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1094"/>
            <a:ext cx="12385675" cy="7561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08900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t Yasur - Volc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466" y="-630336"/>
            <a:ext cx="12976023" cy="8010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548832"/>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26778"/>
            <a:ext cx="12385676" cy="8628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890693"/>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ultado de imagen de VANUA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08" y="-2122855"/>
            <a:ext cx="12653963" cy="9490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385436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1588"/>
            <a:ext cx="12820651" cy="738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descr="C:\Users\Jose Luis\Desktop\mamadanc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9236" y="-119411"/>
            <a:ext cx="8353461" cy="749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8691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vanuatu gif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3512"/>
            <a:ext cx="12385675" cy="754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497085"/>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902767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9" y="-25384"/>
            <a:ext cx="12390813" cy="7405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66547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vanuatu-images-family-of-tanna-islan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61" y="0"/>
            <a:ext cx="12362213" cy="8256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86889"/>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8a3df7afc7075fb5eea50d0339580e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85676" cy="7690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086630"/>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port_olry_beach_santo_landscap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 y="0"/>
            <a:ext cx="12387441" cy="7917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778761"/>
      </p:ext>
    </p:extLst>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5C2C04"/>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2385676" cy="73802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643002" y="3643012"/>
            <a:ext cx="7380288" cy="9428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648393" y="3643012"/>
            <a:ext cx="7380288" cy="9428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8" y="0"/>
            <a:ext cx="12385675" cy="7480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8" y="7299917"/>
            <a:ext cx="12385675" cy="8037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44442" y="6245940"/>
            <a:ext cx="816166" cy="736644"/>
          </a:xfrm>
          <a:prstGeom prst="rect">
            <a:avLst/>
          </a:prstGeom>
          <a:noFill/>
          <a:ln w="38100">
            <a:solidFill>
              <a:srgbClr val="1CDEF8"/>
            </a:solidFill>
            <a:miter lim="800000"/>
            <a:headEnd/>
            <a:tailEnd/>
          </a:ln>
        </p:spPr>
      </p:pic>
      <p:sp>
        <p:nvSpPr>
          <p:cNvPr id="19" name="18 Rectángulo"/>
          <p:cNvSpPr/>
          <p:nvPr/>
        </p:nvSpPr>
        <p:spPr>
          <a:xfrm>
            <a:off x="2682421" y="4920213"/>
            <a:ext cx="36466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72591" y="539398"/>
            <a:ext cx="4672174" cy="466291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06886" y="927122"/>
            <a:ext cx="473835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jueves, 17 de octubre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20:14</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717632" y="6038715"/>
            <a:ext cx="2720998" cy="10052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13000">
        <p14:prism/>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2" y="1722070"/>
            <a:ext cx="12385675" cy="246009"/>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2" y="1968079"/>
            <a:ext cx="12385675" cy="5412211"/>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83564" y="2"/>
            <a:ext cx="6605693" cy="1681065"/>
          </a:xfrm>
          <a:prstGeom prst="rect">
            <a:avLst/>
          </a:prstGeom>
          <a:noFill/>
        </p:spPr>
      </p:pic>
      <p:sp>
        <p:nvSpPr>
          <p:cNvPr id="4104" name="Text Box 8"/>
          <p:cNvSpPr txBox="1">
            <a:spLocks noChangeArrowheads="1"/>
          </p:cNvSpPr>
          <p:nvPr/>
        </p:nvSpPr>
        <p:spPr bwMode="auto">
          <a:xfrm>
            <a:off x="2" y="2050082"/>
            <a:ext cx="12385675"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548210" y="5084201"/>
            <a:ext cx="3612488"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637833" y="4510179"/>
            <a:ext cx="3199633" cy="2542099"/>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470339" y="5248208"/>
            <a:ext cx="1651424" cy="106604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198125"/>
            <a:ext cx="722498" cy="57402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772147"/>
            <a:ext cx="722498" cy="57402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346169"/>
            <a:ext cx="722498" cy="57402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920192"/>
            <a:ext cx="722498" cy="57402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par>
    </p:tnLst>
  </p:timing>
</p:sld>
</file>

<file path=ppt/theme/theme1.xml><?xml version="1.0" encoding="utf-8"?>
<a:theme xmlns:a="http://schemas.openxmlformats.org/drawingml/2006/main" name="VANUAT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VANUATU</Template>
  <TotalTime>2</TotalTime>
  <Words>1025</Words>
  <Application>Microsoft Office PowerPoint</Application>
  <PresentationFormat>Personalizado</PresentationFormat>
  <Paragraphs>26</Paragraphs>
  <Slides>59</Slides>
  <Notes>0</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VANUATU</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2019-10-17T18:14:45Z</dcterms:created>
  <dcterms:modified xsi:type="dcterms:W3CDTF">2019-10-17T18:17:11Z</dcterms:modified>
</cp:coreProperties>
</file>