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slideshow.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Default Extension="wav" ContentType="audio/x-wav"/>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47"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348" r:id="rId23"/>
    <p:sldId id="275" r:id="rId24"/>
    <p:sldId id="276"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4" r:id="rId51"/>
    <p:sldId id="349" r:id="rId52"/>
    <p:sldId id="305" r:id="rId53"/>
    <p:sldId id="306" r:id="rId54"/>
    <p:sldId id="308" r:id="rId55"/>
    <p:sldId id="309" r:id="rId56"/>
    <p:sldId id="310"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50"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51" r:id="rId9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XL7Y6ThuN+vTweuC5ivF8g==" hashData="+avK+ePeRC3FtLH4TELYTiWL2FQ="/>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7" autoAdjust="0"/>
    <p:restoredTop sz="94660"/>
  </p:normalViewPr>
  <p:slideViewPr>
    <p:cSldViewPr snapToGrid="0">
      <p:cViewPr varScale="1">
        <p:scale>
          <a:sx n="35" d="100"/>
          <a:sy n="35" d="100"/>
        </p:scale>
        <p:origin x="-102" y="-163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3662508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1480474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35721842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30"/>
            <a:ext cx="10363200" cy="1470025"/>
          </a:xfrm>
          <a:prstGeom prst="rect">
            <a:avLst/>
          </a:prstGeo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endParaRPr lang="es-ES">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419210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2540524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751483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2342363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245678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1869628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3609987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B1F2E410-2FC0-4B85-A6B3-EE5D19FC4699}" type="datetimeFigureOut">
              <a:rPr lang="es-CO" smtClean="0"/>
              <a:pPr/>
              <a:t>16/03/2016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536650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F2E410-2FC0-4B85-A6B3-EE5D19FC4699}" type="datetimeFigureOut">
              <a:rPr lang="es-CO" smtClean="0"/>
              <a:pPr/>
              <a:t>16/03/2016</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649FC2-BC6E-4735-9E2A-B4D293A4FAE8}" type="slidenum">
              <a:rPr lang="es-CO" smtClean="0"/>
              <a:pPr/>
              <a:t>‹Nº›</a:t>
            </a:fld>
            <a:endParaRPr lang="es-CO"/>
          </a:p>
        </p:txBody>
      </p:sp>
    </p:spTree>
    <p:extLst>
      <p:ext uri="{BB962C8B-B14F-4D97-AF65-F5344CB8AC3E}">
        <p14:creationId xmlns:p14="http://schemas.microsoft.com/office/powerpoint/2010/main" xmlns="" val="603749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s-ES"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cs typeface="Arial" pitchFamily="34" charset="0"/>
        </a:defRPr>
      </a:lvl2pPr>
      <a:lvl3pPr algn="ctr" rtl="0" fontAlgn="base">
        <a:spcBef>
          <a:spcPct val="0"/>
        </a:spcBef>
        <a:spcAft>
          <a:spcPct val="0"/>
        </a:spcAft>
        <a:defRPr sz="4400">
          <a:solidFill>
            <a:schemeClr val="tx2"/>
          </a:solidFill>
          <a:latin typeface="Arial" pitchFamily="34" charset="0"/>
          <a:cs typeface="Arial" pitchFamily="34" charset="0"/>
        </a:defRPr>
      </a:lvl3pPr>
      <a:lvl4pPr algn="ctr" rtl="0" fontAlgn="base">
        <a:spcBef>
          <a:spcPct val="0"/>
        </a:spcBef>
        <a:spcAft>
          <a:spcPct val="0"/>
        </a:spcAft>
        <a:defRPr sz="4400">
          <a:solidFill>
            <a:schemeClr val="tx2"/>
          </a:solidFill>
          <a:latin typeface="Arial" pitchFamily="34" charset="0"/>
          <a:cs typeface="Arial" pitchFamily="34" charset="0"/>
        </a:defRPr>
      </a:lvl4pPr>
      <a:lvl5pPr algn="ctr" rtl="0" fontAlgn="base">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audio" Target="../media/media1.wav"/><Relationship Id="rId6" Type="http://schemas.openxmlformats.org/officeDocument/2006/relationships/image" Target="../media/image3.png"/><Relationship Id="rId5" Type="http://schemas.microsoft.com/office/2007/relationships/media" Target="../media/media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hyperlink" Target="https://vk.com/mispps" TargetMode="External"/><Relationship Id="rId3" Type="http://schemas.openxmlformats.org/officeDocument/2006/relationships/image" Target="../media/image91.png"/><Relationship Id="rId7" Type="http://schemas.openxmlformats.org/officeDocument/2006/relationships/hyperlink" Target="https://www.facebook.com/mispps" TargetMode="External"/><Relationship Id="rId12" Type="http://schemas.openxmlformats.org/officeDocument/2006/relationships/image" Target="../media/image96.png"/><Relationship Id="rId2" Type="http://schemas.openxmlformats.org/officeDocument/2006/relationships/hyperlink" Target="http://www.mispps.com/" TargetMode="External"/><Relationship Id="rId1" Type="http://schemas.openxmlformats.org/officeDocument/2006/relationships/slideLayout" Target="../slideLayouts/slideLayout12.xml"/><Relationship Id="rId6" Type="http://schemas.openxmlformats.org/officeDocument/2006/relationships/image" Target="../media/image93.png"/><Relationship Id="rId11" Type="http://schemas.openxmlformats.org/officeDocument/2006/relationships/hyperlink" Target="https://plus.google.com/+Mispps/" TargetMode="External"/><Relationship Id="rId5" Type="http://schemas.openxmlformats.org/officeDocument/2006/relationships/image" Target="../media/image92.png"/><Relationship Id="rId10" Type="http://schemas.openxmlformats.org/officeDocument/2006/relationships/image" Target="../media/image95.png"/><Relationship Id="rId4" Type="http://schemas.openxmlformats.org/officeDocument/2006/relationships/hyperlink" Target="http://www.mispps.com/boletin.html" TargetMode="External"/><Relationship Id="rId9" Type="http://schemas.openxmlformats.org/officeDocument/2006/relationships/hyperlink" Target="https://twitter.com/mispps" TargetMode="External"/><Relationship Id="rId14" Type="http://schemas.openxmlformats.org/officeDocument/2006/relationships/image" Target="../media/image9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24111" y="-44245"/>
            <a:ext cx="12193057" cy="6858594"/>
          </a:xfrm>
          <a:prstGeom prst="rect">
            <a:avLst/>
          </a:prstGeom>
        </p:spPr>
      </p:pic>
      <p:pic>
        <p:nvPicPr>
          <p:cNvPr id="3" name="Imagen 2"/>
          <p:cNvPicPr>
            <a:picLocks noChangeAspect="1"/>
          </p:cNvPicPr>
          <p:nvPr/>
        </p:nvPicPr>
        <p:blipFill>
          <a:blip r:embed="rId4" cstate="print"/>
          <a:stretch>
            <a:fillRect/>
          </a:stretch>
        </p:blipFill>
        <p:spPr>
          <a:xfrm>
            <a:off x="182366" y="962952"/>
            <a:ext cx="11827265" cy="4932091"/>
          </a:xfrm>
          <a:prstGeom prst="rect">
            <a:avLst/>
          </a:prstGeom>
        </p:spPr>
      </p:pic>
      <p:sp>
        <p:nvSpPr>
          <p:cNvPr id="4" name="Rectángulo 3"/>
          <p:cNvSpPr/>
          <p:nvPr/>
        </p:nvSpPr>
        <p:spPr>
          <a:xfrm>
            <a:off x="1737850" y="1074506"/>
            <a:ext cx="8716295" cy="4708981"/>
          </a:xfrm>
          <a:prstGeom prst="rect">
            <a:avLst/>
          </a:prstGeom>
        </p:spPr>
        <p:txBody>
          <a:bodyPr wrap="square">
            <a:spAutoFit/>
          </a:bodyPr>
          <a:lstStyle/>
          <a:p>
            <a:pPr algn="ctr"/>
            <a:r>
              <a:rPr lang="es-CO" sz="2000" b="1" i="1" dirty="0"/>
              <a:t>Valparaíso es una ciudad y comuna ubicada en el litoral central del territorio continental de Chile. Es la capital de la región y de la provincia homónimas. Cuenta con  una población que supera los 300 000 habitantes (2015), mientras que dicha cifra, incluyendo el área metropolitana de Valparaíso asciende a 1 066 000 personas (2015), convirtiéndola en la segunda área urbana más poblada de Chile después de la región Metropolitana de Santiago.</a:t>
            </a:r>
          </a:p>
          <a:p>
            <a:pPr algn="ctr"/>
            <a:r>
              <a:rPr lang="es-CO" sz="2000" b="1" i="1" dirty="0"/>
              <a:t>La ciudad es la sede del Congreso Nacional</a:t>
            </a:r>
            <a:r>
              <a:rPr lang="es-CO" sz="2000" b="1" i="1" dirty="0" smtClean="0"/>
              <a:t>, </a:t>
            </a:r>
            <a:r>
              <a:rPr lang="es-CO" sz="2000" b="1" i="1" dirty="0"/>
              <a:t>la Comandancia en Jefe de la Armada de Chile y de otros servicios públicos e instituciones del Estado de carácter nacional como el Consejo de la Cultura y las Artes, la Subsecretaría de Pesca, los servicios de Aduanas y de Pesca y Acuicultura. Su terminal portuario es uno de los principales del Pacífico Sur</a:t>
            </a:r>
            <a:r>
              <a:rPr lang="es-CO" sz="2000" b="1" i="1" dirty="0" smtClean="0"/>
              <a:t>. Geográficamente</a:t>
            </a:r>
            <a:r>
              <a:rPr lang="es-CO" sz="2000" b="1" i="1" dirty="0"/>
              <a:t>, Valparaíso se presenta en forma de un gran anfiteatro natural, emplazada en la bahía homónima y rodeada de cerros, en los cuales vive la mayor parte de la población</a:t>
            </a:r>
            <a:r>
              <a:rPr lang="es-CO" sz="2000" b="1" i="1" dirty="0" smtClean="0"/>
              <a:t>. </a:t>
            </a:r>
            <a:r>
              <a:rPr lang="es-CO" sz="2000" b="1" i="1" dirty="0"/>
              <a:t>Entre el pie de los cerros y el mar se forma el Plan, centro administrativo, comercial y financiero de la ciudad; mientras el </a:t>
            </a:r>
            <a:r>
              <a:rPr lang="es-CO" sz="2000" b="1" i="1" dirty="0" err="1"/>
              <a:t>bordemar</a:t>
            </a:r>
            <a:r>
              <a:rPr lang="es-CO" sz="2000" b="1" i="1" dirty="0"/>
              <a:t> es ocupado por el puerto.</a:t>
            </a:r>
          </a:p>
        </p:txBody>
      </p:sp>
      <p:pic>
        <p:nvPicPr>
          <p:cNvPr id="7" name="100_A_os_">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5791200" y="3124200"/>
            <a:ext cx="609600" cy="609600"/>
          </a:xfrm>
          <a:prstGeom prst="rect">
            <a:avLst/>
          </a:prstGeom>
        </p:spPr>
      </p:pic>
      <p:pic>
        <p:nvPicPr>
          <p:cNvPr id="8" name="100_A_os_">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5791200" y="3124200"/>
            <a:ext cx="609600" cy="609600"/>
          </a:xfrm>
          <a:prstGeom prst="rect">
            <a:avLst/>
          </a:prstGeom>
        </p:spPr>
      </p:pic>
      <p:sp>
        <p:nvSpPr>
          <p:cNvPr id="5" name="CuadroTexto 4"/>
          <p:cNvSpPr txBox="1"/>
          <p:nvPr/>
        </p:nvSpPr>
        <p:spPr>
          <a:xfrm rot="18759869">
            <a:off x="10771215" y="5174527"/>
            <a:ext cx="1499882" cy="461665"/>
          </a:xfrm>
          <a:prstGeom prst="rect">
            <a:avLst/>
          </a:prstGeom>
          <a:noFill/>
        </p:spPr>
        <p:txBody>
          <a:bodyPr wrap="square" rtlCol="0">
            <a:spAutoFit/>
          </a:bodyPr>
          <a:lstStyle/>
          <a:p>
            <a:pPr algn="ctr"/>
            <a:r>
              <a:rPr lang="es-CO" sz="800" dirty="0" smtClean="0"/>
              <a:t>Una creación de:</a:t>
            </a:r>
          </a:p>
          <a:p>
            <a:pPr algn="ctr"/>
            <a:r>
              <a:rPr lang="es-CO" sz="800" dirty="0" smtClean="0"/>
              <a:t>Jeremías </a:t>
            </a:r>
            <a:r>
              <a:rPr lang="es-CO" sz="800" dirty="0" err="1" smtClean="0"/>
              <a:t>Candelo</a:t>
            </a:r>
            <a:r>
              <a:rPr lang="es-CO" sz="800" dirty="0" smtClean="0"/>
              <a:t> Valencia</a:t>
            </a:r>
          </a:p>
          <a:p>
            <a:pPr algn="ctr"/>
            <a:r>
              <a:rPr lang="es-CO" sz="800" dirty="0" smtClean="0"/>
              <a:t>(jeremy54)</a:t>
            </a:r>
            <a:endParaRPr lang="es-CO" sz="800" dirty="0"/>
          </a:p>
        </p:txBody>
      </p:sp>
    </p:spTree>
    <p:extLst>
      <p:ext uri="{BB962C8B-B14F-4D97-AF65-F5344CB8AC3E}">
        <p14:creationId xmlns:p14="http://schemas.microsoft.com/office/powerpoint/2010/main" xmlns="" val="262985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80144" fill="hold"/>
                                        <p:tgtEl>
                                          <p:spTgt spid="7"/>
                                        </p:tgtEl>
                                      </p:cBhvr>
                                    </p:cmd>
                                  </p:childTnLst>
                                </p:cTn>
                              </p:par>
                            </p:childTnLst>
                          </p:cTn>
                        </p:par>
                      </p:childTnLst>
                    </p:cTn>
                  </p:par>
                </p:childTnLst>
              </p:cTn>
              <p:nextCondLst>
                <p:cond evt="onClick" delay="0">
                  <p:tgtEl>
                    <p:spTgt spid="7"/>
                  </p:tgtEl>
                </p:cond>
              </p:nextCondLst>
            </p:seq>
            <p:audio>
              <p:cMediaNode vol="80000">
                <p:cTn id="12" fill="hold" display="0">
                  <p:stCondLst>
                    <p:cond delay="indefinite"/>
                  </p:stCondLst>
                  <p:endCondLst>
                    <p:cond evt="onStopAudio" delay="0">
                      <p:tgtEl>
                        <p:sldTgt/>
                      </p:tgtEl>
                    </p:cond>
                  </p:endCondLst>
                </p:cTn>
                <p:tgtEl>
                  <p:spTgt spid="7"/>
                </p:tgtEl>
              </p:cMediaNode>
            </p:audio>
            <p:audio>
              <p:cMediaNode vol="80000" numSld="999" showWhenStopped="0">
                <p:cTn id="13" repeatCount="indefinite" fill="remove"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15784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73635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4036560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30356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75251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678288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96003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84657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894591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849663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29317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69078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529" y="-297"/>
            <a:ext cx="12193057" cy="6858594"/>
          </a:xfrm>
          <a:prstGeom prst="rect">
            <a:avLst/>
          </a:prstGeom>
        </p:spPr>
      </p:pic>
      <p:pic>
        <p:nvPicPr>
          <p:cNvPr id="3" name="Imagen 2"/>
          <p:cNvPicPr>
            <a:picLocks noChangeAspect="1"/>
          </p:cNvPicPr>
          <p:nvPr/>
        </p:nvPicPr>
        <p:blipFill>
          <a:blip r:embed="rId3" cstate="print"/>
          <a:stretch>
            <a:fillRect/>
          </a:stretch>
        </p:blipFill>
        <p:spPr>
          <a:xfrm>
            <a:off x="182366" y="962954"/>
            <a:ext cx="11827265" cy="4932091"/>
          </a:xfrm>
          <a:prstGeom prst="rect">
            <a:avLst/>
          </a:prstGeom>
        </p:spPr>
      </p:pic>
      <p:sp>
        <p:nvSpPr>
          <p:cNvPr id="4" name="Rectángulo 3"/>
          <p:cNvSpPr/>
          <p:nvPr/>
        </p:nvSpPr>
        <p:spPr>
          <a:xfrm>
            <a:off x="1818966" y="1074508"/>
            <a:ext cx="8554063" cy="4708981"/>
          </a:xfrm>
          <a:prstGeom prst="rect">
            <a:avLst/>
          </a:prstGeom>
        </p:spPr>
        <p:txBody>
          <a:bodyPr wrap="square">
            <a:spAutoFit/>
          </a:bodyPr>
          <a:lstStyle/>
          <a:p>
            <a:pPr algn="ctr"/>
            <a:r>
              <a:rPr lang="es-CO" sz="2000" b="1" i="1" dirty="0"/>
              <a:t>Viña del Mar es la capital turística indiscutida de Chile y referente obligado a la hora de señalar los destinos más importantes de América. Esta ciudad -siempre encantadora y acogedora- se encuentra en permanente proceso de crecimiento e innovación en infraestructura hotelera, gastronomía, comercio y turismo. </a:t>
            </a:r>
          </a:p>
          <a:p>
            <a:pPr algn="ctr"/>
            <a:r>
              <a:rPr lang="es-CO" sz="2000" b="1" i="1" dirty="0"/>
              <a:t>Viña del Mar invita a recorrer sus calles, conocer sus secretos y disfrutar de sus eventos durante todo el año. Nuestro portal Vinadelmar.cl cumple 8 años al servicio del turista nacional e internacional, entregando información directa e indispensable para encontrar y cubrir todo lo que el visitante necesita. Más de 8.000 visitas diarias nos posicionan como el único portal y buscador dedicado exclusivamente a Viña del Mar. </a:t>
            </a:r>
          </a:p>
          <a:p>
            <a:pPr algn="ctr"/>
            <a:r>
              <a:rPr lang="es-CO" sz="2000" b="1" i="1" dirty="0" smtClean="0"/>
              <a:t>Estar </a:t>
            </a:r>
            <a:r>
              <a:rPr lang="es-CO" sz="2000" b="1" i="1" dirty="0"/>
              <a:t>en Vinadelmar.cl es participar directamente en la industria del turismo y lo más importante, estar al alcance del turista cuando necesita servicios asociados a sus actividades en la ciudad. Establecer el contacto es sinónimo de oportunidades de negocios. Invitamos a incorporarse al único portal exclusivo de Viña del Mar enfocado al turismo y crecer junto a nosotros.</a:t>
            </a:r>
          </a:p>
        </p:txBody>
      </p:sp>
    </p:spTree>
    <p:extLst>
      <p:ext uri="{BB962C8B-B14F-4D97-AF65-F5344CB8AC3E}">
        <p14:creationId xmlns:p14="http://schemas.microsoft.com/office/powerpoint/2010/main" xmlns="" val="27207491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426992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98844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4130172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44409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888250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632303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905188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04512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604988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147649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3963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693121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53244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7158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530781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36425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576701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451488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597414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06471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44255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67348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549476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923240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89217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798331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96071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109453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735344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19399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217080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529" y="-297"/>
            <a:ext cx="12193057" cy="6858594"/>
          </a:xfrm>
          <a:prstGeom prst="rect">
            <a:avLst/>
          </a:prstGeom>
        </p:spPr>
      </p:pic>
      <p:pic>
        <p:nvPicPr>
          <p:cNvPr id="3" name="Imagen 2"/>
          <p:cNvPicPr>
            <a:picLocks noChangeAspect="1"/>
          </p:cNvPicPr>
          <p:nvPr/>
        </p:nvPicPr>
        <p:blipFill>
          <a:blip r:embed="rId3" cstate="print"/>
          <a:stretch>
            <a:fillRect/>
          </a:stretch>
        </p:blipFill>
        <p:spPr>
          <a:xfrm>
            <a:off x="182367" y="962954"/>
            <a:ext cx="11827265" cy="4932091"/>
          </a:xfrm>
          <a:prstGeom prst="rect">
            <a:avLst/>
          </a:prstGeom>
        </p:spPr>
      </p:pic>
      <p:sp>
        <p:nvSpPr>
          <p:cNvPr id="4" name="Rectángulo 3"/>
          <p:cNvSpPr/>
          <p:nvPr/>
        </p:nvSpPr>
        <p:spPr>
          <a:xfrm>
            <a:off x="2509683" y="1228396"/>
            <a:ext cx="7172632" cy="4401205"/>
          </a:xfrm>
          <a:prstGeom prst="rect">
            <a:avLst/>
          </a:prstGeom>
        </p:spPr>
        <p:txBody>
          <a:bodyPr wrap="square">
            <a:spAutoFit/>
          </a:bodyPr>
          <a:lstStyle/>
          <a:p>
            <a:pPr algn="ctr"/>
            <a:r>
              <a:rPr lang="es-CO" sz="2000" b="1" i="1" dirty="0"/>
              <a:t>Viña del Mar, también conocida tradicionalmente como «Ciudad Jardín», es una ciudad chilena perteneciente a la provincia y Región de Valparaíso; y que en conjunto con las comunas de Valparaíso, Concón, Quilpué y Villa Alemana forma parte del área metropolitana de Valparaíso.</a:t>
            </a:r>
          </a:p>
          <a:p>
            <a:pPr algn="ctr"/>
            <a:r>
              <a:rPr lang="es-CO" sz="2000" b="1" i="1" dirty="0"/>
              <a:t>Viña del Mar se ha destacado por sus plácidos balnearios, grandes centros comerciales, extensas costaneras con altas edificaciones, hoteles y variados lugares de entretenimiento, consolidándose como una de las capitales turísticas del país.</a:t>
            </a:r>
          </a:p>
          <a:p>
            <a:pPr algn="ctr"/>
            <a:r>
              <a:rPr lang="es-CO" sz="2000" b="1" i="1" dirty="0"/>
              <a:t>Debido a su riqueza arquitectónica desarrollada principalmente a fines del siglo XIX,8 en 2003 su centro histórico fue declarado Patrimonio de la Humanidad por la Unesco, convirtiéndose en el tercer sitio chileno protegido por el organismo internacional, tras el Parque Nacional Rapa </a:t>
            </a:r>
            <a:r>
              <a:rPr lang="es-CO" sz="2000" b="1" i="1" dirty="0" err="1"/>
              <a:t>Nui</a:t>
            </a:r>
            <a:r>
              <a:rPr lang="es-CO" sz="2000" b="1" i="1" dirty="0"/>
              <a:t> y 16 iglesias de Chiloé</a:t>
            </a:r>
            <a:r>
              <a:rPr lang="es-CO" sz="2000" b="1" i="1" dirty="0" smtClean="0"/>
              <a:t>.</a:t>
            </a:r>
            <a:endParaRPr lang="es-CO" sz="2000" b="1" i="1" dirty="0"/>
          </a:p>
        </p:txBody>
      </p:sp>
    </p:spTree>
    <p:extLst>
      <p:ext uri="{BB962C8B-B14F-4D97-AF65-F5344CB8AC3E}">
        <p14:creationId xmlns:p14="http://schemas.microsoft.com/office/powerpoint/2010/main" xmlns="" val="9873090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51382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381273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288407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75388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657784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1999"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53529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103239"/>
            <a:ext cx="12693445"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533623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541894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963706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10520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51605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48936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460889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44591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367999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417085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505132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51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11743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24136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191728" y="0"/>
            <a:ext cx="12491884"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222211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7740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1057" y="-133033"/>
            <a:ext cx="12193057" cy="6858594"/>
          </a:xfrm>
          <a:prstGeom prst="rect">
            <a:avLst/>
          </a:prstGeom>
        </p:spPr>
      </p:pic>
      <p:sp>
        <p:nvSpPr>
          <p:cNvPr id="5" name="Rectángulo 4"/>
          <p:cNvSpPr/>
          <p:nvPr/>
        </p:nvSpPr>
        <p:spPr>
          <a:xfrm>
            <a:off x="176981" y="914400"/>
            <a:ext cx="11813458" cy="508819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Rectángulo 6"/>
          <p:cNvSpPr/>
          <p:nvPr/>
        </p:nvSpPr>
        <p:spPr>
          <a:xfrm>
            <a:off x="339213" y="1002890"/>
            <a:ext cx="11488993" cy="491121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i="1" dirty="0">
                <a:solidFill>
                  <a:schemeClr val="tx1"/>
                </a:solidFill>
              </a:rPr>
              <a:t>Viña del Mar, se ubica en la costa central de la V Región de Chile, a 120 km. de la capital, Santiago.</a:t>
            </a:r>
          </a:p>
          <a:p>
            <a:pPr algn="ctr"/>
            <a:r>
              <a:rPr lang="es-CO" sz="2000" b="1" i="1" dirty="0">
                <a:solidFill>
                  <a:schemeClr val="tx1"/>
                </a:solidFill>
              </a:rPr>
              <a:t>Dada su geografía y carácter residencial, ha mantenido históricamente la condición de ciudad balneario, gracias al adecuado aprovechamiento de sus potencialidades paisajísticas y a la ejecución de diversos proyectos que han consolidado a Viña del Mar, a través del tiempo, como la “Capital Turística de Chile”, denominación que trasciende nuestras fronteras</a:t>
            </a:r>
            <a:r>
              <a:rPr lang="es-CO" sz="2000" b="1" i="1" dirty="0" smtClean="0">
                <a:solidFill>
                  <a:schemeClr val="tx1"/>
                </a:solidFill>
              </a:rPr>
              <a:t>. Viña </a:t>
            </a:r>
            <a:r>
              <a:rPr lang="es-CO" sz="2000" b="1" i="1" dirty="0">
                <a:solidFill>
                  <a:schemeClr val="tx1"/>
                </a:solidFill>
              </a:rPr>
              <a:t>del Mar, también es conocida como la "Ciudad Jardín" por estar originalmente rodeada de grandes áreas verdes y preservar en la actualidad en su zona urbana hermosos y extensos jardines, con variadas especies florales y arbóreas nativas y exóticas. Es destacable el hecho de que en la comunidad viñamarina existe una verdadera cultura por preservar y generar este tipo de áreas</a:t>
            </a:r>
            <a:r>
              <a:rPr lang="es-CO" sz="2000" b="1" i="1" dirty="0" smtClean="0">
                <a:solidFill>
                  <a:schemeClr val="tx1"/>
                </a:solidFill>
              </a:rPr>
              <a:t>. La </a:t>
            </a:r>
            <a:r>
              <a:rPr lang="es-CO" sz="2000" b="1" i="1" dirty="0">
                <a:solidFill>
                  <a:schemeClr val="tx1"/>
                </a:solidFill>
              </a:rPr>
              <a:t>belleza que ofrece su estética urbana se conjuga armoniosamente con sus 13 playas, una diversificada oferta de cultura, gastronomía y entretención, gracias a que cuenta con importantes y destacados recintos, como el Casino Municipal de Juegos</a:t>
            </a:r>
            <a:r>
              <a:rPr lang="es-CO" sz="2000" b="1" i="1" dirty="0" smtClean="0">
                <a:solidFill>
                  <a:schemeClr val="tx1"/>
                </a:solidFill>
              </a:rPr>
              <a:t>. La </a:t>
            </a:r>
            <a:r>
              <a:rPr lang="es-CO" sz="2000" b="1" i="1" dirty="0">
                <a:solidFill>
                  <a:schemeClr val="tx1"/>
                </a:solidFill>
              </a:rPr>
              <a:t>corta distancia que la separa de Santiago (90 minutos </a:t>
            </a:r>
            <a:r>
              <a:rPr lang="es-CO" sz="2000" b="1" i="1" dirty="0" smtClean="0">
                <a:solidFill>
                  <a:schemeClr val="tx1"/>
                </a:solidFill>
              </a:rPr>
              <a:t> </a:t>
            </a:r>
            <a:r>
              <a:rPr lang="es-CO" sz="2000" b="1" i="1" dirty="0">
                <a:solidFill>
                  <a:schemeClr val="tx1"/>
                </a:solidFill>
              </a:rPr>
              <a:t>en vehículo), facilita la concurrencia de turistas y ser uno de los destinos predilectos del turismo nacional y extranjero</a:t>
            </a:r>
            <a:r>
              <a:rPr lang="es-CO" sz="2000" b="1" i="1" dirty="0" smtClean="0">
                <a:solidFill>
                  <a:schemeClr val="tx1"/>
                </a:solidFill>
              </a:rPr>
              <a:t>. Uno </a:t>
            </a:r>
            <a:r>
              <a:rPr lang="es-CO" sz="2000" b="1" i="1" dirty="0">
                <a:solidFill>
                  <a:schemeClr val="tx1"/>
                </a:solidFill>
              </a:rPr>
              <a:t>de sus principales atractivos es su extenso borde costero, en el que se alternan 8 kilómetros de playas, paseos y </a:t>
            </a:r>
            <a:r>
              <a:rPr lang="es-CO" sz="2000" b="1" i="1" dirty="0" err="1">
                <a:solidFill>
                  <a:schemeClr val="tx1"/>
                </a:solidFill>
              </a:rPr>
              <a:t>roqueríos</a:t>
            </a:r>
            <a:r>
              <a:rPr lang="es-CO" sz="2000" b="1" i="1" dirty="0" smtClean="0">
                <a:solidFill>
                  <a:schemeClr val="tx1"/>
                </a:solidFill>
              </a:rPr>
              <a:t>. También </a:t>
            </a:r>
            <a:r>
              <a:rPr lang="es-CO" sz="2000" b="1" i="1" dirty="0">
                <a:solidFill>
                  <a:schemeClr val="tx1"/>
                </a:solidFill>
              </a:rPr>
              <a:t>llaman la atención sus numerosos palacios, antiguas mansiones de acaudaladas familias que hoy se han transformado en elegantes museos.</a:t>
            </a:r>
          </a:p>
        </p:txBody>
      </p:sp>
    </p:spTree>
    <p:extLst>
      <p:ext uri="{BB962C8B-B14F-4D97-AF65-F5344CB8AC3E}">
        <p14:creationId xmlns:p14="http://schemas.microsoft.com/office/powerpoint/2010/main" xmlns="" val="42202033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4283721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653937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88000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84808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11322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313102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803152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0163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83731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148102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82729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589476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61459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52905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076107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112785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98474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293159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444595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406412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306162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12192000" cy="685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173369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3498DB"/>
        </a:solidFill>
        <a:effectLst/>
      </p:bgPr>
    </p:bg>
    <p:spTree>
      <p:nvGrpSpPr>
        <p:cNvPr id="1" name=""/>
        <p:cNvGrpSpPr/>
        <p:nvPr/>
      </p:nvGrpSpPr>
      <p:grpSpPr>
        <a:xfrm>
          <a:off x="0" y="0"/>
          <a:ext cx="0" cy="0"/>
          <a:chOff x="0" y="0"/>
          <a:chExt cx="0" cy="0"/>
        </a:xfrm>
      </p:grpSpPr>
      <p:sp>
        <p:nvSpPr>
          <p:cNvPr id="4100" name="Rectangle 4"/>
          <p:cNvSpPr>
            <a:spLocks noChangeArrowheads="1"/>
          </p:cNvSpPr>
          <p:nvPr/>
        </p:nvSpPr>
        <p:spPr bwMode="auto">
          <a:xfrm>
            <a:off x="0" y="1600200"/>
            <a:ext cx="12192000" cy="228600"/>
          </a:xfrm>
          <a:prstGeom prst="rect">
            <a:avLst/>
          </a:prstGeom>
          <a:solidFill>
            <a:schemeClr val="bg1"/>
          </a:solidFill>
          <a:ln w="19050">
            <a:solidFill>
              <a:srgbClr val="C0C0C0"/>
            </a:solidFill>
            <a:miter lim="800000"/>
            <a:headEnd/>
            <a:tailEnd/>
          </a:ln>
          <a:effectLst/>
        </p:spPr>
        <p:txBody>
          <a:bodyPr wrap="none" anchor="ctr"/>
          <a:lstStyle/>
          <a:p>
            <a:pPr fontAlgn="base">
              <a:spcBef>
                <a:spcPct val="0"/>
              </a:spcBef>
              <a:spcAft>
                <a:spcPct val="0"/>
              </a:spcAft>
            </a:pPr>
            <a:endParaRPr lang="es-ES" smtClean="0">
              <a:solidFill>
                <a:srgbClr val="000000"/>
              </a:solidFill>
            </a:endParaRPr>
          </a:p>
        </p:txBody>
      </p:sp>
      <p:sp>
        <p:nvSpPr>
          <p:cNvPr id="4101" name="Rectangle 5"/>
          <p:cNvSpPr>
            <a:spLocks noChangeArrowheads="1"/>
          </p:cNvSpPr>
          <p:nvPr/>
        </p:nvSpPr>
        <p:spPr bwMode="auto">
          <a:xfrm>
            <a:off x="0" y="1828800"/>
            <a:ext cx="12192000" cy="5029200"/>
          </a:xfrm>
          <a:prstGeom prst="rect">
            <a:avLst/>
          </a:prstGeom>
          <a:solidFill>
            <a:srgbClr val="B6E8FC"/>
          </a:solidFill>
          <a:ln w="9525">
            <a:noFill/>
            <a:miter lim="800000"/>
            <a:headEnd/>
            <a:tailEnd/>
          </a:ln>
          <a:effectLst/>
        </p:spPr>
        <p:txBody>
          <a:bodyPr wrap="none" anchor="ctr"/>
          <a:lstStyle/>
          <a:p>
            <a:pPr algn="ctr" fontAlgn="base">
              <a:spcBef>
                <a:spcPct val="0"/>
              </a:spcBef>
              <a:spcAft>
                <a:spcPct val="0"/>
              </a:spcAft>
            </a:pPr>
            <a:endParaRPr lang="es-ES" smtClean="0">
              <a:solidFill>
                <a:srgbClr val="000000"/>
              </a:solidFill>
            </a:endParaRPr>
          </a:p>
        </p:txBody>
      </p:sp>
      <p:pic>
        <p:nvPicPr>
          <p:cNvPr id="4103" name="Picture 7" descr="logo_grande">
            <a:hlinkClick r:id="rId2"/>
          </p:cNvPr>
          <p:cNvPicPr>
            <a:picLocks noChangeAspect="1" noChangeArrowheads="1"/>
          </p:cNvPicPr>
          <p:nvPr/>
        </p:nvPicPr>
        <p:blipFill>
          <a:blip r:embed="rId3" cstate="print"/>
          <a:srcRect/>
          <a:stretch>
            <a:fillRect/>
          </a:stretch>
        </p:blipFill>
        <p:spPr bwMode="auto">
          <a:xfrm>
            <a:off x="2641600" y="0"/>
            <a:ext cx="6502400" cy="1562100"/>
          </a:xfrm>
          <a:prstGeom prst="rect">
            <a:avLst/>
          </a:prstGeom>
          <a:noFill/>
        </p:spPr>
      </p:pic>
      <p:sp>
        <p:nvSpPr>
          <p:cNvPr id="4104" name="Text Box 8"/>
          <p:cNvSpPr txBox="1">
            <a:spLocks noChangeArrowheads="1"/>
          </p:cNvSpPr>
          <p:nvPr/>
        </p:nvSpPr>
        <p:spPr bwMode="auto">
          <a:xfrm>
            <a:off x="0" y="1905001"/>
            <a:ext cx="12192000" cy="2369880"/>
          </a:xfrm>
          <a:prstGeom prst="rect">
            <a:avLst/>
          </a:prstGeom>
          <a:noFill/>
          <a:ln w="9525">
            <a:noFill/>
            <a:miter lim="800000"/>
            <a:headEnd/>
            <a:tailEnd/>
          </a:ln>
          <a:effectLst/>
        </p:spPr>
        <p:txBody>
          <a:bodyPr>
            <a:spAutoFit/>
          </a:bodyPr>
          <a:lstStyle/>
          <a:p>
            <a:pPr algn="ctr" fontAlgn="base">
              <a:spcBef>
                <a:spcPct val="50000"/>
              </a:spcBef>
              <a:spcAft>
                <a:spcPct val="0"/>
              </a:spcAft>
            </a:pPr>
            <a:r>
              <a:rPr lang="es-ES" sz="6000" b="1" smtClean="0">
                <a:solidFill>
                  <a:srgbClr val="000000"/>
                </a:solidFill>
                <a:latin typeface="Kristen ITC" pitchFamily="66" charset="0"/>
              </a:rPr>
              <a:t>¿Te ha gustado?</a:t>
            </a:r>
            <a:r>
              <a:rPr lang="es-ES" sz="4800" smtClean="0">
                <a:solidFill>
                  <a:srgbClr val="000000"/>
                </a:solidFill>
                <a:latin typeface="Kristen ITC" pitchFamily="66" charset="0"/>
              </a:rPr>
              <a:t> </a:t>
            </a:r>
            <a:br>
              <a:rPr lang="es-ES" sz="4800" smtClean="0">
                <a:solidFill>
                  <a:srgbClr val="000000"/>
                </a:solidFill>
                <a:latin typeface="Kristen ITC" pitchFamily="66" charset="0"/>
              </a:rPr>
            </a:br>
            <a:r>
              <a:rPr lang="es-ES" sz="4400" smtClean="0">
                <a:solidFill>
                  <a:srgbClr val="000000"/>
                </a:solidFill>
                <a:latin typeface="Kristen ITC" pitchFamily="66" charset="0"/>
              </a:rPr>
              <a:t>Puedes ver más entrando </a:t>
            </a:r>
            <a:br>
              <a:rPr lang="es-ES" sz="4400" smtClean="0">
                <a:solidFill>
                  <a:srgbClr val="000000"/>
                </a:solidFill>
                <a:latin typeface="Kristen ITC" pitchFamily="66" charset="0"/>
              </a:rPr>
            </a:br>
            <a:r>
              <a:rPr lang="es-ES" sz="4400" b="1" smtClean="0">
                <a:solidFill>
                  <a:srgbClr val="40F903"/>
                </a:solidFill>
                <a:latin typeface="Kristen ITC" pitchFamily="66" charset="0"/>
                <a:hlinkClick r:id="rId2"/>
              </a:rPr>
              <a:t>Aquí</a:t>
            </a:r>
            <a:endParaRPr lang="es-ES" sz="4400" b="1" smtClean="0">
              <a:solidFill>
                <a:srgbClr val="40F903"/>
              </a:solidFill>
              <a:latin typeface="Kristen ITC" pitchFamily="66" charset="0"/>
            </a:endParaRPr>
          </a:p>
        </p:txBody>
      </p:sp>
      <p:sp>
        <p:nvSpPr>
          <p:cNvPr id="4107" name="Text Box 11"/>
          <p:cNvSpPr txBox="1">
            <a:spLocks noChangeArrowheads="1"/>
          </p:cNvSpPr>
          <p:nvPr/>
        </p:nvSpPr>
        <p:spPr bwMode="auto">
          <a:xfrm>
            <a:off x="1524000" y="4724403"/>
            <a:ext cx="3556000" cy="1615827"/>
          </a:xfrm>
          <a:prstGeom prst="rect">
            <a:avLst/>
          </a:prstGeom>
          <a:noFill/>
          <a:ln w="19050">
            <a:noFill/>
            <a:prstDash val="sysDot"/>
            <a:miter lim="800000"/>
            <a:headEnd/>
            <a:tailEnd/>
          </a:ln>
          <a:effectLst/>
        </p:spPr>
        <p:txBody>
          <a:bodyPr>
            <a:spAutoFit/>
          </a:bodyPr>
          <a:lstStyle/>
          <a:p>
            <a:pPr algn="ctr" fontAlgn="base">
              <a:spcBef>
                <a:spcPct val="50000"/>
              </a:spcBef>
              <a:spcAft>
                <a:spcPct val="0"/>
              </a:spcAft>
            </a:pPr>
            <a:r>
              <a:rPr lang="es-ES_tradnl" b="1" smtClean="0">
                <a:solidFill>
                  <a:srgbClr val="000000"/>
                </a:solidFill>
                <a:latin typeface="Kristen ITC" pitchFamily="66" charset="0"/>
              </a:rPr>
              <a:t>Además puedes recibir powerpoints en tu correo electrónico suscribiéndote aquí:</a:t>
            </a:r>
            <a:r>
              <a:rPr lang="es-ES_tradnl" b="1" smtClean="0">
                <a:solidFill>
                  <a:srgbClr val="0066FF"/>
                </a:solidFill>
              </a:rPr>
              <a:t> </a:t>
            </a:r>
          </a:p>
          <a:p>
            <a:pPr fontAlgn="base">
              <a:spcBef>
                <a:spcPct val="50000"/>
              </a:spcBef>
              <a:spcAft>
                <a:spcPct val="0"/>
              </a:spcAft>
            </a:pPr>
            <a:endParaRPr lang="es-ES" b="1" smtClean="0">
              <a:solidFill>
                <a:srgbClr val="0066FF"/>
              </a:solidFill>
            </a:endParaRPr>
          </a:p>
        </p:txBody>
      </p:sp>
      <p:pic>
        <p:nvPicPr>
          <p:cNvPr id="4106" name="Picture 10" descr="email">
            <a:hlinkClick r:id="rId4"/>
          </p:cNvPr>
          <p:cNvPicPr>
            <a:picLocks noChangeAspect="1" noChangeArrowheads="1"/>
          </p:cNvPicPr>
          <p:nvPr/>
        </p:nvPicPr>
        <p:blipFill>
          <a:blip r:embed="rId5" cstate="print"/>
          <a:srcRect/>
          <a:stretch>
            <a:fillRect/>
          </a:stretch>
        </p:blipFill>
        <p:spPr bwMode="auto">
          <a:xfrm>
            <a:off x="7518400" y="4191000"/>
            <a:ext cx="3149600" cy="2362200"/>
          </a:xfrm>
          <a:prstGeom prst="rect">
            <a:avLst/>
          </a:prstGeom>
          <a:noFill/>
        </p:spPr>
      </p:pic>
      <p:pic>
        <p:nvPicPr>
          <p:cNvPr id="4113" name="Picture 17" descr="flechas-8"/>
          <p:cNvPicPr>
            <a:picLocks noChangeAspect="1" noChangeArrowheads="1"/>
          </p:cNvPicPr>
          <p:nvPr/>
        </p:nvPicPr>
        <p:blipFill>
          <a:blip r:embed="rId6" cstate="print"/>
          <a:srcRect/>
          <a:stretch>
            <a:fillRect/>
          </a:stretch>
        </p:blipFill>
        <p:spPr bwMode="auto">
          <a:xfrm>
            <a:off x="5384800" y="4876800"/>
            <a:ext cx="1625600" cy="990600"/>
          </a:xfrm>
          <a:prstGeom prst="rect">
            <a:avLst/>
          </a:prstGeom>
          <a:noFill/>
        </p:spPr>
      </p:pic>
      <p:pic>
        <p:nvPicPr>
          <p:cNvPr id="4117" name="Picture 21" descr="facebook-icon">
            <a:hlinkClick r:id="rId7"/>
          </p:cNvPr>
          <p:cNvPicPr>
            <a:picLocks noChangeAspect="1" noChangeArrowheads="1"/>
          </p:cNvPicPr>
          <p:nvPr/>
        </p:nvPicPr>
        <p:blipFill>
          <a:blip r:embed="rId8" cstate="print"/>
          <a:srcRect/>
          <a:stretch>
            <a:fillRect/>
          </a:stretch>
        </p:blipFill>
        <p:spPr bwMode="auto">
          <a:xfrm>
            <a:off x="0" y="2971800"/>
            <a:ext cx="711200" cy="533400"/>
          </a:xfrm>
          <a:prstGeom prst="rect">
            <a:avLst/>
          </a:prstGeom>
          <a:noFill/>
        </p:spPr>
      </p:pic>
      <p:pic>
        <p:nvPicPr>
          <p:cNvPr id="4118" name="Picture 22" descr="twitter-icon">
            <a:hlinkClick r:id="rId9"/>
          </p:cNvPr>
          <p:cNvPicPr>
            <a:picLocks noChangeAspect="1" noChangeArrowheads="1"/>
          </p:cNvPicPr>
          <p:nvPr/>
        </p:nvPicPr>
        <p:blipFill>
          <a:blip r:embed="rId10" cstate="print"/>
          <a:srcRect/>
          <a:stretch>
            <a:fillRect/>
          </a:stretch>
        </p:blipFill>
        <p:spPr bwMode="auto">
          <a:xfrm>
            <a:off x="0" y="3505200"/>
            <a:ext cx="711200" cy="533400"/>
          </a:xfrm>
          <a:prstGeom prst="rect">
            <a:avLst/>
          </a:prstGeom>
          <a:noFill/>
        </p:spPr>
      </p:pic>
      <p:pic>
        <p:nvPicPr>
          <p:cNvPr id="4119" name="Picture 23" descr="Web-Google-plus-Metro-icon">
            <a:hlinkClick r:id="rId11"/>
          </p:cNvPr>
          <p:cNvPicPr>
            <a:picLocks noChangeAspect="1" noChangeArrowheads="1"/>
          </p:cNvPicPr>
          <p:nvPr/>
        </p:nvPicPr>
        <p:blipFill>
          <a:blip r:embed="rId12" cstate="print"/>
          <a:srcRect/>
          <a:stretch>
            <a:fillRect/>
          </a:stretch>
        </p:blipFill>
        <p:spPr bwMode="auto">
          <a:xfrm>
            <a:off x="0" y="4038600"/>
            <a:ext cx="711200" cy="533400"/>
          </a:xfrm>
          <a:prstGeom prst="rect">
            <a:avLst/>
          </a:prstGeom>
          <a:noFill/>
        </p:spPr>
      </p:pic>
      <p:pic>
        <p:nvPicPr>
          <p:cNvPr id="4120" name="Picture 24" descr="vkontakte-256">
            <a:hlinkClick r:id="rId13"/>
          </p:cNvPr>
          <p:cNvPicPr>
            <a:picLocks noChangeAspect="1" noChangeArrowheads="1"/>
          </p:cNvPicPr>
          <p:nvPr/>
        </p:nvPicPr>
        <p:blipFill>
          <a:blip r:embed="rId14" cstate="print"/>
          <a:srcRect/>
          <a:stretch>
            <a:fillRect/>
          </a:stretch>
        </p:blipFill>
        <p:spPr bwMode="auto">
          <a:xfrm>
            <a:off x="0" y="4572000"/>
            <a:ext cx="711200" cy="533400"/>
          </a:xfrm>
          <a:prstGeom prst="rect">
            <a:avLst/>
          </a:prstGeom>
          <a:noFill/>
        </p:spPr>
      </p:pic>
    </p:spTree>
  </p:cSld>
  <p:clrMapOvr>
    <a:masterClrMapping/>
  </p:clrMapOvr>
  <p:transition spd="slow" advClick="0">
    <p:fade thruBlk="1"/>
  </p:transition>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iseño predeterminado">
  <a:themeElements>
    <a:clrScheme name="Diseño predeterminado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D9604"/>
      </a:hlink>
      <a:folHlink>
        <a:srgbClr val="FD9604"/>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iseño predeterminado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D9604"/>
        </a:hlink>
        <a:folHlink>
          <a:srgbClr val="FD9604"/>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149</TotalTime>
  <Words>837</Words>
  <Application>Microsoft Office PowerPoint</Application>
  <PresentationFormat>Personalizado</PresentationFormat>
  <Paragraphs>15</Paragraphs>
  <Slides>92</Slides>
  <Notes>0</Notes>
  <HiddenSlides>0</HiddenSlides>
  <MMClips>2</MMClips>
  <ScaleCrop>false</ScaleCrop>
  <HeadingPairs>
    <vt:vector size="4" baseType="variant">
      <vt:variant>
        <vt:lpstr>Tema</vt:lpstr>
      </vt:variant>
      <vt:variant>
        <vt:i4>2</vt:i4>
      </vt:variant>
      <vt:variant>
        <vt:lpstr>Títulos de diapositiva</vt:lpstr>
      </vt:variant>
      <vt:variant>
        <vt:i4>92</vt:i4>
      </vt:variant>
    </vt:vector>
  </HeadingPairs>
  <TitlesOfParts>
    <vt:vector size="94" baseType="lpstr">
      <vt:lpstr>Tema de Office</vt:lpstr>
      <vt:lpstr>Diseño predeterminado</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Diapositiva 70</vt:lpstr>
      <vt:lpstr>Diapositiva 71</vt:lpstr>
      <vt:lpstr>Diapositiva 72</vt:lpstr>
      <vt:lpstr>Diapositiva 73</vt:lpstr>
      <vt:lpstr>Diapositiva 74</vt:lpstr>
      <vt:lpstr>Diapositiva 75</vt:lpstr>
      <vt:lpstr>Diapositiva 76</vt:lpstr>
      <vt:lpstr>Diapositiva 77</vt:lpstr>
      <vt:lpstr>Diapositiva 78</vt:lpstr>
      <vt:lpstr>Diapositiva 79</vt:lpstr>
      <vt:lpstr>Diapositiva 80</vt:lpstr>
      <vt:lpstr>Diapositiva 81</vt:lpstr>
      <vt:lpstr>Diapositiva 82</vt:lpstr>
      <vt:lpstr>Diapositiva 83</vt:lpstr>
      <vt:lpstr>Diapositiva 84</vt:lpstr>
      <vt:lpstr>Diapositiva 85</vt:lpstr>
      <vt:lpstr>Diapositiva 86</vt:lpstr>
      <vt:lpstr>Diapositiva 87</vt:lpstr>
      <vt:lpstr>Diapositiva 88</vt:lpstr>
      <vt:lpstr>Diapositiva 89</vt:lpstr>
      <vt:lpstr>Diapositiva 90</vt:lpstr>
      <vt:lpstr>Diapositiva 91</vt:lpstr>
      <vt:lpstr>Diapositiva 92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JEREMIAS CANDELO VALENCIA</dc:creator>
  <cp:lastModifiedBy>Margarita</cp:lastModifiedBy>
  <cp:revision>25</cp:revision>
  <dcterms:created xsi:type="dcterms:W3CDTF">2016-03-10T02:49:34Z</dcterms:created>
  <dcterms:modified xsi:type="dcterms:W3CDTF">2016-03-16T19:13:19Z</dcterms:modified>
</cp:coreProperties>
</file>