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44" r:id="rId5"/>
    <p:sldId id="258" r:id="rId6"/>
    <p:sldId id="259" r:id="rId7"/>
    <p:sldId id="260" r:id="rId8"/>
    <p:sldId id="262" r:id="rId9"/>
    <p:sldId id="263" r:id="rId10"/>
    <p:sldId id="264" r:id="rId11"/>
    <p:sldId id="261" r:id="rId12"/>
    <p:sldId id="265" r:id="rId13"/>
    <p:sldId id="267" r:id="rId14"/>
    <p:sldId id="266" r:id="rId15"/>
    <p:sldId id="268" r:id="rId16"/>
    <p:sldId id="269" r:id="rId17"/>
    <p:sldId id="270" r:id="rId18"/>
    <p:sldId id="271" r:id="rId19"/>
    <p:sldId id="272" r:id="rId20"/>
    <p:sldId id="337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336" r:id="rId30"/>
    <p:sldId id="281" r:id="rId31"/>
    <p:sldId id="282" r:id="rId32"/>
    <p:sldId id="283" r:id="rId33"/>
    <p:sldId id="287" r:id="rId34"/>
    <p:sldId id="284" r:id="rId35"/>
    <p:sldId id="285" r:id="rId36"/>
    <p:sldId id="286" r:id="rId37"/>
    <p:sldId id="335" r:id="rId38"/>
    <p:sldId id="288" r:id="rId39"/>
    <p:sldId id="289" r:id="rId40"/>
    <p:sldId id="290" r:id="rId41"/>
    <p:sldId id="334" r:id="rId42"/>
    <p:sldId id="291" r:id="rId43"/>
    <p:sldId id="292" r:id="rId44"/>
    <p:sldId id="293" r:id="rId45"/>
    <p:sldId id="294" r:id="rId46"/>
    <p:sldId id="295" r:id="rId47"/>
    <p:sldId id="296" r:id="rId48"/>
    <p:sldId id="301" r:id="rId49"/>
    <p:sldId id="297" r:id="rId50"/>
    <p:sldId id="298" r:id="rId51"/>
    <p:sldId id="299" r:id="rId52"/>
    <p:sldId id="300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15" r:id="rId67"/>
    <p:sldId id="316" r:id="rId68"/>
    <p:sldId id="317" r:id="rId69"/>
    <p:sldId id="338" r:id="rId70"/>
    <p:sldId id="318" r:id="rId71"/>
    <p:sldId id="319" r:id="rId72"/>
    <p:sldId id="320" r:id="rId73"/>
    <p:sldId id="321" r:id="rId74"/>
    <p:sldId id="322" r:id="rId75"/>
    <p:sldId id="323" r:id="rId76"/>
    <p:sldId id="324" r:id="rId77"/>
    <p:sldId id="325" r:id="rId78"/>
    <p:sldId id="326" r:id="rId79"/>
    <p:sldId id="327" r:id="rId80"/>
    <p:sldId id="343" r:id="rId81"/>
    <p:sldId id="328" r:id="rId82"/>
    <p:sldId id="329" r:id="rId83"/>
    <p:sldId id="330" r:id="rId84"/>
    <p:sldId id="331" r:id="rId85"/>
    <p:sldId id="332" r:id="rId86"/>
    <p:sldId id="342" r:id="rId87"/>
    <p:sldId id="333" r:id="rId88"/>
    <p:sldId id="339" r:id="rId89"/>
    <p:sldId id="340" r:id="rId90"/>
    <p:sldId id="341" r:id="rId91"/>
    <p:sldId id="345" r:id="rId9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YVkXa1bR1QBxSbFUvqTCQ==" hashData="PPsTplg0HggK9zTUjfK8naxmLG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384" autoAdjust="0"/>
    <p:restoredTop sz="94660"/>
  </p:normalViewPr>
  <p:slideViewPr>
    <p:cSldViewPr snapToGrid="0">
      <p:cViewPr varScale="1">
        <p:scale>
          <a:sx n="33" d="100"/>
          <a:sy n="33" d="100"/>
        </p:scale>
        <p:origin x="-78" y="-16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0E124-8368-4CB8-94AB-36DFDD4BAD05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5D3EC-71CB-4014-B252-DEA728A4D4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83034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0E124-8368-4CB8-94AB-36DFDD4BAD05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5D3EC-71CB-4014-B252-DEA728A4D4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85594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0E124-8368-4CB8-94AB-36DFDD4BAD05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5D3EC-71CB-4014-B252-DEA728A4D4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69737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0E124-8368-4CB8-94AB-36DFDD4BAD05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5D3EC-71CB-4014-B252-DEA728A4D4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75320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0E124-8368-4CB8-94AB-36DFDD4BAD05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5D3EC-71CB-4014-B252-DEA728A4D4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63659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0E124-8368-4CB8-94AB-36DFDD4BAD05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5D3EC-71CB-4014-B252-DEA728A4D4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38184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0E124-8368-4CB8-94AB-36DFDD4BAD05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5D3EC-71CB-4014-B252-DEA728A4D4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74377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0E124-8368-4CB8-94AB-36DFDD4BAD05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5D3EC-71CB-4014-B252-DEA728A4D4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21613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0E124-8368-4CB8-94AB-36DFDD4BAD05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5D3EC-71CB-4014-B252-DEA728A4D4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21310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0E124-8368-4CB8-94AB-36DFDD4BAD05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5D3EC-71CB-4014-B252-DEA728A4D4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21520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0E124-8368-4CB8-94AB-36DFDD4BAD05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5D3EC-71CB-4014-B252-DEA728A4D4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534285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0E124-8368-4CB8-94AB-36DFDD4BAD05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5D3EC-71CB-4014-B252-DEA728A4D4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90626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2.png"/><Relationship Id="rId10" Type="http://schemas.openxmlformats.org/officeDocument/2006/relationships/image" Target="../media/image9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857828" y="751344"/>
            <a:ext cx="8476343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chemeClr val="bg1"/>
                </a:solidFill>
              </a:rPr>
              <a:t>El Valle del </a:t>
            </a:r>
            <a:r>
              <a:rPr lang="es-CO" i="1" dirty="0" err="1">
                <a:solidFill>
                  <a:schemeClr val="bg1"/>
                </a:solidFill>
              </a:rPr>
              <a:t>Cocora</a:t>
            </a:r>
            <a:r>
              <a:rPr lang="es-CO" i="1" dirty="0">
                <a:solidFill>
                  <a:schemeClr val="bg1"/>
                </a:solidFill>
              </a:rPr>
              <a:t> </a:t>
            </a:r>
            <a:r>
              <a:rPr lang="es-CO" i="1" dirty="0" smtClean="0">
                <a:solidFill>
                  <a:schemeClr val="bg1"/>
                </a:solidFill>
              </a:rPr>
              <a:t>en </a:t>
            </a:r>
            <a:r>
              <a:rPr lang="es-CO" i="1" dirty="0" err="1" smtClean="0">
                <a:solidFill>
                  <a:schemeClr val="bg1"/>
                </a:solidFill>
              </a:rPr>
              <a:t>Salento</a:t>
            </a:r>
            <a:r>
              <a:rPr lang="es-CO" i="1" dirty="0" smtClean="0">
                <a:solidFill>
                  <a:schemeClr val="bg1"/>
                </a:solidFill>
              </a:rPr>
              <a:t>-Quindío, se </a:t>
            </a:r>
            <a:r>
              <a:rPr lang="es-CO" i="1" dirty="0">
                <a:solidFill>
                  <a:schemeClr val="bg1"/>
                </a:solidFill>
              </a:rPr>
              <a:t>localiza entre los cursos altos del río Quindío, el principal curso fluvial del departamento homónimo, a una altura entre los 1800 y los 2400 msnm. El valle está ubicado a una distancia de 24 km al noreste de la capital departamental, Armenia, en jurisdicción del municipio de </a:t>
            </a:r>
            <a:r>
              <a:rPr lang="es-CO" i="1" dirty="0" err="1">
                <a:solidFill>
                  <a:schemeClr val="bg1"/>
                </a:solidFill>
              </a:rPr>
              <a:t>Salento</a:t>
            </a:r>
            <a:r>
              <a:rPr lang="es-CO" i="1" dirty="0">
                <a:solidFill>
                  <a:schemeClr val="bg1"/>
                </a:solidFill>
              </a:rPr>
              <a:t>. El Valle del </a:t>
            </a:r>
            <a:r>
              <a:rPr lang="es-CO" i="1" dirty="0" err="1">
                <a:solidFill>
                  <a:schemeClr val="bg1"/>
                </a:solidFill>
              </a:rPr>
              <a:t>Cocora</a:t>
            </a:r>
            <a:r>
              <a:rPr lang="es-CO" i="1" dirty="0">
                <a:solidFill>
                  <a:schemeClr val="bg1"/>
                </a:solidFill>
              </a:rPr>
              <a:t> es reconocido a nivel mundial y nacional por su hermoso paisaje, por sus palmas de Cera que miden más 60 m (las más altas del mundo) y declaradas el árbol Nacional de Colombia. Allí es la cuna del nacimiento del Río Quindío y es una de las entradas al Parque Natural de los </a:t>
            </a:r>
            <a:r>
              <a:rPr lang="es-CO" i="1" dirty="0" smtClean="0">
                <a:solidFill>
                  <a:schemeClr val="bg1"/>
                </a:solidFill>
              </a:rPr>
              <a:t>Nevados. El </a:t>
            </a:r>
            <a:r>
              <a:rPr lang="es-CO" i="1" dirty="0">
                <a:solidFill>
                  <a:schemeClr val="bg1"/>
                </a:solidFill>
              </a:rPr>
              <a:t>camino que lo conducirá a </a:t>
            </a:r>
            <a:r>
              <a:rPr lang="es-CO" i="1" dirty="0" err="1">
                <a:solidFill>
                  <a:schemeClr val="bg1"/>
                </a:solidFill>
              </a:rPr>
              <a:t>Salento</a:t>
            </a:r>
            <a:r>
              <a:rPr lang="es-CO" i="1" dirty="0">
                <a:solidFill>
                  <a:schemeClr val="bg1"/>
                </a:solidFill>
              </a:rPr>
              <a:t> está lleno de verde y hermosos paisajes. Saliendo de la capital Armenia, por el norte, un desvío lo conducirá hasta este bello municipio y hasta su Valle del Cócora. Sobre el río, con el sonar del agua sobre las rocas y la popular música de las veredas está </a:t>
            </a:r>
            <a:r>
              <a:rPr lang="es-CO" i="1" dirty="0" err="1">
                <a:solidFill>
                  <a:schemeClr val="bg1"/>
                </a:solidFill>
              </a:rPr>
              <a:t>Boquía</a:t>
            </a:r>
            <a:r>
              <a:rPr lang="es-CO" i="1" dirty="0">
                <a:solidFill>
                  <a:schemeClr val="bg1"/>
                </a:solidFill>
              </a:rPr>
              <a:t>, pequeñas casas y fondas son el aviso de que, al subir la pendiente, usted llegará a </a:t>
            </a:r>
            <a:r>
              <a:rPr lang="es-CO" i="1" dirty="0" err="1">
                <a:solidFill>
                  <a:schemeClr val="bg1"/>
                </a:solidFill>
              </a:rPr>
              <a:t>Salento</a:t>
            </a:r>
            <a:r>
              <a:rPr lang="es-CO" i="1" dirty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es-CO" i="1" dirty="0" err="1">
                <a:solidFill>
                  <a:schemeClr val="bg1"/>
                </a:solidFill>
              </a:rPr>
              <a:t>Salento</a:t>
            </a:r>
            <a:r>
              <a:rPr lang="es-CO" i="1" dirty="0">
                <a:solidFill>
                  <a:schemeClr val="bg1"/>
                </a:solidFill>
              </a:rPr>
              <a:t> es un municipio pequeño, deberá recorrer pocas calles con arquitectura tradicional cafetera para llegar hasta la plaza principal y encontrarse allí con toda la diversidad y entretenimiento que ofrece </a:t>
            </a:r>
            <a:r>
              <a:rPr lang="es-CO" i="1" dirty="0" err="1">
                <a:solidFill>
                  <a:schemeClr val="bg1"/>
                </a:solidFill>
              </a:rPr>
              <a:t>Salento</a:t>
            </a:r>
            <a:r>
              <a:rPr lang="es-CO" i="1" dirty="0" smtClean="0">
                <a:solidFill>
                  <a:schemeClr val="bg1"/>
                </a:solidFill>
              </a:rPr>
              <a:t>. Su </a:t>
            </a:r>
            <a:r>
              <a:rPr lang="es-CO" i="1" dirty="0">
                <a:solidFill>
                  <a:schemeClr val="bg1"/>
                </a:solidFill>
              </a:rPr>
              <a:t>calle principal, La Calle Real, debe su nombre al camino que recorrió el libertador Simón Bolívar, el lugar aún conserva este ambiente tradicional propio de </a:t>
            </a:r>
            <a:r>
              <a:rPr lang="es-CO" i="1" dirty="0" err="1">
                <a:solidFill>
                  <a:schemeClr val="bg1"/>
                </a:solidFill>
              </a:rPr>
              <a:t>Salento</a:t>
            </a:r>
            <a:r>
              <a:rPr lang="es-CO" i="1" dirty="0">
                <a:solidFill>
                  <a:schemeClr val="bg1"/>
                </a:solidFill>
              </a:rPr>
              <a:t> como centro </a:t>
            </a:r>
            <a:r>
              <a:rPr lang="es-CO" i="1" dirty="0" err="1">
                <a:solidFill>
                  <a:schemeClr val="bg1"/>
                </a:solidFill>
              </a:rPr>
              <a:t>histórico.Un</a:t>
            </a:r>
            <a:r>
              <a:rPr lang="es-CO" i="1" dirty="0">
                <a:solidFill>
                  <a:schemeClr val="bg1"/>
                </a:solidFill>
              </a:rPr>
              <a:t> ambiente hippie y alterno se fusionan con las fachadas típicas, y en el recorrido, las creativas artesanías del lugar lo obligarán a detenerse en cada uno de los locales de la Calle Real de </a:t>
            </a:r>
            <a:r>
              <a:rPr lang="es-CO" i="1" dirty="0" err="1" smtClean="0">
                <a:solidFill>
                  <a:schemeClr val="bg1"/>
                </a:solidFill>
              </a:rPr>
              <a:t>Salento</a:t>
            </a:r>
            <a:endParaRPr lang="es-CO" i="1" dirty="0">
              <a:solidFill>
                <a:schemeClr val="bg1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0334171" y="5691157"/>
            <a:ext cx="1814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200" i="1" dirty="0" smtClean="0">
                <a:solidFill>
                  <a:schemeClr val="bg1"/>
                </a:solidFill>
              </a:rPr>
              <a:t>Para: mis </a:t>
            </a:r>
            <a:r>
              <a:rPr lang="es-CO" sz="1200" i="1" dirty="0" err="1" smtClean="0">
                <a:solidFill>
                  <a:schemeClr val="bg1"/>
                </a:solidFill>
              </a:rPr>
              <a:t>pps</a:t>
            </a:r>
            <a:endParaRPr lang="es-CO" sz="1200" i="1" dirty="0" smtClean="0">
              <a:solidFill>
                <a:schemeClr val="bg1"/>
              </a:solidFill>
            </a:endParaRPr>
          </a:p>
          <a:p>
            <a:pPr algn="ctr"/>
            <a:r>
              <a:rPr lang="es-CO" sz="1200" i="1" dirty="0" smtClean="0">
                <a:solidFill>
                  <a:schemeClr val="bg1"/>
                </a:solidFill>
              </a:rPr>
              <a:t>Música: Jaime Llano G-Boquita sala instrumental</a:t>
            </a:r>
            <a:endParaRPr lang="es-CO" sz="1200" i="1" dirty="0">
              <a:solidFill>
                <a:schemeClr val="bg1"/>
              </a:solidFill>
            </a:endParaRPr>
          </a:p>
        </p:txBody>
      </p:sp>
      <p:pic>
        <p:nvPicPr>
          <p:cNvPr id="5" name="Jaime_Llano_Gonzalez_-_Boquita_sala_Instrumental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5786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9740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26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3724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7825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5664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1926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1318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3672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35916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971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01164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8142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13898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6286"/>
            <a:ext cx="12192000" cy="6821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9180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24413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51286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12687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89619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99619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92830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78864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96471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61905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70341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64426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14457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96371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11495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13735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80437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53950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18580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72616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23048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48631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88839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73153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93231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7117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423198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975344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11979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27917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244095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40570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250987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451903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012050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047750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191549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61111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837311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262413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976581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889740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580977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503433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724955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351372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085258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966175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711901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160093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989111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353213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031681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192813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491869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131232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3226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371329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952514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772405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82436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406684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814354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898076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75018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508587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82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097448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677351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032330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8435234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5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888329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" y="0"/>
            <a:ext cx="12192001" cy="7126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138496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819894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82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982856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409714" cy="7097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9066395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82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32130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141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471845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340</Words>
  <Application>Microsoft Office PowerPoint</Application>
  <PresentationFormat>Personalizado</PresentationFormat>
  <Paragraphs>7</Paragraphs>
  <Slides>90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90</vt:i4>
      </vt:variant>
    </vt:vector>
  </HeadingPairs>
  <TitlesOfParts>
    <vt:vector size="9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2017-05-28T03:21:15Z</dcterms:created>
  <dcterms:modified xsi:type="dcterms:W3CDTF">2017-06-15T18:52:42Z</dcterms:modified>
</cp:coreProperties>
</file>