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77" r:id="rId3"/>
    <p:sldId id="567" r:id="rId4"/>
    <p:sldId id="568" r:id="rId5"/>
    <p:sldId id="569" r:id="rId6"/>
    <p:sldId id="570" r:id="rId7"/>
    <p:sldId id="571" r:id="rId8"/>
    <p:sldId id="572" r:id="rId9"/>
    <p:sldId id="573" r:id="rId10"/>
    <p:sldId id="574" r:id="rId11"/>
    <p:sldId id="575" r:id="rId12"/>
    <p:sldId id="576" r:id="rId13"/>
    <p:sldId id="577" r:id="rId14"/>
    <p:sldId id="578" r:id="rId15"/>
    <p:sldId id="579" r:id="rId16"/>
    <p:sldId id="580" r:id="rId17"/>
    <p:sldId id="581" r:id="rId18"/>
    <p:sldId id="582" r:id="rId19"/>
    <p:sldId id="583" r:id="rId20"/>
    <p:sldId id="584" r:id="rId21"/>
    <p:sldId id="585" r:id="rId22"/>
    <p:sldId id="586" r:id="rId23"/>
    <p:sldId id="587" r:id="rId24"/>
    <p:sldId id="588" r:id="rId25"/>
    <p:sldId id="589" r:id="rId26"/>
    <p:sldId id="590" r:id="rId27"/>
    <p:sldId id="591" r:id="rId28"/>
    <p:sldId id="596" r:id="rId29"/>
    <p:sldId id="592" r:id="rId30"/>
    <p:sldId id="593" r:id="rId31"/>
    <p:sldId id="594" r:id="rId32"/>
    <p:sldId id="595" r:id="rId33"/>
    <p:sldId id="597" r:id="rId34"/>
    <p:sldId id="598" r:id="rId35"/>
    <p:sldId id="599" r:id="rId36"/>
    <p:sldId id="600" r:id="rId37"/>
    <p:sldId id="601" r:id="rId38"/>
    <p:sldId id="602" r:id="rId39"/>
    <p:sldId id="603" r:id="rId40"/>
    <p:sldId id="604" r:id="rId41"/>
    <p:sldId id="605" r:id="rId42"/>
    <p:sldId id="606" r:id="rId43"/>
    <p:sldId id="607" r:id="rId44"/>
    <p:sldId id="608" r:id="rId45"/>
    <p:sldId id="609" r:id="rId46"/>
    <p:sldId id="610" r:id="rId47"/>
    <p:sldId id="611" r:id="rId48"/>
    <p:sldId id="612" r:id="rId49"/>
    <p:sldId id="613" r:id="rId50"/>
    <p:sldId id="614" r:id="rId51"/>
    <p:sldId id="615" r:id="rId52"/>
    <p:sldId id="616" r:id="rId53"/>
    <p:sldId id="617" r:id="rId54"/>
    <p:sldId id="618" r:id="rId55"/>
    <p:sldId id="619" r:id="rId56"/>
    <p:sldId id="620" r:id="rId57"/>
    <p:sldId id="621" r:id="rId58"/>
    <p:sldId id="622" r:id="rId59"/>
    <p:sldId id="623" r:id="rId60"/>
    <p:sldId id="378" r:id="rId61"/>
    <p:sldId id="624" r:id="rId62"/>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TG+rg94/Pnmjw+eYcluIQ" hashData="B13IE1Df9/NryBuK64NtpCmsxX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72" y="-474"/>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02/10/2016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02/10/2016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2.bp.blogspot.com/-Nc5K0oOV6HQ/UMidqiNy5OI/AAAAAAAAArg/k0W9Qnr28A4/s1600/valencia.jpg" TargetMode="External"/><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64.jpeg"/></Relationships>
</file>

<file path=ppt/slides/_rels/slide60.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de OCASOS GIF"/>
          <p:cNvPicPr>
            <a:picLocks noChangeAspect="1" noChangeArrowheads="1"/>
          </p:cNvPicPr>
          <p:nvPr/>
        </p:nvPicPr>
        <p:blipFill>
          <a:blip r:embed="rId3"/>
          <a:srcRect/>
          <a:stretch>
            <a:fillRect/>
          </a:stretch>
        </p:blipFill>
        <p:spPr bwMode="auto">
          <a:xfrm>
            <a:off x="-1" y="0"/>
            <a:ext cx="11269664" cy="763270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91361" y="2030400"/>
            <a:ext cx="9501254"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VALENCIA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Nyala" pitchFamily="2" charset="0"/>
              </a:rPr>
              <a:t>(Venezuela)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pic>
        <p:nvPicPr>
          <p:cNvPr id="20" name="Picture 6" descr="http://www.nombres-animados.net/Letra-J/Jose-Luis/Nombre-animado-Jose-Luis-04.gif"/>
          <p:cNvPicPr>
            <a:picLocks noChangeAspect="1" noChangeArrowheads="1" noCrop="1"/>
          </p:cNvPicPr>
          <p:nvPr/>
        </p:nvPicPr>
        <p:blipFill>
          <a:blip r:embed="rId9">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3000">
    <p:random/>
    <p:sndAc>
      <p:stSnd loop="1">
        <p:snd r:embed="rId2" name="ALMA LL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62466" name="Picture 2" descr="https://valenciaenfotos.files.wordpress.com/2013/12/dest2.png"/>
          <p:cNvPicPr>
            <a:picLocks noChangeAspect="1" noChangeArrowheads="1"/>
          </p:cNvPicPr>
          <p:nvPr/>
        </p:nvPicPr>
        <p:blipFill>
          <a:blip r:embed="rId3"/>
          <a:srcRect b="26154"/>
          <a:stretch>
            <a:fillRect/>
          </a:stretch>
        </p:blipFill>
        <p:spPr bwMode="auto">
          <a:xfrm>
            <a:off x="1672813" y="1113084"/>
            <a:ext cx="7923998" cy="5366753"/>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Nueva bandera alcaldia bolivariana de valencia.jpg"/>
          <p:cNvPicPr>
            <a:picLocks noChangeAspect="1" noChangeArrowheads="1"/>
          </p:cNvPicPr>
          <p:nvPr/>
        </p:nvPicPr>
        <p:blipFill>
          <a:blip r:embed="rId2"/>
          <a:srcRect/>
          <a:stretch>
            <a:fillRect/>
          </a:stretch>
        </p:blipFill>
        <p:spPr bwMode="auto">
          <a:xfrm>
            <a:off x="-1" y="0"/>
            <a:ext cx="11410365"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Valenciacollage.jpg"/>
          <p:cNvPicPr>
            <a:picLocks noChangeAspect="1" noChangeArrowheads="1"/>
          </p:cNvPicPr>
          <p:nvPr/>
        </p:nvPicPr>
        <p:blipFill>
          <a:blip r:embed="rId2"/>
          <a:srcRect/>
          <a:stretch>
            <a:fillRect/>
          </a:stretch>
        </p:blipFill>
        <p:spPr bwMode="auto">
          <a:xfrm>
            <a:off x="5634831" y="0"/>
            <a:ext cx="5634832" cy="7632700"/>
          </a:xfrm>
          <a:prstGeom prst="rect">
            <a:avLst/>
          </a:prstGeom>
          <a:noFill/>
        </p:spPr>
      </p:pic>
      <p:pic>
        <p:nvPicPr>
          <p:cNvPr id="3" name="Picture 2" descr="Valenciacollage.jpg"/>
          <p:cNvPicPr>
            <a:picLocks noChangeAspect="1" noChangeArrowheads="1"/>
          </p:cNvPicPr>
          <p:nvPr/>
        </p:nvPicPr>
        <p:blipFill>
          <a:blip r:embed="rId2"/>
          <a:srcRect/>
          <a:stretch>
            <a:fillRect/>
          </a:stretch>
        </p:blipFill>
        <p:spPr bwMode="auto">
          <a:xfrm>
            <a:off x="0" y="0"/>
            <a:ext cx="566326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0.fast-meteo.com/locationmaps/Valencia-1.10.gif"/>
          <p:cNvPicPr>
            <a:picLocks noChangeAspect="1" noChangeArrowheads="1"/>
          </p:cNvPicPr>
          <p:nvPr/>
        </p:nvPicPr>
        <p:blipFill>
          <a:blip r:embed="rId2"/>
          <a:srcRect/>
          <a:stretch>
            <a:fillRect/>
          </a:stretch>
        </p:blipFill>
        <p:spPr bwMode="auto">
          <a:xfrm>
            <a:off x="-1" y="0"/>
            <a:ext cx="11391198"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fbcdn-sphotos-b-a.akamaihd.net/hphotos-ak-ash2/t31.0-8/c0.82.851.315/p851x315/1403511_10151705190562411_2012742619_o.jpg"/>
          <p:cNvPicPr>
            <a:picLocks noChangeAspect="1" noChangeArrowheads="1"/>
          </p:cNvPicPr>
          <p:nvPr/>
        </p:nvPicPr>
        <p:blipFill>
          <a:blip r:embed="rId2"/>
          <a:srcRect/>
          <a:stretch>
            <a:fillRect/>
          </a:stretch>
        </p:blipFill>
        <p:spPr bwMode="auto">
          <a:xfrm>
            <a:off x="0" y="1"/>
            <a:ext cx="11269663" cy="3767021"/>
          </a:xfrm>
          <a:prstGeom prst="rect">
            <a:avLst/>
          </a:prstGeom>
          <a:noFill/>
        </p:spPr>
      </p:pic>
      <p:pic>
        <p:nvPicPr>
          <p:cNvPr id="1028" name="Picture 4" descr="https://encrypted-tbn1.gstatic.com/images?q=tbn:ANd9GcTfamhDr_0VY6SBNC3R7l-fwaRheJJ27sSbZjkNvrh4J5EUbEyQ"/>
          <p:cNvPicPr>
            <a:picLocks noChangeAspect="1" noChangeArrowheads="1"/>
          </p:cNvPicPr>
          <p:nvPr/>
        </p:nvPicPr>
        <p:blipFill>
          <a:blip r:embed="rId3"/>
          <a:srcRect/>
          <a:stretch>
            <a:fillRect/>
          </a:stretch>
        </p:blipFill>
        <p:spPr bwMode="auto">
          <a:xfrm>
            <a:off x="0" y="3816351"/>
            <a:ext cx="11269663" cy="381635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48903" y="1987670"/>
            <a:ext cx="8628396" cy="4848822"/>
          </a:xfrm>
          <a:prstGeom prst="rect">
            <a:avLst/>
          </a:prstGeom>
        </p:spPr>
        <p:txBody>
          <a:bodyPr wrap="square" lIns="108009" tIns="54004" rIns="108009" bIns="54004">
            <a:spAutoFit/>
          </a:bodyPr>
          <a:lstStyle/>
          <a:p>
            <a:r>
              <a:rPr lang="es-ES" sz="2800" b="1" dirty="0">
                <a:latin typeface="Agency FB" pitchFamily="34" charset="0"/>
              </a:rPr>
              <a:t>Valencia</a:t>
            </a:r>
            <a:r>
              <a:rPr lang="es-ES" sz="2800" dirty="0">
                <a:latin typeface="Agency FB" pitchFamily="34" charset="0"/>
              </a:rPr>
              <a:t> es una ciudad de Venezuela, capital y ciudad más poblada del Estado Carabobo, situada en la Región Central del </a:t>
            </a:r>
            <a:r>
              <a:rPr lang="es-ES" sz="2800" dirty="0" smtClean="0">
                <a:latin typeface="Agency FB" pitchFamily="34" charset="0"/>
              </a:rPr>
              <a:t>país.</a:t>
            </a:r>
            <a:r>
              <a:rPr lang="es-ES" sz="2800" dirty="0">
                <a:latin typeface="Agency FB" pitchFamily="34" charset="0"/>
              </a:rPr>
              <a:t> La ciudad de Valencia es conocida como </a:t>
            </a:r>
            <a:r>
              <a:rPr lang="es-ES" sz="2800" i="1" dirty="0">
                <a:latin typeface="Agency FB" pitchFamily="34" charset="0"/>
              </a:rPr>
              <a:t>Capital Industrial de Venezuela</a:t>
            </a:r>
            <a:r>
              <a:rPr lang="es-ES" sz="2800" dirty="0">
                <a:latin typeface="Agency FB" pitchFamily="34" charset="0"/>
              </a:rPr>
              <a:t> debido a que alberga una cantidad de zonas </a:t>
            </a:r>
            <a:r>
              <a:rPr lang="es-ES" sz="2800" dirty="0" err="1" smtClean="0">
                <a:latin typeface="Agency FB" pitchFamily="34" charset="0"/>
              </a:rPr>
              <a:t>Industriale</a:t>
            </a:r>
            <a:r>
              <a:rPr lang="es-ES" sz="2800" dirty="0">
                <a:latin typeface="Agency FB" pitchFamily="34" charset="0"/>
              </a:rPr>
              <a:t> del país. De igual forma, se ha convertido en un centro de inversión, objeto de proyectos como el </a:t>
            </a:r>
            <a:r>
              <a:rPr lang="es-ES" sz="2800" dirty="0" err="1">
                <a:latin typeface="Agency FB" pitchFamily="34" charset="0"/>
              </a:rPr>
              <a:t>World</a:t>
            </a:r>
            <a:r>
              <a:rPr lang="es-ES" sz="2800" dirty="0">
                <a:latin typeface="Agency FB" pitchFamily="34" charset="0"/>
              </a:rPr>
              <a:t> </a:t>
            </a:r>
            <a:r>
              <a:rPr lang="es-ES" sz="2800" dirty="0" err="1">
                <a:latin typeface="Agency FB" pitchFamily="34" charset="0"/>
              </a:rPr>
              <a:t>Trade</a:t>
            </a:r>
            <a:r>
              <a:rPr lang="es-ES" sz="2800" dirty="0">
                <a:latin typeface="Agency FB" pitchFamily="34" charset="0"/>
              </a:rPr>
              <a:t> Center Valencia y el Complejo Isla </a:t>
            </a:r>
            <a:r>
              <a:rPr lang="es-ES" sz="2800" dirty="0" err="1">
                <a:latin typeface="Agency FB" pitchFamily="34" charset="0"/>
              </a:rPr>
              <a:t>Multiespacio</a:t>
            </a:r>
            <a:r>
              <a:rPr lang="es-ES" sz="2800" dirty="0">
                <a:latin typeface="Agency FB" pitchFamily="34" charset="0"/>
              </a:rPr>
              <a:t>. El PIB de la ciudad se ubica alrededor de los USD$24.443 millones, un per </a:t>
            </a:r>
            <a:r>
              <a:rPr lang="es-ES" sz="2800" dirty="0" err="1">
                <a:latin typeface="Agency FB" pitchFamily="34" charset="0"/>
              </a:rPr>
              <a:t>capita</a:t>
            </a:r>
            <a:r>
              <a:rPr lang="es-ES" sz="2800" dirty="0">
                <a:latin typeface="Agency FB" pitchFamily="34" charset="0"/>
              </a:rPr>
              <a:t> nominal de 11825$ y un </a:t>
            </a:r>
            <a:r>
              <a:rPr lang="es-ES" sz="2800" dirty="0" err="1">
                <a:latin typeface="Agency FB" pitchFamily="34" charset="0"/>
              </a:rPr>
              <a:t>pib</a:t>
            </a:r>
            <a:r>
              <a:rPr lang="es-ES" sz="2800" dirty="0">
                <a:latin typeface="Agency FB" pitchFamily="34" charset="0"/>
              </a:rPr>
              <a:t> </a:t>
            </a:r>
            <a:r>
              <a:rPr lang="es-ES" sz="2800" dirty="0" err="1">
                <a:latin typeface="Agency FB" pitchFamily="34" charset="0"/>
              </a:rPr>
              <a:t>ppa</a:t>
            </a:r>
            <a:r>
              <a:rPr lang="es-ES" sz="2800" dirty="0">
                <a:latin typeface="Agency FB" pitchFamily="34" charset="0"/>
              </a:rPr>
              <a:t> per </a:t>
            </a:r>
            <a:r>
              <a:rPr lang="es-ES" sz="2800" dirty="0" err="1">
                <a:latin typeface="Agency FB" pitchFamily="34" charset="0"/>
              </a:rPr>
              <a:t>capita</a:t>
            </a:r>
            <a:r>
              <a:rPr lang="es-ES" sz="2800" dirty="0">
                <a:latin typeface="Agency FB" pitchFamily="34" charset="0"/>
              </a:rPr>
              <a:t> de 20470</a:t>
            </a:r>
            <a:r>
              <a:rPr lang="es-ES" sz="2800" dirty="0" smtClean="0">
                <a:latin typeface="Agency FB" pitchFamily="34" charset="0"/>
              </a:rPr>
              <a:t>$. </a:t>
            </a:r>
            <a:r>
              <a:rPr lang="es-ES" sz="2800" dirty="0">
                <a:latin typeface="Agency FB" pitchFamily="34" charset="0"/>
              </a:rPr>
              <a:t>En 2015 el </a:t>
            </a:r>
            <a:r>
              <a:rPr lang="es-ES" sz="2800" dirty="0" err="1">
                <a:latin typeface="Agency FB" pitchFamily="34" charset="0"/>
              </a:rPr>
              <a:t>GaWC</a:t>
            </a:r>
            <a:r>
              <a:rPr lang="es-ES" sz="2800" dirty="0">
                <a:latin typeface="Agency FB" pitchFamily="34" charset="0"/>
              </a:rPr>
              <a:t> (</a:t>
            </a:r>
            <a:r>
              <a:rPr lang="es-ES" sz="2800" dirty="0" err="1">
                <a:latin typeface="Agency FB" pitchFamily="34" charset="0"/>
              </a:rPr>
              <a:t>Globalization</a:t>
            </a:r>
            <a:r>
              <a:rPr lang="es-ES" sz="2800" dirty="0">
                <a:latin typeface="Agency FB" pitchFamily="34" charset="0"/>
              </a:rPr>
              <a:t> and </a:t>
            </a:r>
            <a:r>
              <a:rPr lang="es-ES" sz="2800" dirty="0" err="1">
                <a:latin typeface="Agency FB" pitchFamily="34" charset="0"/>
              </a:rPr>
              <a:t>World</a:t>
            </a:r>
            <a:r>
              <a:rPr lang="es-ES" sz="2800" dirty="0">
                <a:latin typeface="Agency FB" pitchFamily="34" charset="0"/>
              </a:rPr>
              <a:t> </a:t>
            </a:r>
            <a:r>
              <a:rPr lang="es-ES" sz="2800" dirty="0" err="1">
                <a:latin typeface="Agency FB" pitchFamily="34" charset="0"/>
              </a:rPr>
              <a:t>Cities</a:t>
            </a:r>
            <a:r>
              <a:rPr lang="es-ES" sz="2800" dirty="0">
                <a:latin typeface="Agency FB" pitchFamily="34" charset="0"/>
              </a:rPr>
              <a:t>), incluyó a la ciudad de Valencia en su listado, siendo ésta y Caracas las únicas ciudades de Venezuela en el ranking, clasificándola como una </a:t>
            </a:r>
            <a:r>
              <a:rPr lang="es-ES" sz="2800" i="1" dirty="0">
                <a:latin typeface="Agency FB" pitchFamily="34" charset="0"/>
              </a:rPr>
              <a:t>Ciudad de </a:t>
            </a:r>
            <a:r>
              <a:rPr lang="es-ES" sz="2800" i="1" dirty="0" smtClean="0">
                <a:latin typeface="Agency FB" pitchFamily="34" charset="0"/>
              </a:rPr>
              <a:t>Suficiencia</a:t>
            </a:r>
            <a:r>
              <a:rPr lang="es-ES" sz="2800" dirty="0" smtClean="0">
                <a:latin typeface="Agency FB" pitchFamily="34" charset="0"/>
              </a:rPr>
              <a:t>.</a:t>
            </a:r>
            <a:endParaRPr lang="es-ES" sz="2800" dirty="0">
              <a:latin typeface="Agency FB" pitchFamily="34" charset="0"/>
            </a:endParaRPr>
          </a:p>
        </p:txBody>
      </p:sp>
      <p:pic>
        <p:nvPicPr>
          <p:cNvPr id="3" name="Picture 2" descr="E:\formas montar\2cxx0f8.gif"/>
          <p:cNvPicPr>
            <a:picLocks noChangeAspect="1" noChangeArrowheads="1" noCrop="1"/>
          </p:cNvPicPr>
          <p:nvPr/>
        </p:nvPicPr>
        <p:blipFill>
          <a:blip r:embed="rId2" cstate="email"/>
          <a:srcRect/>
          <a:stretch>
            <a:fillRect/>
          </a:stretch>
        </p:blipFill>
        <p:spPr bwMode="auto">
          <a:xfrm>
            <a:off x="0" y="6118452"/>
            <a:ext cx="1775562" cy="1514248"/>
          </a:xfrm>
          <a:prstGeom prst="rect">
            <a:avLst/>
          </a:prstGeom>
          <a:noFill/>
        </p:spPr>
      </p:pic>
      <p:pic>
        <p:nvPicPr>
          <p:cNvPr id="6"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historiadevenezuelavisual.files.wordpress.com/2008/02/dsc01286.jpg"/>
          <p:cNvPicPr>
            <a:picLocks noChangeAspect="1" noChangeArrowheads="1"/>
          </p:cNvPicPr>
          <p:nvPr/>
        </p:nvPicPr>
        <p:blipFill>
          <a:blip r:embed="rId2" cstate="email"/>
          <a:srcRect/>
          <a:stretch>
            <a:fillRect/>
          </a:stretch>
        </p:blipFill>
        <p:spPr bwMode="auto">
          <a:xfrm>
            <a:off x="0" y="-1"/>
            <a:ext cx="11269663" cy="76327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worldatlas.com/img/locator/city/016/23016-valencia-locator-map.jpg"/>
          <p:cNvPicPr>
            <a:picLocks noChangeAspect="1" noChangeArrowheads="1"/>
          </p:cNvPicPr>
          <p:nvPr/>
        </p:nvPicPr>
        <p:blipFill>
          <a:blip r:embed="rId2"/>
          <a:srcRect/>
          <a:stretch>
            <a:fillRect/>
          </a:stretch>
        </p:blipFill>
        <p:spPr bwMode="auto">
          <a:xfrm>
            <a:off x="0" y="0"/>
            <a:ext cx="1131112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024992" y="1351607"/>
            <a:ext cx="8716441" cy="5710596"/>
          </a:xfrm>
          <a:prstGeom prst="rect">
            <a:avLst/>
          </a:prstGeom>
        </p:spPr>
        <p:txBody>
          <a:bodyPr wrap="square" lIns="108009" tIns="54004" rIns="108009" bIns="54004">
            <a:spAutoFit/>
          </a:bodyPr>
          <a:lstStyle/>
          <a:p>
            <a:r>
              <a:rPr lang="es-ES" sz="2800" dirty="0" smtClean="0">
                <a:latin typeface="Agency FB" pitchFamily="34" charset="0"/>
              </a:rPr>
              <a:t>Según </a:t>
            </a:r>
            <a:r>
              <a:rPr lang="es-ES" sz="2800" dirty="0">
                <a:latin typeface="Agency FB" pitchFamily="34" charset="0"/>
              </a:rPr>
              <a:t>un estudio del Instituto Nacional de Estadísticas (INE) la ciudad posee una población para el 2013 de 830.000 habitantes en su municipio </a:t>
            </a:r>
            <a:r>
              <a:rPr lang="es-ES" sz="2800" dirty="0" err="1">
                <a:latin typeface="Agency FB" pitchFamily="34" charset="0"/>
              </a:rPr>
              <a:t>homonimo</a:t>
            </a:r>
            <a:r>
              <a:rPr lang="es-ES" sz="2800" dirty="0">
                <a:latin typeface="Agency FB" pitchFamily="34" charset="0"/>
              </a:rPr>
              <a:t>, mientras que toda el área metropolitana posee una población estimada 2.067.000 de habitantes, convirtiéndose en la ciudad más poblada de la Región Central, y la tercera más poblada de Venezuela.</a:t>
            </a:r>
          </a:p>
          <a:p>
            <a:r>
              <a:rPr lang="es-ES" sz="2800" dirty="0">
                <a:latin typeface="Agency FB" pitchFamily="34" charset="0"/>
              </a:rPr>
              <a:t>La ciudad se compone de cinco municipios autónomos distintos: Municipio Valencia, Municipio </a:t>
            </a:r>
            <a:r>
              <a:rPr lang="es-ES" sz="2800" dirty="0" err="1">
                <a:latin typeface="Agency FB" pitchFamily="34" charset="0"/>
              </a:rPr>
              <a:t>Naguanagua</a:t>
            </a:r>
            <a:r>
              <a:rPr lang="es-ES" sz="2800" dirty="0">
                <a:latin typeface="Agency FB" pitchFamily="34" charset="0"/>
              </a:rPr>
              <a:t>, Municipio San </a:t>
            </a:r>
            <a:r>
              <a:rPr lang="es-ES" sz="2800" dirty="0" err="1" smtClean="0">
                <a:latin typeface="Agency FB" pitchFamily="34" charset="0"/>
              </a:rPr>
              <a:t>Dieg</a:t>
            </a:r>
            <a:r>
              <a:rPr lang="es-ES" sz="2800" dirty="0" smtClean="0">
                <a:latin typeface="Agency FB" pitchFamily="34" charset="0"/>
              </a:rPr>
              <a:t>,</a:t>
            </a:r>
            <a:r>
              <a:rPr lang="es-ES" sz="2800" dirty="0">
                <a:latin typeface="Agency FB" pitchFamily="34" charset="0"/>
              </a:rPr>
              <a:t> Municipio Libertador y Municipio Los Guayos, teniendo cada uno de esos sus respectivos alcaldes con atribuciones administrativas propias. La legislación local establece que las autoridades propiciarán una iniciativa para crear un distrito metropolitano si se llegase a elevar la Parroquia Miguel Peña a nivel de </a:t>
            </a:r>
            <a:r>
              <a:rPr lang="es-ES" sz="2800" dirty="0" err="1" smtClean="0">
                <a:latin typeface="Agency FB" pitchFamily="34" charset="0"/>
              </a:rPr>
              <a:t>municipio.La</a:t>
            </a:r>
            <a:r>
              <a:rPr lang="es-ES" sz="2800" dirty="0" smtClean="0">
                <a:latin typeface="Agency FB" pitchFamily="34" charset="0"/>
              </a:rPr>
              <a:t> </a:t>
            </a:r>
            <a:r>
              <a:rPr lang="es-ES" sz="2800" dirty="0">
                <a:latin typeface="Agency FB" pitchFamily="34" charset="0"/>
              </a:rPr>
              <a:t>ciudad fue capital de Venezuela en tres ocasiones, desde </a:t>
            </a:r>
            <a:r>
              <a:rPr lang="es-ES" sz="2800" dirty="0" smtClean="0">
                <a:latin typeface="Agency FB" pitchFamily="34" charset="0"/>
              </a:rPr>
              <a:t>1812 hasta</a:t>
            </a:r>
            <a:r>
              <a:rPr lang="es-ES" sz="2800" dirty="0">
                <a:latin typeface="Agency FB" pitchFamily="34" charset="0"/>
              </a:rPr>
              <a:t> 1830.</a:t>
            </a:r>
          </a:p>
        </p:txBody>
      </p:sp>
      <p:pic>
        <p:nvPicPr>
          <p:cNvPr id="3" name="Picture 2" descr="E:\formas montar\2cxx0f8.gif"/>
          <p:cNvPicPr>
            <a:picLocks noChangeAspect="1" noChangeArrowheads="1" noCrop="1"/>
          </p:cNvPicPr>
          <p:nvPr/>
        </p:nvPicPr>
        <p:blipFill>
          <a:blip r:embed="rId3" cstate="email"/>
          <a:srcRect/>
          <a:stretch>
            <a:fillRect/>
          </a:stretch>
        </p:blipFill>
        <p:spPr bwMode="auto">
          <a:xfrm>
            <a:off x="0" y="6118452"/>
            <a:ext cx="1775562" cy="1514248"/>
          </a:xfrm>
          <a:prstGeom prst="rect">
            <a:avLst/>
          </a:prstGeom>
          <a:noFill/>
        </p:spPr>
      </p:pic>
      <p:pic>
        <p:nvPicPr>
          <p:cNvPr id="6"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45000">
    <p:random/>
    <p:sndAc>
      <p:stSnd>
        <p:snd r:embed="rId2" name="los charchaleros - alma ll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notiglobo.com/wp-content/uploads/2014/07/Notiglobo.-Valencia-es-la-primera-ciudad-de-Venezuela-que-cuenta-con-esta-base-territorial.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s://i.ytimg.com/vi/ZWoSrswNYmo/maxresdefault.jpg"/>
          <p:cNvPicPr>
            <a:picLocks noChangeAspect="1" noChangeArrowheads="1"/>
          </p:cNvPicPr>
          <p:nvPr/>
        </p:nvPicPr>
        <p:blipFill>
          <a:blip r:embed="rId2" cstate="email"/>
          <a:srcRect/>
          <a:stretch>
            <a:fillRect/>
          </a:stretch>
        </p:blipFill>
        <p:spPr bwMode="auto">
          <a:xfrm>
            <a:off x="0" y="1190583"/>
            <a:ext cx="11269663" cy="5411850"/>
          </a:xfrm>
          <a:prstGeom prst="rect">
            <a:avLst/>
          </a:prstGeom>
          <a:noFill/>
        </p:spPr>
      </p:pic>
      <p:sp>
        <p:nvSpPr>
          <p:cNvPr id="3" name="2 Rectángulo"/>
          <p:cNvSpPr/>
          <p:nvPr/>
        </p:nvSpPr>
        <p:spPr>
          <a:xfrm rot="5400000">
            <a:off x="4996274" y="-4996275"/>
            <a:ext cx="1277113" cy="11269663"/>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rot="5400000">
            <a:off x="4996275" y="1359312"/>
            <a:ext cx="1277113" cy="11269663"/>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www.venezuelatuya.com/902/img/8417460098.JPG"/>
          <p:cNvPicPr>
            <a:picLocks noChangeAspect="1" noChangeArrowheads="1"/>
          </p:cNvPicPr>
          <p:nvPr/>
        </p:nvPicPr>
        <p:blipFill>
          <a:blip r:embed="rId2" cstate="email"/>
          <a:srcRect/>
          <a:stretch>
            <a:fillRect/>
          </a:stretch>
        </p:blipFill>
        <p:spPr bwMode="auto">
          <a:xfrm>
            <a:off x="0" y="0"/>
            <a:ext cx="11269661"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1.bp.blogspot.com/_jpyvudntJqc/TLjDlLqZWfI/AAAAAAAAKd4/NiV3zZygJPU/s1600/id2209.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esacademic.com/pictures/eswiki/84/Teatro_Municipal_de_Caracas.JPG"/>
          <p:cNvPicPr>
            <a:picLocks noChangeAspect="1" noChangeArrowheads="1"/>
          </p:cNvPicPr>
          <p:nvPr/>
        </p:nvPicPr>
        <p:blipFill>
          <a:blip r:embed="rId2"/>
          <a:srcRect/>
          <a:stretch>
            <a:fillRect/>
          </a:stretch>
        </p:blipFill>
        <p:spPr bwMode="auto">
          <a:xfrm>
            <a:off x="1" y="0"/>
            <a:ext cx="11328591"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img.actualidadviajes.com/wp-content/uploads/2015/09/arco-de-triunfo-carabobo-1024x768.jpe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2.bp.blogspot.com/-e4BlKjk-3dE/Uk7W1ajmMkI/AAAAAAAAACI/cpQSlOZ44Eg/s320/facebook_1944994619.jpg"/>
          <p:cNvPicPr>
            <a:picLocks noChangeAspect="1" noChangeArrowheads="1"/>
          </p:cNvPicPr>
          <p:nvPr/>
        </p:nvPicPr>
        <p:blipFill>
          <a:blip r:embed="rId2"/>
          <a:srcRect/>
          <a:stretch>
            <a:fillRect/>
          </a:stretch>
        </p:blipFill>
        <p:spPr bwMode="auto">
          <a:xfrm>
            <a:off x="0" y="0"/>
            <a:ext cx="11269658"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2.bp.blogspot.com/-MdqA7sVzkmo/Uk7W1xZwl_I/AAAAAAAAAB4/RHNnzmSuX2A/s320/facebook_2010333345.jpg"/>
          <p:cNvPicPr>
            <a:picLocks noChangeAspect="1" noChangeArrowheads="1"/>
          </p:cNvPicPr>
          <p:nvPr/>
        </p:nvPicPr>
        <p:blipFill>
          <a:blip r:embed="rId2"/>
          <a:srcRect/>
          <a:stretch>
            <a:fillRect/>
          </a:stretch>
        </p:blipFill>
        <p:spPr bwMode="auto">
          <a:xfrm>
            <a:off x="0" y="0"/>
            <a:ext cx="11269658"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upload.wikimedia.org/wikipedia/commons/5/57/Altar_de_la_Patria.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esacademic.com/pictures/eswiki/77/Maracay_Panoramica.jpg"/>
          <p:cNvPicPr>
            <a:picLocks noChangeAspect="1" noChangeArrowheads="1"/>
          </p:cNvPicPr>
          <p:nvPr/>
        </p:nvPicPr>
        <p:blipFill>
          <a:blip r:embed="rId2"/>
          <a:srcRect/>
          <a:stretch>
            <a:fillRect/>
          </a:stretch>
        </p:blipFill>
        <p:spPr bwMode="auto">
          <a:xfrm>
            <a:off x="0" y="0"/>
            <a:ext cx="11893771"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6/64/Campo_de_Carabobo_%281%29.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upload.wikimedia.org/wikipedia/commons/thumb/e/e7/EjecutivaTower.jpg/800px-EjecutivaTower.jpg"/>
          <p:cNvPicPr>
            <a:picLocks noChangeAspect="1" noChangeArrowheads="1"/>
          </p:cNvPicPr>
          <p:nvPr/>
        </p:nvPicPr>
        <p:blipFill>
          <a:blip r:embed="rId2"/>
          <a:srcRect/>
          <a:stretch>
            <a:fillRect/>
          </a:stretch>
        </p:blipFill>
        <p:spPr bwMode="auto">
          <a:xfrm>
            <a:off x="0" y="1"/>
            <a:ext cx="11269663" cy="788715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upload.wikimedia.org/wikipedia/commons/thumb/a/a0/Vista_de_Prebo_desde_el_casupo_-_panoramio.jpg/1024px-Vista_de_Prebo_desde_el_casupo_-_panoramio.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upload.wikimedia.org/wikipedia/commons/thumb/d/d0/ValencianocheVen.JPG/1280px-ValencianocheVen.JPG"/>
          <p:cNvPicPr>
            <a:picLocks noChangeAspect="1" noChangeArrowheads="1"/>
          </p:cNvPicPr>
          <p:nvPr/>
        </p:nvPicPr>
        <p:blipFill>
          <a:blip r:embed="rId2"/>
          <a:srcRect/>
          <a:stretch>
            <a:fillRect/>
          </a:stretch>
        </p:blipFill>
        <p:spPr bwMode="auto">
          <a:xfrm>
            <a:off x="-9596929" y="0"/>
            <a:ext cx="24755262" cy="8268789"/>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7533 -0.03125 L -0.25 3.33333E-6 " pathEditMode="relative" rAng="0" ptsTypes="AA">
                                      <p:cBhvr>
                                        <p:cTn id="6" dur="5000" fill="hold"/>
                                        <p:tgtEl>
                                          <p:spTgt spid="8194"/>
                                        </p:tgtEl>
                                        <p:attrNameLst>
                                          <p:attrName>ppt_x</p:attrName>
                                          <p:attrName>ppt_y</p:attrName>
                                        </p:attrNameLst>
                                      </p:cBhvr>
                                      <p:rCtr x="-502" y="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Vista del norte de la ciudad, conformado por los municipios Valencia, San Diego y Naguanagua, desde la Fila El Orégano."/>
          <p:cNvPicPr>
            <a:picLocks noChangeAspect="1" noChangeArrowheads="1"/>
          </p:cNvPicPr>
          <p:nvPr/>
        </p:nvPicPr>
        <p:blipFill>
          <a:blip r:embed="rId2"/>
          <a:srcRect/>
          <a:stretch>
            <a:fillRect/>
          </a:stretch>
        </p:blipFill>
        <p:spPr bwMode="auto">
          <a:xfrm>
            <a:off x="-18225325" y="0"/>
            <a:ext cx="37565530" cy="76327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1.57378 0 L -0.25 0 " pathEditMode="relative" rAng="0" ptsTypes="AA">
                                      <p:cBhvr>
                                        <p:cTn id="6" dur="5000" fill="hold"/>
                                        <p:tgtEl>
                                          <p:spTgt spid="28674"/>
                                        </p:tgtEl>
                                        <p:attrNameLst>
                                          <p:attrName>ppt_x</p:attrName>
                                          <p:attrName>ppt_y</p:attrName>
                                        </p:attrNameLst>
                                      </p:cBhvr>
                                      <p:rCtr x="-91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valencia24.net/images/sunsetcity.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817813" y="2246690"/>
            <a:ext cx="7817678" cy="4832092"/>
          </a:xfrm>
          <a:prstGeom prst="rect">
            <a:avLst/>
          </a:prstGeom>
        </p:spPr>
        <p:txBody>
          <a:bodyPr wrap="square">
            <a:spAutoFit/>
          </a:bodyPr>
          <a:lstStyle/>
          <a:p>
            <a:pPr defTabSz="1080089" fontAlgn="ctr">
              <a:spcBef>
                <a:spcPct val="0"/>
              </a:spcBef>
              <a:spcAft>
                <a:spcPct val="0"/>
              </a:spcAft>
            </a:pPr>
            <a:r>
              <a:rPr lang="es-ES" sz="2800" dirty="0" smtClean="0">
                <a:solidFill>
                  <a:srgbClr val="333333"/>
                </a:solidFill>
                <a:latin typeface="Agency FB" pitchFamily="34" charset="0"/>
                <a:cs typeface="Arial" pitchFamily="34" charset="0"/>
              </a:rPr>
              <a:t>Valencia: Capital Industrial de Venezuela</a:t>
            </a:r>
          </a:p>
          <a:p>
            <a:pPr defTabSz="1080089" eaLnBrk="0" fontAlgn="base" hangingPunct="0">
              <a:spcBef>
                <a:spcPct val="0"/>
              </a:spcBef>
              <a:spcAft>
                <a:spcPct val="0"/>
              </a:spcAft>
            </a:pPr>
            <a:r>
              <a:rPr lang="es-ES" sz="2800" dirty="0" smtClean="0">
                <a:solidFill>
                  <a:srgbClr val="0C343D"/>
                </a:solidFill>
                <a:latin typeface="Agency FB" pitchFamily="34" charset="0"/>
                <a:cs typeface="Arial" pitchFamily="34" charset="0"/>
              </a:rPr>
              <a:t>Valencia es conocida como la capital Industrial de Venezuela, posee el parque Industrial más grande del país y a pesar de los vaivenes económicos esta en constante expansión y desarrollo. </a:t>
            </a:r>
            <a:r>
              <a:rPr lang="es-ES" sz="2800" dirty="0" smtClean="0">
                <a:solidFill>
                  <a:srgbClr val="333333"/>
                </a:solidFill>
                <a:latin typeface="Agency FB" pitchFamily="34" charset="0"/>
                <a:cs typeface="Arial" pitchFamily="34" charset="0"/>
              </a:rPr>
              <a:t/>
            </a:r>
            <a:br>
              <a:rPr lang="es-ES" sz="2800" dirty="0" smtClean="0">
                <a:solidFill>
                  <a:srgbClr val="333333"/>
                </a:solidFill>
                <a:latin typeface="Agency FB" pitchFamily="34" charset="0"/>
                <a:cs typeface="Arial" pitchFamily="34" charset="0"/>
              </a:rPr>
            </a:br>
            <a:r>
              <a:rPr lang="es-ES" sz="2800" dirty="0" smtClean="0">
                <a:solidFill>
                  <a:srgbClr val="0C343D"/>
                </a:solidFill>
                <a:latin typeface="Agency FB" pitchFamily="34" charset="0"/>
                <a:cs typeface="Arial" pitchFamily="34" charset="0"/>
              </a:rPr>
              <a:t>Importantes empresas tienen su sede en esta región que queda a tan solo 150 Km de Caracas, capital de Venezuela y a 54,6 km de Puerto Cabello, uno de los principales puertos del país.</a:t>
            </a:r>
            <a:r>
              <a:rPr lang="es-ES" sz="2800" dirty="0" smtClean="0">
                <a:solidFill>
                  <a:srgbClr val="333333"/>
                </a:solidFill>
                <a:latin typeface="Agency FB" pitchFamily="34" charset="0"/>
                <a:cs typeface="Arial" pitchFamily="34" charset="0"/>
              </a:rPr>
              <a:t/>
            </a:r>
            <a:br>
              <a:rPr lang="es-ES" sz="2800" dirty="0" smtClean="0">
                <a:solidFill>
                  <a:srgbClr val="333333"/>
                </a:solidFill>
                <a:latin typeface="Agency FB" pitchFamily="34" charset="0"/>
                <a:cs typeface="Arial" pitchFamily="34" charset="0"/>
              </a:rPr>
            </a:br>
            <a:r>
              <a:rPr lang="es-ES" sz="2800" dirty="0" smtClean="0">
                <a:solidFill>
                  <a:srgbClr val="0C343D"/>
                </a:solidFill>
                <a:latin typeface="Agency FB" pitchFamily="34" charset="0"/>
                <a:cs typeface="Arial" pitchFamily="34" charset="0"/>
              </a:rPr>
              <a:t>Se puede llegar por tierra desde Caracas por la Autopista Regional del Centro, una de las principales arterias viales del país, el estado Carabobo según el último censo tiene una población de más de 2.000.000 de habitantes</a:t>
            </a:r>
            <a:r>
              <a:rPr lang="es-ES" dirty="0" smtClean="0">
                <a:solidFill>
                  <a:srgbClr val="0C343D"/>
                </a:solidFill>
                <a:latin typeface="Agency FB" pitchFamily="34" charset="0"/>
                <a:cs typeface="Arial" pitchFamily="34" charset="0"/>
              </a:rPr>
              <a:t>.</a:t>
            </a:r>
            <a:endParaRPr lang="es-ES" dirty="0"/>
          </a:p>
        </p:txBody>
      </p:sp>
      <p:pic>
        <p:nvPicPr>
          <p:cNvPr id="4" name="Picture 2" descr="E:\formas montar\2cxx0f8.gif"/>
          <p:cNvPicPr>
            <a:picLocks noChangeAspect="1" noChangeArrowheads="1" noCrop="1"/>
          </p:cNvPicPr>
          <p:nvPr/>
        </p:nvPicPr>
        <p:blipFill>
          <a:blip r:embed="rId3" cstate="email"/>
          <a:srcRect/>
          <a:stretch>
            <a:fillRect/>
          </a:stretch>
        </p:blipFill>
        <p:spPr bwMode="auto">
          <a:xfrm>
            <a:off x="0" y="6118452"/>
            <a:ext cx="1775562" cy="1514248"/>
          </a:xfrm>
          <a:prstGeom prst="rect">
            <a:avLst/>
          </a:prstGeom>
          <a:noFill/>
        </p:spPr>
      </p:pic>
      <p:pic>
        <p:nvPicPr>
          <p:cNvPr id="6"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41000">
    <p:random/>
    <p:sndAc>
      <p:stSnd>
        <p:snd r:embed="rId2" name="13 - alma llanera(2)(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caracas24.net/images/caracas-anochecer.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farm3.static.flickr.com/2227/1653381046_2c8fddac70.jpg"/>
          <p:cNvPicPr>
            <a:picLocks noChangeAspect="1" noChangeArrowheads="1"/>
          </p:cNvPicPr>
          <p:nvPr/>
        </p:nvPicPr>
        <p:blipFill>
          <a:blip r:embed="rId2"/>
          <a:srcRect/>
          <a:stretch>
            <a:fillRect/>
          </a:stretch>
        </p:blipFill>
        <p:spPr bwMode="auto">
          <a:xfrm>
            <a:off x="-1" y="0"/>
            <a:ext cx="1146687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lapatilla.com/site/wp-content/uploads/2013/06/caracas_edificios_efe_1_980x600.jpg?4e5628"/>
          <p:cNvPicPr>
            <a:picLocks noChangeAspect="1" noChangeArrowheads="1"/>
          </p:cNvPicPr>
          <p:nvPr/>
        </p:nvPicPr>
        <p:blipFill>
          <a:blip r:embed="rId2"/>
          <a:srcRect/>
          <a:stretch>
            <a:fillRect/>
          </a:stretch>
        </p:blipFill>
        <p:spPr bwMode="auto">
          <a:xfrm>
            <a:off x="0" y="0"/>
            <a:ext cx="11504448"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2.bp.blogspot.com/-Nc5K0oOV6HQ/UMidqiNy5OI/AAAAAAAAArg/k0W9Qnr28A4/s1600/valencia.jpg"/>
          <p:cNvPicPr>
            <a:picLocks noChangeAspect="1" noChangeArrowheads="1"/>
          </p:cNvPicPr>
          <p:nvPr/>
        </p:nvPicPr>
        <p:blipFill>
          <a:blip r:embed="rId2"/>
          <a:srcRect/>
          <a:stretch>
            <a:fillRect/>
          </a:stretch>
        </p:blipFill>
        <p:spPr bwMode="auto">
          <a:xfrm>
            <a:off x="-1" y="0"/>
            <a:ext cx="1133264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06071" y="1673210"/>
            <a:ext cx="6500858" cy="5109091"/>
          </a:xfrm>
          <a:prstGeom prst="rect">
            <a:avLst/>
          </a:prstGeom>
        </p:spPr>
        <p:txBody>
          <a:bodyPr wrap="square">
            <a:spAutoFit/>
          </a:bodyPr>
          <a:lstStyle/>
          <a:p>
            <a:pPr defTabSz="1080089" eaLnBrk="0" fontAlgn="base" hangingPunct="0">
              <a:spcBef>
                <a:spcPct val="0"/>
              </a:spcBef>
              <a:spcAft>
                <a:spcPct val="0"/>
              </a:spcAft>
            </a:pPr>
            <a:r>
              <a:rPr lang="es-ES" dirty="0" smtClean="0">
                <a:solidFill>
                  <a:srgbClr val="009EB8"/>
                </a:solidFill>
                <a:latin typeface="Agency FB" pitchFamily="34" charset="0"/>
                <a:cs typeface="Arial" pitchFamily="34" charset="0"/>
                <a:hlinkClick r:id="rId2"/>
              </a:rPr>
              <a:t> </a:t>
            </a:r>
            <a:endParaRPr lang="es-ES" sz="2800" dirty="0" smtClean="0">
              <a:solidFill>
                <a:srgbClr val="0C343D"/>
              </a:solidFill>
              <a:latin typeface="Agency FB" pitchFamily="34" charset="0"/>
              <a:cs typeface="Arial" pitchFamily="34" charset="0"/>
            </a:endParaRPr>
          </a:p>
          <a:p>
            <a:pPr defTabSz="1080089" eaLnBrk="0" fontAlgn="base" hangingPunct="0">
              <a:spcBef>
                <a:spcPct val="0"/>
              </a:spcBef>
              <a:spcAft>
                <a:spcPct val="0"/>
              </a:spcAft>
            </a:pPr>
            <a:r>
              <a:rPr lang="es-ES" sz="2800" dirty="0" smtClean="0">
                <a:solidFill>
                  <a:srgbClr val="0C343D"/>
                </a:solidFill>
                <a:latin typeface="Agency FB" pitchFamily="34" charset="0"/>
                <a:cs typeface="Arial" pitchFamily="34" charset="0"/>
              </a:rPr>
              <a:t>Importantes proyectos comerciales y habitacionales se desarrollan actualmente en la región, Valencia se ha transformado en una de las principales ciudades de Venezuela, su geografía y ubicación estratégica la hacen una ciudad atractiva para invertir y vivir.   Cuenta con un aeropuerto Nacional e Internacional dentro de la ciudad e importantes terminales terrestres.</a:t>
            </a:r>
            <a:r>
              <a:rPr lang="es-ES" sz="2800" dirty="0" smtClean="0">
                <a:solidFill>
                  <a:srgbClr val="333333"/>
                </a:solidFill>
                <a:latin typeface="Agency FB" pitchFamily="34" charset="0"/>
                <a:cs typeface="Arial" pitchFamily="34" charset="0"/>
              </a:rPr>
              <a:t/>
            </a:r>
            <a:br>
              <a:rPr lang="es-ES" sz="2800" dirty="0" smtClean="0">
                <a:solidFill>
                  <a:srgbClr val="333333"/>
                </a:solidFill>
                <a:latin typeface="Agency FB" pitchFamily="34" charset="0"/>
                <a:cs typeface="Arial" pitchFamily="34" charset="0"/>
              </a:rPr>
            </a:br>
            <a:r>
              <a:rPr lang="es-ES" sz="2800" dirty="0" smtClean="0">
                <a:solidFill>
                  <a:srgbClr val="0C343D"/>
                </a:solidFill>
                <a:latin typeface="Agency FB" pitchFamily="34" charset="0"/>
                <a:cs typeface="Arial" pitchFamily="34" charset="0"/>
              </a:rPr>
              <a:t>Invitamos a quienes no la conozcan a que se den una vuelta y exploren todas las posibilidades que ofrece este sitio para vivir e invertir.</a:t>
            </a:r>
            <a:endParaRPr lang="es-ES" sz="2800" dirty="0"/>
          </a:p>
        </p:txBody>
      </p:sp>
      <p:pic>
        <p:nvPicPr>
          <p:cNvPr id="4" name="Picture 2" descr="E:\formas montar\2cxx0f8.gif"/>
          <p:cNvPicPr>
            <a:picLocks noChangeAspect="1" noChangeArrowheads="1" noCrop="1"/>
          </p:cNvPicPr>
          <p:nvPr/>
        </p:nvPicPr>
        <p:blipFill>
          <a:blip r:embed="rId3" cstate="email"/>
          <a:srcRect/>
          <a:stretch>
            <a:fillRect/>
          </a:stretch>
        </p:blipFill>
        <p:spPr bwMode="auto">
          <a:xfrm>
            <a:off x="0" y="6118452"/>
            <a:ext cx="1775562" cy="1514248"/>
          </a:xfrm>
          <a:prstGeom prst="rect">
            <a:avLst/>
          </a:prstGeom>
          <a:noFill/>
        </p:spPr>
      </p:pic>
      <p:pic>
        <p:nvPicPr>
          <p:cNvPr id="6"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tatic.panoramio.com/photos/original/6548041.jpg"/>
          <p:cNvPicPr>
            <a:picLocks noChangeAspect="1" noChangeArrowheads="1"/>
          </p:cNvPicPr>
          <p:nvPr/>
        </p:nvPicPr>
        <p:blipFill>
          <a:blip r:embed="rId2" cstate="email"/>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1.wp.com/www.elvenezolano.com/wp-content/uploads/2015/06/caracas_noche_220515.jpg?resize=735%2C400"/>
          <p:cNvPicPr>
            <a:picLocks noChangeAspect="1" noChangeArrowheads="1"/>
          </p:cNvPicPr>
          <p:nvPr/>
        </p:nvPicPr>
        <p:blipFill>
          <a:blip r:embed="rId2"/>
          <a:srcRect/>
          <a:stretch>
            <a:fillRect/>
          </a:stretch>
        </p:blipFill>
        <p:spPr bwMode="auto">
          <a:xfrm>
            <a:off x="1" y="0"/>
            <a:ext cx="11324716"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dn.precioyviajes.com/Destinations/1457/1457/valencia-venezuela-3785973117-L.jpg"/>
          <p:cNvPicPr>
            <a:picLocks noChangeAspect="1" noChangeArrowheads="1"/>
          </p:cNvPicPr>
          <p:nvPr/>
        </p:nvPicPr>
        <p:blipFill>
          <a:blip r:embed="rId2"/>
          <a:srcRect/>
          <a:stretch>
            <a:fillRect/>
          </a:stretch>
        </p:blipFill>
        <p:spPr bwMode="auto">
          <a:xfrm>
            <a:off x="0" y="0"/>
            <a:ext cx="1130123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bcdn-sphotos-b-a.akamaihd.net/hphotos-ak-ash2/t31.0-8/c0.82.851.315/p851x315/1403511_10151705190562411_2012742619_o.jpg"/>
          <p:cNvPicPr>
            <a:picLocks noChangeAspect="1" noChangeArrowheads="1"/>
          </p:cNvPicPr>
          <p:nvPr/>
        </p:nvPicPr>
        <p:blipFill>
          <a:blip r:embed="rId2"/>
          <a:srcRect/>
          <a:stretch>
            <a:fillRect/>
          </a:stretch>
        </p:blipFill>
        <p:spPr bwMode="auto">
          <a:xfrm>
            <a:off x="-10829556" y="0"/>
            <a:ext cx="28716512" cy="8268816"/>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99618 -0.0419 L -0.25 0 " pathEditMode="relative" rAng="0" ptsTypes="AA">
                                      <p:cBhvr>
                                        <p:cTn id="6" dur="5000" fill="hold"/>
                                        <p:tgtEl>
                                          <p:spTgt spid="4098"/>
                                        </p:tgtEl>
                                        <p:attrNameLst>
                                          <p:attrName>ppt_x</p:attrName>
                                          <p:attrName>ppt_y</p:attrName>
                                        </p:attrNameLst>
                                      </p:cBhvr>
                                      <p:rCtr x="-623" y="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tramz.com/ve/me/me07.jpg"/>
          <p:cNvPicPr>
            <a:picLocks noChangeAspect="1" noChangeArrowheads="1"/>
          </p:cNvPicPr>
          <p:nvPr/>
        </p:nvPicPr>
        <p:blipFill>
          <a:blip r:embed="rId2"/>
          <a:srcRect/>
          <a:stretch>
            <a:fillRect/>
          </a:stretch>
        </p:blipFill>
        <p:spPr bwMode="auto">
          <a:xfrm>
            <a:off x="-9596929" y="-556582"/>
            <a:ext cx="23708561" cy="8984387"/>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0.86528 0 L -0.25 0 " pathEditMode="relative" rAng="0" ptsTypes="AA">
                                      <p:cBhvr>
                                        <p:cTn id="6" dur="5000" fill="hold"/>
                                        <p:tgtEl>
                                          <p:spTgt spid="32770"/>
                                        </p:tgtEl>
                                        <p:attrNameLst>
                                          <p:attrName>ppt_x</p:attrName>
                                          <p:attrName>ppt_y</p:attrName>
                                        </p:attrNameLst>
                                      </p:cBhvr>
                                      <p:rCtr x="-55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fotos2013.cloud.noticias24.com/valen23marzopp.jpg"/>
          <p:cNvPicPr>
            <a:picLocks noChangeAspect="1" noChangeArrowheads="1"/>
          </p:cNvPicPr>
          <p:nvPr/>
        </p:nvPicPr>
        <p:blipFill>
          <a:blip r:embed="rId2"/>
          <a:srcRect/>
          <a:stretch>
            <a:fillRect/>
          </a:stretch>
        </p:blipFill>
        <p:spPr bwMode="auto">
          <a:xfrm>
            <a:off x="0" y="0"/>
            <a:ext cx="1150666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img04.deviantart.net/979f/i/2015/047/c/d/club_internacional_valencia__venezuela_by_aoiaironphotostravel-d8i99bf.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tatic.panoramio.com/photos/original/30662296.jpg"/>
          <p:cNvPicPr>
            <a:picLocks noChangeAspect="1" noChangeArrowheads="1"/>
          </p:cNvPicPr>
          <p:nvPr/>
        </p:nvPicPr>
        <p:blipFill>
          <a:blip r:embed="rId2" cstate="email"/>
          <a:srcRect/>
          <a:stretch>
            <a:fillRect/>
          </a:stretch>
        </p:blipFill>
        <p:spPr bwMode="auto">
          <a:xfrm>
            <a:off x="0" y="-1"/>
            <a:ext cx="11269663" cy="76327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tatic.panoramio.com/photos/large/30662371.jpg"/>
          <p:cNvPicPr>
            <a:picLocks noChangeAspect="1" noChangeArrowheads="1"/>
          </p:cNvPicPr>
          <p:nvPr/>
        </p:nvPicPr>
        <p:blipFill>
          <a:blip r:embed="rId2"/>
          <a:srcRect/>
          <a:stretch>
            <a:fillRect/>
          </a:stretch>
        </p:blipFill>
        <p:spPr bwMode="auto">
          <a:xfrm>
            <a:off x="0" y="0"/>
            <a:ext cx="12020974" cy="814154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images.locanto.com.ve/1291648232/Cursos-IELTS-TOEFL-en-Venezuela_2.jpg"/>
          <p:cNvPicPr>
            <a:picLocks noChangeAspect="1" noChangeArrowheads="1"/>
          </p:cNvPicPr>
          <p:nvPr/>
        </p:nvPicPr>
        <p:blipFill>
          <a:blip r:embed="rId2"/>
          <a:srcRect/>
          <a:stretch>
            <a:fillRect/>
          </a:stretch>
        </p:blipFill>
        <p:spPr bwMode="auto">
          <a:xfrm>
            <a:off x="-751311" y="0"/>
            <a:ext cx="1202097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i.claxi.com.ve/i-a/DY9I-6.jpg"/>
          <p:cNvPicPr>
            <a:picLocks noChangeAspect="1" noChangeArrowheads="1"/>
          </p:cNvPicPr>
          <p:nvPr/>
        </p:nvPicPr>
        <p:blipFill>
          <a:blip r:embed="rId3"/>
          <a:srcRect/>
          <a:stretch>
            <a:fillRect/>
          </a:stretch>
        </p:blipFill>
        <p:spPr bwMode="auto">
          <a:xfrm>
            <a:off x="0" y="0"/>
            <a:ext cx="11269663" cy="7632700"/>
          </a:xfrm>
          <a:prstGeom prst="rect">
            <a:avLst/>
          </a:prstGeom>
          <a:noFill/>
        </p:spPr>
      </p:pic>
    </p:spTree>
  </p:cSld>
  <p:clrMapOvr>
    <a:masterClrMapping/>
  </p:clrMapOvr>
  <p:transition spd="slow" advTm="6000">
    <p:random/>
    <p:sndAc>
      <p:stSnd>
        <p:snd r:embed="rId2" name="ALMA LLAN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viajarfull.com/wp-content/uploads/2014/09/duracion-de-vuelos-desde-bogota-hacia-valencia-venezuela.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fronterasblog.files.wordpress.com/2008/09/valencia_venezuela.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vtv.gob.ve/articulos/2013/01/02/metro-de-valencia-movilizo-a-mas-de-19-millones-de-pasajeros-durante-el-ano-2012-8577.html/trenes-34.jpg/@@images/69e446f7-31f6-4219-8c81-aa060a039623.jpeg"/>
          <p:cNvPicPr>
            <a:picLocks noChangeAspect="1" noChangeArrowheads="1"/>
          </p:cNvPicPr>
          <p:nvPr/>
        </p:nvPicPr>
        <p:blipFill>
          <a:blip r:embed="rId2"/>
          <a:srcRect/>
          <a:stretch>
            <a:fillRect/>
          </a:stretch>
        </p:blipFill>
        <p:spPr bwMode="auto">
          <a:xfrm>
            <a:off x="0" y="0"/>
            <a:ext cx="11443662"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i.ytimg.com/vi/WkN0virQbtE/hqdefault.jpg"/>
          <p:cNvPicPr>
            <a:picLocks noChangeAspect="1" noChangeArrowheads="1"/>
          </p:cNvPicPr>
          <p:nvPr/>
        </p:nvPicPr>
        <p:blipFill>
          <a:blip r:embed="rId2"/>
          <a:srcRect/>
          <a:stretch>
            <a:fillRect/>
          </a:stretch>
        </p:blipFill>
        <p:spPr bwMode="auto">
          <a:xfrm>
            <a:off x="0" y="0"/>
            <a:ext cx="11269659"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3.bp.blogspot.com/-_an0iz4mrHY/VmVikCuekqI/AAAAAAABNuY/lP7zzIhNbi4/s1600/DSC00749.JPG"/>
          <p:cNvPicPr>
            <a:picLocks noChangeAspect="1" noChangeArrowheads="1"/>
          </p:cNvPicPr>
          <p:nvPr/>
        </p:nvPicPr>
        <p:blipFill>
          <a:blip r:embed="rId2" cstate="email"/>
          <a:srcRect/>
          <a:stretch>
            <a:fillRect/>
          </a:stretch>
        </p:blipFill>
        <p:spPr bwMode="auto">
          <a:xfrm>
            <a:off x="-258131" y="0"/>
            <a:ext cx="1152779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sabiosdeltoreo.com/userfiles/FOTO%20PLAZA%20MARACAIBO_%20FCO_%20DE%20JONG.JPG"/>
          <p:cNvPicPr>
            <a:picLocks noChangeAspect="1" noChangeArrowheads="1"/>
          </p:cNvPicPr>
          <p:nvPr/>
        </p:nvPicPr>
        <p:blipFill>
          <a:blip r:embed="rId2" cstate="email"/>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torosenelmundo.com/imgs/noticias/f04f633061_PLAZA%20DE%20TOROS%20DE%20VALENCIA%202007%201.JPG"/>
          <p:cNvPicPr>
            <a:picLocks noChangeAspect="1" noChangeArrowheads="1"/>
          </p:cNvPicPr>
          <p:nvPr/>
        </p:nvPicPr>
        <p:blipFill>
          <a:blip r:embed="rId2"/>
          <a:srcRect/>
          <a:stretch>
            <a:fillRect/>
          </a:stretch>
        </p:blipFill>
        <p:spPr bwMode="auto">
          <a:xfrm>
            <a:off x="-90917" y="0"/>
            <a:ext cx="11360581"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america.pink/images/3/5/3/4/6/0/0/en/3-plaza-toros-monumental-valencia.jpg"/>
          <p:cNvPicPr>
            <a:picLocks noChangeAspect="1" noChangeArrowheads="1"/>
          </p:cNvPicPr>
          <p:nvPr/>
        </p:nvPicPr>
        <p:blipFill>
          <a:blip r:embed="rId2"/>
          <a:srcRect/>
          <a:stretch>
            <a:fillRect/>
          </a:stretch>
        </p:blipFill>
        <p:spPr bwMode="auto">
          <a:xfrm>
            <a:off x="0" y="0"/>
            <a:ext cx="1127233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k43.kn3.net/taringa/7/6/1/0/7/6/8/adjunts/6F2.jpg?9660"/>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seatholidays.com/america/venezuela/hotels/intercontinental-tacarigua-valencia/img/intercontinental-tacarigua%20valencia.jpg"/>
          <p:cNvPicPr>
            <a:picLocks noChangeAspect="1" noChangeArrowheads="1"/>
          </p:cNvPicPr>
          <p:nvPr/>
        </p:nvPicPr>
        <p:blipFill>
          <a:blip r:embed="rId2"/>
          <a:srcRect/>
          <a:stretch>
            <a:fillRect/>
          </a:stretch>
        </p:blipFill>
        <p:spPr bwMode="auto">
          <a:xfrm>
            <a:off x="-1" y="0"/>
            <a:ext cx="11386204"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images.quebarato.co.ve/T440x/local+comercial+en+alquiler+valencia+parque+valencia+cc+mega+mercado+120mts+valencia+carabobo+venezuela__960ED2_1.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s-media-cache-ak0.pinimg.com/564x/2a/6f/5d/2a6f5dae39f1a60e00b97577d5538805.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mintur.gob.ve/mintur/wp-content/uploads/2014/07/F9-Ruta-Manaos-Margarita-fest%C3%ADn-de-sabores-desde-Bol%C3%ADvar-a-Nueva-Esparta-.jpg"/>
          <p:cNvPicPr>
            <a:picLocks noChangeAspect="1" noChangeArrowheads="1"/>
          </p:cNvPicPr>
          <p:nvPr/>
        </p:nvPicPr>
        <p:blipFill>
          <a:blip r:embed="rId2" cstate="email"/>
          <a:srcRect/>
          <a:stretch>
            <a:fillRect/>
          </a:stretch>
        </p:blipFill>
        <p:spPr bwMode="auto">
          <a:xfrm>
            <a:off x="1" y="0"/>
            <a:ext cx="11364845"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images.todainfo.com/EMP_42/la-bombonera-1.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3.bp.blogspot.com/-IizLaaX2cg0/UbqJYNp7PzI/AAAAAAAAADY/AzQzLf_dYeE/s320/arepa+catira.jpg"/>
          <p:cNvPicPr>
            <a:picLocks noChangeAspect="1" noChangeArrowheads="1"/>
          </p:cNvPicPr>
          <p:nvPr/>
        </p:nvPicPr>
        <p:blipFill>
          <a:blip r:embed="rId2"/>
          <a:srcRect/>
          <a:stretch>
            <a:fillRect/>
          </a:stretch>
        </p:blipFill>
        <p:spPr bwMode="auto">
          <a:xfrm>
            <a:off x="0" y="-1"/>
            <a:ext cx="11269663" cy="773374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563525" y="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40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domingo, 02 de octubre de 2016</a:t>
            </a:fld>
            <a:endParaRPr lang="es-E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36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Ahora</a:t>
            </a:r>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a:t>
            </a:r>
            <a:r>
              <a:rPr lang="fr-FR" sz="3600" b="1" dirty="0" err="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mismo</a:t>
            </a:r>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600"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10:41</a:t>
            </a:fld>
            <a:r>
              <a:rPr lang="fr-FR"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ALENCIA -VENEZUE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VALENCIA -VENEZUELA</Template>
  <TotalTime>1</TotalTime>
  <Words>124</Words>
  <Application>Microsoft Office PowerPoint</Application>
  <PresentationFormat>Personalizado</PresentationFormat>
  <Paragraphs>18</Paragraphs>
  <Slides>60</Slides>
  <Notes>0</Notes>
  <HiddenSlides>0</HiddenSlides>
  <MMClips>0</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VALENCIA -VENEZUELA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2016-10-02T08:41:04Z</dcterms:created>
  <dcterms:modified xsi:type="dcterms:W3CDTF">2016-10-02T08:42:51Z</dcterms:modified>
</cp:coreProperties>
</file>