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0"/>
  </p:notesMasterIdLst>
  <p:sldIdLst>
    <p:sldId id="256" r:id="rId3"/>
    <p:sldId id="383" r:id="rId4"/>
    <p:sldId id="384" r:id="rId5"/>
    <p:sldId id="325" r:id="rId6"/>
    <p:sldId id="326" r:id="rId7"/>
    <p:sldId id="327" r:id="rId8"/>
    <p:sldId id="328" r:id="rId9"/>
    <p:sldId id="329" r:id="rId10"/>
    <p:sldId id="330" r:id="rId11"/>
    <p:sldId id="331" r:id="rId12"/>
    <p:sldId id="333" r:id="rId13"/>
    <p:sldId id="335" r:id="rId14"/>
    <p:sldId id="398" r:id="rId15"/>
    <p:sldId id="399" r:id="rId16"/>
    <p:sldId id="400" r:id="rId17"/>
    <p:sldId id="339" r:id="rId18"/>
    <p:sldId id="276" r:id="rId19"/>
    <p:sldId id="343" r:id="rId20"/>
    <p:sldId id="348" r:id="rId21"/>
    <p:sldId id="349" r:id="rId22"/>
    <p:sldId id="347" r:id="rId23"/>
    <p:sldId id="350" r:id="rId24"/>
    <p:sldId id="288" r:id="rId25"/>
    <p:sldId id="352" r:id="rId26"/>
    <p:sldId id="351" r:id="rId27"/>
    <p:sldId id="353" r:id="rId28"/>
    <p:sldId id="354" r:id="rId29"/>
    <p:sldId id="355" r:id="rId30"/>
    <p:sldId id="401" r:id="rId31"/>
    <p:sldId id="358" r:id="rId32"/>
    <p:sldId id="359" r:id="rId33"/>
    <p:sldId id="361" r:id="rId34"/>
    <p:sldId id="402" r:id="rId35"/>
    <p:sldId id="363" r:id="rId36"/>
    <p:sldId id="364" r:id="rId37"/>
    <p:sldId id="365" r:id="rId38"/>
    <p:sldId id="366" r:id="rId39"/>
    <p:sldId id="367" r:id="rId40"/>
    <p:sldId id="368" r:id="rId41"/>
    <p:sldId id="371" r:id="rId42"/>
    <p:sldId id="370" r:id="rId43"/>
    <p:sldId id="372" r:id="rId44"/>
    <p:sldId id="373" r:id="rId45"/>
    <p:sldId id="374" r:id="rId46"/>
    <p:sldId id="377" r:id="rId47"/>
    <p:sldId id="378" r:id="rId48"/>
    <p:sldId id="379" r:id="rId49"/>
    <p:sldId id="380" r:id="rId50"/>
    <p:sldId id="381" r:id="rId51"/>
    <p:sldId id="403" r:id="rId52"/>
    <p:sldId id="382" r:id="rId53"/>
    <p:sldId id="386" r:id="rId54"/>
    <p:sldId id="388" r:id="rId55"/>
    <p:sldId id="389" r:id="rId56"/>
    <p:sldId id="390" r:id="rId57"/>
    <p:sldId id="391" r:id="rId58"/>
    <p:sldId id="387" r:id="rId59"/>
    <p:sldId id="375" r:id="rId60"/>
    <p:sldId id="392" r:id="rId61"/>
    <p:sldId id="393" r:id="rId62"/>
    <p:sldId id="394" r:id="rId63"/>
    <p:sldId id="395" r:id="rId64"/>
    <p:sldId id="396" r:id="rId65"/>
    <p:sldId id="397" r:id="rId66"/>
    <p:sldId id="404" r:id="rId67"/>
    <p:sldId id="323" r:id="rId68"/>
    <p:sldId id="405" r:id="rId69"/>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8/3t7t1nqCJDqTA5Evj4qw==" hashData="ihKTXFQL/gS4Dvm7leX+6iJaHj0="/>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CBFA"/>
    <a:srgbClr val="008000"/>
    <a:srgbClr val="FFFF00"/>
    <a:srgbClr val="00FF00"/>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12" autoAdjust="0"/>
    <p:restoredTop sz="94660"/>
  </p:normalViewPr>
  <p:slideViewPr>
    <p:cSldViewPr>
      <p:cViewPr>
        <p:scale>
          <a:sx n="60" d="100"/>
          <a:sy n="60" d="100"/>
        </p:scale>
        <p:origin x="571"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7647D40A-6778-4B61-A3A1-826A689A079B}" type="datetimeFigureOut">
              <a:rPr lang="es-ES"/>
              <a:pPr/>
              <a:t>15/09/2024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70E73FBB-9A88-446B-AAE0-4824A438451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72707" name="Espace réservé des commentaires 2"/>
          <p:cNvSpPr>
            <a:spLocks noGrp="1"/>
          </p:cNvSpPr>
          <p:nvPr>
            <p:ph type="body" idx="1"/>
          </p:nvPr>
        </p:nvSpPr>
        <p:spPr bwMode="auto">
          <a:noFill/>
        </p:spPr>
        <p:txBody>
          <a:bodyPr/>
          <a:lstStyle/>
          <a:p>
            <a:pPr eaLnBrk="1" hangingPunct="1">
              <a:spcBef>
                <a:spcPct val="0"/>
              </a:spcBef>
            </a:pPr>
            <a:endParaRPr lang="fr-FR" smtClean="0"/>
          </a:p>
        </p:txBody>
      </p:sp>
      <p:sp>
        <p:nvSpPr>
          <p:cNvPr id="72708" name="Espace réservé du numéro de diapositive 3"/>
          <p:cNvSpPr>
            <a:spLocks noGrp="1"/>
          </p:cNvSpPr>
          <p:nvPr>
            <p:ph type="sldNum" sz="quarter" idx="5"/>
          </p:nvPr>
        </p:nvSpPr>
        <p:spPr bwMode="auto">
          <a:noFill/>
          <a:ln>
            <a:miter lim="800000"/>
            <a:headEnd/>
            <a:tailEnd/>
          </a:ln>
        </p:spPr>
        <p:txBody>
          <a:bodyPr/>
          <a:lstStyle/>
          <a:p>
            <a:fld id="{78125545-30F5-44DC-87D9-9AF51F64E7B4}" type="slidenum">
              <a:rPr lang="fr-FR">
                <a:latin typeface="Arial" charset="0"/>
              </a:rPr>
              <a:pPr/>
              <a:t>18</a:t>
            </a:fld>
            <a:endParaRPr lang="fr-FR">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373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3732" name="3 Marcador de número de diapositiva"/>
          <p:cNvSpPr>
            <a:spLocks noGrp="1"/>
          </p:cNvSpPr>
          <p:nvPr>
            <p:ph type="sldNum" sz="quarter" idx="5"/>
          </p:nvPr>
        </p:nvSpPr>
        <p:spPr bwMode="auto">
          <a:noFill/>
          <a:ln>
            <a:miter lim="800000"/>
            <a:headEnd/>
            <a:tailEnd/>
          </a:ln>
        </p:spPr>
        <p:txBody>
          <a:bodyPr/>
          <a:lstStyle/>
          <a:p>
            <a:fld id="{BB546DFE-CB9C-4DFB-8116-3E0810D1DF8C}" type="slidenum">
              <a:rPr lang="es-ES"/>
              <a:pPr/>
              <a:t>49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54BB0CA-0162-4615-AFC3-403FE3734BC0}" type="datetimeFigureOut">
              <a:rPr lang="es-ES"/>
              <a:pPr/>
              <a:t>15/09/2024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B40DB8D-E974-4879-BAA5-8B2F845381C0}"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3C308769-718E-4708-ABBA-7339E2B6A2A6}" type="datetimeFigureOut">
              <a:rPr lang="es-ES"/>
              <a:pPr/>
              <a:t>15/09/2024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D20989D-9E88-4FCB-A8A1-7846DD62CC6B}"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88778044-8336-41EE-B42F-17F779B05023}" type="datetimeFigureOut">
              <a:rPr lang="es-ES"/>
              <a:pPr/>
              <a:t>15/09/2024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71D3B2B-748B-4D13-97B8-92DE68127B57}"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6A363E54-DC68-437B-9D68-3DC6010E49AB}" type="datetimeFigureOut">
              <a:rPr lang="es-ES"/>
              <a:pPr/>
              <a:t>15/09/2024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017245D-1AF8-4A97-B15E-CF33F1BA2B1E}"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857B54F6-574A-46C1-AE3A-8870A9F7C1FE}" type="datetimeFigureOut">
              <a:rPr lang="es-ES"/>
              <a:pPr/>
              <a:t>15/09/2024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32F017F8-E8FB-4E1A-97FE-592EF51D2B18}"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3EBF9776-4F74-472D-983D-B0946B01E840}" type="datetimeFigureOut">
              <a:rPr lang="es-ES"/>
              <a:pPr/>
              <a:t>15/09/2024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FD859097-5319-4B17-9D27-A0D037BC1037}"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BB941299-002A-43CE-87C3-C0578E62BFF0}" type="datetimeFigureOut">
              <a:rPr lang="es-ES"/>
              <a:pPr/>
              <a:t>15/09/2024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E395216B-32A6-4DCC-827A-C2011259E792}"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803C3B01-4582-4C02-93DE-9B782F6D7768}" type="datetimeFigureOut">
              <a:rPr lang="es-ES"/>
              <a:pPr/>
              <a:t>15/09/2024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AC9B9BD-0C75-4628-8A25-25697FD269C4}"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A28E88B-A69C-4E2E-B748-54976039FDBD}" type="datetimeFigureOut">
              <a:rPr lang="es-ES"/>
              <a:pPr/>
              <a:t>15/09/2024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BF8CE08-5CBF-4ACF-9D3C-95D15608E59F}"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8E5C4652-CA1A-4BEA-8EA8-E9258C0BED1A}" type="datetimeFigureOut">
              <a:rPr lang="es-ES"/>
              <a:pPr/>
              <a:t>15/09/2024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3A9A602-1AF8-4CCD-9397-6AE8D3E1EB2B}"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D63B14A-9C56-45F4-8644-24FFB24066E8}" type="datetimeFigureOut">
              <a:rPr lang="es-ES"/>
              <a:pPr/>
              <a:t>15/09/2024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EFFFF70-0D5A-483A-9EB9-A84FFAC4F503}"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9A85A23C-84F0-4500-9415-D18E91FD60C1}" type="datetimeFigureOut">
              <a:rPr lang="es-ES"/>
              <a:pPr/>
              <a:t>15/09/2024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6D24635A-E658-4939-935F-C8973EF70083}"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WordArt 3"/>
          <p:cNvSpPr>
            <a:spLocks noChangeArrowheads="1" noChangeShapeType="1" noTextEdit="1"/>
          </p:cNvSpPr>
          <p:nvPr/>
        </p:nvSpPr>
        <p:spPr bwMode="auto">
          <a:xfrm>
            <a:off x="1187624" y="337220"/>
            <a:ext cx="7200900" cy="923801"/>
          </a:xfrm>
          <a:prstGeom prst="rect">
            <a:avLst/>
          </a:prstGeom>
        </p:spPr>
        <p:txBody>
          <a:bodyPr wrap="none" fromWordArt="1">
            <a:prstTxWarp prst="textTriangle">
              <a:avLst>
                <a:gd name="adj" fmla="val 53792"/>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Un día</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en Talavera de la Reina</a:t>
            </a: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p>
        </p:txBody>
      </p:sp>
      <p:sp>
        <p:nvSpPr>
          <p:cNvPr id="68612" name="WordArt 4"/>
          <p:cNvSpPr>
            <a:spLocks noChangeArrowheads="1" noChangeShapeType="1" noTextEdit="1"/>
          </p:cNvSpPr>
          <p:nvPr/>
        </p:nvSpPr>
        <p:spPr bwMode="auto">
          <a:xfrm>
            <a:off x="971600" y="1561356"/>
            <a:ext cx="7488237" cy="949325"/>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Las Fotografías son de mi propiedad </a:t>
            </a:r>
          </a:p>
        </p:txBody>
      </p:sp>
      <p:sp>
        <p:nvSpPr>
          <p:cNvPr id="68613" name="WordArt 5"/>
          <p:cNvSpPr>
            <a:spLocks noChangeArrowheads="1" noChangeShapeType="1" noTextEdit="1"/>
          </p:cNvSpPr>
          <p:nvPr/>
        </p:nvSpPr>
        <p:spPr bwMode="auto">
          <a:xfrm>
            <a:off x="611560" y="2785492"/>
            <a:ext cx="7848600" cy="720080"/>
          </a:xfrm>
          <a:prstGeom prst="rect">
            <a:avLst/>
          </a:prstGeom>
        </p:spPr>
        <p:txBody>
          <a:bodyPr wrap="none" fromWordArt="1">
            <a:prstTxWarp prst="textFadeUp">
              <a:avLst>
                <a:gd name="adj" fmla="val 588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68614" name="WordArt 6"/>
          <p:cNvSpPr>
            <a:spLocks noChangeArrowheads="1" noChangeShapeType="1" noTextEdit="1"/>
          </p:cNvSpPr>
          <p:nvPr/>
        </p:nvSpPr>
        <p:spPr bwMode="auto">
          <a:xfrm>
            <a:off x="1547664" y="3865612"/>
            <a:ext cx="5544616" cy="6000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effectLst>
                <a:latin typeface="High Tower Text"/>
              </a:rPr>
              <a:t>  </a:t>
            </a:r>
            <a:r>
              <a:rPr lang="es-ES" sz="3600" b="1"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rPr>
              <a:t>V I C E N T E  G A R C I A  </a:t>
            </a:r>
          </a:p>
        </p:txBody>
      </p:sp>
      <p:sp>
        <p:nvSpPr>
          <p:cNvPr id="68616" name="WordArt 8"/>
          <p:cNvSpPr>
            <a:spLocks noChangeArrowheads="1" noChangeShapeType="1" noTextEdit="1"/>
          </p:cNvSpPr>
          <p:nvPr/>
        </p:nvSpPr>
        <p:spPr bwMode="auto">
          <a:xfrm>
            <a:off x="2987675" y="4729709"/>
            <a:ext cx="3168650" cy="65509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767600"/>
                    </a:gs>
                  </a:gsLst>
                  <a:lin ang="5400000" scaled="1"/>
                </a:gradFill>
                <a:effectLst>
                  <a:prstShdw prst="shdw17" dist="17961" dir="13500000">
                    <a:srgbClr val="999900"/>
                  </a:prstShdw>
                </a:effectLst>
                <a:latin typeface="High Tower Text"/>
              </a:rPr>
              <a:t> </a:t>
            </a:r>
            <a:r>
              <a:rPr lang="es-ES" sz="3600" kern="10" dirty="0">
                <a:ln w="9525">
                  <a:noFill/>
                  <a:round/>
                  <a:headEnd/>
                  <a:tailEnd/>
                </a:ln>
                <a:gradFill rotWithShape="1">
                  <a:gsLst>
                    <a:gs pos="0">
                      <a:srgbClr val="FFFF00"/>
                    </a:gs>
                    <a:gs pos="100000">
                      <a:srgbClr val="767600"/>
                    </a:gs>
                  </a:gsLst>
                  <a:lin ang="5400000" scaled="1"/>
                </a:gradFill>
                <a:effectLst>
                  <a:prstShdw prst="shdw17" dist="17961" dir="13500000">
                    <a:srgbClr val="999900"/>
                  </a:prstShdw>
                  <a:reflection blurRad="6350" stA="60000" endA="900" endPos="58000" dir="5400000" sy="-100000" algn="bl" rotWithShape="0"/>
                </a:effectLst>
                <a:latin typeface="High Tower Text"/>
              </a:rPr>
              <a:t>Automático</a:t>
            </a:r>
            <a:r>
              <a:rPr lang="es-ES" sz="3600" kern="10" dirty="0">
                <a:ln w="9525">
                  <a:noFill/>
                  <a:round/>
                  <a:headEnd/>
                  <a:tailEnd/>
                </a:ln>
                <a:gradFill rotWithShape="1">
                  <a:gsLst>
                    <a:gs pos="0">
                      <a:srgbClr val="FFFF00"/>
                    </a:gs>
                    <a:gs pos="100000">
                      <a:srgbClr val="767600"/>
                    </a:gs>
                  </a:gsLst>
                  <a:lin ang="5400000" scaled="1"/>
                </a:gradFill>
                <a:effectLst>
                  <a:prstShdw prst="shdw17" dist="17961" dir="13500000">
                    <a:srgbClr val="999900"/>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p:cTn id="7" dur="2000" fill="hold"/>
                                        <p:tgtEl>
                                          <p:spTgt spid="68611"/>
                                        </p:tgtEl>
                                        <p:attrNameLst>
                                          <p:attrName>ppt_w</p:attrName>
                                        </p:attrNameLst>
                                      </p:cBhvr>
                                      <p:tavLst>
                                        <p:tav tm="0">
                                          <p:val>
                                            <p:strVal val="4*#ppt_w"/>
                                          </p:val>
                                        </p:tav>
                                        <p:tav tm="100000">
                                          <p:val>
                                            <p:strVal val="#ppt_w"/>
                                          </p:val>
                                        </p:tav>
                                      </p:tavLst>
                                    </p:anim>
                                    <p:anim calcmode="lin" valueType="num">
                                      <p:cBhvr>
                                        <p:cTn id="8" dur="2000" fill="hold"/>
                                        <p:tgtEl>
                                          <p:spTgt spid="68611"/>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68612"/>
                                        </p:tgtEl>
                                        <p:attrNameLst>
                                          <p:attrName>style.visibility</p:attrName>
                                        </p:attrNameLst>
                                      </p:cBhvr>
                                      <p:to>
                                        <p:strVal val="visible"/>
                                      </p:to>
                                    </p:set>
                                    <p:anim calcmode="lin" valueType="num">
                                      <p:cBhvr>
                                        <p:cTn id="12" dur="2000" fill="hold"/>
                                        <p:tgtEl>
                                          <p:spTgt spid="68612"/>
                                        </p:tgtEl>
                                        <p:attrNameLst>
                                          <p:attrName>ppt_w</p:attrName>
                                        </p:attrNameLst>
                                      </p:cBhvr>
                                      <p:tavLst>
                                        <p:tav tm="0">
                                          <p:val>
                                            <p:strVal val="#ppt_w*0.70"/>
                                          </p:val>
                                        </p:tav>
                                        <p:tav tm="100000">
                                          <p:val>
                                            <p:strVal val="#ppt_w"/>
                                          </p:val>
                                        </p:tav>
                                      </p:tavLst>
                                    </p:anim>
                                    <p:anim calcmode="lin" valueType="num">
                                      <p:cBhvr>
                                        <p:cTn id="13" dur="2000" fill="hold"/>
                                        <p:tgtEl>
                                          <p:spTgt spid="68612"/>
                                        </p:tgtEl>
                                        <p:attrNameLst>
                                          <p:attrName>ppt_h</p:attrName>
                                        </p:attrNameLst>
                                      </p:cBhvr>
                                      <p:tavLst>
                                        <p:tav tm="0">
                                          <p:val>
                                            <p:strVal val="#ppt_h"/>
                                          </p:val>
                                        </p:tav>
                                        <p:tav tm="100000">
                                          <p:val>
                                            <p:strVal val="#ppt_h"/>
                                          </p:val>
                                        </p:tav>
                                      </p:tavLst>
                                    </p:anim>
                                    <p:animEffect transition="in" filter="fade">
                                      <p:cBhvr>
                                        <p:cTn id="14" dur="2000"/>
                                        <p:tgtEl>
                                          <p:spTgt spid="68612"/>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68613"/>
                                        </p:tgtEl>
                                        <p:attrNameLst>
                                          <p:attrName>style.visibility</p:attrName>
                                        </p:attrNameLst>
                                      </p:cBhvr>
                                      <p:to>
                                        <p:strVal val="visible"/>
                                      </p:to>
                                    </p:set>
                                    <p:animEffect transition="in" filter="fade">
                                      <p:cBhvr>
                                        <p:cTn id="18" dur="2000"/>
                                        <p:tgtEl>
                                          <p:spTgt spid="68613"/>
                                        </p:tgtEl>
                                      </p:cBhvr>
                                    </p:animEffect>
                                    <p:anim calcmode="lin" valueType="num">
                                      <p:cBhvr>
                                        <p:cTn id="19" dur="2000" fill="hold"/>
                                        <p:tgtEl>
                                          <p:spTgt spid="68613"/>
                                        </p:tgtEl>
                                        <p:attrNameLst>
                                          <p:attrName>ppt_x</p:attrName>
                                        </p:attrNameLst>
                                      </p:cBhvr>
                                      <p:tavLst>
                                        <p:tav tm="0">
                                          <p:val>
                                            <p:strVal val="#ppt_x"/>
                                          </p:val>
                                        </p:tav>
                                        <p:tav tm="100000">
                                          <p:val>
                                            <p:strVal val="#ppt_x"/>
                                          </p:val>
                                        </p:tav>
                                      </p:tavLst>
                                    </p:anim>
                                    <p:anim calcmode="lin" valueType="num">
                                      <p:cBhvr>
                                        <p:cTn id="20" dur="2000" fill="hold"/>
                                        <p:tgtEl>
                                          <p:spTgt spid="68613"/>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68614"/>
                                        </p:tgtEl>
                                        <p:attrNameLst>
                                          <p:attrName>style.visibility</p:attrName>
                                        </p:attrNameLst>
                                      </p:cBhvr>
                                      <p:to>
                                        <p:strVal val="visible"/>
                                      </p:to>
                                    </p:set>
                                    <p:anim from="(-#ppt_w/2)" to="(#ppt_x)" calcmode="lin" valueType="num">
                                      <p:cBhvr>
                                        <p:cTn id="24" dur="1200" fill="hold">
                                          <p:stCondLst>
                                            <p:cond delay="0"/>
                                          </p:stCondLst>
                                        </p:cTn>
                                        <p:tgtEl>
                                          <p:spTgt spid="68614"/>
                                        </p:tgtEl>
                                        <p:attrNameLst>
                                          <p:attrName>ppt_x</p:attrName>
                                        </p:attrNameLst>
                                      </p:cBhvr>
                                    </p:anim>
                                    <p:anim from="0" to="-1.0" calcmode="lin" valueType="num">
                                      <p:cBhvr>
                                        <p:cTn id="25" dur="400" decel="50000" autoRev="1" fill="hold">
                                          <p:stCondLst>
                                            <p:cond delay="1200"/>
                                          </p:stCondLst>
                                        </p:cTn>
                                        <p:tgtEl>
                                          <p:spTgt spid="68614"/>
                                        </p:tgtEl>
                                        <p:attrNameLst>
                                          <p:attrName>xshear</p:attrName>
                                        </p:attrNameLst>
                                      </p:cBhvr>
                                    </p:anim>
                                    <p:animScale>
                                      <p:cBhvr>
                                        <p:cTn id="26" dur="400" decel="100000" autoRev="1" fill="hold">
                                          <p:stCondLst>
                                            <p:cond delay="1200"/>
                                          </p:stCondLst>
                                        </p:cTn>
                                        <p:tgtEl>
                                          <p:spTgt spid="68614"/>
                                        </p:tgtEl>
                                      </p:cBhvr>
                                      <p:from x="100000" y="100000"/>
                                      <p:to x="80000" y="100000"/>
                                    </p:animScale>
                                    <p:anim by="(#ppt_h/3+#ppt_w*0.1)" calcmode="lin" valueType="num">
                                      <p:cBhvr additive="sum">
                                        <p:cTn id="27" dur="400" decel="100000" autoRev="1" fill="hold">
                                          <p:stCondLst>
                                            <p:cond delay="1200"/>
                                          </p:stCondLst>
                                        </p:cTn>
                                        <p:tgtEl>
                                          <p:spTgt spid="68614"/>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68616"/>
                                        </p:tgtEl>
                                        <p:attrNameLst>
                                          <p:attrName>style.visibility</p:attrName>
                                        </p:attrNameLst>
                                      </p:cBhvr>
                                      <p:to>
                                        <p:strVal val="visible"/>
                                      </p:to>
                                    </p:set>
                                    <p:anim calcmode="lin" valueType="num">
                                      <p:cBhvr>
                                        <p:cTn id="31" dur="1000" fill="hold"/>
                                        <p:tgtEl>
                                          <p:spTgt spid="68616"/>
                                        </p:tgtEl>
                                        <p:attrNameLst>
                                          <p:attrName>ppt_w</p:attrName>
                                        </p:attrNameLst>
                                      </p:cBhvr>
                                      <p:tavLst>
                                        <p:tav tm="0">
                                          <p:val>
                                            <p:fltVal val="0"/>
                                          </p:val>
                                        </p:tav>
                                        <p:tav tm="100000">
                                          <p:val>
                                            <p:strVal val="#ppt_w"/>
                                          </p:val>
                                        </p:tav>
                                      </p:tavLst>
                                    </p:anim>
                                    <p:anim calcmode="lin" valueType="num">
                                      <p:cBhvr>
                                        <p:cTn id="32" dur="1000" fill="hold"/>
                                        <p:tgtEl>
                                          <p:spTgt spid="686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331913" y="120650"/>
            <a:ext cx="6065837" cy="708025"/>
          </a:xfrm>
          <a:prstGeom prst="rect">
            <a:avLst/>
          </a:prstGeom>
          <a:noFill/>
        </p:spPr>
        <p:txBody>
          <a:bodyPr wrap="none">
            <a:spAutoFit/>
            <a:scene3d>
              <a:camera prst="perspectiveRelaxedModerately"/>
              <a:lightRig rig="threePt" dir="t"/>
            </a:scene3d>
            <a:sp3d extrusionH="57150">
              <a:bevelT w="38100" h="38100" prst="angle"/>
            </a:sp3d>
          </a:bodyPr>
          <a:lstStyle/>
          <a:p>
            <a:pPr>
              <a:defRPr/>
            </a:pPr>
            <a:r>
              <a:rPr lang="es-ES" sz="4000" dirty="0">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Algerian" pitchFamily="82" charset="0"/>
              </a:rPr>
              <a:t>Talavera de la Reina</a:t>
            </a:r>
          </a:p>
        </p:txBody>
      </p:sp>
      <p:sp>
        <p:nvSpPr>
          <p:cNvPr id="3" name="2 CuadroTexto"/>
          <p:cNvSpPr txBox="1"/>
          <p:nvPr/>
        </p:nvSpPr>
        <p:spPr>
          <a:xfrm>
            <a:off x="250825" y="769938"/>
            <a:ext cx="8713788" cy="2308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Talavera de la Reina es un municipio de España y así mismo, una ciudad ribereña del río Tajo enclavada en el noroeste de la provincia de Toledo, perteneciente a la comunidad autónoma de Castilla-La Mancha. Primera localidad en cuanto a su volumen de población dentro de la provincia de Toledo.</a:t>
            </a:r>
          </a:p>
        </p:txBody>
      </p:sp>
      <p:sp>
        <p:nvSpPr>
          <p:cNvPr id="4" name="3 CuadroTexto"/>
          <p:cNvSpPr txBox="1"/>
          <p:nvPr/>
        </p:nvSpPr>
        <p:spPr>
          <a:xfrm>
            <a:off x="250825" y="3289300"/>
            <a:ext cx="8640763" cy="1938338"/>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apellido ”de la Reina” se remonta al 24 de junio de 1328, fecha en la que el rey Alfonso XI de Castilla a los diecisiete años de edad contrae matrimonio con su prima de quince, María de Portugal y le regala </a:t>
            </a:r>
          </a:p>
          <a:p>
            <a:pPr>
              <a:defRPr/>
            </a:pPr>
            <a:r>
              <a:rPr lang="es-ES" sz="24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entre otras cosas esta ciudad.</a:t>
            </a:r>
          </a:p>
        </p:txBody>
      </p:sp>
    </p:spTree>
  </p:cSld>
  <p:clrMapOvr>
    <a:masterClrMapping/>
  </p:clrMapOvr>
  <mc:AlternateContent xmlns:mc="http://schemas.openxmlformats.org/markup-compatibility/2006" xmlns:p14="http://schemas.microsoft.com/office/powerpoint/2010/main">
    <mc:Choice Requires="p14">
      <p:transition spd="slow" p14:dur="2000" advTm="52000">
        <p:split orient="vert"/>
      </p:transition>
    </mc:Choice>
    <mc:Fallback xmlns="">
      <p:transition spd="slow" advTm="5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78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Documents and Settings\Ana María\Escritorio\paisaje_465_20120819_1130343040.jpg"/>
          <p:cNvPicPr>
            <a:picLocks noChangeAspect="1" noChangeArrowheads="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pic>
        <p:nvPicPr>
          <p:cNvPr id="8" name="7 Imagen" descr="01 Avda. Juan Carlos I.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pic>
        <p:nvPicPr>
          <p:cNvPr id="9" name="8 Imagen" descr="01 Avda. Juan Carlos I.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850" y="4586288"/>
            <a:ext cx="7986289" cy="923330"/>
          </a:xfrm>
          <a:prstGeom prst="rect">
            <a:avLst/>
          </a:prstGeom>
          <a:noFill/>
        </p:spPr>
        <p:txBody>
          <a:bodyPr wrap="none">
            <a:spAutoFit/>
          </a:bodyPr>
          <a:lstStyle/>
          <a:p>
            <a:pPr>
              <a:defRPr/>
            </a:pPr>
            <a:r>
              <a:rPr lang="es-ES" i="1" dirty="0">
                <a:effectLst>
                  <a:glow rad="101600">
                    <a:srgbClr val="C00000">
                      <a:alpha val="40000"/>
                    </a:srgbClr>
                  </a:glow>
                  <a:outerShdw blurRad="38100" dist="38100" dir="2700000" algn="tl">
                    <a:srgbClr val="000000">
                      <a:alpha val="43137"/>
                    </a:srgbClr>
                  </a:outerShdw>
                </a:effectLst>
              </a:rPr>
              <a:t>Hoy </a:t>
            </a:r>
            <a:r>
              <a:rPr lang="es-ES" i="1" dirty="0" smtClean="0">
                <a:effectLst>
                  <a:glow rad="101600">
                    <a:srgbClr val="C00000">
                      <a:alpha val="40000"/>
                    </a:srgbClr>
                  </a:glow>
                  <a:outerShdw blurRad="38100" dist="38100" dir="2700000" algn="tl">
                    <a:srgbClr val="000000">
                      <a:alpha val="43137"/>
                    </a:srgbClr>
                  </a:outerShdw>
                </a:effectLst>
              </a:rPr>
              <a:t>hemos llegado a las</a:t>
            </a:r>
            <a:r>
              <a:rPr lang="es-ES" i="1" dirty="0" smtClean="0">
                <a:effectLst>
                  <a:glow rad="101600">
                    <a:srgbClr val="C00000">
                      <a:alpha val="40000"/>
                    </a:srgbClr>
                  </a:glow>
                  <a:outerShdw blurRad="38100" dist="38100" dir="2700000" algn="tl">
                    <a:srgbClr val="000000">
                      <a:alpha val="43137"/>
                    </a:srgbClr>
                  </a:outerShdw>
                </a:effectLst>
              </a:rPr>
              <a:t> </a:t>
            </a:r>
            <a:r>
              <a:rPr lang="es-ES" i="1" dirty="0">
                <a:effectLst>
                  <a:glow rad="101600">
                    <a:srgbClr val="C00000">
                      <a:alpha val="40000"/>
                    </a:srgbClr>
                  </a:glow>
                  <a:outerShdw blurRad="38100" dist="38100" dir="2700000" algn="tl">
                    <a:srgbClr val="000000">
                      <a:alpha val="43137"/>
                    </a:srgbClr>
                  </a:outerShdw>
                </a:effectLst>
              </a:rPr>
              <a:t>10,30 de una mañana totalmente calurosa, </a:t>
            </a:r>
          </a:p>
          <a:p>
            <a:pPr>
              <a:defRPr/>
            </a:pPr>
            <a:r>
              <a:rPr lang="es-ES" i="1" dirty="0">
                <a:effectLst>
                  <a:glow rad="101600">
                    <a:srgbClr val="C00000">
                      <a:alpha val="40000"/>
                    </a:srgbClr>
                  </a:glow>
                  <a:outerShdw blurRad="38100" dist="38100" dir="2700000" algn="tl">
                    <a:srgbClr val="000000">
                      <a:alpha val="43137"/>
                    </a:srgbClr>
                  </a:outerShdw>
                </a:effectLst>
              </a:rPr>
              <a:t>cuando caminamos por la Avenida Juan Carlos I. Teníamos varias opciones </a:t>
            </a:r>
          </a:p>
          <a:p>
            <a:pPr>
              <a:defRPr/>
            </a:pPr>
            <a:r>
              <a:rPr lang="es-ES" i="1" dirty="0">
                <a:effectLst>
                  <a:glow rad="101600">
                    <a:srgbClr val="C00000">
                      <a:alpha val="40000"/>
                    </a:srgbClr>
                  </a:glow>
                  <a:outerShdw blurRad="38100" dist="38100" dir="2700000" algn="tl">
                    <a:srgbClr val="000000">
                      <a:alpha val="43137"/>
                    </a:srgbClr>
                  </a:outerShdw>
                </a:effectLst>
              </a:rPr>
              <a:t>para elegir pero al final, por unas cosas o por otras elegimos Talavera.</a:t>
            </a:r>
          </a:p>
        </p:txBody>
      </p:sp>
    </p:spTree>
  </p:cSld>
  <p:clrMapOvr>
    <a:masterClrMapping/>
  </p:clrMapOvr>
  <mc:AlternateContent xmlns:mc="http://schemas.openxmlformats.org/markup-compatibility/2006" xmlns:p14="http://schemas.microsoft.com/office/powerpoint/2010/main">
    <mc:Choice Requires="p14">
      <p:transition spd="slow" p14:dur="2250" advTm="26000">
        <p14:ripple dir="ru"/>
        <p:sndAc>
          <p:stSnd loop="1">
            <p:snd r:embed="rId2" name="Variadas.wav"/>
          </p:stSnd>
        </p:sndAc>
      </p:transition>
    </mc:Choice>
    <mc:Fallback xmlns="">
      <p:transition spd="slow" advTm="26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par>
                                <p:cTn id="12" presetID="2" presetClass="entr" presetSubtype="8"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3" presetClass="exit" presetSubtype="288" fill="hold" nodeType="withEffect">
                                  <p:stCondLst>
                                    <p:cond delay="0"/>
                                  </p:stCondLst>
                                  <p:childTnLst>
                                    <p:anim calcmode="lin" valueType="num">
                                      <p:cBhvr>
                                        <p:cTn id="17" dur="3000"/>
                                        <p:tgtEl>
                                          <p:spTgt spid="9"/>
                                        </p:tgtEl>
                                        <p:attrNameLst>
                                          <p:attrName>ppt_w</p:attrName>
                                        </p:attrNameLst>
                                      </p:cBhvr>
                                      <p:tavLst>
                                        <p:tav tm="0">
                                          <p:val>
                                            <p:strVal val="ppt_w"/>
                                          </p:val>
                                        </p:tav>
                                        <p:tav tm="100000">
                                          <p:val>
                                            <p:strVal val="2/3*ppt_w"/>
                                          </p:val>
                                        </p:tav>
                                      </p:tavLst>
                                    </p:anim>
                                    <p:anim calcmode="lin" valueType="num">
                                      <p:cBhvr>
                                        <p:cTn id="18" dur="3000"/>
                                        <p:tgtEl>
                                          <p:spTgt spid="9"/>
                                        </p:tgtEl>
                                        <p:attrNameLst>
                                          <p:attrName>ppt_h</p:attrName>
                                        </p:attrNameLst>
                                      </p:cBhvr>
                                      <p:tavLst>
                                        <p:tav tm="0">
                                          <p:val>
                                            <p:strVal val="ppt_h"/>
                                          </p:val>
                                        </p:tav>
                                        <p:tav tm="100000">
                                          <p:val>
                                            <p:strVal val="2/3*ppt_h"/>
                                          </p:val>
                                        </p:tav>
                                      </p:tavLst>
                                    </p:anim>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16" fill="hold" nodeType="withEffect">
                                  <p:stCondLst>
                                    <p:cond delay="0"/>
                                  </p:stCondLst>
                                  <p:childTnLst>
                                    <p:animEffect transition="out" filter="diamond(in)">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2"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3" presetClass="exit" presetSubtype="288" fill="hold" nodeType="withEffect">
                                  <p:stCondLst>
                                    <p:cond delay="0"/>
                                  </p:stCondLst>
                                  <p:childTnLst>
                                    <p:anim calcmode="lin" valueType="num">
                                      <p:cBhvr>
                                        <p:cTn id="28" dur="3000"/>
                                        <p:tgtEl>
                                          <p:spTgt spid="8"/>
                                        </p:tgtEl>
                                        <p:attrNameLst>
                                          <p:attrName>ppt_w</p:attrName>
                                        </p:attrNameLst>
                                      </p:cBhvr>
                                      <p:tavLst>
                                        <p:tav tm="0">
                                          <p:val>
                                            <p:strVal val="ppt_w"/>
                                          </p:val>
                                        </p:tav>
                                        <p:tav tm="100000">
                                          <p:val>
                                            <p:strVal val="2/3*ppt_w"/>
                                          </p:val>
                                        </p:tav>
                                      </p:tavLst>
                                    </p:anim>
                                    <p:anim calcmode="lin" valueType="num">
                                      <p:cBhvr>
                                        <p:cTn id="29" dur="3000"/>
                                        <p:tgtEl>
                                          <p:spTgt spid="8"/>
                                        </p:tgtEl>
                                        <p:attrNameLst>
                                          <p:attrName>ppt_h</p:attrName>
                                        </p:attrNameLst>
                                      </p:cBhvr>
                                      <p:tavLst>
                                        <p:tav tm="0">
                                          <p:val>
                                            <p:strVal val="ppt_h"/>
                                          </p:val>
                                        </p:tav>
                                        <p:tav tm="100000">
                                          <p:val>
                                            <p:strVal val="2/3*ppt_h"/>
                                          </p:val>
                                        </p:tav>
                                      </p:tavLst>
                                    </p:anim>
                                    <p:set>
                                      <p:cBhvr>
                                        <p:cTn id="30" dur="1" fill="hold">
                                          <p:stCondLst>
                                            <p:cond delay="2999"/>
                                          </p:stCondLst>
                                        </p:cTn>
                                        <p:tgtEl>
                                          <p:spTgt spid="8"/>
                                        </p:tgtEl>
                                        <p:attrNameLst>
                                          <p:attrName>style.visibility</p:attrName>
                                        </p:attrNameLst>
                                      </p:cBhvr>
                                      <p:to>
                                        <p:strVal val="hidden"/>
                                      </p:to>
                                    </p:set>
                                  </p:childTnLst>
                                </p:cTn>
                              </p:par>
                              <p:par>
                                <p:cTn id="31" presetID="8" presetClass="exit" presetSubtype="16" fill="hold" nodeType="withEffect">
                                  <p:stCondLst>
                                    <p:cond delay="0"/>
                                  </p:stCondLst>
                                  <p:childTnLst>
                                    <p:animEffect transition="out" filter="diamond(in)">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childTnLst>
                          </p:cTn>
                        </p:par>
                        <p:par>
                          <p:cTn id="34" fill="hold">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1"/>
                                          </p:val>
                                        </p:tav>
                                        <p:tav tm="100000">
                                          <p:val>
                                            <p:strVal val="#ppt_x"/>
                                          </p:val>
                                        </p:tav>
                                      </p:tavLst>
                                    </p:anim>
                                    <p:anim calcmode="lin" valueType="num">
                                      <p:cBhvr>
                                        <p:cTn id="3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33356079.jpg"/>
          <p:cNvPicPr>
            <a:picLocks noGrp="1" noChangeAspect="1"/>
          </p:cNvPicPr>
          <p:nvPr>
            <p:ph idx="1"/>
          </p:nvPr>
        </p:nvPicPr>
        <p:blipFill>
          <a:blip r:embed="rId2" cstate="print"/>
          <a:srcRect/>
          <a:stretch>
            <a:fillRect/>
          </a:stretch>
        </p:blipFill>
        <p:spPr>
          <a:xfrm>
            <a:off x="0" y="0"/>
            <a:ext cx="9144000" cy="5715000"/>
          </a:xfrm>
        </p:spPr>
      </p:pic>
      <p:sp>
        <p:nvSpPr>
          <p:cNvPr id="5" name="4 Lágrima"/>
          <p:cNvSpPr/>
          <p:nvPr/>
        </p:nvSpPr>
        <p:spPr>
          <a:xfrm>
            <a:off x="1714500" y="2738438"/>
            <a:ext cx="2928938" cy="2322512"/>
          </a:xfrm>
          <a:prstGeom prst="teardrop">
            <a:avLst/>
          </a:prstGeom>
          <a:noFill/>
          <a:ln w="57150">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rot="5400000">
            <a:off x="1954213" y="-60325"/>
            <a:ext cx="2439987" cy="2919413"/>
          </a:xfrm>
          <a:prstGeom prst="teardrop">
            <a:avLst/>
          </a:prstGeom>
          <a:noFill/>
          <a:ln w="57150">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5400000" flipV="1">
            <a:off x="5102225" y="-65087"/>
            <a:ext cx="2439987" cy="2928938"/>
          </a:xfrm>
          <a:prstGeom prst="teardrop">
            <a:avLst/>
          </a:prstGeom>
          <a:noFill/>
          <a:ln w="57150">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5400000" flipH="1" flipV="1">
            <a:off x="5136357" y="2531269"/>
            <a:ext cx="2381250" cy="2795587"/>
          </a:xfrm>
          <a:prstGeom prst="teardrop">
            <a:avLst/>
          </a:prstGeom>
          <a:noFill/>
          <a:ln w="57150">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uadroTexto"/>
          <p:cNvSpPr txBox="1"/>
          <p:nvPr/>
        </p:nvSpPr>
        <p:spPr>
          <a:xfrm>
            <a:off x="827088" y="4081463"/>
            <a:ext cx="5439310" cy="400110"/>
          </a:xfrm>
          <a:prstGeom prst="rect">
            <a:avLst/>
          </a:prstGeom>
          <a:noFill/>
        </p:spPr>
        <p:txBody>
          <a:bodyPr wrap="none">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Calisto:</a:t>
            </a:r>
            <a:r>
              <a:rPr lang="es-ES" i="1" dirty="0">
                <a:effectLst>
                  <a:glow rad="101600">
                    <a:schemeClr val="accent5">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En esto veo Melibea, la grandeza de Dios.</a:t>
            </a:r>
          </a:p>
        </p:txBody>
      </p:sp>
      <p:sp>
        <p:nvSpPr>
          <p:cNvPr id="11" name="10 CuadroTexto"/>
          <p:cNvSpPr txBox="1"/>
          <p:nvPr/>
        </p:nvSpPr>
        <p:spPr>
          <a:xfrm>
            <a:off x="827088" y="4513263"/>
            <a:ext cx="2988319" cy="400110"/>
          </a:xfrm>
          <a:prstGeom prst="rect">
            <a:avLst/>
          </a:prstGeom>
          <a:noFill/>
        </p:spPr>
        <p:txBody>
          <a:bodyPr wrap="none">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Melibea:</a:t>
            </a:r>
            <a:r>
              <a:rPr lang="es-ES" i="1" dirty="0">
                <a:effectLst>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¿En qué Calisto?</a:t>
            </a:r>
          </a:p>
        </p:txBody>
      </p:sp>
      <p:sp>
        <p:nvSpPr>
          <p:cNvPr id="12" name="11 CuadroTexto"/>
          <p:cNvSpPr txBox="1"/>
          <p:nvPr/>
        </p:nvSpPr>
        <p:spPr>
          <a:xfrm>
            <a:off x="827088" y="4945063"/>
            <a:ext cx="7489825" cy="677862"/>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Calisto:</a:t>
            </a:r>
            <a:r>
              <a:rPr lang="es-ES" i="1" dirty="0">
                <a:effectLst>
                  <a:glow rad="101600">
                    <a:schemeClr val="accent5">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En dar poder a natura que de tan perfecta hermosura te dotase, y hacer a mi inmérito tanta merced que verte alcanzase.</a:t>
            </a:r>
          </a:p>
        </p:txBody>
      </p:sp>
      <p:sp>
        <p:nvSpPr>
          <p:cNvPr id="14" name="13 CuadroTexto"/>
          <p:cNvSpPr txBox="1"/>
          <p:nvPr/>
        </p:nvSpPr>
        <p:spPr>
          <a:xfrm>
            <a:off x="250825" y="120650"/>
            <a:ext cx="6624638" cy="1200150"/>
          </a:xfrm>
          <a:prstGeom prst="rect">
            <a:avLst/>
          </a:prstGeom>
          <a:noFill/>
        </p:spPr>
        <p:txBody>
          <a:bodyPr>
            <a:spAutoFit/>
          </a:bodyPr>
          <a:lstStyle/>
          <a:p>
            <a:r>
              <a:rPr lang="es-ES" i="1" dirty="0">
                <a:effectLst>
                  <a:glow rad="101600">
                    <a:srgbClr val="C00000">
                      <a:alpha val="60000"/>
                    </a:srgbClr>
                  </a:glow>
                  <a:outerShdw blurRad="38100" dist="38100" dir="2700000" algn="tl">
                    <a:srgbClr val="1F497D"/>
                  </a:outerShdw>
                </a:effectLst>
              </a:rPr>
              <a:t>A Fernando de Rojas nacido en la Puebla de Montalbán, y que murió aquí en Talavera de la Reina, está dedicado este monumento que fuimos a encontrar en una plaza, con unos fragmentos del afamado libro de “La Celestina”.</a:t>
            </a:r>
          </a:p>
        </p:txBody>
      </p:sp>
    </p:spTree>
  </p:cSld>
  <p:clrMapOvr>
    <a:masterClrMapping/>
  </p:clrMapOvr>
  <mc:AlternateContent xmlns:mc="http://schemas.openxmlformats.org/markup-compatibility/2006" xmlns:p14="http://schemas.microsoft.com/office/powerpoint/2010/main">
    <mc:Choice Requires="p14">
      <p:transition spd="slow" p14:dur="2250" advTm="50000">
        <p14:ripple dir="ru"/>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0-#ppt_w/2"/>
                                          </p:val>
                                        </p:tav>
                                        <p:tav tm="100000">
                                          <p:val>
                                            <p:strVal val="#ppt_x"/>
                                          </p:val>
                                        </p:tav>
                                      </p:tavLst>
                                    </p:anim>
                                    <p:anim calcmode="lin" valueType="num">
                                      <p:cBhvr additive="base">
                                        <p:cTn id="8" dur="2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2000" fill="hold"/>
                                        <p:tgtEl>
                                          <p:spTgt spid="8"/>
                                        </p:tgtEl>
                                        <p:attrNameLst>
                                          <p:attrName>ppt_x</p:attrName>
                                        </p:attrNameLst>
                                      </p:cBhvr>
                                      <p:tavLst>
                                        <p:tav tm="0">
                                          <p:val>
                                            <p:strVal val="1+#ppt_w/2"/>
                                          </p:val>
                                        </p:tav>
                                        <p:tav tm="100000">
                                          <p:val>
                                            <p:strVal val="#ppt_x"/>
                                          </p:val>
                                        </p:tav>
                                      </p:tavLst>
                                    </p:anim>
                                    <p:anim calcmode="lin" valueType="num">
                                      <p:cBhvr additive="base">
                                        <p:cTn id="20" dur="2000" fill="hold"/>
                                        <p:tgtEl>
                                          <p:spTgt spid="8"/>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 presetClass="exit" presetSubtype="3" fill="hold" nodeType="afterEffect">
                                  <p:stCondLst>
                                    <p:cond delay="0"/>
                                  </p:stCondLst>
                                  <p:childTnLst>
                                    <p:anim calcmode="lin" valueType="num">
                                      <p:cBhvr additive="base">
                                        <p:cTn id="23" dur="3000"/>
                                        <p:tgtEl>
                                          <p:spTgt spid="5"/>
                                        </p:tgtEl>
                                        <p:attrNameLst>
                                          <p:attrName>ppt_x</p:attrName>
                                        </p:attrNameLst>
                                      </p:cBhvr>
                                      <p:tavLst>
                                        <p:tav tm="0">
                                          <p:val>
                                            <p:strVal val="ppt_x"/>
                                          </p:val>
                                        </p:tav>
                                        <p:tav tm="100000">
                                          <p:val>
                                            <p:strVal val="1+ppt_w/2"/>
                                          </p:val>
                                        </p:tav>
                                      </p:tavLst>
                                    </p:anim>
                                    <p:anim calcmode="lin" valueType="num">
                                      <p:cBhvr additive="base">
                                        <p:cTn id="24" dur="3000"/>
                                        <p:tgtEl>
                                          <p:spTgt spid="5"/>
                                        </p:tgtEl>
                                        <p:attrNameLst>
                                          <p:attrName>ppt_y</p:attrName>
                                        </p:attrNameLst>
                                      </p:cBhvr>
                                      <p:tavLst>
                                        <p:tav tm="0">
                                          <p:val>
                                            <p:strVal val="ppt_y"/>
                                          </p:val>
                                        </p:tav>
                                        <p:tav tm="100000">
                                          <p:val>
                                            <p:strVal val="0-ppt_h/2"/>
                                          </p:val>
                                        </p:tav>
                                      </p:tavLst>
                                    </p:anim>
                                    <p:set>
                                      <p:cBhvr>
                                        <p:cTn id="25" dur="1" fill="hold">
                                          <p:stCondLst>
                                            <p:cond delay="2999"/>
                                          </p:stCondLst>
                                        </p:cTn>
                                        <p:tgtEl>
                                          <p:spTgt spid="5"/>
                                        </p:tgtEl>
                                        <p:attrNameLst>
                                          <p:attrName>style.visibility</p:attrName>
                                        </p:attrNameLst>
                                      </p:cBhvr>
                                      <p:to>
                                        <p:strVal val="hidden"/>
                                      </p:to>
                                    </p:set>
                                  </p:childTnLst>
                                </p:cTn>
                              </p:par>
                              <p:par>
                                <p:cTn id="26" presetID="2" presetClass="exit" presetSubtype="6" fill="hold" nodeType="withEffect">
                                  <p:stCondLst>
                                    <p:cond delay="0"/>
                                  </p:stCondLst>
                                  <p:childTnLst>
                                    <p:anim calcmode="lin" valueType="num">
                                      <p:cBhvr additive="base">
                                        <p:cTn id="27" dur="3000"/>
                                        <p:tgtEl>
                                          <p:spTgt spid="6"/>
                                        </p:tgtEl>
                                        <p:attrNameLst>
                                          <p:attrName>ppt_x</p:attrName>
                                        </p:attrNameLst>
                                      </p:cBhvr>
                                      <p:tavLst>
                                        <p:tav tm="0">
                                          <p:val>
                                            <p:strVal val="ppt_x"/>
                                          </p:val>
                                        </p:tav>
                                        <p:tav tm="100000">
                                          <p:val>
                                            <p:strVal val="1+ppt_w/2"/>
                                          </p:val>
                                        </p:tav>
                                      </p:tavLst>
                                    </p:anim>
                                    <p:anim calcmode="lin" valueType="num">
                                      <p:cBhvr additive="base">
                                        <p:cTn id="28" dur="3000"/>
                                        <p:tgtEl>
                                          <p:spTgt spid="6"/>
                                        </p:tgtEl>
                                        <p:attrNameLst>
                                          <p:attrName>ppt_y</p:attrName>
                                        </p:attrNameLst>
                                      </p:cBhvr>
                                      <p:tavLst>
                                        <p:tav tm="0">
                                          <p:val>
                                            <p:strVal val="ppt_y"/>
                                          </p:val>
                                        </p:tav>
                                        <p:tav tm="100000">
                                          <p:val>
                                            <p:strVal val="1+ppt_h/2"/>
                                          </p:val>
                                        </p:tav>
                                      </p:tavLst>
                                    </p:anim>
                                    <p:set>
                                      <p:cBhvr>
                                        <p:cTn id="29" dur="1" fill="hold">
                                          <p:stCondLst>
                                            <p:cond delay="2999"/>
                                          </p:stCondLst>
                                        </p:cTn>
                                        <p:tgtEl>
                                          <p:spTgt spid="6"/>
                                        </p:tgtEl>
                                        <p:attrNameLst>
                                          <p:attrName>style.visibility</p:attrName>
                                        </p:attrNameLst>
                                      </p:cBhvr>
                                      <p:to>
                                        <p:strVal val="hidden"/>
                                      </p:to>
                                    </p:set>
                                  </p:childTnLst>
                                </p:cTn>
                              </p:par>
                              <p:par>
                                <p:cTn id="30" presetID="2" presetClass="exit" presetSubtype="12" fill="hold" nodeType="with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1+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9" fill="hold" nodeType="withEffect">
                                  <p:stCondLst>
                                    <p:cond delay="0"/>
                                  </p:stCondLst>
                                  <p:childTnLst>
                                    <p:anim calcmode="lin" valueType="num">
                                      <p:cBhvr additive="base">
                                        <p:cTn id="35" dur="3000"/>
                                        <p:tgtEl>
                                          <p:spTgt spid="8"/>
                                        </p:tgtEl>
                                        <p:attrNameLst>
                                          <p:attrName>ppt_x</p:attrName>
                                        </p:attrNameLst>
                                      </p:cBhvr>
                                      <p:tavLst>
                                        <p:tav tm="0">
                                          <p:val>
                                            <p:strVal val="ppt_x"/>
                                          </p:val>
                                        </p:tav>
                                        <p:tav tm="100000">
                                          <p:val>
                                            <p:strVal val="0-ppt_w/2"/>
                                          </p:val>
                                        </p:tav>
                                      </p:tavLst>
                                    </p:anim>
                                    <p:anim calcmode="lin" valueType="num">
                                      <p:cBhvr additive="base">
                                        <p:cTn id="36" dur="3000"/>
                                        <p:tgtEl>
                                          <p:spTgt spid="8"/>
                                        </p:tgtEl>
                                        <p:attrNameLst>
                                          <p:attrName>ppt_y</p:attrName>
                                        </p:attrNameLst>
                                      </p:cBhvr>
                                      <p:tavLst>
                                        <p:tav tm="0">
                                          <p:val>
                                            <p:strVal val="ppt_y"/>
                                          </p:val>
                                        </p:tav>
                                        <p:tav tm="100000">
                                          <p:val>
                                            <p:strVal val="0-ppt_h/2"/>
                                          </p:val>
                                        </p:tav>
                                      </p:tavLst>
                                    </p:anim>
                                    <p:set>
                                      <p:cBhvr>
                                        <p:cTn id="37" dur="1" fill="hold">
                                          <p:stCondLst>
                                            <p:cond delay="2999"/>
                                          </p:stCondLst>
                                        </p:cTn>
                                        <p:tgtEl>
                                          <p:spTgt spid="8"/>
                                        </p:tgtEl>
                                        <p:attrNameLst>
                                          <p:attrName>style.visibility</p:attrName>
                                        </p:attrNameLst>
                                      </p:cBhvr>
                                      <p:to>
                                        <p:strVal val="hidden"/>
                                      </p:to>
                                    </p:set>
                                  </p:childTnLst>
                                </p:cTn>
                              </p:par>
                              <p:par>
                                <p:cTn id="38" presetID="2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3000" fill="hold"/>
                                        <p:tgtEl>
                                          <p:spTgt spid="4"/>
                                        </p:tgtEl>
                                        <p:attrNameLst>
                                          <p:attrName>ppt_w</p:attrName>
                                        </p:attrNameLst>
                                      </p:cBhvr>
                                      <p:tavLst>
                                        <p:tav tm="0">
                                          <p:val>
                                            <p:fltVal val="0"/>
                                          </p:val>
                                        </p:tav>
                                        <p:tav tm="100000">
                                          <p:val>
                                            <p:strVal val="#ppt_w"/>
                                          </p:val>
                                        </p:tav>
                                      </p:tavLst>
                                    </p:anim>
                                    <p:anim calcmode="lin" valueType="num">
                                      <p:cBhvr>
                                        <p:cTn id="41" dur="3000" fill="hold"/>
                                        <p:tgtEl>
                                          <p:spTgt spid="4"/>
                                        </p:tgtEl>
                                        <p:attrNameLst>
                                          <p:attrName>ppt_h</p:attrName>
                                        </p:attrNameLst>
                                      </p:cBhvr>
                                      <p:tavLst>
                                        <p:tav tm="0">
                                          <p:val>
                                            <p:fltVal val="0"/>
                                          </p:val>
                                        </p:tav>
                                        <p:tav tm="100000">
                                          <p:val>
                                            <p:strVal val="#ppt_h"/>
                                          </p:val>
                                        </p:tav>
                                      </p:tavLst>
                                    </p:anim>
                                  </p:childTnLst>
                                </p:cTn>
                              </p:par>
                              <p:par>
                                <p:cTn id="42" presetID="13" presetClass="entr" presetSubtype="3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plus(out)">
                                      <p:cBhvr>
                                        <p:cTn id="44" dur="3000"/>
                                        <p:tgtEl>
                                          <p:spTgt spid="4"/>
                                        </p:tgtEl>
                                      </p:cBhvr>
                                    </p:animEffect>
                                  </p:childTnLst>
                                </p:cTn>
                              </p:par>
                            </p:childTnLst>
                          </p:cTn>
                        </p:par>
                        <p:par>
                          <p:cTn id="45" fill="hold">
                            <p:stCondLst>
                              <p:cond delay="5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4"/>
                                        </p:tgtEl>
                                        <p:attrNameLst>
                                          <p:attrName>style.visibility</p:attrName>
                                        </p:attrNameLst>
                                      </p:cBhvr>
                                      <p:to>
                                        <p:strVal val="visible"/>
                                      </p:to>
                                    </p:set>
                                    <p:animEffect transition="in" filter="fade">
                                      <p:cBhvr>
                                        <p:cTn id="48" dur="1000"/>
                                        <p:tgtEl>
                                          <p:spTgt spid="14"/>
                                        </p:tgtEl>
                                      </p:cBhvr>
                                    </p:animEffect>
                                    <p:anim calcmode="lin" valueType="num">
                                      <p:cBhvr>
                                        <p:cTn id="49" dur="1000" fill="hold"/>
                                        <p:tgtEl>
                                          <p:spTgt spid="14"/>
                                        </p:tgtEl>
                                        <p:attrNameLst>
                                          <p:attrName>ppt_x</p:attrName>
                                        </p:attrNameLst>
                                      </p:cBhvr>
                                      <p:tavLst>
                                        <p:tav tm="0">
                                          <p:val>
                                            <p:strVal val="#ppt_x-.1"/>
                                          </p:val>
                                        </p:tav>
                                        <p:tav tm="100000">
                                          <p:val>
                                            <p:strVal val="#ppt_x"/>
                                          </p:val>
                                        </p:tav>
                                      </p:tavLst>
                                    </p:anim>
                                    <p:anim calcmode="lin" valueType="num">
                                      <p:cBhvr>
                                        <p:cTn id="50" dur="1000" fill="hold"/>
                                        <p:tgtEl>
                                          <p:spTgt spid="14"/>
                                        </p:tgtEl>
                                        <p:attrNameLst>
                                          <p:attrName>ppt_y</p:attrName>
                                        </p:attrNameLst>
                                      </p:cBhvr>
                                      <p:tavLst>
                                        <p:tav tm="0">
                                          <p:val>
                                            <p:strVal val="#ppt_y"/>
                                          </p:val>
                                        </p:tav>
                                        <p:tav tm="100000">
                                          <p:val>
                                            <p:strVal val="#ppt_y"/>
                                          </p:val>
                                        </p:tav>
                                      </p:tavLst>
                                    </p:anim>
                                  </p:childTnLst>
                                </p:cTn>
                              </p:par>
                            </p:childTnLst>
                          </p:cTn>
                        </p:par>
                        <p:par>
                          <p:cTn id="51" fill="hold">
                            <p:stCondLst>
                              <p:cond delay="23900"/>
                            </p:stCondLst>
                            <p:childTnLst>
                              <p:par>
                                <p:cTn id="52" presetID="40" presetClass="entr" presetSubtype="0" fill="hold" grpId="0" nodeType="afterEffect">
                                  <p:stCondLst>
                                    <p:cond delay="500"/>
                                  </p:stCondLst>
                                  <p:iterate type="lt">
                                    <p:tmPct val="10000"/>
                                  </p:iterate>
                                  <p:childTnLst>
                                    <p:set>
                                      <p:cBhvr>
                                        <p:cTn id="53" dur="1" fill="hold">
                                          <p:stCondLst>
                                            <p:cond delay="0"/>
                                          </p:stCondLst>
                                        </p:cTn>
                                        <p:tgtEl>
                                          <p:spTgt spid="10"/>
                                        </p:tgtEl>
                                        <p:attrNameLst>
                                          <p:attrName>style.visibility</p:attrName>
                                        </p:attrNameLst>
                                      </p:cBhvr>
                                      <p:to>
                                        <p:strVal val="visible"/>
                                      </p:to>
                                    </p:set>
                                    <p:animEffect transition="in" filter="fade">
                                      <p:cBhvr>
                                        <p:cTn id="54" dur="1000"/>
                                        <p:tgtEl>
                                          <p:spTgt spid="10"/>
                                        </p:tgtEl>
                                      </p:cBhvr>
                                    </p:animEffect>
                                    <p:anim calcmode="lin" valueType="num">
                                      <p:cBhvr>
                                        <p:cTn id="55" dur="1000" fill="hold"/>
                                        <p:tgtEl>
                                          <p:spTgt spid="10"/>
                                        </p:tgtEl>
                                        <p:attrNameLst>
                                          <p:attrName>ppt_x</p:attrName>
                                        </p:attrNameLst>
                                      </p:cBhvr>
                                      <p:tavLst>
                                        <p:tav tm="0">
                                          <p:val>
                                            <p:strVal val="#ppt_x-.1"/>
                                          </p:val>
                                        </p:tav>
                                        <p:tav tm="100000">
                                          <p:val>
                                            <p:strVal val="#ppt_x"/>
                                          </p:val>
                                        </p:tav>
                                      </p:tavLst>
                                    </p:anim>
                                    <p:anim calcmode="lin" valueType="num">
                                      <p:cBhvr>
                                        <p:cTn id="56" dur="1000" fill="hold"/>
                                        <p:tgtEl>
                                          <p:spTgt spid="10"/>
                                        </p:tgtEl>
                                        <p:attrNameLst>
                                          <p:attrName>ppt_y</p:attrName>
                                        </p:attrNameLst>
                                      </p:cBhvr>
                                      <p:tavLst>
                                        <p:tav tm="0">
                                          <p:val>
                                            <p:strVal val="#ppt_y"/>
                                          </p:val>
                                        </p:tav>
                                        <p:tav tm="100000">
                                          <p:val>
                                            <p:strVal val="#ppt_y"/>
                                          </p:val>
                                        </p:tav>
                                      </p:tavLst>
                                    </p:anim>
                                  </p:childTnLst>
                                </p:cTn>
                              </p:par>
                            </p:childTnLst>
                          </p:cTn>
                        </p:par>
                        <p:par>
                          <p:cTn id="57" fill="hold">
                            <p:stCondLst>
                              <p:cond delay="29500"/>
                            </p:stCondLst>
                            <p:childTnLst>
                              <p:par>
                                <p:cTn id="58" presetID="40" presetClass="entr" presetSubtype="0" fill="hold" grpId="0" nodeType="afterEffect">
                                  <p:stCondLst>
                                    <p:cond delay="500"/>
                                  </p:stCondLst>
                                  <p:iterate type="lt">
                                    <p:tmPct val="10000"/>
                                  </p:iterate>
                                  <p:childTnLst>
                                    <p:set>
                                      <p:cBhvr>
                                        <p:cTn id="59" dur="1" fill="hold">
                                          <p:stCondLst>
                                            <p:cond delay="0"/>
                                          </p:stCondLst>
                                        </p:cTn>
                                        <p:tgtEl>
                                          <p:spTgt spid="11"/>
                                        </p:tgtEl>
                                        <p:attrNameLst>
                                          <p:attrName>style.visibility</p:attrName>
                                        </p:attrNameLst>
                                      </p:cBhvr>
                                      <p:to>
                                        <p:strVal val="visible"/>
                                      </p:to>
                                    </p:set>
                                    <p:animEffect transition="in" filter="fade">
                                      <p:cBhvr>
                                        <p:cTn id="60" dur="1000"/>
                                        <p:tgtEl>
                                          <p:spTgt spid="11"/>
                                        </p:tgtEl>
                                      </p:cBhvr>
                                    </p:animEffect>
                                    <p:anim calcmode="lin" valueType="num">
                                      <p:cBhvr>
                                        <p:cTn id="61" dur="1000" fill="hold"/>
                                        <p:tgtEl>
                                          <p:spTgt spid="11"/>
                                        </p:tgtEl>
                                        <p:attrNameLst>
                                          <p:attrName>ppt_x</p:attrName>
                                        </p:attrNameLst>
                                      </p:cBhvr>
                                      <p:tavLst>
                                        <p:tav tm="0">
                                          <p:val>
                                            <p:strVal val="#ppt_x-.1"/>
                                          </p:val>
                                        </p:tav>
                                        <p:tav tm="100000">
                                          <p:val>
                                            <p:strVal val="#ppt_x"/>
                                          </p:val>
                                        </p:tav>
                                      </p:tavLst>
                                    </p:anim>
                                    <p:anim calcmode="lin" valueType="num">
                                      <p:cBhvr>
                                        <p:cTn id="62" dur="10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33100"/>
                            </p:stCondLst>
                            <p:childTnLst>
                              <p:par>
                                <p:cTn id="64" presetID="40" presetClass="entr" presetSubtype="0" fill="hold" grpId="0" nodeType="afterEffect">
                                  <p:stCondLst>
                                    <p:cond delay="500"/>
                                  </p:stCondLst>
                                  <p:iterate type="lt">
                                    <p:tmPct val="10000"/>
                                  </p:iterate>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anim calcmode="lin" valueType="num">
                                      <p:cBhvr>
                                        <p:cTn id="67" dur="1000" fill="hold"/>
                                        <p:tgtEl>
                                          <p:spTgt spid="12"/>
                                        </p:tgtEl>
                                        <p:attrNameLst>
                                          <p:attrName>ppt_x</p:attrName>
                                        </p:attrNameLst>
                                      </p:cBhvr>
                                      <p:tavLst>
                                        <p:tav tm="0">
                                          <p:val>
                                            <p:strVal val="#ppt_x-.1"/>
                                          </p:val>
                                        </p:tav>
                                        <p:tav tm="100000">
                                          <p:val>
                                            <p:strVal val="#ppt_x"/>
                                          </p:val>
                                        </p:tav>
                                      </p:tavLst>
                                    </p:anim>
                                    <p:anim calcmode="lin" valueType="num">
                                      <p:cBhvr>
                                        <p:cTn id="6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_ful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66_ful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66_ful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288" y="4370388"/>
            <a:ext cx="7763857" cy="1200329"/>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Dicen que preguntando se llega Roma o a cualquier parte del mundo,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también se dice que todos los caminos llevan a Roma, pero a veces hay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que dar muchas vueltas hasta llegar. A nosotros nos pasó lo mismo hasta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que encontramos este bonito parque tras preguntar unas pocas veces.</a:t>
            </a:r>
          </a:p>
        </p:txBody>
      </p:sp>
    </p:spTree>
  </p:cSld>
  <p:clrMapOvr>
    <a:masterClrMapping/>
  </p:clrMapOvr>
  <mc:AlternateContent xmlns:mc="http://schemas.openxmlformats.org/markup-compatibility/2006" xmlns:p14="http://schemas.microsoft.com/office/powerpoint/2010/main">
    <mc:Choice Requires="p14">
      <p:transition spd="slow" p14:dur="2250" advTm="32000">
        <p14:ripp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6" presetClass="exit" presetSubtype="42" fill="hold" nodeType="withEffect">
                                  <p:stCondLst>
                                    <p:cond delay="0"/>
                                  </p:stCondLst>
                                  <p:childTnLst>
                                    <p:animEffect transition="out" filter="barn(outHorizontal)">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rcadePesc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395288" y="277813"/>
            <a:ext cx="8497887" cy="5219700"/>
          </a:xfrm>
          <a:prstGeom prst="rect">
            <a:avLst/>
          </a:prstGeom>
          <a:solidFill>
            <a:schemeClr val="accent3">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116013" y="757238"/>
            <a:ext cx="7127875" cy="4319587"/>
          </a:xfrm>
          <a:prstGeom prst="rect">
            <a:avLst/>
          </a:prstGeom>
          <a:solidFill>
            <a:schemeClr val="accent3">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1692275" y="1298575"/>
            <a:ext cx="6048375" cy="3238500"/>
          </a:xfrm>
          <a:prstGeom prst="rect">
            <a:avLst/>
          </a:prstGeom>
          <a:solidFill>
            <a:schemeClr val="accent3">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11188" y="4657725"/>
            <a:ext cx="7558479"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este parque o como aquí le llaman, Jardines del Prado, hay muchas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estatuas y algún que otro monumento como este que está dedicado 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La Constitución Española.</a:t>
            </a:r>
          </a:p>
        </p:txBody>
      </p:sp>
    </p:spTree>
  </p:cSld>
  <p:clrMapOvr>
    <a:masterClrMapping/>
  </p:clrMapOvr>
  <mc:AlternateContent xmlns:mc="http://schemas.openxmlformats.org/markup-compatibility/2006" xmlns:p14="http://schemas.microsoft.com/office/powerpoint/2010/main">
    <mc:Choice Requires="p14">
      <p:transition spd="slow" p14:dur="2000" advTm="23000">
        <p:wheel spokes="1"/>
      </p:transition>
    </mc:Choice>
    <mc:Fallback xmlns="">
      <p:transition spd="slow" advTm="23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2)">
                                      <p:cBhvr>
                                        <p:cTn id="7" dur="2000"/>
                                        <p:tgtEl>
                                          <p:spTgt spid="8"/>
                                        </p:tgtEl>
                                      </p:cBhvr>
                                    </p:animEffect>
                                  </p:childTnLst>
                                </p:cTn>
                              </p:par>
                              <p:par>
                                <p:cTn id="8" presetID="21" presetClass="entr" presetSubtype="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heel(2)">
                                      <p:cBhvr>
                                        <p:cTn id="10" dur="2000"/>
                                        <p:tgtEl>
                                          <p:spTgt spid="9"/>
                                        </p:tgtEl>
                                      </p:cBhvr>
                                    </p:animEffect>
                                  </p:childTnLst>
                                </p:cTn>
                              </p:par>
                              <p:par>
                                <p:cTn id="11" presetID="21" presetClass="entr" presetSubtype="2"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2)">
                                      <p:cBhvr>
                                        <p:cTn id="13" dur="2000"/>
                                        <p:tgtEl>
                                          <p:spTgt spid="10"/>
                                        </p:tgtEl>
                                      </p:cBhvr>
                                    </p:animEffect>
                                  </p:childTnLst>
                                </p:cTn>
                              </p:par>
                              <p:par>
                                <p:cTn id="14" presetID="21" presetClass="exit" presetSubtype="2" fill="hold" grpId="1" nodeType="withEffect">
                                  <p:stCondLst>
                                    <p:cond delay="2000"/>
                                  </p:stCondLst>
                                  <p:childTnLst>
                                    <p:animEffect transition="out" filter="wheel(2)">
                                      <p:cBhvr>
                                        <p:cTn id="15" dur="2000"/>
                                        <p:tgtEl>
                                          <p:spTgt spid="8"/>
                                        </p:tgtEl>
                                      </p:cBhvr>
                                    </p:animEffect>
                                    <p:set>
                                      <p:cBhvr>
                                        <p:cTn id="16" dur="1" fill="hold">
                                          <p:stCondLst>
                                            <p:cond delay="1999"/>
                                          </p:stCondLst>
                                        </p:cTn>
                                        <p:tgtEl>
                                          <p:spTgt spid="8"/>
                                        </p:tgtEl>
                                        <p:attrNameLst>
                                          <p:attrName>style.visibility</p:attrName>
                                        </p:attrNameLst>
                                      </p:cBhvr>
                                      <p:to>
                                        <p:strVal val="hidden"/>
                                      </p:to>
                                    </p:set>
                                  </p:childTnLst>
                                </p:cTn>
                              </p:par>
                              <p:par>
                                <p:cTn id="17" presetID="21" presetClass="exit" presetSubtype="2" fill="hold" grpId="1" nodeType="withEffect">
                                  <p:stCondLst>
                                    <p:cond delay="2000"/>
                                  </p:stCondLst>
                                  <p:childTnLst>
                                    <p:animEffect transition="out" filter="wheel(2)">
                                      <p:cBhvr>
                                        <p:cTn id="18" dur="2000"/>
                                        <p:tgtEl>
                                          <p:spTgt spid="9"/>
                                        </p:tgtEl>
                                      </p:cBhvr>
                                    </p:animEffect>
                                    <p:set>
                                      <p:cBhvr>
                                        <p:cTn id="19" dur="1" fill="hold">
                                          <p:stCondLst>
                                            <p:cond delay="1999"/>
                                          </p:stCondLst>
                                        </p:cTn>
                                        <p:tgtEl>
                                          <p:spTgt spid="9"/>
                                        </p:tgtEl>
                                        <p:attrNameLst>
                                          <p:attrName>style.visibility</p:attrName>
                                        </p:attrNameLst>
                                      </p:cBhvr>
                                      <p:to>
                                        <p:strVal val="hidden"/>
                                      </p:to>
                                    </p:set>
                                  </p:childTnLst>
                                </p:cTn>
                              </p:par>
                              <p:par>
                                <p:cTn id="20" presetID="21" presetClass="exit" presetSubtype="2" fill="hold" grpId="1" nodeType="withEffect">
                                  <p:stCondLst>
                                    <p:cond delay="2000"/>
                                  </p:stCondLst>
                                  <p:childTnLst>
                                    <p:animEffect transition="out" filter="wheel(2)">
                                      <p:cBhvr>
                                        <p:cTn id="21" dur="2000"/>
                                        <p:tgtEl>
                                          <p:spTgt spid="10"/>
                                        </p:tgtEl>
                                      </p:cBhvr>
                                    </p:animEffect>
                                    <p:set>
                                      <p:cBhvr>
                                        <p:cTn id="22" dur="1" fill="hold">
                                          <p:stCondLst>
                                            <p:cond delay="1999"/>
                                          </p:stCondLst>
                                        </p:cTn>
                                        <p:tgtEl>
                                          <p:spTgt spid="10"/>
                                        </p:tgtEl>
                                        <p:attrNameLst>
                                          <p:attrName>style.visibility</p:attrName>
                                        </p:attrNameLst>
                                      </p:cBhvr>
                                      <p:to>
                                        <p:strVal val="hidden"/>
                                      </p:to>
                                    </p:set>
                                  </p:childTnLst>
                                </p:cTn>
                              </p:par>
                              <p:par>
                                <p:cTn id="23" presetID="21" presetClass="entr" presetSubtype="2"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wheel(2)">
                                      <p:cBhvr>
                                        <p:cTn id="25" dur="3000"/>
                                        <p:tgtEl>
                                          <p:spTgt spid="4"/>
                                        </p:tgtEl>
                                      </p:cBhvr>
                                    </p:animEffect>
                                  </p:childTnLst>
                                </p:cTn>
                              </p:par>
                              <p:par>
                                <p:cTn id="26" presetID="50" presetClass="entr" presetSubtype="0" decel="10000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ppt_w+.3"/>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animEffect transition="in" filter="fade">
                                      <p:cBhvr>
                                        <p:cTn id="30" dur="3000"/>
                                        <p:tgtEl>
                                          <p:spTgt spid="4"/>
                                        </p:tgtEl>
                                      </p:cBhvr>
                                    </p:animEffect>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89175480_fb2c64da4d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flipH="1" flipV="1">
            <a:off x="-642938" y="3690938"/>
            <a:ext cx="71438" cy="119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Intercalar"/>
          <p:cNvSpPr/>
          <p:nvPr/>
        </p:nvSpPr>
        <p:spPr>
          <a:xfrm>
            <a:off x="-857288" y="1"/>
            <a:ext cx="45719" cy="38099"/>
          </a:xfrm>
          <a:prstGeom prst="flowChartCollate">
            <a:avLst/>
          </a:prstGeom>
          <a:noFill/>
          <a:ln>
            <a:noFill/>
          </a:ln>
          <a:effectLst>
            <a:reflection blurRad="6350" stA="50000" endA="300" endPos="55500" dist="50800" dir="5400000" sy="-100000" algn="bl" rotWithShape="0"/>
          </a:effectLst>
          <a:scene3d>
            <a:camera prst="orthographicFront"/>
            <a:lightRig rig="threePt" dir="t"/>
          </a:scene3d>
          <a:sp3d>
            <a:bevelT w="635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orazón"/>
          <p:cNvSpPr/>
          <p:nvPr/>
        </p:nvSpPr>
        <p:spPr>
          <a:xfrm>
            <a:off x="714375" y="0"/>
            <a:ext cx="7786688" cy="5715000"/>
          </a:xfrm>
          <a:prstGeom prst="heart">
            <a:avLst/>
          </a:prstGeom>
          <a:solidFill>
            <a:schemeClr val="accent3">
              <a:lumMod val="50000"/>
              <a:alpha val="60000"/>
            </a:schemeClr>
          </a:solidFill>
          <a:ln w="1905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razón"/>
          <p:cNvSpPr/>
          <p:nvPr/>
        </p:nvSpPr>
        <p:spPr>
          <a:xfrm>
            <a:off x="928688" y="417513"/>
            <a:ext cx="7286625" cy="4948237"/>
          </a:xfrm>
          <a:prstGeom prst="heart">
            <a:avLst/>
          </a:prstGeom>
          <a:solidFill>
            <a:schemeClr val="bg2">
              <a:lumMod val="40000"/>
              <a:lumOff val="60000"/>
              <a:alpha val="60000"/>
            </a:schemeClr>
          </a:solidFill>
          <a:ln w="1905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orazón"/>
          <p:cNvSpPr/>
          <p:nvPr/>
        </p:nvSpPr>
        <p:spPr>
          <a:xfrm>
            <a:off x="1500188" y="833438"/>
            <a:ext cx="6153150" cy="4183062"/>
          </a:xfrm>
          <a:prstGeom prst="heart">
            <a:avLst/>
          </a:prstGeom>
          <a:solidFill>
            <a:schemeClr val="accent5">
              <a:lumMod val="60000"/>
              <a:lumOff val="40000"/>
              <a:alpha val="60000"/>
            </a:schemeClr>
          </a:solidFill>
          <a:ln w="1905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orazón"/>
          <p:cNvSpPr/>
          <p:nvPr/>
        </p:nvSpPr>
        <p:spPr>
          <a:xfrm>
            <a:off x="2071688" y="1250950"/>
            <a:ext cx="5019675" cy="3535363"/>
          </a:xfrm>
          <a:prstGeom prst="heart">
            <a:avLst/>
          </a:prstGeom>
          <a:solidFill>
            <a:schemeClr val="bg2">
              <a:lumMod val="20000"/>
              <a:lumOff val="80000"/>
              <a:alpha val="60000"/>
            </a:schemeClr>
          </a:solidFill>
          <a:ln w="1905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orazón"/>
          <p:cNvSpPr/>
          <p:nvPr/>
        </p:nvSpPr>
        <p:spPr>
          <a:xfrm>
            <a:off x="2571750" y="1666875"/>
            <a:ext cx="4029075" cy="2830513"/>
          </a:xfrm>
          <a:prstGeom prst="heart">
            <a:avLst/>
          </a:prstGeom>
          <a:solidFill>
            <a:schemeClr val="accent2">
              <a:lumMod val="75000"/>
              <a:alpha val="60000"/>
            </a:schemeClr>
          </a:solidFill>
          <a:ln w="1905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orazón"/>
          <p:cNvSpPr/>
          <p:nvPr/>
        </p:nvSpPr>
        <p:spPr>
          <a:xfrm>
            <a:off x="3286125" y="2024063"/>
            <a:ext cx="2609850" cy="2182812"/>
          </a:xfrm>
          <a:prstGeom prst="heart">
            <a:avLst/>
          </a:prstGeom>
          <a:solidFill>
            <a:schemeClr val="accent2">
              <a:lumMod val="50000"/>
              <a:alpha val="60000"/>
            </a:schemeClr>
          </a:solidFill>
          <a:ln w="1905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683568" y="4657700"/>
            <a:ext cx="7468711"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 que más alegría me dio al pasear por este parque fue encontrarnos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con estos “servicios” tan bien cuidados y limpios, realizados en una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pequeña mezquita mudéjar.</a:t>
            </a:r>
          </a:p>
        </p:txBody>
      </p:sp>
    </p:spTree>
  </p:cSld>
  <p:clrMapOvr>
    <a:masterClrMapping/>
  </p:clrMapOvr>
  <mc:AlternateContent xmlns:mc="http://schemas.openxmlformats.org/markup-compatibility/2006" xmlns:p14="http://schemas.microsoft.com/office/powerpoint/2010/main">
    <mc:Choice Requires="p14">
      <p:transition spd="slow" p14:dur="2250" advTm="23000">
        <p14:shred pattern="rectang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1000"/>
                                        <p:tgtEl>
                                          <p:spTgt spid="7"/>
                                        </p:tgtEl>
                                        <p:attrNameLst>
                                          <p:attrName>ppt_h</p:attrName>
                                        </p:attrNameLst>
                                      </p:cBhvr>
                                      <p:tavLst>
                                        <p:tav tm="0">
                                          <p:val>
                                            <p:strVal val="ppt_h"/>
                                          </p:val>
                                        </p:tav>
                                        <p:tav tm="100000">
                                          <p:val>
                                            <p:strVal val="ppt_h"/>
                                          </p:val>
                                        </p:tav>
                                      </p:tavLst>
                                    </p:anim>
                                    <p:anim calcmode="lin" valueType="num">
                                      <p:cBhvr>
                                        <p:cTn id="7" dur="1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999"/>
                                          </p:stCondLst>
                                        </p:cTn>
                                        <p:tgtEl>
                                          <p:spTgt spid="7"/>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1000"/>
                                        <p:tgtEl>
                                          <p:spTgt spid="8"/>
                                        </p:tgtEl>
                                        <p:attrNameLst>
                                          <p:attrName>ppt_h</p:attrName>
                                        </p:attrNameLst>
                                      </p:cBhvr>
                                      <p:tavLst>
                                        <p:tav tm="0">
                                          <p:val>
                                            <p:strVal val="ppt_h"/>
                                          </p:val>
                                        </p:tav>
                                        <p:tav tm="100000">
                                          <p:val>
                                            <p:strVal val="ppt_h"/>
                                          </p:val>
                                        </p:tav>
                                      </p:tavLst>
                                    </p:anim>
                                    <p:anim calcmode="lin" valueType="num">
                                      <p:cBhvr>
                                        <p:cTn id="11" dur="1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999"/>
                                          </p:stCondLst>
                                        </p:cTn>
                                        <p:tgtEl>
                                          <p:spTgt spid="8"/>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2000"/>
                                        <p:tgtEl>
                                          <p:spTgt spid="9"/>
                                        </p:tgtEl>
                                        <p:attrNameLst>
                                          <p:attrName>ppt_h</p:attrName>
                                        </p:attrNameLst>
                                      </p:cBhvr>
                                      <p:tavLst>
                                        <p:tav tm="0">
                                          <p:val>
                                            <p:strVal val="ppt_h"/>
                                          </p:val>
                                        </p:tav>
                                        <p:tav tm="100000">
                                          <p:val>
                                            <p:strVal val="ppt_h"/>
                                          </p:val>
                                        </p:tav>
                                      </p:tavLst>
                                    </p:anim>
                                    <p:anim calcmode="lin" valueType="num">
                                      <p:cBhvr>
                                        <p:cTn id="1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1999"/>
                                          </p:stCondLst>
                                        </p:cTn>
                                        <p:tgtEl>
                                          <p:spTgt spid="9"/>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10"/>
                                        </p:tgtEl>
                                        <p:attrNameLst>
                                          <p:attrName>ppt_h</p:attrName>
                                        </p:attrNameLst>
                                      </p:cBhvr>
                                      <p:tavLst>
                                        <p:tav tm="0">
                                          <p:val>
                                            <p:strVal val="ppt_h"/>
                                          </p:val>
                                        </p:tav>
                                        <p:tav tm="100000">
                                          <p:val>
                                            <p:strVal val="ppt_h"/>
                                          </p:val>
                                        </p:tav>
                                      </p:tavLst>
                                    </p:anim>
                                    <p:anim calcmode="lin" valueType="num">
                                      <p:cBhvr>
                                        <p:cTn id="1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10"/>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500"/>
                                        <p:tgtEl>
                                          <p:spTgt spid="11"/>
                                        </p:tgtEl>
                                        <p:attrNameLst>
                                          <p:attrName>ppt_h</p:attrName>
                                        </p:attrNameLst>
                                      </p:cBhvr>
                                      <p:tavLst>
                                        <p:tav tm="0">
                                          <p:val>
                                            <p:strVal val="ppt_h"/>
                                          </p:val>
                                        </p:tav>
                                        <p:tav tm="100000">
                                          <p:val>
                                            <p:strVal val="ppt_h"/>
                                          </p:val>
                                        </p:tav>
                                      </p:tavLst>
                                    </p:anim>
                                    <p:anim calcmode="lin" valueType="num">
                                      <p:cBhvr>
                                        <p:cTn id="23" dur="35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3499"/>
                                          </p:stCondLst>
                                        </p:cTn>
                                        <p:tgtEl>
                                          <p:spTgt spid="11"/>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4000"/>
                                        <p:tgtEl>
                                          <p:spTgt spid="12"/>
                                        </p:tgtEl>
                                        <p:attrNameLst>
                                          <p:attrName>ppt_h</p:attrName>
                                        </p:attrNameLst>
                                      </p:cBhvr>
                                      <p:tavLst>
                                        <p:tav tm="0">
                                          <p:val>
                                            <p:strVal val="ppt_h"/>
                                          </p:val>
                                        </p:tav>
                                        <p:tav tm="100000">
                                          <p:val>
                                            <p:strVal val="ppt_h"/>
                                          </p:val>
                                        </p:tav>
                                      </p:tavLst>
                                    </p:anim>
                                    <p:anim calcmode="lin" valueType="num">
                                      <p:cBhvr>
                                        <p:cTn id="27"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3999"/>
                                          </p:stCondLst>
                                        </p:cTn>
                                        <p:tgtEl>
                                          <p:spTgt spid="12"/>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strVal val="4/3*#ppt_w"/>
                                          </p:val>
                                        </p:tav>
                                        <p:tav tm="100000">
                                          <p:val>
                                            <p:strVal val="#ppt_w"/>
                                          </p:val>
                                        </p:tav>
                                      </p:tavLst>
                                    </p:anim>
                                    <p:anim calcmode="lin" valueType="num">
                                      <p:cBhvr>
                                        <p:cTn id="32" dur="4000" fill="hold"/>
                                        <p:tgtEl>
                                          <p:spTgt spid="4"/>
                                        </p:tgtEl>
                                        <p:attrNameLst>
                                          <p:attrName>ppt_h</p:attrName>
                                        </p:attrNameLst>
                                      </p:cBhvr>
                                      <p:tavLst>
                                        <p:tav tm="0">
                                          <p:val>
                                            <p:strVal val="4/3*#ppt_h"/>
                                          </p:val>
                                        </p:tav>
                                        <p:tav tm="100000">
                                          <p:val>
                                            <p:strVal val="#ppt_h"/>
                                          </p:val>
                                        </p:tav>
                                      </p:tavLst>
                                    </p:anim>
                                  </p:childTnLst>
                                </p:cTn>
                              </p:par>
                              <p:par>
                                <p:cTn id="33" presetID="13"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plus(out)">
                                      <p:cBhvr>
                                        <p:cTn id="35" dur="3500"/>
                                        <p:tgtEl>
                                          <p:spTgt spid="4"/>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1"/>
                                          </p:val>
                                        </p:tav>
                                        <p:tav tm="100000">
                                          <p:val>
                                            <p:strVal val="#ppt_x"/>
                                          </p:val>
                                        </p:tav>
                                      </p:tavLst>
                                    </p:anim>
                                    <p:anim calcmode="lin" valueType="num">
                                      <p:cBhvr>
                                        <p:cTn id="4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8 Subtítulo"/>
          <p:cNvSpPr>
            <a:spLocks noGrp="1"/>
          </p:cNvSpPr>
          <p:nvPr>
            <p:ph type="subTitle" idx="1"/>
          </p:nvPr>
        </p:nvSpPr>
        <p:spPr/>
        <p:txBody>
          <a:bodyPr/>
          <a:lstStyle/>
          <a:p>
            <a:pPr eaLnBrk="1" hangingPunct="1"/>
            <a:endParaRPr lang="es-ES" smtClean="0">
              <a:solidFill>
                <a:srgbClr val="FFFFFF"/>
              </a:solidFill>
            </a:endParaRPr>
          </a:p>
        </p:txBody>
      </p:sp>
      <p:pic>
        <p:nvPicPr>
          <p:cNvPr id="4" name="3 Imagen" descr="FERNANDO ALONS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FERNANDO ALONS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FERNANDO ALONS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650" y="4370388"/>
            <a:ext cx="7920038"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Como se puede apreciar en la imagen, aquí además de tranquilidad se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respira frescor ya que cuando llegamos aquí aún se estaban regando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estos jardines. Este monumento que vemos aquí se llama: Árbol del</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Bicentenario. </a:t>
            </a:r>
          </a:p>
        </p:txBody>
      </p:sp>
    </p:spTree>
  </p:cSld>
  <p:clrMapOvr>
    <a:masterClrMapping/>
  </p:clrMapOvr>
  <mc:AlternateContent xmlns:mc="http://schemas.openxmlformats.org/markup-compatibility/2006" xmlns:p14="http://schemas.microsoft.com/office/powerpoint/2010/main">
    <mc:Choice Requires="p14">
      <p:transition spd="slow" p14:dur="3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3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6" presetClass="exit" presetSubtype="16" fill="hold" nodeType="withEffect">
                                  <p:stCondLst>
                                    <p:cond delay="0"/>
                                  </p:stCondLst>
                                  <p:childTnLst>
                                    <p:animEffect transition="out" filter="circle(in)">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8551665.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p:spPr>
      </p:pic>
      <p:pic>
        <p:nvPicPr>
          <p:cNvPr id="5" name="4 Imagen" descr="58551665.jpg"/>
          <p:cNvPicPr>
            <a:picLocks noChangeAspect="1"/>
          </p:cNvPicPr>
          <p:nvPr/>
        </p:nvPicPr>
        <p:blipFill>
          <a:blip r:embed="rId2" cstate="print"/>
          <a:srcRect/>
          <a:stretch>
            <a:fillRect/>
          </a:stretch>
        </p:blipFill>
        <p:spPr bwMode="auto">
          <a:xfrm>
            <a:off x="0" y="0"/>
            <a:ext cx="9144000" cy="5711825"/>
          </a:xfrm>
          <a:prstGeom prst="rect">
            <a:avLst/>
          </a:prstGeom>
          <a:noFill/>
          <a:ln w="9525">
            <a:noFill/>
            <a:miter lim="800000"/>
            <a:headEnd/>
            <a:tailEnd/>
          </a:ln>
        </p:spPr>
      </p:pic>
      <p:pic>
        <p:nvPicPr>
          <p:cNvPr id="6" name="5 Imagen" descr="58551665.jpg"/>
          <p:cNvPicPr>
            <a:picLocks noChangeAspect="1"/>
          </p:cNvPicPr>
          <p:nvPr/>
        </p:nvPicPr>
        <p:blipFill>
          <a:blip r:embed="rId2" cstate="print"/>
          <a:srcRect/>
          <a:stretch>
            <a:fillRect/>
          </a:stretch>
        </p:blipFill>
        <p:spPr bwMode="auto">
          <a:xfrm>
            <a:off x="0" y="0"/>
            <a:ext cx="9144000" cy="5711825"/>
          </a:xfrm>
          <a:prstGeom prst="rect">
            <a:avLst/>
          </a:prstGeom>
          <a:noFill/>
          <a:ln w="9525">
            <a:noFill/>
            <a:miter lim="800000"/>
            <a:headEnd/>
            <a:tailEnd/>
          </a:ln>
        </p:spPr>
      </p:pic>
      <p:sp>
        <p:nvSpPr>
          <p:cNvPr id="7" name="6 CuadroTexto"/>
          <p:cNvSpPr txBox="1"/>
          <p:nvPr/>
        </p:nvSpPr>
        <p:spPr>
          <a:xfrm>
            <a:off x="539750" y="4657725"/>
            <a:ext cx="7682616"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Y,,,,, si en cualquier parque que se precie podemos encontrar una fuente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ranas, ¿Cómo no la íbamos a encontrar en este? Y además, con los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adornos que más se utilizan aquí, los azulejos.</a:t>
            </a:r>
          </a:p>
        </p:txBody>
      </p:sp>
    </p:spTree>
  </p:cSld>
  <p:clrMapOvr>
    <a:masterClrMapping/>
  </p:clrMapOvr>
  <mc:AlternateContent xmlns:mc="http://schemas.openxmlformats.org/markup-compatibility/2006" xmlns:p14="http://schemas.microsoft.com/office/powerpoint/2010/main">
    <mc:Choice Requires="p14">
      <p:transition spd="slow" p14:dur="3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7" presetClass="exit" presetSubtype="10" fill="hold" nodeType="withEffect">
                                  <p:stCondLst>
                                    <p:cond delay="0"/>
                                  </p:stCondLst>
                                  <p:childTnLst>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16" fill="hold" nodeType="withEffect">
                                  <p:stCondLst>
                                    <p:cond delay="0"/>
                                  </p:stCondLst>
                                  <p:childTnLst>
                                    <p:animEffect transition="out" filter="box(in)">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6" presetClass="exit" presetSubtype="42" fill="hold" nodeType="withEffect">
                                  <p:stCondLst>
                                    <p:cond delay="0"/>
                                  </p:stCondLst>
                                  <p:childTnLst>
                                    <p:animEffect transition="out" filter="barn(outHorizont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nail-71447_1280.jpg"/>
          <p:cNvPicPr>
            <a:picLocks noChangeAspect="1"/>
          </p:cNvPicPr>
          <p:nvPr/>
        </p:nvPicPr>
        <p:blipFill>
          <a:blip r:embed="rId2" cstate="print"/>
          <a:srcRect/>
          <a:stretch>
            <a:fillRect/>
          </a:stretch>
        </p:blipFill>
        <p:spPr bwMode="auto">
          <a:xfrm>
            <a:off x="0" y="0"/>
            <a:ext cx="9144000" cy="5715000"/>
          </a:xfrm>
          <a:prstGeom prst="rect">
            <a:avLst/>
          </a:prstGeom>
          <a:noFill/>
          <a:ln w="38100" cap="sq">
            <a:noFill/>
            <a:miter lim="800000"/>
            <a:headEnd/>
            <a:tailEnd/>
          </a:ln>
        </p:spPr>
      </p:pic>
      <p:sp>
        <p:nvSpPr>
          <p:cNvPr id="108" name="107 Rectángulo"/>
          <p:cNvSpPr/>
          <p:nvPr/>
        </p:nvSpPr>
        <p:spPr>
          <a:xfrm>
            <a:off x="0" y="0"/>
            <a:ext cx="2915816" cy="1838325"/>
          </a:xfrm>
          <a:prstGeom prst="rect">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0" name="109 Rectángulo"/>
          <p:cNvSpPr/>
          <p:nvPr/>
        </p:nvSpPr>
        <p:spPr>
          <a:xfrm>
            <a:off x="2915817" y="0"/>
            <a:ext cx="3168352" cy="1838325"/>
          </a:xfrm>
          <a:prstGeom prst="rect">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1" name="110 Rectángulo"/>
          <p:cNvSpPr/>
          <p:nvPr/>
        </p:nvSpPr>
        <p:spPr>
          <a:xfrm>
            <a:off x="0" y="1849388"/>
            <a:ext cx="2915816" cy="1968550"/>
          </a:xfrm>
          <a:prstGeom prst="rect">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2" name="111 Rectángulo"/>
          <p:cNvSpPr/>
          <p:nvPr/>
        </p:nvSpPr>
        <p:spPr>
          <a:xfrm>
            <a:off x="2915817" y="1849388"/>
            <a:ext cx="3168352" cy="1968550"/>
          </a:xfrm>
          <a:prstGeom prst="rect">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3" name="112 Rectángulo"/>
          <p:cNvSpPr/>
          <p:nvPr/>
        </p:nvSpPr>
        <p:spPr>
          <a:xfrm>
            <a:off x="6084168" y="1882687"/>
            <a:ext cx="3059832" cy="2019326"/>
          </a:xfrm>
          <a:prstGeom prst="rect">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6" name="115 Rectángulo"/>
          <p:cNvSpPr/>
          <p:nvPr/>
        </p:nvSpPr>
        <p:spPr>
          <a:xfrm>
            <a:off x="0" y="3793604"/>
            <a:ext cx="2915816" cy="1921396"/>
          </a:xfrm>
          <a:prstGeom prst="rect">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0" name="119 Rectángulo"/>
          <p:cNvSpPr/>
          <p:nvPr/>
        </p:nvSpPr>
        <p:spPr>
          <a:xfrm>
            <a:off x="6041645" y="0"/>
            <a:ext cx="3102356" cy="1921396"/>
          </a:xfrm>
          <a:prstGeom prst="rect">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4" name="123 Rectángulo"/>
          <p:cNvSpPr/>
          <p:nvPr/>
        </p:nvSpPr>
        <p:spPr>
          <a:xfrm>
            <a:off x="2915817" y="3793604"/>
            <a:ext cx="3168352" cy="1921396"/>
          </a:xfrm>
          <a:prstGeom prst="rect">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5" name="124 Rectángulo"/>
          <p:cNvSpPr/>
          <p:nvPr/>
        </p:nvSpPr>
        <p:spPr>
          <a:xfrm>
            <a:off x="6084168" y="3865613"/>
            <a:ext cx="3059832" cy="1849387"/>
          </a:xfrm>
          <a:prstGeom prst="rect">
            <a:avLst/>
          </a:prstGeom>
          <a:solidFill>
            <a:schemeClr val="bg1"/>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539750" y="4657725"/>
            <a:ext cx="7733912"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Este parque también está dotado de fuentes de agua potable, con la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diferencia de que aquí todo es diferente, gracias a la cerámica y Talavera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en eso es la Reina.</a:t>
            </a:r>
          </a:p>
        </p:txBody>
      </p:sp>
    </p:spTree>
  </p:cSld>
  <p:clrMapOvr>
    <a:masterClrMapping/>
  </p:clrMapOvr>
  <mc:AlternateContent xmlns:mc="http://schemas.openxmlformats.org/markup-compatibility/2006" xmlns:p14="http://schemas.microsoft.com/office/powerpoint/2010/main">
    <mc:Choice Requires="p14">
      <p:transition spd="slow" p14:dur="30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108"/>
                                        </p:tgtEl>
                                      </p:cBhvr>
                                    </p:animEffect>
                                    <p:set>
                                      <p:cBhvr>
                                        <p:cTn id="7" dur="1" fill="hold">
                                          <p:stCondLst>
                                            <p:cond delay="2999"/>
                                          </p:stCondLst>
                                        </p:cTn>
                                        <p:tgtEl>
                                          <p:spTgt spid="108"/>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110"/>
                                        </p:tgtEl>
                                      </p:cBhvr>
                                    </p:animEffect>
                                    <p:set>
                                      <p:cBhvr>
                                        <p:cTn id="10" dur="1" fill="hold">
                                          <p:stCondLst>
                                            <p:cond delay="2999"/>
                                          </p:stCondLst>
                                        </p:cTn>
                                        <p:tgtEl>
                                          <p:spTgt spid="110"/>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111"/>
                                        </p:tgtEl>
                                      </p:cBhvr>
                                    </p:animEffect>
                                    <p:set>
                                      <p:cBhvr>
                                        <p:cTn id="13" dur="1" fill="hold">
                                          <p:stCondLst>
                                            <p:cond delay="2999"/>
                                          </p:stCondLst>
                                        </p:cTn>
                                        <p:tgtEl>
                                          <p:spTgt spid="111"/>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112"/>
                                        </p:tgtEl>
                                      </p:cBhvr>
                                    </p:animEffect>
                                    <p:set>
                                      <p:cBhvr>
                                        <p:cTn id="16" dur="1" fill="hold">
                                          <p:stCondLst>
                                            <p:cond delay="2999"/>
                                          </p:stCondLst>
                                        </p:cTn>
                                        <p:tgtEl>
                                          <p:spTgt spid="112"/>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113"/>
                                        </p:tgtEl>
                                      </p:cBhvr>
                                    </p:animEffect>
                                    <p:set>
                                      <p:cBhvr>
                                        <p:cTn id="19" dur="1" fill="hold">
                                          <p:stCondLst>
                                            <p:cond delay="2999"/>
                                          </p:stCondLst>
                                        </p:cTn>
                                        <p:tgtEl>
                                          <p:spTgt spid="113"/>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3000"/>
                                        <p:tgtEl>
                                          <p:spTgt spid="116"/>
                                        </p:tgtEl>
                                      </p:cBhvr>
                                    </p:animEffect>
                                    <p:set>
                                      <p:cBhvr>
                                        <p:cTn id="22" dur="1" fill="hold">
                                          <p:stCondLst>
                                            <p:cond delay="2999"/>
                                          </p:stCondLst>
                                        </p:cTn>
                                        <p:tgtEl>
                                          <p:spTgt spid="116"/>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120"/>
                                        </p:tgtEl>
                                      </p:cBhvr>
                                    </p:animEffect>
                                    <p:set>
                                      <p:cBhvr>
                                        <p:cTn id="25" dur="1" fill="hold">
                                          <p:stCondLst>
                                            <p:cond delay="2999"/>
                                          </p:stCondLst>
                                        </p:cTn>
                                        <p:tgtEl>
                                          <p:spTgt spid="120"/>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3000"/>
                                        <p:tgtEl>
                                          <p:spTgt spid="124"/>
                                        </p:tgtEl>
                                      </p:cBhvr>
                                    </p:animEffect>
                                    <p:set>
                                      <p:cBhvr>
                                        <p:cTn id="28" dur="1" fill="hold">
                                          <p:stCondLst>
                                            <p:cond delay="2999"/>
                                          </p:stCondLst>
                                        </p:cTn>
                                        <p:tgtEl>
                                          <p:spTgt spid="124"/>
                                        </p:tgtEl>
                                        <p:attrNameLst>
                                          <p:attrName>style.visibility</p:attrName>
                                        </p:attrNameLst>
                                      </p:cBhvr>
                                      <p:to>
                                        <p:strVal val="hidden"/>
                                      </p:to>
                                    </p:set>
                                  </p:childTnLst>
                                </p:cTn>
                              </p:par>
                              <p:par>
                                <p:cTn id="29" presetID="8" presetClass="exit" presetSubtype="32" fill="hold" nodeType="withEffect">
                                  <p:stCondLst>
                                    <p:cond delay="0"/>
                                  </p:stCondLst>
                                  <p:childTnLst>
                                    <p:animEffect transition="out" filter="diamond(out)">
                                      <p:cBhvr>
                                        <p:cTn id="30" dur="3000"/>
                                        <p:tgtEl>
                                          <p:spTgt spid="125"/>
                                        </p:tgtEl>
                                      </p:cBhvr>
                                    </p:animEffect>
                                    <p:set>
                                      <p:cBhvr>
                                        <p:cTn id="31" dur="1" fill="hold">
                                          <p:stCondLst>
                                            <p:cond delay="2999"/>
                                          </p:stCondLst>
                                        </p:cTn>
                                        <p:tgtEl>
                                          <p:spTgt spid="125"/>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p:val>
                                            <p:strVal val="4/3*#ppt_w"/>
                                          </p:val>
                                        </p:tav>
                                        <p:tav tm="100000">
                                          <p:val>
                                            <p:strVal val="#ppt_w"/>
                                          </p:val>
                                        </p:tav>
                                      </p:tavLst>
                                    </p:anim>
                                    <p:anim calcmode="lin" valueType="num">
                                      <p:cBhvr>
                                        <p:cTn id="35" dur="3000" fill="hold"/>
                                        <p:tgtEl>
                                          <p:spTgt spid="4"/>
                                        </p:tgtEl>
                                        <p:attrNameLst>
                                          <p:attrName>ppt_h</p:attrName>
                                        </p:attrNameLst>
                                      </p:cBhvr>
                                      <p:tavLst>
                                        <p:tav tm="0">
                                          <p:val>
                                            <p:strVal val="4/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3000"/>
                                        <p:tgtEl>
                                          <p:spTgt spid="4"/>
                                        </p:tgtEl>
                                      </p:cBhvr>
                                    </p:animEffect>
                                  </p:childTnLst>
                                </p:cTn>
                              </p:par>
                            </p:childTnLst>
                          </p:cTn>
                        </p:par>
                        <p:par>
                          <p:cTn id="39" fill="hold">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1"/>
                                          </p:val>
                                        </p:tav>
                                        <p:tav tm="100000">
                                          <p:val>
                                            <p:strVal val="#ppt_x"/>
                                          </p:val>
                                        </p:tav>
                                      </p:tavLst>
                                    </p:anim>
                                    <p:anim calcmode="lin" valueType="num">
                                      <p:cBhvr>
                                        <p:cTn id="4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ig.phot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big.phot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big.phot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650" y="4945063"/>
            <a:ext cx="7515904"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Caminando por el Paseo Telesforo Jiménez Ávila, vemos a un lado y al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otro sendos bancos para descansar, también chapados en cerámica.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9000">
        <p15:prstTrans prst="prestige"/>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17" presetClass="exit" presetSubtype="10" fill="hold" nodeType="withEffect">
                                  <p:stCondLst>
                                    <p:cond delay="0"/>
                                  </p:stCondLst>
                                  <p:childTnLst>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par>
                                <p:cTn id="17" presetID="6" presetClass="exit" presetSubtype="16" fill="hold" nodeType="withEffect">
                                  <p:stCondLst>
                                    <p:cond delay="0"/>
                                  </p:stCondLst>
                                  <p:childTnLst>
                                    <p:animEffect transition="out" filter="circle(in)">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17" presetClass="exit" presetSubtype="10" fill="hold" nodeType="withEffect">
                                  <p:stCondLst>
                                    <p:cond delay="0"/>
                                  </p:stCondLst>
                                  <p:childTnLst>
                                    <p:anim calcmode="lin" valueType="num">
                                      <p:cBhvr>
                                        <p:cTn id="21" dur="3000"/>
                                        <p:tgtEl>
                                          <p:spTgt spid="6"/>
                                        </p:tgtEl>
                                        <p:attrNameLst>
                                          <p:attrName>ppt_w</p:attrName>
                                        </p:attrNameLst>
                                      </p:cBhvr>
                                      <p:tavLst>
                                        <p:tav tm="0">
                                          <p:val>
                                            <p:strVal val="ppt_w"/>
                                          </p:val>
                                        </p:tav>
                                        <p:tav tm="100000">
                                          <p:val>
                                            <p:fltVal val="0"/>
                                          </p:val>
                                        </p:tav>
                                      </p:tavLst>
                                    </p:anim>
                                    <p:anim calcmode="lin" valueType="num">
                                      <p:cBhvr>
                                        <p:cTn id="22" dur="3000"/>
                                        <p:tgtEl>
                                          <p:spTgt spid="6"/>
                                        </p:tgtEl>
                                        <p:attrNameLst>
                                          <p:attrName>ppt_h</p:attrName>
                                        </p:attrNameLst>
                                      </p:cBhvr>
                                      <p:tavLst>
                                        <p:tav tm="0">
                                          <p:val>
                                            <p:strVal val="ppt_h"/>
                                          </p:val>
                                        </p:tav>
                                        <p:tav tm="100000">
                                          <p:val>
                                            <p:strVal val="ppt_h"/>
                                          </p:val>
                                        </p:tav>
                                      </p:tavLst>
                                    </p:anim>
                                    <p:set>
                                      <p:cBhvr>
                                        <p:cTn id="23" dur="1" fill="hold">
                                          <p:stCondLst>
                                            <p:cond delay="2999"/>
                                          </p:stCondLst>
                                        </p:cTn>
                                        <p:tgtEl>
                                          <p:spTgt spid="6"/>
                                        </p:tgtEl>
                                        <p:attrNameLst>
                                          <p:attrName>style.visibility</p:attrName>
                                        </p:attrNameLst>
                                      </p:cBhvr>
                                      <p:to>
                                        <p:strVal val="hidden"/>
                                      </p:to>
                                    </p:set>
                                  </p:childTnLst>
                                </p:cTn>
                              </p:par>
                              <p:par>
                                <p:cTn id="24" presetID="8" presetClass="exit" presetSubtype="16" fill="hold" nodeType="withEffect">
                                  <p:stCondLst>
                                    <p:cond delay="0"/>
                                  </p:stCondLst>
                                  <p:childTnLst>
                                    <p:animEffect transition="out" filter="diamond(in)">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I-21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9" name="8 Proceso"/>
          <p:cNvSpPr/>
          <p:nvPr/>
        </p:nvSpPr>
        <p:spPr>
          <a:xfrm>
            <a:off x="0" y="0"/>
            <a:ext cx="971550" cy="5715000"/>
          </a:xfrm>
          <a:prstGeom prst="flowChartProcess">
            <a:avLst/>
          </a:prstGeom>
          <a:solidFill>
            <a:schemeClr val="accent3">
              <a:lumMod val="75000"/>
              <a:alpha val="8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971550" y="0"/>
            <a:ext cx="936625" cy="5715000"/>
          </a:xfrm>
          <a:prstGeom prst="flowChartProcess">
            <a:avLst/>
          </a:prstGeom>
          <a:solidFill>
            <a:schemeClr val="accent6">
              <a:lumMod val="50000"/>
              <a:alpha val="80000"/>
            </a:schemeClr>
          </a:solid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roceso"/>
          <p:cNvSpPr/>
          <p:nvPr/>
        </p:nvSpPr>
        <p:spPr>
          <a:xfrm>
            <a:off x="1908175" y="0"/>
            <a:ext cx="1079500" cy="5715000"/>
          </a:xfrm>
          <a:prstGeom prst="flowChartProcess">
            <a:avLst/>
          </a:prstGeom>
          <a:solidFill>
            <a:schemeClr val="accent3">
              <a:lumMod val="75000"/>
              <a:alpha val="8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roceso"/>
          <p:cNvSpPr/>
          <p:nvPr/>
        </p:nvSpPr>
        <p:spPr>
          <a:xfrm>
            <a:off x="2987675" y="0"/>
            <a:ext cx="1008063" cy="5715000"/>
          </a:xfrm>
          <a:prstGeom prst="flowChartProcess">
            <a:avLst/>
          </a:prstGeom>
          <a:solidFill>
            <a:schemeClr val="accent6">
              <a:lumMod val="50000"/>
              <a:alpha val="80000"/>
            </a:schemeClr>
          </a:solid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roceso"/>
          <p:cNvSpPr/>
          <p:nvPr/>
        </p:nvSpPr>
        <p:spPr>
          <a:xfrm>
            <a:off x="3995738" y="0"/>
            <a:ext cx="1081087" cy="5699125"/>
          </a:xfrm>
          <a:prstGeom prst="flowChartProcess">
            <a:avLst/>
          </a:prstGeom>
          <a:solidFill>
            <a:schemeClr val="accent3">
              <a:lumMod val="75000"/>
              <a:alpha val="8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roceso"/>
          <p:cNvSpPr/>
          <p:nvPr/>
        </p:nvSpPr>
        <p:spPr>
          <a:xfrm>
            <a:off x="5076825" y="0"/>
            <a:ext cx="1008063" cy="5715000"/>
          </a:xfrm>
          <a:prstGeom prst="flowChartProcess">
            <a:avLst/>
          </a:prstGeom>
          <a:solidFill>
            <a:schemeClr val="accent6">
              <a:lumMod val="50000"/>
              <a:alpha val="80000"/>
            </a:schemeClr>
          </a:solid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roceso"/>
          <p:cNvSpPr/>
          <p:nvPr/>
        </p:nvSpPr>
        <p:spPr>
          <a:xfrm>
            <a:off x="6084888" y="0"/>
            <a:ext cx="1008062" cy="5715000"/>
          </a:xfrm>
          <a:prstGeom prst="flowChartProcess">
            <a:avLst/>
          </a:prstGeom>
          <a:solidFill>
            <a:schemeClr val="accent3">
              <a:lumMod val="75000"/>
              <a:alpha val="8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roceso"/>
          <p:cNvSpPr/>
          <p:nvPr/>
        </p:nvSpPr>
        <p:spPr>
          <a:xfrm>
            <a:off x="7092950" y="0"/>
            <a:ext cx="1003300" cy="5715000"/>
          </a:xfrm>
          <a:prstGeom prst="flowChartProcess">
            <a:avLst/>
          </a:prstGeom>
          <a:solidFill>
            <a:schemeClr val="accent6">
              <a:lumMod val="50000"/>
              <a:alpha val="80000"/>
            </a:schemeClr>
          </a:solid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roceso"/>
          <p:cNvSpPr/>
          <p:nvPr/>
        </p:nvSpPr>
        <p:spPr>
          <a:xfrm>
            <a:off x="8101013" y="0"/>
            <a:ext cx="1042987" cy="5715000"/>
          </a:xfrm>
          <a:prstGeom prst="flowChartProcess">
            <a:avLst/>
          </a:prstGeom>
          <a:solidFill>
            <a:schemeClr val="accent3">
              <a:lumMod val="75000"/>
              <a:alpha val="80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755650" y="4657725"/>
            <a:ext cx="7007046"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 nos damos cuenta, no veremos ningún artilugio decorativo que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contenga el mismo dibujo en los azulejos, cada uno es distinto del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otro, se nota que aquí hay azulejos, pero vamos.</a:t>
            </a:r>
          </a:p>
        </p:txBody>
      </p:sp>
    </p:spTree>
  </p:cSld>
  <p:clrMapOvr>
    <a:masterClrMapping/>
  </p:clrMapOvr>
  <mc:AlternateContent xmlns:mc="http://schemas.openxmlformats.org/markup-compatibility/2006" xmlns:p14="http://schemas.microsoft.com/office/powerpoint/2010/main">
    <mc:Choice Requires="p14">
      <p:transition spd="slow" p14:dur="2000" advTm="24000">
        <p:comb dir="vert"/>
      </p:transition>
    </mc:Choice>
    <mc:Fallback xmlns="">
      <p:transition spd="slow" advTm="24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3000"/>
                                        <p:tgtEl>
                                          <p:spTgt spid="9"/>
                                        </p:tgtEl>
                                        <p:attrNameLst>
                                          <p:attrName>ppt_x</p:attrName>
                                        </p:attrNameLst>
                                      </p:cBhvr>
                                      <p:tavLst>
                                        <p:tav tm="0">
                                          <p:val>
                                            <p:strVal val="ppt_x"/>
                                          </p:val>
                                        </p:tav>
                                        <p:tav tm="100000">
                                          <p:val>
                                            <p:strVal val="ppt_x"/>
                                          </p:val>
                                        </p:tav>
                                      </p:tavLst>
                                    </p:anim>
                                    <p:anim calcmode="lin" valueType="num">
                                      <p:cBhvr additive="base">
                                        <p:cTn id="7" dur="3000"/>
                                        <p:tgtEl>
                                          <p:spTgt spid="9"/>
                                        </p:tgtEl>
                                        <p:attrNameLst>
                                          <p:attrName>ppt_y</p:attrName>
                                        </p:attrNameLst>
                                      </p:cBhvr>
                                      <p:tavLst>
                                        <p:tav tm="0">
                                          <p:val>
                                            <p:strVal val="ppt_y"/>
                                          </p:val>
                                        </p:tav>
                                        <p:tav tm="100000">
                                          <p:val>
                                            <p:strVal val="1+ppt_h/2"/>
                                          </p:val>
                                        </p:tav>
                                      </p:tavLst>
                                    </p:anim>
                                    <p:set>
                                      <p:cBhvr>
                                        <p:cTn id="8" dur="1" fill="hold">
                                          <p:stCondLst>
                                            <p:cond delay="2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10"/>
                                        </p:tgtEl>
                                        <p:attrNameLst>
                                          <p:attrName>ppt_x</p:attrName>
                                        </p:attrNameLst>
                                      </p:cBhvr>
                                      <p:tavLst>
                                        <p:tav tm="0">
                                          <p:val>
                                            <p:strVal val="ppt_x"/>
                                          </p:val>
                                        </p:tav>
                                        <p:tav tm="100000">
                                          <p:val>
                                            <p:strVal val="ppt_x"/>
                                          </p:val>
                                        </p:tav>
                                      </p:tavLst>
                                    </p:anim>
                                    <p:anim calcmode="lin" valueType="num">
                                      <p:cBhvr additive="base">
                                        <p:cTn id="11" dur="3000"/>
                                        <p:tgtEl>
                                          <p:spTgt spid="10"/>
                                        </p:tgtEl>
                                        <p:attrNameLst>
                                          <p:attrName>ppt_y</p:attrName>
                                        </p:attrNameLst>
                                      </p:cBhvr>
                                      <p:tavLst>
                                        <p:tav tm="0">
                                          <p:val>
                                            <p:strVal val="ppt_y"/>
                                          </p:val>
                                        </p:tav>
                                        <p:tav tm="100000">
                                          <p:val>
                                            <p:strVal val="0-ppt_h/2"/>
                                          </p:val>
                                        </p:tav>
                                      </p:tavLst>
                                    </p:anim>
                                    <p:set>
                                      <p:cBhvr>
                                        <p:cTn id="12" dur="1" fill="hold">
                                          <p:stCondLst>
                                            <p:cond delay="2999"/>
                                          </p:stCondLst>
                                        </p:cTn>
                                        <p:tgtEl>
                                          <p:spTgt spid="10"/>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3000"/>
                                        <p:tgtEl>
                                          <p:spTgt spid="11"/>
                                        </p:tgtEl>
                                        <p:attrNameLst>
                                          <p:attrName>ppt_x</p:attrName>
                                        </p:attrNameLst>
                                      </p:cBhvr>
                                      <p:tavLst>
                                        <p:tav tm="0">
                                          <p:val>
                                            <p:strVal val="ppt_x"/>
                                          </p:val>
                                        </p:tav>
                                        <p:tav tm="100000">
                                          <p:val>
                                            <p:strVal val="ppt_x"/>
                                          </p:val>
                                        </p:tav>
                                      </p:tavLst>
                                    </p:anim>
                                    <p:anim calcmode="lin" valueType="num">
                                      <p:cBhvr additive="base">
                                        <p:cTn id="15" dur="3000"/>
                                        <p:tgtEl>
                                          <p:spTgt spid="11"/>
                                        </p:tgtEl>
                                        <p:attrNameLst>
                                          <p:attrName>ppt_y</p:attrName>
                                        </p:attrNameLst>
                                      </p:cBhvr>
                                      <p:tavLst>
                                        <p:tav tm="0">
                                          <p:val>
                                            <p:strVal val="ppt_y"/>
                                          </p:val>
                                        </p:tav>
                                        <p:tav tm="100000">
                                          <p:val>
                                            <p:strVal val="1+ppt_h/2"/>
                                          </p:val>
                                        </p:tav>
                                      </p:tavLst>
                                    </p:anim>
                                    <p:set>
                                      <p:cBhvr>
                                        <p:cTn id="16" dur="1" fill="hold">
                                          <p:stCondLst>
                                            <p:cond delay="2999"/>
                                          </p:stCondLst>
                                        </p:cTn>
                                        <p:tgtEl>
                                          <p:spTgt spid="11"/>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12"/>
                                        </p:tgtEl>
                                        <p:attrNameLst>
                                          <p:attrName>ppt_x</p:attrName>
                                        </p:attrNameLst>
                                      </p:cBhvr>
                                      <p:tavLst>
                                        <p:tav tm="0">
                                          <p:val>
                                            <p:strVal val="ppt_x"/>
                                          </p:val>
                                        </p:tav>
                                        <p:tav tm="100000">
                                          <p:val>
                                            <p:strVal val="ppt_x"/>
                                          </p:val>
                                        </p:tav>
                                      </p:tavLst>
                                    </p:anim>
                                    <p:anim calcmode="lin" valueType="num">
                                      <p:cBhvr additive="base">
                                        <p:cTn id="19" dur="3000"/>
                                        <p:tgtEl>
                                          <p:spTgt spid="12"/>
                                        </p:tgtEl>
                                        <p:attrNameLst>
                                          <p:attrName>ppt_y</p:attrName>
                                        </p:attrNameLst>
                                      </p:cBhvr>
                                      <p:tavLst>
                                        <p:tav tm="0">
                                          <p:val>
                                            <p:strVal val="ppt_y"/>
                                          </p:val>
                                        </p:tav>
                                        <p:tav tm="100000">
                                          <p:val>
                                            <p:strVal val="0-ppt_h/2"/>
                                          </p:val>
                                        </p:tav>
                                      </p:tavLst>
                                    </p:anim>
                                    <p:set>
                                      <p:cBhvr>
                                        <p:cTn id="20" dur="1" fill="hold">
                                          <p:stCondLst>
                                            <p:cond delay="2999"/>
                                          </p:stCondLst>
                                        </p:cTn>
                                        <p:tgtEl>
                                          <p:spTgt spid="12"/>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3000"/>
                                        <p:tgtEl>
                                          <p:spTgt spid="15"/>
                                        </p:tgtEl>
                                        <p:attrNameLst>
                                          <p:attrName>ppt_x</p:attrName>
                                        </p:attrNameLst>
                                      </p:cBhvr>
                                      <p:tavLst>
                                        <p:tav tm="0">
                                          <p:val>
                                            <p:strVal val="ppt_x"/>
                                          </p:val>
                                        </p:tav>
                                        <p:tav tm="100000">
                                          <p:val>
                                            <p:strVal val="ppt_x"/>
                                          </p:val>
                                        </p:tav>
                                      </p:tavLst>
                                    </p:anim>
                                    <p:anim calcmode="lin" valueType="num">
                                      <p:cBhvr additive="base">
                                        <p:cTn id="23" dur="3000"/>
                                        <p:tgtEl>
                                          <p:spTgt spid="15"/>
                                        </p:tgtEl>
                                        <p:attrNameLst>
                                          <p:attrName>ppt_y</p:attrName>
                                        </p:attrNameLst>
                                      </p:cBhvr>
                                      <p:tavLst>
                                        <p:tav tm="0">
                                          <p:val>
                                            <p:strVal val="ppt_y"/>
                                          </p:val>
                                        </p:tav>
                                        <p:tav tm="100000">
                                          <p:val>
                                            <p:strVal val="1+ppt_h/2"/>
                                          </p:val>
                                        </p:tav>
                                      </p:tavLst>
                                    </p:anim>
                                    <p:set>
                                      <p:cBhvr>
                                        <p:cTn id="24" dur="1" fill="hold">
                                          <p:stCondLst>
                                            <p:cond delay="2999"/>
                                          </p:stCondLst>
                                        </p:cTn>
                                        <p:tgtEl>
                                          <p:spTgt spid="1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16"/>
                                        </p:tgtEl>
                                        <p:attrNameLst>
                                          <p:attrName>ppt_x</p:attrName>
                                        </p:attrNameLst>
                                      </p:cBhvr>
                                      <p:tavLst>
                                        <p:tav tm="0">
                                          <p:val>
                                            <p:strVal val="ppt_x"/>
                                          </p:val>
                                        </p:tav>
                                        <p:tav tm="100000">
                                          <p:val>
                                            <p:strVal val="ppt_x"/>
                                          </p:val>
                                        </p:tav>
                                      </p:tavLst>
                                    </p:anim>
                                    <p:anim calcmode="lin" valueType="num">
                                      <p:cBhvr additive="base">
                                        <p:cTn id="27" dur="3000"/>
                                        <p:tgtEl>
                                          <p:spTgt spid="16"/>
                                        </p:tgtEl>
                                        <p:attrNameLst>
                                          <p:attrName>ppt_y</p:attrName>
                                        </p:attrNameLst>
                                      </p:cBhvr>
                                      <p:tavLst>
                                        <p:tav tm="0">
                                          <p:val>
                                            <p:strVal val="ppt_y"/>
                                          </p:val>
                                        </p:tav>
                                        <p:tav tm="100000">
                                          <p:val>
                                            <p:strVal val="0-ppt_h/2"/>
                                          </p:val>
                                        </p:tav>
                                      </p:tavLst>
                                    </p:anim>
                                    <p:set>
                                      <p:cBhvr>
                                        <p:cTn id="28" dur="1" fill="hold">
                                          <p:stCondLst>
                                            <p:cond delay="2999"/>
                                          </p:stCondLst>
                                        </p:cTn>
                                        <p:tgtEl>
                                          <p:spTgt spid="16"/>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3000"/>
                                        <p:tgtEl>
                                          <p:spTgt spid="17"/>
                                        </p:tgtEl>
                                        <p:attrNameLst>
                                          <p:attrName>ppt_x</p:attrName>
                                        </p:attrNameLst>
                                      </p:cBhvr>
                                      <p:tavLst>
                                        <p:tav tm="0">
                                          <p:val>
                                            <p:strVal val="ppt_x"/>
                                          </p:val>
                                        </p:tav>
                                        <p:tav tm="100000">
                                          <p:val>
                                            <p:strVal val="ppt_x"/>
                                          </p:val>
                                        </p:tav>
                                      </p:tavLst>
                                    </p:anim>
                                    <p:anim calcmode="lin" valueType="num">
                                      <p:cBhvr additive="base">
                                        <p:cTn id="31" dur="3000"/>
                                        <p:tgtEl>
                                          <p:spTgt spid="17"/>
                                        </p:tgtEl>
                                        <p:attrNameLst>
                                          <p:attrName>ppt_y</p:attrName>
                                        </p:attrNameLst>
                                      </p:cBhvr>
                                      <p:tavLst>
                                        <p:tav tm="0">
                                          <p:val>
                                            <p:strVal val="ppt_y"/>
                                          </p:val>
                                        </p:tav>
                                        <p:tav tm="100000">
                                          <p:val>
                                            <p:strVal val="1+ppt_h/2"/>
                                          </p:val>
                                        </p:tav>
                                      </p:tavLst>
                                    </p:anim>
                                    <p:set>
                                      <p:cBhvr>
                                        <p:cTn id="32" dur="1" fill="hold">
                                          <p:stCondLst>
                                            <p:cond delay="2999"/>
                                          </p:stCondLst>
                                        </p:cTn>
                                        <p:tgtEl>
                                          <p:spTgt spid="17"/>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18"/>
                                        </p:tgtEl>
                                        <p:attrNameLst>
                                          <p:attrName>ppt_x</p:attrName>
                                        </p:attrNameLst>
                                      </p:cBhvr>
                                      <p:tavLst>
                                        <p:tav tm="0">
                                          <p:val>
                                            <p:strVal val="ppt_x"/>
                                          </p:val>
                                        </p:tav>
                                        <p:tav tm="100000">
                                          <p:val>
                                            <p:strVal val="ppt_x"/>
                                          </p:val>
                                        </p:tav>
                                      </p:tavLst>
                                    </p:anim>
                                    <p:anim calcmode="lin" valueType="num">
                                      <p:cBhvr additive="base">
                                        <p:cTn id="35" dur="3000"/>
                                        <p:tgtEl>
                                          <p:spTgt spid="18"/>
                                        </p:tgtEl>
                                        <p:attrNameLst>
                                          <p:attrName>ppt_y</p:attrName>
                                        </p:attrNameLst>
                                      </p:cBhvr>
                                      <p:tavLst>
                                        <p:tav tm="0">
                                          <p:val>
                                            <p:strVal val="ppt_y"/>
                                          </p:val>
                                        </p:tav>
                                        <p:tav tm="100000">
                                          <p:val>
                                            <p:strVal val="0-ppt_h/2"/>
                                          </p:val>
                                        </p:tav>
                                      </p:tavLst>
                                    </p:anim>
                                    <p:set>
                                      <p:cBhvr>
                                        <p:cTn id="36" dur="1" fill="hold">
                                          <p:stCondLst>
                                            <p:cond delay="2999"/>
                                          </p:stCondLst>
                                        </p:cTn>
                                        <p:tgtEl>
                                          <p:spTgt spid="18"/>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19"/>
                                        </p:tgtEl>
                                        <p:attrNameLst>
                                          <p:attrName>ppt_x</p:attrName>
                                        </p:attrNameLst>
                                      </p:cBhvr>
                                      <p:tavLst>
                                        <p:tav tm="0">
                                          <p:val>
                                            <p:strVal val="ppt_x"/>
                                          </p:val>
                                        </p:tav>
                                        <p:tav tm="100000">
                                          <p:val>
                                            <p:strVal val="ppt_x"/>
                                          </p:val>
                                        </p:tav>
                                      </p:tavLst>
                                    </p:anim>
                                    <p:anim calcmode="lin" valueType="num">
                                      <p:cBhvr additive="base">
                                        <p:cTn id="39" dur="3000"/>
                                        <p:tgtEl>
                                          <p:spTgt spid="19"/>
                                        </p:tgtEl>
                                        <p:attrNameLst>
                                          <p:attrName>ppt_y</p:attrName>
                                        </p:attrNameLst>
                                      </p:cBhvr>
                                      <p:tavLst>
                                        <p:tav tm="0">
                                          <p:val>
                                            <p:strVal val="ppt_y"/>
                                          </p:val>
                                        </p:tav>
                                        <p:tav tm="100000">
                                          <p:val>
                                            <p:strVal val="1+ppt_h/2"/>
                                          </p:val>
                                        </p:tav>
                                      </p:tavLst>
                                    </p:anim>
                                    <p:set>
                                      <p:cBhvr>
                                        <p:cTn id="40" dur="1" fill="hold">
                                          <p:stCondLst>
                                            <p:cond delay="2999"/>
                                          </p:stCondLst>
                                        </p:cTn>
                                        <p:tgtEl>
                                          <p:spTgt spid="19"/>
                                        </p:tgtEl>
                                        <p:attrNameLst>
                                          <p:attrName>style.visibility</p:attrName>
                                        </p:attrNameLst>
                                      </p:cBhvr>
                                      <p:to>
                                        <p:strVal val="hidden"/>
                                      </p:to>
                                    </p:set>
                                  </p:childTnLst>
                                </p:cTn>
                              </p:par>
                              <p:par>
                                <p:cTn id="41" presetID="4" presetClass="entr" presetSubtype="3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ox(out)">
                                      <p:cBhvr>
                                        <p:cTn id="43" dur="3000"/>
                                        <p:tgtEl>
                                          <p:spTgt spid="4"/>
                                        </p:tgtEl>
                                      </p:cBhvr>
                                    </p:animEffect>
                                  </p:childTnLst>
                                </p:cTn>
                              </p:par>
                              <p:par>
                                <p:cTn id="44" presetID="23" presetClass="entr" presetSubtype="16"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500" fill="hold"/>
                                        <p:tgtEl>
                                          <p:spTgt spid="4"/>
                                        </p:tgtEl>
                                        <p:attrNameLst>
                                          <p:attrName>ppt_w</p:attrName>
                                        </p:attrNameLst>
                                      </p:cBhvr>
                                      <p:tavLst>
                                        <p:tav tm="0">
                                          <p:val>
                                            <p:fltVal val="0"/>
                                          </p:val>
                                        </p:tav>
                                        <p:tav tm="100000">
                                          <p:val>
                                            <p:strVal val="#ppt_w"/>
                                          </p:val>
                                        </p:tav>
                                      </p:tavLst>
                                    </p:anim>
                                    <p:anim calcmode="lin" valueType="num">
                                      <p:cBhvr>
                                        <p:cTn id="47" dur="3500" fill="hold"/>
                                        <p:tgtEl>
                                          <p:spTgt spid="4"/>
                                        </p:tgtEl>
                                        <p:attrNameLst>
                                          <p:attrName>ppt_h</p:attrName>
                                        </p:attrNameLst>
                                      </p:cBhvr>
                                      <p:tavLst>
                                        <p:tav tm="0">
                                          <p:val>
                                            <p:fltVal val="0"/>
                                          </p:val>
                                        </p:tav>
                                        <p:tav tm="100000">
                                          <p:val>
                                            <p:strVal val="#ppt_h"/>
                                          </p:val>
                                        </p:tav>
                                      </p:tavLst>
                                    </p:anim>
                                  </p:childTnLst>
                                </p:cTn>
                              </p:par>
                            </p:childTnLst>
                          </p:cTn>
                        </p:par>
                        <p:par>
                          <p:cTn id="48" fill="hold">
                            <p:stCondLst>
                              <p:cond delay="3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1"/>
                                          </p:val>
                                        </p:tav>
                                        <p:tav tm="100000">
                                          <p:val>
                                            <p:strVal val="#ppt_x"/>
                                          </p:val>
                                        </p:tav>
                                      </p:tavLst>
                                    </p:anim>
                                    <p:anim calcmode="lin" valueType="num">
                                      <p:cBhvr>
                                        <p:cTn id="5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3 Armaos en procesion de la Santa Cen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188" y="4657725"/>
            <a:ext cx="81375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Me llamó mucho la atención este templete para los músicos, por su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decoración en el techo representando todos los instrumentos musicales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mas representativos de las orquestas.</a:t>
            </a:r>
          </a:p>
        </p:txBody>
      </p:sp>
    </p:spTree>
  </p:cSld>
  <p:clrMapOvr>
    <a:masterClrMapping/>
  </p:clrMapOvr>
  <mc:AlternateContent xmlns:mc="http://schemas.openxmlformats.org/markup-compatibility/2006" xmlns:p14="http://schemas.microsoft.com/office/powerpoint/2010/main">
    <mc:Choice Requires="p14">
      <p:transition spd="slow" p14:dur="2000" advTm="24000">
        <p:circle/>
      </p:transition>
    </mc:Choice>
    <mc:Fallback xmlns="">
      <p:transition spd="slow" advTm="24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37"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3500"/>
                                        <p:tgtEl>
                                          <p:spTgt spid="3"/>
                                        </p:tgtEl>
                                      </p:cBhvr>
                                    </p:animEffect>
                                    <p:anim calcmode="lin" valueType="num">
                                      <p:cBhvr>
                                        <p:cTn id="11" dur="3500" fill="hold"/>
                                        <p:tgtEl>
                                          <p:spTgt spid="3"/>
                                        </p:tgtEl>
                                        <p:attrNameLst>
                                          <p:attrName>ppt_x</p:attrName>
                                        </p:attrNameLst>
                                      </p:cBhvr>
                                      <p:tavLst>
                                        <p:tav tm="0">
                                          <p:val>
                                            <p:strVal val="#ppt_x"/>
                                          </p:val>
                                        </p:tav>
                                        <p:tav tm="100000">
                                          <p:val>
                                            <p:strVal val="#ppt_x"/>
                                          </p:val>
                                        </p:tav>
                                      </p:tavLst>
                                    </p:anim>
                                    <p:anim calcmode="lin" valueType="num">
                                      <p:cBhvr>
                                        <p:cTn id="12" dur="3150" decel="100000" fill="hold"/>
                                        <p:tgtEl>
                                          <p:spTgt spid="3"/>
                                        </p:tgtEl>
                                        <p:attrNameLst>
                                          <p:attrName>ppt_y</p:attrName>
                                        </p:attrNameLst>
                                      </p:cBhvr>
                                      <p:tavLst>
                                        <p:tav tm="0">
                                          <p:val>
                                            <p:strVal val="#ppt_y+1"/>
                                          </p:val>
                                        </p:tav>
                                        <p:tav tm="100000">
                                          <p:val>
                                            <p:strVal val="#ppt_y-.03"/>
                                          </p:val>
                                        </p:tav>
                                      </p:tavLst>
                                    </p:anim>
                                    <p:anim calcmode="lin" valueType="num">
                                      <p:cBhvr>
                                        <p:cTn id="13" dur="350" accel="100000" fill="hold">
                                          <p:stCondLst>
                                            <p:cond delay="3150"/>
                                          </p:stCondLst>
                                        </p:cTn>
                                        <p:tgtEl>
                                          <p:spTgt spid="3"/>
                                        </p:tgtEl>
                                        <p:attrNameLst>
                                          <p:attrName>ppt_y</p:attrName>
                                        </p:attrNameLst>
                                      </p:cBhvr>
                                      <p:tavLst>
                                        <p:tav tm="0">
                                          <p:val>
                                            <p:strVal val="#ppt_y-.03"/>
                                          </p:val>
                                        </p:tav>
                                        <p:tav tm="100000">
                                          <p:val>
                                            <p:strVal val="#ppt_y"/>
                                          </p:val>
                                        </p:tav>
                                      </p:tavLst>
                                    </p:anim>
                                  </p:childTnLst>
                                </p:cTn>
                              </p:par>
                              <p:par>
                                <p:cTn id="14" presetID="26" presetClass="emph" presetSubtype="0" fill="hold" nodeType="withEffect">
                                  <p:stCondLst>
                                    <p:cond delay="2000"/>
                                  </p:stCondLst>
                                  <p:childTnLst>
                                    <p:animEffect transition="out" filter="fade">
                                      <p:cBhvr>
                                        <p:cTn id="15" dur="2000" tmFilter="0, 0; .2, .5; .8, .5; 1, 0"/>
                                        <p:tgtEl>
                                          <p:spTgt spid="3"/>
                                        </p:tgtEl>
                                      </p:cBhvr>
                                    </p:animEffect>
                                    <p:animScale>
                                      <p:cBhvr>
                                        <p:cTn id="16" dur="1000" autoRev="1" fill="hold"/>
                                        <p:tgtEl>
                                          <p:spTgt spid="3"/>
                                        </p:tgtEl>
                                      </p:cBhvr>
                                      <p:by x="105000" y="105000"/>
                                    </p:animScale>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Ana María\Desktop\152157H.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6" name="Picture 2" descr="C:\Users\Ana María\Desktop\152157H.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7" name="Picture 2" descr="C:\Users\Ana María\Desktop\152157H.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8" name="Picture 2" descr="C:\Users\Ana María\Desktop\152157H.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9" name="8 Imagen" descr="EasyCapture1.jpg"/>
          <p:cNvPicPr>
            <a:picLocks noChangeAspect="1"/>
          </p:cNvPicPr>
          <p:nvPr/>
        </p:nvPicPr>
        <p:blipFill>
          <a:blip r:embed="rId2" cstate="print"/>
          <a:srcRect/>
          <a:stretch>
            <a:fillRect/>
          </a:stretch>
        </p:blipFill>
        <p:spPr bwMode="auto">
          <a:xfrm>
            <a:off x="468313" y="409575"/>
            <a:ext cx="8207375" cy="4895850"/>
          </a:xfrm>
          <a:prstGeom prst="rect">
            <a:avLst/>
          </a:prstGeom>
          <a:noFill/>
          <a:ln w="9525">
            <a:noFill/>
            <a:miter lim="800000"/>
            <a:headEnd/>
            <a:tailEnd/>
          </a:ln>
        </p:spPr>
      </p:pic>
      <p:sp>
        <p:nvSpPr>
          <p:cNvPr id="10" name="9 CuadroTexto"/>
          <p:cNvSpPr txBox="1"/>
          <p:nvPr/>
        </p:nvSpPr>
        <p:spPr>
          <a:xfrm>
            <a:off x="539750" y="4945063"/>
            <a:ext cx="8280400" cy="64770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Considerados conjunto artístico, siguen sobre todo el modelo francés en su diseño, aunque con algunas influencias europeas y del jardín islámico.</a:t>
            </a:r>
          </a:p>
        </p:txBody>
      </p:sp>
    </p:spTree>
  </p:cSld>
  <p:clrMapOvr>
    <a:masterClrMapping/>
  </p:clrMapOvr>
  <mc:AlternateContent xmlns:mc="http://schemas.openxmlformats.org/markup-compatibility/2006" xmlns:p14="http://schemas.microsoft.com/office/powerpoint/2010/main">
    <mc:Choice Requires="p14">
      <p:transition spd="slow" p14:dur="2000" advTm="23000">
        <p:pull/>
      </p:transition>
    </mc:Choice>
    <mc:Fallback xmlns="">
      <p:transition spd="slow" advTm="23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fltVal val="0"/>
                                          </p:val>
                                        </p:tav>
                                        <p:tav tm="100000">
                                          <p:val>
                                            <p:strVal val="#ppt_w"/>
                                          </p:val>
                                        </p:tav>
                                      </p:tavLst>
                                    </p:anim>
                                    <p:anim calcmode="lin" valueType="num">
                                      <p:cBhvr>
                                        <p:cTn id="8" dur="2000" fill="hold"/>
                                        <p:tgtEl>
                                          <p:spTgt spid="9"/>
                                        </p:tgtEl>
                                        <p:attrNameLst>
                                          <p:attrName>ppt_h</p:attrName>
                                        </p:attrNameLst>
                                      </p:cBhvr>
                                      <p:tavLst>
                                        <p:tav tm="0">
                                          <p:val>
                                            <p:fltVal val="0"/>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heel(8)">
                                      <p:cBhvr>
                                        <p:cTn id="11" dur="2000"/>
                                        <p:tgtEl>
                                          <p:spTgt spid="9"/>
                                        </p:tgtEl>
                                      </p:cBhvr>
                                    </p:animEffect>
                                  </p:childTnLst>
                                </p:cTn>
                              </p:par>
                              <p:par>
                                <p:cTn id="12" presetID="8" presetClass="emph" presetSubtype="0" fill="hold" nodeType="withEffect">
                                  <p:stCondLst>
                                    <p:cond delay="0"/>
                                  </p:stCondLst>
                                  <p:childTnLst>
                                    <p:animRot by="21600000">
                                      <p:cBhvr>
                                        <p:cTn id="13" dur="2000" fill="hold"/>
                                        <p:tgtEl>
                                          <p:spTgt spid="9"/>
                                        </p:tgtEl>
                                        <p:attrNameLst>
                                          <p:attrName>r</p:attrName>
                                        </p:attrNameLst>
                                      </p:cBhvr>
                                    </p:animRot>
                                  </p:childTnLst>
                                </p:cTn>
                              </p:par>
                            </p:childTnLst>
                          </p:cTn>
                        </p:par>
                        <p:par>
                          <p:cTn id="14" fill="hold">
                            <p:stCondLst>
                              <p:cond delay="2000"/>
                            </p:stCondLst>
                            <p:childTnLst>
                              <p:par>
                                <p:cTn id="15" presetID="5" presetClass="entr" presetSubtype="1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2000"/>
                                        <p:tgtEl>
                                          <p:spTgt spid="5"/>
                                        </p:tgtEl>
                                      </p:cBhvr>
                                    </p:animEffect>
                                  </p:childTnLst>
                                </p:cTn>
                              </p:par>
                              <p:par>
                                <p:cTn id="18" presetID="5" presetClass="entr" presetSubtype="1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2000"/>
                                        <p:tgtEl>
                                          <p:spTgt spid="6"/>
                                        </p:tgtEl>
                                      </p:cBhvr>
                                    </p:animEffect>
                                  </p:childTnLst>
                                </p:cTn>
                              </p:par>
                              <p:par>
                                <p:cTn id="21" presetID="5"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heckerboard(across)">
                                      <p:cBhvr>
                                        <p:cTn id="23" dur="2000"/>
                                        <p:tgtEl>
                                          <p:spTgt spid="7"/>
                                        </p:tgtEl>
                                      </p:cBhvr>
                                    </p:animEffect>
                                  </p:childTnLst>
                                </p:cTn>
                              </p:par>
                              <p:par>
                                <p:cTn id="24" presetID="5" presetClass="entr" presetSubtype="1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checkerboard(across)">
                                      <p:cBhvr>
                                        <p:cTn id="26" dur="2000"/>
                                        <p:tgtEl>
                                          <p:spTgt spid="8"/>
                                        </p:tgtEl>
                                      </p:cBhvr>
                                    </p:animEffect>
                                  </p:childTnLst>
                                </p:cTn>
                              </p:par>
                              <p:par>
                                <p:cTn id="27" presetID="10" presetClass="exit" presetSubtype="0" fill="hold" nodeType="withEffect">
                                  <p:stCondLst>
                                    <p:cond delay="1500"/>
                                  </p:stCondLst>
                                  <p:childTnLst>
                                    <p:animEffect transition="out" filter="fade">
                                      <p:cBhvr>
                                        <p:cTn id="28" dur="2000"/>
                                        <p:tgtEl>
                                          <p:spTgt spid="9"/>
                                        </p:tgtEl>
                                      </p:cBhvr>
                                    </p:animEffect>
                                    <p:set>
                                      <p:cBhvr>
                                        <p:cTn id="29" dur="1" fill="hold">
                                          <p:stCondLst>
                                            <p:cond delay="1999"/>
                                          </p:stCondLst>
                                        </p:cTn>
                                        <p:tgtEl>
                                          <p:spTgt spid="9"/>
                                        </p:tgtEl>
                                        <p:attrNameLst>
                                          <p:attrName>style.visibility</p:attrName>
                                        </p:attrNameLst>
                                      </p:cBhvr>
                                      <p:to>
                                        <p:strVal val="hidden"/>
                                      </p:to>
                                    </p:set>
                                  </p:childTnLst>
                                </p:cTn>
                              </p:par>
                            </p:childTnLst>
                          </p:cTn>
                        </p:par>
                        <p:par>
                          <p:cTn id="30" fill="hold">
                            <p:stCondLst>
                              <p:cond delay="55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 Hermandad ntro Padre Jesus Nazaren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8 Hermandad ntro Padre Jesus Nazaren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827088" y="4657725"/>
            <a:ext cx="7071167"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Aproximadamente sobre el centro de estos jardines en el cruce de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varias calles, llegamos a una rotonda donde se alza orgulloso y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altanero este pedazo de “Laurel” con unas medidas descomunales.</a:t>
            </a:r>
          </a:p>
        </p:txBody>
      </p:sp>
    </p:spTree>
  </p:cSld>
  <p:clrMapOvr>
    <a:masterClrMapping/>
  </p:clrMapOvr>
  <mc:AlternateContent xmlns:mc="http://schemas.openxmlformats.org/markup-compatibility/2006" xmlns:p14="http://schemas.microsoft.com/office/powerpoint/2010/main">
    <mc:Choice Requires="p14">
      <p:transition spd="slow" p14:dur="2000" advTm="25000">
        <p14:flythrough/>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3500"/>
                                        <p:tgtEl>
                                          <p:spTgt spid="5"/>
                                        </p:tgtEl>
                                      </p:cBhvr>
                                    </p:animEffect>
                                  </p:childTnLst>
                                </p:cTn>
                              </p:par>
                            </p:childTnLst>
                          </p:cTn>
                        </p:par>
                        <p:par>
                          <p:cTn id="15" fill="hold">
                            <p:stCondLst>
                              <p:cond delay="3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r4er.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9" name="8 Rectángulo"/>
          <p:cNvSpPr/>
          <p:nvPr/>
        </p:nvSpPr>
        <p:spPr>
          <a:xfrm>
            <a:off x="250825" y="193675"/>
            <a:ext cx="8713788" cy="5327650"/>
          </a:xfrm>
          <a:prstGeom prst="rect">
            <a:avLst/>
          </a:prstGeom>
          <a:solidFill>
            <a:schemeClr val="bg2">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1116013" y="4873625"/>
            <a:ext cx="7272337"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este mismo cruce donde se abre otro paseo, hay a cada lado del mismo dos troncos de árboles centenarios.</a:t>
            </a:r>
          </a:p>
        </p:txBody>
      </p:sp>
    </p:spTree>
  </p:cSld>
  <p:clrMapOvr>
    <a:masterClrMapping/>
  </p:clrMapOvr>
  <mc:AlternateContent xmlns:mc="http://schemas.openxmlformats.org/markup-compatibility/2006" xmlns:p14="http://schemas.microsoft.com/office/powerpoint/2010/main">
    <mc:Choice Requires="p14">
      <p:transition spd="slow" p14:dur="3250" advTm="16000">
        <p14:honeycomb/>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4" presetClass="exit" presetSubtype="32" fill="hold" grpId="0" nodeType="withEffect">
                                  <p:stCondLst>
                                    <p:cond delay="0"/>
                                  </p:stCondLst>
                                  <p:childTnLst>
                                    <p:animEffect transition="out" filter="box(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 Colegiata de Sta. Ma. la Mayor y la cruz (ñirre).jpg"/>
          <p:cNvPicPr>
            <a:picLocks noGrp="1" noChangeAspect="1"/>
          </p:cNvPicPr>
          <p:nvPr isPhoto="1"/>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3" name="2 Imagen" descr="20 La Colegiata tras la fuente (ñirre).jpg"/>
          <p:cNvPicPr>
            <a:picLocks noGrp="1" noChangeAspect="1"/>
          </p:cNvPicPr>
          <p:nvPr isPhoto="1"/>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Elipse"/>
          <p:cNvSpPr/>
          <p:nvPr/>
        </p:nvSpPr>
        <p:spPr>
          <a:xfrm>
            <a:off x="1619250" y="120650"/>
            <a:ext cx="5832475" cy="5473700"/>
          </a:xfrm>
          <a:prstGeom prst="ellipse">
            <a:avLst/>
          </a:prstGeom>
          <a:solidFill>
            <a:schemeClr val="accent3">
              <a:lumMod val="50000"/>
              <a:alpha val="64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Elipse"/>
          <p:cNvSpPr/>
          <p:nvPr/>
        </p:nvSpPr>
        <p:spPr>
          <a:xfrm>
            <a:off x="1908175" y="409575"/>
            <a:ext cx="5256213" cy="4895850"/>
          </a:xfrm>
          <a:prstGeom prst="ellipse">
            <a:avLst/>
          </a:prstGeom>
          <a:solidFill>
            <a:schemeClr val="accent3">
              <a:lumMod val="75000"/>
              <a:alpha val="64000"/>
            </a:schemeClr>
          </a:solidFill>
          <a:ln>
            <a:solidFill>
              <a:schemeClr val="accent3">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1403350" y="4873625"/>
            <a:ext cx="6553910"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Dentro de los jardines hay instalados varios bustos y, algunos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ellos son de toreros como este de Raúl Sánchez.</a:t>
            </a:r>
          </a:p>
        </p:txBody>
      </p:sp>
    </p:spTree>
  </p:cSld>
  <p:clrMapOvr>
    <a:masterClrMapping/>
  </p:clrMapOvr>
  <mc:AlternateContent xmlns:mc="http://schemas.openxmlformats.org/markup-compatibility/2006" xmlns:p14="http://schemas.microsoft.com/office/powerpoint/2010/main">
    <mc:Choice Requires="p14">
      <p:transition spd="slow" p14:dur="2250" advTm="19000">
        <p14:ripple/>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5"/>
                                        </p:tgtEl>
                                        <p:attrNameLst>
                                          <p:attrName>r</p:attrName>
                                        </p:attrNameLst>
                                      </p:cBhvr>
                                    </p:animRot>
                                  </p:childTnLst>
                                </p:cTn>
                              </p:par>
                              <p:par>
                                <p:cTn id="7" presetID="21" presetClass="exit" presetSubtype="4" fill="hold" grpId="0" nodeType="withEffect">
                                  <p:stCondLst>
                                    <p:cond delay="0"/>
                                  </p:stCondLst>
                                  <p:childTnLst>
                                    <p:animEffect transition="out" filter="wheel(4)">
                                      <p:cBhvr>
                                        <p:cTn id="8" dur="2000"/>
                                        <p:tgtEl>
                                          <p:spTgt spid="5"/>
                                        </p:tgtEl>
                                      </p:cBhvr>
                                    </p:animEffect>
                                    <p:set>
                                      <p:cBhvr>
                                        <p:cTn id="9" dur="1" fill="hold">
                                          <p:stCondLst>
                                            <p:cond delay="1999"/>
                                          </p:stCondLst>
                                        </p:cTn>
                                        <p:tgtEl>
                                          <p:spTgt spid="5"/>
                                        </p:tgtEl>
                                        <p:attrNameLst>
                                          <p:attrName>style.visibility</p:attrName>
                                        </p:attrNameLst>
                                      </p:cBhvr>
                                      <p:to>
                                        <p:strVal val="hidden"/>
                                      </p:to>
                                    </p:set>
                                  </p:childTnLst>
                                </p:cTn>
                              </p:par>
                              <p:par>
                                <p:cTn id="10" presetID="35" presetClass="exit" presetSubtype="0" fill="hold" nodeType="withEffect">
                                  <p:stCondLst>
                                    <p:cond delay="2000"/>
                                  </p:stCondLst>
                                  <p:childTnLst>
                                    <p:animEffect transition="out" filter="fade">
                                      <p:cBhvr>
                                        <p:cTn id="11" dur="3000"/>
                                        <p:tgtEl>
                                          <p:spTgt spid="5"/>
                                        </p:tgtEl>
                                      </p:cBhvr>
                                    </p:animEffect>
                                    <p:anim calcmode="lin" valueType="num">
                                      <p:cBhvr>
                                        <p:cTn id="12" dur="3000"/>
                                        <p:tgtEl>
                                          <p:spTgt spid="5"/>
                                        </p:tgtEl>
                                        <p:attrNameLst>
                                          <p:attrName>style.rotation</p:attrName>
                                        </p:attrNameLst>
                                      </p:cBhvr>
                                      <p:tavLst>
                                        <p:tav tm="0">
                                          <p:val>
                                            <p:fltVal val="0"/>
                                          </p:val>
                                        </p:tav>
                                        <p:tav tm="100000">
                                          <p:val>
                                            <p:fltVal val="720"/>
                                          </p:val>
                                        </p:tav>
                                      </p:tavLst>
                                    </p:anim>
                                    <p:anim calcmode="lin" valueType="num">
                                      <p:cBhvr>
                                        <p:cTn id="13" dur="3000"/>
                                        <p:tgtEl>
                                          <p:spTgt spid="5"/>
                                        </p:tgtEl>
                                        <p:attrNameLst>
                                          <p:attrName>ppt_h</p:attrName>
                                        </p:attrNameLst>
                                      </p:cBhvr>
                                      <p:tavLst>
                                        <p:tav tm="0">
                                          <p:val>
                                            <p:strVal val="ppt_h"/>
                                          </p:val>
                                        </p:tav>
                                        <p:tav tm="100000">
                                          <p:val>
                                            <p:fltVal val="0"/>
                                          </p:val>
                                        </p:tav>
                                      </p:tavLst>
                                    </p:anim>
                                    <p:anim calcmode="lin" valueType="num">
                                      <p:cBhvr>
                                        <p:cTn id="14" dur="3000"/>
                                        <p:tgtEl>
                                          <p:spTgt spid="5"/>
                                        </p:tgtEl>
                                        <p:attrNameLst>
                                          <p:attrName>ppt_w</p:attrName>
                                        </p:attrNameLst>
                                      </p:cBhvr>
                                      <p:tavLst>
                                        <p:tav tm="0">
                                          <p:val>
                                            <p:strVal val="ppt_w"/>
                                          </p:val>
                                        </p:tav>
                                        <p:tav tm="100000">
                                          <p:val>
                                            <p:fltVal val="0"/>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mph" presetSubtype="0" fill="hold" nodeType="withEffect">
                                  <p:stCondLst>
                                    <p:cond delay="2000"/>
                                  </p:stCondLst>
                                  <p:childTnLst>
                                    <p:animRot by="21600000">
                                      <p:cBhvr>
                                        <p:cTn id="17" dur="2000" fill="hold"/>
                                        <p:tgtEl>
                                          <p:spTgt spid="4"/>
                                        </p:tgtEl>
                                        <p:attrNameLst>
                                          <p:attrName>r</p:attrName>
                                        </p:attrNameLst>
                                      </p:cBhvr>
                                    </p:animRot>
                                  </p:childTnLst>
                                </p:cTn>
                              </p:par>
                              <p:par>
                                <p:cTn id="18" presetID="21" presetClass="exit" presetSubtype="4" fill="hold" grpId="0" nodeType="withEffect">
                                  <p:stCondLst>
                                    <p:cond delay="2000"/>
                                  </p:stCondLst>
                                  <p:childTnLst>
                                    <p:animEffect transition="out" filter="wheel(4)">
                                      <p:cBhvr>
                                        <p:cTn id="19" dur="2000"/>
                                        <p:tgtEl>
                                          <p:spTgt spid="4"/>
                                        </p:tgtEl>
                                      </p:cBhvr>
                                    </p:animEffect>
                                    <p:set>
                                      <p:cBhvr>
                                        <p:cTn id="20" dur="1" fill="hold">
                                          <p:stCondLst>
                                            <p:cond delay="1999"/>
                                          </p:stCondLst>
                                        </p:cTn>
                                        <p:tgtEl>
                                          <p:spTgt spid="4"/>
                                        </p:tgtEl>
                                        <p:attrNameLst>
                                          <p:attrName>style.visibility</p:attrName>
                                        </p:attrNameLst>
                                      </p:cBhvr>
                                      <p:to>
                                        <p:strVal val="hidden"/>
                                      </p:to>
                                    </p:set>
                                  </p:childTnLst>
                                </p:cTn>
                              </p:par>
                              <p:par>
                                <p:cTn id="21" presetID="35" presetClass="exit" presetSubtype="0" fill="hold" nodeType="withEffect">
                                  <p:stCondLst>
                                    <p:cond delay="2000"/>
                                  </p:stCondLst>
                                  <p:childTnLst>
                                    <p:animEffect transition="out" filter="fade">
                                      <p:cBhvr>
                                        <p:cTn id="22" dur="3000"/>
                                        <p:tgtEl>
                                          <p:spTgt spid="4"/>
                                        </p:tgtEl>
                                      </p:cBhvr>
                                    </p:animEffect>
                                    <p:anim calcmode="lin" valueType="num">
                                      <p:cBhvr>
                                        <p:cTn id="23" dur="3000"/>
                                        <p:tgtEl>
                                          <p:spTgt spid="4"/>
                                        </p:tgtEl>
                                        <p:attrNameLst>
                                          <p:attrName>style.rotation</p:attrName>
                                        </p:attrNameLst>
                                      </p:cBhvr>
                                      <p:tavLst>
                                        <p:tav tm="0">
                                          <p:val>
                                            <p:fltVal val="0"/>
                                          </p:val>
                                        </p:tav>
                                        <p:tav tm="100000">
                                          <p:val>
                                            <p:fltVal val="720"/>
                                          </p:val>
                                        </p:tav>
                                      </p:tavLst>
                                    </p:anim>
                                    <p:anim calcmode="lin" valueType="num">
                                      <p:cBhvr>
                                        <p:cTn id="24" dur="3000"/>
                                        <p:tgtEl>
                                          <p:spTgt spid="4"/>
                                        </p:tgtEl>
                                        <p:attrNameLst>
                                          <p:attrName>ppt_h</p:attrName>
                                        </p:attrNameLst>
                                      </p:cBhvr>
                                      <p:tavLst>
                                        <p:tav tm="0">
                                          <p:val>
                                            <p:strVal val="ppt_h"/>
                                          </p:val>
                                        </p:tav>
                                        <p:tav tm="100000">
                                          <p:val>
                                            <p:fltVal val="0"/>
                                          </p:val>
                                        </p:tav>
                                      </p:tavLst>
                                    </p:anim>
                                    <p:anim calcmode="lin" valueType="num">
                                      <p:cBhvr>
                                        <p:cTn id="25" dur="3000"/>
                                        <p:tgtEl>
                                          <p:spTgt spid="4"/>
                                        </p:tgtEl>
                                        <p:attrNameLst>
                                          <p:attrName>ppt_w</p:attrName>
                                        </p:attrNameLst>
                                      </p:cBhvr>
                                      <p:tavLst>
                                        <p:tav tm="0">
                                          <p:val>
                                            <p:strVal val="ppt_w"/>
                                          </p:val>
                                        </p:tav>
                                        <p:tav tm="100000">
                                          <p:val>
                                            <p:fltVal val="0"/>
                                          </p:val>
                                        </p:tav>
                                      </p:tavLst>
                                    </p:anim>
                                    <p:set>
                                      <p:cBhvr>
                                        <p:cTn id="26" dur="1" fill="hold">
                                          <p:stCondLst>
                                            <p:cond delay="2999"/>
                                          </p:stCondLst>
                                        </p:cTn>
                                        <p:tgtEl>
                                          <p:spTgt spid="4"/>
                                        </p:tgtEl>
                                        <p:attrNameLst>
                                          <p:attrName>style.visibility</p:attrName>
                                        </p:attrNameLst>
                                      </p:cBhvr>
                                      <p:to>
                                        <p:strVal val="hidden"/>
                                      </p:to>
                                    </p:set>
                                  </p:childTnLst>
                                </p:cTn>
                              </p:par>
                              <p:par>
                                <p:cTn id="27" presetID="25" presetClass="entr" presetSubtype="0" fill="hold" nodeType="withEffect">
                                  <p:stCondLst>
                                    <p:cond delay="2000"/>
                                  </p:stCondLst>
                                  <p:childTnLst>
                                    <p:set>
                                      <p:cBhvr>
                                        <p:cTn id="28" dur="1" fill="hold">
                                          <p:stCondLst>
                                            <p:cond delay="0"/>
                                          </p:stCondLst>
                                        </p:cTn>
                                        <p:tgtEl>
                                          <p:spTgt spid="2"/>
                                        </p:tgtEl>
                                        <p:attrNameLst>
                                          <p:attrName>style.visibility</p:attrName>
                                        </p:attrNameLst>
                                      </p:cBhvr>
                                      <p:to>
                                        <p:strVal val="visible"/>
                                      </p:to>
                                    </p:set>
                                    <p:anim calcmode="lin" valueType="num">
                                      <p:cBhvr>
                                        <p:cTn id="29" dur="10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30" dur="10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31" dur="1000" accel="50000" fill="hold">
                                          <p:stCondLst>
                                            <p:cond delay="1000"/>
                                          </p:stCondLst>
                                        </p:cTn>
                                        <p:tgtEl>
                                          <p:spTgt spid="2"/>
                                        </p:tgtEl>
                                        <p:attrNameLst>
                                          <p:attrName>ppt_w</p:attrName>
                                        </p:attrNameLst>
                                      </p:cBhvr>
                                      <p:tavLst>
                                        <p:tav tm="0">
                                          <p:val>
                                            <p:strVal val="#ppt_w*.05"/>
                                          </p:val>
                                        </p:tav>
                                        <p:tav tm="100000">
                                          <p:val>
                                            <p:strVal val="#ppt_w"/>
                                          </p:val>
                                        </p:tav>
                                      </p:tavLst>
                                    </p:anim>
                                    <p:anim calcmode="lin" valueType="num">
                                      <p:cBhvr>
                                        <p:cTn id="32" dur="2000" fill="hold"/>
                                        <p:tgtEl>
                                          <p:spTgt spid="2"/>
                                        </p:tgtEl>
                                        <p:attrNameLst>
                                          <p:attrName>ppt_h</p:attrName>
                                        </p:attrNameLst>
                                      </p:cBhvr>
                                      <p:tavLst>
                                        <p:tav tm="0">
                                          <p:val>
                                            <p:strVal val="#ppt_h"/>
                                          </p:val>
                                        </p:tav>
                                        <p:tav tm="100000">
                                          <p:val>
                                            <p:strVal val="#ppt_h"/>
                                          </p:val>
                                        </p:tav>
                                      </p:tavLst>
                                    </p:anim>
                                    <p:anim calcmode="lin" valueType="num">
                                      <p:cBhvr>
                                        <p:cTn id="33" dur="10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34" dur="10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35" dur="1000" accel="50000" fill="hold">
                                          <p:stCondLst>
                                            <p:cond delay="1000"/>
                                          </p:stCondLst>
                                        </p:cTn>
                                        <p:tgtEl>
                                          <p:spTgt spid="2"/>
                                        </p:tgtEl>
                                        <p:attrNameLst>
                                          <p:attrName>ppt_y</p:attrName>
                                        </p:attrNameLst>
                                      </p:cBhvr>
                                      <p:tavLst>
                                        <p:tav tm="0">
                                          <p:val>
                                            <p:strVal val="#ppt_y+.1"/>
                                          </p:val>
                                        </p:tav>
                                        <p:tav tm="100000">
                                          <p:val>
                                            <p:strVal val="#ppt_y"/>
                                          </p:val>
                                        </p:tav>
                                      </p:tavLst>
                                    </p:anim>
                                    <p:animEffect transition="in" filter="fade">
                                      <p:cBhvr>
                                        <p:cTn id="36" dur="2000" decel="50000">
                                          <p:stCondLst>
                                            <p:cond delay="0"/>
                                          </p:stCondLst>
                                        </p:cTn>
                                        <p:tgtEl>
                                          <p:spTgt spid="2"/>
                                        </p:tgtEl>
                                      </p:cBhvr>
                                    </p:animEffect>
                                  </p:childTnLst>
                                </p:cTn>
                              </p:par>
                              <p:par>
                                <p:cTn id="37" presetID="35" presetClass="entr" presetSubtype="0" fill="hold" nodeType="withEffect">
                                  <p:stCondLst>
                                    <p:cond delay="200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2000"/>
                                        <p:tgtEl>
                                          <p:spTgt spid="2"/>
                                        </p:tgtEl>
                                      </p:cBhvr>
                                    </p:animEffect>
                                    <p:anim calcmode="lin" valueType="num">
                                      <p:cBhvr>
                                        <p:cTn id="40" dur="2000" fill="hold"/>
                                        <p:tgtEl>
                                          <p:spTgt spid="2"/>
                                        </p:tgtEl>
                                        <p:attrNameLst>
                                          <p:attrName>style.rotation</p:attrName>
                                        </p:attrNameLst>
                                      </p:cBhvr>
                                      <p:tavLst>
                                        <p:tav tm="0">
                                          <p:val>
                                            <p:fltVal val="720"/>
                                          </p:val>
                                        </p:tav>
                                        <p:tav tm="100000">
                                          <p:val>
                                            <p:fltVal val="0"/>
                                          </p:val>
                                        </p:tav>
                                      </p:tavLst>
                                    </p:anim>
                                    <p:anim calcmode="lin" valueType="num">
                                      <p:cBhvr>
                                        <p:cTn id="41" dur="2000" fill="hold"/>
                                        <p:tgtEl>
                                          <p:spTgt spid="2"/>
                                        </p:tgtEl>
                                        <p:attrNameLst>
                                          <p:attrName>ppt_h</p:attrName>
                                        </p:attrNameLst>
                                      </p:cBhvr>
                                      <p:tavLst>
                                        <p:tav tm="0">
                                          <p:val>
                                            <p:fltVal val="0"/>
                                          </p:val>
                                        </p:tav>
                                        <p:tav tm="100000">
                                          <p:val>
                                            <p:strVal val="#ppt_h"/>
                                          </p:val>
                                        </p:tav>
                                      </p:tavLst>
                                    </p:anim>
                                    <p:anim calcmode="lin" valueType="num">
                                      <p:cBhvr>
                                        <p:cTn id="42" dur="2000" fill="hold"/>
                                        <p:tgtEl>
                                          <p:spTgt spid="2"/>
                                        </p:tgtEl>
                                        <p:attrNameLst>
                                          <p:attrName>ppt_w</p:attrName>
                                        </p:attrNameLst>
                                      </p:cBhvr>
                                      <p:tavLst>
                                        <p:tav tm="0">
                                          <p:val>
                                            <p:fltVal val="0"/>
                                          </p:val>
                                        </p:tav>
                                        <p:tav tm="100000">
                                          <p:val>
                                            <p:strVal val="#ppt_w"/>
                                          </p:val>
                                        </p:tav>
                                      </p:tavLst>
                                    </p:anim>
                                  </p:childTnLst>
                                </p:cTn>
                              </p:par>
                              <p:par>
                                <p:cTn id="43" presetID="23" presetClass="entr" presetSubtype="16" fill="hold" nodeType="withEffect">
                                  <p:stCondLst>
                                    <p:cond delay="200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ppt_w</p:attrName>
                                        </p:attrNameLst>
                                      </p:cBhvr>
                                      <p:tavLst>
                                        <p:tav tm="0">
                                          <p:val>
                                            <p:fltVal val="0"/>
                                          </p:val>
                                        </p:tav>
                                        <p:tav tm="100000">
                                          <p:val>
                                            <p:strVal val="#ppt_w"/>
                                          </p:val>
                                        </p:tav>
                                      </p:tavLst>
                                    </p:anim>
                                    <p:anim calcmode="lin" valueType="num">
                                      <p:cBhvr>
                                        <p:cTn id="46" dur="3000" fill="hold"/>
                                        <p:tgtEl>
                                          <p:spTgt spid="2"/>
                                        </p:tgtEl>
                                        <p:attrNameLst>
                                          <p:attrName>ppt_h</p:attrName>
                                        </p:attrNameLst>
                                      </p:cBhvr>
                                      <p:tavLst>
                                        <p:tav tm="0">
                                          <p:val>
                                            <p:fltVal val="0"/>
                                          </p:val>
                                        </p:tav>
                                        <p:tav tm="100000">
                                          <p:val>
                                            <p:strVal val="#ppt_h"/>
                                          </p:val>
                                        </p:tav>
                                      </p:tavLst>
                                    </p:anim>
                                  </p:childTnLst>
                                </p:cTn>
                              </p:par>
                              <p:par>
                                <p:cTn id="47" presetID="25" presetClass="entr" presetSubtype="0" fill="hold" nodeType="withEffect">
                                  <p:stCondLst>
                                    <p:cond delay="2000"/>
                                  </p:stCondLst>
                                  <p:childTnLst>
                                    <p:set>
                                      <p:cBhvr>
                                        <p:cTn id="48" dur="1" fill="hold">
                                          <p:stCondLst>
                                            <p:cond delay="0"/>
                                          </p:stCondLst>
                                        </p:cTn>
                                        <p:tgtEl>
                                          <p:spTgt spid="3"/>
                                        </p:tgtEl>
                                        <p:attrNameLst>
                                          <p:attrName>style.visibility</p:attrName>
                                        </p:attrNameLst>
                                      </p:cBhvr>
                                      <p:to>
                                        <p:strVal val="visible"/>
                                      </p:to>
                                    </p:set>
                                    <p:anim calcmode="lin" valueType="num">
                                      <p:cBhvr>
                                        <p:cTn id="49" dur="10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50" dur="10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51" dur="1000" accel="50000" fill="hold">
                                          <p:stCondLst>
                                            <p:cond delay="1000"/>
                                          </p:stCondLst>
                                        </p:cTn>
                                        <p:tgtEl>
                                          <p:spTgt spid="3"/>
                                        </p:tgtEl>
                                        <p:attrNameLst>
                                          <p:attrName>ppt_w</p:attrName>
                                        </p:attrNameLst>
                                      </p:cBhvr>
                                      <p:tavLst>
                                        <p:tav tm="0">
                                          <p:val>
                                            <p:strVal val="#ppt_w*.05"/>
                                          </p:val>
                                        </p:tav>
                                        <p:tav tm="100000">
                                          <p:val>
                                            <p:strVal val="#ppt_w"/>
                                          </p:val>
                                        </p:tav>
                                      </p:tavLst>
                                    </p:anim>
                                    <p:anim calcmode="lin" valueType="num">
                                      <p:cBhvr>
                                        <p:cTn id="52" dur="2000" fill="hold"/>
                                        <p:tgtEl>
                                          <p:spTgt spid="3"/>
                                        </p:tgtEl>
                                        <p:attrNameLst>
                                          <p:attrName>ppt_h</p:attrName>
                                        </p:attrNameLst>
                                      </p:cBhvr>
                                      <p:tavLst>
                                        <p:tav tm="0">
                                          <p:val>
                                            <p:strVal val="#ppt_h"/>
                                          </p:val>
                                        </p:tav>
                                        <p:tav tm="100000">
                                          <p:val>
                                            <p:strVal val="#ppt_h"/>
                                          </p:val>
                                        </p:tav>
                                      </p:tavLst>
                                    </p:anim>
                                    <p:anim calcmode="lin" valueType="num">
                                      <p:cBhvr>
                                        <p:cTn id="53" dur="10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54" dur="10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55" dur="1000" accel="50000" fill="hold">
                                          <p:stCondLst>
                                            <p:cond delay="1000"/>
                                          </p:stCondLst>
                                        </p:cTn>
                                        <p:tgtEl>
                                          <p:spTgt spid="3"/>
                                        </p:tgtEl>
                                        <p:attrNameLst>
                                          <p:attrName>ppt_y</p:attrName>
                                        </p:attrNameLst>
                                      </p:cBhvr>
                                      <p:tavLst>
                                        <p:tav tm="0">
                                          <p:val>
                                            <p:strVal val="#ppt_y+.1"/>
                                          </p:val>
                                        </p:tav>
                                        <p:tav tm="100000">
                                          <p:val>
                                            <p:strVal val="#ppt_y"/>
                                          </p:val>
                                        </p:tav>
                                      </p:tavLst>
                                    </p:anim>
                                    <p:animEffect transition="in" filter="fade">
                                      <p:cBhvr>
                                        <p:cTn id="56" dur="2000" decel="50000">
                                          <p:stCondLst>
                                            <p:cond delay="0"/>
                                          </p:stCondLst>
                                        </p:cTn>
                                        <p:tgtEl>
                                          <p:spTgt spid="3"/>
                                        </p:tgtEl>
                                      </p:cBhvr>
                                    </p:animEffect>
                                  </p:childTnLst>
                                </p:cTn>
                              </p:par>
                              <p:par>
                                <p:cTn id="57" presetID="35" presetClass="entr" presetSubtype="0" fill="hold" nodeType="withEffect">
                                  <p:stCondLst>
                                    <p:cond delay="200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2000"/>
                                        <p:tgtEl>
                                          <p:spTgt spid="3"/>
                                        </p:tgtEl>
                                      </p:cBhvr>
                                    </p:animEffect>
                                    <p:anim calcmode="lin" valueType="num">
                                      <p:cBhvr>
                                        <p:cTn id="60" dur="2000" fill="hold"/>
                                        <p:tgtEl>
                                          <p:spTgt spid="3"/>
                                        </p:tgtEl>
                                        <p:attrNameLst>
                                          <p:attrName>style.rotation</p:attrName>
                                        </p:attrNameLst>
                                      </p:cBhvr>
                                      <p:tavLst>
                                        <p:tav tm="0">
                                          <p:val>
                                            <p:fltVal val="720"/>
                                          </p:val>
                                        </p:tav>
                                        <p:tav tm="100000">
                                          <p:val>
                                            <p:fltVal val="0"/>
                                          </p:val>
                                        </p:tav>
                                      </p:tavLst>
                                    </p:anim>
                                    <p:anim calcmode="lin" valueType="num">
                                      <p:cBhvr>
                                        <p:cTn id="61" dur="2000" fill="hold"/>
                                        <p:tgtEl>
                                          <p:spTgt spid="3"/>
                                        </p:tgtEl>
                                        <p:attrNameLst>
                                          <p:attrName>ppt_h</p:attrName>
                                        </p:attrNameLst>
                                      </p:cBhvr>
                                      <p:tavLst>
                                        <p:tav tm="0">
                                          <p:val>
                                            <p:fltVal val="0"/>
                                          </p:val>
                                        </p:tav>
                                        <p:tav tm="100000">
                                          <p:val>
                                            <p:strVal val="#ppt_h"/>
                                          </p:val>
                                        </p:tav>
                                      </p:tavLst>
                                    </p:anim>
                                    <p:anim calcmode="lin" valueType="num">
                                      <p:cBhvr>
                                        <p:cTn id="62" dur="2000" fill="hold"/>
                                        <p:tgtEl>
                                          <p:spTgt spid="3"/>
                                        </p:tgtEl>
                                        <p:attrNameLst>
                                          <p:attrName>ppt_w</p:attrName>
                                        </p:attrNameLst>
                                      </p:cBhvr>
                                      <p:tavLst>
                                        <p:tav tm="0">
                                          <p:val>
                                            <p:fltVal val="0"/>
                                          </p:val>
                                        </p:tav>
                                        <p:tav tm="100000">
                                          <p:val>
                                            <p:strVal val="#ppt_w"/>
                                          </p:val>
                                        </p:tav>
                                      </p:tavLst>
                                    </p:anim>
                                  </p:childTnLst>
                                </p:cTn>
                              </p:par>
                              <p:par>
                                <p:cTn id="63" presetID="23" presetClass="entr" presetSubtype="16" fill="hold" nodeType="withEffect">
                                  <p:stCondLst>
                                    <p:cond delay="2000"/>
                                  </p:stCondLst>
                                  <p:childTnLst>
                                    <p:set>
                                      <p:cBhvr>
                                        <p:cTn id="64" dur="1" fill="hold">
                                          <p:stCondLst>
                                            <p:cond delay="0"/>
                                          </p:stCondLst>
                                        </p:cTn>
                                        <p:tgtEl>
                                          <p:spTgt spid="3"/>
                                        </p:tgtEl>
                                        <p:attrNameLst>
                                          <p:attrName>style.visibility</p:attrName>
                                        </p:attrNameLst>
                                      </p:cBhvr>
                                      <p:to>
                                        <p:strVal val="visible"/>
                                      </p:to>
                                    </p:set>
                                    <p:anim calcmode="lin" valueType="num">
                                      <p:cBhvr>
                                        <p:cTn id="65" dur="3000" fill="hold"/>
                                        <p:tgtEl>
                                          <p:spTgt spid="3"/>
                                        </p:tgtEl>
                                        <p:attrNameLst>
                                          <p:attrName>ppt_w</p:attrName>
                                        </p:attrNameLst>
                                      </p:cBhvr>
                                      <p:tavLst>
                                        <p:tav tm="0">
                                          <p:val>
                                            <p:fltVal val="0"/>
                                          </p:val>
                                        </p:tav>
                                        <p:tav tm="100000">
                                          <p:val>
                                            <p:strVal val="#ppt_w"/>
                                          </p:val>
                                        </p:tav>
                                      </p:tavLst>
                                    </p:anim>
                                    <p:anim calcmode="lin" valueType="num">
                                      <p:cBhvr>
                                        <p:cTn id="66" dur="3000" fill="hold"/>
                                        <p:tgtEl>
                                          <p:spTgt spid="3"/>
                                        </p:tgtEl>
                                        <p:attrNameLst>
                                          <p:attrName>ppt_h</p:attrName>
                                        </p:attrNameLst>
                                      </p:cBhvr>
                                      <p:tavLst>
                                        <p:tav tm="0">
                                          <p:val>
                                            <p:fltVal val="0"/>
                                          </p:val>
                                        </p:tav>
                                        <p:tav tm="100000">
                                          <p:val>
                                            <p:strVal val="#ppt_h"/>
                                          </p:val>
                                        </p:tav>
                                      </p:tavLst>
                                    </p:anim>
                                  </p:childTnLst>
                                </p:cTn>
                              </p:par>
                            </p:childTnLst>
                          </p:cTn>
                        </p:par>
                        <p:par>
                          <p:cTn id="67" fill="hold">
                            <p:stCondLst>
                              <p:cond delay="5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6"/>
                                        </p:tgtEl>
                                        <p:attrNameLst>
                                          <p:attrName>style.visibility</p:attrName>
                                        </p:attrNameLst>
                                      </p:cBhvr>
                                      <p:to>
                                        <p:strVal val="visible"/>
                                      </p:to>
                                    </p:set>
                                    <p:animEffect transition="in" filter="fade">
                                      <p:cBhvr>
                                        <p:cTn id="70" dur="1000"/>
                                        <p:tgtEl>
                                          <p:spTgt spid="6"/>
                                        </p:tgtEl>
                                      </p:cBhvr>
                                    </p:animEffect>
                                    <p:anim calcmode="lin" valueType="num">
                                      <p:cBhvr>
                                        <p:cTn id="71" dur="1000" fill="hold"/>
                                        <p:tgtEl>
                                          <p:spTgt spid="6"/>
                                        </p:tgtEl>
                                        <p:attrNameLst>
                                          <p:attrName>ppt_x</p:attrName>
                                        </p:attrNameLst>
                                      </p:cBhvr>
                                      <p:tavLst>
                                        <p:tav tm="0">
                                          <p:val>
                                            <p:strVal val="#ppt_x-.1"/>
                                          </p:val>
                                        </p:tav>
                                        <p:tav tm="100000">
                                          <p:val>
                                            <p:strVal val="#ppt_x"/>
                                          </p:val>
                                        </p:tav>
                                      </p:tavLst>
                                    </p:anim>
                                    <p:anim calcmode="lin" valueType="num">
                                      <p:cBhvr>
                                        <p:cTn id="7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4"/>
          <p:cNvPicPr>
            <a:picLocks noChangeAspect="1" noChangeArrowheads="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pic>
        <p:nvPicPr>
          <p:cNvPr id="29700" name="Picture 4" descr="4"/>
          <p:cNvPicPr>
            <a:picLocks noChangeAspect="1" noChangeArrowheads="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55650" y="4945063"/>
            <a:ext cx="7669792"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Como este otro busto de Joselito, que supongo se refiere a Joselito el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Gallo, que creo recordar que murió aquí en la plaza de toros de Talavera.</a:t>
            </a:r>
          </a:p>
        </p:txBody>
      </p:sp>
    </p:spTree>
  </p:cSld>
  <p:clrMapOvr>
    <a:masterClrMapping/>
  </p:clrMapOvr>
  <mc:AlternateContent xmlns:mc="http://schemas.openxmlformats.org/markup-compatibility/2006" xmlns:p14="http://schemas.microsoft.com/office/powerpoint/2010/main">
    <mc:Choice Requires="p14">
      <p:transition spd="slow" p14:dur="2250" advTm="20000">
        <p14:prism isInverted="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29699"/>
                                        </p:tgtEl>
                                        <p:attrNameLst>
                                          <p:attrName>r</p:attrName>
                                        </p:attrNameLst>
                                      </p:cBhvr>
                                    </p:animRot>
                                  </p:childTnLst>
                                </p:cTn>
                              </p:par>
                              <p:par>
                                <p:cTn id="7" presetID="6" presetClass="exit" presetSubtype="32" fill="hold" nodeType="withEffect">
                                  <p:stCondLst>
                                    <p:cond delay="0"/>
                                  </p:stCondLst>
                                  <p:childTnLst>
                                    <p:animEffect transition="out" filter="circle(out)">
                                      <p:cBhvr>
                                        <p:cTn id="8" dur="3000"/>
                                        <p:tgtEl>
                                          <p:spTgt spid="29700"/>
                                        </p:tgtEl>
                                      </p:cBhvr>
                                    </p:animEffect>
                                    <p:set>
                                      <p:cBhvr>
                                        <p:cTn id="9" dur="1" fill="hold">
                                          <p:stCondLst>
                                            <p:cond delay="2999"/>
                                          </p:stCondLst>
                                        </p:cTn>
                                        <p:tgtEl>
                                          <p:spTgt spid="29700"/>
                                        </p:tgtEl>
                                        <p:attrNameLst>
                                          <p:attrName>style.visibility</p:attrName>
                                        </p:attrNameLst>
                                      </p:cBhvr>
                                      <p:to>
                                        <p:strVal val="hidden"/>
                                      </p:to>
                                    </p:set>
                                  </p:childTnLst>
                                </p:cTn>
                              </p:par>
                              <p:par>
                                <p:cTn id="10" presetID="3" presetClass="entr" presetSubtype="10" fill="hold" nodeType="withEffect">
                                  <p:stCondLst>
                                    <p:cond delay="1500"/>
                                  </p:stCondLst>
                                  <p:childTnLst>
                                    <p:set>
                                      <p:cBhvr>
                                        <p:cTn id="11" dur="1" fill="hold">
                                          <p:stCondLst>
                                            <p:cond delay="0"/>
                                          </p:stCondLst>
                                        </p:cTn>
                                        <p:tgtEl>
                                          <p:spTgt spid="29699"/>
                                        </p:tgtEl>
                                        <p:attrNameLst>
                                          <p:attrName>style.visibility</p:attrName>
                                        </p:attrNameLst>
                                      </p:cBhvr>
                                      <p:to>
                                        <p:strVal val="visible"/>
                                      </p:to>
                                    </p:set>
                                    <p:animEffect transition="in" filter="blinds(horizontal)">
                                      <p:cBhvr>
                                        <p:cTn id="12" dur="3000"/>
                                        <p:tgtEl>
                                          <p:spTgt spid="29699"/>
                                        </p:tgtEl>
                                      </p:cBhvr>
                                    </p:animEffect>
                                  </p:childTnLst>
                                </p:cTn>
                              </p:par>
                            </p:childTnLst>
                          </p:cTn>
                        </p:par>
                        <p:par>
                          <p:cTn id="13" fill="hold">
                            <p:stCondLst>
                              <p:cond delay="45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 la interperi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357188" y="238125"/>
            <a:ext cx="8501062" cy="5238750"/>
          </a:xfrm>
          <a:prstGeom prst="rect">
            <a:avLst/>
          </a:prstGeom>
          <a:solidFill>
            <a:schemeClr val="accent6">
              <a:lumMod val="60000"/>
              <a:lumOff val="40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55650" y="554038"/>
            <a:ext cx="7572375" cy="4583112"/>
          </a:xfrm>
          <a:prstGeom prst="rect">
            <a:avLst/>
          </a:prstGeom>
          <a:solidFill>
            <a:schemeClr val="accent2">
              <a:lumMod val="60000"/>
              <a:lumOff val="40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143000" y="774700"/>
            <a:ext cx="6938963" cy="4048125"/>
          </a:xfrm>
          <a:prstGeom prst="rect">
            <a:avLst/>
          </a:prstGeom>
          <a:solidFill>
            <a:schemeClr val="bg2">
              <a:lumMod val="20000"/>
              <a:lumOff val="80000"/>
              <a:alpha val="6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827088" y="4657725"/>
            <a:ext cx="7503080"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Como dije anteriormente, los Jardines del Prado contienen bustos,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monumentos y edificios importantes, y uno de ellos es este de la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Basílica de Ntra. Sra. Del Prado que además es la patrona de Talavera.</a:t>
            </a:r>
          </a:p>
        </p:txBody>
      </p:sp>
    </p:spTree>
  </p:cSld>
  <p:clrMapOvr>
    <a:masterClrMapping/>
  </p:clrMapOvr>
  <mc:AlternateContent xmlns:mc="http://schemas.openxmlformats.org/markup-compatibility/2006" xmlns:p14="http://schemas.microsoft.com/office/powerpoint/2010/main">
    <mc:Choice Requires="p14">
      <p:transition spd="slow" p14:dur="2250" advTm="25000">
        <p14:prism dir="u"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928_84cfe85064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357188"/>
            <a:ext cx="4000500" cy="4941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4000" cy="5715000"/>
          </a:xfrm>
          <a:prstGeom prst="rect">
            <a:avLst/>
          </a:prstGeom>
          <a:solidFill>
            <a:schemeClr val="accent3">
              <a:lumMod val="75000"/>
              <a:alpha val="64706"/>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50825" y="265113"/>
            <a:ext cx="8642350" cy="5256212"/>
          </a:xfrm>
          <a:prstGeom prst="rect">
            <a:avLst/>
          </a:prstGeom>
          <a:solidFill>
            <a:schemeClr val="bg2">
              <a:lumMod val="40000"/>
              <a:lumOff val="60000"/>
              <a:alpha val="64706"/>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900113" y="4945063"/>
            <a:ext cx="7058343"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Después continuamos andando hasta llegar a la parte trasera de la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Basílica, que como casi todos estos edificios son de corte barroco.</a:t>
            </a:r>
          </a:p>
        </p:txBody>
      </p:sp>
    </p:spTree>
  </p:cSld>
  <p:clrMapOvr>
    <a:masterClrMapping/>
  </p:clrMapOvr>
  <mc:AlternateContent xmlns:mc="http://schemas.openxmlformats.org/markup-compatibility/2006" xmlns:p14="http://schemas.microsoft.com/office/powerpoint/2010/main">
    <mc:Choice Requires="p14">
      <p:transition spd="slow" p14:dur="2250" advTm="19000">
        <p14:prism dir="r" isInverted="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20644653_56129c9b5d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Elipse"/>
          <p:cNvSpPr/>
          <p:nvPr/>
        </p:nvSpPr>
        <p:spPr>
          <a:xfrm>
            <a:off x="1619250" y="193675"/>
            <a:ext cx="5689600" cy="5521325"/>
          </a:xfrm>
          <a:prstGeom prst="ellipse">
            <a:avLst/>
          </a:prstGeom>
          <a:noFill/>
          <a:ln w="38100">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Elipse"/>
          <p:cNvSpPr/>
          <p:nvPr/>
        </p:nvSpPr>
        <p:spPr>
          <a:xfrm>
            <a:off x="1979613" y="481013"/>
            <a:ext cx="4968875" cy="4937125"/>
          </a:xfrm>
          <a:prstGeom prst="ellipse">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Elipse"/>
          <p:cNvSpPr/>
          <p:nvPr/>
        </p:nvSpPr>
        <p:spPr>
          <a:xfrm>
            <a:off x="2339975" y="841375"/>
            <a:ext cx="4248150" cy="4217988"/>
          </a:xfrm>
          <a:prstGeom prst="ellipse">
            <a:avLst/>
          </a:prstGeom>
          <a:noFill/>
          <a:ln w="381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Elipse"/>
          <p:cNvSpPr/>
          <p:nvPr/>
        </p:nvSpPr>
        <p:spPr>
          <a:xfrm>
            <a:off x="2700338" y="1201738"/>
            <a:ext cx="3527425" cy="3509962"/>
          </a:xfrm>
          <a:prstGeom prst="ellipse">
            <a:avLst/>
          </a:prstGeom>
          <a:noFill/>
          <a:ln w="38100">
            <a:solidFill>
              <a:schemeClr val="bg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Elipse"/>
          <p:cNvSpPr/>
          <p:nvPr/>
        </p:nvSpPr>
        <p:spPr>
          <a:xfrm>
            <a:off x="2987675" y="1547813"/>
            <a:ext cx="2952750" cy="2814637"/>
          </a:xfrm>
          <a:prstGeom prst="ellipse">
            <a:avLst/>
          </a:prstGeom>
          <a:noFill/>
          <a:ln w="3810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684213" y="4945063"/>
            <a:ext cx="7848600" cy="64770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Su antecesor en época romana fue un antiguo templo levantado sobre este mismo lugar, dedicado a la diosa de la agricultura, Ceres.</a:t>
            </a:r>
          </a:p>
        </p:txBody>
      </p:sp>
    </p:spTree>
  </p:cSld>
  <p:clrMapOvr>
    <a:masterClrMapping/>
  </p:clrMapOvr>
  <mc:AlternateContent xmlns:mc="http://schemas.openxmlformats.org/markup-compatibility/2006" xmlns:p14="http://schemas.microsoft.com/office/powerpoint/2010/main">
    <mc:Choice Requires="p14">
      <p:transition spd="slow" p14:dur="2250" advTm="19000">
        <p14:prism dir="d" isInverted="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1000"/>
                                        <p:tgtEl>
                                          <p:spTgt spid="5"/>
                                        </p:tgtEl>
                                        <p:attrNameLst>
                                          <p:attrName>ppt_h</p:attrName>
                                        </p:attrNameLst>
                                      </p:cBhvr>
                                      <p:tavLst>
                                        <p:tav tm="0">
                                          <p:val>
                                            <p:strVal val="ppt_h"/>
                                          </p:val>
                                        </p:tav>
                                        <p:tav tm="100000">
                                          <p:val>
                                            <p:strVal val="ppt_h"/>
                                          </p:val>
                                        </p:tav>
                                      </p:tavLst>
                                    </p:anim>
                                    <p:anim calcmode="lin" valueType="num">
                                      <p:cBhvr>
                                        <p:cTn id="7" dur="1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999"/>
                                          </p:stCondLst>
                                        </p:cTn>
                                        <p:tgtEl>
                                          <p:spTgt spid="5"/>
                                        </p:tgtEl>
                                        <p:attrNameLst>
                                          <p:attrName>style.visibility</p:attrName>
                                        </p:attrNameLst>
                                      </p:cBhvr>
                                      <p:to>
                                        <p:strVal val="hidden"/>
                                      </p:to>
                                    </p:set>
                                  </p:childTnLst>
                                </p:cTn>
                              </p:par>
                              <p:par>
                                <p:cTn id="9" presetID="19" presetClass="exit" presetSubtype="5" fill="hold" grpId="0" nodeType="withEffect">
                                  <p:stCondLst>
                                    <p:cond delay="0"/>
                                  </p:stCondLst>
                                  <p:childTnLst>
                                    <p:anim calcmode="lin" valueType="num">
                                      <p:cBhvr>
                                        <p:cTn id="10" dur="1500"/>
                                        <p:tgtEl>
                                          <p:spTgt spid="6"/>
                                        </p:tgtEl>
                                        <p:attrNameLst>
                                          <p:attrName>ppt_w</p:attrName>
                                        </p:attrNameLst>
                                      </p:cBhvr>
                                      <p:tavLst>
                                        <p:tav tm="0">
                                          <p:val>
                                            <p:strVal val="ppt_w"/>
                                          </p:val>
                                        </p:tav>
                                        <p:tav tm="100000">
                                          <p:val>
                                            <p:strVal val="ppt_w"/>
                                          </p:val>
                                        </p:tav>
                                      </p:tavLst>
                                    </p:anim>
                                    <p:anim calcmode="lin" valueType="num">
                                      <p:cBhvr>
                                        <p:cTn id="11" dur="15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14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2000"/>
                                        <p:tgtEl>
                                          <p:spTgt spid="7"/>
                                        </p:tgtEl>
                                        <p:attrNameLst>
                                          <p:attrName>ppt_h</p:attrName>
                                        </p:attrNameLst>
                                      </p:cBhvr>
                                      <p:tavLst>
                                        <p:tav tm="0">
                                          <p:val>
                                            <p:strVal val="ppt_h"/>
                                          </p:val>
                                        </p:tav>
                                        <p:tav tm="100000">
                                          <p:val>
                                            <p:strVal val="ppt_h"/>
                                          </p:val>
                                        </p:tav>
                                      </p:tavLst>
                                    </p:anim>
                                    <p:anim calcmode="lin" valueType="num">
                                      <p:cBhvr>
                                        <p:cTn id="1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1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3000"/>
                                        <p:tgtEl>
                                          <p:spTgt spid="9"/>
                                        </p:tgtEl>
                                        <p:attrNameLst>
                                          <p:attrName>ppt_h</p:attrName>
                                        </p:attrNameLst>
                                      </p:cBhvr>
                                      <p:tavLst>
                                        <p:tav tm="0">
                                          <p:val>
                                            <p:strVal val="ppt_h"/>
                                          </p:val>
                                        </p:tav>
                                        <p:tav tm="100000">
                                          <p:val>
                                            <p:strVal val="ppt_h"/>
                                          </p:val>
                                        </p:tav>
                                      </p:tavLst>
                                    </p:anim>
                                    <p:anim calcmode="lin" valueType="num">
                                      <p:cBhvr>
                                        <p:cTn id="1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9"/>
                                        </p:tgtEl>
                                        <p:attrNameLst>
                                          <p:attrName>style.visibility</p:attrName>
                                        </p:attrNameLst>
                                      </p:cBhvr>
                                      <p:to>
                                        <p:strVal val="hidden"/>
                                      </p:to>
                                    </p:set>
                                  </p:childTnLst>
                                </p:cTn>
                              </p:par>
                              <p:par>
                                <p:cTn id="21" presetID="19" presetClass="exit" presetSubtype="5" fill="hold" grpId="0" nodeType="withEffect">
                                  <p:stCondLst>
                                    <p:cond delay="0"/>
                                  </p:stCondLst>
                                  <p:childTnLst>
                                    <p:anim calcmode="lin" valueType="num">
                                      <p:cBhvr>
                                        <p:cTn id="22" dur="2500"/>
                                        <p:tgtEl>
                                          <p:spTgt spid="8"/>
                                        </p:tgtEl>
                                        <p:attrNameLst>
                                          <p:attrName>ppt_w</p:attrName>
                                        </p:attrNameLst>
                                      </p:cBhvr>
                                      <p:tavLst>
                                        <p:tav tm="0">
                                          <p:val>
                                            <p:strVal val="ppt_w"/>
                                          </p:val>
                                        </p:tav>
                                        <p:tav tm="100000">
                                          <p:val>
                                            <p:strVal val="ppt_w"/>
                                          </p:val>
                                        </p:tav>
                                      </p:tavLst>
                                    </p:anim>
                                    <p:anim calcmode="lin" valueType="num">
                                      <p:cBhvr>
                                        <p:cTn id="23" dur="25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2499"/>
                                          </p:stCondLst>
                                        </p:cTn>
                                        <p:tgtEl>
                                          <p:spTgt spid="8"/>
                                        </p:tgtEl>
                                        <p:attrNameLst>
                                          <p:attrName>style.visibility</p:attrName>
                                        </p:attrNameLst>
                                      </p:cBhvr>
                                      <p:to>
                                        <p:strVal val="hidden"/>
                                      </p:to>
                                    </p:set>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fltVal val="0"/>
                                          </p:val>
                                        </p:tav>
                                        <p:tav tm="100000">
                                          <p:val>
                                            <p:strVal val="#ppt_w"/>
                                          </p:val>
                                        </p:tav>
                                      </p:tavLst>
                                    </p:anim>
                                    <p:anim calcmode="lin" valueType="num">
                                      <p:cBhvr>
                                        <p:cTn id="28" dur="3000" fill="hold"/>
                                        <p:tgtEl>
                                          <p:spTgt spid="4"/>
                                        </p:tgtEl>
                                        <p:attrNameLst>
                                          <p:attrName>ppt_h</p:attrName>
                                        </p:attrNameLst>
                                      </p:cBhvr>
                                      <p:tavLst>
                                        <p:tav tm="0">
                                          <p:val>
                                            <p:fltVal val="0"/>
                                          </p:val>
                                        </p:tav>
                                        <p:tav tm="100000">
                                          <p:val>
                                            <p:strVal val="#ppt_h"/>
                                          </p:val>
                                        </p:tav>
                                      </p:tavLst>
                                    </p:anim>
                                  </p:childTnLst>
                                </p:cTn>
                              </p:par>
                              <p:par>
                                <p:cTn id="29" presetID="3" presetClass="entr" presetSubtype="5"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vertical)">
                                      <p:cBhvr>
                                        <p:cTn id="31" dur="3000"/>
                                        <p:tgtEl>
                                          <p:spTgt spid="4"/>
                                        </p:tgtEl>
                                      </p:cBhvr>
                                    </p:animEffect>
                                  </p:childTnLst>
                                </p:cTn>
                              </p:par>
                            </p:childTnLst>
                          </p:cTn>
                        </p:par>
                        <p:par>
                          <p:cTn id="32" fill="hold">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1"/>
                                          </p:val>
                                        </p:tav>
                                        <p:tav tm="100000">
                                          <p:val>
                                            <p:strVal val="#ppt_x"/>
                                          </p:val>
                                        </p:tav>
                                      </p:tavLst>
                                    </p:anim>
                                    <p:anim calcmode="lin" valueType="num">
                                      <p:cBhvr>
                                        <p:cTn id="3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376uaedeserts.com.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15376uaedeserts.com.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15376uaedeserts.com.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8313" y="4873625"/>
            <a:ext cx="7648248"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Paseando poco a poco y sin prisas, llegamos hasta el estanque de los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patos, y esta casita azul tan bonita dicen que es la Casa de las Palomas.</a:t>
            </a:r>
          </a:p>
        </p:txBody>
      </p:sp>
    </p:spTree>
  </p:cSld>
  <p:clrMapOvr>
    <a:masterClrMapping/>
  </p:clrMapOvr>
  <mc:AlternateContent xmlns:mc="http://schemas.openxmlformats.org/markup-compatibility/2006" xmlns:p14="http://schemas.microsoft.com/office/powerpoint/2010/main">
    <mc:Choice Requires="p14">
      <p:transition spd="slow" p14:dur="2000" advTm="20000">
        <p:circle/>
      </p:transition>
    </mc:Choice>
    <mc:Fallback xmlns="">
      <p:transition spd="slow" advTm="20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42" fill="hold" nodeType="withEffect">
                                  <p:stCondLst>
                                    <p:cond delay="0"/>
                                  </p:stCondLst>
                                  <p:childTnLst>
                                    <p:animEffect transition="out" filter="barn(outHorizont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1 bonito detalle en forja, o basto todo depende del gusto(ñirre).jpg"/>
          <p:cNvPicPr>
            <a:picLocks noGrp="1" noChangeAspect="1"/>
          </p:cNvPicPr>
          <p:nvPr isPhoto="1"/>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3" name="2 Imagen" descr="32 Entrada al asilo de san prudencio (ñirre).jpg"/>
          <p:cNvPicPr>
            <a:picLocks noGrp="1" noChangeAspect="1"/>
          </p:cNvPicPr>
          <p:nvPr isPhoto="1"/>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4" name="3 CuadroTexto"/>
          <p:cNvSpPr txBox="1"/>
          <p:nvPr/>
        </p:nvSpPr>
        <p:spPr>
          <a:xfrm>
            <a:off x="611188" y="4657725"/>
            <a:ext cx="74898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Paseando por los jardines tenemos la sensación de hacerlo por un Museo, ya que a cada paso encontramos todo un repertorio de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cosas muy interesantes. </a:t>
            </a:r>
          </a:p>
        </p:txBody>
      </p:sp>
    </p:spTree>
  </p:cSld>
  <p:clrMapOvr>
    <a:masterClrMapping/>
  </p:clrMapOvr>
  <mc:AlternateContent xmlns:mc="http://schemas.openxmlformats.org/markup-compatibility/2006" xmlns:p14="http://schemas.microsoft.com/office/powerpoint/2010/main">
    <mc:Choice Requires="p14">
      <p:transition spd="slow" p14:dur="2250" advTm="20000">
        <p14:gallery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2"/>
                                        </p:tgtEl>
                                        <p:attrNameLst>
                                          <p:attrName>ppt_w</p:attrName>
                                        </p:attrNameLst>
                                      </p:cBhvr>
                                      <p:tavLst>
                                        <p:tav tm="0">
                                          <p:val>
                                            <p:strVal val="#ppt_w*.05"/>
                                          </p:val>
                                        </p:tav>
                                        <p:tav tm="100000">
                                          <p:val>
                                            <p:strVal val="#ppt_w"/>
                                          </p:val>
                                        </p:tav>
                                      </p:tavLst>
                                    </p:anim>
                                    <p:anim calcmode="lin" valueType="num">
                                      <p:cBhvr>
                                        <p:cTn id="10" dur="3000" fill="hold"/>
                                        <p:tgtEl>
                                          <p:spTgt spid="2"/>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2"/>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2"/>
                                        </p:tgtEl>
                                      </p:cBhvr>
                                    </p:animEffect>
                                  </p:childTnLst>
                                </p:cTn>
                              </p:par>
                              <p:par>
                                <p:cTn id="15" presetID="39" presetClass="entr" presetSubtype="0" accel="10000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18" dur="30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19" dur="30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20" dur="3000" fill="hold"/>
                                        <p:tgtEl>
                                          <p:spTgt spid="2"/>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2"/>
                                        </p:tgtEl>
                                        <p:attrNameLst>
                                          <p:attrName>r</p:attrName>
                                        </p:attrNameLst>
                                      </p:cBhvr>
                                    </p:animRot>
                                  </p:childTnLst>
                                </p:cTn>
                              </p:par>
                              <p:par>
                                <p:cTn id="23" presetID="25"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26" dur="1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27" dur="1500" accel="50000" fill="hold">
                                          <p:stCondLst>
                                            <p:cond delay="1500"/>
                                          </p:stCondLst>
                                        </p:cTn>
                                        <p:tgtEl>
                                          <p:spTgt spid="3"/>
                                        </p:tgtEl>
                                        <p:attrNameLst>
                                          <p:attrName>ppt_w</p:attrName>
                                        </p:attrNameLst>
                                      </p:cBhvr>
                                      <p:tavLst>
                                        <p:tav tm="0">
                                          <p:val>
                                            <p:strVal val="#ppt_w*.05"/>
                                          </p:val>
                                        </p:tav>
                                        <p:tav tm="100000">
                                          <p:val>
                                            <p:strVal val="#ppt_w"/>
                                          </p:val>
                                        </p:tav>
                                      </p:tavLst>
                                    </p:anim>
                                    <p:anim calcmode="lin" valueType="num">
                                      <p:cBhvr>
                                        <p:cTn id="28" dur="3000" fill="hold"/>
                                        <p:tgtEl>
                                          <p:spTgt spid="3"/>
                                        </p:tgtEl>
                                        <p:attrNameLst>
                                          <p:attrName>ppt_h</p:attrName>
                                        </p:attrNameLst>
                                      </p:cBhvr>
                                      <p:tavLst>
                                        <p:tav tm="0">
                                          <p:val>
                                            <p:strVal val="#ppt_h"/>
                                          </p:val>
                                        </p:tav>
                                        <p:tav tm="100000">
                                          <p:val>
                                            <p:strVal val="#ppt_h"/>
                                          </p:val>
                                        </p:tav>
                                      </p:tavLst>
                                    </p:anim>
                                    <p:anim calcmode="lin" valueType="num">
                                      <p:cBhvr>
                                        <p:cTn id="29" dur="1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30" dur="1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31" dur="1500" accel="50000" fill="hold">
                                          <p:stCondLst>
                                            <p:cond delay="1500"/>
                                          </p:stCondLst>
                                        </p:cTn>
                                        <p:tgtEl>
                                          <p:spTgt spid="3"/>
                                        </p:tgtEl>
                                        <p:attrNameLst>
                                          <p:attrName>ppt_y</p:attrName>
                                        </p:attrNameLst>
                                      </p:cBhvr>
                                      <p:tavLst>
                                        <p:tav tm="0">
                                          <p:val>
                                            <p:strVal val="#ppt_y+.1"/>
                                          </p:val>
                                        </p:tav>
                                        <p:tav tm="100000">
                                          <p:val>
                                            <p:strVal val="#ppt_y"/>
                                          </p:val>
                                        </p:tav>
                                      </p:tavLst>
                                    </p:anim>
                                    <p:animEffect transition="in" filter="fade">
                                      <p:cBhvr>
                                        <p:cTn id="32" dur="3000" decel="50000">
                                          <p:stCondLst>
                                            <p:cond delay="0"/>
                                          </p:stCondLst>
                                        </p:cTn>
                                        <p:tgtEl>
                                          <p:spTgt spid="3"/>
                                        </p:tgtEl>
                                      </p:cBhvr>
                                    </p:animEffect>
                                  </p:childTnLst>
                                </p:cTn>
                              </p:par>
                              <p:par>
                                <p:cTn id="33" presetID="39" presetClass="entr" presetSubtype="0" accel="10000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3000" fill="hold"/>
                                        <p:tgtEl>
                                          <p:spTgt spid="3"/>
                                        </p:tgtEl>
                                        <p:attrNameLst>
                                          <p:attrName>ppt_h</p:attrName>
                                        </p:attrNameLst>
                                      </p:cBhvr>
                                      <p:tavLst>
                                        <p:tav tm="0">
                                          <p:val>
                                            <p:strVal val="#ppt_h/20"/>
                                          </p:val>
                                        </p:tav>
                                        <p:tav tm="50000">
                                          <p:val>
                                            <p:strVal val="#ppt_h/20"/>
                                          </p:val>
                                        </p:tav>
                                        <p:tav tm="100000">
                                          <p:val>
                                            <p:strVal val="#ppt_h"/>
                                          </p:val>
                                        </p:tav>
                                      </p:tavLst>
                                    </p:anim>
                                    <p:anim calcmode="lin" valueType="num">
                                      <p:cBhvr>
                                        <p:cTn id="36" dur="3000" fill="hold"/>
                                        <p:tgtEl>
                                          <p:spTgt spid="3"/>
                                        </p:tgtEl>
                                        <p:attrNameLst>
                                          <p:attrName>ppt_w</p:attrName>
                                        </p:attrNameLst>
                                      </p:cBhvr>
                                      <p:tavLst>
                                        <p:tav tm="0">
                                          <p:val>
                                            <p:strVal val="#ppt_w+.3"/>
                                          </p:val>
                                        </p:tav>
                                        <p:tav tm="50000">
                                          <p:val>
                                            <p:strVal val="#ppt_w+.3"/>
                                          </p:val>
                                        </p:tav>
                                        <p:tav tm="100000">
                                          <p:val>
                                            <p:strVal val="#ppt_w"/>
                                          </p:val>
                                        </p:tav>
                                      </p:tavLst>
                                    </p:anim>
                                    <p:anim calcmode="lin" valueType="num">
                                      <p:cBhvr>
                                        <p:cTn id="37" dur="3000" fill="hold"/>
                                        <p:tgtEl>
                                          <p:spTgt spid="3"/>
                                        </p:tgtEl>
                                        <p:attrNameLst>
                                          <p:attrName>ppt_x</p:attrName>
                                        </p:attrNameLst>
                                      </p:cBhvr>
                                      <p:tavLst>
                                        <p:tav tm="0">
                                          <p:val>
                                            <p:strVal val="#ppt_x-.3"/>
                                          </p:val>
                                        </p:tav>
                                        <p:tav tm="50000">
                                          <p:val>
                                            <p:strVal val="#ppt_x"/>
                                          </p:val>
                                        </p:tav>
                                        <p:tav tm="100000">
                                          <p:val>
                                            <p:strVal val="#ppt_x"/>
                                          </p:val>
                                        </p:tav>
                                      </p:tavLst>
                                    </p:anim>
                                    <p:anim calcmode="lin" valueType="num">
                                      <p:cBhvr>
                                        <p:cTn id="38" dur="3000" fill="hold"/>
                                        <p:tgtEl>
                                          <p:spTgt spid="3"/>
                                        </p:tgtEl>
                                        <p:attrNameLst>
                                          <p:attrName>ppt_y</p:attrName>
                                        </p:attrNameLst>
                                      </p:cBhvr>
                                      <p:tavLst>
                                        <p:tav tm="0">
                                          <p:val>
                                            <p:strVal val="#ppt_y"/>
                                          </p:val>
                                        </p:tav>
                                        <p:tav tm="100000">
                                          <p:val>
                                            <p:strVal val="#ppt_y"/>
                                          </p:val>
                                        </p:tav>
                                      </p:tavLst>
                                    </p:anim>
                                  </p:childTnLst>
                                </p:cTn>
                              </p:par>
                              <p:par>
                                <p:cTn id="39" presetID="8" presetClass="emph" presetSubtype="0" fill="hold" nodeType="withEffect">
                                  <p:stCondLst>
                                    <p:cond delay="0"/>
                                  </p:stCondLst>
                                  <p:childTnLst>
                                    <p:animRot by="-21600000">
                                      <p:cBhvr>
                                        <p:cTn id="40" dur="3000" fill="hold"/>
                                        <p:tgtEl>
                                          <p:spTgt spid="3"/>
                                        </p:tgtEl>
                                        <p:attrNameLst>
                                          <p:attrName>r</p:attrName>
                                        </p:attrNameLst>
                                      </p:cBhvr>
                                    </p:animRot>
                                  </p:childTnLst>
                                </p:cTn>
                              </p:par>
                            </p:childTnLst>
                          </p:cTn>
                        </p:par>
                        <p:par>
                          <p:cTn id="41" fill="hold">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4"/>
                                        </p:tgtEl>
                                        <p:attrNameLst>
                                          <p:attrName>style.visibility</p:attrName>
                                        </p:attrNameLst>
                                      </p:cBhvr>
                                      <p:to>
                                        <p:strVal val="visible"/>
                                      </p:to>
                                    </p:set>
                                    <p:animEffect transition="in" filter="fade">
                                      <p:cBhvr>
                                        <p:cTn id="44" dur="1000"/>
                                        <p:tgtEl>
                                          <p:spTgt spid="4"/>
                                        </p:tgtEl>
                                      </p:cBhvr>
                                    </p:animEffect>
                                    <p:anim calcmode="lin" valueType="num">
                                      <p:cBhvr>
                                        <p:cTn id="45" dur="1000" fill="hold"/>
                                        <p:tgtEl>
                                          <p:spTgt spid="4"/>
                                        </p:tgtEl>
                                        <p:attrNameLst>
                                          <p:attrName>ppt_x</p:attrName>
                                        </p:attrNameLst>
                                      </p:cBhvr>
                                      <p:tavLst>
                                        <p:tav tm="0">
                                          <p:val>
                                            <p:strVal val="#ppt_x-.1"/>
                                          </p:val>
                                        </p:tav>
                                        <p:tav tm="100000">
                                          <p:val>
                                            <p:strVal val="#ppt_x"/>
                                          </p:val>
                                        </p:tav>
                                      </p:tavLst>
                                    </p:anim>
                                    <p:anim calcmode="lin" valueType="num">
                                      <p:cBhvr>
                                        <p:cTn id="4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2" cstate="print"/>
          <a:srcRect/>
          <a:stretch>
            <a:fillRect/>
          </a:stretch>
        </p:blipFill>
        <p:spPr>
          <a:xfrm>
            <a:off x="0" y="0"/>
            <a:ext cx="9144000" cy="5715000"/>
          </a:xfrm>
        </p:spPr>
      </p:pic>
      <p:sp>
        <p:nvSpPr>
          <p:cNvPr id="7" name="6 Rectángulo"/>
          <p:cNvSpPr/>
          <p:nvPr/>
        </p:nvSpPr>
        <p:spPr>
          <a:xfrm>
            <a:off x="0" y="0"/>
            <a:ext cx="9144000" cy="5715000"/>
          </a:xfrm>
          <a:prstGeom prst="rect">
            <a:avLst/>
          </a:prstGeom>
          <a:solidFill>
            <a:schemeClr val="accent3">
              <a:lumMod val="75000"/>
              <a:alpha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3 Marcador de contenido" descr="fyKKhscfnK.jpg"/>
          <p:cNvPicPr>
            <a:picLocks noChangeAspect="1"/>
          </p:cNvPicPr>
          <p:nvPr/>
        </p:nvPicPr>
        <p:blipFill>
          <a:blip r:embed="rId2" cstate="print"/>
          <a:srcRect/>
          <a:stretch>
            <a:fillRect/>
          </a:stretch>
        </p:blipFill>
        <p:spPr bwMode="auto">
          <a:xfrm>
            <a:off x="250825" y="217488"/>
            <a:ext cx="8642350" cy="5318125"/>
          </a:xfrm>
          <a:prstGeom prst="rect">
            <a:avLst/>
          </a:prstGeom>
          <a:noFill/>
          <a:ln w="9525">
            <a:noFill/>
            <a:miter lim="800000"/>
            <a:headEnd/>
            <a:tailEnd/>
          </a:ln>
        </p:spPr>
      </p:pic>
      <p:sp>
        <p:nvSpPr>
          <p:cNvPr id="9" name="8 Rectángulo"/>
          <p:cNvSpPr/>
          <p:nvPr/>
        </p:nvSpPr>
        <p:spPr>
          <a:xfrm>
            <a:off x="468313" y="396875"/>
            <a:ext cx="8207375" cy="4960938"/>
          </a:xfrm>
          <a:prstGeom prst="rect">
            <a:avLst/>
          </a:prstGeom>
          <a:solidFill>
            <a:schemeClr val="accent3">
              <a:lumMod val="75000"/>
              <a:alpha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84213" y="4657725"/>
            <a:ext cx="7083991"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Desde el lago de los patos, también seguimos viendo la torre de la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Basílica de Ntra. Sra. Del Prado,,,,, en realidad por su altura, se le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puede ver desde cualquier parte de estos jardines tan refrescantes.</a:t>
            </a: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680196428_d80663bff9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Anillo"/>
          <p:cNvSpPr/>
          <p:nvPr/>
        </p:nvSpPr>
        <p:spPr>
          <a:xfrm>
            <a:off x="1908175" y="193675"/>
            <a:ext cx="5832475" cy="5521325"/>
          </a:xfrm>
          <a:prstGeom prst="donut">
            <a:avLst>
              <a:gd name="adj" fmla="val 6588"/>
            </a:avLst>
          </a:prstGeom>
          <a:noFill/>
          <a:ln w="38100">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2555875" y="841375"/>
            <a:ext cx="4537075" cy="4278313"/>
          </a:xfrm>
          <a:prstGeom prst="donut">
            <a:avLst>
              <a:gd name="adj" fmla="val 6588"/>
            </a:avLst>
          </a:prstGeom>
          <a:noFill/>
          <a:ln w="38100">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3132138" y="1344613"/>
            <a:ext cx="3384550" cy="3313112"/>
          </a:xfrm>
          <a:prstGeom prst="donut">
            <a:avLst>
              <a:gd name="adj" fmla="val 7968"/>
            </a:avLst>
          </a:prstGeom>
          <a:noFill/>
          <a:ln w="38100">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563938" y="1846263"/>
            <a:ext cx="2520950" cy="2373312"/>
          </a:xfrm>
          <a:prstGeom prst="donut">
            <a:avLst>
              <a:gd name="adj" fmla="val 10906"/>
            </a:avLst>
          </a:prstGeom>
          <a:noFill/>
          <a:ln w="38100">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4067175" y="2322513"/>
            <a:ext cx="1512888" cy="1479550"/>
          </a:xfrm>
          <a:prstGeom prst="donut">
            <a:avLst>
              <a:gd name="adj" fmla="val 15322"/>
            </a:avLst>
          </a:prstGeom>
          <a:noFill/>
          <a:ln w="38100">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684213" y="5068888"/>
            <a:ext cx="7704137"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Existen dos puentes recubiertos de cerámica que sirven para cruzar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el lago de los patos de un lado al otro.</a:t>
            </a:r>
          </a:p>
        </p:txBody>
      </p:sp>
    </p:spTree>
  </p:cSld>
  <p:clrMapOvr>
    <a:masterClrMapping/>
  </p:clrMapOvr>
  <mc:AlternateContent xmlns:mc="http://schemas.openxmlformats.org/markup-compatibility/2006" xmlns:p14="http://schemas.microsoft.com/office/powerpoint/2010/main">
    <mc:Choice Requires="p14">
      <p:transition spd="slow" p14:dur="200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nodeType="withEffect">
                                  <p:stCondLst>
                                    <p:cond delay="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1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999"/>
                                          </p:stCondLst>
                                        </p:cTn>
                                        <p:tgtEl>
                                          <p:spTgt spid="5"/>
                                        </p:tgtEl>
                                        <p:attrNameLst>
                                          <p:attrName>style.visibility</p:attrName>
                                        </p:attrNameLst>
                                      </p:cBhvr>
                                      <p:to>
                                        <p:strVal val="hidden"/>
                                      </p:to>
                                    </p:set>
                                  </p:childTnLst>
                                </p:cTn>
                              </p:par>
                              <p:par>
                                <p:cTn id="11" presetID="15" presetClass="exit" presetSubtype="0" fill="hold" nodeType="withEffect">
                                  <p:stCondLst>
                                    <p:cond delay="0"/>
                                  </p:stCondLst>
                                  <p:childTnLst>
                                    <p:anim calcmode="lin" valueType="num">
                                      <p:cBhvr>
                                        <p:cTn id="12" dur="1500"/>
                                        <p:tgtEl>
                                          <p:spTgt spid="6"/>
                                        </p:tgtEl>
                                        <p:attrNameLst>
                                          <p:attrName>ppt_w</p:attrName>
                                        </p:attrNameLst>
                                      </p:cBhvr>
                                      <p:tavLst>
                                        <p:tav tm="0">
                                          <p:val>
                                            <p:strVal val="ppt_w"/>
                                          </p:val>
                                        </p:tav>
                                        <p:tav tm="100000">
                                          <p:val>
                                            <p:fltVal val="0"/>
                                          </p:val>
                                        </p:tav>
                                      </p:tavLst>
                                    </p:anim>
                                    <p:anim calcmode="lin" valueType="num">
                                      <p:cBhvr>
                                        <p:cTn id="13" dur="1500"/>
                                        <p:tgtEl>
                                          <p:spTgt spid="6"/>
                                        </p:tgtEl>
                                        <p:attrNameLst>
                                          <p:attrName>ppt_h</p:attrName>
                                        </p:attrNameLst>
                                      </p:cBhvr>
                                      <p:tavLst>
                                        <p:tav tm="0">
                                          <p:val>
                                            <p:strVal val="ppt_h"/>
                                          </p:val>
                                        </p:tav>
                                        <p:tav tm="100000">
                                          <p:val>
                                            <p:fltVal val="0"/>
                                          </p:val>
                                        </p:tav>
                                      </p:tavLst>
                                    </p:anim>
                                    <p:anim calcmode="lin" valueType="num">
                                      <p:cBhvr>
                                        <p:cTn id="14" dur="15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15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1499"/>
                                          </p:stCondLst>
                                        </p:cTn>
                                        <p:tgtEl>
                                          <p:spTgt spid="6"/>
                                        </p:tgtEl>
                                        <p:attrNameLst>
                                          <p:attrName>style.visibility</p:attrName>
                                        </p:attrNameLst>
                                      </p:cBhvr>
                                      <p:to>
                                        <p:strVal val="hidden"/>
                                      </p:to>
                                    </p:set>
                                  </p:childTnLst>
                                </p:cTn>
                              </p:par>
                              <p:par>
                                <p:cTn id="17" presetID="15" presetClass="exit" presetSubtype="0" fill="hold" nodeType="withEffect">
                                  <p:stCondLst>
                                    <p:cond delay="0"/>
                                  </p:stCondLst>
                                  <p:childTnLst>
                                    <p:anim calcmode="lin" valueType="num">
                                      <p:cBhvr>
                                        <p:cTn id="18" dur="2000"/>
                                        <p:tgtEl>
                                          <p:spTgt spid="7"/>
                                        </p:tgtEl>
                                        <p:attrNameLst>
                                          <p:attrName>ppt_w</p:attrName>
                                        </p:attrNameLst>
                                      </p:cBhvr>
                                      <p:tavLst>
                                        <p:tav tm="0">
                                          <p:val>
                                            <p:strVal val="ppt_w"/>
                                          </p:val>
                                        </p:tav>
                                        <p:tav tm="100000">
                                          <p:val>
                                            <p:fltVal val="0"/>
                                          </p:val>
                                        </p:tav>
                                      </p:tavLst>
                                    </p:anim>
                                    <p:anim calcmode="lin" valueType="num">
                                      <p:cBhvr>
                                        <p:cTn id="19" dur="2000"/>
                                        <p:tgtEl>
                                          <p:spTgt spid="7"/>
                                        </p:tgtEl>
                                        <p:attrNameLst>
                                          <p:attrName>ppt_h</p:attrName>
                                        </p:attrNameLst>
                                      </p:cBhvr>
                                      <p:tavLst>
                                        <p:tav tm="0">
                                          <p:val>
                                            <p:strVal val="ppt_h"/>
                                          </p:val>
                                        </p:tav>
                                        <p:tav tm="100000">
                                          <p:val>
                                            <p:fltVal val="0"/>
                                          </p:val>
                                        </p:tav>
                                      </p:tavLst>
                                    </p:anim>
                                    <p:anim calcmode="lin" valueType="num">
                                      <p:cBhvr>
                                        <p:cTn id="20" dur="2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1" dur="2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 dur="1" fill="hold">
                                          <p:stCondLst>
                                            <p:cond delay="1999"/>
                                          </p:stCondLst>
                                        </p:cTn>
                                        <p:tgtEl>
                                          <p:spTgt spid="7"/>
                                        </p:tgtEl>
                                        <p:attrNameLst>
                                          <p:attrName>style.visibility</p:attrName>
                                        </p:attrNameLst>
                                      </p:cBhvr>
                                      <p:to>
                                        <p:strVal val="hidden"/>
                                      </p:to>
                                    </p:set>
                                  </p:childTnLst>
                                </p:cTn>
                              </p:par>
                              <p:par>
                                <p:cTn id="23" presetID="15" presetClass="exit" presetSubtype="0" fill="hold" nodeType="withEffect">
                                  <p:stCondLst>
                                    <p:cond delay="0"/>
                                  </p:stCondLst>
                                  <p:childTnLst>
                                    <p:anim calcmode="lin" valueType="num">
                                      <p:cBhvr>
                                        <p:cTn id="24" dur="2500"/>
                                        <p:tgtEl>
                                          <p:spTgt spid="8"/>
                                        </p:tgtEl>
                                        <p:attrNameLst>
                                          <p:attrName>ppt_w</p:attrName>
                                        </p:attrNameLst>
                                      </p:cBhvr>
                                      <p:tavLst>
                                        <p:tav tm="0">
                                          <p:val>
                                            <p:strVal val="ppt_w"/>
                                          </p:val>
                                        </p:tav>
                                        <p:tav tm="100000">
                                          <p:val>
                                            <p:fltVal val="0"/>
                                          </p:val>
                                        </p:tav>
                                      </p:tavLst>
                                    </p:anim>
                                    <p:anim calcmode="lin" valueType="num">
                                      <p:cBhvr>
                                        <p:cTn id="25" dur="2500"/>
                                        <p:tgtEl>
                                          <p:spTgt spid="8"/>
                                        </p:tgtEl>
                                        <p:attrNameLst>
                                          <p:attrName>ppt_h</p:attrName>
                                        </p:attrNameLst>
                                      </p:cBhvr>
                                      <p:tavLst>
                                        <p:tav tm="0">
                                          <p:val>
                                            <p:strVal val="ppt_h"/>
                                          </p:val>
                                        </p:tav>
                                        <p:tav tm="100000">
                                          <p:val>
                                            <p:fltVal val="0"/>
                                          </p:val>
                                        </p:tav>
                                      </p:tavLst>
                                    </p:anim>
                                    <p:anim calcmode="lin" valueType="num">
                                      <p:cBhvr>
                                        <p:cTn id="26" dur="25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25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dur="1" fill="hold">
                                          <p:stCondLst>
                                            <p:cond delay="2499"/>
                                          </p:stCondLst>
                                        </p:cTn>
                                        <p:tgtEl>
                                          <p:spTgt spid="8"/>
                                        </p:tgtEl>
                                        <p:attrNameLst>
                                          <p:attrName>style.visibility</p:attrName>
                                        </p:attrNameLst>
                                      </p:cBhvr>
                                      <p:to>
                                        <p:strVal val="hidden"/>
                                      </p:to>
                                    </p:set>
                                  </p:childTnLst>
                                </p:cTn>
                              </p:par>
                              <p:par>
                                <p:cTn id="29" presetID="15" presetClass="exit" presetSubtype="0" fill="hold" nodeType="withEffect">
                                  <p:stCondLst>
                                    <p:cond delay="0"/>
                                  </p:stCondLst>
                                  <p:childTnLst>
                                    <p:anim calcmode="lin" valueType="num">
                                      <p:cBhvr>
                                        <p:cTn id="30" dur="3000"/>
                                        <p:tgtEl>
                                          <p:spTgt spid="9"/>
                                        </p:tgtEl>
                                        <p:attrNameLst>
                                          <p:attrName>ppt_w</p:attrName>
                                        </p:attrNameLst>
                                      </p:cBhvr>
                                      <p:tavLst>
                                        <p:tav tm="0">
                                          <p:val>
                                            <p:strVal val="ppt_w"/>
                                          </p:val>
                                        </p:tav>
                                        <p:tav tm="100000">
                                          <p:val>
                                            <p:fltVal val="0"/>
                                          </p:val>
                                        </p:tav>
                                      </p:tavLst>
                                    </p:anim>
                                    <p:anim calcmode="lin" valueType="num">
                                      <p:cBhvr>
                                        <p:cTn id="31" dur="3000"/>
                                        <p:tgtEl>
                                          <p:spTgt spid="9"/>
                                        </p:tgtEl>
                                        <p:attrNameLst>
                                          <p:attrName>ppt_h</p:attrName>
                                        </p:attrNameLst>
                                      </p:cBhvr>
                                      <p:tavLst>
                                        <p:tav tm="0">
                                          <p:val>
                                            <p:strVal val="ppt_h"/>
                                          </p:val>
                                        </p:tav>
                                        <p:tav tm="100000">
                                          <p:val>
                                            <p:fltVal val="0"/>
                                          </p:val>
                                        </p:tav>
                                      </p:tavLst>
                                    </p:anim>
                                    <p:anim calcmode="lin" valueType="num">
                                      <p:cBhvr>
                                        <p:cTn id="32"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3"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4" dur="1" fill="hold">
                                          <p:stCondLst>
                                            <p:cond delay="2999"/>
                                          </p:stCondLst>
                                        </p:cTn>
                                        <p:tgtEl>
                                          <p:spTgt spid="9"/>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3000" fill="hold"/>
                                        <p:tgtEl>
                                          <p:spTgt spid="4"/>
                                        </p:tgtEl>
                                        <p:attrNameLst>
                                          <p:attrName>ppt_w</p:attrName>
                                        </p:attrNameLst>
                                      </p:cBhvr>
                                      <p:tavLst>
                                        <p:tav tm="0">
                                          <p:val>
                                            <p:fltVal val="0"/>
                                          </p:val>
                                        </p:tav>
                                        <p:tav tm="100000">
                                          <p:val>
                                            <p:strVal val="#ppt_w"/>
                                          </p:val>
                                        </p:tav>
                                      </p:tavLst>
                                    </p:anim>
                                    <p:anim calcmode="lin" valueType="num">
                                      <p:cBhvr>
                                        <p:cTn id="38" dur="3000" fill="hold"/>
                                        <p:tgtEl>
                                          <p:spTgt spid="4"/>
                                        </p:tgtEl>
                                        <p:attrNameLst>
                                          <p:attrName>ppt_h</p:attrName>
                                        </p:attrNameLst>
                                      </p:cBhvr>
                                      <p:tavLst>
                                        <p:tav tm="0">
                                          <p:val>
                                            <p:fltVal val="0"/>
                                          </p:val>
                                        </p:tav>
                                        <p:tav tm="100000">
                                          <p:val>
                                            <p:strVal val="#ppt_h"/>
                                          </p:val>
                                        </p:tav>
                                      </p:tavLst>
                                    </p:anim>
                                  </p:childTnLst>
                                </p:cTn>
                              </p:par>
                              <p:par>
                                <p:cTn id="39" presetID="6"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circle(out)">
                                      <p:cBhvr>
                                        <p:cTn id="41" dur="3000"/>
                                        <p:tgtEl>
                                          <p:spTgt spid="4"/>
                                        </p:tgtEl>
                                      </p:cBhvr>
                                    </p:animEffect>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kamogawa_odori__kyoto__japan.jpg-pintur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a:off x="0" y="0"/>
            <a:ext cx="4714875" cy="5715000"/>
          </a:xfrm>
          <a:prstGeom prst="rtTriangle">
            <a:avLst/>
          </a:prstGeom>
          <a:solidFill>
            <a:schemeClr val="accent3">
              <a:lumMod val="50000"/>
              <a:alpha val="65000"/>
            </a:schemeClr>
          </a:solidFill>
          <a:ln>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4643438" y="0"/>
            <a:ext cx="4500562" cy="5715000"/>
          </a:xfrm>
          <a:prstGeom prst="rtTriangle">
            <a:avLst/>
          </a:prstGeom>
          <a:solidFill>
            <a:schemeClr val="accent3">
              <a:lumMod val="50000"/>
              <a:alpha val="65000"/>
            </a:schemeClr>
          </a:solidFill>
          <a:ln>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0800000">
            <a:off x="0" y="0"/>
            <a:ext cx="9144000" cy="5715000"/>
          </a:xfrm>
          <a:prstGeom prst="triangle">
            <a:avLst>
              <a:gd name="adj" fmla="val 49444"/>
            </a:avLst>
          </a:prstGeom>
          <a:solidFill>
            <a:schemeClr val="accent3">
              <a:lumMod val="50000"/>
              <a:alpha val="67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188" y="4514850"/>
            <a:ext cx="7635424" cy="1200329"/>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Vamos paseando  por la calle Ronda de los Andes, cuando a nuestro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paso nos encontramos unos edificios cubiertos con jardines verticales.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Es la nueva moda que viene ahora y que sirve para aislamiento térmico,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al tiempo que limpia la contaminación atmosférica.</a:t>
            </a:r>
          </a:p>
        </p:txBody>
      </p:sp>
    </p:spTree>
  </p:cSld>
  <p:clrMapOvr>
    <a:masterClrMapping/>
  </p:clrMapOvr>
  <mc:AlternateContent xmlns:mc="http://schemas.openxmlformats.org/markup-compatibility/2006" xmlns:p14="http://schemas.microsoft.com/office/powerpoint/2010/main">
    <mc:Choice Requires="p14">
      <p:transition spd="slow" p14:dur="2000" advTm="30000">
        <p14:prism/>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3000"/>
                                        <p:tgtEl>
                                          <p:spTgt spid="8"/>
                                        </p:tgtEl>
                                        <p:attrNameLst>
                                          <p:attrName>ppt_x</p:attrName>
                                        </p:attrNameLst>
                                      </p:cBhvr>
                                      <p:tavLst>
                                        <p:tav tm="0">
                                          <p:val>
                                            <p:strVal val="ppt_x"/>
                                          </p:val>
                                        </p:tav>
                                        <p:tav tm="100000">
                                          <p:val>
                                            <p:strVal val="ppt_x"/>
                                          </p:val>
                                        </p:tav>
                                      </p:tavLst>
                                    </p:anim>
                                    <p:anim calcmode="lin" valueType="num">
                                      <p:cBhvr>
                                        <p:cTn id="19" dur="3000"/>
                                        <p:tgtEl>
                                          <p:spTgt spid="8"/>
                                        </p:tgtEl>
                                        <p:attrNameLst>
                                          <p:attrName>ppt_y</p:attrName>
                                        </p:attrNameLst>
                                      </p:cBhvr>
                                      <p:tavLst>
                                        <p:tav tm="0">
                                          <p:val>
                                            <p:strVal val="ppt_y"/>
                                          </p:val>
                                        </p:tav>
                                        <p:tav tm="100000">
                                          <p:val>
                                            <p:strVal val="ppt_y-ppt_h/2"/>
                                          </p:val>
                                        </p:tav>
                                      </p:tavLst>
                                    </p:anim>
                                    <p:anim calcmode="lin" valueType="num">
                                      <p:cBhvr>
                                        <p:cTn id="20" dur="3000"/>
                                        <p:tgtEl>
                                          <p:spTgt spid="8"/>
                                        </p:tgtEl>
                                        <p:attrNameLst>
                                          <p:attrName>ppt_w</p:attrName>
                                        </p:attrNameLst>
                                      </p:cBhvr>
                                      <p:tavLst>
                                        <p:tav tm="0">
                                          <p:val>
                                            <p:strVal val="ppt_w"/>
                                          </p:val>
                                        </p:tav>
                                        <p:tav tm="100000">
                                          <p:val>
                                            <p:strVal val="ppt_w"/>
                                          </p:val>
                                        </p:tav>
                                      </p:tavLst>
                                    </p:anim>
                                    <p:anim calcmode="lin" valueType="num">
                                      <p:cBhvr>
                                        <p:cTn id="21" dur="3000"/>
                                        <p:tgtEl>
                                          <p:spTgt spid="8"/>
                                        </p:tgtEl>
                                        <p:attrNameLst>
                                          <p:attrName>ppt_h</p:attrName>
                                        </p:attrNameLst>
                                      </p:cBhvr>
                                      <p:tavLst>
                                        <p:tav tm="0">
                                          <p:val>
                                            <p:strVal val="ppt_h"/>
                                          </p:val>
                                        </p:tav>
                                        <p:tav tm="100000">
                                          <p:val>
                                            <p:fltVal val="0"/>
                                          </p:val>
                                        </p:tav>
                                      </p:tavLst>
                                    </p:anim>
                                    <p:set>
                                      <p:cBhvr>
                                        <p:cTn id="22" dur="1" fill="hold">
                                          <p:stCondLst>
                                            <p:cond delay="2999"/>
                                          </p:stCondLst>
                                        </p:cTn>
                                        <p:tgtEl>
                                          <p:spTgt spid="8"/>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stronautas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9" name="8 Rectángulo"/>
          <p:cNvSpPr/>
          <p:nvPr/>
        </p:nvSpPr>
        <p:spPr>
          <a:xfrm>
            <a:off x="0" y="0"/>
            <a:ext cx="9144000" cy="5715000"/>
          </a:xfrm>
          <a:prstGeom prst="rect">
            <a:avLst/>
          </a:prstGeom>
          <a:solidFill>
            <a:schemeClr val="accent3">
              <a:lumMod val="75000"/>
              <a:alpha val="6470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3">
              <a:lumMod val="60000"/>
              <a:lumOff val="40000"/>
              <a:alpha val="6470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11188" y="4657725"/>
            <a:ext cx="7597016"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Seguimos en la calle Ronda de los Andes y me viene a la memoria, que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una avenida muy parecida a esta es la que hay en Aranjuez, en la que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también se ve en el centro de la misma, la torre del palacio.</a:t>
            </a:r>
          </a:p>
        </p:txBody>
      </p:sp>
    </p:spTree>
  </p:cSld>
  <p:clrMapOvr>
    <a:masterClrMapping/>
  </p:clrMapOvr>
  <mc:AlternateContent xmlns:mc="http://schemas.openxmlformats.org/markup-compatibility/2006" xmlns:p14="http://schemas.microsoft.com/office/powerpoint/2010/main">
    <mc:Choice Requires="p14">
      <p:transition spd="slow" p14:dur="2000" advTm="24000">
        <p14:prism dir="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689ub-19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Proceso"/>
          <p:cNvSpPr/>
          <p:nvPr/>
        </p:nvSpPr>
        <p:spPr>
          <a:xfrm>
            <a:off x="0" y="0"/>
            <a:ext cx="1143000" cy="5715000"/>
          </a:xfrm>
          <a:prstGeom prst="flowChartProcess">
            <a:avLst/>
          </a:prstGeom>
          <a:solidFill>
            <a:schemeClr val="accent3">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roceso"/>
          <p:cNvSpPr/>
          <p:nvPr/>
        </p:nvSpPr>
        <p:spPr>
          <a:xfrm>
            <a:off x="1071563" y="0"/>
            <a:ext cx="1143000" cy="5715000"/>
          </a:xfrm>
          <a:prstGeom prst="flowChartProcess">
            <a:avLst/>
          </a:prstGeom>
          <a:solidFill>
            <a:schemeClr val="accent3">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roceso"/>
          <p:cNvSpPr/>
          <p:nvPr/>
        </p:nvSpPr>
        <p:spPr>
          <a:xfrm>
            <a:off x="2143125" y="0"/>
            <a:ext cx="1143000" cy="5715000"/>
          </a:xfrm>
          <a:prstGeom prst="flowChartProcess">
            <a:avLst/>
          </a:prstGeom>
          <a:solidFill>
            <a:schemeClr val="accent3">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roceso"/>
          <p:cNvSpPr/>
          <p:nvPr/>
        </p:nvSpPr>
        <p:spPr>
          <a:xfrm>
            <a:off x="3286125" y="0"/>
            <a:ext cx="1143000" cy="5715000"/>
          </a:xfrm>
          <a:prstGeom prst="flowChartProcess">
            <a:avLst/>
          </a:prstGeom>
          <a:solidFill>
            <a:schemeClr val="accent3">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roceso"/>
          <p:cNvSpPr/>
          <p:nvPr/>
        </p:nvSpPr>
        <p:spPr>
          <a:xfrm>
            <a:off x="4429125" y="0"/>
            <a:ext cx="1143000" cy="5715000"/>
          </a:xfrm>
          <a:prstGeom prst="flowChartProcess">
            <a:avLst/>
          </a:prstGeom>
          <a:solidFill>
            <a:schemeClr val="accent3">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roceso"/>
          <p:cNvSpPr/>
          <p:nvPr/>
        </p:nvSpPr>
        <p:spPr>
          <a:xfrm>
            <a:off x="5572125" y="0"/>
            <a:ext cx="1143000" cy="5715000"/>
          </a:xfrm>
          <a:prstGeom prst="flowChartProcess">
            <a:avLst/>
          </a:prstGeom>
          <a:solidFill>
            <a:schemeClr val="accent3">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roceso"/>
          <p:cNvSpPr/>
          <p:nvPr/>
        </p:nvSpPr>
        <p:spPr>
          <a:xfrm>
            <a:off x="6643688" y="0"/>
            <a:ext cx="1214437" cy="5715000"/>
          </a:xfrm>
          <a:prstGeom prst="flowChartProcess">
            <a:avLst/>
          </a:prstGeom>
          <a:solidFill>
            <a:schemeClr val="accent3">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roceso"/>
          <p:cNvSpPr/>
          <p:nvPr/>
        </p:nvSpPr>
        <p:spPr>
          <a:xfrm>
            <a:off x="7885113" y="0"/>
            <a:ext cx="1258887" cy="5715000"/>
          </a:xfrm>
          <a:prstGeom prst="flowChartProcess">
            <a:avLst/>
          </a:prstGeom>
          <a:solidFill>
            <a:schemeClr val="accent3">
              <a:lumMod val="60000"/>
              <a:lumOff val="4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395288" y="4370388"/>
            <a:ext cx="8208962"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Mientras caminamos por una de las calles de Talavera, me salta la idea de contar algo de su historia que también es muy interesante…. Durante el período de la Segunda República esta denominación se modificó y pasó a apellidarse «del Tajo», Talavera del Tajo.</a:t>
            </a:r>
          </a:p>
        </p:txBody>
      </p:sp>
    </p:spTree>
  </p:cSld>
  <p:clrMapOvr>
    <a:masterClrMapping/>
  </p:clrMapOvr>
  <mc:AlternateContent xmlns:mc="http://schemas.openxmlformats.org/markup-compatibility/2006" xmlns:p14="http://schemas.microsoft.com/office/powerpoint/2010/main">
    <mc:Choice Requires="p14">
      <p:transition spd="slow" p14:dur="2000" advTm="30000">
        <p14:prism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3" presetClass="exit" presetSubtype="32" fill="hold" nodeType="withEffect">
                                  <p:stCondLst>
                                    <p:cond delay="0"/>
                                  </p:stCondLst>
                                  <p:childTnLst>
                                    <p:animEffect transition="out" filter="plus(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7"/>
                                        </p:tgtEl>
                                        <p:attrNameLst>
                                          <p:attrName>ppt_x</p:attrName>
                                        </p:attrNameLst>
                                      </p:cBhvr>
                                      <p:tavLst>
                                        <p:tav tm="0">
                                          <p:val>
                                            <p:strVal val="ppt_x"/>
                                          </p:val>
                                        </p:tav>
                                        <p:tav tm="100000">
                                          <p:val>
                                            <p:strVal val="ppt_x-ppt_w/2"/>
                                          </p:val>
                                        </p:tav>
                                      </p:tavLst>
                                    </p:anim>
                                    <p:anim calcmode="lin" valueType="num">
                                      <p:cBhvr>
                                        <p:cTn id="25" dur="3000"/>
                                        <p:tgtEl>
                                          <p:spTgt spid="7"/>
                                        </p:tgtEl>
                                        <p:attrNameLst>
                                          <p:attrName>ppt_y</p:attrName>
                                        </p:attrNameLst>
                                      </p:cBhvr>
                                      <p:tavLst>
                                        <p:tav tm="0">
                                          <p:val>
                                            <p:strVal val="ppt_y"/>
                                          </p:val>
                                        </p:tav>
                                        <p:tav tm="100000">
                                          <p:val>
                                            <p:strVal val="ppt_y"/>
                                          </p:val>
                                        </p:tav>
                                      </p:tavLst>
                                    </p:anim>
                                    <p:anim calcmode="lin" valueType="num">
                                      <p:cBhvr>
                                        <p:cTn id="26" dur="3000"/>
                                        <p:tgtEl>
                                          <p:spTgt spid="7"/>
                                        </p:tgtEl>
                                        <p:attrNameLst>
                                          <p:attrName>ppt_w</p:attrName>
                                        </p:attrNameLst>
                                      </p:cBhvr>
                                      <p:tavLst>
                                        <p:tav tm="0">
                                          <p:val>
                                            <p:strVal val="ppt_w"/>
                                          </p:val>
                                        </p:tav>
                                        <p:tav tm="100000">
                                          <p:val>
                                            <p:fltVal val="0"/>
                                          </p:val>
                                        </p:tav>
                                      </p:tavLst>
                                    </p:anim>
                                    <p:anim calcmode="lin" valueType="num">
                                      <p:cBhvr>
                                        <p:cTn id="27" dur="3000"/>
                                        <p:tgtEl>
                                          <p:spTgt spid="7"/>
                                        </p:tgtEl>
                                        <p:attrNameLst>
                                          <p:attrName>ppt_h</p:attrName>
                                        </p:attrNameLst>
                                      </p:cBhvr>
                                      <p:tavLst>
                                        <p:tav tm="0">
                                          <p:val>
                                            <p:strVal val="ppt_h"/>
                                          </p:val>
                                        </p:tav>
                                        <p:tav tm="100000">
                                          <p:val>
                                            <p:strVal val="ppt_h"/>
                                          </p:val>
                                        </p:tav>
                                      </p:tavLst>
                                    </p:anim>
                                    <p:set>
                                      <p:cBhvr>
                                        <p:cTn id="28" dur="1" fill="hold">
                                          <p:stCondLst>
                                            <p:cond delay="2999"/>
                                          </p:stCondLst>
                                        </p:cTn>
                                        <p:tgtEl>
                                          <p:spTgt spid="7"/>
                                        </p:tgtEl>
                                        <p:attrNameLst>
                                          <p:attrName>style.visibility</p:attrName>
                                        </p:attrNameLst>
                                      </p:cBhvr>
                                      <p:to>
                                        <p:strVal val="hidden"/>
                                      </p:to>
                                    </p:set>
                                  </p:childTnLst>
                                </p:cTn>
                              </p:par>
                              <p:par>
                                <p:cTn id="29" presetID="13" presetClass="exit" presetSubtype="32" fill="hold" nodeType="withEffect">
                                  <p:stCondLst>
                                    <p:cond delay="0"/>
                                  </p:stCondLst>
                                  <p:childTnLst>
                                    <p:animEffect transition="out" filter="plus(out)">
                                      <p:cBhvr>
                                        <p:cTn id="30" dur="3000"/>
                                        <p:tgtEl>
                                          <p:spTgt spid="7"/>
                                        </p:tgtEl>
                                      </p:cBhvr>
                                    </p:animEffect>
                                    <p:set>
                                      <p:cBhvr>
                                        <p:cTn id="31" dur="1" fill="hold">
                                          <p:stCondLst>
                                            <p:cond delay="2999"/>
                                          </p:stCondLst>
                                        </p:cTn>
                                        <p:tgtEl>
                                          <p:spTgt spid="7"/>
                                        </p:tgtEl>
                                        <p:attrNameLst>
                                          <p:attrName>style.visibility</p:attrName>
                                        </p:attrNameLst>
                                      </p:cBhvr>
                                      <p:to>
                                        <p:strVal val="hidden"/>
                                      </p:to>
                                    </p:set>
                                  </p:childTnLst>
                                </p:cTn>
                              </p:par>
                              <p:par>
                                <p:cTn id="32" presetID="17" presetClass="exit" presetSubtype="8" fill="hold" nodeType="withEffect">
                                  <p:stCondLst>
                                    <p:cond delay="0"/>
                                  </p:stCondLst>
                                  <p:childTnLst>
                                    <p:anim calcmode="lin" valueType="num">
                                      <p:cBhvr>
                                        <p:cTn id="33" dur="3000"/>
                                        <p:tgtEl>
                                          <p:spTgt spid="8"/>
                                        </p:tgtEl>
                                        <p:attrNameLst>
                                          <p:attrName>ppt_x</p:attrName>
                                        </p:attrNameLst>
                                      </p:cBhvr>
                                      <p:tavLst>
                                        <p:tav tm="0">
                                          <p:val>
                                            <p:strVal val="ppt_x"/>
                                          </p:val>
                                        </p:tav>
                                        <p:tav tm="100000">
                                          <p:val>
                                            <p:strVal val="ppt_x-ppt_w/2"/>
                                          </p:val>
                                        </p:tav>
                                      </p:tavLst>
                                    </p:anim>
                                    <p:anim calcmode="lin" valueType="num">
                                      <p:cBhvr>
                                        <p:cTn id="34" dur="3000"/>
                                        <p:tgtEl>
                                          <p:spTgt spid="8"/>
                                        </p:tgtEl>
                                        <p:attrNameLst>
                                          <p:attrName>ppt_y</p:attrName>
                                        </p:attrNameLst>
                                      </p:cBhvr>
                                      <p:tavLst>
                                        <p:tav tm="0">
                                          <p:val>
                                            <p:strVal val="ppt_y"/>
                                          </p:val>
                                        </p:tav>
                                        <p:tav tm="100000">
                                          <p:val>
                                            <p:strVal val="ppt_y"/>
                                          </p:val>
                                        </p:tav>
                                      </p:tavLst>
                                    </p:anim>
                                    <p:anim calcmode="lin" valueType="num">
                                      <p:cBhvr>
                                        <p:cTn id="35" dur="3000"/>
                                        <p:tgtEl>
                                          <p:spTgt spid="8"/>
                                        </p:tgtEl>
                                        <p:attrNameLst>
                                          <p:attrName>ppt_w</p:attrName>
                                        </p:attrNameLst>
                                      </p:cBhvr>
                                      <p:tavLst>
                                        <p:tav tm="0">
                                          <p:val>
                                            <p:strVal val="ppt_w"/>
                                          </p:val>
                                        </p:tav>
                                        <p:tav tm="100000">
                                          <p:val>
                                            <p:fltVal val="0"/>
                                          </p:val>
                                        </p:tav>
                                      </p:tavLst>
                                    </p:anim>
                                    <p:anim calcmode="lin" valueType="num">
                                      <p:cBhvr>
                                        <p:cTn id="36" dur="3000"/>
                                        <p:tgtEl>
                                          <p:spTgt spid="8"/>
                                        </p:tgtEl>
                                        <p:attrNameLst>
                                          <p:attrName>ppt_h</p:attrName>
                                        </p:attrNameLst>
                                      </p:cBhvr>
                                      <p:tavLst>
                                        <p:tav tm="0">
                                          <p:val>
                                            <p:strVal val="ppt_h"/>
                                          </p:val>
                                        </p:tav>
                                        <p:tav tm="100000">
                                          <p:val>
                                            <p:strVal val="ppt_h"/>
                                          </p:val>
                                        </p:tav>
                                      </p:tavLst>
                                    </p:anim>
                                    <p:set>
                                      <p:cBhvr>
                                        <p:cTn id="37" dur="1" fill="hold">
                                          <p:stCondLst>
                                            <p:cond delay="2999"/>
                                          </p:stCondLst>
                                        </p:cTn>
                                        <p:tgtEl>
                                          <p:spTgt spid="8"/>
                                        </p:tgtEl>
                                        <p:attrNameLst>
                                          <p:attrName>style.visibility</p:attrName>
                                        </p:attrNameLst>
                                      </p:cBhvr>
                                      <p:to>
                                        <p:strVal val="hidden"/>
                                      </p:to>
                                    </p:set>
                                  </p:childTnLst>
                                </p:cTn>
                              </p:par>
                              <p:par>
                                <p:cTn id="38" presetID="13" presetClass="exit" presetSubtype="32" fill="hold" nodeType="withEffect">
                                  <p:stCondLst>
                                    <p:cond delay="0"/>
                                  </p:stCondLst>
                                  <p:childTnLst>
                                    <p:animEffect transition="out" filter="plus(out)">
                                      <p:cBhvr>
                                        <p:cTn id="39" dur="3000"/>
                                        <p:tgtEl>
                                          <p:spTgt spid="8"/>
                                        </p:tgtEl>
                                      </p:cBhvr>
                                    </p:animEffect>
                                    <p:set>
                                      <p:cBhvr>
                                        <p:cTn id="40" dur="1" fill="hold">
                                          <p:stCondLst>
                                            <p:cond delay="2999"/>
                                          </p:stCondLst>
                                        </p:cTn>
                                        <p:tgtEl>
                                          <p:spTgt spid="8"/>
                                        </p:tgtEl>
                                        <p:attrNameLst>
                                          <p:attrName>style.visibility</p:attrName>
                                        </p:attrNameLst>
                                      </p:cBhvr>
                                      <p:to>
                                        <p:strVal val="hidden"/>
                                      </p:to>
                                    </p:set>
                                  </p:childTnLst>
                                </p:cTn>
                              </p:par>
                              <p:par>
                                <p:cTn id="41" presetID="17" presetClass="exit" presetSubtype="8" fill="hold" nodeType="withEffect">
                                  <p:stCondLst>
                                    <p:cond delay="0"/>
                                  </p:stCondLst>
                                  <p:childTnLst>
                                    <p:anim calcmode="lin" valueType="num">
                                      <p:cBhvr>
                                        <p:cTn id="42" dur="3000"/>
                                        <p:tgtEl>
                                          <p:spTgt spid="9"/>
                                        </p:tgtEl>
                                        <p:attrNameLst>
                                          <p:attrName>ppt_x</p:attrName>
                                        </p:attrNameLst>
                                      </p:cBhvr>
                                      <p:tavLst>
                                        <p:tav tm="0">
                                          <p:val>
                                            <p:strVal val="ppt_x"/>
                                          </p:val>
                                        </p:tav>
                                        <p:tav tm="100000">
                                          <p:val>
                                            <p:strVal val="ppt_x-ppt_w/2"/>
                                          </p:val>
                                        </p:tav>
                                      </p:tavLst>
                                    </p:anim>
                                    <p:anim calcmode="lin" valueType="num">
                                      <p:cBhvr>
                                        <p:cTn id="43" dur="3000"/>
                                        <p:tgtEl>
                                          <p:spTgt spid="9"/>
                                        </p:tgtEl>
                                        <p:attrNameLst>
                                          <p:attrName>ppt_y</p:attrName>
                                        </p:attrNameLst>
                                      </p:cBhvr>
                                      <p:tavLst>
                                        <p:tav tm="0">
                                          <p:val>
                                            <p:strVal val="ppt_y"/>
                                          </p:val>
                                        </p:tav>
                                        <p:tav tm="100000">
                                          <p:val>
                                            <p:strVal val="ppt_y"/>
                                          </p:val>
                                        </p:tav>
                                      </p:tavLst>
                                    </p:anim>
                                    <p:anim calcmode="lin" valueType="num">
                                      <p:cBhvr>
                                        <p:cTn id="44" dur="3000"/>
                                        <p:tgtEl>
                                          <p:spTgt spid="9"/>
                                        </p:tgtEl>
                                        <p:attrNameLst>
                                          <p:attrName>ppt_w</p:attrName>
                                        </p:attrNameLst>
                                      </p:cBhvr>
                                      <p:tavLst>
                                        <p:tav tm="0">
                                          <p:val>
                                            <p:strVal val="ppt_w"/>
                                          </p:val>
                                        </p:tav>
                                        <p:tav tm="100000">
                                          <p:val>
                                            <p:fltVal val="0"/>
                                          </p:val>
                                        </p:tav>
                                      </p:tavLst>
                                    </p:anim>
                                    <p:anim calcmode="lin" valueType="num">
                                      <p:cBhvr>
                                        <p:cTn id="45" dur="3000"/>
                                        <p:tgtEl>
                                          <p:spTgt spid="9"/>
                                        </p:tgtEl>
                                        <p:attrNameLst>
                                          <p:attrName>ppt_h</p:attrName>
                                        </p:attrNameLst>
                                      </p:cBhvr>
                                      <p:tavLst>
                                        <p:tav tm="0">
                                          <p:val>
                                            <p:strVal val="ppt_h"/>
                                          </p:val>
                                        </p:tav>
                                        <p:tav tm="100000">
                                          <p:val>
                                            <p:strVal val="ppt_h"/>
                                          </p:val>
                                        </p:tav>
                                      </p:tavLst>
                                    </p:anim>
                                    <p:set>
                                      <p:cBhvr>
                                        <p:cTn id="46" dur="1" fill="hold">
                                          <p:stCondLst>
                                            <p:cond delay="2999"/>
                                          </p:stCondLst>
                                        </p:cTn>
                                        <p:tgtEl>
                                          <p:spTgt spid="9"/>
                                        </p:tgtEl>
                                        <p:attrNameLst>
                                          <p:attrName>style.visibility</p:attrName>
                                        </p:attrNameLst>
                                      </p:cBhvr>
                                      <p:to>
                                        <p:strVal val="hidden"/>
                                      </p:to>
                                    </p:set>
                                  </p:childTnLst>
                                </p:cTn>
                              </p:par>
                              <p:par>
                                <p:cTn id="47" presetID="13" presetClass="exit" presetSubtype="32" fill="hold" nodeType="withEffect">
                                  <p:stCondLst>
                                    <p:cond delay="0"/>
                                  </p:stCondLst>
                                  <p:childTnLst>
                                    <p:animEffect transition="out" filter="plus(out)">
                                      <p:cBhvr>
                                        <p:cTn id="48" dur="3000"/>
                                        <p:tgtEl>
                                          <p:spTgt spid="9"/>
                                        </p:tgtEl>
                                      </p:cBhvr>
                                    </p:animEffect>
                                    <p:set>
                                      <p:cBhvr>
                                        <p:cTn id="49" dur="1" fill="hold">
                                          <p:stCondLst>
                                            <p:cond delay="2999"/>
                                          </p:stCondLst>
                                        </p:cTn>
                                        <p:tgtEl>
                                          <p:spTgt spid="9"/>
                                        </p:tgtEl>
                                        <p:attrNameLst>
                                          <p:attrName>style.visibility</p:attrName>
                                        </p:attrNameLst>
                                      </p:cBhvr>
                                      <p:to>
                                        <p:strVal val="hidden"/>
                                      </p:to>
                                    </p:set>
                                  </p:childTnLst>
                                </p:cTn>
                              </p:par>
                              <p:par>
                                <p:cTn id="50" presetID="17" presetClass="exit" presetSubtype="8" fill="hold" nodeType="withEffect">
                                  <p:stCondLst>
                                    <p:cond delay="0"/>
                                  </p:stCondLst>
                                  <p:childTnLst>
                                    <p:anim calcmode="lin" valueType="num">
                                      <p:cBhvr>
                                        <p:cTn id="51" dur="3000"/>
                                        <p:tgtEl>
                                          <p:spTgt spid="10"/>
                                        </p:tgtEl>
                                        <p:attrNameLst>
                                          <p:attrName>ppt_x</p:attrName>
                                        </p:attrNameLst>
                                      </p:cBhvr>
                                      <p:tavLst>
                                        <p:tav tm="0">
                                          <p:val>
                                            <p:strVal val="ppt_x"/>
                                          </p:val>
                                        </p:tav>
                                        <p:tav tm="100000">
                                          <p:val>
                                            <p:strVal val="ppt_x-ppt_w/2"/>
                                          </p:val>
                                        </p:tav>
                                      </p:tavLst>
                                    </p:anim>
                                    <p:anim calcmode="lin" valueType="num">
                                      <p:cBhvr>
                                        <p:cTn id="52" dur="3000"/>
                                        <p:tgtEl>
                                          <p:spTgt spid="10"/>
                                        </p:tgtEl>
                                        <p:attrNameLst>
                                          <p:attrName>ppt_y</p:attrName>
                                        </p:attrNameLst>
                                      </p:cBhvr>
                                      <p:tavLst>
                                        <p:tav tm="0">
                                          <p:val>
                                            <p:strVal val="ppt_y"/>
                                          </p:val>
                                        </p:tav>
                                        <p:tav tm="100000">
                                          <p:val>
                                            <p:strVal val="ppt_y"/>
                                          </p:val>
                                        </p:tav>
                                      </p:tavLst>
                                    </p:anim>
                                    <p:anim calcmode="lin" valueType="num">
                                      <p:cBhvr>
                                        <p:cTn id="53" dur="3000"/>
                                        <p:tgtEl>
                                          <p:spTgt spid="10"/>
                                        </p:tgtEl>
                                        <p:attrNameLst>
                                          <p:attrName>ppt_w</p:attrName>
                                        </p:attrNameLst>
                                      </p:cBhvr>
                                      <p:tavLst>
                                        <p:tav tm="0">
                                          <p:val>
                                            <p:strVal val="ppt_w"/>
                                          </p:val>
                                        </p:tav>
                                        <p:tav tm="100000">
                                          <p:val>
                                            <p:fltVal val="0"/>
                                          </p:val>
                                        </p:tav>
                                      </p:tavLst>
                                    </p:anim>
                                    <p:anim calcmode="lin" valueType="num">
                                      <p:cBhvr>
                                        <p:cTn id="54" dur="3000"/>
                                        <p:tgtEl>
                                          <p:spTgt spid="10"/>
                                        </p:tgtEl>
                                        <p:attrNameLst>
                                          <p:attrName>ppt_h</p:attrName>
                                        </p:attrNameLst>
                                      </p:cBhvr>
                                      <p:tavLst>
                                        <p:tav tm="0">
                                          <p:val>
                                            <p:strVal val="ppt_h"/>
                                          </p:val>
                                        </p:tav>
                                        <p:tav tm="100000">
                                          <p:val>
                                            <p:strVal val="ppt_h"/>
                                          </p:val>
                                        </p:tav>
                                      </p:tavLst>
                                    </p:anim>
                                    <p:set>
                                      <p:cBhvr>
                                        <p:cTn id="55" dur="1" fill="hold">
                                          <p:stCondLst>
                                            <p:cond delay="2999"/>
                                          </p:stCondLst>
                                        </p:cTn>
                                        <p:tgtEl>
                                          <p:spTgt spid="10"/>
                                        </p:tgtEl>
                                        <p:attrNameLst>
                                          <p:attrName>style.visibility</p:attrName>
                                        </p:attrNameLst>
                                      </p:cBhvr>
                                      <p:to>
                                        <p:strVal val="hidden"/>
                                      </p:to>
                                    </p:set>
                                  </p:childTnLst>
                                </p:cTn>
                              </p:par>
                              <p:par>
                                <p:cTn id="56" presetID="13" presetClass="exit" presetSubtype="32" fill="hold" nodeType="withEffect">
                                  <p:stCondLst>
                                    <p:cond delay="0"/>
                                  </p:stCondLst>
                                  <p:childTnLst>
                                    <p:animEffect transition="out" filter="plus(out)">
                                      <p:cBhvr>
                                        <p:cTn id="57" dur="3000"/>
                                        <p:tgtEl>
                                          <p:spTgt spid="10"/>
                                        </p:tgtEl>
                                      </p:cBhvr>
                                    </p:animEffect>
                                    <p:set>
                                      <p:cBhvr>
                                        <p:cTn id="58" dur="1" fill="hold">
                                          <p:stCondLst>
                                            <p:cond delay="2999"/>
                                          </p:stCondLst>
                                        </p:cTn>
                                        <p:tgtEl>
                                          <p:spTgt spid="10"/>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3000"/>
                                        <p:tgtEl>
                                          <p:spTgt spid="11"/>
                                        </p:tgtEl>
                                        <p:attrNameLst>
                                          <p:attrName>ppt_x</p:attrName>
                                        </p:attrNameLst>
                                      </p:cBhvr>
                                      <p:tavLst>
                                        <p:tav tm="0">
                                          <p:val>
                                            <p:strVal val="ppt_x"/>
                                          </p:val>
                                        </p:tav>
                                        <p:tav tm="100000">
                                          <p:val>
                                            <p:strVal val="ppt_x-ppt_w/2"/>
                                          </p:val>
                                        </p:tav>
                                      </p:tavLst>
                                    </p:anim>
                                    <p:anim calcmode="lin" valueType="num">
                                      <p:cBhvr>
                                        <p:cTn id="61" dur="3000"/>
                                        <p:tgtEl>
                                          <p:spTgt spid="11"/>
                                        </p:tgtEl>
                                        <p:attrNameLst>
                                          <p:attrName>ppt_y</p:attrName>
                                        </p:attrNameLst>
                                      </p:cBhvr>
                                      <p:tavLst>
                                        <p:tav tm="0">
                                          <p:val>
                                            <p:strVal val="ppt_y"/>
                                          </p:val>
                                        </p:tav>
                                        <p:tav tm="100000">
                                          <p:val>
                                            <p:strVal val="ppt_y"/>
                                          </p:val>
                                        </p:tav>
                                      </p:tavLst>
                                    </p:anim>
                                    <p:anim calcmode="lin" valueType="num">
                                      <p:cBhvr>
                                        <p:cTn id="62" dur="3000"/>
                                        <p:tgtEl>
                                          <p:spTgt spid="11"/>
                                        </p:tgtEl>
                                        <p:attrNameLst>
                                          <p:attrName>ppt_w</p:attrName>
                                        </p:attrNameLst>
                                      </p:cBhvr>
                                      <p:tavLst>
                                        <p:tav tm="0">
                                          <p:val>
                                            <p:strVal val="ppt_w"/>
                                          </p:val>
                                        </p:tav>
                                        <p:tav tm="100000">
                                          <p:val>
                                            <p:fltVal val="0"/>
                                          </p:val>
                                        </p:tav>
                                      </p:tavLst>
                                    </p:anim>
                                    <p:anim calcmode="lin" valueType="num">
                                      <p:cBhvr>
                                        <p:cTn id="63" dur="3000"/>
                                        <p:tgtEl>
                                          <p:spTgt spid="11"/>
                                        </p:tgtEl>
                                        <p:attrNameLst>
                                          <p:attrName>ppt_h</p:attrName>
                                        </p:attrNameLst>
                                      </p:cBhvr>
                                      <p:tavLst>
                                        <p:tav tm="0">
                                          <p:val>
                                            <p:strVal val="ppt_h"/>
                                          </p:val>
                                        </p:tav>
                                        <p:tav tm="100000">
                                          <p:val>
                                            <p:strVal val="ppt_h"/>
                                          </p:val>
                                        </p:tav>
                                      </p:tavLst>
                                    </p:anim>
                                    <p:set>
                                      <p:cBhvr>
                                        <p:cTn id="64" dur="1" fill="hold">
                                          <p:stCondLst>
                                            <p:cond delay="2999"/>
                                          </p:stCondLst>
                                        </p:cTn>
                                        <p:tgtEl>
                                          <p:spTgt spid="11"/>
                                        </p:tgtEl>
                                        <p:attrNameLst>
                                          <p:attrName>style.visibility</p:attrName>
                                        </p:attrNameLst>
                                      </p:cBhvr>
                                      <p:to>
                                        <p:strVal val="hidden"/>
                                      </p:to>
                                    </p:set>
                                  </p:childTnLst>
                                </p:cTn>
                              </p:par>
                              <p:par>
                                <p:cTn id="65" presetID="13" presetClass="exit" presetSubtype="32" fill="hold" nodeType="withEffect">
                                  <p:stCondLst>
                                    <p:cond delay="0"/>
                                  </p:stCondLst>
                                  <p:childTnLst>
                                    <p:animEffect transition="out" filter="plus(out)">
                                      <p:cBhvr>
                                        <p:cTn id="66" dur="3000"/>
                                        <p:tgtEl>
                                          <p:spTgt spid="11"/>
                                        </p:tgtEl>
                                      </p:cBhvr>
                                    </p:animEffect>
                                    <p:set>
                                      <p:cBhvr>
                                        <p:cTn id="67" dur="1" fill="hold">
                                          <p:stCondLst>
                                            <p:cond delay="2999"/>
                                          </p:stCondLst>
                                        </p:cTn>
                                        <p:tgtEl>
                                          <p:spTgt spid="11"/>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3000"/>
                                        <p:tgtEl>
                                          <p:spTgt spid="12"/>
                                        </p:tgtEl>
                                        <p:attrNameLst>
                                          <p:attrName>ppt_x</p:attrName>
                                        </p:attrNameLst>
                                      </p:cBhvr>
                                      <p:tavLst>
                                        <p:tav tm="0">
                                          <p:val>
                                            <p:strVal val="ppt_x"/>
                                          </p:val>
                                        </p:tav>
                                        <p:tav tm="100000">
                                          <p:val>
                                            <p:strVal val="ppt_x-ppt_w/2"/>
                                          </p:val>
                                        </p:tav>
                                      </p:tavLst>
                                    </p:anim>
                                    <p:anim calcmode="lin" valueType="num">
                                      <p:cBhvr>
                                        <p:cTn id="70" dur="3000"/>
                                        <p:tgtEl>
                                          <p:spTgt spid="12"/>
                                        </p:tgtEl>
                                        <p:attrNameLst>
                                          <p:attrName>ppt_y</p:attrName>
                                        </p:attrNameLst>
                                      </p:cBhvr>
                                      <p:tavLst>
                                        <p:tav tm="0">
                                          <p:val>
                                            <p:strVal val="ppt_y"/>
                                          </p:val>
                                        </p:tav>
                                        <p:tav tm="100000">
                                          <p:val>
                                            <p:strVal val="ppt_y"/>
                                          </p:val>
                                        </p:tav>
                                      </p:tavLst>
                                    </p:anim>
                                    <p:anim calcmode="lin" valueType="num">
                                      <p:cBhvr>
                                        <p:cTn id="71" dur="3000"/>
                                        <p:tgtEl>
                                          <p:spTgt spid="12"/>
                                        </p:tgtEl>
                                        <p:attrNameLst>
                                          <p:attrName>ppt_w</p:attrName>
                                        </p:attrNameLst>
                                      </p:cBhvr>
                                      <p:tavLst>
                                        <p:tav tm="0">
                                          <p:val>
                                            <p:strVal val="ppt_w"/>
                                          </p:val>
                                        </p:tav>
                                        <p:tav tm="100000">
                                          <p:val>
                                            <p:fltVal val="0"/>
                                          </p:val>
                                        </p:tav>
                                      </p:tavLst>
                                    </p:anim>
                                    <p:anim calcmode="lin" valueType="num">
                                      <p:cBhvr>
                                        <p:cTn id="72" dur="3000"/>
                                        <p:tgtEl>
                                          <p:spTgt spid="12"/>
                                        </p:tgtEl>
                                        <p:attrNameLst>
                                          <p:attrName>ppt_h</p:attrName>
                                        </p:attrNameLst>
                                      </p:cBhvr>
                                      <p:tavLst>
                                        <p:tav tm="0">
                                          <p:val>
                                            <p:strVal val="ppt_h"/>
                                          </p:val>
                                        </p:tav>
                                        <p:tav tm="100000">
                                          <p:val>
                                            <p:strVal val="ppt_h"/>
                                          </p:val>
                                        </p:tav>
                                      </p:tavLst>
                                    </p:anim>
                                    <p:set>
                                      <p:cBhvr>
                                        <p:cTn id="73" dur="1" fill="hold">
                                          <p:stCondLst>
                                            <p:cond delay="2999"/>
                                          </p:stCondLst>
                                        </p:cTn>
                                        <p:tgtEl>
                                          <p:spTgt spid="12"/>
                                        </p:tgtEl>
                                        <p:attrNameLst>
                                          <p:attrName>style.visibility</p:attrName>
                                        </p:attrNameLst>
                                      </p:cBhvr>
                                      <p:to>
                                        <p:strVal val="hidden"/>
                                      </p:to>
                                    </p:set>
                                  </p:childTnLst>
                                </p:cTn>
                              </p:par>
                              <p:par>
                                <p:cTn id="74" presetID="13" presetClass="exit" presetSubtype="32" fill="hold" nodeType="withEffect">
                                  <p:stCondLst>
                                    <p:cond delay="0"/>
                                  </p:stCondLst>
                                  <p:childTnLst>
                                    <p:animEffect transition="out" filter="plus(out)">
                                      <p:cBhvr>
                                        <p:cTn id="75" dur="3000"/>
                                        <p:tgtEl>
                                          <p:spTgt spid="12"/>
                                        </p:tgtEl>
                                      </p:cBhvr>
                                    </p:animEffect>
                                    <p:set>
                                      <p:cBhvr>
                                        <p:cTn id="76" dur="1" fill="hold">
                                          <p:stCondLst>
                                            <p:cond delay="2999"/>
                                          </p:stCondLst>
                                        </p:cTn>
                                        <p:tgtEl>
                                          <p:spTgt spid="12"/>
                                        </p:tgtEl>
                                        <p:attrNameLst>
                                          <p:attrName>style.visibility</p:attrName>
                                        </p:attrNameLst>
                                      </p:cBhvr>
                                      <p:to>
                                        <p:strVal val="hidden"/>
                                      </p:to>
                                    </p:set>
                                  </p:childTnLst>
                                </p:cTn>
                              </p:par>
                              <p:par>
                                <p:cTn id="77" presetID="17" presetClass="entr" presetSubtype="10"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3000" fill="hold"/>
                                        <p:tgtEl>
                                          <p:spTgt spid="4"/>
                                        </p:tgtEl>
                                        <p:attrNameLst>
                                          <p:attrName>ppt_w</p:attrName>
                                        </p:attrNameLst>
                                      </p:cBhvr>
                                      <p:tavLst>
                                        <p:tav tm="0">
                                          <p:val>
                                            <p:fltVal val="0"/>
                                          </p:val>
                                        </p:tav>
                                        <p:tav tm="100000">
                                          <p:val>
                                            <p:strVal val="#ppt_w"/>
                                          </p:val>
                                        </p:tav>
                                      </p:tavLst>
                                    </p:anim>
                                    <p:anim calcmode="lin" valueType="num">
                                      <p:cBhvr>
                                        <p:cTn id="80" dur="3000" fill="hold"/>
                                        <p:tgtEl>
                                          <p:spTgt spid="4"/>
                                        </p:tgtEl>
                                        <p:attrNameLst>
                                          <p:attrName>ppt_h</p:attrName>
                                        </p:attrNameLst>
                                      </p:cBhvr>
                                      <p:tavLst>
                                        <p:tav tm="0">
                                          <p:val>
                                            <p:strVal val="#ppt_h"/>
                                          </p:val>
                                        </p:tav>
                                        <p:tav tm="100000">
                                          <p:val>
                                            <p:strVal val="#ppt_h"/>
                                          </p:val>
                                        </p:tav>
                                      </p:tavLst>
                                    </p:anim>
                                  </p:childTnLst>
                                </p:cTn>
                              </p:par>
                              <p:par>
                                <p:cTn id="81" presetID="16" presetClass="entr" presetSubtype="42"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barn(outHorizontal)">
                                      <p:cBhvr>
                                        <p:cTn id="83" dur="3000"/>
                                        <p:tgtEl>
                                          <p:spTgt spid="4"/>
                                        </p:tgtEl>
                                      </p:cBhvr>
                                    </p:animEffect>
                                  </p:childTnLst>
                                </p:cTn>
                              </p:par>
                            </p:childTnLst>
                          </p:cTn>
                        </p:par>
                        <p:par>
                          <p:cTn id="84" fill="hold">
                            <p:stCondLst>
                              <p:cond delay="3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13"/>
                                        </p:tgtEl>
                                        <p:attrNameLst>
                                          <p:attrName>style.visibility</p:attrName>
                                        </p:attrNameLst>
                                      </p:cBhvr>
                                      <p:to>
                                        <p:strVal val="visible"/>
                                      </p:to>
                                    </p:set>
                                    <p:animEffect transition="in" filter="fade">
                                      <p:cBhvr>
                                        <p:cTn id="87" dur="1000"/>
                                        <p:tgtEl>
                                          <p:spTgt spid="13"/>
                                        </p:tgtEl>
                                      </p:cBhvr>
                                    </p:animEffect>
                                    <p:anim calcmode="lin" valueType="num">
                                      <p:cBhvr>
                                        <p:cTn id="88" dur="1000" fill="hold"/>
                                        <p:tgtEl>
                                          <p:spTgt spid="13"/>
                                        </p:tgtEl>
                                        <p:attrNameLst>
                                          <p:attrName>ppt_x</p:attrName>
                                        </p:attrNameLst>
                                      </p:cBhvr>
                                      <p:tavLst>
                                        <p:tav tm="0">
                                          <p:val>
                                            <p:strVal val="#ppt_x-.1"/>
                                          </p:val>
                                        </p:tav>
                                        <p:tav tm="100000">
                                          <p:val>
                                            <p:strVal val="#ppt_x"/>
                                          </p:val>
                                        </p:tav>
                                      </p:tavLst>
                                    </p:anim>
                                    <p:anim calcmode="lin" valueType="num">
                                      <p:cBhvr>
                                        <p:cTn id="8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64877K.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Picture 2" descr="C:\Users\Ana María\Desktop\64877K.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Picture 2" descr="C:\Users\Ana María\Desktop\64877K.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27088" y="4586288"/>
            <a:ext cx="79216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Su elemento físico más característico es el río Tajo, barrera geográfica que en el pasado solo podía ser salvada en algunos lugares. Nos encontramos en la Avenida de Francisco Aguirre.</a:t>
            </a:r>
          </a:p>
        </p:txBody>
      </p:sp>
    </p:spTree>
  </p:cSld>
  <p:clrMapOvr>
    <a:masterClrMapping/>
  </p:clrMapOvr>
  <mc:AlternateContent xmlns:mc="http://schemas.openxmlformats.org/markup-compatibility/2006" xmlns:p14="http://schemas.microsoft.com/office/powerpoint/2010/main">
    <mc:Choice Requires="p14">
      <p:transition spd="slow" p14:dur="2000" advTm="23000">
        <p14:prism dir="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4/3*#ppt_w"/>
                                          </p:val>
                                        </p:tav>
                                        <p:tav tm="100000">
                                          <p:val>
                                            <p:strVal val="#ppt_w"/>
                                          </p:val>
                                        </p:tav>
                                      </p:tavLst>
                                    </p:anim>
                                    <p:anim calcmode="lin" valueType="num">
                                      <p:cBhvr>
                                        <p:cTn id="14" dur="3000" fill="hold"/>
                                        <p:tgtEl>
                                          <p:spTgt spid="3"/>
                                        </p:tgtEl>
                                        <p:attrNameLst>
                                          <p:attrName>ppt_h</p:attrName>
                                        </p:attrNameLst>
                                      </p:cBhvr>
                                      <p:tavLst>
                                        <p:tav tm="0">
                                          <p:val>
                                            <p:strVal val="4/3*#ppt_h"/>
                                          </p:val>
                                        </p:tav>
                                        <p:tav tm="100000">
                                          <p:val>
                                            <p:strVal val="#ppt_h"/>
                                          </p:val>
                                        </p:tav>
                                      </p:tavLst>
                                    </p:anim>
                                  </p:childTnLst>
                                </p:cTn>
                              </p:par>
                              <p:par>
                                <p:cTn id="15" presetID="14"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irad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flipV="1">
            <a:off x="0" y="0"/>
            <a:ext cx="4714875" cy="5715000"/>
          </a:xfrm>
          <a:prstGeom prst="rtTriangle">
            <a:avLst/>
          </a:prstGeom>
          <a:solidFill>
            <a:schemeClr val="tx2">
              <a:lumMod val="50000"/>
              <a:alpha val="65000"/>
            </a:schemeClr>
          </a:solidFill>
          <a:ln>
            <a:solidFill>
              <a:schemeClr val="accent2">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4500563" y="0"/>
            <a:ext cx="4643437" cy="5715000"/>
          </a:xfrm>
          <a:prstGeom prst="rtTriangle">
            <a:avLst/>
          </a:prstGeom>
          <a:solidFill>
            <a:schemeClr val="tx2">
              <a:lumMod val="50000"/>
              <a:alpha val="65000"/>
            </a:schemeClr>
          </a:solidFill>
          <a:ln>
            <a:solidFill>
              <a:schemeClr val="accent2">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a:off x="0" y="0"/>
            <a:ext cx="9144000" cy="5715000"/>
          </a:xfrm>
          <a:prstGeom prst="triangle">
            <a:avLst/>
          </a:prstGeom>
          <a:solidFill>
            <a:schemeClr val="tx2">
              <a:lumMod val="50000"/>
              <a:alpha val="69000"/>
            </a:schemeClr>
          </a:solidFill>
          <a:ln>
            <a:solidFill>
              <a:schemeClr val="accent2">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84213" y="4945063"/>
            <a:ext cx="7415212" cy="64770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Pasamos por la Plaza de Zamora y encontramos este Torreón que en su tiempo fue la cárcel de la Santa Hermandad.</a:t>
            </a:r>
          </a:p>
        </p:txBody>
      </p:sp>
    </p:spTree>
  </p:cSld>
  <p:clrMapOvr>
    <a:masterClrMapping/>
  </p:clrMapOvr>
  <mc:AlternateContent xmlns:mc="http://schemas.openxmlformats.org/markup-compatibility/2006" xmlns:p14="http://schemas.microsoft.com/office/powerpoint/2010/main">
    <mc:Choice Requires="p14">
      <p:transition spd="slow" p14:dur="3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2000"/>
                                        <p:tgtEl>
                                          <p:spTgt spid="5"/>
                                        </p:tgtEl>
                                        <p:attrNameLst>
                                          <p:attrName>ppt_x</p:attrName>
                                        </p:attrNameLst>
                                      </p:cBhvr>
                                      <p:tavLst>
                                        <p:tav tm="0">
                                          <p:val>
                                            <p:strVal val="ppt_x"/>
                                          </p:val>
                                        </p:tav>
                                        <p:tav tm="100000">
                                          <p:val>
                                            <p:strVal val="ppt_x-ppt_w/2"/>
                                          </p:val>
                                        </p:tav>
                                      </p:tavLst>
                                    </p:anim>
                                    <p:anim calcmode="lin" valueType="num">
                                      <p:cBhvr>
                                        <p:cTn id="7" dur="2000"/>
                                        <p:tgtEl>
                                          <p:spTgt spid="5"/>
                                        </p:tgtEl>
                                        <p:attrNameLst>
                                          <p:attrName>ppt_y</p:attrName>
                                        </p:attrNameLst>
                                      </p:cBhvr>
                                      <p:tavLst>
                                        <p:tav tm="0">
                                          <p:val>
                                            <p:strVal val="ppt_y"/>
                                          </p:val>
                                        </p:tav>
                                        <p:tav tm="100000">
                                          <p:val>
                                            <p:strVal val="ppt_y"/>
                                          </p:val>
                                        </p:tav>
                                      </p:tavLst>
                                    </p:anim>
                                    <p:anim calcmode="lin" valueType="num">
                                      <p:cBhvr>
                                        <p:cTn id="8" dur="2000"/>
                                        <p:tgtEl>
                                          <p:spTgt spid="5"/>
                                        </p:tgtEl>
                                        <p:attrNameLst>
                                          <p:attrName>ppt_w</p:attrName>
                                        </p:attrNameLst>
                                      </p:cBhvr>
                                      <p:tavLst>
                                        <p:tav tm="0">
                                          <p:val>
                                            <p:strVal val="ppt_w"/>
                                          </p:val>
                                        </p:tav>
                                        <p:tav tm="100000">
                                          <p:val>
                                            <p:fltVal val="0"/>
                                          </p:val>
                                        </p:tav>
                                      </p:tavLst>
                                    </p:anim>
                                    <p:anim calcmode="lin" valueType="num">
                                      <p:cBhvr>
                                        <p:cTn id="9" dur="2000"/>
                                        <p:tgtEl>
                                          <p:spTgt spid="5"/>
                                        </p:tgtEl>
                                        <p:attrNameLst>
                                          <p:attrName>ppt_h</p:attrName>
                                        </p:attrNameLst>
                                      </p:cBhvr>
                                      <p:tavLst>
                                        <p:tav tm="0">
                                          <p:val>
                                            <p:strVal val="ppt_h"/>
                                          </p:val>
                                        </p:tav>
                                        <p:tav tm="100000">
                                          <p:val>
                                            <p:strVal val="ppt_h"/>
                                          </p:val>
                                        </p:tav>
                                      </p:tavLst>
                                    </p:anim>
                                    <p:set>
                                      <p:cBhvr>
                                        <p:cTn id="10" dur="1" fill="hold">
                                          <p:stCondLst>
                                            <p:cond delay="1999"/>
                                          </p:stCondLst>
                                        </p:cTn>
                                        <p:tgtEl>
                                          <p:spTgt spid="5"/>
                                        </p:tgtEl>
                                        <p:attrNameLst>
                                          <p:attrName>style.visibility</p:attrName>
                                        </p:attrNameLst>
                                      </p:cBhvr>
                                      <p:to>
                                        <p:strVal val="hidden"/>
                                      </p:to>
                                    </p:set>
                                  </p:childTnLst>
                                </p:cTn>
                              </p:par>
                              <p:par>
                                <p:cTn id="11" presetID="17" presetClass="exit" presetSubtype="2" fill="hold" nodeType="withEffect">
                                  <p:stCondLst>
                                    <p:cond delay="1000"/>
                                  </p:stCondLst>
                                  <p:childTnLst>
                                    <p:anim calcmode="lin" valueType="num">
                                      <p:cBhvr>
                                        <p:cTn id="12" dur="2000"/>
                                        <p:tgtEl>
                                          <p:spTgt spid="6"/>
                                        </p:tgtEl>
                                        <p:attrNameLst>
                                          <p:attrName>ppt_x</p:attrName>
                                        </p:attrNameLst>
                                      </p:cBhvr>
                                      <p:tavLst>
                                        <p:tav tm="0">
                                          <p:val>
                                            <p:strVal val="ppt_x"/>
                                          </p:val>
                                        </p:tav>
                                        <p:tav tm="100000">
                                          <p:val>
                                            <p:strVal val="ppt_x+ppt_w/2"/>
                                          </p:val>
                                        </p:tav>
                                      </p:tavLst>
                                    </p:anim>
                                    <p:anim calcmode="lin" valueType="num">
                                      <p:cBhvr>
                                        <p:cTn id="13" dur="2000"/>
                                        <p:tgtEl>
                                          <p:spTgt spid="6"/>
                                        </p:tgtEl>
                                        <p:attrNameLst>
                                          <p:attrName>ppt_y</p:attrName>
                                        </p:attrNameLst>
                                      </p:cBhvr>
                                      <p:tavLst>
                                        <p:tav tm="0">
                                          <p:val>
                                            <p:strVal val="ppt_y"/>
                                          </p:val>
                                        </p:tav>
                                        <p:tav tm="100000">
                                          <p:val>
                                            <p:strVal val="ppt_y"/>
                                          </p:val>
                                        </p:tav>
                                      </p:tavLst>
                                    </p:anim>
                                    <p:anim calcmode="lin" valueType="num">
                                      <p:cBhvr>
                                        <p:cTn id="14" dur="2000"/>
                                        <p:tgtEl>
                                          <p:spTgt spid="6"/>
                                        </p:tgtEl>
                                        <p:attrNameLst>
                                          <p:attrName>ppt_w</p:attrName>
                                        </p:attrNameLst>
                                      </p:cBhvr>
                                      <p:tavLst>
                                        <p:tav tm="0">
                                          <p:val>
                                            <p:strVal val="ppt_w"/>
                                          </p:val>
                                        </p:tav>
                                        <p:tav tm="100000">
                                          <p:val>
                                            <p:fltVal val="0"/>
                                          </p:val>
                                        </p:tav>
                                      </p:tavLst>
                                    </p:anim>
                                    <p:anim calcmode="lin" valueType="num">
                                      <p:cBhvr>
                                        <p:cTn id="15" dur="2000"/>
                                        <p:tgtEl>
                                          <p:spTgt spid="6"/>
                                        </p:tgtEl>
                                        <p:attrNameLst>
                                          <p:attrName>ppt_h</p:attrName>
                                        </p:attrNameLst>
                                      </p:cBhvr>
                                      <p:tavLst>
                                        <p:tav tm="0">
                                          <p:val>
                                            <p:strVal val="ppt_h"/>
                                          </p:val>
                                        </p:tav>
                                        <p:tav tm="100000">
                                          <p:val>
                                            <p:strVal val="ppt_h"/>
                                          </p:val>
                                        </p:tav>
                                      </p:tavLst>
                                    </p:anim>
                                    <p:set>
                                      <p:cBhvr>
                                        <p:cTn id="16" dur="1" fill="hold">
                                          <p:stCondLst>
                                            <p:cond delay="1999"/>
                                          </p:stCondLst>
                                        </p:cTn>
                                        <p:tgtEl>
                                          <p:spTgt spid="6"/>
                                        </p:tgtEl>
                                        <p:attrNameLst>
                                          <p:attrName>style.visibility</p:attrName>
                                        </p:attrNameLst>
                                      </p:cBhvr>
                                      <p:to>
                                        <p:strVal val="hidden"/>
                                      </p:to>
                                    </p:set>
                                  </p:childTnLst>
                                </p:cTn>
                              </p:par>
                              <p:par>
                                <p:cTn id="17" presetID="16" presetClass="exit" presetSubtype="37" fill="hold" nodeType="withEffect">
                                  <p:stCondLst>
                                    <p:cond delay="1000"/>
                                  </p:stCondLst>
                                  <p:childTnLst>
                                    <p:animEffect transition="out" filter="barn(outVertical)">
                                      <p:cBhvr>
                                        <p:cTn id="18" dur="2000"/>
                                        <p:tgtEl>
                                          <p:spTgt spid="7"/>
                                        </p:tgtEl>
                                      </p:cBhvr>
                                    </p:animEffect>
                                    <p:set>
                                      <p:cBhvr>
                                        <p:cTn id="19" dur="1" fill="hold">
                                          <p:stCondLst>
                                            <p:cond delay="1999"/>
                                          </p:stCondLst>
                                        </p:cTn>
                                        <p:tgtEl>
                                          <p:spTgt spid="7"/>
                                        </p:tgtEl>
                                        <p:attrNameLst>
                                          <p:attrName>style.visibility</p:attrName>
                                        </p:attrNameLst>
                                      </p:cBhvr>
                                      <p:to>
                                        <p:strVal val="hidden"/>
                                      </p:to>
                                    </p:set>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owntown_ottawa_night.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3" name="2 Imagen" descr="Downtown_ottawa_night.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5" name="4 Rectángulo"/>
          <p:cNvSpPr/>
          <p:nvPr/>
        </p:nvSpPr>
        <p:spPr>
          <a:xfrm>
            <a:off x="0" y="0"/>
            <a:ext cx="4572000" cy="5715000"/>
          </a:xfrm>
          <a:prstGeom prst="rect">
            <a:avLst/>
          </a:prstGeom>
          <a:solidFill>
            <a:schemeClr val="accent2">
              <a:lumMod val="40000"/>
              <a:lumOff val="6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4572000" cy="5715000"/>
          </a:xfrm>
          <a:prstGeom prst="rect">
            <a:avLst/>
          </a:prstGeom>
          <a:solidFill>
            <a:schemeClr val="accent2">
              <a:lumMod val="40000"/>
              <a:lumOff val="6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750" y="4514850"/>
            <a:ext cx="8135938"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cuadro de cerámica que vemos en la pared de la derecha nos dice:</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La Santa Hermandad surgió en 1302, y entre sus funciones  tenían que</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perseguir y detener a los malhechores. La Santa Hermandad fue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disuelta en 1835. </a:t>
            </a:r>
          </a:p>
        </p:txBody>
      </p:sp>
    </p:spTree>
  </p:cSld>
  <p:clrMapOvr>
    <a:masterClrMapping/>
  </p:clrMapOvr>
  <mc:AlternateContent xmlns:mc="http://schemas.openxmlformats.org/markup-compatibility/2006" xmlns:p14="http://schemas.microsoft.com/office/powerpoint/2010/main">
    <mc:Choice Requires="p14">
      <p:transition spd="slow" p14:dur="30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1+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0-ppt_w/2"/>
                                          </p:val>
                                        </p:tav>
                                      </p:tavLst>
                                    </p:anim>
                                    <p:anim calcmode="lin" valueType="num">
                                      <p:cBhvr additive="base">
                                        <p:cTn id="14" dur="3000"/>
                                        <p:tgtEl>
                                          <p:spTgt spid="6"/>
                                        </p:tgtEl>
                                        <p:attrNameLst>
                                          <p:attrName>ppt_y</p:attrName>
                                        </p:attrNameLst>
                                      </p:cBhvr>
                                      <p:tavLst>
                                        <p:tav tm="0">
                                          <p:val>
                                            <p:strVal val="ppt_y"/>
                                          </p:val>
                                        </p:tav>
                                        <p:tav tm="100000">
                                          <p:val>
                                            <p:strVal val="ppt_y"/>
                                          </p:val>
                                        </p:tav>
                                      </p:tavLst>
                                    </p:anim>
                                    <p:set>
                                      <p:cBhvr>
                                        <p:cTn id="15" dur="1" fill="hold">
                                          <p:stCondLst>
                                            <p:cond delay="2999"/>
                                          </p:stCondLst>
                                        </p:cTn>
                                        <p:tgtEl>
                                          <p:spTgt spid="6"/>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8" presetClass="entr" presetSubtype="3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diamond(out)">
                                      <p:cBhvr>
                                        <p:cTn id="21" dur="3000"/>
                                        <p:tgtEl>
                                          <p:spTgt spid="3"/>
                                        </p:tgtEl>
                                      </p:cBhvr>
                                    </p:animEffect>
                                  </p:childTnLst>
                                </p:cTn>
                              </p:par>
                              <p:par>
                                <p:cTn id="22" presetID="2" presetClass="entr" presetSubtype="8"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3000" fill="hold"/>
                                        <p:tgtEl>
                                          <p:spTgt spid="3"/>
                                        </p:tgtEl>
                                        <p:attrNameLst>
                                          <p:attrName>ppt_x</p:attrName>
                                        </p:attrNameLst>
                                      </p:cBhvr>
                                      <p:tavLst>
                                        <p:tav tm="0">
                                          <p:val>
                                            <p:strVal val="0-#ppt_w/2"/>
                                          </p:val>
                                        </p:tav>
                                        <p:tav tm="100000">
                                          <p:val>
                                            <p:strVal val="#ppt_x"/>
                                          </p:val>
                                        </p:tav>
                                      </p:tavLst>
                                    </p:anim>
                                    <p:anim calcmode="lin" valueType="num">
                                      <p:cBhvr additive="base">
                                        <p:cTn id="25" dur="3000" fill="hold"/>
                                        <p:tgtEl>
                                          <p:spTgt spid="3"/>
                                        </p:tgtEl>
                                        <p:attrNameLst>
                                          <p:attrName>ppt_y</p:attrName>
                                        </p:attrNameLst>
                                      </p:cBhvr>
                                      <p:tavLst>
                                        <p:tav tm="0">
                                          <p:val>
                                            <p:strVal val="#ppt_y"/>
                                          </p:val>
                                        </p:tav>
                                        <p:tav tm="100000">
                                          <p:val>
                                            <p:strVal val="#ppt_y"/>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par>
                                <p:cTn id="29" presetID="2" presetClass="entr" presetSubtype="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3000" fill="hold"/>
                                        <p:tgtEl>
                                          <p:spTgt spid="4"/>
                                        </p:tgtEl>
                                        <p:attrNameLst>
                                          <p:attrName>ppt_x</p:attrName>
                                        </p:attrNameLst>
                                      </p:cBhvr>
                                      <p:tavLst>
                                        <p:tav tm="0">
                                          <p:val>
                                            <p:strVal val="1+#ppt_w/2"/>
                                          </p:val>
                                        </p:tav>
                                        <p:tav tm="100000">
                                          <p:val>
                                            <p:strVal val="#ppt_x"/>
                                          </p:val>
                                        </p:tav>
                                      </p:tavLst>
                                    </p:anim>
                                    <p:anim calcmode="lin" valueType="num">
                                      <p:cBhvr additive="base">
                                        <p:cTn id="32" dur="3000" fill="hold"/>
                                        <p:tgtEl>
                                          <p:spTgt spid="4"/>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540568"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20" name="19 Imagen" descr="4821562394_2af055e1fc_b.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21" name="20 Rectángulo"/>
          <p:cNvSpPr/>
          <p:nvPr/>
        </p:nvSpPr>
        <p:spPr>
          <a:xfrm>
            <a:off x="0" y="0"/>
            <a:ext cx="4500563"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4500563" y="2857500"/>
            <a:ext cx="4643437"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0" y="2857500"/>
            <a:ext cx="4500563"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4500563" y="0"/>
            <a:ext cx="4643437"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395288" y="4657725"/>
            <a:ext cx="83534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Continuando con nuestro paseo, llegamos a la Parroquia de Santiago que fue declarada Monumento histórico-artístico perteneciente al Tesoro Artístico Nacional mediante decreto de 3 de junio de 1931.</a:t>
            </a:r>
          </a:p>
        </p:txBody>
      </p:sp>
    </p:spTree>
  </p:cSld>
  <p:clrMapOvr>
    <a:masterClrMapping/>
  </p:clrMapOvr>
  <mc:AlternateContent xmlns:mc="http://schemas.openxmlformats.org/markup-compatibility/2006" xmlns:p14="http://schemas.microsoft.com/office/powerpoint/2010/main">
    <mc:Choice Requires="p14">
      <p:transition spd="slow" p14:dur="3000" advTm="24000">
        <p14:vortex/>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22"/>
                                        </p:tgtEl>
                                      </p:cBhvr>
                                    </p:animEffect>
                                    <p:set>
                                      <p:cBhvr>
                                        <p:cTn id="10" dur="1" fill="hold">
                                          <p:stCondLst>
                                            <p:cond delay="2999"/>
                                          </p:stCondLst>
                                        </p:cTn>
                                        <p:tgtEl>
                                          <p:spTgt spid="22"/>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23"/>
                                        </p:tgtEl>
                                      </p:cBhvr>
                                    </p:animEffect>
                                    <p:set>
                                      <p:cBhvr>
                                        <p:cTn id="13" dur="1" fill="hold">
                                          <p:stCondLst>
                                            <p:cond delay="2999"/>
                                          </p:stCondLst>
                                        </p:cTn>
                                        <p:tgtEl>
                                          <p:spTgt spid="23"/>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24"/>
                                        </p:tgtEl>
                                      </p:cBhvr>
                                    </p:animEffect>
                                    <p:set>
                                      <p:cBhvr>
                                        <p:cTn id="16" dur="1" fill="hold">
                                          <p:stCondLst>
                                            <p:cond delay="2999"/>
                                          </p:stCondLst>
                                        </p:cTn>
                                        <p:tgtEl>
                                          <p:spTgt spid="24"/>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diamond(out)">
                                      <p:cBhvr>
                                        <p:cTn id="19" dur="3000"/>
                                        <p:tgtEl>
                                          <p:spTgt spid="20"/>
                                        </p:tgtEl>
                                      </p:cBhvr>
                                    </p:animEffect>
                                  </p:childTnLst>
                                </p:cTn>
                              </p:par>
                              <p:par>
                                <p:cTn id="20" presetID="55"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3000" fill="hold"/>
                                        <p:tgtEl>
                                          <p:spTgt spid="20"/>
                                        </p:tgtEl>
                                        <p:attrNameLst>
                                          <p:attrName>ppt_w</p:attrName>
                                        </p:attrNameLst>
                                      </p:cBhvr>
                                      <p:tavLst>
                                        <p:tav tm="0">
                                          <p:val>
                                            <p:strVal val="#ppt_w*0.70"/>
                                          </p:val>
                                        </p:tav>
                                        <p:tav tm="100000">
                                          <p:val>
                                            <p:strVal val="#ppt_w"/>
                                          </p:val>
                                        </p:tav>
                                      </p:tavLst>
                                    </p:anim>
                                    <p:anim calcmode="lin" valueType="num">
                                      <p:cBhvr>
                                        <p:cTn id="23" dur="3000" fill="hold"/>
                                        <p:tgtEl>
                                          <p:spTgt spid="20"/>
                                        </p:tgtEl>
                                        <p:attrNameLst>
                                          <p:attrName>ppt_h</p:attrName>
                                        </p:attrNameLst>
                                      </p:cBhvr>
                                      <p:tavLst>
                                        <p:tav tm="0">
                                          <p:val>
                                            <p:strVal val="#ppt_h"/>
                                          </p:val>
                                        </p:tav>
                                        <p:tav tm="100000">
                                          <p:val>
                                            <p:strVal val="#ppt_h"/>
                                          </p:val>
                                        </p:tav>
                                      </p:tavLst>
                                    </p:anim>
                                    <p:animEffect transition="in" filter="fade">
                                      <p:cBhvr>
                                        <p:cTn id="24" dur="3000"/>
                                        <p:tgtEl>
                                          <p:spTgt spid="20"/>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1"/>
                                          </p:val>
                                        </p:tav>
                                        <p:tav tm="100000">
                                          <p:val>
                                            <p:strVal val="#ppt_x"/>
                                          </p:val>
                                        </p:tav>
                                      </p:tavLst>
                                    </p:anim>
                                    <p:anim calcmode="lin" valueType="num">
                                      <p:cBhvr>
                                        <p:cTn id="3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na María\Desktop\158858K.jpg"/>
          <p:cNvPicPr>
            <a:picLocks noChangeAspect="1" noChangeArrowheads="1"/>
          </p:cNvPicPr>
          <p:nvPr/>
        </p:nvPicPr>
        <p:blipFill>
          <a:blip r:embed="rId3" cstate="print"/>
          <a:srcRect l="15350" r="14563"/>
          <a:stretch>
            <a:fillRect/>
          </a:stretch>
        </p:blipFill>
        <p:spPr bwMode="auto">
          <a:xfrm>
            <a:off x="1403350" y="0"/>
            <a:ext cx="6408738" cy="5715000"/>
          </a:xfrm>
          <a:prstGeom prst="rect">
            <a:avLst/>
          </a:prstGeom>
          <a:noFill/>
          <a:ln w="9525">
            <a:noFill/>
            <a:miter lim="800000"/>
            <a:headEnd/>
            <a:tailEnd/>
          </a:ln>
        </p:spPr>
      </p:pic>
      <p:pic>
        <p:nvPicPr>
          <p:cNvPr id="1026" name="Picture 2" descr="C:\Users\Ana María\Desktop\158858K.jpg"/>
          <p:cNvPicPr>
            <a:picLocks noChangeAspect="1" noChangeArrowheads="1"/>
          </p:cNvPicPr>
          <p:nvPr/>
        </p:nvPicPr>
        <p:blipFill>
          <a:blip r:embed="rId3" cstate="print"/>
          <a:srcRect r="84650"/>
          <a:stretch>
            <a:fillRect/>
          </a:stretch>
        </p:blipFill>
        <p:spPr bwMode="auto">
          <a:xfrm>
            <a:off x="0" y="0"/>
            <a:ext cx="1403350" cy="5715000"/>
          </a:xfrm>
          <a:prstGeom prst="rect">
            <a:avLst/>
          </a:prstGeom>
          <a:noFill/>
          <a:ln w="9525">
            <a:noFill/>
            <a:miter lim="800000"/>
            <a:headEnd/>
            <a:tailEnd/>
          </a:ln>
        </p:spPr>
      </p:pic>
      <p:pic>
        <p:nvPicPr>
          <p:cNvPr id="3" name="Picture 2" descr="C:\Users\Ana María\Desktop\158858K.jpg"/>
          <p:cNvPicPr>
            <a:picLocks noChangeAspect="1" noChangeArrowheads="1"/>
          </p:cNvPicPr>
          <p:nvPr/>
        </p:nvPicPr>
        <p:blipFill>
          <a:blip r:embed="rId3" cstate="print"/>
          <a:srcRect l="85437"/>
          <a:stretch>
            <a:fillRect/>
          </a:stretch>
        </p:blipFill>
        <p:spPr bwMode="auto">
          <a:xfrm>
            <a:off x="7812088" y="0"/>
            <a:ext cx="1331912" cy="5715000"/>
          </a:xfrm>
          <a:prstGeom prst="rect">
            <a:avLst/>
          </a:prstGeom>
          <a:noFill/>
          <a:ln w="9525">
            <a:noFill/>
            <a:miter lim="800000"/>
            <a:headEnd/>
            <a:tailEnd/>
          </a:ln>
        </p:spPr>
      </p:pic>
      <p:sp>
        <p:nvSpPr>
          <p:cNvPr id="5" name="4 CuadroTexto"/>
          <p:cNvSpPr txBox="1"/>
          <p:nvPr/>
        </p:nvSpPr>
        <p:spPr>
          <a:xfrm>
            <a:off x="250825" y="4657725"/>
            <a:ext cx="8032968"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No sabemos quien sujeta a quien, pero en este callejón tan estrecho fueron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 poner una especie de pilastras de contención desde la iglesia de Santiago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hasta la casa de enfrente, ¿con qué idea lo hicieron? Pues no lo se.</a:t>
            </a:r>
          </a:p>
        </p:txBody>
      </p:sp>
    </p:spTree>
    <p:custDataLst>
      <p:tags r:id="rId1"/>
    </p:custData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26000">
        <p15:prstTrans prst="curtain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0-#ppt_h/2"/>
                                          </p:val>
                                        </p:tav>
                                        <p:tav tm="100000">
                                          <p:val>
                                            <p:strVal val="#ppt_y"/>
                                          </p:val>
                                        </p:tav>
                                      </p:tavLst>
                                    </p:anim>
                                  </p:childTnLst>
                                </p:cTn>
                              </p:par>
                              <p:par>
                                <p:cTn id="16" presetID="23" presetClass="entr" presetSubtype="16"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 calcmode="lin" valueType="num">
                                      <p:cBhvr>
                                        <p:cTn id="18" dur="3000" fill="hold"/>
                                        <p:tgtEl>
                                          <p:spTgt spid="1026"/>
                                        </p:tgtEl>
                                        <p:attrNameLst>
                                          <p:attrName>ppt_w</p:attrName>
                                        </p:attrNameLst>
                                      </p:cBhvr>
                                      <p:tavLst>
                                        <p:tav tm="0">
                                          <p:val>
                                            <p:fltVal val="0"/>
                                          </p:val>
                                        </p:tav>
                                        <p:tav tm="100000">
                                          <p:val>
                                            <p:strVal val="#ppt_w"/>
                                          </p:val>
                                        </p:tav>
                                      </p:tavLst>
                                    </p:anim>
                                    <p:anim calcmode="lin" valueType="num">
                                      <p:cBhvr>
                                        <p:cTn id="19" dur="3000" fill="hold"/>
                                        <p:tgtEl>
                                          <p:spTgt spid="1026"/>
                                        </p:tgtEl>
                                        <p:attrNameLst>
                                          <p:attrName>ppt_h</p:attrName>
                                        </p:attrNameLst>
                                      </p:cBhvr>
                                      <p:tavLst>
                                        <p:tav tm="0">
                                          <p:val>
                                            <p:fltVal val="0"/>
                                          </p:val>
                                        </p:tav>
                                        <p:tav tm="100000">
                                          <p:val>
                                            <p:strVal val="#ppt_h"/>
                                          </p:val>
                                        </p:tav>
                                      </p:tavLst>
                                    </p:anim>
                                  </p:childTnLst>
                                </p:cTn>
                              </p:par>
                              <p:par>
                                <p:cTn id="20" presetID="2" presetClass="entr" presetSubtype="2" fill="hold" nodeType="withEffect">
                                  <p:stCondLst>
                                    <p:cond delay="0"/>
                                  </p:stCondLst>
                                  <p:childTnLst>
                                    <p:set>
                                      <p:cBhvr>
                                        <p:cTn id="21" dur="1" fill="hold">
                                          <p:stCondLst>
                                            <p:cond delay="0"/>
                                          </p:stCondLst>
                                        </p:cTn>
                                        <p:tgtEl>
                                          <p:spTgt spid="1026"/>
                                        </p:tgtEl>
                                        <p:attrNameLst>
                                          <p:attrName>style.visibility</p:attrName>
                                        </p:attrNameLst>
                                      </p:cBhvr>
                                      <p:to>
                                        <p:strVal val="visible"/>
                                      </p:to>
                                    </p:set>
                                    <p:anim calcmode="lin" valueType="num">
                                      <p:cBhvr additive="base">
                                        <p:cTn id="22" dur="3000" fill="hold"/>
                                        <p:tgtEl>
                                          <p:spTgt spid="1026"/>
                                        </p:tgtEl>
                                        <p:attrNameLst>
                                          <p:attrName>ppt_x</p:attrName>
                                        </p:attrNameLst>
                                      </p:cBhvr>
                                      <p:tavLst>
                                        <p:tav tm="0">
                                          <p:val>
                                            <p:strVal val="1+#ppt_w/2"/>
                                          </p:val>
                                        </p:tav>
                                        <p:tav tm="100000">
                                          <p:val>
                                            <p:strVal val="#ppt_x"/>
                                          </p:val>
                                        </p:tav>
                                      </p:tavLst>
                                    </p:anim>
                                    <p:anim calcmode="lin" valueType="num">
                                      <p:cBhvr additive="base">
                                        <p:cTn id="23" dur="3000" fill="hold"/>
                                        <p:tgtEl>
                                          <p:spTgt spid="1026"/>
                                        </p:tgtEl>
                                        <p:attrNameLst>
                                          <p:attrName>ppt_y</p:attrName>
                                        </p:attrNameLst>
                                      </p:cBhvr>
                                      <p:tavLst>
                                        <p:tav tm="0">
                                          <p:val>
                                            <p:strVal val="#ppt_y"/>
                                          </p:val>
                                        </p:tav>
                                        <p:tav tm="100000">
                                          <p:val>
                                            <p:strVal val="#ppt_y"/>
                                          </p:val>
                                        </p:tav>
                                      </p:tavLst>
                                    </p:anim>
                                  </p:childTnLst>
                                </p:cTn>
                              </p:par>
                              <p:par>
                                <p:cTn id="24" presetID="3" presetClass="entr" presetSubtype="10" fill="hold" nodeType="withEffect">
                                  <p:stCondLst>
                                    <p:cond delay="0"/>
                                  </p:stCondLst>
                                  <p:childTnLst>
                                    <p:set>
                                      <p:cBhvr>
                                        <p:cTn id="25" dur="1" fill="hold">
                                          <p:stCondLst>
                                            <p:cond delay="0"/>
                                          </p:stCondLst>
                                        </p:cTn>
                                        <p:tgtEl>
                                          <p:spTgt spid="1026"/>
                                        </p:tgtEl>
                                        <p:attrNameLst>
                                          <p:attrName>style.visibility</p:attrName>
                                        </p:attrNameLst>
                                      </p:cBhvr>
                                      <p:to>
                                        <p:strVal val="visible"/>
                                      </p:to>
                                    </p:set>
                                    <p:animEffect transition="in" filter="blinds(horizontal)">
                                      <p:cBhvr>
                                        <p:cTn id="26" dur="3000"/>
                                        <p:tgtEl>
                                          <p:spTgt spid="1026"/>
                                        </p:tgtEl>
                                      </p:cBhvr>
                                    </p:animEffect>
                                  </p:childTnLst>
                                </p:cTn>
                              </p:par>
                              <p:par>
                                <p:cTn id="27" presetID="23" presetClass="entr" presetSubtype="16"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3000" fill="hold"/>
                                        <p:tgtEl>
                                          <p:spTgt spid="3"/>
                                        </p:tgtEl>
                                        <p:attrNameLst>
                                          <p:attrName>ppt_w</p:attrName>
                                        </p:attrNameLst>
                                      </p:cBhvr>
                                      <p:tavLst>
                                        <p:tav tm="0">
                                          <p:val>
                                            <p:fltVal val="0"/>
                                          </p:val>
                                        </p:tav>
                                        <p:tav tm="100000">
                                          <p:val>
                                            <p:strVal val="#ppt_w"/>
                                          </p:val>
                                        </p:tav>
                                      </p:tavLst>
                                    </p:anim>
                                    <p:anim calcmode="lin" valueType="num">
                                      <p:cBhvr>
                                        <p:cTn id="30" dur="3000" fill="hold"/>
                                        <p:tgtEl>
                                          <p:spTgt spid="3"/>
                                        </p:tgtEl>
                                        <p:attrNameLst>
                                          <p:attrName>ppt_h</p:attrName>
                                        </p:attrNameLst>
                                      </p:cBhvr>
                                      <p:tavLst>
                                        <p:tav tm="0">
                                          <p:val>
                                            <p:fltVal val="0"/>
                                          </p:val>
                                        </p:tav>
                                        <p:tav tm="100000">
                                          <p:val>
                                            <p:strVal val="#ppt_h"/>
                                          </p:val>
                                        </p:tav>
                                      </p:tavLst>
                                    </p:anim>
                                  </p:childTnLst>
                                </p:cTn>
                              </p:par>
                              <p:par>
                                <p:cTn id="31" presetID="2" presetClass="entr" presetSubtype="8" fill="hold"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3000" fill="hold"/>
                                        <p:tgtEl>
                                          <p:spTgt spid="3"/>
                                        </p:tgtEl>
                                        <p:attrNameLst>
                                          <p:attrName>ppt_x</p:attrName>
                                        </p:attrNameLst>
                                      </p:cBhvr>
                                      <p:tavLst>
                                        <p:tav tm="0">
                                          <p:val>
                                            <p:strVal val="0-#ppt_w/2"/>
                                          </p:val>
                                        </p:tav>
                                        <p:tav tm="100000">
                                          <p:val>
                                            <p:strVal val="#ppt_x"/>
                                          </p:val>
                                        </p:tav>
                                      </p:tavLst>
                                    </p:anim>
                                    <p:anim calcmode="lin" valueType="num">
                                      <p:cBhvr additive="base">
                                        <p:cTn id="34" dur="3000" fill="hold"/>
                                        <p:tgtEl>
                                          <p:spTgt spid="3"/>
                                        </p:tgtEl>
                                        <p:attrNameLst>
                                          <p:attrName>ppt_y</p:attrName>
                                        </p:attrNameLst>
                                      </p:cBhvr>
                                      <p:tavLst>
                                        <p:tav tm="0">
                                          <p:val>
                                            <p:strVal val="#ppt_y"/>
                                          </p:val>
                                        </p:tav>
                                        <p:tav tm="100000">
                                          <p:val>
                                            <p:strVal val="#ppt_y"/>
                                          </p:val>
                                        </p:tav>
                                      </p:tavLst>
                                    </p:anim>
                                  </p:childTnLst>
                                </p:cTn>
                              </p:par>
                              <p:par>
                                <p:cTn id="35" presetID="3" presetClass="entr" presetSubtype="1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linds(horizontal)">
                                      <p:cBhvr>
                                        <p:cTn id="37" dur="3000"/>
                                        <p:tgtEl>
                                          <p:spTgt spid="3"/>
                                        </p:tgtEl>
                                      </p:cBhvr>
                                    </p:animEffect>
                                  </p:childTnLst>
                                </p:cTn>
                              </p:par>
                            </p:childTnLst>
                          </p:cTn>
                        </p:par>
                        <p:par>
                          <p:cTn id="38" fill="hold">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errari-world-opening-large0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ferrari-world-opening-large0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ferrari-world-opening-large0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650" y="4945063"/>
            <a:ext cx="7186583"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Desde la parte de atrás vemos mejor la información la cual nos dice:</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Iglesia de Santiago el Nuevo del siglo XIV, de estilo Mudéjar.</a:t>
            </a:r>
          </a:p>
        </p:txBody>
      </p:sp>
    </p:spTree>
  </p:cSld>
  <p:clrMapOvr>
    <a:masterClrMapping/>
  </p:clrMapOvr>
  <mc:AlternateContent xmlns:mc="http://schemas.openxmlformats.org/markup-compatibility/2006" xmlns:p14="http://schemas.microsoft.com/office/powerpoint/2010/main">
    <mc:Choice Requires="p14">
      <p:transition spd="slow" p14:dur="2250" advTm="18000">
        <p14:ferris dir="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7" presetClass="exit" presetSubtype="8" fill="hold" nodeType="withEffect">
                                  <p:stCondLst>
                                    <p:cond delay="0"/>
                                  </p:stCondLst>
                                  <p:childTnLst>
                                    <p:anim calcmode="lin" valueType="num">
                                      <p:cBhvr>
                                        <p:cTn id="13" dur="3000"/>
                                        <p:tgtEl>
                                          <p:spTgt spid="5"/>
                                        </p:tgtEl>
                                        <p:attrNameLst>
                                          <p:attrName>ppt_x</p:attrName>
                                        </p:attrNameLst>
                                      </p:cBhvr>
                                      <p:tavLst>
                                        <p:tav tm="0">
                                          <p:val>
                                            <p:strVal val="ppt_x"/>
                                          </p:val>
                                        </p:tav>
                                        <p:tav tm="100000">
                                          <p:val>
                                            <p:strVal val="ppt_x-ppt_w/2"/>
                                          </p:val>
                                        </p:tav>
                                      </p:tavLst>
                                    </p:anim>
                                    <p:anim calcmode="lin" valueType="num">
                                      <p:cBhvr>
                                        <p:cTn id="14" dur="3000"/>
                                        <p:tgtEl>
                                          <p:spTgt spid="5"/>
                                        </p:tgtEl>
                                        <p:attrNameLst>
                                          <p:attrName>ppt_y</p:attrName>
                                        </p:attrNameLst>
                                      </p:cBhvr>
                                      <p:tavLst>
                                        <p:tav tm="0">
                                          <p:val>
                                            <p:strVal val="ppt_y"/>
                                          </p:val>
                                        </p:tav>
                                        <p:tav tm="100000">
                                          <p:val>
                                            <p:strVal val="ppt_y"/>
                                          </p:val>
                                        </p:tav>
                                      </p:tavLst>
                                    </p:anim>
                                    <p:anim calcmode="lin" valueType="num">
                                      <p:cBhvr>
                                        <p:cTn id="15" dur="3000"/>
                                        <p:tgtEl>
                                          <p:spTgt spid="5"/>
                                        </p:tgtEl>
                                        <p:attrNameLst>
                                          <p:attrName>ppt_w</p:attrName>
                                        </p:attrNameLst>
                                      </p:cBhvr>
                                      <p:tavLst>
                                        <p:tav tm="0">
                                          <p:val>
                                            <p:strVal val="ppt_w"/>
                                          </p:val>
                                        </p:tav>
                                        <p:tav tm="100000">
                                          <p:val>
                                            <p:fltVal val="0"/>
                                          </p:val>
                                        </p:tav>
                                      </p:tavLst>
                                    </p:anim>
                                    <p:anim calcmode="lin" valueType="num">
                                      <p:cBhvr>
                                        <p:cTn id="16" dur="3000"/>
                                        <p:tgtEl>
                                          <p:spTgt spid="5"/>
                                        </p:tgtEl>
                                        <p:attrNameLst>
                                          <p:attrName>ppt_h</p:attrName>
                                        </p:attrNameLst>
                                      </p:cBhvr>
                                      <p:tavLst>
                                        <p:tav tm="0">
                                          <p:val>
                                            <p:strVal val="ppt_h"/>
                                          </p:val>
                                        </p:tav>
                                        <p:tav tm="100000">
                                          <p:val>
                                            <p:strVal val="ppt_h"/>
                                          </p:val>
                                        </p:tav>
                                      </p:tavLst>
                                    </p:anim>
                                    <p:set>
                                      <p:cBhvr>
                                        <p:cTn id="17" dur="1" fill="hold">
                                          <p:stCondLst>
                                            <p:cond delay="2999"/>
                                          </p:stCondLst>
                                        </p:cTn>
                                        <p:tgtEl>
                                          <p:spTgt spid="5"/>
                                        </p:tgtEl>
                                        <p:attrNameLst>
                                          <p:attrName>style.visibility</p:attrName>
                                        </p:attrNameLst>
                                      </p:cBhvr>
                                      <p:to>
                                        <p:strVal val="hidden"/>
                                      </p:to>
                                    </p:set>
                                  </p:childTnLst>
                                </p:cTn>
                              </p:par>
                              <p:par>
                                <p:cTn id="18" presetID="6" presetClass="exit" presetSubtype="32" fill="hold" nodeType="withEffect">
                                  <p:stCondLst>
                                    <p:cond delay="0"/>
                                  </p:stCondLst>
                                  <p:childTnLst>
                                    <p:animEffect transition="out" filter="circle(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17" presetClass="exit" presetSubtype="2" fill="hold" nodeType="withEffect">
                                  <p:stCondLst>
                                    <p:cond delay="0"/>
                                  </p:stCondLst>
                                  <p:childTnLst>
                                    <p:anim calcmode="lin" valueType="num">
                                      <p:cBhvr>
                                        <p:cTn id="22" dur="3000"/>
                                        <p:tgtEl>
                                          <p:spTgt spid="6"/>
                                        </p:tgtEl>
                                        <p:attrNameLst>
                                          <p:attrName>ppt_x</p:attrName>
                                        </p:attrNameLst>
                                      </p:cBhvr>
                                      <p:tavLst>
                                        <p:tav tm="0">
                                          <p:val>
                                            <p:strVal val="ppt_x"/>
                                          </p:val>
                                        </p:tav>
                                        <p:tav tm="100000">
                                          <p:val>
                                            <p:strVal val="ppt_x+ppt_w/2"/>
                                          </p:val>
                                        </p:tav>
                                      </p:tavLst>
                                    </p:anim>
                                    <p:anim calcmode="lin" valueType="num">
                                      <p:cBhvr>
                                        <p:cTn id="23" dur="3000"/>
                                        <p:tgtEl>
                                          <p:spTgt spid="6"/>
                                        </p:tgtEl>
                                        <p:attrNameLst>
                                          <p:attrName>ppt_y</p:attrName>
                                        </p:attrNameLst>
                                      </p:cBhvr>
                                      <p:tavLst>
                                        <p:tav tm="0">
                                          <p:val>
                                            <p:strVal val="ppt_y"/>
                                          </p:val>
                                        </p:tav>
                                        <p:tav tm="100000">
                                          <p:val>
                                            <p:strVal val="ppt_y"/>
                                          </p:val>
                                        </p:tav>
                                      </p:tavLst>
                                    </p:anim>
                                    <p:anim calcmode="lin" valueType="num">
                                      <p:cBhvr>
                                        <p:cTn id="24" dur="3000"/>
                                        <p:tgtEl>
                                          <p:spTgt spid="6"/>
                                        </p:tgtEl>
                                        <p:attrNameLst>
                                          <p:attrName>ppt_w</p:attrName>
                                        </p:attrNameLst>
                                      </p:cBhvr>
                                      <p:tavLst>
                                        <p:tav tm="0">
                                          <p:val>
                                            <p:strVal val="ppt_w"/>
                                          </p:val>
                                        </p:tav>
                                        <p:tav tm="100000">
                                          <p:val>
                                            <p:fltVal val="0"/>
                                          </p:val>
                                        </p:tav>
                                      </p:tavLst>
                                    </p:anim>
                                    <p:anim calcmode="lin" valueType="num">
                                      <p:cBhvr>
                                        <p:cTn id="25" dur="3000"/>
                                        <p:tgtEl>
                                          <p:spTgt spid="6"/>
                                        </p:tgtEl>
                                        <p:attrNameLst>
                                          <p:attrName>ppt_h</p:attrName>
                                        </p:attrNameLst>
                                      </p:cBhvr>
                                      <p:tavLst>
                                        <p:tav tm="0">
                                          <p:val>
                                            <p:strVal val="ppt_h"/>
                                          </p:val>
                                        </p:tav>
                                        <p:tav tm="100000">
                                          <p:val>
                                            <p:strVal val="ppt_h"/>
                                          </p:val>
                                        </p:tav>
                                      </p:tavLst>
                                    </p:anim>
                                    <p:set>
                                      <p:cBhvr>
                                        <p:cTn id="26" dur="1" fill="hold">
                                          <p:stCondLst>
                                            <p:cond delay="2999"/>
                                          </p:stCondLst>
                                        </p:cTn>
                                        <p:tgtEl>
                                          <p:spTgt spid="6"/>
                                        </p:tgtEl>
                                        <p:attrNameLst>
                                          <p:attrName>style.visibility</p:attrName>
                                        </p:attrNameLst>
                                      </p:cBhvr>
                                      <p:to>
                                        <p:strVal val="hidden"/>
                                      </p:to>
                                    </p:set>
                                  </p:childTnLst>
                                </p:cTn>
                              </p:par>
                              <p:par>
                                <p:cTn id="27" presetID="6" presetClass="exit" presetSubtype="32" fill="hold" nodeType="withEffect">
                                  <p:stCondLst>
                                    <p:cond delay="0"/>
                                  </p:stCondLst>
                                  <p:childTnLst>
                                    <p:animEffect transition="out" filter="circle(out)">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errari-world-abu-dhabi-opening-day-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ferrari-world-abu-dhabi-opening-day-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0825" y="4657725"/>
            <a:ext cx="849788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Mientras caminamos por la Calle Mesones, sigo con la historia de la ciudad de Talavera la cual estuvo rodeada por tres recintos amurallados, cuyo    origen debe buscarse en las necesidades defensivas de la población.</a:t>
            </a:r>
          </a:p>
        </p:txBody>
      </p:sp>
    </p:spTree>
  </p:cSld>
  <p:clrMapOvr>
    <a:masterClrMapping/>
  </p:clrMapOvr>
  <mc:AlternateContent xmlns:mc="http://schemas.openxmlformats.org/markup-compatibility/2006" xmlns:p14="http://schemas.microsoft.com/office/powerpoint/2010/main">
    <mc:Choice Requires="p14">
      <p:transition spd="slow" p14:dur="225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across)">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accent2">
              <a:lumMod val="60000"/>
              <a:lumOff val="40000"/>
              <a:alpha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149585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2">
              <a:lumMod val="40000"/>
              <a:lumOff val="6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755650" y="4657725"/>
            <a:ext cx="792003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Paseando por el centro llegamos a la Plaza del Reloj, antigua Plaza de la Villa. El edificio que acoge el reloj construido en la década de 1.930, combina el Art Decó y el modernismo.</a:t>
            </a:r>
          </a:p>
        </p:txBody>
      </p:sp>
    </p:spTree>
  </p:cSld>
  <p:clrMapOvr>
    <a:masterClrMapping/>
  </p:clrMapOvr>
  <mc:AlternateContent xmlns:mc="http://schemas.openxmlformats.org/markup-compatibility/2006" xmlns:p14="http://schemas.microsoft.com/office/powerpoint/2010/main">
    <mc:Choice Requires="p14">
      <p:transition spd="slow" p14:dur="2250" advTm="25000">
        <p14:ferris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a22828a-wabasha-half_0.jpg-minesota-190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12700"/>
            <a:ext cx="4572000" cy="2811463"/>
          </a:xfrm>
          <a:prstGeom prst="rect">
            <a:avLst/>
          </a:prstGeom>
          <a:solidFill>
            <a:schemeClr val="accent2">
              <a:lumMod val="20000"/>
              <a:lumOff val="80000"/>
              <a:alpha val="65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4572000" cy="2798763"/>
          </a:xfrm>
          <a:prstGeom prst="rect">
            <a:avLst/>
          </a:prstGeom>
          <a:solidFill>
            <a:schemeClr val="accent2">
              <a:lumMod val="20000"/>
              <a:lumOff val="80000"/>
              <a:alpha val="65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2784475"/>
            <a:ext cx="4572000" cy="2930525"/>
          </a:xfrm>
          <a:prstGeom prst="rect">
            <a:avLst/>
          </a:prstGeom>
          <a:solidFill>
            <a:schemeClr val="accent2">
              <a:lumMod val="20000"/>
              <a:lumOff val="80000"/>
              <a:alpha val="65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4572000" y="2784475"/>
            <a:ext cx="4572000" cy="2930525"/>
          </a:xfrm>
          <a:prstGeom prst="rect">
            <a:avLst/>
          </a:prstGeom>
          <a:solidFill>
            <a:schemeClr val="accent2">
              <a:lumMod val="20000"/>
              <a:lumOff val="80000"/>
              <a:alpha val="65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85750" y="357188"/>
            <a:ext cx="3714750" cy="2084387"/>
          </a:xfrm>
          <a:prstGeom prst="rect">
            <a:avLst/>
          </a:prstGeom>
          <a:solidFill>
            <a:schemeClr val="accent2">
              <a:lumMod val="40000"/>
              <a:lumOff val="60000"/>
              <a:alpha val="65000"/>
            </a:scheme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929188" y="357188"/>
            <a:ext cx="3929062" cy="2084387"/>
          </a:xfrm>
          <a:prstGeom prst="rect">
            <a:avLst/>
          </a:prstGeom>
          <a:solidFill>
            <a:schemeClr val="accent2">
              <a:lumMod val="40000"/>
              <a:lumOff val="60000"/>
              <a:alpha val="65000"/>
            </a:scheme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85750" y="3144838"/>
            <a:ext cx="3714750" cy="2273300"/>
          </a:xfrm>
          <a:prstGeom prst="rect">
            <a:avLst/>
          </a:prstGeom>
          <a:solidFill>
            <a:schemeClr val="accent2">
              <a:lumMod val="40000"/>
              <a:lumOff val="60000"/>
              <a:alpha val="65000"/>
            </a:scheme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929188" y="3144838"/>
            <a:ext cx="3929062" cy="2212975"/>
          </a:xfrm>
          <a:prstGeom prst="rect">
            <a:avLst/>
          </a:prstGeom>
          <a:solidFill>
            <a:schemeClr val="accent2">
              <a:lumMod val="40000"/>
              <a:lumOff val="60000"/>
              <a:alpha val="65000"/>
            </a:scheme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5292725" y="3433763"/>
            <a:ext cx="3240088" cy="1627187"/>
          </a:xfrm>
          <a:prstGeom prst="rect">
            <a:avLst/>
          </a:prstGeom>
          <a:solidFill>
            <a:schemeClr val="accent2">
              <a:lumMod val="60000"/>
              <a:lumOff val="40000"/>
              <a:alpha val="65000"/>
            </a:scheme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611188" y="625475"/>
            <a:ext cx="3024187" cy="1487488"/>
          </a:xfrm>
          <a:prstGeom prst="rect">
            <a:avLst/>
          </a:prstGeom>
          <a:solidFill>
            <a:schemeClr val="accent2">
              <a:lumMod val="60000"/>
              <a:lumOff val="40000"/>
              <a:alpha val="65000"/>
            </a:scheme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5292725" y="655638"/>
            <a:ext cx="3240088" cy="1487487"/>
          </a:xfrm>
          <a:prstGeom prst="rect">
            <a:avLst/>
          </a:prstGeom>
          <a:solidFill>
            <a:schemeClr val="accent2">
              <a:lumMod val="60000"/>
              <a:lumOff val="40000"/>
              <a:alpha val="65000"/>
            </a:scheme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11188" y="3505200"/>
            <a:ext cx="3024187" cy="1674813"/>
          </a:xfrm>
          <a:prstGeom prst="rect">
            <a:avLst/>
          </a:prstGeom>
          <a:solidFill>
            <a:schemeClr val="accent2">
              <a:lumMod val="60000"/>
              <a:lumOff val="40000"/>
              <a:alpha val="65000"/>
            </a:schemeClr>
          </a:solidFill>
          <a:ln>
            <a:solidFill>
              <a:schemeClr val="accent2">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468313" y="4657725"/>
            <a:ext cx="84248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fachada policromada en el comienzo de la Corredera del Cristo, es del  s. XVIII, y en ella se pueden observar motivos alegóricos y ornamentales relacionados con las artes, el comercio,,,,,</a:t>
            </a:r>
          </a:p>
        </p:txBody>
      </p:sp>
    </p:spTree>
  </p:cSld>
  <p:clrMapOvr>
    <a:masterClrMapping/>
  </p:clrMapOvr>
  <mc:AlternateContent xmlns:mc="http://schemas.openxmlformats.org/markup-compatibility/2006" xmlns:p14="http://schemas.microsoft.com/office/powerpoint/2010/main">
    <mc:Choice Requires="p14">
      <p:transition spd="slow" p14:dur="2000" advTm="24000">
        <p14:warp dir="i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13" presetClass="exit" presetSubtype="32" fill="hold" grpId="0" nodeType="withEffect">
                                  <p:stCondLst>
                                    <p:cond delay="0"/>
                                  </p:stCondLst>
                                  <p:childTnLst>
                                    <p:animEffect transition="out" filter="plus(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13" presetClass="exit" presetSubtype="32" fill="hold" grpId="0" nodeType="withEffect">
                                  <p:stCondLst>
                                    <p:cond delay="0"/>
                                  </p:stCondLst>
                                  <p:childTnLst>
                                    <p:animEffect transition="out" filter="plus(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13" presetClass="exit" presetSubtype="32" fill="hold" grpId="0" nodeType="withEffect">
                                  <p:stCondLst>
                                    <p:cond delay="0"/>
                                  </p:stCondLst>
                                  <p:childTnLst>
                                    <p:animEffect transition="out" filter="plus(out)">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13" presetClass="exit" presetSubtype="32" fill="hold" grpId="0" nodeType="withEffect">
                                  <p:stCondLst>
                                    <p:cond delay="0"/>
                                  </p:stCondLst>
                                  <p:childTnLst>
                                    <p:animEffect transition="out" filter="plus(out)">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par>
                                <p:cTn id="29" presetID="13" presetClass="exit" presetSubtype="32" fill="hold" grpId="0" nodeType="withEffect">
                                  <p:stCondLst>
                                    <p:cond delay="0"/>
                                  </p:stCondLst>
                                  <p:childTnLst>
                                    <p:animEffect transition="out" filter="plus(ou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13" presetClass="exit" presetSubtype="32" fill="hold" grpId="0" nodeType="withEffect">
                                  <p:stCondLst>
                                    <p:cond delay="0"/>
                                  </p:stCondLst>
                                  <p:childTnLst>
                                    <p:animEffect transition="out" filter="plus(out)">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13" presetClass="exit" presetSubtype="32" fill="hold" grpId="0" nodeType="withEffect">
                                  <p:stCondLst>
                                    <p:cond delay="0"/>
                                  </p:stCondLst>
                                  <p:childTnLst>
                                    <p:animEffect transition="out" filter="plus(out)">
                                      <p:cBhvr>
                                        <p:cTn id="36" dur="3000"/>
                                        <p:tgtEl>
                                          <p:spTgt spid="15"/>
                                        </p:tgtEl>
                                      </p:cBhvr>
                                    </p:animEffect>
                                    <p:set>
                                      <p:cBhvr>
                                        <p:cTn id="37" dur="1" fill="hold">
                                          <p:stCondLst>
                                            <p:cond delay="2999"/>
                                          </p:stCondLst>
                                        </p:cTn>
                                        <p:tgtEl>
                                          <p:spTgt spid="15"/>
                                        </p:tgtEl>
                                        <p:attrNameLst>
                                          <p:attrName>style.visibility</p:attrName>
                                        </p:attrNameLst>
                                      </p:cBhvr>
                                      <p:to>
                                        <p:strVal val="hidden"/>
                                      </p:to>
                                    </p:set>
                                  </p:childTnLst>
                                </p:cTn>
                              </p:par>
                              <p:par>
                                <p:cTn id="38" presetID="13" presetClass="exit" presetSubtype="32" fill="hold" grpId="0" nodeType="withEffect">
                                  <p:stCondLst>
                                    <p:cond delay="0"/>
                                  </p:stCondLst>
                                  <p:childTnLst>
                                    <p:animEffect transition="out" filter="plus(out)">
                                      <p:cBhvr>
                                        <p:cTn id="39" dur="3000"/>
                                        <p:tgtEl>
                                          <p:spTgt spid="16"/>
                                        </p:tgtEl>
                                      </p:cBhvr>
                                    </p:animEffect>
                                    <p:set>
                                      <p:cBhvr>
                                        <p:cTn id="40" dur="1" fill="hold">
                                          <p:stCondLst>
                                            <p:cond delay="2999"/>
                                          </p:stCondLst>
                                        </p:cTn>
                                        <p:tgtEl>
                                          <p:spTgt spid="16"/>
                                        </p:tgtEl>
                                        <p:attrNameLst>
                                          <p:attrName>style.visibility</p:attrName>
                                        </p:attrNameLst>
                                      </p:cBhvr>
                                      <p:to>
                                        <p:strVal val="hidden"/>
                                      </p:to>
                                    </p:set>
                                  </p:childTnLst>
                                </p:cTn>
                              </p:par>
                              <p:par>
                                <p:cTn id="41" presetID="4" presetClass="entr" presetSubtype="3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ox(out)">
                                      <p:cBhvr>
                                        <p:cTn id="43" dur="3000"/>
                                        <p:tgtEl>
                                          <p:spTgt spid="4"/>
                                        </p:tgtEl>
                                      </p:cBhvr>
                                    </p:animEffec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4/3*#ppt_w"/>
                                          </p:val>
                                        </p:tav>
                                        <p:tav tm="100000">
                                          <p:val>
                                            <p:strVal val="#ppt_w"/>
                                          </p:val>
                                        </p:tav>
                                      </p:tavLst>
                                    </p:anim>
                                    <p:anim calcmode="lin" valueType="num">
                                      <p:cBhvr>
                                        <p:cTn id="47" dur="3000" fill="hold"/>
                                        <p:tgtEl>
                                          <p:spTgt spid="4"/>
                                        </p:tgtEl>
                                        <p:attrNameLst>
                                          <p:attrName>ppt_h</p:attrName>
                                        </p:attrNameLst>
                                      </p:cBhvr>
                                      <p:tavLst>
                                        <p:tav tm="0">
                                          <p:val>
                                            <p:strVal val="4/3*#ppt_h"/>
                                          </p:val>
                                        </p:tav>
                                        <p:tav tm="100000">
                                          <p:val>
                                            <p:strVal val="#ppt_h"/>
                                          </p:val>
                                        </p:tav>
                                      </p:tavLst>
                                    </p:anim>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oto-Ontari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0963" name="4 Rectángulo"/>
          <p:cNvSpPr>
            <a:spLocks noChangeArrowheads="1"/>
          </p:cNvSpPr>
          <p:nvPr/>
        </p:nvSpPr>
        <p:spPr bwMode="auto">
          <a:xfrm>
            <a:off x="4111625" y="2703513"/>
            <a:ext cx="184150" cy="369887"/>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6" name="5 Triángulo isósceles"/>
          <p:cNvSpPr/>
          <p:nvPr/>
        </p:nvSpPr>
        <p:spPr>
          <a:xfrm>
            <a:off x="0" y="0"/>
            <a:ext cx="9144000" cy="5715000"/>
          </a:xfrm>
          <a:prstGeom prst="triangle">
            <a:avLst/>
          </a:prstGeom>
          <a:solidFill>
            <a:schemeClr val="accent6">
              <a:lumMod val="20000"/>
              <a:lumOff val="80000"/>
              <a:alpha val="7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11188" y="4514850"/>
            <a:ext cx="8064500"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Aprovechando el vaciado de una de las torres albarranas de la muralla, se instaló una capilla en 1752 en la Calle Corredera. En ella se instaló un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retablo rococó con una Tabla del Cristo, vinculado a los mercaderes y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comerciantes que había en la calle.</a:t>
            </a:r>
          </a:p>
        </p:txBody>
      </p:sp>
    </p:spTree>
  </p:cSld>
  <p:clrMapOvr>
    <a:masterClrMapping/>
  </p:clrMapOvr>
  <mc:AlternateContent xmlns:mc="http://schemas.openxmlformats.org/markup-compatibility/2006" xmlns:p14="http://schemas.microsoft.com/office/powerpoint/2010/main">
    <mc:Choice Requires="p14">
      <p:transition spd="slow" p14:dur="2000" advTm="29000">
        <p:wheel spokes="1"/>
      </p:transition>
    </mc:Choice>
    <mc:Fallback xmlns="">
      <p:transition spd="slow" advTm="29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
                                          </p:val>
                                        </p:tav>
                                        <p:tav tm="100000">
                                          <p:val>
                                            <p:strVal val="#ppt_x"/>
                                          </p:val>
                                        </p:tav>
                                      </p:tavLst>
                                    </p:anim>
                                    <p:anim calcmode="lin" valueType="num">
                                      <p:cBhvr>
                                        <p:cTn id="11" dur="3000" fill="hold"/>
                                        <p:tgtEl>
                                          <p:spTgt spid="3"/>
                                        </p:tgtEl>
                                        <p:attrNameLst>
                                          <p:attrName>ppt_y</p:attrName>
                                        </p:attrNameLst>
                                      </p:cBhvr>
                                      <p:tavLst>
                                        <p:tav tm="0">
                                          <p:val>
                                            <p:strVal val="#ppt_y-#ppt_h/2"/>
                                          </p:val>
                                        </p:tav>
                                        <p:tav tm="100000">
                                          <p:val>
                                            <p:strVal val="#ppt_y"/>
                                          </p:val>
                                        </p:tav>
                                      </p:tavLst>
                                    </p:anim>
                                    <p:anim calcmode="lin" valueType="num">
                                      <p:cBhvr>
                                        <p:cTn id="12" dur="3000" fill="hold"/>
                                        <p:tgtEl>
                                          <p:spTgt spid="3"/>
                                        </p:tgtEl>
                                        <p:attrNameLst>
                                          <p:attrName>ppt_w</p:attrName>
                                        </p:attrNameLst>
                                      </p:cBhvr>
                                      <p:tavLst>
                                        <p:tav tm="0">
                                          <p:val>
                                            <p:strVal val="#ppt_w"/>
                                          </p:val>
                                        </p:tav>
                                        <p:tav tm="100000">
                                          <p:val>
                                            <p:strVal val="#ppt_w"/>
                                          </p:val>
                                        </p:tav>
                                      </p:tavLst>
                                    </p:anim>
                                    <p:anim calcmode="lin" valueType="num">
                                      <p:cBhvr>
                                        <p:cTn id="13" dur="3000" fill="hold"/>
                                        <p:tgtEl>
                                          <p:spTgt spid="3"/>
                                        </p:tgtEl>
                                        <p:attrNameLst>
                                          <p:attrName>ppt_h</p:attrName>
                                        </p:attrNameLst>
                                      </p:cBhvr>
                                      <p:tavLst>
                                        <p:tav tm="0">
                                          <p:val>
                                            <p:fltVal val="0"/>
                                          </p:val>
                                        </p:tav>
                                        <p:tav tm="100000">
                                          <p:val>
                                            <p:strVal val="#ppt_h"/>
                                          </p:val>
                                        </p:tav>
                                      </p:tavLst>
                                    </p:anim>
                                  </p:childTnLst>
                                </p:cTn>
                              </p:par>
                              <p:par>
                                <p:cTn id="14" presetID="3" presetClass="entr" presetSubtype="1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linds(horizontal)">
                                      <p:cBhvr>
                                        <p:cTn id="16" dur="3000"/>
                                        <p:tgtEl>
                                          <p:spTgt spid="3"/>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bp2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accent2">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539750" y="4792663"/>
            <a:ext cx="8280400"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muralla y torres albarranas de Talavera es un conjunto defensivo que protegía dicha ciudad ,que llegó a contar con tres recintos amurallados.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Son declarados Bien de Interés Cultural, Patrimonio Histórico de España.</a:t>
            </a:r>
          </a:p>
        </p:txBody>
      </p:sp>
    </p:spTree>
  </p:cSld>
  <p:clrMapOvr>
    <a:masterClrMapping/>
  </p:clrMapOvr>
  <mc:AlternateContent xmlns:mc="http://schemas.openxmlformats.org/markup-compatibility/2006" xmlns:p14="http://schemas.microsoft.com/office/powerpoint/2010/main">
    <mc:Choice Requires="p14">
      <p:transition spd="slow" p14:dur="2000" advTm="26000">
        <p14:flythrough/>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ntr" presetSubtype="8" fill="hold" nodeType="withEffect">
                                  <p:stCondLst>
                                    <p:cond delay="0"/>
                                  </p:stCondLst>
                                  <p:childTnLst>
                                    <p:set>
                                      <p:cBhvr>
                                        <p:cTn id="13" dur="1" fill="hold">
                                          <p:stCondLst>
                                            <p:cond delay="0"/>
                                          </p:stCondLst>
                                        </p:cTn>
                                        <p:tgtEl>
                                          <p:spTgt spid="5122"/>
                                        </p:tgtEl>
                                        <p:attrNameLst>
                                          <p:attrName>style.visibility</p:attrName>
                                        </p:attrNameLst>
                                      </p:cBhvr>
                                      <p:to>
                                        <p:strVal val="visible"/>
                                      </p:to>
                                    </p:set>
                                    <p:anim calcmode="lin" valueType="num">
                                      <p:cBhvr additive="base">
                                        <p:cTn id="14" dur="3000" fill="hold"/>
                                        <p:tgtEl>
                                          <p:spTgt spid="5122"/>
                                        </p:tgtEl>
                                        <p:attrNameLst>
                                          <p:attrName>ppt_x</p:attrName>
                                        </p:attrNameLst>
                                      </p:cBhvr>
                                      <p:tavLst>
                                        <p:tav tm="0">
                                          <p:val>
                                            <p:strVal val="0-#ppt_w/2"/>
                                          </p:val>
                                        </p:tav>
                                        <p:tav tm="100000">
                                          <p:val>
                                            <p:strVal val="#ppt_x"/>
                                          </p:val>
                                        </p:tav>
                                      </p:tavLst>
                                    </p:anim>
                                    <p:anim calcmode="lin" valueType="num">
                                      <p:cBhvr additive="base">
                                        <p:cTn id="15" dur="3000" fill="hold"/>
                                        <p:tgtEl>
                                          <p:spTgt spid="5122"/>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5122"/>
                                        </p:tgtEl>
                                        <p:attrNameLst>
                                          <p:attrName>style.visibility</p:attrName>
                                        </p:attrNameLst>
                                      </p:cBhvr>
                                      <p:to>
                                        <p:strVal val="visible"/>
                                      </p:to>
                                    </p:set>
                                    <p:animEffect transition="in" filter="blinds(horizontal)">
                                      <p:cBhvr>
                                        <p:cTn id="18" dur="3000"/>
                                        <p:tgtEl>
                                          <p:spTgt spid="512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Ottawa,_Canada_-_Parliamen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4572000"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2857500"/>
            <a:ext cx="4572000"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572000" y="0"/>
            <a:ext cx="4572000"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2857500"/>
            <a:ext cx="4572000"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11188" y="4370388"/>
            <a:ext cx="7848600"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primer recinto, denominado "La Villa", fue mandado construir  por                    Abderramán III en el s. IX -X, y es el más antiguo y monumental. Fue construido por los árabes siguiendo, posiblemente, el trazado de una muralla romana o visigoda anterior.</a:t>
            </a:r>
          </a:p>
        </p:txBody>
      </p:sp>
    </p:spTree>
  </p:cSld>
  <p:clrMapOvr>
    <a:masterClrMapping/>
  </p:clrMapOvr>
  <mc:AlternateContent xmlns:mc="http://schemas.openxmlformats.org/markup-compatibility/2006" xmlns:p14="http://schemas.microsoft.com/office/powerpoint/2010/main">
    <mc:Choice Requires="p14">
      <p:transition spd="slow" p14:dur="3000" advTm="28000">
        <p14:glitte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diamond(out)">
                                      <p:cBhvr>
                                        <p:cTn id="19" dur="3000"/>
                                        <p:tgtEl>
                                          <p:spTgt spid="3"/>
                                        </p:tgtEl>
                                      </p:cBhvr>
                                    </p:animEffect>
                                  </p:childTnLst>
                                </p:cTn>
                              </p:par>
                              <p:par>
                                <p:cTn id="20" presetID="23" presetClass="entr" presetSubtype="288"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p:val>
                                            <p:strVal val="4/3*#ppt_w"/>
                                          </p:val>
                                        </p:tav>
                                        <p:tav tm="100000">
                                          <p:val>
                                            <p:strVal val="#ppt_w"/>
                                          </p:val>
                                        </p:tav>
                                      </p:tavLst>
                                    </p:anim>
                                    <p:anim calcmode="lin" valueType="num">
                                      <p:cBhvr>
                                        <p:cTn id="23" dur="3000" fill="hold"/>
                                        <p:tgtEl>
                                          <p:spTgt spid="3"/>
                                        </p:tgtEl>
                                        <p:attrNameLst>
                                          <p:attrName>ppt_h</p:attrName>
                                        </p:attrNameLst>
                                      </p:cBhvr>
                                      <p:tavLst>
                                        <p:tav tm="0">
                                          <p:val>
                                            <p:strVal val="4/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ized version of Postal Flyers 192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ombinar"/>
          <p:cNvSpPr/>
          <p:nvPr/>
        </p:nvSpPr>
        <p:spPr>
          <a:xfrm>
            <a:off x="0" y="0"/>
            <a:ext cx="4572000" cy="5715000"/>
          </a:xfrm>
          <a:prstGeom prst="flowChartMerge">
            <a:avLst/>
          </a:prstGeom>
          <a:solidFill>
            <a:schemeClr val="accent2">
              <a:lumMod val="20000"/>
              <a:lumOff val="80000"/>
              <a:alpha val="60000"/>
            </a:schemeClr>
          </a:solid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ombinar"/>
          <p:cNvSpPr/>
          <p:nvPr/>
        </p:nvSpPr>
        <p:spPr>
          <a:xfrm>
            <a:off x="4429125" y="0"/>
            <a:ext cx="4714875" cy="5715000"/>
          </a:xfrm>
          <a:prstGeom prst="flowChartMerge">
            <a:avLst/>
          </a:prstGeom>
          <a:solidFill>
            <a:schemeClr val="accent2">
              <a:lumMod val="20000"/>
              <a:lumOff val="80000"/>
              <a:alpha val="60000"/>
            </a:schemeClr>
          </a:solid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Extracto"/>
          <p:cNvSpPr/>
          <p:nvPr/>
        </p:nvSpPr>
        <p:spPr>
          <a:xfrm>
            <a:off x="2286000" y="0"/>
            <a:ext cx="4500563" cy="5715000"/>
          </a:xfrm>
          <a:prstGeom prst="flowChartExtract">
            <a:avLst/>
          </a:prstGeom>
          <a:solidFill>
            <a:schemeClr val="accent2">
              <a:lumMod val="20000"/>
              <a:lumOff val="80000"/>
              <a:alpha val="70000"/>
            </a:schemeClr>
          </a:solid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a:off x="0" y="0"/>
            <a:ext cx="2286000" cy="5715000"/>
          </a:xfrm>
          <a:prstGeom prst="rtTriangle">
            <a:avLst/>
          </a:prstGeom>
          <a:solidFill>
            <a:schemeClr val="accent2">
              <a:lumMod val="20000"/>
              <a:lumOff val="80000"/>
              <a:alpha val="70000"/>
            </a:schemeClr>
          </a:solid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a:off x="6715125" y="0"/>
            <a:ext cx="2428875" cy="5715000"/>
          </a:xfrm>
          <a:prstGeom prst="rtTriangle">
            <a:avLst/>
          </a:prstGeom>
          <a:solidFill>
            <a:schemeClr val="accent2">
              <a:lumMod val="20000"/>
              <a:lumOff val="80000"/>
              <a:alpha val="70000"/>
            </a:schemeClr>
          </a:solidFill>
          <a:ln>
            <a:solidFill>
              <a:schemeClr val="accent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684213" y="4945063"/>
            <a:ext cx="7148111"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Desde la muralla albarrana contemplamos frente a nosotros la Calle</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Corredera del Cristo, y la calle estrecha de frente Calle del Perdón.</a:t>
            </a:r>
          </a:p>
        </p:txBody>
      </p:sp>
    </p:spTree>
  </p:cSld>
  <p:clrMapOvr>
    <a:masterClrMapping/>
  </p:clrMapOvr>
  <mc:AlternateContent xmlns:mc="http://schemas.openxmlformats.org/markup-compatibility/2006" xmlns:p14="http://schemas.microsoft.com/office/powerpoint/2010/main">
    <mc:Choice Requires="p14">
      <p:transition spd="slow" p14:dur="3000" advTm="19000">
        <p14:glitter dir="r" pattern="hexago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
                                          </p:val>
                                        </p:tav>
                                      </p:tavLst>
                                    </p:anim>
                                    <p:anim calcmode="lin" valueType="num">
                                      <p:cBhvr>
                                        <p:cTn id="13" dur="3000"/>
                                        <p:tgtEl>
                                          <p:spTgt spid="6"/>
                                        </p:tgtEl>
                                        <p:attrNameLst>
                                          <p:attrName>ppt_y</p:attrName>
                                        </p:attrNameLst>
                                      </p:cBhvr>
                                      <p:tavLst>
                                        <p:tav tm="0">
                                          <p:val>
                                            <p:strVal val="ppt_y"/>
                                          </p:val>
                                        </p:tav>
                                        <p:tav tm="100000">
                                          <p:val>
                                            <p:strVal val="ppt_y-ppt_h/2"/>
                                          </p:val>
                                        </p:tav>
                                      </p:tavLst>
                                    </p:anim>
                                    <p:anim calcmode="lin" valueType="num">
                                      <p:cBhvr>
                                        <p:cTn id="14" dur="3000"/>
                                        <p:tgtEl>
                                          <p:spTgt spid="6"/>
                                        </p:tgtEl>
                                        <p:attrNameLst>
                                          <p:attrName>ppt_w</p:attrName>
                                        </p:attrNameLst>
                                      </p:cBhvr>
                                      <p:tavLst>
                                        <p:tav tm="0">
                                          <p:val>
                                            <p:strVal val="ppt_w"/>
                                          </p:val>
                                        </p:tav>
                                        <p:tav tm="100000">
                                          <p:val>
                                            <p:strVal val="ppt_w"/>
                                          </p:val>
                                        </p:tav>
                                      </p:tavLst>
                                    </p:anim>
                                    <p:anim calcmode="lin" valueType="num">
                                      <p:cBhvr>
                                        <p:cTn id="15" dur="3000"/>
                                        <p:tgtEl>
                                          <p:spTgt spid="6"/>
                                        </p:tgtEl>
                                        <p:attrNameLst>
                                          <p:attrName>ppt_h</p:attrName>
                                        </p:attrNameLst>
                                      </p:cBhvr>
                                      <p:tavLst>
                                        <p:tav tm="0">
                                          <p:val>
                                            <p:strVal val="ppt_h"/>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3000"/>
                                        <p:tgtEl>
                                          <p:spTgt spid="7"/>
                                        </p:tgtEl>
                                        <p:attrNameLst>
                                          <p:attrName>ppt_x</p:attrName>
                                        </p:attrNameLst>
                                      </p:cBhvr>
                                      <p:tavLst>
                                        <p:tav tm="0">
                                          <p:val>
                                            <p:strVal val="ppt_x"/>
                                          </p:val>
                                        </p:tav>
                                        <p:tav tm="100000">
                                          <p:val>
                                            <p:strVal val="ppt_x"/>
                                          </p:val>
                                        </p:tav>
                                      </p:tavLst>
                                    </p:anim>
                                    <p:anim calcmode="lin" valueType="num">
                                      <p:cBhvr>
                                        <p:cTn id="31" dur="3000"/>
                                        <p:tgtEl>
                                          <p:spTgt spid="7"/>
                                        </p:tgtEl>
                                        <p:attrNameLst>
                                          <p:attrName>ppt_y</p:attrName>
                                        </p:attrNameLst>
                                      </p:cBhvr>
                                      <p:tavLst>
                                        <p:tav tm="0">
                                          <p:val>
                                            <p:strVal val="ppt_y"/>
                                          </p:val>
                                        </p:tav>
                                        <p:tav tm="100000">
                                          <p:val>
                                            <p:strVal val="ppt_y+ppt_h/2"/>
                                          </p:val>
                                        </p:tav>
                                      </p:tavLst>
                                    </p:anim>
                                    <p:anim calcmode="lin" valueType="num">
                                      <p:cBhvr>
                                        <p:cTn id="32" dur="3000"/>
                                        <p:tgtEl>
                                          <p:spTgt spid="7"/>
                                        </p:tgtEl>
                                        <p:attrNameLst>
                                          <p:attrName>ppt_w</p:attrName>
                                        </p:attrNameLst>
                                      </p:cBhvr>
                                      <p:tavLst>
                                        <p:tav tm="0">
                                          <p:val>
                                            <p:strVal val="ppt_w"/>
                                          </p:val>
                                        </p:tav>
                                        <p:tav tm="100000">
                                          <p:val>
                                            <p:strVal val="ppt_w"/>
                                          </p:val>
                                        </p:tav>
                                      </p:tavLst>
                                    </p:anim>
                                    <p:anim calcmode="lin" valueType="num">
                                      <p:cBhvr>
                                        <p:cTn id="33" dur="3000"/>
                                        <p:tgtEl>
                                          <p:spTgt spid="7"/>
                                        </p:tgtEl>
                                        <p:attrNameLst>
                                          <p:attrName>ppt_h</p:attrName>
                                        </p:attrNameLst>
                                      </p:cBhvr>
                                      <p:tavLst>
                                        <p:tav tm="0">
                                          <p:val>
                                            <p:strVal val="ppt_h"/>
                                          </p:val>
                                        </p:tav>
                                        <p:tav tm="100000">
                                          <p:val>
                                            <p:fltVal val="0"/>
                                          </p:val>
                                        </p:tav>
                                      </p:tavLst>
                                    </p:anim>
                                    <p:set>
                                      <p:cBhvr>
                                        <p:cTn id="34" dur="1" fill="hold">
                                          <p:stCondLst>
                                            <p:cond delay="2999"/>
                                          </p:stCondLst>
                                        </p:cTn>
                                        <p:tgtEl>
                                          <p:spTgt spid="7"/>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3000" fill="hold"/>
                                        <p:tgtEl>
                                          <p:spTgt spid="4"/>
                                        </p:tgtEl>
                                        <p:attrNameLst>
                                          <p:attrName>ppt_w</p:attrName>
                                        </p:attrNameLst>
                                      </p:cBhvr>
                                      <p:tavLst>
                                        <p:tav tm="0">
                                          <p:val>
                                            <p:fltVal val="0"/>
                                          </p:val>
                                        </p:tav>
                                        <p:tav tm="100000">
                                          <p:val>
                                            <p:strVal val="#ppt_w"/>
                                          </p:val>
                                        </p:tav>
                                      </p:tavLst>
                                    </p:anim>
                                    <p:anim calcmode="lin" valueType="num">
                                      <p:cBhvr>
                                        <p:cTn id="38" dur="3000" fill="hold"/>
                                        <p:tgtEl>
                                          <p:spTgt spid="4"/>
                                        </p:tgtEl>
                                        <p:attrNameLst>
                                          <p:attrName>ppt_h</p:attrName>
                                        </p:attrNameLst>
                                      </p:cBhvr>
                                      <p:tavLst>
                                        <p:tav tm="0">
                                          <p:val>
                                            <p:fltVal val="0"/>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diamond(out)">
                                      <p:cBhvr>
                                        <p:cTn id="41" dur="3000"/>
                                        <p:tgtEl>
                                          <p:spTgt spid="4"/>
                                        </p:tgtEl>
                                      </p:cBhvr>
                                    </p:animEffect>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vancouver (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5059" name="3 CuadroTexto"/>
          <p:cNvSpPr txBox="1">
            <a:spLocks noChangeArrowheads="1"/>
          </p:cNvSpPr>
          <p:nvPr/>
        </p:nvSpPr>
        <p:spPr bwMode="auto">
          <a:xfrm>
            <a:off x="1143000" y="6191250"/>
            <a:ext cx="184150" cy="369888"/>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5" name="4 Rectángulo"/>
          <p:cNvSpPr/>
          <p:nvPr/>
        </p:nvSpPr>
        <p:spPr>
          <a:xfrm>
            <a:off x="0" y="0"/>
            <a:ext cx="9144000" cy="5715000"/>
          </a:xfrm>
          <a:prstGeom prst="rect">
            <a:avLst/>
          </a:prstGeom>
          <a:solidFill>
            <a:schemeClr val="accent2">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a:p>
            <a:pPr algn="ctr"/>
            <a:endParaRPr lang="es-ES">
              <a:solidFill>
                <a:srgbClr val="FFFFFF"/>
              </a:solidFill>
              <a:cs typeface="Arial" charset="0"/>
            </a:endParaRPr>
          </a:p>
        </p:txBody>
      </p:sp>
      <p:sp>
        <p:nvSpPr>
          <p:cNvPr id="6" name="5 CuadroTexto"/>
          <p:cNvSpPr txBox="1"/>
          <p:nvPr/>
        </p:nvSpPr>
        <p:spPr>
          <a:xfrm>
            <a:off x="539750" y="4370388"/>
            <a:ext cx="7920038"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iglesia del Salvador es una de las parroquias más antiguas de la ciudad y existen datos de su existencia desde 1145. Era una iglesia rica en imaginería del siglo XVII y XVIII y de ella se conserva el ábside de tipo mudéjar.</a:t>
            </a:r>
          </a:p>
        </p:txBody>
      </p:sp>
    </p:spTree>
  </p:cSld>
  <p:clrMapOvr>
    <a:masterClrMapping/>
  </p:clrMapOvr>
  <mc:AlternateContent xmlns:mc="http://schemas.openxmlformats.org/markup-compatibility/2006" xmlns:p14="http://schemas.microsoft.com/office/powerpoint/2010/main">
    <mc:Choice Requires="p14">
      <p:transition spd="slow" p14:dur="3000" advTm="27000">
        <p14:glitte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ppt_x</p:attrName>
                                        </p:attrNameLst>
                                      </p:cBhvr>
                                      <p:tavLst>
                                        <p:tav tm="0">
                                          <p:val>
                                            <p:strVal val="#ppt_x-#ppt_w/2"/>
                                          </p:val>
                                        </p:tav>
                                        <p:tav tm="100000">
                                          <p:val>
                                            <p:strVal val="#ppt_x"/>
                                          </p:val>
                                        </p:tav>
                                      </p:tavLst>
                                    </p:anim>
                                    <p:anim calcmode="lin" valueType="num">
                                      <p:cBhvr>
                                        <p:cTn id="17" dur="3000" fill="hold"/>
                                        <p:tgtEl>
                                          <p:spTgt spid="3"/>
                                        </p:tgtEl>
                                        <p:attrNameLst>
                                          <p:attrName>ppt_y</p:attrName>
                                        </p:attrNameLst>
                                      </p:cBhvr>
                                      <p:tavLst>
                                        <p:tav tm="0">
                                          <p:val>
                                            <p:strVal val="#ppt_y"/>
                                          </p:val>
                                        </p:tav>
                                        <p:tav tm="100000">
                                          <p:val>
                                            <p:strVal val="#ppt_y"/>
                                          </p:val>
                                        </p:tav>
                                      </p:tavLst>
                                    </p:anim>
                                    <p:anim calcmode="lin" valueType="num">
                                      <p:cBhvr>
                                        <p:cTn id="18" dur="3000" fill="hold"/>
                                        <p:tgtEl>
                                          <p:spTgt spid="3"/>
                                        </p:tgtEl>
                                        <p:attrNameLst>
                                          <p:attrName>ppt_w</p:attrName>
                                        </p:attrNameLst>
                                      </p:cBhvr>
                                      <p:tavLst>
                                        <p:tav tm="0">
                                          <p:val>
                                            <p:fltVal val="0"/>
                                          </p:val>
                                        </p:tav>
                                        <p:tav tm="100000">
                                          <p:val>
                                            <p:strVal val="#ppt_w"/>
                                          </p:val>
                                        </p:tav>
                                      </p:tavLst>
                                    </p:anim>
                                    <p:anim calcmode="lin" valueType="num">
                                      <p:cBhvr>
                                        <p:cTn id="19" dur="3000" fill="hold"/>
                                        <p:tgtEl>
                                          <p:spTgt spid="3"/>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vertical)">
                                      <p:cBhvr>
                                        <p:cTn id="22" dur="3000"/>
                                        <p:tgtEl>
                                          <p:spTgt spid="3"/>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8313" y="4657725"/>
            <a:ext cx="8135937"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Teatro Palenque. Situado en el solar de la antigua iglesia de los jesuitas.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En la actualidad acoge mensualmente estrenos nacionales y cuya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programación cultural es muy rica y variada.</a:t>
            </a:r>
          </a:p>
        </p:txBody>
      </p:sp>
    </p:spTree>
  </p:cSld>
  <p:clrMapOvr>
    <a:masterClrMapping/>
  </p:clrMapOvr>
  <mc:AlternateContent xmlns:mc="http://schemas.openxmlformats.org/markup-compatibility/2006" xmlns:p14="http://schemas.microsoft.com/office/powerpoint/2010/main">
    <mc:Choice Requires="p14">
      <p:transition spd="slow" p14:dur="3000" advTm="23000">
        <p14:glitter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0-ppt_w/2"/>
                                          </p:val>
                                        </p:tav>
                                      </p:tavLst>
                                    </p:anim>
                                    <p:anim calcmode="lin" valueType="num">
                                      <p:cBhvr additive="base">
                                        <p:cTn id="7" dur="3000"/>
                                        <p:tgtEl>
                                          <p:spTgt spid="7"/>
                                        </p:tgtEl>
                                        <p:attrNameLst>
                                          <p:attrName>ppt_y</p:attrName>
                                        </p:attrNameLst>
                                      </p:cBhvr>
                                      <p:tavLst>
                                        <p:tav tm="0">
                                          <p:val>
                                            <p:strVal val="ppt_y"/>
                                          </p:val>
                                        </p:tav>
                                        <p:tav tm="100000">
                                          <p:val>
                                            <p:strVal val="ppt_y"/>
                                          </p:val>
                                        </p:tav>
                                      </p:tavLst>
                                    </p:anim>
                                    <p:set>
                                      <p:cBhvr>
                                        <p:cTn id="8" dur="1" fill="hold">
                                          <p:stCondLst>
                                            <p:cond delay="2999"/>
                                          </p:stCondLst>
                                        </p:cTn>
                                        <p:tgtEl>
                                          <p:spTgt spid="7"/>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6">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23850" y="4370388"/>
            <a:ext cx="8496300"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Pasamos junto al Teatro Victoria, que destaca en su fachada la cerámica, con alegorías de la música, retratos de dramaturgos y músicos. La fachada de tres alturas y composición simétrica es una minuciosa combinación de arquitectura modernista.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eelOff"/>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3000"/>
                                        <p:tgtEl>
                                          <p:spTgt spid="4"/>
                                        </p:tgtEl>
                                      </p:cBhvr>
                                    </p:animEffect>
                                  </p:childTnLst>
                                </p:cTn>
                              </p:par>
                              <p:par>
                                <p:cTn id="11" presetID="26" presetClass="emph" presetSubtype="0" fill="hold" nodeType="withEffect">
                                  <p:stCondLst>
                                    <p:cond delay="2000"/>
                                  </p:stCondLst>
                                  <p:childTnLst>
                                    <p:animEffect transition="out" filter="fade">
                                      <p:cBhvr>
                                        <p:cTn id="12" dur="2000" tmFilter="0, 0; .2, .5; .8, .5; 1, 0"/>
                                        <p:tgtEl>
                                          <p:spTgt spid="4"/>
                                        </p:tgtEl>
                                      </p:cBhvr>
                                    </p:animEffect>
                                    <p:animScale>
                                      <p:cBhvr>
                                        <p:cTn id="13" dur="1000" autoRev="1" fill="hold"/>
                                        <p:tgtEl>
                                          <p:spTgt spid="4"/>
                                        </p:tgtEl>
                                      </p:cBhvr>
                                      <p:by x="105000" y="105000"/>
                                    </p:animScale>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Our_Gang_1936_color.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flipH="1" flipV="1">
            <a:off x="0" y="0"/>
            <a:ext cx="9144000" cy="5715000"/>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a:off x="0" y="0"/>
            <a:ext cx="9144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188" y="4370388"/>
            <a:ext cx="8208962"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palacio de los condes de Oliva lo teníamos al lado, justo enfrente del Teatro Victoria. De origen gótico (siglo XV) fue residencia de la poderosa familia de los Centelles, es uno de los palacios más antiguos y de más alcurnia de la ciudad.</a:t>
            </a:r>
          </a:p>
        </p:txBody>
      </p:sp>
    </p:spTree>
  </p:cSld>
  <p:clrMapOvr>
    <a:masterClrMapping/>
  </p:clrMapOvr>
  <mc:AlternateContent xmlns:mc="http://schemas.openxmlformats.org/markup-compatibility/2006" xmlns:p14="http://schemas.microsoft.com/office/powerpoint/2010/main">
    <mc:Choice Requires="p14">
      <p:transition spd="slow" p14:dur="2000" advTm="28000">
        <p14:flip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9" fill="hold" grpId="0"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6" fill="hold" grpId="0"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1+ppt_w/2"/>
                                          </p:val>
                                        </p:tav>
                                      </p:tavLst>
                                    </p:anim>
                                    <p:anim calcmode="lin" valueType="num">
                                      <p:cBhvr additive="base">
                                        <p:cTn id="11" dur="3000"/>
                                        <p:tgtEl>
                                          <p:spTgt spid="6"/>
                                        </p:tgtEl>
                                        <p:attrNameLst>
                                          <p:attrName>ppt_y</p:attrName>
                                        </p:attrNameLst>
                                      </p:cBhvr>
                                      <p:tavLst>
                                        <p:tav tm="0">
                                          <p:val>
                                            <p:strVal val="ppt_y"/>
                                          </p:val>
                                        </p:tav>
                                        <p:tav tm="100000">
                                          <p:val>
                                            <p:strVal val="1+ppt_h/2"/>
                                          </p:val>
                                        </p:tav>
                                      </p:tavLst>
                                    </p:anim>
                                    <p:set>
                                      <p:cBhvr>
                                        <p:cTn id="12" dur="1" fill="hold">
                                          <p:stCondLst>
                                            <p:cond delay="2999"/>
                                          </p:stCondLst>
                                        </p:cTn>
                                        <p:tgtEl>
                                          <p:spTgt spid="6"/>
                                        </p:tgtEl>
                                        <p:attrNameLst>
                                          <p:attrName>style.visibility</p:attrName>
                                        </p:attrNameLst>
                                      </p:cBhvr>
                                      <p:to>
                                        <p:strVal val="hidden"/>
                                      </p:to>
                                    </p:set>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3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strVal val="4/3*#ppt_w"/>
                                          </p:val>
                                        </p:tav>
                                        <p:tav tm="100000">
                                          <p:val>
                                            <p:strVal val="#ppt_w"/>
                                          </p:val>
                                        </p:tav>
                                      </p:tavLst>
                                    </p:anim>
                                    <p:anim calcmode="lin" valueType="num">
                                      <p:cBhvr>
                                        <p:cTn id="19" dur="3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bd4970ce324af8686366e80e41921b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3bd4970ce324af8686366e80e41921b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750" y="4657725"/>
            <a:ext cx="8135938" cy="922338"/>
          </a:xfrm>
          <a:prstGeom prst="rect">
            <a:avLst/>
          </a:prstGeom>
          <a:noFill/>
        </p:spPr>
        <p:txBody>
          <a:bodyPr>
            <a:spAutoFit/>
          </a:bodyPr>
          <a:lstStyle/>
          <a:p>
            <a:pPr>
              <a:defRPr/>
            </a:pPr>
            <a:r>
              <a:rPr lang="es-ES" dirty="0"/>
              <a:t> </a:t>
            </a:r>
            <a:r>
              <a:rPr lang="es-ES" i="1" dirty="0">
                <a:effectLst>
                  <a:glow rad="101600">
                    <a:schemeClr val="accent2">
                      <a:satMod val="175000"/>
                      <a:alpha val="40000"/>
                    </a:schemeClr>
                  </a:glow>
                  <a:outerShdw blurRad="38100" dist="38100" dir="2700000" algn="tl">
                    <a:srgbClr val="000000">
                      <a:alpha val="43137"/>
                    </a:srgbClr>
                  </a:outerShdw>
                </a:effectLst>
              </a:rPr>
              <a:t>Seguimos paseando hasta  que encontramos la insigne figura del Padre Juan de Mariana, Cronista Real de Felipe IV e inmortal historiador, cuya figura puede apreciarse en la obra del escultor Eugenio Duque.</a:t>
            </a:r>
          </a:p>
        </p:txBody>
      </p:sp>
    </p:spTree>
  </p:cSld>
  <p:clrMapOvr>
    <a:masterClrMapping/>
  </p:clrMapOvr>
  <mc:AlternateContent xmlns:mc="http://schemas.openxmlformats.org/markup-compatibility/2006" xmlns:p14="http://schemas.microsoft.com/office/powerpoint/2010/main">
    <mc:Choice Requires="p14">
      <p:transition spd="slow" p14:dur="2000" advTm="25000">
        <p14:flip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vancouver (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ombinar"/>
          <p:cNvSpPr/>
          <p:nvPr/>
        </p:nvSpPr>
        <p:spPr>
          <a:xfrm>
            <a:off x="0" y="0"/>
            <a:ext cx="9144000" cy="5715000"/>
          </a:xfrm>
          <a:prstGeom prst="flowChartMerge">
            <a:avLst/>
          </a:prstGeom>
          <a:solidFill>
            <a:schemeClr val="bg2">
              <a:lumMod val="40000"/>
              <a:lumOff val="60000"/>
              <a:alpha val="50000"/>
            </a:schemeClr>
          </a:solidFill>
          <a:ln>
            <a:solidFill>
              <a:schemeClr val="bg2">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0" y="0"/>
            <a:ext cx="4572000" cy="5715000"/>
          </a:xfrm>
          <a:prstGeom prst="rtTriangle">
            <a:avLst/>
          </a:prstGeom>
          <a:solidFill>
            <a:schemeClr val="bg2">
              <a:lumMod val="40000"/>
              <a:lumOff val="60000"/>
              <a:alpha val="67000"/>
            </a:schemeClr>
          </a:solid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a:off x="4572000" y="0"/>
            <a:ext cx="4572000" cy="5715000"/>
          </a:xfrm>
          <a:prstGeom prst="rtTriangle">
            <a:avLst/>
          </a:prstGeom>
          <a:solidFill>
            <a:schemeClr val="bg2">
              <a:lumMod val="40000"/>
              <a:lumOff val="60000"/>
              <a:alpha val="67000"/>
            </a:schemeClr>
          </a:solid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468313" y="4238625"/>
            <a:ext cx="8208962" cy="147637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Talavera de la Reina está dividida en dos por el río Tajo, concentrándose la mayor parte de la población talaverana en la zona norte. El núcleo urbano propiamente dicho que se encuentra en su margen derecha y, en esa margen estamos nosotros contemplando el río,,,, que tranquilidad, aquí no hay estrés ni prisas, sino todo lo contrario.</a:t>
            </a:r>
          </a:p>
        </p:txBody>
      </p:sp>
    </p:spTree>
  </p:cSld>
  <p:clrMapOvr>
    <a:masterClrMapping/>
  </p:clrMapOvr>
  <mc:AlternateContent xmlns:mc="http://schemas.openxmlformats.org/markup-compatibility/2006" xmlns:p14="http://schemas.microsoft.com/office/powerpoint/2010/main">
    <mc:Choice Requires="p14">
      <p:transition spd="slow" p14:dur="2000" advTm="36000">
        <p14:doors dir="vert"/>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17" presetClass="exit" presetSubtype="2" fill="hold" grpId="0" nodeType="withEffect">
                                  <p:stCondLst>
                                    <p:cond delay="0"/>
                                  </p:stCondLst>
                                  <p:childTnLst>
                                    <p:anim calcmode="lin" valueType="num">
                                      <p:cBhvr>
                                        <p:cTn id="21" dur="3000"/>
                                        <p:tgtEl>
                                          <p:spTgt spid="8"/>
                                        </p:tgtEl>
                                        <p:attrNameLst>
                                          <p:attrName>ppt_x</p:attrName>
                                        </p:attrNameLst>
                                      </p:cBhvr>
                                      <p:tavLst>
                                        <p:tav tm="0">
                                          <p:val>
                                            <p:strVal val="ppt_x"/>
                                          </p:val>
                                        </p:tav>
                                        <p:tav tm="100000">
                                          <p:val>
                                            <p:strVal val="ppt_x+ppt_w/2"/>
                                          </p:val>
                                        </p:tav>
                                      </p:tavLst>
                                    </p:anim>
                                    <p:anim calcmode="lin" valueType="num">
                                      <p:cBhvr>
                                        <p:cTn id="22" dur="3000"/>
                                        <p:tgtEl>
                                          <p:spTgt spid="8"/>
                                        </p:tgtEl>
                                        <p:attrNameLst>
                                          <p:attrName>ppt_y</p:attrName>
                                        </p:attrNameLst>
                                      </p:cBhvr>
                                      <p:tavLst>
                                        <p:tav tm="0">
                                          <p:val>
                                            <p:strVal val="ppt_y"/>
                                          </p:val>
                                        </p:tav>
                                        <p:tav tm="100000">
                                          <p:val>
                                            <p:strVal val="ppt_y"/>
                                          </p:val>
                                        </p:tav>
                                      </p:tavLst>
                                    </p:anim>
                                    <p:anim calcmode="lin" valueType="num">
                                      <p:cBhvr>
                                        <p:cTn id="23" dur="3000"/>
                                        <p:tgtEl>
                                          <p:spTgt spid="8"/>
                                        </p:tgtEl>
                                        <p:attrNameLst>
                                          <p:attrName>ppt_w</p:attrName>
                                        </p:attrNameLst>
                                      </p:cBhvr>
                                      <p:tavLst>
                                        <p:tav tm="0">
                                          <p:val>
                                            <p:strVal val="ppt_w"/>
                                          </p:val>
                                        </p:tav>
                                        <p:tav tm="100000">
                                          <p:val>
                                            <p:fltVal val="0"/>
                                          </p:val>
                                        </p:tav>
                                      </p:tavLst>
                                    </p:anim>
                                    <p:anim calcmode="lin" valueType="num">
                                      <p:cBhvr>
                                        <p:cTn id="24" dur="3000"/>
                                        <p:tgtEl>
                                          <p:spTgt spid="8"/>
                                        </p:tgtEl>
                                        <p:attrNameLst>
                                          <p:attrName>ppt_h</p:attrName>
                                        </p:attrNameLst>
                                      </p:cBhvr>
                                      <p:tavLst>
                                        <p:tav tm="0">
                                          <p:val>
                                            <p:strVal val="ppt_h"/>
                                          </p:val>
                                        </p:tav>
                                        <p:tav tm="100000">
                                          <p:val>
                                            <p:strVal val="ppt_h"/>
                                          </p:val>
                                        </p:tav>
                                      </p:tavLst>
                                    </p:anim>
                                    <p:set>
                                      <p:cBhvr>
                                        <p:cTn id="25" dur="1" fill="hold">
                                          <p:stCondLst>
                                            <p:cond delay="2999"/>
                                          </p:stCondLst>
                                        </p:cTn>
                                        <p:tgtEl>
                                          <p:spTgt spid="8"/>
                                        </p:tgtEl>
                                        <p:attrNameLst>
                                          <p:attrName>style.visibility</p:attrName>
                                        </p:attrNameLst>
                                      </p:cBhvr>
                                      <p:to>
                                        <p:strVal val="hidden"/>
                                      </p:to>
                                    </p:set>
                                  </p:childTnLst>
                                </p:cTn>
                              </p:par>
                              <p:par>
                                <p:cTn id="26" presetID="17" presetClass="entr" presetSubtype="4"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3000" fill="hold"/>
                                        <p:tgtEl>
                                          <p:spTgt spid="3"/>
                                        </p:tgtEl>
                                        <p:attrNameLst>
                                          <p:attrName>ppt_x</p:attrName>
                                        </p:attrNameLst>
                                      </p:cBhvr>
                                      <p:tavLst>
                                        <p:tav tm="0">
                                          <p:val>
                                            <p:strVal val="#ppt_x"/>
                                          </p:val>
                                        </p:tav>
                                        <p:tav tm="100000">
                                          <p:val>
                                            <p:strVal val="#ppt_x"/>
                                          </p:val>
                                        </p:tav>
                                      </p:tavLst>
                                    </p:anim>
                                    <p:anim calcmode="lin" valueType="num">
                                      <p:cBhvr>
                                        <p:cTn id="29" dur="3000" fill="hold"/>
                                        <p:tgtEl>
                                          <p:spTgt spid="3"/>
                                        </p:tgtEl>
                                        <p:attrNameLst>
                                          <p:attrName>ppt_y</p:attrName>
                                        </p:attrNameLst>
                                      </p:cBhvr>
                                      <p:tavLst>
                                        <p:tav tm="0">
                                          <p:val>
                                            <p:strVal val="#ppt_y+#ppt_h/2"/>
                                          </p:val>
                                        </p:tav>
                                        <p:tav tm="100000">
                                          <p:val>
                                            <p:strVal val="#ppt_y"/>
                                          </p:val>
                                        </p:tav>
                                      </p:tavLst>
                                    </p:anim>
                                    <p:anim calcmode="lin" valueType="num">
                                      <p:cBhvr>
                                        <p:cTn id="30" dur="3000" fill="hold"/>
                                        <p:tgtEl>
                                          <p:spTgt spid="3"/>
                                        </p:tgtEl>
                                        <p:attrNameLst>
                                          <p:attrName>ppt_w</p:attrName>
                                        </p:attrNameLst>
                                      </p:cBhvr>
                                      <p:tavLst>
                                        <p:tav tm="0">
                                          <p:val>
                                            <p:strVal val="#ppt_w"/>
                                          </p:val>
                                        </p:tav>
                                        <p:tav tm="100000">
                                          <p:val>
                                            <p:strVal val="#ppt_w"/>
                                          </p:val>
                                        </p:tav>
                                      </p:tavLst>
                                    </p:anim>
                                    <p:anim calcmode="lin" valueType="num">
                                      <p:cBhvr>
                                        <p:cTn id="31" dur="3000" fill="hold"/>
                                        <p:tgtEl>
                                          <p:spTgt spid="3"/>
                                        </p:tgtEl>
                                        <p:attrNameLst>
                                          <p:attrName>ppt_h</p:attrName>
                                        </p:attrNameLst>
                                      </p:cBhvr>
                                      <p:tavLst>
                                        <p:tav tm="0">
                                          <p:val>
                                            <p:fltVal val="0"/>
                                          </p:val>
                                        </p:tav>
                                        <p:tav tm="100000">
                                          <p:val>
                                            <p:strVal val="#ppt_h"/>
                                          </p:val>
                                        </p:tav>
                                      </p:tavLst>
                                    </p:anim>
                                  </p:childTnLst>
                                </p:cTn>
                              </p:par>
                              <p:par>
                                <p:cTn id="32" presetID="16" presetClass="entr" presetSubtype="37"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barn(outVertical)">
                                      <p:cBhvr>
                                        <p:cTn id="34" dur="3000"/>
                                        <p:tgtEl>
                                          <p:spTgt spid="3"/>
                                        </p:tgtEl>
                                      </p:cBhvr>
                                    </p:animEffect>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1"/>
                                          </p:val>
                                        </p:tav>
                                        <p:tav tm="100000">
                                          <p:val>
                                            <p:strVal val="#ppt_x"/>
                                          </p:val>
                                        </p:tav>
                                      </p:tavLst>
                                    </p:anim>
                                    <p:anim calcmode="lin" valueType="num">
                                      <p:cBhvr>
                                        <p:cTn id="4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ynotredamemon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Luna"/>
          <p:cNvSpPr/>
          <p:nvPr/>
        </p:nvSpPr>
        <p:spPr>
          <a:xfrm>
            <a:off x="0" y="0"/>
            <a:ext cx="4071938" cy="5715000"/>
          </a:xfrm>
          <a:prstGeom prst="moon">
            <a:avLst>
              <a:gd name="adj" fmla="val 36901"/>
            </a:avLst>
          </a:prstGeom>
          <a:solidFill>
            <a:schemeClr val="accent2">
              <a:alpha val="7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flipH="1">
            <a:off x="5072063" y="0"/>
            <a:ext cx="4071937" cy="5715000"/>
          </a:xfrm>
          <a:prstGeom prst="moon">
            <a:avLst>
              <a:gd name="adj" fmla="val 41579"/>
            </a:avLst>
          </a:prstGeom>
          <a:solidFill>
            <a:schemeClr val="accent2">
              <a:alpha val="7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468313" y="4657725"/>
            <a:ext cx="7920037"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Desde el mismo lugar donde estamos situados, podemos observar el Puente de Hierro de Doña Sofía que fue construido principalmente en hierro, acero y hormigón, e inaugurado en 1908.</a:t>
            </a:r>
          </a:p>
        </p:txBody>
      </p:sp>
    </p:spTree>
  </p:cSld>
  <p:clrMapOvr>
    <a:masterClrMapping/>
  </p:clrMapOvr>
  <mc:AlternateContent xmlns:mc="http://schemas.openxmlformats.org/markup-compatibility/2006" xmlns:p14="http://schemas.microsoft.com/office/powerpoint/2010/main">
    <mc:Choice Requires="p14">
      <p:transition spd="slow" p14:dur="2000" advTm="23000">
        <p14:doors/>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9"/>
                                        </p:tgtEl>
                                        <p:attrNameLst>
                                          <p:attrName>ppt_h</p:attrName>
                                        </p:attrNameLst>
                                      </p:cBhvr>
                                      <p:tavLst>
                                        <p:tav tm="0">
                                          <p:val>
                                            <p:strVal val="ppt_h"/>
                                          </p:val>
                                        </p:tav>
                                        <p:tav tm="100000">
                                          <p:val>
                                            <p:strVal val="ppt_h"/>
                                          </p:val>
                                        </p:tav>
                                      </p:tavLst>
                                    </p:anim>
                                    <p:anim calcmode="lin" valueType="num">
                                      <p:cBhvr>
                                        <p:cTn id="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9"/>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3000" fill="hold"/>
                                        <p:tgtEl>
                                          <p:spTgt spid="3"/>
                                        </p:tgtEl>
                                        <p:attrNameLst>
                                          <p:attrName>ppt_w</p:attrName>
                                        </p:attrNameLst>
                                      </p:cBhvr>
                                      <p:tavLst>
                                        <p:tav tm="0">
                                          <p:val>
                                            <p:strVal val="4/3*#ppt_w"/>
                                          </p:val>
                                        </p:tav>
                                        <p:tav tm="100000">
                                          <p:val>
                                            <p:strVal val="#ppt_w"/>
                                          </p:val>
                                        </p:tav>
                                      </p:tavLst>
                                    </p:anim>
                                    <p:anim calcmode="lin" valueType="num">
                                      <p:cBhvr>
                                        <p:cTn id="16" dur="3000" fill="hold"/>
                                        <p:tgtEl>
                                          <p:spTgt spid="3"/>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circle(out)">
                                      <p:cBhvr>
                                        <p:cTn id="19" dur="3000"/>
                                        <p:tgtEl>
                                          <p:spTgt spid="3"/>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1"/>
                                          </p:val>
                                        </p:tav>
                                        <p:tav tm="100000">
                                          <p:val>
                                            <p:strVal val="#ppt_x"/>
                                          </p:val>
                                        </p:tav>
                                      </p:tavLst>
                                    </p:anim>
                                    <p:anim calcmode="lin" valueType="num">
                                      <p:cBhvr>
                                        <p:cTn id="2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ashington DC alrededor del año 1937 Jane Grier. En la foto con un Packard.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a:off x="0" y="0"/>
            <a:ext cx="4714875" cy="5715000"/>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4643438" y="0"/>
            <a:ext cx="4500562" cy="5715000"/>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50825" y="4237038"/>
            <a:ext cx="8088881" cy="1477328"/>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Continuamos caminando por la orilla del río por aquello de notar un poco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más el fresco, y a unos doscientos metros mas adelante vemos dos puentes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más, el primero es el Puente Romano. Es el puente mas antiguo de los tres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con que cuenta actualmente Talavera, sobre el río Tajo, el otro mas moderno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es el Puente de Castilla-La Mancha.</a:t>
            </a:r>
          </a:p>
        </p:txBody>
      </p:sp>
    </p:spTree>
  </p:cSld>
  <p:clrMapOvr>
    <a:masterClrMapping/>
  </p:clrMapOvr>
  <mc:AlternateContent xmlns:mc="http://schemas.openxmlformats.org/markup-compatibility/2006" xmlns:p14="http://schemas.microsoft.com/office/powerpoint/2010/main">
    <mc:Choice Requires="p14">
      <p:transition spd="slow" p14:dur="2250" advTm="36000">
        <p14:prism isContent="1" isInverted="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2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1 Domingo de Resureccio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188" y="4657725"/>
            <a:ext cx="77771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puente de Castilla La Mancha como podemos ver, es un puente atirantado que con sus 192 metros de altura es el puente más alto de España, y el segundo de Europa, ¿Cómo lo ves?</a:t>
            </a:r>
          </a:p>
        </p:txBody>
      </p:sp>
    </p:spTree>
  </p:cSld>
  <p:clrMapOvr>
    <a:masterClrMapping/>
  </p:clrMapOvr>
  <mc:AlternateContent xmlns:mc="http://schemas.openxmlformats.org/markup-compatibility/2006" xmlns:p14="http://schemas.microsoft.com/office/powerpoint/2010/main">
    <mc:Choice Requires="p14">
      <p:transition spd="slow" p14:dur="2250" advTm="23000">
        <p14:prism dir="u" isContent="1"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ppt_w/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strips(downLeft)">
                                      <p:cBhvr>
                                        <p:cTn id="13" dur="3000"/>
                                        <p:tgtEl>
                                          <p:spTgt spid="3"/>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niagara_falls_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Extracto"/>
          <p:cNvSpPr/>
          <p:nvPr/>
        </p:nvSpPr>
        <p:spPr>
          <a:xfrm>
            <a:off x="0" y="0"/>
            <a:ext cx="9144000" cy="5715000"/>
          </a:xfrm>
          <a:prstGeom prst="flowChartExtract">
            <a:avLst/>
          </a:prstGeom>
          <a:solidFill>
            <a:srgbClr val="C00000">
              <a:alpha val="60000"/>
            </a:srgb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ombinar"/>
          <p:cNvSpPr/>
          <p:nvPr/>
        </p:nvSpPr>
        <p:spPr>
          <a:xfrm flipV="1">
            <a:off x="0" y="0"/>
            <a:ext cx="9144000" cy="5715000"/>
          </a:xfrm>
          <a:prstGeom prst="flowChartMerg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a:off x="0" y="0"/>
            <a:ext cx="4572000" cy="5715000"/>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a:off x="4572000" y="0"/>
            <a:ext cx="4572000" cy="5715000"/>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rot="10800000">
            <a:off x="4572000" y="0"/>
            <a:ext cx="4572000" cy="5715000"/>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rot="10800000" flipH="1">
            <a:off x="0" y="0"/>
            <a:ext cx="4572000" cy="5715000"/>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Extracto"/>
          <p:cNvSpPr/>
          <p:nvPr/>
        </p:nvSpPr>
        <p:spPr>
          <a:xfrm rot="10800000">
            <a:off x="0" y="0"/>
            <a:ext cx="9144000" cy="5715000"/>
          </a:xfrm>
          <a:prstGeom prst="flowChartExtract">
            <a:avLst/>
          </a:prstGeom>
          <a:solidFill>
            <a:srgbClr val="C00000">
              <a:alpha val="60000"/>
            </a:srgb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ombinar"/>
          <p:cNvSpPr/>
          <p:nvPr/>
        </p:nvSpPr>
        <p:spPr>
          <a:xfrm rot="10800000" flipV="1">
            <a:off x="0" y="0"/>
            <a:ext cx="9144000" cy="5715000"/>
          </a:xfrm>
          <a:prstGeom prst="flowChartMerg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611188" y="4514850"/>
            <a:ext cx="7913448" cy="1200329"/>
          </a:xfrm>
          <a:prstGeom prst="rect">
            <a:avLst/>
          </a:prstGeom>
          <a:noFill/>
        </p:spPr>
        <p:txBody>
          <a:bodyPr wrap="none">
            <a:spAutoFit/>
          </a:bodyPr>
          <a:lstStyle/>
          <a:p>
            <a:r>
              <a:rPr lang="es-ES" i="1" dirty="0">
                <a:effectLst>
                  <a:glow rad="101600">
                    <a:srgbClr val="C00000">
                      <a:alpha val="60000"/>
                    </a:srgbClr>
                  </a:glow>
                  <a:outerShdw blurRad="38100" dist="38100" dir="2700000" algn="tl">
                    <a:srgbClr val="1F497D"/>
                  </a:outerShdw>
                </a:effectLst>
              </a:rPr>
              <a:t>Continuando con nuestro paseo por esta ciudad tan bonita, que hay que </a:t>
            </a:r>
          </a:p>
          <a:p>
            <a:r>
              <a:rPr lang="es-ES" i="1" dirty="0">
                <a:effectLst>
                  <a:glow rad="101600">
                    <a:srgbClr val="C00000">
                      <a:alpha val="60000"/>
                    </a:srgbClr>
                  </a:glow>
                  <a:outerShdw blurRad="38100" dist="38100" dir="2700000" algn="tl">
                    <a:srgbClr val="1F497D"/>
                  </a:outerShdw>
                </a:effectLst>
              </a:rPr>
              <a:t>reconocerlo, Talavera es bonita, llegamos a la Plaza del Pan. ¿Qué porqué </a:t>
            </a:r>
          </a:p>
          <a:p>
            <a:r>
              <a:rPr lang="es-ES" i="1" dirty="0">
                <a:effectLst>
                  <a:glow rad="101600">
                    <a:srgbClr val="C00000">
                      <a:alpha val="60000"/>
                    </a:srgbClr>
                  </a:glow>
                  <a:outerShdw blurRad="38100" dist="38100" dir="2700000" algn="tl">
                    <a:srgbClr val="1F497D"/>
                  </a:outerShdw>
                </a:effectLst>
              </a:rPr>
              <a:t>se le llama Plaza del Pan?, tu no te preocupes que yo ahora mismo te lo </a:t>
            </a:r>
          </a:p>
          <a:p>
            <a:r>
              <a:rPr lang="es-ES" i="1" dirty="0">
                <a:effectLst>
                  <a:glow rad="101600">
                    <a:srgbClr val="C00000">
                      <a:alpha val="60000"/>
                    </a:srgbClr>
                  </a:glow>
                  <a:outerShdw blurRad="38100" dist="38100" dir="2700000" algn="tl">
                    <a:srgbClr val="1F497D"/>
                  </a:outerShdw>
                </a:effectLst>
              </a:rPr>
              <a:t>cuento,,,, para eso estamos.</a:t>
            </a:r>
          </a:p>
        </p:txBody>
      </p:sp>
    </p:spTree>
  </p:cSld>
  <p:clrMapOvr>
    <a:masterClrMapping/>
  </p:clrMapOvr>
  <mc:AlternateContent xmlns:mc="http://schemas.openxmlformats.org/markup-compatibility/2006" xmlns:p14="http://schemas.microsoft.com/office/powerpoint/2010/main">
    <mc:Choice Requires="p14">
      <p:transition spd="slow" p14:dur="2250" advTm="28000">
        <p14:prism dir="r" isContent="1"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 presetClass="exit" presetSubtype="8" fill="hold" nodeType="withEffect">
                                  <p:stCondLst>
                                    <p:cond delay="0"/>
                                  </p:stCondLst>
                                  <p:childTnLst>
                                    <p:anim calcmode="lin" valueType="num">
                                      <p:cBhvr additive="base">
                                        <p:cTn id="12" dur="3000"/>
                                        <p:tgtEl>
                                          <p:spTgt spid="6"/>
                                        </p:tgtEl>
                                        <p:attrNameLst>
                                          <p:attrName>ppt_x</p:attrName>
                                        </p:attrNameLst>
                                      </p:cBhvr>
                                      <p:tavLst>
                                        <p:tav tm="0">
                                          <p:val>
                                            <p:strVal val="ppt_x"/>
                                          </p:val>
                                        </p:tav>
                                        <p:tav tm="100000">
                                          <p:val>
                                            <p:strVal val="0-ppt_w/2"/>
                                          </p:val>
                                        </p:tav>
                                      </p:tavLst>
                                    </p:anim>
                                    <p:anim calcmode="lin" valueType="num">
                                      <p:cBhvr additive="base">
                                        <p:cTn id="13" dur="3000"/>
                                        <p:tgtEl>
                                          <p:spTgt spid="6"/>
                                        </p:tgtEl>
                                        <p:attrNameLst>
                                          <p:attrName>ppt_y</p:attrName>
                                        </p:attrNameLst>
                                      </p:cBhvr>
                                      <p:tavLst>
                                        <p:tav tm="0">
                                          <p:val>
                                            <p:strVal val="ppt_y"/>
                                          </p:val>
                                        </p:tav>
                                        <p:tav tm="100000">
                                          <p:val>
                                            <p:strVal val="ppt_y"/>
                                          </p:val>
                                        </p:tav>
                                      </p:tavLst>
                                    </p:anim>
                                    <p:set>
                                      <p:cBhvr>
                                        <p:cTn id="14" dur="1" fill="hold">
                                          <p:stCondLst>
                                            <p:cond delay="2999"/>
                                          </p:stCondLst>
                                        </p:cTn>
                                        <p:tgtEl>
                                          <p:spTgt spid="6"/>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3000"/>
                                        <p:tgtEl>
                                          <p:spTgt spid="7"/>
                                        </p:tgtEl>
                                        <p:attrNameLst>
                                          <p:attrName>ppt_x</p:attrName>
                                        </p:attrNameLst>
                                      </p:cBhvr>
                                      <p:tavLst>
                                        <p:tav tm="0">
                                          <p:val>
                                            <p:strVal val="ppt_x"/>
                                          </p:val>
                                        </p:tav>
                                        <p:tav tm="100000">
                                          <p:val>
                                            <p:strVal val="1+ppt_w/2"/>
                                          </p:val>
                                        </p:tav>
                                      </p:tavLst>
                                    </p:anim>
                                    <p:anim calcmode="lin" valueType="num">
                                      <p:cBhvr additive="base">
                                        <p:cTn id="17" dur="3000"/>
                                        <p:tgtEl>
                                          <p:spTgt spid="7"/>
                                        </p:tgtEl>
                                        <p:attrNameLst>
                                          <p:attrName>ppt_y</p:attrName>
                                        </p:attrNameLst>
                                      </p:cBhvr>
                                      <p:tavLst>
                                        <p:tav tm="0">
                                          <p:val>
                                            <p:strVal val="ppt_y"/>
                                          </p:val>
                                        </p:tav>
                                        <p:tav tm="100000">
                                          <p:val>
                                            <p:strVal val="ppt_y"/>
                                          </p:val>
                                        </p:tav>
                                      </p:tavLst>
                                    </p:anim>
                                    <p:set>
                                      <p:cBhvr>
                                        <p:cTn id="18" dur="1" fill="hold">
                                          <p:stCondLst>
                                            <p:cond delay="2999"/>
                                          </p:stCondLst>
                                        </p:cTn>
                                        <p:tgtEl>
                                          <p:spTgt spid="7"/>
                                        </p:tgtEl>
                                        <p:attrNameLst>
                                          <p:attrName>style.visibility</p:attrName>
                                        </p:attrNameLst>
                                      </p:cBhvr>
                                      <p:to>
                                        <p:strVal val="hidden"/>
                                      </p:to>
                                    </p:set>
                                  </p:childTnLst>
                                </p:cTn>
                              </p:par>
                              <p:par>
                                <p:cTn id="19" presetID="2" presetClass="exit" presetSubtype="2" fill="hold" nodeType="withEffect">
                                  <p:stCondLst>
                                    <p:cond delay="0"/>
                                  </p:stCondLst>
                                  <p:childTnLst>
                                    <p:anim calcmode="lin" valueType="num">
                                      <p:cBhvr additive="base">
                                        <p:cTn id="20" dur="3000"/>
                                        <p:tgtEl>
                                          <p:spTgt spid="8"/>
                                        </p:tgtEl>
                                        <p:attrNameLst>
                                          <p:attrName>ppt_x</p:attrName>
                                        </p:attrNameLst>
                                      </p:cBhvr>
                                      <p:tavLst>
                                        <p:tav tm="0">
                                          <p:val>
                                            <p:strVal val="ppt_x"/>
                                          </p:val>
                                        </p:tav>
                                        <p:tav tm="100000">
                                          <p:val>
                                            <p:strVal val="1+ppt_w/2"/>
                                          </p:val>
                                        </p:tav>
                                      </p:tavLst>
                                    </p:anim>
                                    <p:anim calcmode="lin" valueType="num">
                                      <p:cBhvr additive="base">
                                        <p:cTn id="21" dur="3000"/>
                                        <p:tgtEl>
                                          <p:spTgt spid="8"/>
                                        </p:tgtEl>
                                        <p:attrNameLst>
                                          <p:attrName>ppt_y</p:attrName>
                                        </p:attrNameLst>
                                      </p:cBhvr>
                                      <p:tavLst>
                                        <p:tav tm="0">
                                          <p:val>
                                            <p:strVal val="ppt_y"/>
                                          </p:val>
                                        </p:tav>
                                        <p:tav tm="100000">
                                          <p:val>
                                            <p:strVal val="ppt_y"/>
                                          </p:val>
                                        </p:tav>
                                      </p:tavLst>
                                    </p:anim>
                                    <p:set>
                                      <p:cBhvr>
                                        <p:cTn id="22" dur="1" fill="hold">
                                          <p:stCondLst>
                                            <p:cond delay="2999"/>
                                          </p:stCondLst>
                                        </p:cTn>
                                        <p:tgtEl>
                                          <p:spTgt spid="8"/>
                                        </p:tgtEl>
                                        <p:attrNameLst>
                                          <p:attrName>style.visibility</p:attrName>
                                        </p:attrNameLst>
                                      </p:cBhvr>
                                      <p:to>
                                        <p:strVal val="hidden"/>
                                      </p:to>
                                    </p:set>
                                  </p:childTnLst>
                                </p:cTn>
                              </p:par>
                              <p:par>
                                <p:cTn id="23" presetID="2" presetClass="exit" presetSubtype="8" fill="hold" nodeType="withEffect">
                                  <p:stCondLst>
                                    <p:cond delay="0"/>
                                  </p:stCondLst>
                                  <p:childTnLst>
                                    <p:anim calcmode="lin" valueType="num">
                                      <p:cBhvr additive="base">
                                        <p:cTn id="24" dur="3000"/>
                                        <p:tgtEl>
                                          <p:spTgt spid="9"/>
                                        </p:tgtEl>
                                        <p:attrNameLst>
                                          <p:attrName>ppt_x</p:attrName>
                                        </p:attrNameLst>
                                      </p:cBhvr>
                                      <p:tavLst>
                                        <p:tav tm="0">
                                          <p:val>
                                            <p:strVal val="ppt_x"/>
                                          </p:val>
                                        </p:tav>
                                        <p:tav tm="100000">
                                          <p:val>
                                            <p:strVal val="0-ppt_w/2"/>
                                          </p:val>
                                        </p:tav>
                                      </p:tavLst>
                                    </p:anim>
                                    <p:anim calcmode="lin" valueType="num">
                                      <p:cBhvr additive="base">
                                        <p:cTn id="25" dur="3000"/>
                                        <p:tgtEl>
                                          <p:spTgt spid="9"/>
                                        </p:tgtEl>
                                        <p:attrNameLst>
                                          <p:attrName>ppt_y</p:attrName>
                                        </p:attrNameLst>
                                      </p:cBhvr>
                                      <p:tavLst>
                                        <p:tav tm="0">
                                          <p:val>
                                            <p:strVal val="ppt_y"/>
                                          </p:val>
                                        </p:tav>
                                        <p:tav tm="100000">
                                          <p:val>
                                            <p:strVal val="ppt_y"/>
                                          </p:val>
                                        </p:tav>
                                      </p:tavLst>
                                    </p:anim>
                                    <p:set>
                                      <p:cBhvr>
                                        <p:cTn id="26" dur="1" fill="hold">
                                          <p:stCondLst>
                                            <p:cond delay="2999"/>
                                          </p:stCondLst>
                                        </p:cTn>
                                        <p:tgtEl>
                                          <p:spTgt spid="9"/>
                                        </p:tgtEl>
                                        <p:attrNameLst>
                                          <p:attrName>style.visibility</p:attrName>
                                        </p:attrNameLst>
                                      </p:cBhvr>
                                      <p:to>
                                        <p:strVal val="hidden"/>
                                      </p:to>
                                    </p:set>
                                  </p:childTnLst>
                                </p:cTn>
                              </p:par>
                              <p:par>
                                <p:cTn id="27" presetID="16" presetClass="exit" presetSubtype="37" fill="hold" nodeType="withEffect">
                                  <p:stCondLst>
                                    <p:cond delay="0"/>
                                  </p:stCondLst>
                                  <p:childTnLst>
                                    <p:animEffect transition="out" filter="barn(outVertical)">
                                      <p:cBhvr>
                                        <p:cTn id="28" dur="3000"/>
                                        <p:tgtEl>
                                          <p:spTgt spid="10"/>
                                        </p:tgtEl>
                                      </p:cBhvr>
                                    </p:animEffect>
                                    <p:set>
                                      <p:cBhvr>
                                        <p:cTn id="29" dur="1" fill="hold">
                                          <p:stCondLst>
                                            <p:cond delay="2999"/>
                                          </p:stCondLst>
                                        </p:cTn>
                                        <p:tgtEl>
                                          <p:spTgt spid="10"/>
                                        </p:tgtEl>
                                        <p:attrNameLst>
                                          <p:attrName>style.visibility</p:attrName>
                                        </p:attrNameLst>
                                      </p:cBhvr>
                                      <p:to>
                                        <p:strVal val="hidden"/>
                                      </p:to>
                                    </p:set>
                                  </p:childTnLst>
                                </p:cTn>
                              </p:par>
                              <p:par>
                                <p:cTn id="30" presetID="16" presetClass="exit" presetSubtype="37" fill="hold" nodeType="withEffect">
                                  <p:stCondLst>
                                    <p:cond delay="0"/>
                                  </p:stCondLst>
                                  <p:childTnLst>
                                    <p:animEffect transition="out" filter="barn(outVertical)">
                                      <p:cBhvr>
                                        <p:cTn id="31" dur="3000"/>
                                        <p:tgtEl>
                                          <p:spTgt spid="11"/>
                                        </p:tgtEl>
                                      </p:cBhvr>
                                    </p:animEffect>
                                    <p:set>
                                      <p:cBhvr>
                                        <p:cTn id="32" dur="1" fill="hold">
                                          <p:stCondLst>
                                            <p:cond delay="2999"/>
                                          </p:stCondLst>
                                        </p:cTn>
                                        <p:tgtEl>
                                          <p:spTgt spid="11"/>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3000" fill="hold"/>
                                        <p:tgtEl>
                                          <p:spTgt spid="3"/>
                                        </p:tgtEl>
                                        <p:attrNameLst>
                                          <p:attrName>ppt_w</p:attrName>
                                        </p:attrNameLst>
                                      </p:cBhvr>
                                      <p:tavLst>
                                        <p:tav tm="0">
                                          <p:val>
                                            <p:strVal val="4/3*#ppt_w"/>
                                          </p:val>
                                        </p:tav>
                                        <p:tav tm="100000">
                                          <p:val>
                                            <p:strVal val="#ppt_w"/>
                                          </p:val>
                                        </p:tav>
                                      </p:tavLst>
                                    </p:anim>
                                    <p:anim calcmode="lin" valueType="num">
                                      <p:cBhvr>
                                        <p:cTn id="36" dur="3000" fill="hold"/>
                                        <p:tgtEl>
                                          <p:spTgt spid="3"/>
                                        </p:tgtEl>
                                        <p:attrNameLst>
                                          <p:attrName>ppt_h</p:attrName>
                                        </p:attrNameLst>
                                      </p:cBhvr>
                                      <p:tavLst>
                                        <p:tav tm="0">
                                          <p:val>
                                            <p:strVal val="4/3*#ppt_h"/>
                                          </p:val>
                                        </p:tav>
                                        <p:tav tm="100000">
                                          <p:val>
                                            <p:strVal val="#ppt_h"/>
                                          </p:val>
                                        </p:tav>
                                      </p:tavLst>
                                    </p:anim>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1"/>
                                          </p:val>
                                        </p:tav>
                                        <p:tav tm="100000">
                                          <p:val>
                                            <p:strVal val="#ppt_x"/>
                                          </p:val>
                                        </p:tav>
                                      </p:tavLst>
                                    </p:anim>
                                    <p:anim calcmode="lin" valueType="num">
                                      <p:cBhvr>
                                        <p:cTn id="4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122.jpg"/>
          <p:cNvPicPr>
            <a:picLocks noGrp="1" noChangeAspect="1"/>
          </p:cNvPicPr>
          <p:nvPr isPhoto="1"/>
        </p:nvPicPr>
        <p:blipFill>
          <a:blip r:embed="rId2" cstate="print"/>
          <a:srcRec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5" name="4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6" name="5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7" name="6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8" name="7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9" name="8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0" name="9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1" name="10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2" name="11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3" name="12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4" name="13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5" name="14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6" name="15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7" name="16 CuadroTexto"/>
          <p:cNvSpPr txBox="1"/>
          <p:nvPr/>
        </p:nvSpPr>
        <p:spPr>
          <a:xfrm>
            <a:off x="251520" y="4585692"/>
            <a:ext cx="85693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Mientras contemplamos la Colegiata de Santa María la Mayor, diré que su origen está vinculado al de la propia ciudad, ya que en ella estaba el antiguo foro romano. (La Colegiata se encuentra dentro de la misma Plaza del Pan).</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win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5"/>
                                        </p:tgtEl>
                                      </p:cBhvr>
                                    </p:animEffect>
                                    <p:set>
                                      <p:cBhvr>
                                        <p:cTn id="37" dur="1" fill="hold">
                                          <p:stCondLst>
                                            <p:cond delay="2999"/>
                                          </p:stCondLst>
                                        </p:cTn>
                                        <p:tgtEl>
                                          <p:spTgt spid="15"/>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6"/>
                                        </p:tgtEl>
                                      </p:cBhvr>
                                    </p:animEffect>
                                    <p:set>
                                      <p:cBhvr>
                                        <p:cTn id="40" dur="1" fill="hold">
                                          <p:stCondLst>
                                            <p:cond delay="2999"/>
                                          </p:stCondLst>
                                        </p:cTn>
                                        <p:tgtEl>
                                          <p:spTgt spid="1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rcRec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6" name="15 CuadroTexto"/>
          <p:cNvSpPr txBox="1"/>
          <p:nvPr/>
        </p:nvSpPr>
        <p:spPr>
          <a:xfrm>
            <a:off x="683568" y="4873724"/>
            <a:ext cx="7632700" cy="64770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denomina del Pan porque, antiguamente, era donde se ponía la </a:t>
            </a:r>
            <a:r>
              <a:rPr lang="es-ES" i="1" dirty="0" err="1">
                <a:effectLst>
                  <a:glow rad="101600">
                    <a:schemeClr val="accent2">
                      <a:satMod val="175000"/>
                      <a:alpha val="40000"/>
                    </a:schemeClr>
                  </a:glow>
                  <a:outerShdw blurRad="38100" dist="38100" dir="2700000" algn="tl">
                    <a:srgbClr val="000000">
                      <a:alpha val="43137"/>
                    </a:srgbClr>
                  </a:outerShdw>
                </a:effectLst>
              </a:rPr>
              <a:t>calahorra</a:t>
            </a:r>
            <a:r>
              <a:rPr lang="es-ES" i="1" dirty="0">
                <a:effectLst>
                  <a:glow rad="101600">
                    <a:schemeClr val="accent2">
                      <a:satMod val="175000"/>
                      <a:alpha val="40000"/>
                    </a:schemeClr>
                  </a:glow>
                  <a:outerShdw blurRad="38100" dist="38100" dir="2700000" algn="tl">
                    <a:srgbClr val="000000">
                      <a:alpha val="43137"/>
                    </a:srgbClr>
                  </a:outerShdw>
                </a:effectLst>
              </a:rPr>
              <a:t>, oficina municipal de venta de pan en tiempos de carestía.</a:t>
            </a:r>
          </a:p>
        </p:txBody>
      </p:sp>
    </p:spTree>
  </p:cSld>
  <p:clrMapOvr>
    <a:masterClrMapping/>
  </p:clrMapOvr>
  <mc:AlternateContent xmlns:mc="http://schemas.openxmlformats.org/markup-compatibility/2006" xmlns:p14="http://schemas.microsoft.com/office/powerpoint/2010/main">
    <mc:Choice Requires="p14">
      <p:transition spd="slow" p14:dur="3250" advTm="20000">
        <p14:honeycomb/>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rcRec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6" name="15 CuadroTexto"/>
          <p:cNvSpPr txBox="1"/>
          <p:nvPr/>
        </p:nvSpPr>
        <p:spPr>
          <a:xfrm>
            <a:off x="539552" y="4585692"/>
            <a:ext cx="79930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Su forma es rectangular y en el centro hay un espacio público con fuentes de cerámica de Talavera de la Reina, bancos de esa misma loza y vegetación.</a:t>
            </a:r>
          </a:p>
        </p:txBody>
      </p:sp>
    </p:spTree>
  </p:cSld>
  <p:clrMapOvr>
    <a:masterClrMapping/>
  </p:clrMapOvr>
  <mc:AlternateContent xmlns:mc="http://schemas.openxmlformats.org/markup-compatibility/2006" xmlns:p14="http://schemas.microsoft.com/office/powerpoint/2010/main">
    <mc:Choice Requires="p14">
      <p:transition spd="slow" p14:dur="2000" advTm="21000">
        <p14:rippl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2015-alrededor-del-mundo-11.jpg"/>
          <p:cNvPicPr>
            <a:picLocks noGrp="1" noChangeAspect="1"/>
          </p:cNvPicPr>
          <p:nvPr isPhoto="1"/>
        </p:nvPicPr>
        <p:blipFill>
          <a:blip r:embed="rId2" cstate="print"/>
          <a:srcRect/>
          <a:stretch>
            <a:fillRect/>
          </a:stretch>
        </p:blipFill>
        <p:spPr bwMode="auto">
          <a:xfrm>
            <a:off x="0" y="0"/>
            <a:ext cx="9144000" cy="5715000"/>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6" name="15 CuadroTexto"/>
          <p:cNvSpPr txBox="1"/>
          <p:nvPr/>
        </p:nvSpPr>
        <p:spPr>
          <a:xfrm>
            <a:off x="323528" y="4585692"/>
            <a:ext cx="8424862"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Era conocida también como Plaza de Santa María. Es uno de los pocos espacios urbanos de la ciudad que ha sufrido remodelaciones y ampliaciones desde el siglo XVI, dándole un trazado cada vez más regular.</a:t>
            </a:r>
          </a:p>
        </p:txBody>
      </p:sp>
    </p:spTree>
  </p:cSld>
  <p:clrMapOvr>
    <a:masterClrMapping/>
  </p:clrMapOvr>
  <mc:AlternateContent xmlns:mc="http://schemas.openxmlformats.org/markup-compatibility/2006" xmlns:p14="http://schemas.microsoft.com/office/powerpoint/2010/main">
    <mc:Choice Requires="p14">
      <p:transition spd="slow" p14:dur="3000" advTm="26000">
        <p14:vortex dir="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500" fill="hold"/>
                                        <p:tgtEl>
                                          <p:spTgt spid="2"/>
                                        </p:tgtEl>
                                        <p:attrNameLst>
                                          <p:attrName>ppt_w</p:attrName>
                                        </p:attrNameLst>
                                      </p:cBhvr>
                                      <p:tavLst>
                                        <p:tav tm="0">
                                          <p:val>
                                            <p:strVal val="4/3*#ppt_w"/>
                                          </p:val>
                                        </p:tav>
                                        <p:tav tm="100000">
                                          <p:val>
                                            <p:strVal val="#ppt_w"/>
                                          </p:val>
                                        </p:tav>
                                      </p:tavLst>
                                    </p:anim>
                                    <p:anim calcmode="lin" valueType="num">
                                      <p:cBhvr>
                                        <p:cTn id="44" dur="35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Ana María\Desktop\72309_cvety_ochen_zhyoltye_fon.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1026" name="Picture 2" descr="C:\Users\Ana María\Desktop\72309_cvety_ochen_zhyoltye_fon.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4572000" y="0"/>
            <a:ext cx="4572000"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4572000"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2857500"/>
            <a:ext cx="4572000"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2857500"/>
            <a:ext cx="4572000" cy="2857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539750" y="4370388"/>
            <a:ext cx="8424863"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la Plaza del Pan, en otros tiempos, asomaron sus balcones al palacio de Ayala, las casas de don Rodrigo de Albornoz y de Fernando Girón, la casa de Fernando de Rojas y de ella brotaba la calle de los Siete Linajes. La estatua es de Fernando de Rojas, autor de La Celestina.</a:t>
            </a:r>
          </a:p>
        </p:txBody>
      </p:sp>
    </p:spTree>
  </p:cSld>
  <p:clrMapOvr>
    <a:masterClrMapping/>
  </p:clrMapOvr>
  <mc:AlternateContent xmlns:mc="http://schemas.openxmlformats.org/markup-compatibility/2006" xmlns:p14="http://schemas.microsoft.com/office/powerpoint/2010/main">
    <mc:Choice Requires="p14">
      <p:transition spd="slow" p14:dur="3000" advTm="30000">
        <p14:vortex dir="u"/>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3000" tmFilter="0, 0; .2, .5; .8, .5; 1, 0"/>
                                        <p:tgtEl>
                                          <p:spTgt spid="1026"/>
                                        </p:tgtEl>
                                      </p:cBhvr>
                                    </p:animEffect>
                                    <p:animScale>
                                      <p:cBhvr>
                                        <p:cTn id="7" dur="1500" autoRev="1" fill="hold"/>
                                        <p:tgtEl>
                                          <p:spTgt spid="1026"/>
                                        </p:tgtEl>
                                      </p:cBhvr>
                                      <p:by x="105000" y="105000"/>
                                    </p:animScale>
                                  </p:childTnLst>
                                </p:cTn>
                              </p:par>
                              <p:par>
                                <p:cTn id="8" presetID="8" presetClass="exit" presetSubtype="16" fill="hold" grpId="0" nodeType="withEffect">
                                  <p:stCondLst>
                                    <p:cond delay="0"/>
                                  </p:stCondLst>
                                  <p:childTnLst>
                                    <p:animEffect transition="out" filter="diamond(i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8" presetClass="entr" presetSubtype="3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23" presetClass="entr" presetSubtype="16"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3000" fill="hold"/>
                                        <p:tgtEl>
                                          <p:spTgt spid="3"/>
                                        </p:tgtEl>
                                        <p:attrNameLst>
                                          <p:attrName>ppt_w</p:attrName>
                                        </p:attrNameLst>
                                      </p:cBhvr>
                                      <p:tavLst>
                                        <p:tav tm="0">
                                          <p:val>
                                            <p:fltVal val="0"/>
                                          </p:val>
                                        </p:tav>
                                        <p:tav tm="100000">
                                          <p:val>
                                            <p:strVal val="#ppt_w"/>
                                          </p:val>
                                        </p:tav>
                                      </p:tavLst>
                                    </p:anim>
                                    <p:anim calcmode="lin" valueType="num">
                                      <p:cBhvr>
                                        <p:cTn id="26" dur="3000" fill="hold"/>
                                        <p:tgtEl>
                                          <p:spTgt spid="3"/>
                                        </p:tgtEl>
                                        <p:attrNameLst>
                                          <p:attrName>ppt_h</p:attrName>
                                        </p:attrNameLst>
                                      </p:cBhvr>
                                      <p:tavLst>
                                        <p:tav tm="0">
                                          <p:val>
                                            <p:fltVal val="0"/>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1"/>
                                          </p:val>
                                        </p:tav>
                                        <p:tav tm="100000">
                                          <p:val>
                                            <p:strVal val="#ppt_x"/>
                                          </p:val>
                                        </p:tav>
                                      </p:tavLst>
                                    </p:anim>
                                    <p:anim calcmode="lin" valueType="num">
                                      <p:cBhvr>
                                        <p:cTn id="3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0" grpId="0" animBg="1"/>
      <p:bldP spid="1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rcRect/>
          <a:stretch>
            <a:fillRect/>
          </a:stretch>
        </p:blipFill>
        <p:spPr bwMode="auto">
          <a:xfrm>
            <a:off x="0" y="4763"/>
            <a:ext cx="9144000" cy="5705475"/>
          </a:xfrm>
          <a:prstGeom prst="rect">
            <a:avLst/>
          </a:prstGeom>
          <a:solidFill>
            <a:schemeClr val="bg1"/>
          </a:solidFill>
          <a:ln w="9525">
            <a:solidFill>
              <a:schemeClr val="bg1"/>
            </a:solidFill>
            <a:miter lim="800000"/>
            <a:headEnd/>
            <a:tailEnd/>
          </a:ln>
        </p:spPr>
      </p:pic>
      <p:sp>
        <p:nvSpPr>
          <p:cNvPr id="4" name="3 Rectángulo"/>
          <p:cNvSpPr/>
          <p:nvPr/>
        </p:nvSpPr>
        <p:spPr>
          <a:xfrm>
            <a:off x="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6" name="15 CuadroTexto"/>
          <p:cNvSpPr txBox="1"/>
          <p:nvPr/>
        </p:nvSpPr>
        <p:spPr>
          <a:xfrm>
            <a:off x="395536" y="4657700"/>
            <a:ext cx="82804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antigua colegiata de Santa María llamada "La Mayor" es una parroquia (que fue colegiata hasta 1851) de culto católico. Se construyó entre los siglos XIV y XV en estilo gótico-mudéjar.</a:t>
            </a:r>
          </a:p>
        </p:txBody>
      </p:sp>
    </p:spTree>
  </p:cSld>
  <p:clrMapOvr>
    <a:masterClrMapping/>
  </p:clrMapOvr>
  <mc:AlternateContent xmlns:mc="http://schemas.openxmlformats.org/markup-compatibility/2006" xmlns:p14="http://schemas.microsoft.com/office/powerpoint/2010/main">
    <mc:Choice Requires="p14">
      <p:transition spd="slow" p14:dur="2000" advTm="24000">
        <p:comb/>
      </p:transition>
    </mc:Choice>
    <mc:Fallback xmlns="">
      <p:transition spd="slow" advTm="2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7308850" y="0"/>
            <a:ext cx="1835150" cy="5715000"/>
          </a:xfrm>
          <a:prstGeom prst="rect">
            <a:avLst/>
          </a:prstGeom>
          <a:solidFill>
            <a:schemeClr val="tx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0"/>
            <a:ext cx="1763713" cy="5715000"/>
          </a:xfrm>
          <a:prstGeom prst="rect">
            <a:avLst/>
          </a:prstGeom>
          <a:solidFill>
            <a:schemeClr val="tx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f3a20a2752d5d584a4842ab84360e44abc81cc82916363.jpg"/>
          <p:cNvPicPr>
            <a:picLocks noChangeAspect="1"/>
          </p:cNvPicPr>
          <p:nvPr/>
        </p:nvPicPr>
        <p:blipFill>
          <a:blip r:embed="rId2" cstate="print"/>
          <a:srcRect/>
          <a:stretch>
            <a:fillRect/>
          </a:stretch>
        </p:blipFill>
        <p:spPr bwMode="auto">
          <a:xfrm>
            <a:off x="1763713" y="0"/>
            <a:ext cx="5545137" cy="5715000"/>
          </a:xfrm>
          <a:prstGeom prst="rect">
            <a:avLst/>
          </a:prstGeom>
          <a:noFill/>
          <a:ln w="9525">
            <a:noFill/>
            <a:miter lim="800000"/>
            <a:headEnd/>
            <a:tailEnd/>
          </a:ln>
        </p:spPr>
      </p:pic>
      <p:sp>
        <p:nvSpPr>
          <p:cNvPr id="5" name="4 Decisión"/>
          <p:cNvSpPr/>
          <p:nvPr/>
        </p:nvSpPr>
        <p:spPr>
          <a:xfrm>
            <a:off x="0" y="0"/>
            <a:ext cx="1763713" cy="5715000"/>
          </a:xfrm>
          <a:prstGeom prst="flowChartDecision">
            <a:avLst/>
          </a:prstGeom>
          <a:solidFill>
            <a:schemeClr val="tx2">
              <a:lumMod val="75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Decisión"/>
          <p:cNvSpPr/>
          <p:nvPr/>
        </p:nvSpPr>
        <p:spPr>
          <a:xfrm>
            <a:off x="214313" y="536575"/>
            <a:ext cx="1333500" cy="4702175"/>
          </a:xfrm>
          <a:prstGeom prst="flowChartDecision">
            <a:avLst/>
          </a:prstGeom>
          <a:solidFill>
            <a:schemeClr val="tx2">
              <a:lumMod val="5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Decisión"/>
          <p:cNvSpPr/>
          <p:nvPr/>
        </p:nvSpPr>
        <p:spPr>
          <a:xfrm>
            <a:off x="7308850" y="0"/>
            <a:ext cx="1835150" cy="5715000"/>
          </a:xfrm>
          <a:prstGeom prst="flowChartDecision">
            <a:avLst/>
          </a:prstGeom>
          <a:solidFill>
            <a:schemeClr val="tx2">
              <a:lumMod val="75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Decisión"/>
          <p:cNvSpPr/>
          <p:nvPr/>
        </p:nvSpPr>
        <p:spPr>
          <a:xfrm>
            <a:off x="7596188" y="536575"/>
            <a:ext cx="1296987" cy="4762500"/>
          </a:xfrm>
          <a:prstGeom prst="flowChartDecision">
            <a:avLst/>
          </a:prstGeom>
          <a:solidFill>
            <a:schemeClr val="tx2">
              <a:lumMod val="50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1763713" y="0"/>
            <a:ext cx="5545137" cy="5715000"/>
          </a:xfrm>
          <a:prstGeom prst="rect">
            <a:avLst/>
          </a:prstGeom>
          <a:solidFill>
            <a:schemeClr val="accent6">
              <a:lumMod val="20000"/>
              <a:lumOff val="80000"/>
              <a:alpha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1547813" y="4657725"/>
            <a:ext cx="63373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Su origen parece remontarse a la época romana, como templo situado en el foro de la ciudad de </a:t>
            </a:r>
            <a:r>
              <a:rPr lang="es-ES" i="1" dirty="0" err="1">
                <a:effectLst>
                  <a:glow rad="101600">
                    <a:schemeClr val="accent2">
                      <a:satMod val="175000"/>
                      <a:alpha val="40000"/>
                    </a:schemeClr>
                  </a:glow>
                  <a:outerShdw blurRad="38100" dist="38100" dir="2700000" algn="tl">
                    <a:srgbClr val="000000">
                      <a:alpha val="43137"/>
                    </a:srgbClr>
                  </a:outerShdw>
                </a:effectLst>
              </a:rPr>
              <a:t>Caesarobriga</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posiblemende</a:t>
            </a:r>
            <a:r>
              <a:rPr lang="es-ES" i="1" dirty="0">
                <a:effectLst>
                  <a:glow rad="101600">
                    <a:schemeClr val="accent2">
                      <a:satMod val="175000"/>
                      <a:alpha val="40000"/>
                    </a:schemeClr>
                  </a:glow>
                  <a:outerShdw blurRad="38100" dist="38100" dir="2700000" algn="tl">
                    <a:srgbClr val="000000">
                      <a:alpha val="43137"/>
                    </a:srgbClr>
                  </a:outerShdw>
                </a:effectLst>
              </a:rPr>
              <a:t> dedicado a Júpiter.</a:t>
            </a:r>
          </a:p>
        </p:txBody>
      </p:sp>
    </p:spTree>
  </p:cSld>
  <p:clrMapOvr>
    <a:masterClrMapping/>
  </p:clrMapOvr>
  <mc:AlternateContent xmlns:mc="http://schemas.openxmlformats.org/markup-compatibility/2006" xmlns:p14="http://schemas.microsoft.com/office/powerpoint/2010/main">
    <mc:Choice Requires="p14">
      <p:transition spd="slow" p14:dur="2500" advTm="20000">
        <p14:shred/>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style.rotation</p:attrName>
                                        </p:attrNameLst>
                                      </p:cBhvr>
                                      <p:tavLst>
                                        <p:tav tm="0">
                                          <p:val>
                                            <p:fltVal val="720"/>
                                          </p:val>
                                        </p:tav>
                                        <p:tav tm="100000">
                                          <p:val>
                                            <p:fltVal val="0"/>
                                          </p:val>
                                        </p:tav>
                                      </p:tavLst>
                                    </p:anim>
                                    <p:anim calcmode="lin" valueType="num">
                                      <p:cBhvr>
                                        <p:cTn id="12" dur="3000" fill="hold"/>
                                        <p:tgtEl>
                                          <p:spTgt spid="6"/>
                                        </p:tgtEl>
                                        <p:attrNameLst>
                                          <p:attrName>ppt_h</p:attrName>
                                        </p:attrNameLst>
                                      </p:cBhvr>
                                      <p:tavLst>
                                        <p:tav tm="0">
                                          <p:val>
                                            <p:fltVal val="0"/>
                                          </p:val>
                                        </p:tav>
                                        <p:tav tm="100000">
                                          <p:val>
                                            <p:strVal val="#ppt_h"/>
                                          </p:val>
                                        </p:tav>
                                      </p:tavLst>
                                    </p:anim>
                                    <p:anim calcmode="lin" valueType="num">
                                      <p:cBhvr>
                                        <p:cTn id="13" dur="3000" fill="hold"/>
                                        <p:tgtEl>
                                          <p:spTgt spid="6"/>
                                        </p:tgtEl>
                                        <p:attrNameLst>
                                          <p:attrName>ppt_w</p:attrName>
                                        </p:attrNameLst>
                                      </p:cBhvr>
                                      <p:tavLst>
                                        <p:tav tm="0">
                                          <p:val>
                                            <p:fltVal val="0"/>
                                          </p:val>
                                        </p:tav>
                                        <p:tav tm="100000">
                                          <p:val>
                                            <p:strVal val="#ppt_w"/>
                                          </p:val>
                                        </p:tav>
                                      </p:tavLst>
                                    </p:anim>
                                  </p:childTnLst>
                                </p:cTn>
                              </p:par>
                              <p:par>
                                <p:cTn id="14" presetID="8" presetClass="entr" presetSubtype="3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out)">
                                      <p:cBhvr>
                                        <p:cTn id="16" dur="3000"/>
                                        <p:tgtEl>
                                          <p:spTgt spid="8"/>
                                        </p:tgtEl>
                                      </p:cBhvr>
                                    </p:animEffect>
                                  </p:childTnLst>
                                </p:cTn>
                              </p:par>
                              <p:par>
                                <p:cTn id="17" presetID="35"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0"/>
                                        <p:tgtEl>
                                          <p:spTgt spid="9"/>
                                        </p:tgtEl>
                                      </p:cBhvr>
                                    </p:animEffect>
                                    <p:anim calcmode="lin" valueType="num">
                                      <p:cBhvr>
                                        <p:cTn id="20" dur="3000" fill="hold"/>
                                        <p:tgtEl>
                                          <p:spTgt spid="9"/>
                                        </p:tgtEl>
                                        <p:attrNameLst>
                                          <p:attrName>style.rotation</p:attrName>
                                        </p:attrNameLst>
                                      </p:cBhvr>
                                      <p:tavLst>
                                        <p:tav tm="0">
                                          <p:val>
                                            <p:fltVal val="720"/>
                                          </p:val>
                                        </p:tav>
                                        <p:tav tm="100000">
                                          <p:val>
                                            <p:fltVal val="0"/>
                                          </p:val>
                                        </p:tav>
                                      </p:tavLst>
                                    </p:anim>
                                    <p:anim calcmode="lin" valueType="num">
                                      <p:cBhvr>
                                        <p:cTn id="21" dur="3000" fill="hold"/>
                                        <p:tgtEl>
                                          <p:spTgt spid="9"/>
                                        </p:tgtEl>
                                        <p:attrNameLst>
                                          <p:attrName>ppt_h</p:attrName>
                                        </p:attrNameLst>
                                      </p:cBhvr>
                                      <p:tavLst>
                                        <p:tav tm="0">
                                          <p:val>
                                            <p:fltVal val="0"/>
                                          </p:val>
                                        </p:tav>
                                        <p:tav tm="100000">
                                          <p:val>
                                            <p:strVal val="#ppt_h"/>
                                          </p:val>
                                        </p:tav>
                                      </p:tavLst>
                                    </p:anim>
                                    <p:anim calcmode="lin" valueType="num">
                                      <p:cBhvr>
                                        <p:cTn id="22" dur="3000" fill="hold"/>
                                        <p:tgtEl>
                                          <p:spTgt spid="9"/>
                                        </p:tgtEl>
                                        <p:attrNameLst>
                                          <p:attrName>ppt_w</p:attrName>
                                        </p:attrNameLst>
                                      </p:cBhvr>
                                      <p:tavLst>
                                        <p:tav tm="0">
                                          <p:val>
                                            <p:fltVal val="0"/>
                                          </p:val>
                                        </p:tav>
                                        <p:tav tm="100000">
                                          <p:val>
                                            <p:strVal val="#ppt_w"/>
                                          </p:val>
                                        </p:tav>
                                      </p:tavLst>
                                    </p:anim>
                                  </p:childTnLst>
                                </p:cTn>
                              </p:par>
                              <p:par>
                                <p:cTn id="23" presetID="16" presetClass="exit" presetSubtype="26" fill="hold" grpId="0" nodeType="withEffect">
                                  <p:stCondLst>
                                    <p:cond delay="0"/>
                                  </p:stCondLst>
                                  <p:childTnLst>
                                    <p:animEffect transition="out" filter="barn(inHorizontal)">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16" presetClass="entr" presetSubtype="4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Horizontal)">
                                      <p:cBhvr>
                                        <p:cTn id="28" dur="3000"/>
                                        <p:tgtEl>
                                          <p:spTgt spid="4"/>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diamond(in)">
                                      <p:cBhvr>
                                        <p:cTn id="31" dur="3000"/>
                                        <p:tgtEl>
                                          <p:spTgt spid="14"/>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diamond(in)">
                                      <p:cBhvr>
                                        <p:cTn id="34" dur="3000"/>
                                        <p:tgtEl>
                                          <p:spTgt spid="11"/>
                                        </p:tgtEl>
                                      </p:cBhvr>
                                    </p:animEffect>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1"/>
                                          </p:val>
                                        </p:tav>
                                        <p:tav tm="100000">
                                          <p:val>
                                            <p:strVal val="#ppt_x"/>
                                          </p:val>
                                        </p:tav>
                                      </p:tavLst>
                                    </p:anim>
                                    <p:anim calcmode="lin" valueType="num">
                                      <p:cBhvr>
                                        <p:cTn id="4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1" grpId="0" animBg="1"/>
      <p:bldP spid="13" grpId="0" animBg="1"/>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Ana María\Desktop\5763120784_92df31d660_bk.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Picture 7" descr="C:\Users\Ana María\Desktop\5763120784_92df31d660_bk.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288" y="4657725"/>
            <a:ext cx="8064500" cy="922338"/>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Decir también que el edificio que tenemos a nuestra derecha, fue el que acogió el antiguo ayuntamiento desde el siglo XVI hasta finales del XIX. Se trata de un palacio de la familia Girón que lo construyó en 1566.</a:t>
            </a:r>
          </a:p>
        </p:txBody>
      </p:sp>
    </p:spTree>
  </p:cSld>
  <p:clrMapOvr>
    <a:masterClrMapping/>
  </p:clrMapOvr>
  <mc:AlternateContent xmlns:mc="http://schemas.openxmlformats.org/markup-compatibility/2006" xmlns:p14="http://schemas.microsoft.com/office/powerpoint/2010/main">
    <mc:Choice Requires="p14">
      <p:transition spd="slow" p14:dur="2000" advTm="26000">
        <p14:switch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out)">
                                      <p:cBhvr>
                                        <p:cTn id="11" dur="3000"/>
                                        <p:tgtEl>
                                          <p:spTgt spid="3"/>
                                        </p:tgtEl>
                                      </p:cBhvr>
                                    </p:animEffect>
                                  </p:childTnLst>
                                </p:cTn>
                              </p:par>
                              <p:par>
                                <p:cTn id="12" presetID="23" presetClass="entr" presetSubtype="27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2/3*#ppt_w"/>
                                          </p:val>
                                        </p:tav>
                                        <p:tav tm="100000">
                                          <p:val>
                                            <p:strVal val="#ppt_w"/>
                                          </p:val>
                                        </p:tav>
                                      </p:tavLst>
                                    </p:anim>
                                    <p:anim calcmode="lin" valueType="num">
                                      <p:cBhvr>
                                        <p:cTn id="15" dur="3000" fill="hold"/>
                                        <p:tgtEl>
                                          <p:spTgt spid="2"/>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in)">
                                      <p:cBhvr>
                                        <p:cTn id="18" dur="3000"/>
                                        <p:tgtEl>
                                          <p:spTgt spid="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288" y="4791075"/>
            <a:ext cx="79216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Sociedad Recreativa. Cuenta con cafetería, restaurante, salón de baile, jardín, diversos salones y salas de lectura y juegos. Por eso es un centro de amigos, si no tuviera todo eso ¿qué sería? .</a:t>
            </a:r>
          </a:p>
        </p:txBody>
      </p:sp>
    </p:spTree>
  </p:cSld>
  <p:clrMapOvr>
    <a:masterClrMapping/>
  </p:clrMapOvr>
  <mc:AlternateContent xmlns:mc="http://schemas.openxmlformats.org/markup-compatibility/2006" xmlns:p14="http://schemas.microsoft.com/office/powerpoint/2010/main">
    <mc:Choice Requires="p14">
      <p:transition spd="slow" p14:dur="2000" advTm="24000">
        <p14:switch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4"/>
                                        </p:tgtEl>
                                        <p:attrNameLst>
                                          <p:attrName>ppt_x</p:attrName>
                                        </p:attrNameLst>
                                      </p:cBhvr>
                                      <p:tavLst>
                                        <p:tav tm="0">
                                          <p:val>
                                            <p:strVal val="ppt_x"/>
                                          </p:val>
                                        </p:tav>
                                        <p:tav tm="100000">
                                          <p:val>
                                            <p:strVal val="ppt_x+ppt_w/2"/>
                                          </p:val>
                                        </p:tav>
                                      </p:tavLst>
                                    </p:anim>
                                    <p:anim calcmode="lin" valueType="num">
                                      <p:cBhvr>
                                        <p:cTn id="7" dur="3000"/>
                                        <p:tgtEl>
                                          <p:spTgt spid="4"/>
                                        </p:tgtEl>
                                        <p:attrNameLst>
                                          <p:attrName>ppt_y</p:attrName>
                                        </p:attrNameLst>
                                      </p:cBhvr>
                                      <p:tavLst>
                                        <p:tav tm="0">
                                          <p:val>
                                            <p:strVal val="ppt_y"/>
                                          </p:val>
                                        </p:tav>
                                        <p:tav tm="100000">
                                          <p:val>
                                            <p:strVal val="ppt_y"/>
                                          </p:val>
                                        </p:tav>
                                      </p:tavLst>
                                    </p:anim>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vertical)">
                                      <p:cBhvr>
                                        <p:cTn id="22" dur="3000"/>
                                        <p:tgtEl>
                                          <p:spTgt spid="5"/>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na María\Desktop\116570.jpg"/>
          <p:cNvPicPr>
            <a:picLocks noChangeAspect="1" noChangeArrowheads="1"/>
          </p:cNvPicPr>
          <p:nvPr/>
        </p:nvPicPr>
        <p:blipFill>
          <a:blip r:embed="rId2" cstate="print"/>
          <a:srcRect l="24800" r="50000"/>
          <a:stretch>
            <a:fillRect/>
          </a:stretch>
        </p:blipFill>
        <p:spPr bwMode="auto">
          <a:xfrm>
            <a:off x="2268538" y="0"/>
            <a:ext cx="2303462" cy="5715000"/>
          </a:xfrm>
          <a:prstGeom prst="rect">
            <a:avLst/>
          </a:prstGeom>
          <a:noFill/>
          <a:ln w="9525">
            <a:noFill/>
            <a:miter lim="800000"/>
            <a:headEnd/>
            <a:tailEnd/>
          </a:ln>
        </p:spPr>
      </p:pic>
      <p:pic>
        <p:nvPicPr>
          <p:cNvPr id="5" name="Picture 2" descr="C:\Users\Ana María\Desktop\116570.jpg"/>
          <p:cNvPicPr>
            <a:picLocks noChangeAspect="1" noChangeArrowheads="1"/>
          </p:cNvPicPr>
          <p:nvPr/>
        </p:nvPicPr>
        <p:blipFill>
          <a:blip r:embed="rId2" cstate="print"/>
          <a:srcRect r="75200"/>
          <a:stretch>
            <a:fillRect/>
          </a:stretch>
        </p:blipFill>
        <p:spPr bwMode="auto">
          <a:xfrm>
            <a:off x="0" y="0"/>
            <a:ext cx="2268538" cy="5715000"/>
          </a:xfrm>
          <a:prstGeom prst="rect">
            <a:avLst/>
          </a:prstGeom>
          <a:noFill/>
          <a:ln w="9525">
            <a:noFill/>
            <a:miter lim="800000"/>
            <a:headEnd/>
            <a:tailEnd/>
          </a:ln>
        </p:spPr>
      </p:pic>
      <p:pic>
        <p:nvPicPr>
          <p:cNvPr id="6" name="Picture 2" descr="C:\Users\Ana María\Desktop\116570.jpg"/>
          <p:cNvPicPr>
            <a:picLocks noChangeAspect="1" noChangeArrowheads="1"/>
          </p:cNvPicPr>
          <p:nvPr/>
        </p:nvPicPr>
        <p:blipFill>
          <a:blip r:embed="rId2" cstate="print"/>
          <a:srcRect l="50000" r="24800"/>
          <a:stretch>
            <a:fillRect/>
          </a:stretch>
        </p:blipFill>
        <p:spPr bwMode="auto">
          <a:xfrm>
            <a:off x="4572000" y="0"/>
            <a:ext cx="2303463" cy="5715000"/>
          </a:xfrm>
          <a:prstGeom prst="rect">
            <a:avLst/>
          </a:prstGeom>
          <a:noFill/>
          <a:ln w="9525">
            <a:noFill/>
            <a:miter lim="800000"/>
            <a:headEnd/>
            <a:tailEnd/>
          </a:ln>
        </p:spPr>
      </p:pic>
      <p:pic>
        <p:nvPicPr>
          <p:cNvPr id="7" name="Picture 2" descr="C:\Users\Ana María\Desktop\116570.jpg"/>
          <p:cNvPicPr>
            <a:picLocks noChangeAspect="1" noChangeArrowheads="1"/>
          </p:cNvPicPr>
          <p:nvPr/>
        </p:nvPicPr>
        <p:blipFill>
          <a:blip r:embed="rId2" cstate="print"/>
          <a:srcRect l="75200"/>
          <a:stretch>
            <a:fillRect/>
          </a:stretch>
        </p:blipFill>
        <p:spPr bwMode="auto">
          <a:xfrm>
            <a:off x="6875463" y="0"/>
            <a:ext cx="2268537" cy="5715000"/>
          </a:xfrm>
          <a:prstGeom prst="rect">
            <a:avLst/>
          </a:prstGeom>
          <a:noFill/>
          <a:ln w="9525">
            <a:noFill/>
            <a:miter lim="800000"/>
            <a:headEnd/>
            <a:tailEnd/>
          </a:ln>
        </p:spPr>
      </p:pic>
      <p:sp>
        <p:nvSpPr>
          <p:cNvPr id="8" name="7 CuadroTexto"/>
          <p:cNvSpPr txBox="1"/>
          <p:nvPr/>
        </p:nvSpPr>
        <p:spPr>
          <a:xfrm>
            <a:off x="179388" y="4514850"/>
            <a:ext cx="8710612"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Asilo de San Prudencio. Desde 1913 y por voluntad expresa de su fundador, Jacinto Aguirre, el asilo se encomienda a las Hermanas de la Caridad, ellas tienen la misión  de atender a los niños en el aspecto educativo y asistencial, ropa, comida, libros, etc. se les procura gratuitamente todas sus necesidades.</a:t>
            </a:r>
          </a:p>
        </p:txBody>
      </p:sp>
    </p:spTree>
  </p:cSld>
  <p:clrMapOvr>
    <a:masterClrMapping/>
  </p:clrMapOvr>
  <mc:AlternateContent xmlns:mc="http://schemas.openxmlformats.org/markup-compatibility/2006" xmlns:p14="http://schemas.microsoft.com/office/powerpoint/2010/main">
    <mc:Choice Requires="p14">
      <p:transition spd="slow" p14:dur="2000" advTm="33000">
        <p14:switch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5"/>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par>
                                <p:cTn id="21" presetID="2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4"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5"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anim calcmode="lin" valueType="num">
                                      <p:cBhvr>
                                        <p:cTn id="27"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8"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9"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30" dur="3000" decel="50000">
                                          <p:stCondLst>
                                            <p:cond delay="0"/>
                                          </p:stCondLst>
                                        </p:cTn>
                                        <p:tgtEl>
                                          <p:spTgt spid="4"/>
                                        </p:tgtEl>
                                      </p:cBhvr>
                                    </p:animEffect>
                                  </p:childTnLst>
                                </p:cTn>
                              </p:par>
                              <p:par>
                                <p:cTn id="31" presetID="3" presetClass="entr" presetSubtype="5"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linds(vertical)">
                                      <p:cBhvr>
                                        <p:cTn id="33" dur="3000"/>
                                        <p:tgtEl>
                                          <p:spTgt spid="6"/>
                                        </p:tgtEl>
                                      </p:cBhvr>
                                    </p:animEffect>
                                  </p:childTnLst>
                                </p:cTn>
                              </p:par>
                              <p:par>
                                <p:cTn id="34" presetID="25" presetClass="entr" presetSubtype="0"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1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37" dur="1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38" dur="1500" accel="50000" fill="hold">
                                          <p:stCondLst>
                                            <p:cond delay="1500"/>
                                          </p:stCondLst>
                                        </p:cTn>
                                        <p:tgtEl>
                                          <p:spTgt spid="6"/>
                                        </p:tgtEl>
                                        <p:attrNameLst>
                                          <p:attrName>ppt_w</p:attrName>
                                        </p:attrNameLst>
                                      </p:cBhvr>
                                      <p:tavLst>
                                        <p:tav tm="0">
                                          <p:val>
                                            <p:strVal val="#ppt_w*.05"/>
                                          </p:val>
                                        </p:tav>
                                        <p:tav tm="100000">
                                          <p:val>
                                            <p:strVal val="#ppt_w"/>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anim calcmode="lin" valueType="num">
                                      <p:cBhvr>
                                        <p:cTn id="40" dur="1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41" dur="1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42" dur="1500" accel="50000" fill="hold">
                                          <p:stCondLst>
                                            <p:cond delay="1500"/>
                                          </p:stCondLst>
                                        </p:cTn>
                                        <p:tgtEl>
                                          <p:spTgt spid="6"/>
                                        </p:tgtEl>
                                        <p:attrNameLst>
                                          <p:attrName>ppt_y</p:attrName>
                                        </p:attrNameLst>
                                      </p:cBhvr>
                                      <p:tavLst>
                                        <p:tav tm="0">
                                          <p:val>
                                            <p:strVal val="#ppt_y+.1"/>
                                          </p:val>
                                        </p:tav>
                                        <p:tav tm="100000">
                                          <p:val>
                                            <p:strVal val="#ppt_y"/>
                                          </p:val>
                                        </p:tav>
                                      </p:tavLst>
                                    </p:anim>
                                    <p:animEffect transition="in" filter="fade">
                                      <p:cBhvr>
                                        <p:cTn id="43" dur="3000" decel="50000">
                                          <p:stCondLst>
                                            <p:cond delay="0"/>
                                          </p:stCondLst>
                                        </p:cTn>
                                        <p:tgtEl>
                                          <p:spTgt spid="6"/>
                                        </p:tgtEl>
                                      </p:cBhvr>
                                    </p:animEffect>
                                  </p:childTnLst>
                                </p:cTn>
                              </p:par>
                              <p:par>
                                <p:cTn id="44" presetID="3" presetClass="entr" presetSubtype="5"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linds(vertical)">
                                      <p:cBhvr>
                                        <p:cTn id="46" dur="3000"/>
                                        <p:tgtEl>
                                          <p:spTgt spid="7"/>
                                        </p:tgtEl>
                                      </p:cBhvr>
                                    </p:animEffect>
                                  </p:childTnLst>
                                </p:cTn>
                              </p:par>
                              <p:par>
                                <p:cTn id="47" presetID="25" presetClass="entr" presetSubtype="0"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1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50" dur="1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51" dur="1500" accel="50000" fill="hold">
                                          <p:stCondLst>
                                            <p:cond delay="1500"/>
                                          </p:stCondLst>
                                        </p:cTn>
                                        <p:tgtEl>
                                          <p:spTgt spid="7"/>
                                        </p:tgtEl>
                                        <p:attrNameLst>
                                          <p:attrName>ppt_w</p:attrName>
                                        </p:attrNameLst>
                                      </p:cBhvr>
                                      <p:tavLst>
                                        <p:tav tm="0">
                                          <p:val>
                                            <p:strVal val="#ppt_w*.05"/>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anim calcmode="lin" valueType="num">
                                      <p:cBhvr>
                                        <p:cTn id="53" dur="1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54" dur="1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55" dur="1500" accel="50000" fill="hold">
                                          <p:stCondLst>
                                            <p:cond delay="1500"/>
                                          </p:stCondLst>
                                        </p:cTn>
                                        <p:tgtEl>
                                          <p:spTgt spid="7"/>
                                        </p:tgtEl>
                                        <p:attrNameLst>
                                          <p:attrName>ppt_y</p:attrName>
                                        </p:attrNameLst>
                                      </p:cBhvr>
                                      <p:tavLst>
                                        <p:tav tm="0">
                                          <p:val>
                                            <p:strVal val="#ppt_y+.1"/>
                                          </p:val>
                                        </p:tav>
                                        <p:tav tm="100000">
                                          <p:val>
                                            <p:strVal val="#ppt_y"/>
                                          </p:val>
                                        </p:tav>
                                      </p:tavLst>
                                    </p:anim>
                                    <p:animEffect transition="in" filter="fade">
                                      <p:cBhvr>
                                        <p:cTn id="56" dur="3000" decel="50000">
                                          <p:stCondLst>
                                            <p:cond delay="0"/>
                                          </p:stCondLst>
                                        </p:cTn>
                                        <p:tgtEl>
                                          <p:spTgt spid="7"/>
                                        </p:tgtEl>
                                      </p:cBhvr>
                                    </p:animEffect>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8"/>
                                        </p:tgtEl>
                                        <p:attrNameLst>
                                          <p:attrName>style.visibility</p:attrName>
                                        </p:attrNameLst>
                                      </p:cBhvr>
                                      <p:to>
                                        <p:strVal val="visible"/>
                                      </p:to>
                                    </p:set>
                                    <p:animEffect transition="in" filter="fade">
                                      <p:cBhvr>
                                        <p:cTn id="60" dur="1000"/>
                                        <p:tgtEl>
                                          <p:spTgt spid="8"/>
                                        </p:tgtEl>
                                      </p:cBhvr>
                                    </p:animEffect>
                                    <p:anim calcmode="lin" valueType="num">
                                      <p:cBhvr>
                                        <p:cTn id="61" dur="1000" fill="hold"/>
                                        <p:tgtEl>
                                          <p:spTgt spid="8"/>
                                        </p:tgtEl>
                                        <p:attrNameLst>
                                          <p:attrName>ppt_x</p:attrName>
                                        </p:attrNameLst>
                                      </p:cBhvr>
                                      <p:tavLst>
                                        <p:tav tm="0">
                                          <p:val>
                                            <p:strVal val="#ppt_x-.1"/>
                                          </p:val>
                                        </p:tav>
                                        <p:tav tm="100000">
                                          <p:val>
                                            <p:strVal val="#ppt_x"/>
                                          </p:val>
                                        </p:tav>
                                      </p:tavLst>
                                    </p:anim>
                                    <p:anim calcmode="lin" valueType="num">
                                      <p:cBhvr>
                                        <p:cTn id="6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 Jose Sanchez Cubero Tocando la Bocin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7 Jose Sanchez Cubero Tocando la Bocin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288" y="4791075"/>
            <a:ext cx="83534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Convento de </a:t>
            </a:r>
            <a:r>
              <a:rPr lang="es-ES" i="1" dirty="0" err="1">
                <a:effectLst>
                  <a:glow rad="101600">
                    <a:schemeClr val="accent2">
                      <a:satMod val="175000"/>
                      <a:alpha val="40000"/>
                    </a:schemeClr>
                  </a:glow>
                  <a:outerShdw blurRad="38100" dist="38100" dir="2700000" algn="tl">
                    <a:srgbClr val="000000">
                      <a:alpha val="43137"/>
                    </a:srgbClr>
                  </a:outerShdw>
                </a:effectLst>
              </a:rPr>
              <a:t>Bernardas</a:t>
            </a:r>
            <a:r>
              <a:rPr lang="es-ES" i="1" dirty="0">
                <a:effectLst>
                  <a:glow rad="101600">
                    <a:schemeClr val="accent2">
                      <a:satMod val="175000"/>
                      <a:alpha val="40000"/>
                    </a:schemeClr>
                  </a:glow>
                  <a:outerShdw blurRad="38100" dist="38100" dir="2700000" algn="tl">
                    <a:srgbClr val="000000">
                      <a:alpha val="43137"/>
                    </a:srgbClr>
                  </a:outerShdw>
                </a:effectLst>
              </a:rPr>
              <a:t>. De estilo barroco, líneas rectas y ladrillo visto, se levanta la fachada principal del templo conventual donde descansan los restos del cardenal Gil de Albornoz.</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4000">
        <p15:prstTrans prst="pageCurlDoub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3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08 Miercoles Santo procesion del cautiv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8 Miercoles Santo procesion del cautiv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8 Miercoles Santo procesion del cautivo.jpg"/>
          <p:cNvPicPr>
            <a:picLocks noChangeAspect="1"/>
          </p:cNvPicPr>
          <p:nvPr/>
        </p:nvPicPr>
        <p:blipFill>
          <a:blip r:embed="rId2" cstate="print"/>
          <a:srcRect/>
          <a:stretch>
            <a:fillRect/>
          </a:stretch>
        </p:blipFill>
        <p:spPr bwMode="auto">
          <a:xfrm>
            <a:off x="0" y="0"/>
            <a:ext cx="9144000" cy="5732463"/>
          </a:xfrm>
          <a:prstGeom prst="rect">
            <a:avLst/>
          </a:prstGeom>
          <a:noFill/>
          <a:ln w="9525">
            <a:noFill/>
            <a:miter lim="800000"/>
            <a:headEnd/>
            <a:tailEnd/>
          </a:ln>
        </p:spPr>
      </p:pic>
      <p:sp>
        <p:nvSpPr>
          <p:cNvPr id="8" name="7 CuadroTexto"/>
          <p:cNvSpPr txBox="1"/>
          <p:nvPr/>
        </p:nvSpPr>
        <p:spPr>
          <a:xfrm>
            <a:off x="468313" y="4370388"/>
            <a:ext cx="8424862" cy="92333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la Plaza de San Agustín, uno de los rincones más entrañables del casco antiguo. Se encuentra la antigua iglesia San Agustín el Viejo, proyectada hoy como ampliación del Museo de Cerámica Ruiz de Luna. Es obra del siglo XVII.</a:t>
            </a:r>
          </a:p>
        </p:txBody>
      </p:sp>
    </p:spTree>
  </p:cSld>
  <p:clrMapOvr>
    <a:masterClrMapping/>
  </p:clrMapOvr>
  <mc:AlternateContent xmlns:mc="http://schemas.openxmlformats.org/markup-compatibility/2006" xmlns:p14="http://schemas.microsoft.com/office/powerpoint/2010/main">
    <mc:Choice Requires="p14">
      <p:transition spd="slow" p14:dur="2250" advTm="27000">
        <p:split orient="vert"/>
      </p:transition>
    </mc:Choice>
    <mc:Fallback xmlns="">
      <p:transition spd="slow" advTm="2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out)">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strVal val="4/3*#ppt_w"/>
                                          </p:val>
                                        </p:tav>
                                        <p:tav tm="100000">
                                          <p:val>
                                            <p:strVal val="#ppt_w"/>
                                          </p:val>
                                        </p:tav>
                                      </p:tavLst>
                                    </p:anim>
                                    <p:anim calcmode="lin" valueType="num">
                                      <p:cBhvr>
                                        <p:cTn id="25" dur="3000" fill="hold"/>
                                        <p:tgtEl>
                                          <p:spTgt spid="5"/>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3 Museo de Ceramic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63 Museo de Ceramic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750" y="4237038"/>
            <a:ext cx="8353425" cy="147796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No podíamos olvidarnos del Museo Ruiz de Luna, maestro ceramista de la localidad, podemos admirar diversas piezas de la cerámica talaverana, universalmente conocida. Tiene un gran número de piezas tanto actuales como de siglos pasados, lo que nos permite ver cómo evoluciona la cerámica en el tiempo.</a:t>
            </a:r>
          </a:p>
        </p:txBody>
      </p:sp>
    </p:spTree>
  </p:cSld>
  <p:clrMapOvr>
    <a:masterClrMapping/>
  </p:clrMapOvr>
  <mc:AlternateContent xmlns:mc="http://schemas.openxmlformats.org/markup-compatibility/2006" xmlns:p14="http://schemas.microsoft.com/office/powerpoint/2010/main">
    <mc:Choice Requires="p14">
      <p:transition spd="slow" p14:dur="2500" advTm="34000">
        <p14:shred pattern="rectang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ogoAytoTalavera.jpg"/>
          <p:cNvPicPr>
            <a:picLocks noChangeAspect="1"/>
          </p:cNvPicPr>
          <p:nvPr/>
        </p:nvPicPr>
        <p:blipFill>
          <a:blip r:embed="rId2" cstate="print">
            <a:clrChange>
              <a:clrFrom>
                <a:srgbClr val="FFFFFF"/>
              </a:clrFrom>
              <a:clrTo>
                <a:srgbClr val="FFFFFF">
                  <a:alpha val="0"/>
                </a:srgbClr>
              </a:clrTo>
            </a:clrChange>
          </a:blip>
          <a:srcRect/>
          <a:stretch>
            <a:fillRect/>
          </a:stretch>
        </p:blipFill>
        <p:spPr bwMode="auto">
          <a:xfrm>
            <a:off x="2195513" y="554038"/>
            <a:ext cx="4824412" cy="5160962"/>
          </a:xfrm>
          <a:prstGeom prst="rect">
            <a:avLst/>
          </a:prstGeom>
          <a:noFill/>
          <a:ln w="9525">
            <a:noFill/>
            <a:miter lim="800000"/>
            <a:headEnd/>
            <a:tailEnd/>
          </a:ln>
        </p:spPr>
      </p:pic>
      <p:sp>
        <p:nvSpPr>
          <p:cNvPr id="2" name="1 CuadroTexto"/>
          <p:cNvSpPr txBox="1"/>
          <p:nvPr/>
        </p:nvSpPr>
        <p:spPr>
          <a:xfrm>
            <a:off x="250825" y="1057275"/>
            <a:ext cx="8713788" cy="424731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cuenta que cierto pretor del Imperio Romano, celebró su entrada en   Talavera de la Reina levantando en la zona del Casar la figura de dos toros    junto a una torre. Al parecer, la torre que aparece en el escudo representa las numerosas torres albarranas que llenaban la ciudad, y los dos toros no son   toros, sino un buey y una vaca. Al parecer, este buey y esta vaca eran  los    únicos animales que quedaban tras el recinto amurallado donde  los    talaveranos resisten cierto asedio. Los días pasaban y las dos reses cada vez se hallaban más cerca de servir de almuerzo a los asediados. Cuando el   hambre se hizo insoportable y ya acudían los talaveranos con el cuchillo a dar el tajo a las pobres bestias, se les ocurrió una idea, abrieron la puerta del recinto y las dejaron libres. Por esta señal los enemigos entendieron que a los talaveranos les sobraba el alimento, y viendo que el asedio podría alargarse indefinidamente, desistieron de su intento y se marcharon, pues los enemigos tampoco andaban muy holgados de provisiones. El escudo, pues, reflejaba el momento en que las reses salen de las murallas y dan la victoria a los talaveranos.</a:t>
            </a:r>
          </a:p>
        </p:txBody>
      </p:sp>
      <p:sp>
        <p:nvSpPr>
          <p:cNvPr id="4" name="3 Rectángulo"/>
          <p:cNvSpPr/>
          <p:nvPr/>
        </p:nvSpPr>
        <p:spPr>
          <a:xfrm>
            <a:off x="899592" y="193204"/>
            <a:ext cx="7488832" cy="584775"/>
          </a:xfrm>
          <a:prstGeom prst="rect">
            <a:avLst/>
          </a:prstGeom>
          <a:noFill/>
        </p:spPr>
        <p:txBody>
          <a:bodyPr wrap="none">
            <a:prstTxWarp prst="textChevro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Leyenda de Talavera </a:t>
            </a:r>
          </a:p>
        </p:txBody>
      </p:sp>
    </p:spTree>
  </p:cSld>
  <p:clrMapOvr>
    <a:masterClrMapping/>
  </p:clrMapOvr>
  <mc:AlternateContent xmlns:mc="http://schemas.openxmlformats.org/markup-compatibility/2006" xmlns:p14="http://schemas.microsoft.com/office/powerpoint/2010/main">
    <mc:Choice Requires="p14">
      <p:transition spd="slow" p14:dur="2250" advTm="105000">
        <p14:ripple dir="ru"/>
      </p:transition>
    </mc:Choice>
    <mc:Fallback xmlns="">
      <p:transition spd="slow" advTm="10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3" presetClass="entr" presetSubtype="16" fill="hold" nodeType="afterEffect">
                                  <p:stCondLst>
                                    <p:cond delay="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childTnLst>
                                </p:cTn>
                              </p:par>
                              <p:par>
                                <p:cTn id="15" presetID="5" presetClass="entr" presetSubtype="10" fill="hold"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2000"/>
                                        <p:tgtEl>
                                          <p:spTgt spid="5"/>
                                        </p:tgtEl>
                                      </p:cBhvr>
                                    </p:animEffect>
                                  </p:childTnLst>
                                </p:cTn>
                              </p:par>
                            </p:childTnLst>
                          </p:cTn>
                        </p:par>
                        <p:par>
                          <p:cTn id="18" fill="hold">
                            <p:stCondLst>
                              <p:cond delay="45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1"/>
                                          </p:val>
                                        </p:tav>
                                        <p:tav tm="100000">
                                          <p:val>
                                            <p:strVal val="#ppt_x"/>
                                          </p:val>
                                        </p:tav>
                                      </p:tavLst>
                                    </p:anim>
                                    <p:anim calcmode="lin" valueType="num">
                                      <p:cBhvr>
                                        <p:cTn id="23"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WordArt 2"/>
          <p:cNvSpPr>
            <a:spLocks noChangeArrowheads="1" noChangeShapeType="1" noTextEdit="1"/>
          </p:cNvSpPr>
          <p:nvPr/>
        </p:nvSpPr>
        <p:spPr bwMode="auto">
          <a:xfrm>
            <a:off x="1763688" y="60722"/>
            <a:ext cx="5832475" cy="839788"/>
          </a:xfrm>
          <a:prstGeom prst="rect">
            <a:avLst/>
          </a:prstGeom>
        </p:spPr>
        <p:txBody>
          <a:bodyPr wrap="none" fromWordArt="1">
            <a:prstTxWarp prst="textCanUp">
              <a:avLst>
                <a:gd name="adj" fmla="val 66667"/>
              </a:avLst>
            </a:prstTxWarp>
            <a:scene3d>
              <a:camera prst="perspectiveAbove"/>
              <a:lightRig rig="legacyHarsh3" dir="b"/>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a:t>
            </a:r>
            <a:r>
              <a:rPr lang="es-ES" sz="3600" kern="10" dirty="0">
                <a:ln w="9525">
                  <a:round/>
                  <a:headEnd/>
                  <a:tailEnd/>
                </a:ln>
                <a:gradFill rotWithShape="1">
                  <a:gsLst>
                    <a:gs pos="0">
                      <a:srgbClr val="FFE701"/>
                    </a:gs>
                    <a:gs pos="100000">
                      <a:srgbClr val="FE3E02"/>
                    </a:gs>
                  </a:gsLst>
                  <a:lin ang="5400000" scaled="1"/>
                </a:gradFill>
                <a:latin typeface="High Tower Text"/>
              </a:rPr>
              <a:t> </a:t>
            </a:r>
          </a:p>
        </p:txBody>
      </p:sp>
      <p:sp>
        <p:nvSpPr>
          <p:cNvPr id="66563" name="WordArt 3"/>
          <p:cNvSpPr>
            <a:spLocks noChangeArrowheads="1" noChangeShapeType="1" noTextEdit="1"/>
          </p:cNvSpPr>
          <p:nvPr/>
        </p:nvSpPr>
        <p:spPr bwMode="auto">
          <a:xfrm>
            <a:off x="2123728" y="985292"/>
            <a:ext cx="4681537" cy="766762"/>
          </a:xfrm>
          <a:prstGeom prst="rect">
            <a:avLst/>
          </a:prstGeom>
        </p:spPr>
        <p:txBody>
          <a:bodyPr wrap="none" fromWordArt="1">
            <a:prstTxWarp prst="textDeflateBottom">
              <a:avLst>
                <a:gd name="adj" fmla="val 69153"/>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6564" name="WordArt 4"/>
          <p:cNvSpPr>
            <a:spLocks noChangeArrowheads="1" noChangeShapeType="1" noTextEdit="1"/>
          </p:cNvSpPr>
          <p:nvPr/>
        </p:nvSpPr>
        <p:spPr bwMode="auto">
          <a:xfrm>
            <a:off x="1331640" y="2014686"/>
            <a:ext cx="6624736" cy="70757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767600"/>
                    </a:gs>
                  </a:gsLst>
                  <a:path path="rect">
                    <a:fillToRect l="50000" t="50000" r="50000" b="50000"/>
                  </a:path>
                </a:gradFill>
                <a:effectLst>
                  <a:prstShdw prst="shdw17" dist="17961" dir="13500000">
                    <a:srgbClr val="999900"/>
                  </a:prstShdw>
                </a:effectLst>
                <a:latin typeface="Times New Roman"/>
                <a:cs typeface="Times New Roman"/>
              </a:rPr>
              <a:t> </a:t>
            </a:r>
            <a:r>
              <a:rPr lang="es-ES" sz="3600" kern="10" dirty="0">
                <a:ln w="9525">
                  <a:noFill/>
                  <a:round/>
                  <a:headEnd/>
                  <a:tailEnd/>
                </a:ln>
                <a:gradFill rotWithShape="1">
                  <a:gsLst>
                    <a:gs pos="0">
                      <a:srgbClr val="FFFF00"/>
                    </a:gs>
                    <a:gs pos="100000">
                      <a:srgbClr val="767600"/>
                    </a:gs>
                  </a:gsLst>
                  <a:path path="rect">
                    <a:fillToRect l="50000" t="50000" r="50000" b="50000"/>
                  </a:path>
                </a:gradFill>
                <a:effectLst>
                  <a:prstShdw prst="shdw17" dist="17961" dir="13500000">
                    <a:srgbClr val="999900"/>
                  </a:prstShdw>
                  <a:reflection blurRad="6350" stA="60000" endA="900" endPos="58000" dir="5400000" sy="-100000" algn="bl" rotWithShape="0"/>
                </a:effectLst>
                <a:latin typeface="Times New Roman"/>
                <a:cs typeface="Times New Roman"/>
              </a:rPr>
              <a:t>El Mundo de la Guitarra Española ( Anónimo ) </a:t>
            </a:r>
          </a:p>
        </p:txBody>
      </p:sp>
      <p:sp>
        <p:nvSpPr>
          <p:cNvPr id="66565" name="WordArt 5"/>
          <p:cNvSpPr>
            <a:spLocks noChangeArrowheads="1" noChangeShapeType="1" noTextEdit="1"/>
          </p:cNvSpPr>
          <p:nvPr/>
        </p:nvSpPr>
        <p:spPr bwMode="auto">
          <a:xfrm>
            <a:off x="1763688" y="2942332"/>
            <a:ext cx="5545138" cy="562867"/>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es-ES" sz="3600" kern="10" dirty="0" err="1">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Insomnia</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 Al Marconi ) </a:t>
            </a:r>
          </a:p>
        </p:txBody>
      </p:sp>
      <p:sp>
        <p:nvSpPr>
          <p:cNvPr id="66566" name="WordArt 6"/>
          <p:cNvSpPr>
            <a:spLocks noChangeArrowheads="1" noChangeShapeType="1" noTextEdit="1"/>
          </p:cNvSpPr>
          <p:nvPr/>
        </p:nvSpPr>
        <p:spPr bwMode="auto">
          <a:xfrm>
            <a:off x="1187624" y="3767633"/>
            <a:ext cx="6553200" cy="65983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effectLst>
                <a:latin typeface="Arabic Typesetting"/>
                <a:cs typeface="Arabic Typesetting"/>
              </a:rPr>
              <a:t> </a:t>
            </a:r>
            <a:r>
              <a:rPr lang="es-ES" sz="3600" kern="10" dirty="0">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reflection blurRad="6350" stA="60000" endA="900" endPos="58000" dir="5400000" sy="-100000" algn="bl" rotWithShape="0"/>
                </a:effectLst>
                <a:latin typeface="Arabic Typesetting"/>
                <a:cs typeface="Arabic Typesetting"/>
              </a:rPr>
              <a:t>Pasodoble, Malagueña ( </a:t>
            </a:r>
            <a:r>
              <a:rPr lang="es-ES" sz="3600" kern="10" dirty="0" err="1">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reflection blurRad="6350" stA="60000" endA="900" endPos="58000" dir="5400000" sy="-100000" algn="bl" rotWithShape="0"/>
                </a:effectLst>
                <a:latin typeface="Arabic Typesetting"/>
                <a:cs typeface="Arabic Typesetting"/>
              </a:rPr>
              <a:t>Roni</a:t>
            </a:r>
            <a:r>
              <a:rPr lang="es-ES" sz="3600" kern="10" dirty="0">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reflection blurRad="6350" stA="60000" endA="900" endPos="58000" dir="5400000" sy="-100000" algn="bl" rotWithShape="0"/>
                </a:effectLst>
                <a:latin typeface="Arabic Typesetting"/>
                <a:cs typeface="Arabic Typesetting"/>
              </a:rPr>
              <a:t> </a:t>
            </a:r>
            <a:r>
              <a:rPr lang="es-ES" sz="3600" kern="10" dirty="0" err="1">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reflection blurRad="6350" stA="60000" endA="900" endPos="58000" dir="5400000" sy="-100000" algn="bl" rotWithShape="0"/>
                </a:effectLst>
                <a:latin typeface="Arabic Typesetting"/>
                <a:cs typeface="Arabic Typesetting"/>
              </a:rPr>
              <a:t>Benise</a:t>
            </a:r>
            <a:r>
              <a:rPr lang="es-ES" sz="3600" kern="10" dirty="0">
                <a:ln w="12700">
                  <a:noFill/>
                  <a:round/>
                  <a:headEnd/>
                  <a:tailEnd/>
                </a:ln>
                <a:gradFill rotWithShape="1">
                  <a:gsLst>
                    <a:gs pos="0">
                      <a:srgbClr val="FFFF00">
                        <a:alpha val="50000"/>
                      </a:srgbClr>
                    </a:gs>
                    <a:gs pos="100000">
                      <a:srgbClr val="767600"/>
                    </a:gs>
                  </a:gsLst>
                  <a:lin ang="0" scaled="1"/>
                </a:gradFill>
                <a:effectLst>
                  <a:prstShdw prst="shdw17" dist="17961" dir="2700000">
                    <a:srgbClr val="999900"/>
                  </a:prstShdw>
                  <a:reflection blurRad="6350" stA="60000" endA="900" endPos="58000" dir="5400000" sy="-100000" algn="bl" rotWithShape="0"/>
                </a:effectLst>
                <a:latin typeface="Arabic Typesetting"/>
                <a:cs typeface="Arabic Typesetting"/>
              </a:rPr>
              <a:t> ) </a:t>
            </a:r>
          </a:p>
        </p:txBody>
      </p:sp>
      <p:sp>
        <p:nvSpPr>
          <p:cNvPr id="7" name="WordArt 5"/>
          <p:cNvSpPr>
            <a:spLocks noChangeArrowheads="1" noChangeShapeType="1" noTextEdit="1"/>
          </p:cNvSpPr>
          <p:nvPr/>
        </p:nvSpPr>
        <p:spPr bwMode="auto">
          <a:xfrm>
            <a:off x="1403648" y="4571850"/>
            <a:ext cx="5761162" cy="589533"/>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Rosa María ( Paco Montalvo-Violín ) </a:t>
            </a:r>
          </a:p>
        </p:txBody>
      </p:sp>
    </p:spTree>
  </p:cSld>
  <p:clrMapOvr>
    <a:masterClrMapping/>
  </p:clrMapOvr>
  <mc:AlternateContent xmlns:mc="http://schemas.openxmlformats.org/markup-compatibility/2006" xmlns:p14="http://schemas.microsoft.com/office/powerpoint/2010/main">
    <mc:Choice Requires="p14">
      <p:transition spd="slow" p14:dur="2250" advTm="20000">
        <p14:ripple dir="lu"/>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6562"/>
                                        </p:tgtEl>
                                        <p:attrNameLst>
                                          <p:attrName>style.visibility</p:attrName>
                                        </p:attrNameLst>
                                      </p:cBhvr>
                                      <p:to>
                                        <p:strVal val="visible"/>
                                      </p:to>
                                    </p:set>
                                    <p:animEffect transition="in" filter="fade">
                                      <p:cBhvr>
                                        <p:cTn id="7" dur="2000"/>
                                        <p:tgtEl>
                                          <p:spTgt spid="66562"/>
                                        </p:tgtEl>
                                      </p:cBhvr>
                                    </p:animEffect>
                                    <p:anim calcmode="lin" valueType="num">
                                      <p:cBhvr>
                                        <p:cTn id="8" dur="2000" fill="hold"/>
                                        <p:tgtEl>
                                          <p:spTgt spid="66562"/>
                                        </p:tgtEl>
                                        <p:attrNameLst>
                                          <p:attrName>ppt_x</p:attrName>
                                        </p:attrNameLst>
                                      </p:cBhvr>
                                      <p:tavLst>
                                        <p:tav tm="0">
                                          <p:val>
                                            <p:strVal val="#ppt_x"/>
                                          </p:val>
                                        </p:tav>
                                        <p:tav tm="100000">
                                          <p:val>
                                            <p:strVal val="#ppt_x"/>
                                          </p:val>
                                        </p:tav>
                                      </p:tavLst>
                                    </p:anim>
                                    <p:anim calcmode="lin" valueType="num">
                                      <p:cBhvr>
                                        <p:cTn id="9" dur="2000" fill="hold"/>
                                        <p:tgtEl>
                                          <p:spTgt spid="6656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66563"/>
                                        </p:tgtEl>
                                        <p:attrNameLst>
                                          <p:attrName>style.visibility</p:attrName>
                                        </p:attrNameLst>
                                      </p:cBhvr>
                                      <p:to>
                                        <p:strVal val="visible"/>
                                      </p:to>
                                    </p:set>
                                    <p:anim calcmode="lin" valueType="num">
                                      <p:cBhvr additive="base">
                                        <p:cTn id="13" dur="2000" fill="hold"/>
                                        <p:tgtEl>
                                          <p:spTgt spid="66563"/>
                                        </p:tgtEl>
                                        <p:attrNameLst>
                                          <p:attrName>ppt_x</p:attrName>
                                        </p:attrNameLst>
                                      </p:cBhvr>
                                      <p:tavLst>
                                        <p:tav tm="0">
                                          <p:val>
                                            <p:strVal val="#ppt_x"/>
                                          </p:val>
                                        </p:tav>
                                        <p:tav tm="100000">
                                          <p:val>
                                            <p:strVal val="#ppt_x"/>
                                          </p:val>
                                        </p:tav>
                                      </p:tavLst>
                                    </p:anim>
                                    <p:anim calcmode="lin" valueType="num">
                                      <p:cBhvr additive="base">
                                        <p:cTn id="14" dur="2000" fill="hold"/>
                                        <p:tgtEl>
                                          <p:spTgt spid="66563"/>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6563"/>
                                        </p:tgtEl>
                                        <p:attrNameLst>
                                          <p:attrName>style.visibility</p:attrName>
                                        </p:attrNameLst>
                                      </p:cBhvr>
                                      <p:to>
                                        <p:strVal val="visible"/>
                                      </p:to>
                                    </p:set>
                                    <p:anim calcmode="lin" valueType="num">
                                      <p:cBhvr>
                                        <p:cTn id="17" dur="2000" fill="hold"/>
                                        <p:tgtEl>
                                          <p:spTgt spid="66563"/>
                                        </p:tgtEl>
                                        <p:attrNameLst>
                                          <p:attrName>ppt_w</p:attrName>
                                        </p:attrNameLst>
                                      </p:cBhvr>
                                      <p:tavLst>
                                        <p:tav tm="0" fmla="#ppt_w*sin(2.5*pi*$)">
                                          <p:val>
                                            <p:fltVal val="0"/>
                                          </p:val>
                                        </p:tav>
                                        <p:tav tm="100000">
                                          <p:val>
                                            <p:fltVal val="1"/>
                                          </p:val>
                                        </p:tav>
                                      </p:tavLst>
                                    </p:anim>
                                    <p:anim calcmode="lin" valueType="num">
                                      <p:cBhvr>
                                        <p:cTn id="18" dur="2000" fill="hold"/>
                                        <p:tgtEl>
                                          <p:spTgt spid="66563"/>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8" fill="hold" nodeType="afterEffect">
                                  <p:stCondLst>
                                    <p:cond delay="500"/>
                                  </p:stCondLst>
                                  <p:childTnLst>
                                    <p:set>
                                      <p:cBhvr>
                                        <p:cTn id="21" dur="1" fill="hold">
                                          <p:stCondLst>
                                            <p:cond delay="0"/>
                                          </p:stCondLst>
                                        </p:cTn>
                                        <p:tgtEl>
                                          <p:spTgt spid="66564"/>
                                        </p:tgtEl>
                                        <p:attrNameLst>
                                          <p:attrName>style.visibility</p:attrName>
                                        </p:attrNameLst>
                                      </p:cBhvr>
                                      <p:to>
                                        <p:strVal val="visible"/>
                                      </p:to>
                                    </p:set>
                                    <p:anim calcmode="lin" valueType="num">
                                      <p:cBhvr>
                                        <p:cTn id="22" dur="2000" fill="hold"/>
                                        <p:tgtEl>
                                          <p:spTgt spid="66564"/>
                                        </p:tgtEl>
                                        <p:attrNameLst>
                                          <p:attrName>ppt_x</p:attrName>
                                        </p:attrNameLst>
                                      </p:cBhvr>
                                      <p:tavLst>
                                        <p:tav tm="0">
                                          <p:val>
                                            <p:strVal val="#ppt_x-#ppt_w/2"/>
                                          </p:val>
                                        </p:tav>
                                        <p:tav tm="100000">
                                          <p:val>
                                            <p:strVal val="#ppt_x"/>
                                          </p:val>
                                        </p:tav>
                                      </p:tavLst>
                                    </p:anim>
                                    <p:anim calcmode="lin" valueType="num">
                                      <p:cBhvr>
                                        <p:cTn id="23" dur="2000" fill="hold"/>
                                        <p:tgtEl>
                                          <p:spTgt spid="66564"/>
                                        </p:tgtEl>
                                        <p:attrNameLst>
                                          <p:attrName>ppt_y</p:attrName>
                                        </p:attrNameLst>
                                      </p:cBhvr>
                                      <p:tavLst>
                                        <p:tav tm="0">
                                          <p:val>
                                            <p:strVal val="#ppt_y"/>
                                          </p:val>
                                        </p:tav>
                                        <p:tav tm="100000">
                                          <p:val>
                                            <p:strVal val="#ppt_y"/>
                                          </p:val>
                                        </p:tav>
                                      </p:tavLst>
                                    </p:anim>
                                    <p:anim calcmode="lin" valueType="num">
                                      <p:cBhvr>
                                        <p:cTn id="24" dur="2000" fill="hold"/>
                                        <p:tgtEl>
                                          <p:spTgt spid="66564"/>
                                        </p:tgtEl>
                                        <p:attrNameLst>
                                          <p:attrName>ppt_w</p:attrName>
                                        </p:attrNameLst>
                                      </p:cBhvr>
                                      <p:tavLst>
                                        <p:tav tm="0">
                                          <p:val>
                                            <p:fltVal val="0"/>
                                          </p:val>
                                        </p:tav>
                                        <p:tav tm="100000">
                                          <p:val>
                                            <p:strVal val="#ppt_w"/>
                                          </p:val>
                                        </p:tav>
                                      </p:tavLst>
                                    </p:anim>
                                    <p:anim calcmode="lin" valueType="num">
                                      <p:cBhvr>
                                        <p:cTn id="25" dur="2000" fill="hold"/>
                                        <p:tgtEl>
                                          <p:spTgt spid="66564"/>
                                        </p:tgtEl>
                                        <p:attrNameLst>
                                          <p:attrName>ppt_h</p:attrName>
                                        </p:attrNameLst>
                                      </p:cBhvr>
                                      <p:tavLst>
                                        <p:tav tm="0">
                                          <p:val>
                                            <p:strVal val="#ppt_h"/>
                                          </p:val>
                                        </p:tav>
                                        <p:tav tm="100000">
                                          <p:val>
                                            <p:strVal val="#ppt_h"/>
                                          </p:val>
                                        </p:tav>
                                      </p:tavLst>
                                    </p:anim>
                                  </p:childTnLst>
                                </p:cTn>
                              </p:par>
                            </p:childTnLst>
                          </p:cTn>
                        </p:par>
                        <p:par>
                          <p:cTn id="26" fill="hold">
                            <p:stCondLst>
                              <p:cond delay="7000"/>
                            </p:stCondLst>
                            <p:childTnLst>
                              <p:par>
                                <p:cTn id="27" presetID="23" presetClass="entr" presetSubtype="16" fill="hold" nodeType="afterEffect">
                                  <p:stCondLst>
                                    <p:cond delay="500"/>
                                  </p:stCondLst>
                                  <p:childTnLst>
                                    <p:set>
                                      <p:cBhvr>
                                        <p:cTn id="28" dur="1" fill="hold">
                                          <p:stCondLst>
                                            <p:cond delay="0"/>
                                          </p:stCondLst>
                                        </p:cTn>
                                        <p:tgtEl>
                                          <p:spTgt spid="66565"/>
                                        </p:tgtEl>
                                        <p:attrNameLst>
                                          <p:attrName>style.visibility</p:attrName>
                                        </p:attrNameLst>
                                      </p:cBhvr>
                                      <p:to>
                                        <p:strVal val="visible"/>
                                      </p:to>
                                    </p:set>
                                    <p:anim calcmode="lin" valueType="num">
                                      <p:cBhvr>
                                        <p:cTn id="29" dur="2000" fill="hold"/>
                                        <p:tgtEl>
                                          <p:spTgt spid="66565"/>
                                        </p:tgtEl>
                                        <p:attrNameLst>
                                          <p:attrName>ppt_w</p:attrName>
                                        </p:attrNameLst>
                                      </p:cBhvr>
                                      <p:tavLst>
                                        <p:tav tm="0">
                                          <p:val>
                                            <p:fltVal val="0"/>
                                          </p:val>
                                        </p:tav>
                                        <p:tav tm="100000">
                                          <p:val>
                                            <p:strVal val="#ppt_w"/>
                                          </p:val>
                                        </p:tav>
                                      </p:tavLst>
                                    </p:anim>
                                    <p:anim calcmode="lin" valueType="num">
                                      <p:cBhvr>
                                        <p:cTn id="30" dur="2000" fill="hold"/>
                                        <p:tgtEl>
                                          <p:spTgt spid="66565"/>
                                        </p:tgtEl>
                                        <p:attrNameLst>
                                          <p:attrName>ppt_h</p:attrName>
                                        </p:attrNameLst>
                                      </p:cBhvr>
                                      <p:tavLst>
                                        <p:tav tm="0">
                                          <p:val>
                                            <p:fltVal val="0"/>
                                          </p:val>
                                        </p:tav>
                                        <p:tav tm="100000">
                                          <p:val>
                                            <p:strVal val="#ppt_h"/>
                                          </p:val>
                                        </p:tav>
                                      </p:tavLst>
                                    </p:anim>
                                  </p:childTnLst>
                                </p:cTn>
                              </p:par>
                            </p:childTnLst>
                          </p:cTn>
                        </p:par>
                        <p:par>
                          <p:cTn id="31" fill="hold">
                            <p:stCondLst>
                              <p:cond delay="9500"/>
                            </p:stCondLst>
                            <p:childTnLst>
                              <p:par>
                                <p:cTn id="32" presetID="26" presetClass="entr" presetSubtype="0" fill="hold" nodeType="afterEffect">
                                  <p:stCondLst>
                                    <p:cond delay="500"/>
                                  </p:stCondLst>
                                  <p:childTnLst>
                                    <p:set>
                                      <p:cBhvr>
                                        <p:cTn id="33" dur="1" fill="hold">
                                          <p:stCondLst>
                                            <p:cond delay="0"/>
                                          </p:stCondLst>
                                        </p:cTn>
                                        <p:tgtEl>
                                          <p:spTgt spid="66566"/>
                                        </p:tgtEl>
                                        <p:attrNameLst>
                                          <p:attrName>style.visibility</p:attrName>
                                        </p:attrNameLst>
                                      </p:cBhvr>
                                      <p:to>
                                        <p:strVal val="visible"/>
                                      </p:to>
                                    </p:set>
                                    <p:animEffect transition="in" filter="wipe(down)">
                                      <p:cBhvr>
                                        <p:cTn id="34" dur="580">
                                          <p:stCondLst>
                                            <p:cond delay="0"/>
                                          </p:stCondLst>
                                        </p:cTn>
                                        <p:tgtEl>
                                          <p:spTgt spid="66566"/>
                                        </p:tgtEl>
                                      </p:cBhvr>
                                    </p:animEffect>
                                    <p:anim calcmode="lin" valueType="num">
                                      <p:cBhvr>
                                        <p:cTn id="35" dur="1822" tmFilter="0,0; 0.14,0.36; 0.43,0.73; 0.71,0.91; 1.0,1.0">
                                          <p:stCondLst>
                                            <p:cond delay="0"/>
                                          </p:stCondLst>
                                        </p:cTn>
                                        <p:tgtEl>
                                          <p:spTgt spid="66566"/>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66566"/>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66566"/>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66566"/>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66566"/>
                                        </p:tgtEl>
                                        <p:attrNameLst>
                                          <p:attrName>ppt_y</p:attrName>
                                        </p:attrNameLst>
                                      </p:cBhvr>
                                      <p:tavLst>
                                        <p:tav tm="0" fmla="#ppt_y-sin(pi*$)/81">
                                          <p:val>
                                            <p:fltVal val="0"/>
                                          </p:val>
                                        </p:tav>
                                        <p:tav tm="100000">
                                          <p:val>
                                            <p:fltVal val="1"/>
                                          </p:val>
                                        </p:tav>
                                      </p:tavLst>
                                    </p:anim>
                                    <p:animScale>
                                      <p:cBhvr>
                                        <p:cTn id="40" dur="26">
                                          <p:stCondLst>
                                            <p:cond delay="650"/>
                                          </p:stCondLst>
                                        </p:cTn>
                                        <p:tgtEl>
                                          <p:spTgt spid="66566"/>
                                        </p:tgtEl>
                                      </p:cBhvr>
                                      <p:to x="100000" y="60000"/>
                                    </p:animScale>
                                    <p:animScale>
                                      <p:cBhvr>
                                        <p:cTn id="41" dur="166" decel="50000">
                                          <p:stCondLst>
                                            <p:cond delay="676"/>
                                          </p:stCondLst>
                                        </p:cTn>
                                        <p:tgtEl>
                                          <p:spTgt spid="66566"/>
                                        </p:tgtEl>
                                      </p:cBhvr>
                                      <p:to x="100000" y="100000"/>
                                    </p:animScale>
                                    <p:animScale>
                                      <p:cBhvr>
                                        <p:cTn id="42" dur="26">
                                          <p:stCondLst>
                                            <p:cond delay="1312"/>
                                          </p:stCondLst>
                                        </p:cTn>
                                        <p:tgtEl>
                                          <p:spTgt spid="66566"/>
                                        </p:tgtEl>
                                      </p:cBhvr>
                                      <p:to x="100000" y="80000"/>
                                    </p:animScale>
                                    <p:animScale>
                                      <p:cBhvr>
                                        <p:cTn id="43" dur="166" decel="50000">
                                          <p:stCondLst>
                                            <p:cond delay="1338"/>
                                          </p:stCondLst>
                                        </p:cTn>
                                        <p:tgtEl>
                                          <p:spTgt spid="66566"/>
                                        </p:tgtEl>
                                      </p:cBhvr>
                                      <p:to x="100000" y="100000"/>
                                    </p:animScale>
                                    <p:animScale>
                                      <p:cBhvr>
                                        <p:cTn id="44" dur="26">
                                          <p:stCondLst>
                                            <p:cond delay="1642"/>
                                          </p:stCondLst>
                                        </p:cTn>
                                        <p:tgtEl>
                                          <p:spTgt spid="66566"/>
                                        </p:tgtEl>
                                      </p:cBhvr>
                                      <p:to x="100000" y="90000"/>
                                    </p:animScale>
                                    <p:animScale>
                                      <p:cBhvr>
                                        <p:cTn id="45" dur="166" decel="50000">
                                          <p:stCondLst>
                                            <p:cond delay="1668"/>
                                          </p:stCondLst>
                                        </p:cTn>
                                        <p:tgtEl>
                                          <p:spTgt spid="66566"/>
                                        </p:tgtEl>
                                      </p:cBhvr>
                                      <p:to x="100000" y="100000"/>
                                    </p:animScale>
                                    <p:animScale>
                                      <p:cBhvr>
                                        <p:cTn id="46" dur="26">
                                          <p:stCondLst>
                                            <p:cond delay="1808"/>
                                          </p:stCondLst>
                                        </p:cTn>
                                        <p:tgtEl>
                                          <p:spTgt spid="66566"/>
                                        </p:tgtEl>
                                      </p:cBhvr>
                                      <p:to x="100000" y="95000"/>
                                    </p:animScale>
                                    <p:animScale>
                                      <p:cBhvr>
                                        <p:cTn id="47" dur="166" decel="50000">
                                          <p:stCondLst>
                                            <p:cond delay="1834"/>
                                          </p:stCondLst>
                                        </p:cTn>
                                        <p:tgtEl>
                                          <p:spTgt spid="66566"/>
                                        </p:tgtEl>
                                      </p:cBhvr>
                                      <p:to x="100000" y="100000"/>
                                    </p:animScale>
                                  </p:childTnLst>
                                </p:cTn>
                              </p:par>
                            </p:childTnLst>
                          </p:cTn>
                        </p:par>
                        <p:par>
                          <p:cTn id="48" fill="hold">
                            <p:stCondLst>
                              <p:cond delay="12000"/>
                            </p:stCondLst>
                            <p:childTnLst>
                              <p:par>
                                <p:cTn id="49" presetID="23" presetClass="entr" presetSubtype="16" fill="hold" nodeType="afterEffect">
                                  <p:stCondLst>
                                    <p:cond delay="500"/>
                                  </p:stCondLst>
                                  <p:childTnLst>
                                    <p:set>
                                      <p:cBhvr>
                                        <p:cTn id="50" dur="1" fill="hold">
                                          <p:stCondLst>
                                            <p:cond delay="0"/>
                                          </p:stCondLst>
                                        </p:cTn>
                                        <p:tgtEl>
                                          <p:spTgt spid="7"/>
                                        </p:tgtEl>
                                        <p:attrNameLst>
                                          <p:attrName>style.visibility</p:attrName>
                                        </p:attrNameLst>
                                      </p:cBhvr>
                                      <p:to>
                                        <p:strVal val="visible"/>
                                      </p:to>
                                    </p:set>
                                    <p:anim calcmode="lin" valueType="num">
                                      <p:cBhvr>
                                        <p:cTn id="51" dur="2000" fill="hold"/>
                                        <p:tgtEl>
                                          <p:spTgt spid="7"/>
                                        </p:tgtEl>
                                        <p:attrNameLst>
                                          <p:attrName>ppt_w</p:attrName>
                                        </p:attrNameLst>
                                      </p:cBhvr>
                                      <p:tavLst>
                                        <p:tav tm="0">
                                          <p:val>
                                            <p:fltVal val="0"/>
                                          </p:val>
                                        </p:tav>
                                        <p:tav tm="100000">
                                          <p:val>
                                            <p:strVal val="#ppt_w"/>
                                          </p:val>
                                        </p:tav>
                                      </p:tavLst>
                                    </p:anim>
                                    <p:anim calcmode="lin" valueType="num">
                                      <p:cBhvr>
                                        <p:cTn id="52"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0658"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0659"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0660"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70661"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0662"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0663"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70664"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70665"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70666"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70667"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70668"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7.7"/>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6641</TotalTime>
  <Words>2938</Words>
  <Application>Microsoft Office PowerPoint</Application>
  <PresentationFormat>Presentación en pantalla (16:10)</PresentationFormat>
  <Paragraphs>143</Paragraphs>
  <Slides>67</Slides>
  <Notes>2</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67</vt:i4>
      </vt:variant>
    </vt:vector>
  </HeadingPairs>
  <TitlesOfParts>
    <vt:vector size="78" baseType="lpstr">
      <vt:lpstr>Algerian</vt:lpstr>
      <vt:lpstr>Arabic Typesetting</vt: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Vicente García</dc:creator>
  <cp:lastModifiedBy>Vicente Garcia</cp:lastModifiedBy>
  <cp:revision>457</cp:revision>
  <dcterms:created xsi:type="dcterms:W3CDTF">2013-07-13T18:38:14Z</dcterms:created>
  <dcterms:modified xsi:type="dcterms:W3CDTF">2024-09-15T10:24:02Z</dcterms:modified>
</cp:coreProperties>
</file>