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424" r:id="rId3"/>
    <p:sldId id="418" r:id="rId4"/>
    <p:sldId id="419" r:id="rId5"/>
    <p:sldId id="329" r:id="rId6"/>
    <p:sldId id="330" r:id="rId7"/>
    <p:sldId id="420" r:id="rId8"/>
    <p:sldId id="421" r:id="rId9"/>
    <p:sldId id="333" r:id="rId10"/>
    <p:sldId id="334" r:id="rId11"/>
    <p:sldId id="413" r:id="rId12"/>
    <p:sldId id="400" r:id="rId13"/>
    <p:sldId id="412" r:id="rId14"/>
    <p:sldId id="405" r:id="rId15"/>
    <p:sldId id="339" r:id="rId16"/>
    <p:sldId id="429" r:id="rId17"/>
    <p:sldId id="430" r:id="rId18"/>
    <p:sldId id="431" r:id="rId19"/>
    <p:sldId id="432" r:id="rId20"/>
    <p:sldId id="433" r:id="rId21"/>
    <p:sldId id="434" r:id="rId22"/>
    <p:sldId id="435" r:id="rId23"/>
    <p:sldId id="436" r:id="rId24"/>
    <p:sldId id="401" r:id="rId25"/>
    <p:sldId id="411" r:id="rId26"/>
    <p:sldId id="343" r:id="rId27"/>
    <p:sldId id="344" r:id="rId28"/>
    <p:sldId id="346" r:id="rId29"/>
    <p:sldId id="399" r:id="rId30"/>
    <p:sldId id="409" r:id="rId31"/>
    <p:sldId id="349" r:id="rId32"/>
    <p:sldId id="350" r:id="rId33"/>
    <p:sldId id="351" r:id="rId34"/>
    <p:sldId id="352" r:id="rId35"/>
    <p:sldId id="406" r:id="rId36"/>
    <p:sldId id="354" r:id="rId37"/>
    <p:sldId id="408" r:id="rId38"/>
    <p:sldId id="415" r:id="rId39"/>
    <p:sldId id="358" r:id="rId40"/>
    <p:sldId id="359" r:id="rId41"/>
    <p:sldId id="360" r:id="rId42"/>
    <p:sldId id="361" r:id="rId43"/>
    <p:sldId id="398" r:id="rId44"/>
    <p:sldId id="423" r:id="rId45"/>
    <p:sldId id="363" r:id="rId46"/>
    <p:sldId id="364" r:id="rId47"/>
    <p:sldId id="416" r:id="rId48"/>
    <p:sldId id="366" r:id="rId49"/>
    <p:sldId id="367" r:id="rId50"/>
    <p:sldId id="368" r:id="rId51"/>
    <p:sldId id="369" r:id="rId52"/>
    <p:sldId id="370" r:id="rId53"/>
    <p:sldId id="371" r:id="rId54"/>
    <p:sldId id="372" r:id="rId55"/>
    <p:sldId id="373" r:id="rId56"/>
    <p:sldId id="374" r:id="rId57"/>
    <p:sldId id="425" r:id="rId58"/>
    <p:sldId id="437" r:id="rId59"/>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84yuy2BVnYKH1xeaJi2pg==" hashData="KxREzUgi5ac2izPawuaGlHnStd8="/>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E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08" autoAdjust="0"/>
    <p:restoredTop sz="94660"/>
  </p:normalViewPr>
  <p:slideViewPr>
    <p:cSldViewPr>
      <p:cViewPr>
        <p:scale>
          <a:sx n="60" d="100"/>
          <a:sy n="60" d="100"/>
        </p:scale>
        <p:origin x="624" y="57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278CF3E-0F04-40EE-B194-A33AA0EA4831}" type="datetimeFigureOut">
              <a:rPr lang="es-ES"/>
              <a:pPr/>
              <a:t>26/12/2023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B1D1EBC-08A0-4E0C-9FB5-FAD5A419C3DE}"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2468" name="3 Marcador de número de diapositiva"/>
          <p:cNvSpPr>
            <a:spLocks noGrp="1"/>
          </p:cNvSpPr>
          <p:nvPr>
            <p:ph type="sldNum" sz="quarter" idx="5"/>
          </p:nvPr>
        </p:nvSpPr>
        <p:spPr bwMode="auto">
          <a:noFill/>
          <a:ln>
            <a:miter lim="800000"/>
            <a:headEnd/>
            <a:tailEnd/>
          </a:ln>
        </p:spPr>
        <p:txBody>
          <a:bodyPr/>
          <a:lstStyle/>
          <a:p>
            <a:fld id="{6D758272-84F2-493A-86EA-7F33108DCC8E}" type="slidenum">
              <a:rPr lang="es-ES" altLang="es-ES"/>
              <a:pPr/>
              <a:t>37</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F3BEC77-F3D0-4E5F-9568-13E675BA7411}" type="datetimeFigureOut">
              <a:rPr lang="es-ES"/>
              <a:pPr/>
              <a:t>26/12/2023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1CB9B31-54AE-4CA8-9C3B-E8591CA3FE08}" type="slidenum">
              <a:rPr lang="es-ES"/>
              <a:pPr/>
              <a:t>‹Nº›</a:t>
            </a:fld>
            <a:endParaRPr lang="es-ES"/>
          </a:p>
        </p:txBody>
      </p:sp>
    </p:spTree>
  </p:cSld>
  <p:clrMapOvr>
    <a:masterClrMapping/>
  </p:clrMapOvr>
  <p:transition spd="med" advTm="1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3DA13F9-939C-467F-8201-9D388B397517}" type="datetimeFigureOut">
              <a:rPr lang="es-ES"/>
              <a:pPr/>
              <a:t>26/12/2023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52F1697-B8E1-4BF3-BF93-73CF4D94BD2D}" type="slidenum">
              <a:rPr lang="es-ES"/>
              <a:pPr/>
              <a:t>‹Nº›</a:t>
            </a:fld>
            <a:endParaRPr lang="es-ES"/>
          </a:p>
        </p:txBody>
      </p:sp>
    </p:spTree>
  </p:cSld>
  <p:clrMapOvr>
    <a:masterClrMapping/>
  </p:clrMapOvr>
  <p:transition spd="med" advTm="1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3BD207B-CFFC-4E24-A4D9-BBBFE118B8D1}" type="datetimeFigureOut">
              <a:rPr lang="es-ES"/>
              <a:pPr/>
              <a:t>26/12/2023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E896775-EB4B-4F02-BFBB-EB5372CD8C57}" type="slidenum">
              <a:rPr lang="es-ES"/>
              <a:pPr/>
              <a:t>‹Nº›</a:t>
            </a:fld>
            <a:endParaRPr lang="es-ES"/>
          </a:p>
        </p:txBody>
      </p:sp>
    </p:spTree>
  </p:cSld>
  <p:clrMapOvr>
    <a:masterClrMapping/>
  </p:clrMapOvr>
  <p:transition spd="med" advTm="1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B184E176-D68F-44C3-807B-AAB69418EEB9}" type="datetimeFigureOut">
              <a:rPr lang="es-ES"/>
              <a:pPr/>
              <a:t>26/12/2023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36E0295-783E-40E5-8122-34A83D3EE1E5}" type="slidenum">
              <a:rPr lang="es-ES"/>
              <a:pPr/>
              <a:t>‹Nº›</a:t>
            </a:fld>
            <a:endParaRPr lang="es-ES"/>
          </a:p>
        </p:txBody>
      </p:sp>
    </p:spTree>
  </p:cSld>
  <p:clrMapOvr>
    <a:masterClrMapping/>
  </p:clrMapOvr>
  <p:transition spd="med" advTm="1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36DA81D8-ED74-40ED-A22B-F2BE5A534BB1}" type="datetimeFigureOut">
              <a:rPr lang="es-ES"/>
              <a:pPr/>
              <a:t>26/12/2023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6620729E-DA54-4FBD-821C-9D63DDDF3616}" type="slidenum">
              <a:rPr lang="es-ES"/>
              <a:pPr/>
              <a:t>‹Nº›</a:t>
            </a:fld>
            <a:endParaRPr lang="es-ES"/>
          </a:p>
        </p:txBody>
      </p:sp>
    </p:spTree>
  </p:cSld>
  <p:clrMapOvr>
    <a:masterClrMapping/>
  </p:clrMapOvr>
  <p:transition spd="med" advTm="1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574D4DBB-860A-4360-B4B2-DDCB459213A9}" type="datetimeFigureOut">
              <a:rPr lang="es-ES"/>
              <a:pPr/>
              <a:t>26/12/2023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B34A70D2-57B1-4739-A8B1-2532F75D5B04}" type="slidenum">
              <a:rPr lang="es-ES"/>
              <a:pPr/>
              <a:t>‹Nº›</a:t>
            </a:fld>
            <a:endParaRPr lang="es-ES"/>
          </a:p>
        </p:txBody>
      </p:sp>
    </p:spTree>
  </p:cSld>
  <p:clrMapOvr>
    <a:masterClrMapping/>
  </p:clrMapOvr>
  <p:transition spd="med" advTm="1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78AD0B93-5073-4FEC-8BD7-B038F3D8C7C3}" type="datetimeFigureOut">
              <a:rPr lang="es-ES"/>
              <a:pPr/>
              <a:t>26/12/2023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09ACE819-0D46-4712-AA64-5AD46E494B86}" type="slidenum">
              <a:rPr lang="es-ES"/>
              <a:pPr/>
              <a:t>‹Nº›</a:t>
            </a:fld>
            <a:endParaRPr lang="es-ES"/>
          </a:p>
        </p:txBody>
      </p:sp>
    </p:spTree>
  </p:cSld>
  <p:clrMapOvr>
    <a:masterClrMapping/>
  </p:clrMapOvr>
  <p:transition spd="med" advTm="1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E5DC6E4-2F0B-4F7C-8169-28302484757C}" type="datetimeFigureOut">
              <a:rPr lang="es-ES"/>
              <a:pPr/>
              <a:t>26/12/2023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D2A76A1-DB35-41A4-8126-B8D3B35F1FA5}" type="slidenum">
              <a:rPr lang="es-ES"/>
              <a:pPr/>
              <a:t>‹Nº›</a:t>
            </a:fld>
            <a:endParaRPr lang="es-ES"/>
          </a:p>
        </p:txBody>
      </p:sp>
    </p:spTree>
  </p:cSld>
  <p:clrMapOvr>
    <a:masterClrMapping/>
  </p:clrMapOvr>
  <p:transition spd="med" advTm="1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5578BA7-140C-49D1-8B7A-7F765DD2569D}" type="datetimeFigureOut">
              <a:rPr lang="es-ES"/>
              <a:pPr/>
              <a:t>26/12/2023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FB97EDA-4A9B-48D3-8A94-694BD17800D5}" type="slidenum">
              <a:rPr lang="es-ES"/>
              <a:pPr/>
              <a:t>‹Nº›</a:t>
            </a:fld>
            <a:endParaRPr lang="es-ES"/>
          </a:p>
        </p:txBody>
      </p:sp>
    </p:spTree>
  </p:cSld>
  <p:clrMapOvr>
    <a:masterClrMapping/>
  </p:clrMapOvr>
  <p:transition spd="med" advTm="1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7AF5546-9630-40E3-8181-934D8C9B256E}" type="datetimeFigureOut">
              <a:rPr lang="es-ES"/>
              <a:pPr/>
              <a:t>26/12/2023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8BFFAF4-1824-4083-B1A6-A47AD6C5BB05}" type="slidenum">
              <a:rPr lang="es-ES"/>
              <a:pPr/>
              <a:t>‹Nº›</a:t>
            </a:fld>
            <a:endParaRPr lang="es-ES"/>
          </a:p>
        </p:txBody>
      </p:sp>
    </p:spTree>
  </p:cSld>
  <p:clrMapOvr>
    <a:masterClrMapping/>
  </p:clrMapOvr>
  <p:transition spd="med" advTm="1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A3B532A-3039-4044-BA64-A32AED49016A}" type="datetimeFigureOut">
              <a:rPr lang="es-ES"/>
              <a:pPr/>
              <a:t>26/12/2023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98CC579-F3DF-4231-AA1C-66FD91D7B7EB}" type="slidenum">
              <a:rPr lang="es-ES"/>
              <a:pPr/>
              <a:t>‹Nº›</a:t>
            </a:fld>
            <a:endParaRPr lang="es-ES"/>
          </a:p>
        </p:txBody>
      </p:sp>
    </p:spTree>
  </p:cSld>
  <p:clrMapOvr>
    <a:masterClrMapping/>
  </p:clrMapOvr>
  <p:transition spd="med" advTm="1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9FD05065-3B0E-4B5D-BAB3-4524F9234DE4}" type="datetimeFigureOut">
              <a:rPr lang="es-ES"/>
              <a:pPr/>
              <a:t>26/12/2023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FA65E9BF-E0B2-4D2F-B32C-9CEDF2A58D75}"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www.facebook.com/pages/Mis-pps-y-otras-cosas/310372509044665" TargetMode="External"/><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www.facebook.com/pages/Mis-pps-y-otras-cosas/310372509044665" TargetMode="External"/><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www.facebook.com/pages/Mis-pps-y-otras-cosas/310372509044665" TargetMode="External"/><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WordArt 4"/>
          <p:cNvSpPr>
            <a:spLocks noChangeArrowheads="1" noChangeShapeType="1" noTextEdit="1"/>
          </p:cNvSpPr>
          <p:nvPr/>
        </p:nvSpPr>
        <p:spPr bwMode="auto">
          <a:xfrm>
            <a:off x="1403648" y="123478"/>
            <a:ext cx="6624736" cy="842962"/>
          </a:xfrm>
          <a:prstGeom prst="rect">
            <a:avLst/>
          </a:prstGeom>
        </p:spPr>
        <p:txBody>
          <a:bodyPr wrap="none" fromWordArt="1">
            <a:prstTxWarp prst="textTriangle">
              <a:avLst>
                <a:gd name="adj" fmla="val 30777"/>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Un día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en Salobreña </a:t>
            </a:r>
          </a:p>
        </p:txBody>
      </p:sp>
      <p:sp>
        <p:nvSpPr>
          <p:cNvPr id="87045" name="WordArt 5"/>
          <p:cNvSpPr>
            <a:spLocks noChangeArrowheads="1" noChangeShapeType="1" noTextEdit="1"/>
          </p:cNvSpPr>
          <p:nvPr/>
        </p:nvSpPr>
        <p:spPr bwMode="auto">
          <a:xfrm>
            <a:off x="1187624" y="1203598"/>
            <a:ext cx="6913563" cy="833438"/>
          </a:xfrm>
          <a:prstGeom prst="rect">
            <a:avLst/>
          </a:prstGeom>
        </p:spPr>
        <p:txBody>
          <a:bodyPr wrap="none" fromWordArt="1">
            <a:prstTxWarp prst="textDeflate">
              <a:avLst>
                <a:gd name="adj" fmla="val 24227"/>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 Fotografía es de mi propiedad excepto 6 </a:t>
            </a:r>
          </a:p>
        </p:txBody>
      </p:sp>
      <p:sp>
        <p:nvSpPr>
          <p:cNvPr id="87046" name="WordArt 6"/>
          <p:cNvSpPr>
            <a:spLocks noChangeArrowheads="1" noChangeShapeType="1" noTextEdit="1"/>
          </p:cNvSpPr>
          <p:nvPr/>
        </p:nvSpPr>
        <p:spPr bwMode="auto">
          <a:xfrm>
            <a:off x="611560" y="2355726"/>
            <a:ext cx="7704137" cy="593725"/>
          </a:xfrm>
          <a:prstGeom prst="rect">
            <a:avLst/>
          </a:prstGeom>
        </p:spPr>
        <p:txBody>
          <a:bodyPr wrap="none" fromWordArt="1">
            <a:prstTxWarp prst="textFadeUp">
              <a:avLst>
                <a:gd name="adj" fmla="val 4315"/>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7047" name="WordArt 7"/>
          <p:cNvSpPr>
            <a:spLocks noChangeArrowheads="1" noChangeShapeType="1" noTextEdit="1"/>
          </p:cNvSpPr>
          <p:nvPr/>
        </p:nvSpPr>
        <p:spPr bwMode="auto">
          <a:xfrm>
            <a:off x="1475656" y="3219822"/>
            <a:ext cx="5904656" cy="746125"/>
          </a:xfrm>
          <a:prstGeom prst="rect">
            <a:avLst/>
          </a:prstGeom>
        </p:spPr>
        <p:txBody>
          <a:bodyPr wrap="none" fromWordArt="1">
            <a:prstTxWarp prst="textCurveUp">
              <a:avLst>
                <a:gd name="adj" fmla="val 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9900"/>
                    </a:gs>
                    <a:gs pos="100000">
                      <a:srgbClr val="00FF00"/>
                    </a:gs>
                  </a:gsLst>
                  <a:lin ang="189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9900"/>
                    </a:gs>
                    <a:gs pos="100000">
                      <a:srgbClr val="00FF00"/>
                    </a:gs>
                  </a:gsLst>
                  <a:lin ang="189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9900"/>
                  </a:gs>
                  <a:gs pos="100000">
                    <a:srgbClr val="00FF00"/>
                  </a:gs>
                </a:gsLst>
                <a:lin ang="189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87048" name="WordArt 8"/>
          <p:cNvSpPr>
            <a:spLocks noChangeArrowheads="1" noChangeShapeType="1" noTextEdit="1"/>
          </p:cNvSpPr>
          <p:nvPr/>
        </p:nvSpPr>
        <p:spPr bwMode="auto">
          <a:xfrm>
            <a:off x="2627784" y="4011910"/>
            <a:ext cx="3889375" cy="82835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i="1" kern="10" dirty="0">
                <a:ln w="9525">
                  <a:noFill/>
                  <a:round/>
                  <a:headEnd/>
                  <a:tailEnd/>
                </a:ln>
                <a:solidFill>
                  <a:srgbClr val="FFFFFF"/>
                </a:solidFill>
                <a:effectLst>
                  <a:prstShdw prst="shdw17" dist="17961" dir="13500000">
                    <a:srgbClr val="999999"/>
                  </a:prstShdw>
                </a:effectLst>
                <a:latin typeface="High Tower Text"/>
              </a:rPr>
              <a:t> </a:t>
            </a:r>
            <a:r>
              <a:rPr lang="es-ES" sz="32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4"/>
                                        </p:tgtEl>
                                        <p:attrNameLst>
                                          <p:attrName>style.visibility</p:attrName>
                                        </p:attrNameLst>
                                      </p:cBhvr>
                                      <p:to>
                                        <p:strVal val="visible"/>
                                      </p:to>
                                    </p:set>
                                    <p:anim calcmode="lin" valueType="num">
                                      <p:cBhvr>
                                        <p:cTn id="7" dur="2000" fill="hold"/>
                                        <p:tgtEl>
                                          <p:spTgt spid="87044"/>
                                        </p:tgtEl>
                                        <p:attrNameLst>
                                          <p:attrName>ppt_w</p:attrName>
                                        </p:attrNameLst>
                                      </p:cBhvr>
                                      <p:tavLst>
                                        <p:tav tm="0">
                                          <p:val>
                                            <p:strVal val="4*#ppt_w"/>
                                          </p:val>
                                        </p:tav>
                                        <p:tav tm="100000">
                                          <p:val>
                                            <p:strVal val="#ppt_w"/>
                                          </p:val>
                                        </p:tav>
                                      </p:tavLst>
                                    </p:anim>
                                    <p:anim calcmode="lin" valueType="num">
                                      <p:cBhvr>
                                        <p:cTn id="8" dur="2000" fill="hold"/>
                                        <p:tgtEl>
                                          <p:spTgt spid="87044"/>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17" presetClass="entr" presetSubtype="10" fill="hold" nodeType="afterEffect">
                                  <p:stCondLst>
                                    <p:cond delay="500"/>
                                  </p:stCondLst>
                                  <p:childTnLst>
                                    <p:set>
                                      <p:cBhvr>
                                        <p:cTn id="11" dur="1" fill="hold">
                                          <p:stCondLst>
                                            <p:cond delay="0"/>
                                          </p:stCondLst>
                                        </p:cTn>
                                        <p:tgtEl>
                                          <p:spTgt spid="87045"/>
                                        </p:tgtEl>
                                        <p:attrNameLst>
                                          <p:attrName>style.visibility</p:attrName>
                                        </p:attrNameLst>
                                      </p:cBhvr>
                                      <p:to>
                                        <p:strVal val="visible"/>
                                      </p:to>
                                    </p:set>
                                    <p:anim calcmode="lin" valueType="num">
                                      <p:cBhvr>
                                        <p:cTn id="12" dur="2000" fill="hold"/>
                                        <p:tgtEl>
                                          <p:spTgt spid="87045"/>
                                        </p:tgtEl>
                                        <p:attrNameLst>
                                          <p:attrName>ppt_w</p:attrName>
                                        </p:attrNameLst>
                                      </p:cBhvr>
                                      <p:tavLst>
                                        <p:tav tm="0">
                                          <p:val>
                                            <p:fltVal val="0"/>
                                          </p:val>
                                        </p:tav>
                                        <p:tav tm="100000">
                                          <p:val>
                                            <p:strVal val="#ppt_w"/>
                                          </p:val>
                                        </p:tav>
                                      </p:tavLst>
                                    </p:anim>
                                    <p:anim calcmode="lin" valueType="num">
                                      <p:cBhvr>
                                        <p:cTn id="13" dur="2000" fill="hold"/>
                                        <p:tgtEl>
                                          <p:spTgt spid="87045"/>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4500"/>
                            </p:stCondLst>
                            <p:childTnLst>
                              <p:par>
                                <p:cTn id="15" presetID="42" presetClass="entr" presetSubtype="0" fill="hold" nodeType="afterEffect">
                                  <p:stCondLst>
                                    <p:cond delay="500"/>
                                  </p:stCondLst>
                                  <p:childTnLst>
                                    <p:set>
                                      <p:cBhvr>
                                        <p:cTn id="16" dur="1" fill="hold">
                                          <p:stCondLst>
                                            <p:cond delay="0"/>
                                          </p:stCondLst>
                                        </p:cTn>
                                        <p:tgtEl>
                                          <p:spTgt spid="87046"/>
                                        </p:tgtEl>
                                        <p:attrNameLst>
                                          <p:attrName>style.visibility</p:attrName>
                                        </p:attrNameLst>
                                      </p:cBhvr>
                                      <p:to>
                                        <p:strVal val="visible"/>
                                      </p:to>
                                    </p:set>
                                    <p:animEffect transition="in" filter="fade">
                                      <p:cBhvr>
                                        <p:cTn id="17" dur="2000"/>
                                        <p:tgtEl>
                                          <p:spTgt spid="87046"/>
                                        </p:tgtEl>
                                      </p:cBhvr>
                                    </p:animEffect>
                                    <p:anim calcmode="lin" valueType="num">
                                      <p:cBhvr>
                                        <p:cTn id="18" dur="2000" fill="hold"/>
                                        <p:tgtEl>
                                          <p:spTgt spid="87046"/>
                                        </p:tgtEl>
                                        <p:attrNameLst>
                                          <p:attrName>ppt_x</p:attrName>
                                        </p:attrNameLst>
                                      </p:cBhvr>
                                      <p:tavLst>
                                        <p:tav tm="0">
                                          <p:val>
                                            <p:strVal val="#ppt_x"/>
                                          </p:val>
                                        </p:tav>
                                        <p:tav tm="100000">
                                          <p:val>
                                            <p:strVal val="#ppt_x"/>
                                          </p:val>
                                        </p:tav>
                                      </p:tavLst>
                                    </p:anim>
                                    <p:anim calcmode="lin" valueType="num">
                                      <p:cBhvr>
                                        <p:cTn id="19" dur="2000" fill="hold"/>
                                        <p:tgtEl>
                                          <p:spTgt spid="87046"/>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7000"/>
                            </p:stCondLst>
                            <p:childTnLst>
                              <p:par>
                                <p:cTn id="21" presetID="17" presetClass="entr" presetSubtype="8" fill="hold" nodeType="afterEffect">
                                  <p:stCondLst>
                                    <p:cond delay="500"/>
                                  </p:stCondLst>
                                  <p:childTnLst>
                                    <p:set>
                                      <p:cBhvr>
                                        <p:cTn id="22" dur="1" fill="hold">
                                          <p:stCondLst>
                                            <p:cond delay="0"/>
                                          </p:stCondLst>
                                        </p:cTn>
                                        <p:tgtEl>
                                          <p:spTgt spid="87047"/>
                                        </p:tgtEl>
                                        <p:attrNameLst>
                                          <p:attrName>style.visibility</p:attrName>
                                        </p:attrNameLst>
                                      </p:cBhvr>
                                      <p:to>
                                        <p:strVal val="visible"/>
                                      </p:to>
                                    </p:set>
                                    <p:anim calcmode="lin" valueType="num">
                                      <p:cBhvr>
                                        <p:cTn id="23" dur="2000" fill="hold"/>
                                        <p:tgtEl>
                                          <p:spTgt spid="87047"/>
                                        </p:tgtEl>
                                        <p:attrNameLst>
                                          <p:attrName>ppt_x</p:attrName>
                                        </p:attrNameLst>
                                      </p:cBhvr>
                                      <p:tavLst>
                                        <p:tav tm="0">
                                          <p:val>
                                            <p:strVal val="#ppt_x-#ppt_w/2"/>
                                          </p:val>
                                        </p:tav>
                                        <p:tav tm="100000">
                                          <p:val>
                                            <p:strVal val="#ppt_x"/>
                                          </p:val>
                                        </p:tav>
                                      </p:tavLst>
                                    </p:anim>
                                    <p:anim calcmode="lin" valueType="num">
                                      <p:cBhvr>
                                        <p:cTn id="24" dur="2000" fill="hold"/>
                                        <p:tgtEl>
                                          <p:spTgt spid="87047"/>
                                        </p:tgtEl>
                                        <p:attrNameLst>
                                          <p:attrName>ppt_y</p:attrName>
                                        </p:attrNameLst>
                                      </p:cBhvr>
                                      <p:tavLst>
                                        <p:tav tm="0">
                                          <p:val>
                                            <p:strVal val="#ppt_y"/>
                                          </p:val>
                                        </p:tav>
                                        <p:tav tm="100000">
                                          <p:val>
                                            <p:strVal val="#ppt_y"/>
                                          </p:val>
                                        </p:tav>
                                      </p:tavLst>
                                    </p:anim>
                                    <p:anim calcmode="lin" valueType="num">
                                      <p:cBhvr>
                                        <p:cTn id="25" dur="2000" fill="hold"/>
                                        <p:tgtEl>
                                          <p:spTgt spid="87047"/>
                                        </p:tgtEl>
                                        <p:attrNameLst>
                                          <p:attrName>ppt_w</p:attrName>
                                        </p:attrNameLst>
                                      </p:cBhvr>
                                      <p:tavLst>
                                        <p:tav tm="0">
                                          <p:val>
                                            <p:fltVal val="0"/>
                                          </p:val>
                                        </p:tav>
                                        <p:tav tm="100000">
                                          <p:val>
                                            <p:strVal val="#ppt_w"/>
                                          </p:val>
                                        </p:tav>
                                      </p:tavLst>
                                    </p:anim>
                                    <p:anim calcmode="lin" valueType="num">
                                      <p:cBhvr>
                                        <p:cTn id="26" dur="2000" fill="hold"/>
                                        <p:tgtEl>
                                          <p:spTgt spid="87047"/>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9500"/>
                            </p:stCondLst>
                            <p:childTnLst>
                              <p:par>
                                <p:cTn id="28" presetID="23" presetClass="entr" presetSubtype="16" repeatCount="3000" fill="hold" nodeType="afterEffect">
                                  <p:stCondLst>
                                    <p:cond delay="500"/>
                                  </p:stCondLst>
                                  <p:childTnLst>
                                    <p:set>
                                      <p:cBhvr>
                                        <p:cTn id="29" dur="1" fill="hold">
                                          <p:stCondLst>
                                            <p:cond delay="0"/>
                                          </p:stCondLst>
                                        </p:cTn>
                                        <p:tgtEl>
                                          <p:spTgt spid="87048"/>
                                        </p:tgtEl>
                                        <p:attrNameLst>
                                          <p:attrName>style.visibility</p:attrName>
                                        </p:attrNameLst>
                                      </p:cBhvr>
                                      <p:to>
                                        <p:strVal val="visible"/>
                                      </p:to>
                                    </p:set>
                                    <p:anim calcmode="lin" valueType="num">
                                      <p:cBhvr>
                                        <p:cTn id="30" dur="1000" fill="hold"/>
                                        <p:tgtEl>
                                          <p:spTgt spid="87048"/>
                                        </p:tgtEl>
                                        <p:attrNameLst>
                                          <p:attrName>ppt_w</p:attrName>
                                        </p:attrNameLst>
                                      </p:cBhvr>
                                      <p:tavLst>
                                        <p:tav tm="0">
                                          <p:val>
                                            <p:fltVal val="0"/>
                                          </p:val>
                                        </p:tav>
                                        <p:tav tm="100000">
                                          <p:val>
                                            <p:strVal val="#ppt_w"/>
                                          </p:val>
                                        </p:tav>
                                      </p:tavLst>
                                    </p:anim>
                                    <p:anim calcmode="lin" valueType="num">
                                      <p:cBhvr>
                                        <p:cTn id="31" dur="1000" fill="hold"/>
                                        <p:tgtEl>
                                          <p:spTgt spid="8704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539750" y="1131888"/>
            <a:ext cx="8208714" cy="2124075"/>
          </a:xfrm>
          <a:prstGeom prst="rect">
            <a:avLst/>
          </a:prstGeom>
          <a:noFill/>
        </p:spPr>
        <p:txBody>
          <a:bodyPr wrap="square">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Salobreña es una localidad y municipio español situado en la parte centro-oeste de la comarca de la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Costa Granadina</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en la provincia de Granada, comunidad autónoma de Andalucía. A orillas del mar Mediterráneo, Salobreña limita con los municipios de Motril, Vélez de </a:t>
            </a:r>
            <a:r>
              <a:rPr lang="es-ES" sz="22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Benaudalla</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Los </a:t>
            </a:r>
            <a:r>
              <a:rPr lang="es-ES" sz="22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Guájares</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2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Molvízar</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2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Ítrabo</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y Almuñécar.</a:t>
            </a:r>
          </a:p>
        </p:txBody>
      </p:sp>
      <p:sp>
        <p:nvSpPr>
          <p:cNvPr id="5" name="4 CuadroTexto"/>
          <p:cNvSpPr txBox="1"/>
          <p:nvPr/>
        </p:nvSpPr>
        <p:spPr>
          <a:xfrm>
            <a:off x="539750" y="3651250"/>
            <a:ext cx="8064698" cy="1108075"/>
          </a:xfrm>
          <a:prstGeom prst="rect">
            <a:avLst/>
          </a:prstGeom>
          <a:noFill/>
        </p:spPr>
        <p:txBody>
          <a:bodyPr wrap="square">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municipio </a:t>
            </a:r>
            <a:r>
              <a:rPr lang="es-ES" sz="22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salobreñero</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comprende los núcleos de población de Salobreña, enclavado en una roca coronada por un castillo árabe.</a:t>
            </a:r>
          </a:p>
        </p:txBody>
      </p:sp>
      <p:sp>
        <p:nvSpPr>
          <p:cNvPr id="7" name="6 CuadroTexto"/>
          <p:cNvSpPr txBox="1"/>
          <p:nvPr/>
        </p:nvSpPr>
        <p:spPr>
          <a:xfrm>
            <a:off x="1619672" y="123478"/>
            <a:ext cx="5760640" cy="820891"/>
          </a:xfrm>
          <a:prstGeom prst="rect">
            <a:avLst/>
          </a:prstGeom>
          <a:noFill/>
        </p:spPr>
        <p:txBody>
          <a:bodyPr wrap="none">
            <a:prstTxWarp prst="textChevron">
              <a:avLst/>
            </a:prstTxWarp>
            <a:spAutoFit/>
            <a:scene3d>
              <a:camera prst="perspectiveRelaxedModerately"/>
              <a:lightRig rig="threePt" dir="t"/>
            </a:scene3d>
            <a:sp3d extrusionH="57150">
              <a:bevelT w="38100" h="38100" prst="angle"/>
            </a:sp3d>
          </a:bodyPr>
          <a:lstStyle/>
          <a:p>
            <a:pPr>
              <a:defRPr/>
            </a:pPr>
            <a:r>
              <a:rPr lang="es-ES" sz="4400" dirty="0">
                <a:solidFill>
                  <a:srgbClr val="FFFF00"/>
                </a:solidFill>
                <a:effectLst>
                  <a:glow rad="101600">
                    <a:schemeClr val="accent5">
                      <a:satMod val="175000"/>
                      <a:alpha val="40000"/>
                    </a:schemeClr>
                  </a:glow>
                  <a:outerShdw blurRad="38100" dist="38100" dir="2700000" algn="tl">
                    <a:srgbClr val="000000">
                      <a:alpha val="43137"/>
                    </a:srgbClr>
                  </a:outerShdw>
                </a:effectLst>
                <a:latin typeface="Hobo Std" pitchFamily="34" charset="0"/>
              </a:rPr>
              <a:t> </a:t>
            </a:r>
            <a:r>
              <a:rPr lang="es-ES" sz="4400" dirty="0">
                <a:solidFill>
                  <a:srgbClr val="FFFF00"/>
                </a:solidFill>
                <a:effectLst>
                  <a:glow rad="101600">
                    <a:schemeClr val="accent5">
                      <a:satMod val="175000"/>
                      <a:alpha val="40000"/>
                    </a:schemeClr>
                  </a:glow>
                  <a:outerShdw blurRad="38100" dist="38100" dir="2700000" algn="tl">
                    <a:srgbClr val="000000">
                      <a:alpha val="43137"/>
                    </a:srgbClr>
                  </a:outerShdw>
                  <a:reflection blurRad="6350" stA="60000" endA="900" endPos="58000" dir="5400000" sy="-100000" algn="bl" rotWithShape="0"/>
                </a:effectLst>
                <a:latin typeface="Hobo Std" pitchFamily="34" charset="0"/>
              </a:rPr>
              <a:t>S A L O B R E Ñ A </a:t>
            </a:r>
          </a:p>
        </p:txBody>
      </p:sp>
    </p:spTree>
  </p:cSld>
  <p:clrMapOvr>
    <a:masterClrMapping/>
  </p:clrMapOvr>
  <mc:AlternateContent xmlns:mc="http://schemas.openxmlformats.org/markup-compatibility/2006">
    <mc:Choice xmlns:p14="http://schemas.microsoft.com/office/powerpoint/2010/main" Requires="p14">
      <p:transition spd="slow" p14:dur="2250" advTm="45000">
        <p:split orient="vert"/>
      </p:transition>
    </mc:Choice>
    <mc:Fallback>
      <p:transition spd="slow" advTm="4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307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aseo-relajante-a23695939.jpg"/>
          <p:cNvPicPr>
            <a:picLocks noChangeAspect="1"/>
          </p:cNvPicPr>
          <p:nvPr/>
        </p:nvPicPr>
        <p:blipFill>
          <a:blip r:embed="rId3" cstate="print"/>
          <a:srcRect/>
          <a:stretch>
            <a:fillRect/>
          </a:stretch>
        </p:blipFill>
        <p:spPr bwMode="auto">
          <a:xfrm>
            <a:off x="0" y="-452438"/>
            <a:ext cx="9144000" cy="58324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accent5">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850" y="4084638"/>
            <a:ext cx="8658225" cy="922337"/>
          </a:xfrm>
          <a:prstGeom prst="rect">
            <a:avLst/>
          </a:prstGeom>
          <a:noFill/>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Querid@s</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amig@s</a:t>
            </a:r>
            <a:r>
              <a:rPr lang="es-ES" i="1" dirty="0">
                <a:effectLst>
                  <a:glow rad="101600">
                    <a:schemeClr val="accent2">
                      <a:satMod val="175000"/>
                      <a:alpha val="40000"/>
                    </a:schemeClr>
                  </a:glow>
                  <a:outerShdw blurRad="38100" dist="38100" dir="2700000" algn="tl">
                    <a:srgbClr val="000000">
                      <a:alpha val="43137"/>
                    </a:srgbClr>
                  </a:outerShdw>
                </a:effectLst>
              </a:rPr>
              <a:t>, en esta ocasión nos hemos venido hasta Salobreña a pasar unos días invitados por unos familiares que viven aquí, y nos tenemos que desviar por el cambio de sentido que tenemos mas adelante.</a:t>
            </a:r>
          </a:p>
        </p:txBody>
      </p:sp>
    </p:spTree>
  </p:cSld>
  <p:clrMapOvr>
    <a:masterClrMapping/>
  </p:clrMapOvr>
  <mc:AlternateContent xmlns:mc="http://schemas.openxmlformats.org/markup-compatibility/2006">
    <mc:Choice xmlns:p14="http://schemas.microsoft.com/office/powerpoint/2010/main" Requires="p14">
      <p:transition spd="slow" p14:dur="3250" advTm="26000">
        <p14:vortex dir="r"/>
        <p:sndAc>
          <p:stSnd loop="1">
            <p:snd r:embed="rId2" name="Variadas.wav"/>
          </p:stSnd>
        </p:sndAc>
      </p:transition>
    </mc:Choice>
    <mc:Fallback>
      <p:transition spd="slow" advTm="26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7"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iyata3_1024x768.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tx1">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750" y="4084638"/>
            <a:ext cx="80645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Nos desviamos por aquí por que si no lo hacemos, nos toca dar mucha vuelta y no estamos para dar muchas vueltas precisamente hoy, que vamos con lo justito y me refiero a la gasolina. </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os alpes.JPG"/>
          <p:cNvPicPr>
            <a:picLocks noChangeAspect="1"/>
          </p:cNvPicPr>
          <p:nvPr/>
        </p:nvPicPr>
        <p:blipFill>
          <a:blip r:embed="rId2" cstate="print"/>
          <a:srcRect/>
          <a:stretch>
            <a:fillRect/>
          </a:stretch>
        </p:blipFill>
        <p:spPr bwMode="auto">
          <a:xfrm>
            <a:off x="0" y="-452438"/>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650" y="3943350"/>
            <a:ext cx="74168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Dirección Almería-Granada, pero no vamos a ninguna de las dos, nos quedamos aquí en Salobreña que para eso hemos venido. No se por qué pero tengo la sensación de que este pueblo le ocurre como a </a:t>
            </a: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cuestas arriba y cuestas abajo.</a:t>
            </a:r>
          </a:p>
        </p:txBody>
      </p:sp>
    </p:spTree>
  </p:cSld>
  <p:clrMapOvr>
    <a:masterClrMapping/>
  </p:clrMapOvr>
  <mc:AlternateContent xmlns:mc="http://schemas.openxmlformats.org/markup-compatibility/2006">
    <mc:Choice xmlns:p14="http://schemas.microsoft.com/office/powerpoint/2010/main" Requires="p14">
      <p:transition spd="slow" p14:dur="3250" advTm="29000">
        <p14:vortex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70129172735_superb-fairy-wren-2.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0" y="195263"/>
            <a:ext cx="9144000" cy="4752975"/>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50825" y="411163"/>
            <a:ext cx="8713788" cy="4392612"/>
          </a:xfrm>
          <a:prstGeom prst="rect">
            <a:avLst/>
          </a:prstGeom>
          <a:solidFill>
            <a:schemeClr val="accent3">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9388" y="4300538"/>
            <a:ext cx="878522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Sin perder detalle de por donde vamos, nos damos de cara con un </a:t>
            </a:r>
            <a:r>
              <a:rPr lang="es-ES" i="1" dirty="0" err="1">
                <a:effectLst>
                  <a:glow rad="101600">
                    <a:schemeClr val="accent2">
                      <a:satMod val="175000"/>
                      <a:alpha val="40000"/>
                    </a:schemeClr>
                  </a:glow>
                  <a:outerShdw blurRad="38100" dist="38100" dir="2700000" algn="tl">
                    <a:srgbClr val="000000">
                      <a:alpha val="43137"/>
                    </a:srgbClr>
                  </a:outerShdw>
                </a:effectLst>
              </a:rPr>
              <a:t>Mercadona</a:t>
            </a:r>
            <a:r>
              <a:rPr lang="es-ES" i="1" dirty="0">
                <a:effectLst>
                  <a:glow rad="101600">
                    <a:schemeClr val="accent2">
                      <a:satMod val="175000"/>
                      <a:alpha val="40000"/>
                    </a:schemeClr>
                  </a:glow>
                  <a:outerShdw blurRad="38100" dist="38100" dir="2700000" algn="tl">
                    <a:srgbClr val="000000">
                      <a:alpha val="43137"/>
                    </a:srgbClr>
                  </a:outerShdw>
                </a:effectLst>
              </a:rPr>
              <a:t> y me da la impresión de que vamos a entrar para hacer alguna compra.</a:t>
            </a:r>
          </a:p>
        </p:txBody>
      </p:sp>
    </p:spTree>
  </p:cSld>
  <p:clrMapOvr>
    <a:masterClrMapping/>
  </p:clrMapOvr>
  <mc:AlternateContent xmlns:mc="http://schemas.openxmlformats.org/markup-compatibility/2006">
    <mc:Choice xmlns:p14="http://schemas.microsoft.com/office/powerpoint/2010/main" Requires="p14">
      <p:transition spd="slow" p14:dur="325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2000"/>
                                        <p:tgtEl>
                                          <p:spTgt spid="11"/>
                                        </p:tgtEl>
                                      </p:cBhvr>
                                    </p:animEffect>
                                    <p:set>
                                      <p:cBhvr>
                                        <p:cTn id="10" dur="1" fill="hold">
                                          <p:stCondLst>
                                            <p:cond delay="1999"/>
                                          </p:stCondLst>
                                        </p:cTn>
                                        <p:tgtEl>
                                          <p:spTgt spid="11"/>
                                        </p:tgtEl>
                                        <p:attrNameLst>
                                          <p:attrName>style.visibility</p:attrName>
                                        </p:attrNameLst>
                                      </p:cBhvr>
                                      <p:to>
                                        <p:strVal val="hidden"/>
                                      </p:to>
                                    </p:set>
                                  </p:childTnLst>
                                </p:cTn>
                              </p:par>
                              <p:par>
                                <p:cTn id="11" presetID="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haviyani-atoll.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123825"/>
            <a:ext cx="9144000" cy="4895850"/>
          </a:xfrm>
          <a:prstGeom prst="rect">
            <a:avLst/>
          </a:prstGeom>
          <a:solidFill>
            <a:srgbClr val="00206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268288"/>
            <a:ext cx="9144000" cy="4606925"/>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411163"/>
            <a:ext cx="9144000" cy="4321175"/>
          </a:xfrm>
          <a:prstGeom prst="rect">
            <a:avLst/>
          </a:prstGeom>
          <a:solidFill>
            <a:srgbClr val="00B0F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684213" y="4084638"/>
            <a:ext cx="74882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Una vez realizada nuestra compra, se nos antoja continuar por la avenida de Federico García Lorca, no es por nada, es que por aquí vamos más derechos según me comentan.</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2000"/>
                                        <p:tgtEl>
                                          <p:spTgt spid="8"/>
                                        </p:tgtEl>
                                      </p:cBhvr>
                                    </p:animEffect>
                                    <p:set>
                                      <p:cBhvr>
                                        <p:cTn id="10" dur="1" fill="hold">
                                          <p:stCondLst>
                                            <p:cond delay="1999"/>
                                          </p:stCondLst>
                                        </p:cTn>
                                        <p:tgtEl>
                                          <p:spTgt spid="8"/>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1"/>
                                          </p:val>
                                        </p:tav>
                                        <p:tav tm="100000">
                                          <p:val>
                                            <p:strVal val="#ppt_x"/>
                                          </p:val>
                                        </p:tav>
                                      </p:tavLst>
                                    </p:anim>
                                    <p:anim calcmode="lin" valueType="num">
                                      <p:cBhvr>
                                        <p:cTn id="2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8" grpId="0" animBg="1"/>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II-Winter-II-a23318532.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accent3">
              <a:lumMod val="5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27088" y="4084638"/>
            <a:ext cx="799147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continuación desembocamos en la Avenida </a:t>
            </a:r>
            <a:r>
              <a:rPr lang="es-ES" i="1" dirty="0" err="1">
                <a:effectLst>
                  <a:glow rad="101600">
                    <a:schemeClr val="accent2">
                      <a:satMod val="175000"/>
                      <a:alpha val="40000"/>
                    </a:schemeClr>
                  </a:glow>
                  <a:outerShdw blurRad="38100" dist="38100" dir="2700000" algn="tl">
                    <a:srgbClr val="000000">
                      <a:alpha val="43137"/>
                    </a:srgbClr>
                  </a:outerShdw>
                </a:effectLst>
              </a:rPr>
              <a:t>Peronné</a:t>
            </a:r>
            <a:r>
              <a:rPr lang="es-ES" i="1" dirty="0">
                <a:effectLst>
                  <a:glow rad="101600">
                    <a:schemeClr val="accent2">
                      <a:satMod val="175000"/>
                      <a:alpha val="40000"/>
                    </a:schemeClr>
                  </a:glow>
                  <a:outerShdw blurRad="38100" dist="38100" dir="2700000" algn="tl">
                    <a:srgbClr val="000000">
                      <a:alpha val="43137"/>
                    </a:srgbClr>
                  </a:outerShdw>
                </a:effectLst>
              </a:rPr>
              <a:t> y continuamos de frente, camino de casa sobretodo para poder descansar un poco y de paso como no, tomarnos algo fresquito que apetece, pero vamos.</a:t>
            </a: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3"/>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par>
                                <p:cTn id="13" presetID="4" presetClass="exit" presetSubtype="32" fill="hold" grpId="0" nodeType="withEffect">
                                  <p:stCondLst>
                                    <p:cond delay="0"/>
                                  </p:stCondLst>
                                  <p:childTnLst>
                                    <p:animEffect transition="out" filter="box(out)">
                                      <p:cBhvr>
                                        <p:cTn id="14" dur="3000"/>
                                        <p:tgtEl>
                                          <p:spTgt spid="9"/>
                                        </p:tgtEl>
                                      </p:cBhvr>
                                    </p:animEffect>
                                    <p:set>
                                      <p:cBhvr>
                                        <p:cTn id="15" dur="1" fill="hold">
                                          <p:stCondLst>
                                            <p:cond delay="2999"/>
                                          </p:stCondLst>
                                        </p:cTn>
                                        <p:tgtEl>
                                          <p:spTgt spid="9"/>
                                        </p:tgtEl>
                                        <p:attrNameLst>
                                          <p:attrName>style.visibility</p:attrName>
                                        </p:attrNameLst>
                                      </p:cBhvr>
                                      <p:to>
                                        <p:strVal val="hidden"/>
                                      </p:to>
                                    </p:se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melt.jpg"/>
          <p:cNvPicPr>
            <a:picLocks noChangeAspect="1"/>
          </p:cNvPicPr>
          <p:nvPr/>
        </p:nvPicPr>
        <p:blipFill>
          <a:blip r:embed="rId2" cstate="print"/>
          <a:srcRect/>
          <a:stretch>
            <a:fillRect/>
          </a:stretch>
        </p:blipFill>
        <p:spPr bwMode="auto">
          <a:xfrm>
            <a:off x="0" y="-381000"/>
            <a:ext cx="9144000" cy="56896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572000" y="0"/>
            <a:ext cx="4572000" cy="5143500"/>
          </a:xfrm>
          <a:prstGeom prst="rect">
            <a:avLst/>
          </a:prstGeom>
          <a:solidFill>
            <a:schemeClr val="accent1">
              <a:lumMod val="20000"/>
              <a:lumOff val="8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4572000" cy="5143500"/>
          </a:xfrm>
          <a:prstGeom prst="rect">
            <a:avLst/>
          </a:prstGeom>
          <a:solidFill>
            <a:schemeClr val="accent1">
              <a:lumMod val="20000"/>
              <a:lumOff val="8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750" y="4084638"/>
            <a:ext cx="82089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Como ocurre en todos los pueblos que vayas por donde vayas siempre verás la torre de la iglesia, aquí ocurre lo mismo con el castillo, es lo que tiene el estar situado en el lugar más alto.</a:t>
            </a: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17" presetClass="exit" presetSubtype="2" fill="hold" grpId="0" nodeType="withEffect">
                                  <p:stCondLst>
                                    <p:cond delay="0"/>
                                  </p:stCondLst>
                                  <p:childTnLst>
                                    <p:anim calcmode="lin" valueType="num">
                                      <p:cBhvr>
                                        <p:cTn id="13" dur="3000"/>
                                        <p:tgtEl>
                                          <p:spTgt spid="5"/>
                                        </p:tgtEl>
                                        <p:attrNameLst>
                                          <p:attrName>ppt_x</p:attrName>
                                        </p:attrNameLst>
                                      </p:cBhvr>
                                      <p:tavLst>
                                        <p:tav tm="0">
                                          <p:val>
                                            <p:strVal val="ppt_x"/>
                                          </p:val>
                                        </p:tav>
                                        <p:tav tm="100000">
                                          <p:val>
                                            <p:strVal val="ppt_x+ppt_w/2"/>
                                          </p:val>
                                        </p:tav>
                                      </p:tavLst>
                                    </p:anim>
                                    <p:anim calcmode="lin" valueType="num">
                                      <p:cBhvr>
                                        <p:cTn id="14" dur="3000"/>
                                        <p:tgtEl>
                                          <p:spTgt spid="5"/>
                                        </p:tgtEl>
                                        <p:attrNameLst>
                                          <p:attrName>ppt_y</p:attrName>
                                        </p:attrNameLst>
                                      </p:cBhvr>
                                      <p:tavLst>
                                        <p:tav tm="0">
                                          <p:val>
                                            <p:strVal val="ppt_y"/>
                                          </p:val>
                                        </p:tav>
                                        <p:tav tm="100000">
                                          <p:val>
                                            <p:strVal val="ppt_y"/>
                                          </p:val>
                                        </p:tav>
                                      </p:tavLst>
                                    </p:anim>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7" presetClass="exit" presetSubtype="8" fill="hold" grpId="0" nodeType="withEffect">
                                  <p:stCondLst>
                                    <p:cond delay="0"/>
                                  </p:stCondLst>
                                  <p:childTnLst>
                                    <p:anim calcmode="lin" valueType="num">
                                      <p:cBhvr>
                                        <p:cTn id="22" dur="3000"/>
                                        <p:tgtEl>
                                          <p:spTgt spid="6"/>
                                        </p:tgtEl>
                                        <p:attrNameLst>
                                          <p:attrName>ppt_x</p:attrName>
                                        </p:attrNameLst>
                                      </p:cBhvr>
                                      <p:tavLst>
                                        <p:tav tm="0">
                                          <p:val>
                                            <p:strVal val="ppt_x"/>
                                          </p:val>
                                        </p:tav>
                                        <p:tav tm="100000">
                                          <p:val>
                                            <p:strVal val="ppt_x-ppt_w/2"/>
                                          </p:val>
                                        </p:tav>
                                      </p:tavLst>
                                    </p:anim>
                                    <p:anim calcmode="lin" valueType="num">
                                      <p:cBhvr>
                                        <p:cTn id="23" dur="3000"/>
                                        <p:tgtEl>
                                          <p:spTgt spid="6"/>
                                        </p:tgtEl>
                                        <p:attrNameLst>
                                          <p:attrName>ppt_y</p:attrName>
                                        </p:attrNameLst>
                                      </p:cBhvr>
                                      <p:tavLst>
                                        <p:tav tm="0">
                                          <p:val>
                                            <p:strVal val="ppt_y"/>
                                          </p:val>
                                        </p:tav>
                                        <p:tav tm="100000">
                                          <p:val>
                                            <p:strVal val="ppt_y"/>
                                          </p:val>
                                        </p:tav>
                                      </p:tavLst>
                                    </p:anim>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strVal val="ppt_h"/>
                                          </p:val>
                                        </p:tav>
                                      </p:tavLst>
                                    </p:anim>
                                    <p:set>
                                      <p:cBhvr>
                                        <p:cTn id="26" dur="1" fill="hold">
                                          <p:stCondLst>
                                            <p:cond delay="2999"/>
                                          </p:stCondLst>
                                        </p:cTn>
                                        <p:tgtEl>
                                          <p:spTgt spid="6"/>
                                        </p:tgtEl>
                                        <p:attrNameLst>
                                          <p:attrName>style.visibility</p:attrName>
                                        </p:attrNameLst>
                                      </p:cBhvr>
                                      <p:to>
                                        <p:strVal val="hidden"/>
                                      </p:to>
                                    </p:set>
                                  </p:childTnLst>
                                </p:cTn>
                              </p:par>
                              <p:par>
                                <p:cTn id="27" presetID="4" presetClass="exit" presetSubtype="32" fill="hold" grpId="1" nodeType="withEffect">
                                  <p:stCondLst>
                                    <p:cond delay="0"/>
                                  </p:stCondLst>
                                  <p:childTnLst>
                                    <p:animEffect transition="out" filter="box(out)">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oter-Platz-a24050455.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Roter-Platz-a24050455.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bg1">
              <a:lumMod val="75000"/>
              <a:lumOff val="2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750" y="4084638"/>
            <a:ext cx="80645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 día siguiente salimos a dar un paseo por el Paseo de Palmeras y de nuevo el castillo, yo me lo quise traer para mi casa pero no me dejaron, con las ganas que tengo de tener uno.</a:t>
            </a:r>
          </a:p>
        </p:txBody>
      </p:sp>
    </p:spTree>
  </p:cSld>
  <p:clrMapOvr>
    <a:masterClrMapping/>
  </p:clrMapOvr>
  <mc:AlternateContent xmlns:mc="http://schemas.openxmlformats.org/markup-compatibility/2006">
    <mc:Choice xmlns:p14="http://schemas.microsoft.com/office/powerpoint/2010/main" Requires="p14">
      <p:transition spd="slow" p14:dur="325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par>
                                <p:cTn id="18" presetID="8" presetClass="emph" presetSubtype="0" fill="hold" nodeType="withEffect">
                                  <p:stCondLst>
                                    <p:cond delay="0"/>
                                  </p:stCondLst>
                                  <p:childTnLst>
                                    <p:animRot by="21600000">
                                      <p:cBhvr>
                                        <p:cTn id="19" dur="3000" fill="hold"/>
                                        <p:tgtEl>
                                          <p:spTgt spid="4"/>
                                        </p:tgtEl>
                                        <p:attrNameLst>
                                          <p:attrName>r</p:attrName>
                                        </p:attrNameLst>
                                      </p:cBhvr>
                                    </p:animRot>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858726.jpg"/>
          <p:cNvPicPr>
            <a:picLocks noChangeAspect="1"/>
          </p:cNvPicPr>
          <p:nvPr/>
        </p:nvPicPr>
        <p:blipFill>
          <a:blip r:embed="rId2" cstate="print"/>
          <a:srcRect/>
          <a:stretch>
            <a:fillRect/>
          </a:stretch>
        </p:blipFill>
        <p:spPr bwMode="auto">
          <a:xfrm>
            <a:off x="0" y="-523875"/>
            <a:ext cx="9144000" cy="6048375"/>
          </a:xfrm>
          <a:prstGeom prst="rect">
            <a:avLst/>
          </a:prstGeom>
          <a:noFill/>
          <a:ln w="9525">
            <a:noFill/>
            <a:miter lim="800000"/>
            <a:headEnd/>
            <a:tailEnd/>
          </a:ln>
        </p:spPr>
      </p:pic>
      <p:pic>
        <p:nvPicPr>
          <p:cNvPr id="5" name="4 Imagen" descr="8858726.jpg"/>
          <p:cNvPicPr>
            <a:picLocks noChangeAspect="1"/>
          </p:cNvPicPr>
          <p:nvPr/>
        </p:nvPicPr>
        <p:blipFill>
          <a:blip r:embed="rId2" cstate="print"/>
          <a:srcRect/>
          <a:stretch>
            <a:fillRect/>
          </a:stretch>
        </p:blipFill>
        <p:spPr bwMode="auto">
          <a:xfrm>
            <a:off x="0" y="-523875"/>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1">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650" y="4084638"/>
            <a:ext cx="75612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Ahora que vamos tranquilos y sin prisas a pesar del calor, quisiera contar un poquito de la historia de esta ciudad que como todas las ciudades, también tiene su historia.</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grpId="0" nodeType="withEffect">
                                  <p:stCondLst>
                                    <p:cond delay="0"/>
                                  </p:stCondLst>
                                  <p:childTnLst>
                                    <p:animEffect transition="out" filter="wheel(8)">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latz-a17945783.jpg"/>
          <p:cNvPicPr>
            <a:picLocks noChangeAspect="1"/>
          </p:cNvPicPr>
          <p:nvPr/>
        </p:nvPicPr>
        <p:blipFill>
          <a:blip r:embed="rId2" cstate="print"/>
          <a:srcRect/>
          <a:stretch>
            <a:fillRect/>
          </a:stretch>
        </p:blipFill>
        <p:spPr bwMode="auto">
          <a:xfrm>
            <a:off x="0" y="-523875"/>
            <a:ext cx="9144000" cy="6191250"/>
          </a:xfrm>
          <a:prstGeom prst="rect">
            <a:avLst/>
          </a:prstGeom>
          <a:noFill/>
          <a:ln w="9525">
            <a:noFill/>
            <a:miter lim="800000"/>
            <a:headEnd/>
            <a:tailEnd/>
          </a:ln>
        </p:spPr>
      </p:pic>
      <p:pic>
        <p:nvPicPr>
          <p:cNvPr id="5" name="4 Imagen" descr="Platz-a17945783.jpg"/>
          <p:cNvPicPr>
            <a:picLocks noChangeAspect="1"/>
          </p:cNvPicPr>
          <p:nvPr/>
        </p:nvPicPr>
        <p:blipFill>
          <a:blip r:embed="rId2" cstate="print"/>
          <a:srcRect/>
          <a:stretch>
            <a:fillRect/>
          </a:stretch>
        </p:blipFill>
        <p:spPr bwMode="auto">
          <a:xfrm>
            <a:off x="0" y="-52387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1">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900113" y="4371975"/>
            <a:ext cx="72739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historia de Salobreña se documenta desde la época neolítica, con numerosos hallazgos arqueológicos.</a:t>
            </a:r>
          </a:p>
        </p:txBody>
      </p:sp>
    </p:spTree>
  </p:cSld>
  <p:clrMapOvr>
    <a:masterClrMapping/>
  </p:clrMapOvr>
  <mc:AlternateContent xmlns:mc="http://schemas.openxmlformats.org/markup-compatibility/2006">
    <mc:Choice xmlns:p14="http://schemas.microsoft.com/office/powerpoint/2010/main" Requires="p14">
      <p:transition spd="slow" p14:dur="325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4/3*#ppt_w"/>
                                          </p:val>
                                        </p:tav>
                                        <p:tav tm="100000">
                                          <p:val>
                                            <p:strVal val="#ppt_w"/>
                                          </p:val>
                                        </p:tav>
                                      </p:tavLst>
                                    </p:anim>
                                    <p:anim calcmode="lin" valueType="num">
                                      <p:cBhvr>
                                        <p:cTn id="20" dur="2000" fill="hold"/>
                                        <p:tgtEl>
                                          <p:spTgt spid="4"/>
                                        </p:tgtEl>
                                        <p:attrNameLst>
                                          <p:attrName>ppt_h</p:attrName>
                                        </p:attrNameLst>
                                      </p:cBhvr>
                                      <p:tavLst>
                                        <p:tav tm="0">
                                          <p:val>
                                            <p:strVal val="4/3*#ppt_h"/>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3000"/>
                                        <p:tgtEl>
                                          <p:spTgt spid="4"/>
                                        </p:tgtEl>
                                      </p:cBhvr>
                                    </p:animEffect>
                                  </p:childTnLst>
                                </p:cTn>
                              </p:par>
                              <p:par>
                                <p:cTn id="24" presetID="64" presetClass="path" presetSubtype="0" accel="50000" decel="50000" fill="hold" nodeType="withEffect">
                                  <p:stCondLst>
                                    <p:cond delay="0"/>
                                  </p:stCondLst>
                                  <p:childTnLst>
                                    <p:animMotion origin="layout" path="M 2.5E-6 0.33334 L 2.5E-6 -3.7037E-6 " pathEditMode="relative" rAng="0" ptsTypes="AA">
                                      <p:cBhvr>
                                        <p:cTn id="25" dur="4000" fill="hold"/>
                                        <p:tgtEl>
                                          <p:spTgt spid="4"/>
                                        </p:tgtEl>
                                        <p:attrNameLst>
                                          <p:attrName>ppt_x</p:attrName>
                                          <p:attrName>ppt_y</p:attrName>
                                        </p:attrNameLst>
                                      </p:cBhvr>
                                      <p:rCtr x="0" y="-167"/>
                                    </p:animMotion>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858726.jpg"/>
          <p:cNvPicPr>
            <a:picLocks noChangeAspect="1"/>
          </p:cNvPicPr>
          <p:nvPr/>
        </p:nvPicPr>
        <p:blipFill>
          <a:blip r:embed="rId2" cstate="print"/>
          <a:srcRect/>
          <a:stretch>
            <a:fillRect/>
          </a:stretch>
        </p:blipFill>
        <p:spPr bwMode="auto">
          <a:xfrm>
            <a:off x="0" y="-596900"/>
            <a:ext cx="9144000" cy="6264275"/>
          </a:xfrm>
          <a:prstGeom prst="rect">
            <a:avLst/>
          </a:prstGeom>
          <a:noFill/>
          <a:ln w="9525">
            <a:noFill/>
            <a:miter lim="800000"/>
            <a:headEnd/>
            <a:tailEnd/>
          </a:ln>
        </p:spPr>
      </p:pic>
      <p:pic>
        <p:nvPicPr>
          <p:cNvPr id="5" name="4 Imagen" descr="8858726.jpg"/>
          <p:cNvPicPr>
            <a:picLocks noChangeAspect="1"/>
          </p:cNvPicPr>
          <p:nvPr/>
        </p:nvPicPr>
        <p:blipFill>
          <a:blip r:embed="rId2" cstate="print"/>
          <a:srcRect/>
          <a:stretch>
            <a:fillRect/>
          </a:stretch>
        </p:blipFill>
        <p:spPr bwMode="auto">
          <a:xfrm>
            <a:off x="0" y="-59690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650" y="4084638"/>
            <a:ext cx="7488758" cy="922337"/>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aportes realizados por el río Guadalfeo, hicieron desaparecer poco a poco la bahía, y que esta se convirtiera en una fértil vega durante las épocas del Cobre y Bronce.</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grpId="0" nodeType="withEffect">
                                  <p:stCondLst>
                                    <p:cond delay="0"/>
                                  </p:stCondLst>
                                  <p:childTnLst>
                                    <p:animEffect transition="out" filter="wheel(8)">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copy.jpg"/>
          <p:cNvPicPr>
            <a:picLocks noChangeAspect="1"/>
          </p:cNvPicPr>
          <p:nvPr/>
        </p:nvPicPr>
        <p:blipFill>
          <a:blip r:embed="rId2" cstate="print"/>
          <a:srcRect/>
          <a:stretch>
            <a:fillRect/>
          </a:stretch>
        </p:blipFill>
        <p:spPr bwMode="auto">
          <a:xfrm>
            <a:off x="0" y="-45243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2625725"/>
            <a:ext cx="9144000" cy="2517775"/>
          </a:xfrm>
          <a:prstGeom prst="trapezoid">
            <a:avLst>
              <a:gd name="adj" fmla="val 94666"/>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625725"/>
          </a:xfrm>
          <a:prstGeom prst="trapezoid">
            <a:avLst>
              <a:gd name="adj" fmla="val 91088"/>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1763713" y="195263"/>
            <a:ext cx="5545137" cy="2308225"/>
          </a:xfrm>
          <a:prstGeom prst="rect">
            <a:avLst/>
          </a:prstGeom>
          <a:noFill/>
        </p:spPr>
        <p:txBody>
          <a:bodyPr>
            <a:spAutoFit/>
          </a:bodyPr>
          <a:lstStyle/>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Cuando el día esta raso y sobre él brilla el Sol,</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su vista es un encanto, porque es un mirador.</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 El Castillo es el Emblema, de Salobreña ciudad</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y a la vez la ventana, de la Costa Tropical.</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 Hay un trocito de cielo, que solo Dios lo diseña,</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y pertenece a ese pueblo, que se llama Salobreña.</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 Dios hizo la tierra y el mar, para disfrutar de él,</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también hizo a Salobreña, que es el mejor vergel,</a:t>
            </a:r>
          </a:p>
          <a:p>
            <a:pPr>
              <a:defRPr/>
            </a:pPr>
            <a:r>
              <a:rPr lang="es-ES" sz="16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que puede haber en la tierra.</a:t>
            </a:r>
          </a:p>
        </p:txBody>
      </p:sp>
      <p:sp>
        <p:nvSpPr>
          <p:cNvPr id="8" name="7 CuadroTexto"/>
          <p:cNvSpPr txBox="1"/>
          <p:nvPr/>
        </p:nvSpPr>
        <p:spPr>
          <a:xfrm>
            <a:off x="1619250" y="4371975"/>
            <a:ext cx="5032147"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Bello poema dedicado al castillo y a Salobreña,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creado por Antonio Lorenzo (Corbatillas).</a:t>
            </a:r>
          </a:p>
        </p:txBody>
      </p:sp>
    </p:spTree>
  </p:cSld>
  <p:clrMapOvr>
    <a:masterClrMapping/>
  </p:clrMapOvr>
  <mc:AlternateContent xmlns:mc="http://schemas.openxmlformats.org/markup-compatibility/2006">
    <mc:Choice xmlns:p14="http://schemas.microsoft.com/office/powerpoint/2010/main" Requires="p14">
      <p:transition spd="slow" p14:dur="3250" advTm="51000">
        <p14:vortex dir="r"/>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376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Rectángulo"/>
          <p:cNvSpPr/>
          <p:nvPr/>
        </p:nvSpPr>
        <p:spPr>
          <a:xfrm>
            <a:off x="0" y="0"/>
            <a:ext cx="914400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750" y="4011613"/>
            <a:ext cx="7993063" cy="923925"/>
          </a:xfrm>
          <a:prstGeom prst="rect">
            <a:avLst/>
          </a:prstGeom>
          <a:noFill/>
        </p:spPr>
        <p:txBody>
          <a:bodyPr>
            <a:spAutoFit/>
          </a:bodyPr>
          <a:lstStyle/>
          <a:p>
            <a:r>
              <a:rPr lang="es-ES" i="1" dirty="0">
                <a:effectLst>
                  <a:glow rad="101600">
                    <a:srgbClr val="C00000">
                      <a:alpha val="60000"/>
                    </a:srgbClr>
                  </a:glow>
                  <a:outerShdw blurRad="38100" dist="38100" dir="2700000" algn="tl">
                    <a:srgbClr val="1F497D"/>
                  </a:outerShdw>
                </a:effectLst>
              </a:rPr>
              <a:t>El Castillo se conoce como fortaleza desde el siglo X. Ya antes la zona estuvo habitada por fenicios y romanos pero fueron los árabes los que construyeron el castillo como tal.</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3000"/>
                                        <p:tgtEl>
                                          <p:spTgt spid="3"/>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 name="1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1403350" y="4084638"/>
            <a:ext cx="5976962" cy="923925"/>
          </a:xfrm>
          <a:prstGeom prst="rect">
            <a:avLst/>
          </a:prstGeom>
          <a:noFill/>
        </p:spPr>
        <p:txBody>
          <a:bodyPr wrap="square">
            <a:spAutoFit/>
          </a:bodyPr>
          <a:lstStyle/>
          <a:p>
            <a:r>
              <a:rPr lang="es-ES" i="1" dirty="0">
                <a:effectLst>
                  <a:glow rad="101600">
                    <a:srgbClr val="C00000">
                      <a:alpha val="60000"/>
                    </a:srgbClr>
                  </a:glow>
                  <a:outerShdw blurRad="38100" dist="38100" dir="2700000" algn="tl">
                    <a:srgbClr val="1F497D"/>
                  </a:outerShdw>
                </a:effectLst>
              </a:rPr>
              <a:t>Al principio se construyo con fines defensivos, situado estratégicamente sobre una alta roca, desde él se divisa el mar, la vega y hasta Sierra Nevada.</a:t>
            </a:r>
          </a:p>
        </p:txBody>
      </p:sp>
    </p:spTree>
  </p:cSld>
  <p:clrMapOvr>
    <a:masterClrMapping/>
  </p:clrMapOvr>
  <mc:AlternateContent xmlns:mc="http://schemas.openxmlformats.org/markup-compatibility/2006">
    <mc:Choice xmlns:p14="http://schemas.microsoft.com/office/powerpoint/2010/main" Requires="p14">
      <p:transition spd="slow" p14:dur="325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par>
                                <p:cTn id="8" presetID="50" presetClass="entr" presetSubtype="0" decel="10000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8" presetClass="entr" presetSubtype="32"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amond(out)">
                                      <p:cBhvr>
                                        <p:cTn id="15" dur="3000"/>
                                        <p:tgtEl>
                                          <p:spTgt spid="2"/>
                                        </p:tgtEl>
                                      </p:cBhvr>
                                    </p:animEffect>
                                  </p:childTnLst>
                                </p:cTn>
                              </p:par>
                              <p:par>
                                <p:cTn id="16" presetID="50" presetClass="entr" presetSubtype="0" decel="100000" fill="hold" grpId="1"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ppt_w+.3"/>
                                          </p:val>
                                        </p:tav>
                                        <p:tav tm="100000">
                                          <p:val>
                                            <p:strVal val="#ppt_w"/>
                                          </p:val>
                                        </p:tav>
                                      </p:tavLst>
                                    </p:anim>
                                    <p:anim calcmode="lin" valueType="num">
                                      <p:cBhvr>
                                        <p:cTn id="19" dur="3000" fill="hold"/>
                                        <p:tgtEl>
                                          <p:spTgt spid="2"/>
                                        </p:tgtEl>
                                        <p:attrNameLst>
                                          <p:attrName>ppt_h</p:attrName>
                                        </p:attrNameLst>
                                      </p:cBhvr>
                                      <p:tavLst>
                                        <p:tav tm="0">
                                          <p:val>
                                            <p:strVal val="#ppt_h"/>
                                          </p:val>
                                        </p:tav>
                                        <p:tav tm="100000">
                                          <p:val>
                                            <p:strVal val="#ppt_h"/>
                                          </p:val>
                                        </p:tav>
                                      </p:tavLst>
                                    </p:anim>
                                    <p:animEffect transition="in" filter="fade">
                                      <p:cBhvr>
                                        <p:cTn id="20" dur="3000"/>
                                        <p:tgtEl>
                                          <p:spTgt spid="2"/>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 grpId="0" animBg="1"/>
      <p:bldP spid="2" grpId="1" animBg="1"/>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 name="1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900113" y="3795713"/>
            <a:ext cx="7488237" cy="1200150"/>
          </a:xfrm>
          <a:prstGeom prst="rect">
            <a:avLst/>
          </a:prstGeom>
          <a:noFill/>
        </p:spPr>
        <p:txBody>
          <a:bodyPr>
            <a:spAutoFit/>
          </a:bodyPr>
          <a:lstStyle/>
          <a:p>
            <a:r>
              <a:rPr lang="es-ES" i="1" dirty="0">
                <a:effectLst>
                  <a:glow rad="101600">
                    <a:srgbClr val="C00000">
                      <a:alpha val="60000"/>
                    </a:srgbClr>
                  </a:glow>
                  <a:outerShdw blurRad="38100" dist="38100" dir="2700000" algn="tl">
                    <a:srgbClr val="1F497D"/>
                  </a:outerShdw>
                </a:effectLst>
              </a:rPr>
              <a:t>Sin embargo, durante el reino nazarí, se convirtió en palacio de recreo de los reyes, según cuentan, en su interior había jardines, fuentes y lujosos palacios famosos en su época, habitados por los mas importantes reyes nazarís.</a:t>
            </a:r>
          </a:p>
        </p:txBody>
      </p:sp>
    </p:spTree>
  </p:cSld>
  <p:clrMapOvr>
    <a:masterClrMapping/>
  </p:clrMapOvr>
  <mc:AlternateContent xmlns:mc="http://schemas.openxmlformats.org/markup-compatibility/2006">
    <mc:Choice xmlns:p14="http://schemas.microsoft.com/office/powerpoint/2010/main" Requires="p14">
      <p:transition spd="slow" p14:dur="325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par>
                                <p:cTn id="8" presetID="50" presetClass="entr" presetSubtype="0" decel="10000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8" presetClass="entr" presetSubtype="32"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amond(out)">
                                      <p:cBhvr>
                                        <p:cTn id="15" dur="3000"/>
                                        <p:tgtEl>
                                          <p:spTgt spid="2"/>
                                        </p:tgtEl>
                                      </p:cBhvr>
                                    </p:animEffect>
                                  </p:childTnLst>
                                </p:cTn>
                              </p:par>
                              <p:par>
                                <p:cTn id="16" presetID="50" presetClass="entr" presetSubtype="0" decel="100000" fill="hold" grpId="1"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ppt_w+.3"/>
                                          </p:val>
                                        </p:tav>
                                        <p:tav tm="100000">
                                          <p:val>
                                            <p:strVal val="#ppt_w"/>
                                          </p:val>
                                        </p:tav>
                                      </p:tavLst>
                                    </p:anim>
                                    <p:anim calcmode="lin" valueType="num">
                                      <p:cBhvr>
                                        <p:cTn id="19" dur="3000" fill="hold"/>
                                        <p:tgtEl>
                                          <p:spTgt spid="2"/>
                                        </p:tgtEl>
                                        <p:attrNameLst>
                                          <p:attrName>ppt_h</p:attrName>
                                        </p:attrNameLst>
                                      </p:cBhvr>
                                      <p:tavLst>
                                        <p:tav tm="0">
                                          <p:val>
                                            <p:strVal val="#ppt_h"/>
                                          </p:val>
                                        </p:tav>
                                        <p:tav tm="100000">
                                          <p:val>
                                            <p:strVal val="#ppt_h"/>
                                          </p:val>
                                        </p:tav>
                                      </p:tavLst>
                                    </p:anim>
                                    <p:animEffect transition="in" filter="fade">
                                      <p:cBhvr>
                                        <p:cTn id="20" dur="3000"/>
                                        <p:tgtEl>
                                          <p:spTgt spid="2"/>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 grpId="0" animBg="1"/>
      <p:bldP spid="2" grpId="1" animBg="1"/>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 name="1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684213" y="4084638"/>
            <a:ext cx="7560195" cy="922337"/>
          </a:xfrm>
          <a:prstGeom prst="rect">
            <a:avLst/>
          </a:prstGeom>
          <a:noFill/>
        </p:spPr>
        <p:txBody>
          <a:bodyPr wrap="square">
            <a:spAutoFit/>
          </a:bodyPr>
          <a:lstStyle/>
          <a:p>
            <a:r>
              <a:rPr lang="es-ES" i="1" dirty="0">
                <a:effectLst>
                  <a:glow rad="101600">
                    <a:srgbClr val="C00000">
                      <a:alpha val="60000"/>
                    </a:srgbClr>
                  </a:glow>
                  <a:outerShdw blurRad="38100" dist="38100" dir="2700000" algn="tl">
                    <a:srgbClr val="1F497D"/>
                  </a:outerShdw>
                </a:effectLst>
              </a:rPr>
              <a:t>Estos reyes, en sus luchas internas por dominar el territorio acabaron convirtiéndolo en prisión real y muchos de ellos acabaron cautivos entre sus muros e incluso ejecutados allí.</a:t>
            </a:r>
          </a:p>
        </p:txBody>
      </p:sp>
    </p:spTree>
  </p:cSld>
  <p:clrMapOvr>
    <a:masterClrMapping/>
  </p:clrMapOvr>
  <mc:AlternateContent xmlns:mc="http://schemas.openxmlformats.org/markup-compatibility/2006">
    <mc:Choice xmlns:p14="http://schemas.microsoft.com/office/powerpoint/2010/main" Requires="p14">
      <p:transition spd="slow" p14:dur="325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23" presetClass="entr" presetSubtype="288"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16" presetClass="entr" presetSubtype="42"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3000"/>
                                        <p:tgtEl>
                                          <p:spTgt spid="3"/>
                                        </p:tgtEl>
                                      </p:cBhvr>
                                    </p:animEffect>
                                  </p:childTnLst>
                                </p:cTn>
                              </p:par>
                              <p:par>
                                <p:cTn id="15" presetID="23" presetClass="entr" presetSubtype="288" fill="hold" grpId="1"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 grpId="0" animBg="1"/>
      <p:bldP spid="2" grpId="1" animBg="1"/>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almeracaida.jpg"/>
          <p:cNvPicPr>
            <a:picLocks noChangeAspect="1" noChangeArrowheads="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pic>
        <p:nvPicPr>
          <p:cNvPr id="8" name="Picture 2" descr="C:\Users\Ana María\Desktop\palmeracaida.jpg"/>
          <p:cNvPicPr>
            <a:picLocks noChangeAspect="1" noChangeArrowheads="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sp>
        <p:nvSpPr>
          <p:cNvPr id="5" name="4 Intercalar"/>
          <p:cNvSpPr/>
          <p:nvPr/>
        </p:nvSpPr>
        <p:spPr>
          <a:xfrm>
            <a:off x="0" y="0"/>
            <a:ext cx="9144000" cy="5143500"/>
          </a:xfrm>
          <a:prstGeom prst="flowChartCollat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uadroTexto"/>
          <p:cNvSpPr txBox="1"/>
          <p:nvPr/>
        </p:nvSpPr>
        <p:spPr>
          <a:xfrm>
            <a:off x="1042988" y="4084638"/>
            <a:ext cx="6697364" cy="922337"/>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Castillo de Salobreña, símbolo de la población, se encuentra situado en la cumbre del promontorio que protege la villa y es uno de los monumentos más visitados de la Costa Tropical.</a:t>
            </a:r>
          </a:p>
        </p:txBody>
      </p:sp>
    </p:spTree>
  </p:cSld>
  <p:clrMapOvr>
    <a:masterClrMapping/>
  </p:clrMapOvr>
  <mc:AlternateContent xmlns:mc="http://schemas.openxmlformats.org/markup-compatibility/2006">
    <mc:Choice xmlns:p14="http://schemas.microsoft.com/office/powerpoint/2010/main" Requires="p14">
      <p:transition spd="slow" p14:dur="325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childTnLst>
                          </p:cTn>
                        </p:par>
                        <p:par>
                          <p:cTn id="8" fill="hold" nodeType="afterGroup">
                            <p:stCondLst>
                              <p:cond delay="3000"/>
                            </p:stCondLst>
                            <p:childTnLst>
                              <p:par>
                                <p:cTn id="9" presetID="17"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ppt_x</p:attrName>
                                        </p:attrNameLst>
                                      </p:cBhvr>
                                      <p:tavLst>
                                        <p:tav tm="0">
                                          <p:val>
                                            <p:strVal val="#ppt_x+#ppt_w/2"/>
                                          </p:val>
                                        </p:tav>
                                        <p:tav tm="100000">
                                          <p:val>
                                            <p:strVal val="#ppt_x"/>
                                          </p:val>
                                        </p:tav>
                                      </p:tavLst>
                                    </p:anim>
                                    <p:anim calcmode="lin" valueType="num">
                                      <p:cBhvr>
                                        <p:cTn id="12" dur="3000" fill="hold"/>
                                        <p:tgtEl>
                                          <p:spTgt spid="8"/>
                                        </p:tgtEl>
                                        <p:attrNameLst>
                                          <p:attrName>ppt_y</p:attrName>
                                        </p:attrNameLst>
                                      </p:cBhvr>
                                      <p:tavLst>
                                        <p:tav tm="0">
                                          <p:val>
                                            <p:strVal val="#ppt_y"/>
                                          </p:val>
                                        </p:tav>
                                        <p:tav tm="100000">
                                          <p:val>
                                            <p:strVal val="#ppt_y"/>
                                          </p:val>
                                        </p:tav>
                                      </p:tavLst>
                                    </p:anim>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vertical)">
                                      <p:cBhvr>
                                        <p:cTn id="21" dur="3000"/>
                                        <p:tgtEl>
                                          <p:spTgt spid="8"/>
                                        </p:tgtEl>
                                      </p:cBhvr>
                                    </p:animEffect>
                                  </p:childTnLst>
                                </p:cTn>
                              </p:par>
                              <p:par>
                                <p:cTn id="22" presetID="17" presetClass="entr" presetSubtype="8"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3000" fill="hold"/>
                                        <p:tgtEl>
                                          <p:spTgt spid="4098"/>
                                        </p:tgtEl>
                                        <p:attrNameLst>
                                          <p:attrName>ppt_x</p:attrName>
                                        </p:attrNameLst>
                                      </p:cBhvr>
                                      <p:tavLst>
                                        <p:tav tm="0">
                                          <p:val>
                                            <p:strVal val="#ppt_x-#ppt_w/2"/>
                                          </p:val>
                                        </p:tav>
                                        <p:tav tm="100000">
                                          <p:val>
                                            <p:strVal val="#ppt_x"/>
                                          </p:val>
                                        </p:tav>
                                      </p:tavLst>
                                    </p:anim>
                                    <p:anim calcmode="lin" valueType="num">
                                      <p:cBhvr>
                                        <p:cTn id="25" dur="3000" fill="hold"/>
                                        <p:tgtEl>
                                          <p:spTgt spid="4098"/>
                                        </p:tgtEl>
                                        <p:attrNameLst>
                                          <p:attrName>ppt_y</p:attrName>
                                        </p:attrNameLst>
                                      </p:cBhvr>
                                      <p:tavLst>
                                        <p:tav tm="0">
                                          <p:val>
                                            <p:strVal val="#ppt_y"/>
                                          </p:val>
                                        </p:tav>
                                        <p:tav tm="100000">
                                          <p:val>
                                            <p:strVal val="#ppt_y"/>
                                          </p:val>
                                        </p:tav>
                                      </p:tavLst>
                                    </p:anim>
                                    <p:anim calcmode="lin" valueType="num">
                                      <p:cBhvr>
                                        <p:cTn id="26" dur="3000" fill="hold"/>
                                        <p:tgtEl>
                                          <p:spTgt spid="4098"/>
                                        </p:tgtEl>
                                        <p:attrNameLst>
                                          <p:attrName>ppt_w</p:attrName>
                                        </p:attrNameLst>
                                      </p:cBhvr>
                                      <p:tavLst>
                                        <p:tav tm="0">
                                          <p:val>
                                            <p:fltVal val="0"/>
                                          </p:val>
                                        </p:tav>
                                        <p:tav tm="100000">
                                          <p:val>
                                            <p:strVal val="#ppt_w"/>
                                          </p:val>
                                        </p:tav>
                                      </p:tavLst>
                                    </p:anim>
                                    <p:anim calcmode="lin" valueType="num">
                                      <p:cBhvr>
                                        <p:cTn id="27" dur="3000" fill="hold"/>
                                        <p:tgtEl>
                                          <p:spTgt spid="4098"/>
                                        </p:tgtEl>
                                        <p:attrNameLst>
                                          <p:attrName>ppt_h</p:attrName>
                                        </p:attrNameLst>
                                      </p:cBhvr>
                                      <p:tavLst>
                                        <p:tav tm="0">
                                          <p:val>
                                            <p:strVal val="#ppt_h"/>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3000" fill="hold"/>
                                        <p:tgtEl>
                                          <p:spTgt spid="4098"/>
                                        </p:tgtEl>
                                        <p:attrNameLst>
                                          <p:attrName>ppt_w</p:attrName>
                                        </p:attrNameLst>
                                      </p:cBhvr>
                                      <p:tavLst>
                                        <p:tav tm="0">
                                          <p:val>
                                            <p:fltVal val="0"/>
                                          </p:val>
                                        </p:tav>
                                        <p:tav tm="100000">
                                          <p:val>
                                            <p:strVal val="#ppt_w"/>
                                          </p:val>
                                        </p:tav>
                                      </p:tavLst>
                                    </p:anim>
                                    <p:anim calcmode="lin" valueType="num">
                                      <p:cBhvr>
                                        <p:cTn id="31" dur="3000" fill="hold"/>
                                        <p:tgtEl>
                                          <p:spTgt spid="4098"/>
                                        </p:tgtEl>
                                        <p:attrNameLst>
                                          <p:attrName>ppt_h</p:attrName>
                                        </p:attrNameLst>
                                      </p:cBhvr>
                                      <p:tavLst>
                                        <p:tav tm="0">
                                          <p:val>
                                            <p:fltVal val="0"/>
                                          </p:val>
                                        </p:tav>
                                        <p:tav tm="100000">
                                          <p:val>
                                            <p:strVal val="#ppt_h"/>
                                          </p:val>
                                        </p:tav>
                                      </p:tavLst>
                                    </p:anim>
                                  </p:childTnLst>
                                </p:cTn>
                              </p:par>
                              <p:par>
                                <p:cTn id="32" presetID="14" presetClass="entr" presetSubtype="5" fill="hold" nodeType="withEffect">
                                  <p:stCondLst>
                                    <p:cond delay="0"/>
                                  </p:stCondLst>
                                  <p:childTnLst>
                                    <p:set>
                                      <p:cBhvr>
                                        <p:cTn id="33" dur="1" fill="hold">
                                          <p:stCondLst>
                                            <p:cond delay="0"/>
                                          </p:stCondLst>
                                        </p:cTn>
                                        <p:tgtEl>
                                          <p:spTgt spid="4098"/>
                                        </p:tgtEl>
                                        <p:attrNameLst>
                                          <p:attrName>style.visibility</p:attrName>
                                        </p:attrNameLst>
                                      </p:cBhvr>
                                      <p:to>
                                        <p:strVal val="visible"/>
                                      </p:to>
                                    </p:set>
                                    <p:animEffect transition="in" filter="randombar(vertical)">
                                      <p:cBhvr>
                                        <p:cTn id="34" dur="3000"/>
                                        <p:tgtEl>
                                          <p:spTgt spid="4098"/>
                                        </p:tgtEl>
                                      </p:cBhvr>
                                    </p:animEffect>
                                  </p:childTnLst>
                                </p:cTn>
                              </p:par>
                            </p:childTnLst>
                          </p:cTn>
                        </p:par>
                        <p:par>
                          <p:cTn id="35" fill="hold" nodeType="afterGroup">
                            <p:stCondLst>
                              <p:cond delay="6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5" descr="C:\Users\Ana María\Desktop\ENAGUA.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Picture 5" descr="C:\Users\Ana María\Desktop\ENAGUA.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258888" y="4300538"/>
            <a:ext cx="6337300"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una fortaleza árabe de planta trapezoidal construida en el siglo XIII para la defensa de toda la zona.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7000">
        <p15:prstTrans prst="peelOff"/>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2/3*#ppt_w"/>
                                          </p:val>
                                        </p:tav>
                                        <p:tav tm="100000">
                                          <p:val>
                                            <p:strVal val="#ppt_w"/>
                                          </p:val>
                                        </p:tav>
                                      </p:tavLst>
                                    </p:anim>
                                    <p:anim calcmode="lin" valueType="num">
                                      <p:cBhvr>
                                        <p:cTn id="14" dur="3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3000"/>
                                        <p:tgtEl>
                                          <p:spTgt spid="7"/>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leto_zhara_more_plyazh_palmy_pesok.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3" name="Picture 6" descr="C:\Users\Ana María\Desktop\leto_zhara_more_plyazh_palmy_pesok.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4" name="Picture 6" descr="C:\Users\Ana María\Desktop\leto_zhara_more_plyazh_palmy_pesok.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5" name="Picture 6" descr="C:\Users\Ana María\Desktop\leto_zhara_more_plyazh_palmy_pesok.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1331913" y="4084638"/>
            <a:ext cx="6192837"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lo largo de su historia hizo las funciones de cárcel, alcázar defensivo y residencia veraniega de los Reyes Nazaritas de Granada.</a:t>
            </a:r>
          </a:p>
        </p:txBody>
      </p:sp>
    </p:spTree>
  </p:cSld>
  <p:clrMapOvr>
    <a:masterClrMapping/>
  </p:clrMapOvr>
  <mc:AlternateContent xmlns:mc="http://schemas.openxmlformats.org/markup-compatibility/2006">
    <mc:Choice xmlns:p14="http://schemas.microsoft.com/office/powerpoint/2010/main" Requires="p14">
      <p:transition spd="slow" p14:dur="325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3000"/>
                                        <p:tgtEl>
                                          <p:spTgt spid="2"/>
                                        </p:tgtEl>
                                      </p:cBhvr>
                                    </p:animEffect>
                                  </p:childTnLst>
                                </p:cTn>
                              </p:par>
                              <p:par>
                                <p:cTn id="8" presetID="2" presetClass="entr" presetSubtype="9"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0-#ppt_w/2"/>
                                          </p:val>
                                        </p:tav>
                                        <p:tav tm="100000">
                                          <p:val>
                                            <p:strVal val="#ppt_x"/>
                                          </p:val>
                                        </p:tav>
                                      </p:tavLst>
                                    </p:anim>
                                    <p:anim calcmode="lin" valueType="num">
                                      <p:cBhvr additive="base">
                                        <p:cTn id="11" dur="3000" fill="hold"/>
                                        <p:tgtEl>
                                          <p:spTgt spid="2"/>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2"/>
                                        </p:tgtEl>
                                        <p:attrNameLst>
                                          <p:attrName>r</p:attrName>
                                        </p:attrNameLst>
                                      </p:cBhvr>
                                    </p:animRot>
                                  </p:childTnLst>
                                </p:cTn>
                              </p:par>
                              <p:par>
                                <p:cTn id="14" presetID="4"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ox(in)">
                                      <p:cBhvr>
                                        <p:cTn id="16" dur="3000"/>
                                        <p:tgtEl>
                                          <p:spTgt spid="3"/>
                                        </p:tgtEl>
                                      </p:cBhvr>
                                    </p:animEffect>
                                  </p:childTnLst>
                                </p:cTn>
                              </p:par>
                              <p:par>
                                <p:cTn id="17" presetID="2" presetClass="entr" presetSubtype="3"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1+#ppt_w/2"/>
                                          </p:val>
                                        </p:tav>
                                        <p:tav tm="100000">
                                          <p:val>
                                            <p:strVal val="#ppt_x"/>
                                          </p:val>
                                        </p:tav>
                                      </p:tavLst>
                                    </p:anim>
                                    <p:anim calcmode="lin" valueType="num">
                                      <p:cBhvr additive="base">
                                        <p:cTn id="20" dur="30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3"/>
                                        </p:tgtEl>
                                        <p:attrNameLst>
                                          <p:attrName>r</p:attrName>
                                        </p:attrNameLst>
                                      </p:cBhvr>
                                    </p:animRo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par>
                                <p:cTn id="26" presetID="2" presetClass="entr" presetSubtype="1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3000" fill="hold"/>
                                        <p:tgtEl>
                                          <p:spTgt spid="4"/>
                                        </p:tgtEl>
                                        <p:attrNameLst>
                                          <p:attrName>ppt_x</p:attrName>
                                        </p:attrNameLst>
                                      </p:cBhvr>
                                      <p:tavLst>
                                        <p:tav tm="0">
                                          <p:val>
                                            <p:strVal val="0-#ppt_w/2"/>
                                          </p:val>
                                        </p:tav>
                                        <p:tav tm="100000">
                                          <p:val>
                                            <p:strVal val="#ppt_x"/>
                                          </p:val>
                                        </p:tav>
                                      </p:tavLst>
                                    </p:anim>
                                    <p:anim calcmode="lin" valueType="num">
                                      <p:cBhvr additive="base">
                                        <p:cTn id="29" dur="3000" fill="hold"/>
                                        <p:tgtEl>
                                          <p:spTgt spid="4"/>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4"/>
                                        </p:tgtEl>
                                        <p:attrNameLst>
                                          <p:attrName>r</p:attrName>
                                        </p:attrNameLst>
                                      </p:cBhvr>
                                    </p:animRot>
                                  </p:childTnLst>
                                </p:cTn>
                              </p:par>
                              <p:par>
                                <p:cTn id="32" presetID="4"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ox(in)">
                                      <p:cBhvr>
                                        <p:cTn id="34" dur="3000"/>
                                        <p:tgtEl>
                                          <p:spTgt spid="5"/>
                                        </p:tgtEl>
                                      </p:cBhvr>
                                    </p:animEffect>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3000" fill="hold"/>
                                        <p:tgtEl>
                                          <p:spTgt spid="5"/>
                                        </p:tgtEl>
                                        <p:attrNameLst>
                                          <p:attrName>r</p:attrName>
                                        </p:attrNameLst>
                                      </p:cBhvr>
                                    </p:animRot>
                                  </p:childTnLst>
                                </p:cTn>
                              </p:par>
                            </p:childTnLst>
                          </p:cTn>
                        </p:par>
                        <p:par>
                          <p:cTn id="41" fill="hold" nodeType="afterGroup">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CuadroTexto"/>
          <p:cNvSpPr txBox="1"/>
          <p:nvPr/>
        </p:nvSpPr>
        <p:spPr>
          <a:xfrm>
            <a:off x="971550" y="4084638"/>
            <a:ext cx="7272338"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actualidad se conserva en buen estado, destacando sus murallas y la Torre del Homenaje, y su interior cuenta con un auditorio veraniego, donde se realizan numerosos espectáculos.</a:t>
            </a: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ppt_x</p:attrName>
                                        </p:attrNameLst>
                                      </p:cBhvr>
                                      <p:tavLst>
                                        <p:tav tm="0">
                                          <p:val>
                                            <p:strVal val="#ppt_x-.2"/>
                                          </p:val>
                                        </p:tav>
                                        <p:tav tm="100000">
                                          <p:val>
                                            <p:strVal val="#ppt_x"/>
                                          </p:val>
                                        </p:tav>
                                      </p:tavLst>
                                    </p:anim>
                                    <p:anim calcmode="lin" valueType="num">
                                      <p:cBhvr>
                                        <p:cTn id="8" dur="3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3000"/>
                                        <p:tgtEl>
                                          <p:spTgt spid="9"/>
                                        </p:tgtEl>
                                      </p:cBhvr>
                                    </p:animEffect>
                                  </p:childTnLst>
                                </p:cTn>
                              </p:par>
                              <p:par>
                                <p:cTn id="10" presetID="19" presetClass="entr" presetSubtype="10" fill="hold" grpId="1"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3000" fill="hold"/>
                                        <p:tgtEl>
                                          <p:spTgt spid="9"/>
                                        </p:tgtEl>
                                        <p:attrNameLst>
                                          <p:attrName>ppt_w</p:attrName>
                                        </p:attrNameLst>
                                      </p:cBhvr>
                                      <p:tavLst>
                                        <p:tav tm="0" fmla="#ppt_w*sin(2.5*pi*$)">
                                          <p:val>
                                            <p:fltVal val="0"/>
                                          </p:val>
                                        </p:tav>
                                        <p:tav tm="100000">
                                          <p:val>
                                            <p:fltVal val="1"/>
                                          </p:val>
                                        </p:tav>
                                      </p:tavLst>
                                    </p:anim>
                                    <p:anim calcmode="lin" valueType="num">
                                      <p:cBhvr>
                                        <p:cTn id="13" dur="3000" fill="hold"/>
                                        <p:tgtEl>
                                          <p:spTgt spid="9"/>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468416.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8468416.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rgbClr val="9966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835150" y="4300538"/>
            <a:ext cx="5032147"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un homenaje de la ciudad de Salobreña a 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a:t>
            </a:r>
            <a:r>
              <a:rPr lang="es-ES" i="1" dirty="0" err="1">
                <a:effectLst>
                  <a:glow rad="101600">
                    <a:schemeClr val="accent2">
                      <a:satMod val="175000"/>
                      <a:alpha val="40000"/>
                    </a:schemeClr>
                  </a:glow>
                  <a:outerShdw blurRad="38100" dist="38100" dir="2700000" algn="tl">
                    <a:srgbClr val="000000">
                      <a:alpha val="43137"/>
                    </a:srgbClr>
                  </a:outerShdw>
                </a:effectLst>
              </a:rPr>
              <a:t>Peronne</a:t>
            </a:r>
            <a:r>
              <a:rPr lang="es-ES" i="1" dirty="0">
                <a:effectLst>
                  <a:glow rad="101600">
                    <a:schemeClr val="accent2">
                      <a:satMod val="175000"/>
                      <a:alpha val="40000"/>
                    </a:schemeClr>
                  </a:glow>
                  <a:outerShdw blurRad="38100" dist="38100" dir="2700000" algn="tl">
                    <a:srgbClr val="000000">
                      <a:alpha val="43137"/>
                    </a:srgbClr>
                  </a:outerShdw>
                </a:effectLst>
              </a:rPr>
              <a:t> como ciudades hermanadas.</a:t>
            </a:r>
          </a:p>
        </p:txBody>
      </p:sp>
    </p:spTree>
  </p:cSld>
  <p:clrMapOvr>
    <a:masterClrMapping/>
  </p:clrMapOvr>
  <mc:AlternateContent xmlns:mc="http://schemas.openxmlformats.org/markup-compatibility/2006">
    <mc:Choice xmlns:p14="http://schemas.microsoft.com/office/powerpoint/2010/main" Requires="p14">
      <p:transition spd="slow" p14:dur="325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ppt_w/2"/>
                                          </p:val>
                                        </p:tav>
                                        <p:tav tm="100000">
                                          <p:val>
                                            <p:strVal val="#ppt_x"/>
                                          </p:val>
                                        </p:tav>
                                      </p:tavLst>
                                    </p:anim>
                                    <p:anim calcmode="lin" valueType="num">
                                      <p:cBhvr>
                                        <p:cTn id="18" dur="3000" fill="hold"/>
                                        <p:tgtEl>
                                          <p:spTgt spid="4"/>
                                        </p:tgtEl>
                                        <p:attrNameLst>
                                          <p:attrName>ppt_y</p:attrName>
                                        </p:attrNameLst>
                                      </p:cBhvr>
                                      <p:tavLst>
                                        <p:tav tm="0">
                                          <p:val>
                                            <p:strVal val="#ppt_y"/>
                                          </p:val>
                                        </p:tav>
                                        <p:tav tm="100000">
                                          <p:val>
                                            <p:strVal val="#ppt_y"/>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3000"/>
                                        <p:tgtEl>
                                          <p:spTgt spid="4"/>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ruecke-ueber-die-Moskva-a19358048.jpg"/>
          <p:cNvPicPr>
            <a:picLocks noChangeAspect="1"/>
          </p:cNvPicPr>
          <p:nvPr/>
        </p:nvPicPr>
        <p:blipFill>
          <a:blip r:embed="rId2" cstate="print"/>
          <a:srcRect/>
          <a:stretch>
            <a:fillRect/>
          </a:stretch>
        </p:blipFill>
        <p:spPr bwMode="auto">
          <a:xfrm>
            <a:off x="0" y="-596900"/>
            <a:ext cx="9144000" cy="61214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ruecke-ueber-die-Moskva-a19358048.jpg"/>
          <p:cNvPicPr>
            <a:picLocks noChangeAspect="1"/>
          </p:cNvPicPr>
          <p:nvPr/>
        </p:nvPicPr>
        <p:blipFill>
          <a:blip r:embed="rId2" cstate="print"/>
          <a:srcRect/>
          <a:stretch>
            <a:fillRect/>
          </a:stretch>
        </p:blipFill>
        <p:spPr bwMode="auto">
          <a:xfrm>
            <a:off x="0" y="-596900"/>
            <a:ext cx="9144000" cy="61214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27088" y="4011613"/>
            <a:ext cx="6841256" cy="923925"/>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isla de Salobreña se unió a tierra firme, pero todavía el Peñón </a:t>
            </a:r>
            <a:r>
              <a:rPr lang="es-ES" i="1" dirty="0" err="1">
                <a:effectLst>
                  <a:glow rad="101600">
                    <a:schemeClr val="accent2">
                      <a:satMod val="175000"/>
                      <a:alpha val="40000"/>
                    </a:schemeClr>
                  </a:glow>
                  <a:outerShdw blurRad="38100" dist="38100" dir="2700000" algn="tl">
                    <a:srgbClr val="000000">
                      <a:alpha val="43137"/>
                    </a:srgbClr>
                  </a:outerShdw>
                </a:effectLst>
              </a:rPr>
              <a:t>salobreñero</a:t>
            </a:r>
            <a:r>
              <a:rPr lang="es-ES" i="1" dirty="0">
                <a:effectLst>
                  <a:glow rad="101600">
                    <a:schemeClr val="accent2">
                      <a:satMod val="175000"/>
                      <a:alpha val="40000"/>
                    </a:schemeClr>
                  </a:glow>
                  <a:outerShdw blurRad="38100" dist="38100" dir="2700000" algn="tl">
                    <a:srgbClr val="000000">
                      <a:alpha val="43137"/>
                    </a:srgbClr>
                  </a:outerShdw>
                </a:effectLst>
              </a:rPr>
              <a:t> era un islote. Estos procesos erosivos siguieron su curso en épocas sucesivas.</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500" fill="hold"/>
                                        <p:tgtEl>
                                          <p:spTgt spid="4"/>
                                        </p:tgtEl>
                                        <p:attrNameLst>
                                          <p:attrName>ppt_w</p:attrName>
                                        </p:attrNameLst>
                                      </p:cBhvr>
                                      <p:tavLst>
                                        <p:tav tm="0">
                                          <p:val>
                                            <p:strVal val="4/3*#ppt_w"/>
                                          </p:val>
                                        </p:tav>
                                        <p:tav tm="100000">
                                          <p:val>
                                            <p:strVal val="#ppt_w"/>
                                          </p:val>
                                        </p:tav>
                                      </p:tavLst>
                                    </p:anim>
                                    <p:anim calcmode="lin" valueType="num">
                                      <p:cBhvr>
                                        <p:cTn id="21" dur="3500" fill="hold"/>
                                        <p:tgtEl>
                                          <p:spTgt spid="4"/>
                                        </p:tgtEl>
                                        <p:attrNameLst>
                                          <p:attrName>ppt_h</p:attrName>
                                        </p:attrNameLst>
                                      </p:cBhvr>
                                      <p:tavLst>
                                        <p:tav tm="0">
                                          <p:val>
                                            <p:strVal val="4/3*#ppt_h"/>
                                          </p:val>
                                        </p:tav>
                                        <p:tav tm="100000">
                                          <p:val>
                                            <p:strVal val="#ppt_h"/>
                                          </p:val>
                                        </p:tav>
                                      </p:tavLst>
                                    </p:anim>
                                  </p:childTnLst>
                                </p:cTn>
                              </p:par>
                            </p:childTnLst>
                          </p:cTn>
                        </p:par>
                        <p:par>
                          <p:cTn id="22" fill="hold" nodeType="afterGroup">
                            <p:stCondLst>
                              <p:cond delay="3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cstate="print"/>
          <a:srcRect/>
          <a:stretch>
            <a:fillRect/>
          </a:stretch>
        </p:blipFill>
        <p:spPr bwMode="auto">
          <a:xfrm>
            <a:off x="0" y="-52387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1015207" y="1540668"/>
            <a:ext cx="5143500" cy="2062163"/>
          </a:xfrm>
          <a:prstGeom prst="triangle">
            <a:avLst>
              <a:gd name="adj" fmla="val 47702"/>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2927351" y="1500187"/>
            <a:ext cx="5143500" cy="2143125"/>
          </a:xfrm>
          <a:prstGeom prst="triangle">
            <a:avLst>
              <a:gd name="adj" fmla="val 47702"/>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397668" y="1540668"/>
            <a:ext cx="5143500" cy="2062163"/>
          </a:xfrm>
          <a:prstGeom prst="triangle">
            <a:avLst>
              <a:gd name="adj" fmla="val 47702"/>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357688" y="1500187"/>
            <a:ext cx="5143500" cy="2143125"/>
          </a:xfrm>
          <a:prstGeom prst="triangle">
            <a:avLst>
              <a:gd name="adj" fmla="val 47702"/>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1540668" y="1540668"/>
            <a:ext cx="5143500" cy="2062163"/>
          </a:xfrm>
          <a:prstGeom prst="triangle">
            <a:avLst>
              <a:gd name="adj" fmla="val 47702"/>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5500688" y="1500187"/>
            <a:ext cx="5143500" cy="2143125"/>
          </a:xfrm>
          <a:prstGeom prst="triangle">
            <a:avLst>
              <a:gd name="adj" fmla="val 47702"/>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900113" y="4300538"/>
            <a:ext cx="72723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en la Edad Moderna y con la deforestación de los montes                                       circundantes, la que hacen la actual vega de Salobreña y Motril.</a:t>
            </a:r>
          </a:p>
        </p:txBody>
      </p:sp>
    </p:spTree>
  </p:cSld>
  <p:clrMapOvr>
    <a:masterClrMapping/>
  </p:clrMapOvr>
  <mc:AlternateContent xmlns:mc="http://schemas.openxmlformats.org/markup-compatibility/2006">
    <mc:Choice xmlns:p14="http://schemas.microsoft.com/office/powerpoint/2010/main" Requires="p14">
      <p:transition spd="slow" p14:dur="325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nodeType="afterGroup">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7"/>
                                        </p:tgtEl>
                                        <p:attrNameLst>
                                          <p:attrName>ppt_x</p:attrName>
                                        </p:attrNameLst>
                                      </p:cBhvr>
                                      <p:tavLst>
                                        <p:tav tm="0">
                                          <p:val>
                                            <p:strVal val="ppt_x"/>
                                          </p:val>
                                        </p:tav>
                                        <p:tav tm="100000">
                                          <p:val>
                                            <p:strVal val="0-ppt_w/2"/>
                                          </p:val>
                                        </p:tav>
                                      </p:tavLst>
                                    </p:anim>
                                    <p:anim calcmode="lin" valueType="num">
                                      <p:cBhvr additive="base">
                                        <p:cTn id="42" dur="3000"/>
                                        <p:tgtEl>
                                          <p:spTgt spid="7"/>
                                        </p:tgtEl>
                                        <p:attrNameLst>
                                          <p:attrName>ppt_y</p:attrName>
                                        </p:attrNameLst>
                                      </p:cBhvr>
                                      <p:tavLst>
                                        <p:tav tm="0">
                                          <p:val>
                                            <p:strVal val="ppt_y"/>
                                          </p:val>
                                        </p:tav>
                                        <p:tav tm="100000">
                                          <p:val>
                                            <p:strVal val="ppt_y"/>
                                          </p:val>
                                        </p:tav>
                                      </p:tavLst>
                                    </p:anim>
                                    <p:set>
                                      <p:cBhvr>
                                        <p:cTn id="43" dur="1" fill="hold">
                                          <p:stCondLst>
                                            <p:cond delay="2999"/>
                                          </p:stCondLst>
                                        </p:cTn>
                                        <p:tgtEl>
                                          <p:spTgt spid="7"/>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0-ppt_w/2"/>
                                          </p:val>
                                        </p:tav>
                                      </p:tavLst>
                                    </p:anim>
                                    <p:anim calcmode="lin" valueType="num">
                                      <p:cBhvr additive="base">
                                        <p:cTn id="46" dur="3000"/>
                                        <p:tgtEl>
                                          <p:spTgt spid="9"/>
                                        </p:tgtEl>
                                        <p:attrNameLst>
                                          <p:attrName>ppt_y</p:attrName>
                                        </p:attrNameLst>
                                      </p:cBhvr>
                                      <p:tavLst>
                                        <p:tav tm="0">
                                          <p:val>
                                            <p:strVal val="ppt_y"/>
                                          </p:val>
                                        </p:tav>
                                        <p:tav tm="100000">
                                          <p:val>
                                            <p:strVal val="ppt_y"/>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1+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1+ppt_w/2"/>
                                          </p:val>
                                        </p:tav>
                                      </p:tavLst>
                                    </p:anim>
                                    <p:anim calcmode="lin" valueType="num">
                                      <p:cBhvr additive="base">
                                        <p:cTn id="58" dur="3000"/>
                                        <p:tgtEl>
                                          <p:spTgt spid="10"/>
                                        </p:tgtEl>
                                        <p:attrNameLst>
                                          <p:attrName>ppt_y</p:attrName>
                                        </p:attrNameLst>
                                      </p:cBhvr>
                                      <p:tavLst>
                                        <p:tav tm="0">
                                          <p:val>
                                            <p:strVal val="ppt_y"/>
                                          </p:val>
                                        </p:tav>
                                        <p:tav tm="100000">
                                          <p:val>
                                            <p:strVal val="ppt_y"/>
                                          </p:val>
                                        </p:tav>
                                      </p:tavLst>
                                    </p:anim>
                                    <p:set>
                                      <p:cBhvr>
                                        <p:cTn id="59" dur="1" fill="hold">
                                          <p:stCondLst>
                                            <p:cond delay="2999"/>
                                          </p:stCondLst>
                                        </p:cTn>
                                        <p:tgtEl>
                                          <p:spTgt spid="10"/>
                                        </p:tgtEl>
                                        <p:attrNameLst>
                                          <p:attrName>style.visibility</p:attrName>
                                        </p:attrNameLst>
                                      </p:cBhvr>
                                      <p:to>
                                        <p:strVal val="hidden"/>
                                      </p:to>
                                    </p:set>
                                  </p:childTnLst>
                                </p:cTn>
                              </p:par>
                              <p:par>
                                <p:cTn id="60" presetID="23" presetClass="entr" presetSubtype="27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2/3*#ppt_w"/>
                                          </p:val>
                                        </p:tav>
                                        <p:tav tm="100000">
                                          <p:val>
                                            <p:strVal val="#ppt_w"/>
                                          </p:val>
                                        </p:tav>
                                      </p:tavLst>
                                    </p:anim>
                                    <p:anim calcmode="lin" valueType="num">
                                      <p:cBhvr>
                                        <p:cTn id="63" dur="3000" fill="hold"/>
                                        <p:tgtEl>
                                          <p:spTgt spid="4"/>
                                        </p:tgtEl>
                                        <p:attrNameLst>
                                          <p:attrName>ppt_h</p:attrName>
                                        </p:attrNameLst>
                                      </p:cBhvr>
                                      <p:tavLst>
                                        <p:tav tm="0">
                                          <p:val>
                                            <p:strVal val="2/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Vertical)">
                                      <p:cBhvr>
                                        <p:cTn id="66" dur="3000"/>
                                        <p:tgtEl>
                                          <p:spTgt spid="4"/>
                                        </p:tgtEl>
                                      </p:cBhvr>
                                    </p:animEffect>
                                  </p:childTnLst>
                                </p:cTn>
                              </p:par>
                            </p:childTnLst>
                          </p:cTn>
                        </p:par>
                        <p:par>
                          <p:cTn id="67" fill="hold" nodeType="afterGroup">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2"/>
                                        </p:tgtEl>
                                        <p:attrNameLst>
                                          <p:attrName>style.visibility</p:attrName>
                                        </p:attrNameLst>
                                      </p:cBhvr>
                                      <p:to>
                                        <p:strVal val="visible"/>
                                      </p:to>
                                    </p:set>
                                    <p:animEffect transition="in" filter="fade">
                                      <p:cBhvr>
                                        <p:cTn id="70" dur="1000"/>
                                        <p:tgtEl>
                                          <p:spTgt spid="12"/>
                                        </p:tgtEl>
                                      </p:cBhvr>
                                    </p:animEffect>
                                    <p:anim calcmode="lin" valueType="num">
                                      <p:cBhvr>
                                        <p:cTn id="71" dur="1000" fill="hold"/>
                                        <p:tgtEl>
                                          <p:spTgt spid="12"/>
                                        </p:tgtEl>
                                        <p:attrNameLst>
                                          <p:attrName>ppt_x</p:attrName>
                                        </p:attrNameLst>
                                      </p:cBhvr>
                                      <p:tavLst>
                                        <p:tav tm="0">
                                          <p:val>
                                            <p:strVal val="#ppt_x-.1"/>
                                          </p:val>
                                        </p:tav>
                                        <p:tav tm="100000">
                                          <p:val>
                                            <p:strVal val="#ppt_x"/>
                                          </p:val>
                                        </p:tav>
                                      </p:tavLst>
                                    </p:anim>
                                    <p:anim calcmode="lin" valueType="num">
                                      <p:cBhvr>
                                        <p:cTn id="7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1022105648.jpg"/>
          <p:cNvPicPr>
            <a:picLocks noChangeAspect="1"/>
          </p:cNvPicPr>
          <p:nvPr/>
        </p:nvPicPr>
        <p:blipFill>
          <a:blip r:embed="rId2" cstate="print"/>
          <a:srcRect/>
          <a:stretch>
            <a:fillRect/>
          </a:stretch>
        </p:blipFill>
        <p:spPr bwMode="auto">
          <a:xfrm>
            <a:off x="0" y="-523875"/>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apecio"/>
          <p:cNvSpPr/>
          <p:nvPr/>
        </p:nvSpPr>
        <p:spPr>
          <a:xfrm flipV="1">
            <a:off x="0" y="0"/>
            <a:ext cx="9144000" cy="2625725"/>
          </a:xfrm>
          <a:prstGeom prst="trapezoid">
            <a:avLst>
              <a:gd name="adj" fmla="val 80894"/>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a:off x="0" y="2625725"/>
            <a:ext cx="9144000" cy="2517775"/>
          </a:xfrm>
          <a:prstGeom prst="trapezoid">
            <a:avLst>
              <a:gd name="adj" fmla="val 84102"/>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5400000">
            <a:off x="-1092199" y="1122362"/>
            <a:ext cx="5143500" cy="2898775"/>
          </a:xfrm>
          <a:prstGeom prst="triangle">
            <a:avLst>
              <a:gd name="adj" fmla="val 50281"/>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5143500" y="1143000"/>
            <a:ext cx="5143500" cy="2857500"/>
          </a:xfrm>
          <a:prstGeom prst="triangle">
            <a:avLst>
              <a:gd name="adj" fmla="val 50919"/>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900113" y="3795713"/>
            <a:ext cx="7128271"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tercer milenio </a:t>
            </a:r>
            <a:r>
              <a:rPr lang="es-ES" i="1" dirty="0" err="1">
                <a:effectLst>
                  <a:glow rad="101600">
                    <a:schemeClr val="accent2">
                      <a:satMod val="175000"/>
                      <a:alpha val="40000"/>
                    </a:schemeClr>
                  </a:glow>
                  <a:outerShdw blurRad="38100" dist="38100" dir="2700000" algn="tl">
                    <a:srgbClr val="000000">
                      <a:alpha val="43137"/>
                    </a:srgbClr>
                  </a:outerShdw>
                </a:effectLst>
              </a:rPr>
              <a:t>a.d.</a:t>
            </a:r>
            <a:r>
              <a:rPr lang="es-ES" i="1" dirty="0">
                <a:effectLst>
                  <a:glow rad="101600">
                    <a:schemeClr val="accent2">
                      <a:satMod val="175000"/>
                      <a:alpha val="40000"/>
                    </a:schemeClr>
                  </a:glow>
                  <a:outerShdw blurRad="38100" dist="38100" dir="2700000" algn="tl">
                    <a:srgbClr val="000000">
                      <a:alpha val="43137"/>
                    </a:srgbClr>
                  </a:outerShdw>
                </a:effectLst>
              </a:rPr>
              <a:t> C. aparecen los primeros asentamientos      estables en los diferentes promontorios de la zona, dedicándose principalmente a la agricultura y a la ganadería. Estamos paseando por la calle Apero </a:t>
            </a:r>
            <a:r>
              <a:rPr lang="es-ES" i="1" dirty="0" err="1">
                <a:effectLst>
                  <a:glow rad="101600">
                    <a:schemeClr val="accent2">
                      <a:satMod val="175000"/>
                      <a:alpha val="40000"/>
                    </a:schemeClr>
                  </a:glow>
                  <a:outerShdw blurRad="38100" dist="38100" dir="2700000" algn="tl">
                    <a:srgbClr val="000000">
                      <a:alpha val="43137"/>
                    </a:srgbClr>
                  </a:outerShdw>
                </a:effectLst>
              </a:rPr>
              <a:t>Agrela</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325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7"/>
                                        </p:tgtEl>
                                        <p:attrNameLst>
                                          <p:attrName>ppt_x</p:attrName>
                                        </p:attrNameLst>
                                      </p:cBhvr>
                                      <p:tavLst>
                                        <p:tav tm="0">
                                          <p:val>
                                            <p:strVal val="ppt_x"/>
                                          </p:val>
                                        </p:tav>
                                        <p:tav tm="100000">
                                          <p:val>
                                            <p:strVal val="ppt_x-ppt_w/2"/>
                                          </p:val>
                                        </p:tav>
                                      </p:tavLst>
                                    </p:anim>
                                    <p:anim calcmode="lin" valueType="num">
                                      <p:cBhvr>
                                        <p:cTn id="22" dur="3000"/>
                                        <p:tgtEl>
                                          <p:spTgt spid="7"/>
                                        </p:tgtEl>
                                        <p:attrNameLst>
                                          <p:attrName>ppt_y</p:attrName>
                                        </p:attrNameLst>
                                      </p:cBhvr>
                                      <p:tavLst>
                                        <p:tav tm="0">
                                          <p:val>
                                            <p:strVal val="ppt_y"/>
                                          </p:val>
                                        </p:tav>
                                        <p:tav tm="100000">
                                          <p:val>
                                            <p:strVal val="ppt_y"/>
                                          </p:val>
                                        </p:tav>
                                      </p:tavLst>
                                    </p:anim>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strVal val="ppt_h"/>
                                          </p:val>
                                        </p:tav>
                                      </p:tavLst>
                                    </p:anim>
                                    <p:set>
                                      <p:cBhvr>
                                        <p:cTn id="25" dur="1" fill="hold">
                                          <p:stCondLst>
                                            <p:cond delay="2999"/>
                                          </p:stCondLst>
                                        </p:cTn>
                                        <p:tgtEl>
                                          <p:spTgt spid="7"/>
                                        </p:tgtEl>
                                        <p:attrNameLst>
                                          <p:attrName>style.visibility</p:attrName>
                                        </p:attrNameLst>
                                      </p:cBhvr>
                                      <p:to>
                                        <p:strVal val="hidden"/>
                                      </p:to>
                                    </p:set>
                                  </p:childTnLst>
                                </p:cTn>
                              </p:par>
                              <p:par>
                                <p:cTn id="26" presetID="3" presetClass="exit" presetSubtype="10" fill="hold" grpId="1" nodeType="withEffect">
                                  <p:stCondLst>
                                    <p:cond delay="0"/>
                                  </p:stCondLst>
                                  <p:childTnLst>
                                    <p:animEffect transition="out" filter="blinds(horizont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6"/>
                                        </p:tgtEl>
                                      </p:cBhvr>
                                    </p:animEffect>
                                    <p:set>
                                      <p:cBhvr>
                                        <p:cTn id="31" dur="1" fill="hold">
                                          <p:stCondLst>
                                            <p:cond delay="2999"/>
                                          </p:stCondLst>
                                        </p:cTn>
                                        <p:tgtEl>
                                          <p:spTgt spid="6"/>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3" presetClass="exit" presetSubtype="10" fill="hold" grpId="1" nodeType="withEffect">
                                  <p:stCondLst>
                                    <p:cond delay="0"/>
                                  </p:stCondLst>
                                  <p:childTnLst>
                                    <p:animEffect transition="out" filter="blinds(horizontal)">
                                      <p:cBhvr>
                                        <p:cTn id="39" dur="3000"/>
                                        <p:tgtEl>
                                          <p:spTgt spid="8"/>
                                        </p:tgtEl>
                                      </p:cBhvr>
                                    </p:animEffect>
                                    <p:set>
                                      <p:cBhvr>
                                        <p:cTn id="40" dur="1" fill="hold">
                                          <p:stCondLst>
                                            <p:cond delay="2999"/>
                                          </p:stCondLst>
                                        </p:cTn>
                                        <p:tgtEl>
                                          <p:spTgt spid="8"/>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2/3*#ppt_w"/>
                                          </p:val>
                                        </p:tav>
                                        <p:tav tm="100000">
                                          <p:val>
                                            <p:strVal val="#ppt_w"/>
                                          </p:val>
                                        </p:tav>
                                      </p:tavLst>
                                    </p:anim>
                                    <p:anim calcmode="lin" valueType="num">
                                      <p:cBhvr>
                                        <p:cTn id="44" dur="3000" fill="hold"/>
                                        <p:tgtEl>
                                          <p:spTgt spid="4"/>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ox(out)">
                                      <p:cBhvr>
                                        <p:cTn id="47" dur="3000"/>
                                        <p:tgtEl>
                                          <p:spTgt spid="4"/>
                                        </p:tgtEl>
                                      </p:cBhvr>
                                    </p:animEffect>
                                  </p:childTnLst>
                                </p:cTn>
                              </p:par>
                            </p:childTnLst>
                          </p:cTn>
                        </p:par>
                        <p:par>
                          <p:cTn id="48" fill="hold" nodeType="afterGroup">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1"/>
                                          </p:val>
                                        </p:tav>
                                        <p:tav tm="100000">
                                          <p:val>
                                            <p:strVal val="#ppt_x"/>
                                          </p:val>
                                        </p:tav>
                                      </p:tavLst>
                                    </p:anim>
                                    <p:anim calcmode="lin" valueType="num">
                                      <p:cBhvr>
                                        <p:cTn id="5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rcRect/>
          <a:stretch>
            <a:fillRect/>
          </a:stretch>
        </p:blipFill>
        <p:spPr bwMode="auto">
          <a:xfrm>
            <a:off x="2339975" y="0"/>
            <a:ext cx="4319588"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2339975" cy="5143500"/>
          </a:xfrm>
          <a:prstGeom prst="r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6659563" y="0"/>
            <a:ext cx="2484437" cy="5143500"/>
          </a:xfrm>
          <a:prstGeom prst="rtTriangle">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0" y="0"/>
            <a:ext cx="2339975" cy="5143500"/>
          </a:xfrm>
          <a:prstGeom prst="rtTriangle">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V="1">
            <a:off x="6659563" y="0"/>
            <a:ext cx="2484437" cy="5143500"/>
          </a:xfrm>
          <a:prstGeom prst="rtTriangle">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899592" y="4011910"/>
            <a:ext cx="684076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fenicios llegan a esta zona en el siglo XIII a. C. fundando la antigua "</a:t>
            </a:r>
            <a:r>
              <a:rPr lang="es-ES" i="1" dirty="0" err="1">
                <a:effectLst>
                  <a:glow rad="101600">
                    <a:schemeClr val="accent2">
                      <a:satMod val="175000"/>
                      <a:alpha val="40000"/>
                    </a:schemeClr>
                  </a:glow>
                  <a:outerShdw blurRad="38100" dist="38100" dir="2700000" algn="tl">
                    <a:srgbClr val="000000">
                      <a:alpha val="43137"/>
                    </a:srgbClr>
                  </a:outerShdw>
                </a:effectLst>
              </a:rPr>
              <a:t>Selambina</a:t>
            </a:r>
            <a:r>
              <a:rPr lang="es-ES" i="1" dirty="0">
                <a:effectLst>
                  <a:glow rad="101600">
                    <a:schemeClr val="accent2">
                      <a:satMod val="175000"/>
                      <a:alpha val="40000"/>
                    </a:schemeClr>
                  </a:glow>
                  <a:outerShdw blurRad="38100" dist="38100" dir="2700000" algn="tl">
                    <a:srgbClr val="000000">
                      <a:alpha val="43137"/>
                    </a:srgbClr>
                  </a:outerShdw>
                </a:effectLst>
              </a:rPr>
              <a:t>". Esta cae en el siglo VI a. C. en manos de los cartagineses, pasando a depender de "</a:t>
            </a:r>
            <a:r>
              <a:rPr lang="es-ES" i="1" dirty="0" err="1">
                <a:effectLst>
                  <a:glow rad="101600">
                    <a:schemeClr val="accent2">
                      <a:satMod val="175000"/>
                      <a:alpha val="40000"/>
                    </a:schemeClr>
                  </a:glow>
                  <a:outerShdw blurRad="38100" dist="38100" dir="2700000" algn="tl">
                    <a:srgbClr val="000000">
                      <a:alpha val="43137"/>
                    </a:srgbClr>
                  </a:outerShdw>
                </a:effectLst>
              </a:rPr>
              <a:t>Gadir</a:t>
            </a:r>
            <a:r>
              <a:rPr lang="es-ES" i="1" dirty="0">
                <a:effectLst>
                  <a:glow rad="101600">
                    <a:schemeClr val="accent2">
                      <a:satMod val="175000"/>
                      <a:alpha val="40000"/>
                    </a:schemeClr>
                  </a:glow>
                  <a:outerShdw blurRad="38100" dist="38100" dir="2700000" algn="tl">
                    <a:srgbClr val="000000">
                      <a:alpha val="43137"/>
                    </a:srgbClr>
                  </a:outerShdw>
                </a:effectLst>
              </a:rPr>
              <a:t>" (actual Cádiz).</a:t>
            </a: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49253.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149253.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3786188" cy="2357438"/>
          </a:xfrm>
          <a:prstGeom prst="rect">
            <a:avLst/>
          </a:prstGeom>
          <a:solidFill>
            <a:schemeClr val="accent2">
              <a:lumMod val="75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357813" y="2840038"/>
            <a:ext cx="3786187" cy="2303462"/>
          </a:xfrm>
          <a:prstGeom prst="rect">
            <a:avLst/>
          </a:prstGeom>
          <a:solidFill>
            <a:schemeClr val="accent2">
              <a:lumMod val="75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2840038"/>
            <a:ext cx="3786188" cy="2303462"/>
          </a:xfrm>
          <a:prstGeom prst="rect">
            <a:avLst/>
          </a:prstGeom>
          <a:solidFill>
            <a:schemeClr val="accent2">
              <a:lumMod val="75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357813" y="0"/>
            <a:ext cx="3786187" cy="2303463"/>
          </a:xfrm>
          <a:prstGeom prst="rect">
            <a:avLst/>
          </a:prstGeom>
          <a:solidFill>
            <a:schemeClr val="accent2">
              <a:lumMod val="75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3779838" y="0"/>
            <a:ext cx="1577975" cy="5143500"/>
          </a:xfrm>
          <a:prstGeom prst="diamond">
            <a:avLst/>
          </a:prstGeom>
          <a:solidFill>
            <a:schemeClr val="accent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971551" y="4011613"/>
            <a:ext cx="6984826"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posición estratégica de Salobreña, hace que la conquista por los romanos sea bastante temprana, (siglo II a. d. C.), caminamos ahora por la calle de La Fábrica Nueva.</a:t>
            </a:r>
          </a:p>
        </p:txBody>
      </p:sp>
    </p:spTree>
  </p:cSld>
  <p:clrMapOvr>
    <a:masterClrMapping/>
  </p:clrMapOvr>
  <mc:AlternateContent xmlns:mc="http://schemas.openxmlformats.org/markup-compatibility/2006">
    <mc:Choice xmlns:p14="http://schemas.microsoft.com/office/powerpoint/2010/main" Requires="p14">
      <p:transition spd="slow" p14:dur="325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4/3*#ppt_w"/>
                                          </p:val>
                                        </p:tav>
                                        <p:tav tm="100000">
                                          <p:val>
                                            <p:strVal val="#ppt_w"/>
                                          </p:val>
                                        </p:tav>
                                      </p:tavLst>
                                    </p:anim>
                                    <p:anim calcmode="lin" valueType="num">
                                      <p:cBhvr>
                                        <p:cTn id="26" dur="3000" fill="hold"/>
                                        <p:tgtEl>
                                          <p:spTgt spid="5"/>
                                        </p:tgtEl>
                                        <p:attrNameLst>
                                          <p:attrName>ppt_h</p:attrName>
                                        </p:attrNameLst>
                                      </p:cBhvr>
                                      <p:tavLst>
                                        <p:tav tm="0">
                                          <p:val>
                                            <p:strVal val="4/3*#ppt_h"/>
                                          </p:val>
                                        </p:tav>
                                        <p:tav tm="100000">
                                          <p:val>
                                            <p:strVal val="#ppt_h"/>
                                          </p:val>
                                        </p:tav>
                                      </p:tavLst>
                                    </p:anim>
                                  </p:childTnLst>
                                </p:cTn>
                              </p:par>
                              <p:par>
                                <p:cTn id="27" presetID="17"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fltVal val="0"/>
                                          </p:val>
                                        </p:tav>
                                        <p:tav tm="100000">
                                          <p:val>
                                            <p:strVal val="#ppt_w"/>
                                          </p:val>
                                        </p:tav>
                                      </p:tavLst>
                                    </p:anim>
                                    <p:anim calcmode="lin" valueType="num">
                                      <p:cBhvr>
                                        <p:cTn id="30" dur="3000" fill="hold"/>
                                        <p:tgtEl>
                                          <p:spTgt spid="4"/>
                                        </p:tgtEl>
                                        <p:attrNameLst>
                                          <p:attrName>ppt_h</p:attrName>
                                        </p:attrNameLst>
                                      </p:cBhvr>
                                      <p:tavLst>
                                        <p:tav tm="0">
                                          <p:val>
                                            <p:strVal val="#ppt_h"/>
                                          </p:val>
                                        </p:tav>
                                        <p:tav tm="100000">
                                          <p:val>
                                            <p:strVal val="#ppt_h"/>
                                          </p:val>
                                        </p:tav>
                                      </p:tavLst>
                                    </p:anim>
                                  </p:childTnLst>
                                </p:cTn>
                              </p:par>
                              <p:par>
                                <p:cTn id="31" presetID="8"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out)">
                                      <p:cBhvr>
                                        <p:cTn id="33" dur="3000"/>
                                        <p:tgtEl>
                                          <p:spTgt spid="4"/>
                                        </p:tgtEl>
                                      </p:cBhvr>
                                    </p:animEffect>
                                  </p:childTnLst>
                                </p:cTn>
                              </p:par>
                            </p:childTnLst>
                          </p:cTn>
                        </p:par>
                        <p:par>
                          <p:cTn id="34" fill="hold" nodeType="afterGroup">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1"/>
                                          </p:val>
                                        </p:tav>
                                        <p:tav tm="100000">
                                          <p:val>
                                            <p:strVal val="#ppt_x"/>
                                          </p:val>
                                        </p:tav>
                                      </p:tavLst>
                                    </p:anim>
                                    <p:anim calcmode="lin" valueType="num">
                                      <p:cBhvr>
                                        <p:cTn id="3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403882.jpg"/>
          <p:cNvPicPr>
            <a:picLocks noChangeAspect="1"/>
          </p:cNvPicPr>
          <p:nvPr/>
        </p:nvPicPr>
        <p:blipFill>
          <a:blip r:embed="rId2" cstate="print"/>
          <a:srcRect/>
          <a:stretch>
            <a:fillRect/>
          </a:stretch>
        </p:blipFill>
        <p:spPr bwMode="auto">
          <a:xfrm>
            <a:off x="0" y="-45243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7403882.jpg"/>
          <p:cNvPicPr>
            <a:picLocks noChangeAspect="1"/>
          </p:cNvPicPr>
          <p:nvPr/>
        </p:nvPicPr>
        <p:blipFill>
          <a:blip r:embed="rId2" cstate="print"/>
          <a:srcRect/>
          <a:stretch>
            <a:fillRect/>
          </a:stretch>
        </p:blipFill>
        <p:spPr bwMode="auto">
          <a:xfrm>
            <a:off x="0" y="-45243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755650" y="3724275"/>
            <a:ext cx="76327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Son numerosos los restos de esta época encontrados en diferentes lugares de la zona. Durante toda la ocupación romana, existen muchos asentamientos en la zona. Continuamos caminando por la calle de La Fábrica Nueva.</a:t>
            </a:r>
          </a:p>
        </p:txBody>
      </p:sp>
    </p:spTree>
  </p:cSld>
  <p:clrMapOvr>
    <a:masterClrMapping/>
  </p:clrMapOvr>
  <mc:AlternateContent xmlns:mc="http://schemas.openxmlformats.org/markup-compatibility/2006">
    <mc:Choice xmlns:p14="http://schemas.microsoft.com/office/powerpoint/2010/main" Requires="p14">
      <p:transition spd="slow" p14:dur="325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fltVal val="0"/>
                                          </p:val>
                                        </p:tav>
                                        <p:tav tm="100000">
                                          <p:val>
                                            <p:strVal val="#ppt_w"/>
                                          </p:val>
                                        </p:tav>
                                      </p:tavLst>
                                    </p:anim>
                                    <p:anim calcmode="lin" valueType="num">
                                      <p:cBhvr>
                                        <p:cTn id="14" dur="3500" fill="hold"/>
                                        <p:tgtEl>
                                          <p:spTgt spid="4"/>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3000"/>
                                        <p:tgtEl>
                                          <p:spTgt spid="4"/>
                                        </p:tgtEl>
                                      </p:cBhvr>
                                    </p:animEffect>
                                  </p:childTnLst>
                                </p:cTn>
                              </p:par>
                              <p:par>
                                <p:cTn id="18" presetID="63" presetClass="path" presetSubtype="0" accel="50000" decel="50000" fill="hold" nodeType="withEffect">
                                  <p:stCondLst>
                                    <p:cond delay="0"/>
                                  </p:stCondLst>
                                  <p:childTnLst>
                                    <p:animMotion origin="layout" path="M -0.4941 0.01042 L 4.16667E-6 0 " pathEditMode="relative" rAng="0" ptsTypes="AA">
                                      <p:cBhvr>
                                        <p:cTn id="19" dur="3000" fill="hold"/>
                                        <p:tgtEl>
                                          <p:spTgt spid="4"/>
                                        </p:tgtEl>
                                        <p:attrNameLst>
                                          <p:attrName>ppt_x</p:attrName>
                                          <p:attrName>ppt_y</p:attrName>
                                        </p:attrNameLst>
                                      </p:cBhvr>
                                      <p:rCtr x="24700" y="-500"/>
                                    </p:animMotion>
                                  </p:childTnLst>
                                </p:cTn>
                              </p:par>
                            </p:childTnLst>
                          </p:cTn>
                        </p:par>
                        <p:par>
                          <p:cTn id="20" fill="hold" nodeType="afterGroup">
                            <p:stCondLst>
                              <p:cond delay="3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1"/>
                                          </p:val>
                                        </p:tav>
                                        <p:tav tm="100000">
                                          <p:val>
                                            <p:strVal val="#ppt_x"/>
                                          </p:val>
                                        </p:tav>
                                      </p:tavLst>
                                    </p:anim>
                                    <p:anim calcmode="lin" valueType="num">
                                      <p:cBhvr>
                                        <p:cTn id="2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clairs-chocolate-receta-postre-reposteria.jpg"/>
          <p:cNvPicPr>
            <a:picLocks noChangeAspect="1"/>
          </p:cNvPicPr>
          <p:nvPr/>
        </p:nvPicPr>
        <p:blipFill>
          <a:blip r:embed="rId2" cstate="print"/>
          <a:srcRect/>
          <a:stretch>
            <a:fillRect/>
          </a:stretch>
        </p:blipFill>
        <p:spPr bwMode="auto">
          <a:xfrm>
            <a:off x="0" y="-45243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clairs-chocolate-receta-postre-reposteria.jpg"/>
          <p:cNvPicPr>
            <a:picLocks noChangeAspect="1"/>
          </p:cNvPicPr>
          <p:nvPr/>
        </p:nvPicPr>
        <p:blipFill>
          <a:blip r:embed="rId2" cstate="print"/>
          <a:srcRect/>
          <a:stretch>
            <a:fillRect/>
          </a:stretch>
        </p:blipFill>
        <p:spPr bwMode="auto">
          <a:xfrm>
            <a:off x="0" y="-45243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clairs-chocolate-receta-postre-reposteria.jpg"/>
          <p:cNvPicPr>
            <a:picLocks noChangeAspect="1"/>
          </p:cNvPicPr>
          <p:nvPr/>
        </p:nvPicPr>
        <p:blipFill>
          <a:blip r:embed="rId2" cstate="print"/>
          <a:srcRect/>
          <a:stretch>
            <a:fillRect/>
          </a:stretch>
        </p:blipFill>
        <p:spPr bwMode="auto">
          <a:xfrm>
            <a:off x="0" y="-45243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850" y="3795713"/>
            <a:ext cx="86407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esa época, Salobreña es conocido como "</a:t>
            </a:r>
            <a:r>
              <a:rPr lang="es-ES" i="1" dirty="0" err="1">
                <a:effectLst>
                  <a:glow rad="101600">
                    <a:schemeClr val="accent2">
                      <a:satMod val="175000"/>
                      <a:alpha val="40000"/>
                    </a:schemeClr>
                  </a:glow>
                  <a:outerShdw blurRad="38100" dist="38100" dir="2700000" algn="tl">
                    <a:srgbClr val="000000">
                      <a:alpha val="43137"/>
                    </a:srgbClr>
                  </a:outerShdw>
                </a:effectLst>
              </a:rPr>
              <a:t>Segalvina</a:t>
            </a:r>
            <a:r>
              <a:rPr lang="es-ES" i="1" dirty="0">
                <a:effectLst>
                  <a:glow rad="101600">
                    <a:schemeClr val="accent2">
                      <a:satMod val="175000"/>
                      <a:alpha val="40000"/>
                    </a:schemeClr>
                  </a:glow>
                  <a:outerShdw blurRad="38100" dist="38100" dir="2700000" algn="tl">
                    <a:srgbClr val="000000">
                      <a:alpha val="43137"/>
                    </a:srgbClr>
                  </a:outerShdw>
                </a:effectLst>
              </a:rPr>
              <a:t>", y ahora aunque no viene a cuento, esto es un detalle a tener en cuenta, estas calles a mi me recuerdan a </a:t>
            </a: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con sus cuestas arriba y cuestas abajo, con estos paseos se hace también un buen ejercicio, que recomiendo a todo el mundo. </a:t>
            </a:r>
          </a:p>
        </p:txBody>
      </p:sp>
    </p:spTree>
  </p:cSld>
  <p:clrMapOvr>
    <a:masterClrMapping/>
  </p:clrMapOvr>
  <mc:AlternateContent xmlns:mc="http://schemas.openxmlformats.org/markup-compatibility/2006">
    <mc:Choice xmlns:p14="http://schemas.microsoft.com/office/powerpoint/2010/main" Requires="p14">
      <p:transition spd="slow" p14:dur="325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2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7380288" y="0"/>
            <a:ext cx="1763712" cy="514350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0"/>
            <a:ext cx="1763713" cy="514350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61fwMrX1GfL._SL1000_.jpg"/>
          <p:cNvPicPr>
            <a:picLocks noChangeAspect="1"/>
          </p:cNvPicPr>
          <p:nvPr/>
        </p:nvPicPr>
        <p:blipFill>
          <a:blip r:embed="rId2" cstate="print"/>
          <a:srcRect/>
          <a:stretch>
            <a:fillRect/>
          </a:stretch>
        </p:blipFill>
        <p:spPr bwMode="auto">
          <a:xfrm>
            <a:off x="1763713" y="0"/>
            <a:ext cx="56165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0" name="29 Triángulo isósceles"/>
          <p:cNvSpPr/>
          <p:nvPr/>
        </p:nvSpPr>
        <p:spPr>
          <a:xfrm>
            <a:off x="0" y="0"/>
            <a:ext cx="1763713" cy="1544638"/>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Triángulo isósceles"/>
          <p:cNvSpPr/>
          <p:nvPr/>
        </p:nvSpPr>
        <p:spPr>
          <a:xfrm>
            <a:off x="0" y="1168400"/>
            <a:ext cx="1763713" cy="1673225"/>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Triángulo isósceles"/>
          <p:cNvSpPr/>
          <p:nvPr/>
        </p:nvSpPr>
        <p:spPr>
          <a:xfrm>
            <a:off x="0" y="2409825"/>
            <a:ext cx="1763713" cy="1565275"/>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Triángulo isósceles"/>
          <p:cNvSpPr/>
          <p:nvPr/>
        </p:nvSpPr>
        <p:spPr>
          <a:xfrm>
            <a:off x="0" y="3598863"/>
            <a:ext cx="1763713" cy="1544637"/>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8" name="37 Triángulo isósceles"/>
          <p:cNvSpPr/>
          <p:nvPr/>
        </p:nvSpPr>
        <p:spPr>
          <a:xfrm>
            <a:off x="7380288" y="0"/>
            <a:ext cx="1763712" cy="1544638"/>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9" name="38 Triángulo isósceles"/>
          <p:cNvSpPr/>
          <p:nvPr/>
        </p:nvSpPr>
        <p:spPr>
          <a:xfrm>
            <a:off x="7380288" y="1168400"/>
            <a:ext cx="1763712" cy="1673225"/>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 name="40 Triángulo isósceles"/>
          <p:cNvSpPr/>
          <p:nvPr/>
        </p:nvSpPr>
        <p:spPr>
          <a:xfrm>
            <a:off x="7380288" y="2517775"/>
            <a:ext cx="1763712" cy="1512888"/>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3" name="42 Triángulo isósceles"/>
          <p:cNvSpPr/>
          <p:nvPr/>
        </p:nvSpPr>
        <p:spPr>
          <a:xfrm>
            <a:off x="7380288" y="3578225"/>
            <a:ext cx="1763712" cy="1565275"/>
          </a:xfrm>
          <a:prstGeom prs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827584" y="4011910"/>
            <a:ext cx="7488831"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año 711, sucede la invasión musulmana de la península </a:t>
            </a:r>
            <a:r>
              <a:rPr lang="es-ES" i="1" dirty="0" smtClean="0">
                <a:effectLst>
                  <a:glow rad="101600">
                    <a:schemeClr val="accent2">
                      <a:satMod val="175000"/>
                      <a:alpha val="40000"/>
                    </a:schemeClr>
                  </a:glow>
                  <a:outerShdw blurRad="38100" dist="38100" dir="2700000" algn="tl">
                    <a:srgbClr val="000000">
                      <a:alpha val="43137"/>
                    </a:srgbClr>
                  </a:outerShdw>
                </a:effectLst>
              </a:rPr>
              <a:t>Ibérica, Salobreña </a:t>
            </a:r>
            <a:r>
              <a:rPr lang="es-ES" i="1" dirty="0">
                <a:effectLst>
                  <a:glow rad="101600">
                    <a:schemeClr val="accent2">
                      <a:satMod val="175000"/>
                      <a:alpha val="40000"/>
                    </a:schemeClr>
                  </a:glow>
                  <a:outerShdw blurRad="38100" dist="38100" dir="2700000" algn="tl">
                    <a:srgbClr val="000000">
                      <a:alpha val="43137"/>
                    </a:srgbClr>
                  </a:outerShdw>
                </a:effectLst>
              </a:rPr>
              <a:t>pasa a ser una alquería, con una notable importancia dentro del territorio costero de Elvira. Estamos en la Calle Nueva.</a:t>
            </a: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3000"/>
                                        <p:tgtEl>
                                          <p:spTgt spid="30"/>
                                        </p:tgtEl>
                                      </p:cBhvr>
                                    </p:animEffect>
                                  </p:childTnLst>
                                </p:cTn>
                              </p:par>
                              <p:par>
                                <p:cTn id="8" presetID="16" presetClass="entr" presetSubtype="21"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inVertical)">
                                      <p:cBhvr>
                                        <p:cTn id="10" dur="3000"/>
                                        <p:tgtEl>
                                          <p:spTgt spid="31"/>
                                        </p:tgtEl>
                                      </p:cBhvr>
                                    </p:animEffect>
                                  </p:childTnLst>
                                </p:cTn>
                              </p:par>
                              <p:par>
                                <p:cTn id="11" presetID="16" presetClass="entr" presetSubtype="21"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3000"/>
                                        <p:tgtEl>
                                          <p:spTgt spid="32"/>
                                        </p:tgtEl>
                                      </p:cBhvr>
                                    </p:animEffect>
                                  </p:childTnLst>
                                </p:cTn>
                              </p:par>
                              <p:par>
                                <p:cTn id="14" presetID="16" presetClass="entr" presetSubtype="21"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arn(inVertical)">
                                      <p:cBhvr>
                                        <p:cTn id="16" dur="3000"/>
                                        <p:tgtEl>
                                          <p:spTgt spid="33"/>
                                        </p:tgtEl>
                                      </p:cBhvr>
                                    </p:animEffect>
                                  </p:childTnLst>
                                </p:cTn>
                              </p:par>
                              <p:par>
                                <p:cTn id="17" presetID="2" presetClass="entr" presetSubtype="4"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3000" fill="hold"/>
                                        <p:tgtEl>
                                          <p:spTgt spid="30"/>
                                        </p:tgtEl>
                                        <p:attrNameLst>
                                          <p:attrName>ppt_x</p:attrName>
                                        </p:attrNameLst>
                                      </p:cBhvr>
                                      <p:tavLst>
                                        <p:tav tm="0">
                                          <p:val>
                                            <p:strVal val="#ppt_x"/>
                                          </p:val>
                                        </p:tav>
                                        <p:tav tm="100000">
                                          <p:val>
                                            <p:strVal val="#ppt_x"/>
                                          </p:val>
                                        </p:tav>
                                      </p:tavLst>
                                    </p:anim>
                                    <p:anim calcmode="lin" valueType="num">
                                      <p:cBhvr additive="base">
                                        <p:cTn id="20" dur="30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ppt_x"/>
                                          </p:val>
                                        </p:tav>
                                        <p:tav tm="100000">
                                          <p:val>
                                            <p:strVal val="#ppt_x"/>
                                          </p:val>
                                        </p:tav>
                                      </p:tavLst>
                                    </p:anim>
                                    <p:anim calcmode="lin" valueType="num">
                                      <p:cBhvr additive="base">
                                        <p:cTn id="24" dur="30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3000" fill="hold"/>
                                        <p:tgtEl>
                                          <p:spTgt spid="32"/>
                                        </p:tgtEl>
                                        <p:attrNameLst>
                                          <p:attrName>ppt_x</p:attrName>
                                        </p:attrNameLst>
                                      </p:cBhvr>
                                      <p:tavLst>
                                        <p:tav tm="0">
                                          <p:val>
                                            <p:strVal val="#ppt_x"/>
                                          </p:val>
                                        </p:tav>
                                        <p:tav tm="100000">
                                          <p:val>
                                            <p:strVal val="#ppt_x"/>
                                          </p:val>
                                        </p:tav>
                                      </p:tavLst>
                                    </p:anim>
                                    <p:anim calcmode="lin" valueType="num">
                                      <p:cBhvr additive="base">
                                        <p:cTn id="28" dur="3000" fill="hold"/>
                                        <p:tgtEl>
                                          <p:spTgt spid="3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ppt_x"/>
                                          </p:val>
                                        </p:tav>
                                        <p:tav tm="100000">
                                          <p:val>
                                            <p:strVal val="#ppt_x"/>
                                          </p:val>
                                        </p:tav>
                                      </p:tavLst>
                                    </p:anim>
                                    <p:anim calcmode="lin" valueType="num">
                                      <p:cBhvr additive="base">
                                        <p:cTn id="32" dur="3000" fill="hold"/>
                                        <p:tgtEl>
                                          <p:spTgt spid="33"/>
                                        </p:tgtEl>
                                        <p:attrNameLst>
                                          <p:attrName>ppt_y</p:attrName>
                                        </p:attrNameLst>
                                      </p:cBhvr>
                                      <p:tavLst>
                                        <p:tav tm="0">
                                          <p:val>
                                            <p:strVal val="1+#ppt_h/2"/>
                                          </p:val>
                                        </p:tav>
                                        <p:tav tm="100000">
                                          <p:val>
                                            <p:strVal val="#ppt_y"/>
                                          </p:val>
                                        </p:tav>
                                      </p:tavLst>
                                    </p:anim>
                                  </p:childTnLst>
                                </p:cTn>
                              </p:par>
                              <p:par>
                                <p:cTn id="33" presetID="16" presetClass="entr" presetSubtype="21" fill="hold"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3000"/>
                                        <p:tgtEl>
                                          <p:spTgt spid="38"/>
                                        </p:tgtEl>
                                      </p:cBhvr>
                                    </p:animEffect>
                                  </p:childTnLst>
                                </p:cTn>
                              </p:par>
                              <p:par>
                                <p:cTn id="36" presetID="16" presetClass="entr" presetSubtype="21" fill="hold"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barn(inVertical)">
                                      <p:cBhvr>
                                        <p:cTn id="38" dur="3000"/>
                                        <p:tgtEl>
                                          <p:spTgt spid="39"/>
                                        </p:tgtEl>
                                      </p:cBhvr>
                                    </p:animEffect>
                                  </p:childTnLst>
                                </p:cTn>
                              </p:par>
                              <p:par>
                                <p:cTn id="39" presetID="16" presetClass="entr" presetSubtype="21"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barn(inVertical)">
                                      <p:cBhvr>
                                        <p:cTn id="41" dur="3000"/>
                                        <p:tgtEl>
                                          <p:spTgt spid="41"/>
                                        </p:tgtEl>
                                      </p:cBhvr>
                                    </p:animEffect>
                                  </p:childTnLst>
                                </p:cTn>
                              </p:par>
                              <p:par>
                                <p:cTn id="42" presetID="16" presetClass="entr" presetSubtype="21"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barn(inVertical)">
                                      <p:cBhvr>
                                        <p:cTn id="44" dur="3000"/>
                                        <p:tgtEl>
                                          <p:spTgt spid="43"/>
                                        </p:tgtEl>
                                      </p:cBhvr>
                                    </p:animEffect>
                                  </p:childTnLst>
                                </p:cTn>
                              </p:par>
                              <p:par>
                                <p:cTn id="45" presetID="2" presetClass="entr" presetSubtype="4"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3000" fill="hold"/>
                                        <p:tgtEl>
                                          <p:spTgt spid="38"/>
                                        </p:tgtEl>
                                        <p:attrNameLst>
                                          <p:attrName>ppt_x</p:attrName>
                                        </p:attrNameLst>
                                      </p:cBhvr>
                                      <p:tavLst>
                                        <p:tav tm="0">
                                          <p:val>
                                            <p:strVal val="#ppt_x"/>
                                          </p:val>
                                        </p:tav>
                                        <p:tav tm="100000">
                                          <p:val>
                                            <p:strVal val="#ppt_x"/>
                                          </p:val>
                                        </p:tav>
                                      </p:tavLst>
                                    </p:anim>
                                    <p:anim calcmode="lin" valueType="num">
                                      <p:cBhvr additive="base">
                                        <p:cTn id="48" dur="30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3000" fill="hold"/>
                                        <p:tgtEl>
                                          <p:spTgt spid="39"/>
                                        </p:tgtEl>
                                        <p:attrNameLst>
                                          <p:attrName>ppt_x</p:attrName>
                                        </p:attrNameLst>
                                      </p:cBhvr>
                                      <p:tavLst>
                                        <p:tav tm="0">
                                          <p:val>
                                            <p:strVal val="#ppt_x"/>
                                          </p:val>
                                        </p:tav>
                                        <p:tav tm="100000">
                                          <p:val>
                                            <p:strVal val="#ppt_x"/>
                                          </p:val>
                                        </p:tav>
                                      </p:tavLst>
                                    </p:anim>
                                    <p:anim calcmode="lin" valueType="num">
                                      <p:cBhvr additive="base">
                                        <p:cTn id="52" dur="3000" fill="hold"/>
                                        <p:tgtEl>
                                          <p:spTgt spid="3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3000" fill="hold"/>
                                        <p:tgtEl>
                                          <p:spTgt spid="41"/>
                                        </p:tgtEl>
                                        <p:attrNameLst>
                                          <p:attrName>ppt_x</p:attrName>
                                        </p:attrNameLst>
                                      </p:cBhvr>
                                      <p:tavLst>
                                        <p:tav tm="0">
                                          <p:val>
                                            <p:strVal val="#ppt_x"/>
                                          </p:val>
                                        </p:tav>
                                        <p:tav tm="100000">
                                          <p:val>
                                            <p:strVal val="#ppt_x"/>
                                          </p:val>
                                        </p:tav>
                                      </p:tavLst>
                                    </p:anim>
                                    <p:anim calcmode="lin" valueType="num">
                                      <p:cBhvr additive="base">
                                        <p:cTn id="56" dur="3000" fill="hold"/>
                                        <p:tgtEl>
                                          <p:spTgt spid="41"/>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3000" fill="hold"/>
                                        <p:tgtEl>
                                          <p:spTgt spid="43"/>
                                        </p:tgtEl>
                                        <p:attrNameLst>
                                          <p:attrName>ppt_x</p:attrName>
                                        </p:attrNameLst>
                                      </p:cBhvr>
                                      <p:tavLst>
                                        <p:tav tm="0">
                                          <p:val>
                                            <p:strVal val="#ppt_x"/>
                                          </p:val>
                                        </p:tav>
                                        <p:tav tm="100000">
                                          <p:val>
                                            <p:strVal val="#ppt_x"/>
                                          </p:val>
                                        </p:tav>
                                      </p:tavLst>
                                    </p:anim>
                                    <p:anim calcmode="lin" valueType="num">
                                      <p:cBhvr additive="base">
                                        <p:cTn id="60" dur="3000" fill="hold"/>
                                        <p:tgtEl>
                                          <p:spTgt spid="43"/>
                                        </p:tgtEl>
                                        <p:attrNameLst>
                                          <p:attrName>ppt_y</p:attrName>
                                        </p:attrNameLst>
                                      </p:cBhvr>
                                      <p:tavLst>
                                        <p:tav tm="0">
                                          <p:val>
                                            <p:strVal val="1+#ppt_h/2"/>
                                          </p:val>
                                        </p:tav>
                                        <p:tav tm="100000">
                                          <p:val>
                                            <p:strVal val="#ppt_y"/>
                                          </p:val>
                                        </p:tav>
                                      </p:tavLst>
                                    </p:anim>
                                  </p:childTnLst>
                                </p:cTn>
                              </p:par>
                              <p:par>
                                <p:cTn id="61" presetID="16" presetClass="entr" presetSubtype="21"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inVertical)">
                                      <p:cBhvr>
                                        <p:cTn id="63" dur="3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2/3*#ppt_w"/>
                                          </p:val>
                                        </p:tav>
                                        <p:tav tm="100000">
                                          <p:val>
                                            <p:strVal val="#ppt_w"/>
                                          </p:val>
                                        </p:tav>
                                      </p:tavLst>
                                    </p:anim>
                                    <p:anim calcmode="lin" valueType="num">
                                      <p:cBhvr>
                                        <p:cTn id="67" dur="3000" fill="hold"/>
                                        <p:tgtEl>
                                          <p:spTgt spid="4"/>
                                        </p:tgtEl>
                                        <p:attrNameLst>
                                          <p:attrName>ppt_h</p:attrName>
                                        </p:attrNameLst>
                                      </p:cBhvr>
                                      <p:tavLst>
                                        <p:tav tm="0">
                                          <p:val>
                                            <p:strVal val="2/3*#ppt_h"/>
                                          </p:val>
                                        </p:tav>
                                        <p:tav tm="100000">
                                          <p:val>
                                            <p:strVal val="#ppt_h"/>
                                          </p:val>
                                        </p:tav>
                                      </p:tavLst>
                                    </p:anim>
                                  </p:childTnLst>
                                </p:cTn>
                              </p:par>
                              <p:par>
                                <p:cTn id="68" presetID="17"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ppt_x</p:attrName>
                                        </p:attrNameLst>
                                      </p:cBhvr>
                                      <p:tavLst>
                                        <p:tav tm="0">
                                          <p:val>
                                            <p:strVal val="#ppt_x"/>
                                          </p:val>
                                        </p:tav>
                                        <p:tav tm="100000">
                                          <p:val>
                                            <p:strVal val="#ppt_x"/>
                                          </p:val>
                                        </p:tav>
                                      </p:tavLst>
                                    </p:anim>
                                    <p:anim calcmode="lin" valueType="num">
                                      <p:cBhvr>
                                        <p:cTn id="71" dur="3000" fill="hold"/>
                                        <p:tgtEl>
                                          <p:spTgt spid="11"/>
                                        </p:tgtEl>
                                        <p:attrNameLst>
                                          <p:attrName>ppt_y</p:attrName>
                                        </p:attrNameLst>
                                      </p:cBhvr>
                                      <p:tavLst>
                                        <p:tav tm="0">
                                          <p:val>
                                            <p:strVal val="#ppt_y-#ppt_h/2"/>
                                          </p:val>
                                        </p:tav>
                                        <p:tav tm="100000">
                                          <p:val>
                                            <p:strVal val="#ppt_y"/>
                                          </p:val>
                                        </p:tav>
                                      </p:tavLst>
                                    </p:anim>
                                    <p:anim calcmode="lin" valueType="num">
                                      <p:cBhvr>
                                        <p:cTn id="72" dur="3000" fill="hold"/>
                                        <p:tgtEl>
                                          <p:spTgt spid="11"/>
                                        </p:tgtEl>
                                        <p:attrNameLst>
                                          <p:attrName>ppt_w</p:attrName>
                                        </p:attrNameLst>
                                      </p:cBhvr>
                                      <p:tavLst>
                                        <p:tav tm="0">
                                          <p:val>
                                            <p:strVal val="#ppt_w"/>
                                          </p:val>
                                        </p:tav>
                                        <p:tav tm="100000">
                                          <p:val>
                                            <p:strVal val="#ppt_w"/>
                                          </p:val>
                                        </p:tav>
                                      </p:tavLst>
                                    </p:anim>
                                    <p:anim calcmode="lin" valueType="num">
                                      <p:cBhvr>
                                        <p:cTn id="73" dur="3000" fill="hold"/>
                                        <p:tgtEl>
                                          <p:spTgt spid="11"/>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3000" fill="hold"/>
                                        <p:tgtEl>
                                          <p:spTgt spid="12"/>
                                        </p:tgtEl>
                                        <p:attrNameLst>
                                          <p:attrName>ppt_x</p:attrName>
                                        </p:attrNameLst>
                                      </p:cBhvr>
                                      <p:tavLst>
                                        <p:tav tm="0">
                                          <p:val>
                                            <p:strVal val="#ppt_x"/>
                                          </p:val>
                                        </p:tav>
                                        <p:tav tm="100000">
                                          <p:val>
                                            <p:strVal val="#ppt_x"/>
                                          </p:val>
                                        </p:tav>
                                      </p:tavLst>
                                    </p:anim>
                                    <p:anim calcmode="lin" valueType="num">
                                      <p:cBhvr>
                                        <p:cTn id="77" dur="3000" fill="hold"/>
                                        <p:tgtEl>
                                          <p:spTgt spid="12"/>
                                        </p:tgtEl>
                                        <p:attrNameLst>
                                          <p:attrName>ppt_y</p:attrName>
                                        </p:attrNameLst>
                                      </p:cBhvr>
                                      <p:tavLst>
                                        <p:tav tm="0">
                                          <p:val>
                                            <p:strVal val="#ppt_y-#ppt_h/2"/>
                                          </p:val>
                                        </p:tav>
                                        <p:tav tm="100000">
                                          <p:val>
                                            <p:strVal val="#ppt_y"/>
                                          </p:val>
                                        </p:tav>
                                      </p:tavLst>
                                    </p:anim>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p:val>
                                            <p:fltVal val="0"/>
                                          </p:val>
                                        </p:tav>
                                        <p:tav tm="100000">
                                          <p:val>
                                            <p:strVal val="#ppt_h"/>
                                          </p:val>
                                        </p:tav>
                                      </p:tavLst>
                                    </p:anim>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horizontal)">
                                      <p:cBhvr>
                                        <p:cTn id="85" dur="3000"/>
                                        <p:tgtEl>
                                          <p:spTgt spid="12"/>
                                        </p:tgtEl>
                                      </p:cBhvr>
                                    </p:animEffect>
                                  </p:childTnLst>
                                </p:cTn>
                              </p:par>
                            </p:childTnLst>
                          </p:cTn>
                        </p:par>
                        <p:par>
                          <p:cTn id="86" fill="hold" nodeType="afterGroup">
                            <p:stCondLst>
                              <p:cond delay="30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14"/>
                                        </p:tgtEl>
                                        <p:attrNameLst>
                                          <p:attrName>style.visibility</p:attrName>
                                        </p:attrNameLst>
                                      </p:cBhvr>
                                      <p:to>
                                        <p:strVal val="visible"/>
                                      </p:to>
                                    </p:set>
                                    <p:animEffect transition="in" filter="fade">
                                      <p:cBhvr>
                                        <p:cTn id="89" dur="1000"/>
                                        <p:tgtEl>
                                          <p:spTgt spid="14"/>
                                        </p:tgtEl>
                                      </p:cBhvr>
                                    </p:animEffect>
                                    <p:anim calcmode="lin" valueType="num">
                                      <p:cBhvr>
                                        <p:cTn id="90" dur="1000" fill="hold"/>
                                        <p:tgtEl>
                                          <p:spTgt spid="14"/>
                                        </p:tgtEl>
                                        <p:attrNameLst>
                                          <p:attrName>ppt_x</p:attrName>
                                        </p:attrNameLst>
                                      </p:cBhvr>
                                      <p:tavLst>
                                        <p:tav tm="0">
                                          <p:val>
                                            <p:strVal val="#ppt_x-.1"/>
                                          </p:val>
                                        </p:tav>
                                        <p:tav tm="100000">
                                          <p:val>
                                            <p:strVal val="#ppt_x"/>
                                          </p:val>
                                        </p:tav>
                                      </p:tavLst>
                                    </p:anim>
                                    <p:anim calcmode="lin" valueType="num">
                                      <p:cBhvr>
                                        <p:cTn id="91"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s.jpg"/>
          <p:cNvPicPr>
            <a:picLocks noChangeAspect="1"/>
          </p:cNvPicPr>
          <p:nvPr/>
        </p:nvPicPr>
        <p:blipFill>
          <a:blip r:embed="rId2" cstate="print"/>
          <a:srcRect/>
          <a:stretch>
            <a:fillRect/>
          </a:stretch>
        </p:blipFill>
        <p:spPr bwMode="auto">
          <a:xfrm>
            <a:off x="2411413" y="0"/>
            <a:ext cx="417671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Decisión"/>
          <p:cNvSpPr/>
          <p:nvPr/>
        </p:nvSpPr>
        <p:spPr>
          <a:xfrm>
            <a:off x="0" y="0"/>
            <a:ext cx="2411413" cy="1006475"/>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ecisión"/>
          <p:cNvSpPr/>
          <p:nvPr/>
        </p:nvSpPr>
        <p:spPr>
          <a:xfrm>
            <a:off x="0" y="1006475"/>
            <a:ext cx="2411413" cy="1079500"/>
          </a:xfrm>
          <a:prstGeom prst="flowChartDecision">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Decisión"/>
          <p:cNvSpPr/>
          <p:nvPr/>
        </p:nvSpPr>
        <p:spPr>
          <a:xfrm>
            <a:off x="0" y="2085975"/>
            <a:ext cx="2411413" cy="1027113"/>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Decisión"/>
          <p:cNvSpPr/>
          <p:nvPr/>
        </p:nvSpPr>
        <p:spPr>
          <a:xfrm>
            <a:off x="0" y="3113088"/>
            <a:ext cx="2411413" cy="1023937"/>
          </a:xfrm>
          <a:prstGeom prst="flowChartDecision">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Decisión"/>
          <p:cNvSpPr/>
          <p:nvPr/>
        </p:nvSpPr>
        <p:spPr>
          <a:xfrm>
            <a:off x="0" y="4137025"/>
            <a:ext cx="2411413" cy="1006475"/>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Decisión"/>
          <p:cNvSpPr/>
          <p:nvPr/>
        </p:nvSpPr>
        <p:spPr>
          <a:xfrm>
            <a:off x="6588125" y="0"/>
            <a:ext cx="2555875" cy="1006475"/>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Decisión"/>
          <p:cNvSpPr/>
          <p:nvPr/>
        </p:nvSpPr>
        <p:spPr>
          <a:xfrm>
            <a:off x="6588125" y="1006475"/>
            <a:ext cx="2555875" cy="1079500"/>
          </a:xfrm>
          <a:prstGeom prst="flowChartDecision">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Decisión"/>
          <p:cNvSpPr/>
          <p:nvPr/>
        </p:nvSpPr>
        <p:spPr>
          <a:xfrm>
            <a:off x="6588125" y="2085975"/>
            <a:ext cx="2555875" cy="1027113"/>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Decisión"/>
          <p:cNvSpPr/>
          <p:nvPr/>
        </p:nvSpPr>
        <p:spPr>
          <a:xfrm>
            <a:off x="6588125" y="3113088"/>
            <a:ext cx="2555875" cy="1023937"/>
          </a:xfrm>
          <a:prstGeom prst="flowChartDecision">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Decisión"/>
          <p:cNvSpPr/>
          <p:nvPr/>
        </p:nvSpPr>
        <p:spPr>
          <a:xfrm>
            <a:off x="6588125" y="4137025"/>
            <a:ext cx="2555875" cy="1006475"/>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395288" y="3795713"/>
            <a:ext cx="849788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nombre que recibe en lengua árabe es el de </a:t>
            </a:r>
            <a:r>
              <a:rPr lang="es-ES" i="1" dirty="0" err="1">
                <a:effectLst>
                  <a:glow rad="101600">
                    <a:schemeClr val="accent2">
                      <a:satMod val="175000"/>
                      <a:alpha val="40000"/>
                    </a:schemeClr>
                  </a:glow>
                  <a:outerShdw blurRad="38100" dist="38100" dir="2700000" algn="tl">
                    <a:srgbClr val="000000">
                      <a:alpha val="43137"/>
                    </a:srgbClr>
                  </a:outerShdw>
                </a:effectLst>
              </a:rPr>
              <a:t>Shalubānya</a:t>
            </a:r>
            <a:r>
              <a:rPr lang="es-ES" i="1" dirty="0">
                <a:effectLst>
                  <a:glow rad="101600">
                    <a:schemeClr val="accent2">
                      <a:satMod val="175000"/>
                      <a:alpha val="40000"/>
                    </a:schemeClr>
                  </a:glow>
                  <a:outerShdw blurRad="38100" dist="38100" dir="2700000" algn="tl">
                    <a:srgbClr val="000000">
                      <a:alpha val="43137"/>
                    </a:srgbClr>
                  </a:outerShdw>
                </a:effectLst>
              </a:rPr>
              <a:t>, pronunciado también </a:t>
            </a:r>
            <a:r>
              <a:rPr lang="es-ES" i="1" dirty="0" err="1">
                <a:effectLst>
                  <a:glow rad="101600">
                    <a:schemeClr val="accent2">
                      <a:satMod val="175000"/>
                      <a:alpha val="40000"/>
                    </a:schemeClr>
                  </a:glow>
                  <a:outerShdw blurRad="38100" dist="38100" dir="2700000" algn="tl">
                    <a:srgbClr val="000000">
                      <a:alpha val="43137"/>
                    </a:srgbClr>
                  </a:outerShdw>
                </a:effectLst>
              </a:rPr>
              <a:t>Shalubīnya</a:t>
            </a:r>
            <a:r>
              <a:rPr lang="es-ES" i="1" dirty="0">
                <a:effectLst>
                  <a:glow rad="101600">
                    <a:schemeClr val="accent2">
                      <a:satMod val="175000"/>
                      <a:alpha val="40000"/>
                    </a:schemeClr>
                  </a:glow>
                  <a:outerShdw blurRad="38100" dist="38100" dir="2700000" algn="tl">
                    <a:srgbClr val="000000">
                      <a:alpha val="43137"/>
                    </a:srgbClr>
                  </a:outerShdw>
                </a:effectLst>
              </a:rPr>
              <a:t> (del que procede el nombre actual) debido a la </a:t>
            </a:r>
            <a:r>
              <a:rPr lang="es-ES" i="1" dirty="0" err="1">
                <a:effectLst>
                  <a:glow rad="101600">
                    <a:schemeClr val="accent2">
                      <a:satMod val="175000"/>
                      <a:alpha val="40000"/>
                    </a:schemeClr>
                  </a:glow>
                  <a:outerShdw blurRad="38100" dist="38100" dir="2700000" algn="tl">
                    <a:srgbClr val="000000">
                      <a:alpha val="43137"/>
                    </a:srgbClr>
                  </a:outerShdw>
                </a:effectLst>
              </a:rPr>
              <a:t>imala</a:t>
            </a:r>
            <a:r>
              <a:rPr lang="es-ES" i="1" dirty="0">
                <a:effectLst>
                  <a:glow rad="101600">
                    <a:schemeClr val="accent2">
                      <a:satMod val="175000"/>
                      <a:alpha val="40000"/>
                    </a:schemeClr>
                  </a:glow>
                  <a:outerShdw blurRad="38100" dist="38100" dir="2700000" algn="tl">
                    <a:srgbClr val="000000">
                      <a:alpha val="43137"/>
                    </a:srgbClr>
                  </a:outerShdw>
                </a:effectLst>
              </a:rPr>
              <a:t>, un rasgo peculiar de pronunciación presente en el árabe andalusí. Estamos en la Calle Real, un poco estrecha es esta calle.</a:t>
            </a:r>
          </a:p>
        </p:txBody>
      </p:sp>
    </p:spTree>
  </p:cSld>
  <p:clrMapOvr>
    <a:masterClrMapping/>
  </p:clrMapOvr>
  <mc:AlternateContent xmlns:mc="http://schemas.openxmlformats.org/markup-compatibility/2006">
    <mc:Choice xmlns:p14="http://schemas.microsoft.com/office/powerpoint/2010/main" Requires="p14">
      <p:transition spd="slow" p14:dur="325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in)">
                                      <p:cBhvr>
                                        <p:cTn id="7" dur="3000"/>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ppt_x"/>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diamond(in)">
                                      <p:cBhvr>
                                        <p:cTn id="14" dur="3000"/>
                                        <p:tgtEl>
                                          <p:spTgt spid="16"/>
                                        </p:tgtEl>
                                      </p:cBhvr>
                                    </p:animEffect>
                                  </p:childTnLst>
                                </p:cTn>
                              </p:par>
                              <p:par>
                                <p:cTn id="15" presetID="2" presetClass="entr" presetSubtype="4"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3000" fill="hold"/>
                                        <p:tgtEl>
                                          <p:spTgt spid="16"/>
                                        </p:tgtEl>
                                        <p:attrNameLst>
                                          <p:attrName>ppt_x</p:attrName>
                                        </p:attrNameLst>
                                      </p:cBhvr>
                                      <p:tavLst>
                                        <p:tav tm="0">
                                          <p:val>
                                            <p:strVal val="#ppt_x"/>
                                          </p:val>
                                        </p:tav>
                                        <p:tav tm="100000">
                                          <p:val>
                                            <p:strVal val="#ppt_x"/>
                                          </p:val>
                                        </p:tav>
                                      </p:tavLst>
                                    </p:anim>
                                    <p:anim calcmode="lin" valueType="num">
                                      <p:cBhvr additive="base">
                                        <p:cTn id="18" dur="3000" fill="hold"/>
                                        <p:tgtEl>
                                          <p:spTgt spid="16"/>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diamond(in)">
                                      <p:cBhvr>
                                        <p:cTn id="21" dur="3000"/>
                                        <p:tgtEl>
                                          <p:spTgt spid="17"/>
                                        </p:tgtEl>
                                      </p:cBhvr>
                                    </p:animEffect>
                                  </p:childTnLst>
                                </p:cTn>
                              </p:par>
                              <p:par>
                                <p:cTn id="22" presetID="2" presetClass="entr" presetSubtype="4"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3000" fill="hold"/>
                                        <p:tgtEl>
                                          <p:spTgt spid="17"/>
                                        </p:tgtEl>
                                        <p:attrNameLst>
                                          <p:attrName>ppt_x</p:attrName>
                                        </p:attrNameLst>
                                      </p:cBhvr>
                                      <p:tavLst>
                                        <p:tav tm="0">
                                          <p:val>
                                            <p:strVal val="#ppt_x"/>
                                          </p:val>
                                        </p:tav>
                                        <p:tav tm="100000">
                                          <p:val>
                                            <p:strVal val="#ppt_x"/>
                                          </p:val>
                                        </p:tav>
                                      </p:tavLst>
                                    </p:anim>
                                    <p:anim calcmode="lin" valueType="num">
                                      <p:cBhvr additive="base">
                                        <p:cTn id="25" dur="3000" fill="hold"/>
                                        <p:tgtEl>
                                          <p:spTgt spid="17"/>
                                        </p:tgtEl>
                                        <p:attrNameLst>
                                          <p:attrName>ppt_y</p:attrName>
                                        </p:attrNameLst>
                                      </p:cBhvr>
                                      <p:tavLst>
                                        <p:tav tm="0">
                                          <p:val>
                                            <p:strVal val="1+#ppt_h/2"/>
                                          </p:val>
                                        </p:tav>
                                        <p:tav tm="100000">
                                          <p:val>
                                            <p:strVal val="#ppt_y"/>
                                          </p:val>
                                        </p:tav>
                                      </p:tavLst>
                                    </p:anim>
                                  </p:childTnLst>
                                </p:cTn>
                              </p:par>
                              <p:par>
                                <p:cTn id="26" presetID="8" presetClass="entr" presetSubtype="16"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amond(in)">
                                      <p:cBhvr>
                                        <p:cTn id="28" dur="3000"/>
                                        <p:tgtEl>
                                          <p:spTgt spid="18"/>
                                        </p:tgtEl>
                                      </p:cBhvr>
                                    </p:animEffect>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ppt_x"/>
                                          </p:val>
                                        </p:tav>
                                        <p:tav tm="100000">
                                          <p:val>
                                            <p:strVal val="#ppt_x"/>
                                          </p:val>
                                        </p:tav>
                                      </p:tavLst>
                                    </p:anim>
                                    <p:anim calcmode="lin" valueType="num">
                                      <p:cBhvr additive="base">
                                        <p:cTn id="32" dur="3000" fill="hold"/>
                                        <p:tgtEl>
                                          <p:spTgt spid="18"/>
                                        </p:tgtEl>
                                        <p:attrNameLst>
                                          <p:attrName>ppt_y</p:attrName>
                                        </p:attrNameLst>
                                      </p:cBhvr>
                                      <p:tavLst>
                                        <p:tav tm="0">
                                          <p:val>
                                            <p:strVal val="1+#ppt_h/2"/>
                                          </p:val>
                                        </p:tav>
                                        <p:tav tm="100000">
                                          <p:val>
                                            <p:strVal val="#ppt_y"/>
                                          </p:val>
                                        </p:tav>
                                      </p:tavLst>
                                    </p:anim>
                                  </p:childTnLst>
                                </p:cTn>
                              </p:par>
                              <p:par>
                                <p:cTn id="33" presetID="8" presetClass="entr" presetSubtype="16"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diamond(in)">
                                      <p:cBhvr>
                                        <p:cTn id="35" dur="3000"/>
                                        <p:tgtEl>
                                          <p:spTgt spid="19"/>
                                        </p:tgtEl>
                                      </p:cBhvr>
                                    </p:animEffect>
                                  </p:childTnLst>
                                </p:cTn>
                              </p:par>
                              <p:par>
                                <p:cTn id="36" presetID="2" presetClass="entr" presetSubtype="4"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8" presetClass="entr" presetSubtype="16"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diamond(in)">
                                      <p:cBhvr>
                                        <p:cTn id="42" dur="3000"/>
                                        <p:tgtEl>
                                          <p:spTgt spid="26"/>
                                        </p:tgtEl>
                                      </p:cBhvr>
                                    </p:animEffect>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3000" fill="hold"/>
                                        <p:tgtEl>
                                          <p:spTgt spid="26"/>
                                        </p:tgtEl>
                                        <p:attrNameLst>
                                          <p:attrName>ppt_x</p:attrName>
                                        </p:attrNameLst>
                                      </p:cBhvr>
                                      <p:tavLst>
                                        <p:tav tm="0">
                                          <p:val>
                                            <p:strVal val="#ppt_x"/>
                                          </p:val>
                                        </p:tav>
                                        <p:tav tm="100000">
                                          <p:val>
                                            <p:strVal val="#ppt_x"/>
                                          </p:val>
                                        </p:tav>
                                      </p:tavLst>
                                    </p:anim>
                                    <p:anim calcmode="lin" valueType="num">
                                      <p:cBhvr additive="base">
                                        <p:cTn id="46" dur="3000" fill="hold"/>
                                        <p:tgtEl>
                                          <p:spTgt spid="26"/>
                                        </p:tgtEl>
                                        <p:attrNameLst>
                                          <p:attrName>ppt_y</p:attrName>
                                        </p:attrNameLst>
                                      </p:cBhvr>
                                      <p:tavLst>
                                        <p:tav tm="0">
                                          <p:val>
                                            <p:strVal val="1+#ppt_h/2"/>
                                          </p:val>
                                        </p:tav>
                                        <p:tav tm="100000">
                                          <p:val>
                                            <p:strVal val="#ppt_y"/>
                                          </p:val>
                                        </p:tav>
                                      </p:tavLst>
                                    </p:anim>
                                  </p:childTnLst>
                                </p:cTn>
                              </p:par>
                              <p:par>
                                <p:cTn id="47" presetID="8" presetClass="entr" presetSubtype="16"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diamond(in)">
                                      <p:cBhvr>
                                        <p:cTn id="49" dur="3000"/>
                                        <p:tgtEl>
                                          <p:spTgt spid="27"/>
                                        </p:tgtEl>
                                      </p:cBhvr>
                                    </p:animEffect>
                                  </p:childTnLst>
                                </p:cTn>
                              </p:par>
                              <p:par>
                                <p:cTn id="50" presetID="2" presetClass="entr" presetSubtype="4"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3000" fill="hold"/>
                                        <p:tgtEl>
                                          <p:spTgt spid="27"/>
                                        </p:tgtEl>
                                        <p:attrNameLst>
                                          <p:attrName>ppt_x</p:attrName>
                                        </p:attrNameLst>
                                      </p:cBhvr>
                                      <p:tavLst>
                                        <p:tav tm="0">
                                          <p:val>
                                            <p:strVal val="#ppt_x"/>
                                          </p:val>
                                        </p:tav>
                                        <p:tav tm="100000">
                                          <p:val>
                                            <p:strVal val="#ppt_x"/>
                                          </p:val>
                                        </p:tav>
                                      </p:tavLst>
                                    </p:anim>
                                    <p:anim calcmode="lin" valueType="num">
                                      <p:cBhvr additive="base">
                                        <p:cTn id="53" dur="3000" fill="hold"/>
                                        <p:tgtEl>
                                          <p:spTgt spid="27"/>
                                        </p:tgtEl>
                                        <p:attrNameLst>
                                          <p:attrName>ppt_y</p:attrName>
                                        </p:attrNameLst>
                                      </p:cBhvr>
                                      <p:tavLst>
                                        <p:tav tm="0">
                                          <p:val>
                                            <p:strVal val="1+#ppt_h/2"/>
                                          </p:val>
                                        </p:tav>
                                        <p:tav tm="100000">
                                          <p:val>
                                            <p:strVal val="#ppt_y"/>
                                          </p:val>
                                        </p:tav>
                                      </p:tavLst>
                                    </p:anim>
                                  </p:childTnLst>
                                </p:cTn>
                              </p:par>
                              <p:par>
                                <p:cTn id="54" presetID="8" presetClass="entr" presetSubtype="16"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diamond(in)">
                                      <p:cBhvr>
                                        <p:cTn id="56" dur="3000"/>
                                        <p:tgtEl>
                                          <p:spTgt spid="28"/>
                                        </p:tgtEl>
                                      </p:cBhvr>
                                    </p:animEffect>
                                  </p:childTnLst>
                                </p:cTn>
                              </p:par>
                              <p:par>
                                <p:cTn id="57" presetID="2" presetClass="entr" presetSubtype="4"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3000" fill="hold"/>
                                        <p:tgtEl>
                                          <p:spTgt spid="28"/>
                                        </p:tgtEl>
                                        <p:attrNameLst>
                                          <p:attrName>ppt_x</p:attrName>
                                        </p:attrNameLst>
                                      </p:cBhvr>
                                      <p:tavLst>
                                        <p:tav tm="0">
                                          <p:val>
                                            <p:strVal val="#ppt_x"/>
                                          </p:val>
                                        </p:tav>
                                        <p:tav tm="100000">
                                          <p:val>
                                            <p:strVal val="#ppt_x"/>
                                          </p:val>
                                        </p:tav>
                                      </p:tavLst>
                                    </p:anim>
                                    <p:anim calcmode="lin" valueType="num">
                                      <p:cBhvr additive="base">
                                        <p:cTn id="60" dur="3000" fill="hold"/>
                                        <p:tgtEl>
                                          <p:spTgt spid="28"/>
                                        </p:tgtEl>
                                        <p:attrNameLst>
                                          <p:attrName>ppt_y</p:attrName>
                                        </p:attrNameLst>
                                      </p:cBhvr>
                                      <p:tavLst>
                                        <p:tav tm="0">
                                          <p:val>
                                            <p:strVal val="1+#ppt_h/2"/>
                                          </p:val>
                                        </p:tav>
                                        <p:tav tm="100000">
                                          <p:val>
                                            <p:strVal val="#ppt_y"/>
                                          </p:val>
                                        </p:tav>
                                      </p:tavLst>
                                    </p:anim>
                                  </p:childTnLst>
                                </p:cTn>
                              </p:par>
                              <p:par>
                                <p:cTn id="61" presetID="8" presetClass="entr" presetSubtype="16"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diamond(in)">
                                      <p:cBhvr>
                                        <p:cTn id="63" dur="3000"/>
                                        <p:tgtEl>
                                          <p:spTgt spid="30"/>
                                        </p:tgtEl>
                                      </p:cBhvr>
                                    </p:animEffect>
                                  </p:childTnLst>
                                </p:cTn>
                              </p:par>
                              <p:par>
                                <p:cTn id="64" presetID="2" presetClass="entr" presetSubtype="4"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3000" fill="hold"/>
                                        <p:tgtEl>
                                          <p:spTgt spid="30"/>
                                        </p:tgtEl>
                                        <p:attrNameLst>
                                          <p:attrName>ppt_x</p:attrName>
                                        </p:attrNameLst>
                                      </p:cBhvr>
                                      <p:tavLst>
                                        <p:tav tm="0">
                                          <p:val>
                                            <p:strVal val="#ppt_x"/>
                                          </p:val>
                                        </p:tav>
                                        <p:tav tm="100000">
                                          <p:val>
                                            <p:strVal val="#ppt_x"/>
                                          </p:val>
                                        </p:tav>
                                      </p:tavLst>
                                    </p:anim>
                                    <p:anim calcmode="lin" valueType="num">
                                      <p:cBhvr additive="base">
                                        <p:cTn id="67" dur="3000" fill="hold"/>
                                        <p:tgtEl>
                                          <p:spTgt spid="30"/>
                                        </p:tgtEl>
                                        <p:attrNameLst>
                                          <p:attrName>ppt_y</p:attrName>
                                        </p:attrNameLst>
                                      </p:cBhvr>
                                      <p:tavLst>
                                        <p:tav tm="0">
                                          <p:val>
                                            <p:strVal val="1+#ppt_h/2"/>
                                          </p:val>
                                        </p:tav>
                                        <p:tav tm="100000">
                                          <p:val>
                                            <p:strVal val="#ppt_y"/>
                                          </p:val>
                                        </p:tav>
                                      </p:tavLst>
                                    </p:anim>
                                  </p:childTnLst>
                                </p:cTn>
                              </p:par>
                              <p:par>
                                <p:cTn id="68" presetID="8" presetClass="entr" presetSubtype="1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diamond(in)">
                                      <p:cBhvr>
                                        <p:cTn id="70" dur="3000"/>
                                        <p:tgtEl>
                                          <p:spTgt spid="31"/>
                                        </p:tgtEl>
                                      </p:cBhvr>
                                    </p:animEffect>
                                  </p:childTnLst>
                                </p:cTn>
                              </p:par>
                              <p:par>
                                <p:cTn id="71" presetID="2" presetClass="entr" presetSubtype="4"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3000" fill="hold"/>
                                        <p:tgtEl>
                                          <p:spTgt spid="31"/>
                                        </p:tgtEl>
                                        <p:attrNameLst>
                                          <p:attrName>ppt_x</p:attrName>
                                        </p:attrNameLst>
                                      </p:cBhvr>
                                      <p:tavLst>
                                        <p:tav tm="0">
                                          <p:val>
                                            <p:strVal val="#ppt_x"/>
                                          </p:val>
                                        </p:tav>
                                        <p:tav tm="100000">
                                          <p:val>
                                            <p:strVal val="#ppt_x"/>
                                          </p:val>
                                        </p:tav>
                                      </p:tavLst>
                                    </p:anim>
                                    <p:anim calcmode="lin" valueType="num">
                                      <p:cBhvr additive="base">
                                        <p:cTn id="74" dur="3000" fill="hold"/>
                                        <p:tgtEl>
                                          <p:spTgt spid="31"/>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3000" fill="hold"/>
                                        <p:tgtEl>
                                          <p:spTgt spid="5"/>
                                        </p:tgtEl>
                                        <p:attrNameLst>
                                          <p:attrName>ppt_x</p:attrName>
                                        </p:attrNameLst>
                                      </p:cBhvr>
                                      <p:tavLst>
                                        <p:tav tm="0">
                                          <p:val>
                                            <p:strVal val="#ppt_x"/>
                                          </p:val>
                                        </p:tav>
                                        <p:tav tm="100000">
                                          <p:val>
                                            <p:strVal val="#ppt_x"/>
                                          </p:val>
                                        </p:tav>
                                      </p:tavLst>
                                    </p:anim>
                                    <p:anim calcmode="lin" valueType="num">
                                      <p:cBhvr additive="base">
                                        <p:cTn id="78" dur="3000" fill="hold"/>
                                        <p:tgtEl>
                                          <p:spTgt spid="5"/>
                                        </p:tgtEl>
                                        <p:attrNameLst>
                                          <p:attrName>ppt_y</p:attrName>
                                        </p:attrNameLst>
                                      </p:cBhvr>
                                      <p:tavLst>
                                        <p:tav tm="0">
                                          <p:val>
                                            <p:strVal val="1+#ppt_h/2"/>
                                          </p:val>
                                        </p:tav>
                                        <p:tav tm="100000">
                                          <p:val>
                                            <p:strVal val="#ppt_y"/>
                                          </p:val>
                                        </p:tav>
                                      </p:tavLst>
                                    </p:anim>
                                  </p:childTnLst>
                                </p:cTn>
                              </p:par>
                              <p:par>
                                <p:cTn id="79" presetID="16" presetClass="entr" presetSubtype="37"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barn(outVertical)">
                                      <p:cBhvr>
                                        <p:cTn id="81" dur="3000"/>
                                        <p:tgtEl>
                                          <p:spTgt spid="5"/>
                                        </p:tgtEl>
                                      </p:cBhvr>
                                    </p:animEffect>
                                  </p:childTnLst>
                                </p:cTn>
                              </p:par>
                            </p:childTnLst>
                          </p:cTn>
                        </p:par>
                        <p:par>
                          <p:cTn id="82" fill="hold" nodeType="afterGroup">
                            <p:stCondLst>
                              <p:cond delay="3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14"/>
                                        </p:tgtEl>
                                        <p:attrNameLst>
                                          <p:attrName>style.visibility</p:attrName>
                                        </p:attrNameLst>
                                      </p:cBhvr>
                                      <p:to>
                                        <p:strVal val="visible"/>
                                      </p:to>
                                    </p:set>
                                    <p:animEffect transition="in" filter="fade">
                                      <p:cBhvr>
                                        <p:cTn id="85" dur="1000"/>
                                        <p:tgtEl>
                                          <p:spTgt spid="14"/>
                                        </p:tgtEl>
                                      </p:cBhvr>
                                    </p:animEffect>
                                    <p:anim calcmode="lin" valueType="num">
                                      <p:cBhvr>
                                        <p:cTn id="86" dur="1000" fill="hold"/>
                                        <p:tgtEl>
                                          <p:spTgt spid="14"/>
                                        </p:tgtEl>
                                        <p:attrNameLst>
                                          <p:attrName>ppt_x</p:attrName>
                                        </p:attrNameLst>
                                      </p:cBhvr>
                                      <p:tavLst>
                                        <p:tav tm="0">
                                          <p:val>
                                            <p:strVal val="#ppt_x-.1"/>
                                          </p:val>
                                        </p:tav>
                                        <p:tav tm="100000">
                                          <p:val>
                                            <p:strVal val="#ppt_x"/>
                                          </p:val>
                                        </p:tav>
                                      </p:tavLst>
                                    </p:anim>
                                    <p:anim calcmode="lin" valueType="num">
                                      <p:cBhvr>
                                        <p:cTn id="8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784.jpg"/>
          <p:cNvPicPr>
            <a:picLocks noChangeAspect="1"/>
          </p:cNvPicPr>
          <p:nvPr/>
        </p:nvPicPr>
        <p:blipFill>
          <a:blip r:embed="rId2" cstate="print"/>
          <a:srcRect/>
          <a:stretch>
            <a:fillRect/>
          </a:stretch>
        </p:blipFill>
        <p:spPr bwMode="auto">
          <a:xfrm>
            <a:off x="1908175" y="0"/>
            <a:ext cx="54006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1908175" cy="1058863"/>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1058863"/>
            <a:ext cx="1908175" cy="1027112"/>
          </a:xfrm>
          <a:prstGeom prst="re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2085975"/>
            <a:ext cx="1908175" cy="1027113"/>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0" y="3113088"/>
            <a:ext cx="1908175" cy="1023937"/>
          </a:xfrm>
          <a:prstGeom prst="re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4137025"/>
            <a:ext cx="1908175" cy="1006475"/>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7308850" y="0"/>
            <a:ext cx="1835150" cy="1058863"/>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7308850" y="1058863"/>
            <a:ext cx="1835150" cy="1027112"/>
          </a:xfrm>
          <a:prstGeom prst="re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7308850" y="2085975"/>
            <a:ext cx="1835150" cy="1027113"/>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7308850" y="3113088"/>
            <a:ext cx="1835150" cy="1023937"/>
          </a:xfrm>
          <a:prstGeom prst="re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7308850" y="4137025"/>
            <a:ext cx="1835150" cy="1006475"/>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468313" y="4084638"/>
            <a:ext cx="83518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En esta época el cultivo principal de la vega era la caña de azúcar y las legumbres. Hemos llegado a la Plaza Zona Intervención Escuela Taller, si, si, ese es su nombre si no se lo han cambiado desde que estuvimos allí.</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7000">
        <p15:prstTrans prst="curtains"/>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13"/>
                                        </p:tgtEl>
                                        <p:attrNameLst>
                                          <p:attrName>style.visibility</p:attrName>
                                        </p:attrNameLst>
                                      </p:cBhvr>
                                      <p:to>
                                        <p:strVal val="visible"/>
                                      </p:to>
                                    </p:set>
                                    <p:animEffect transition="in" filter="plus(in)">
                                      <p:cBhvr>
                                        <p:cTn id="7" dur="3000"/>
                                        <p:tgtEl>
                                          <p:spTgt spid="13"/>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4"/>
                                        </p:tgtEl>
                                        <p:attrNameLst>
                                          <p:attrName>style.visibility</p:attrName>
                                        </p:attrNameLst>
                                      </p:cBhvr>
                                      <p:to>
                                        <p:strVal val="visible"/>
                                      </p:to>
                                    </p:set>
                                    <p:animEffect transition="in" filter="plus(in)">
                                      <p:cBhvr>
                                        <p:cTn id="10" dur="3000"/>
                                        <p:tgtEl>
                                          <p:spTgt spid="14"/>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6"/>
                                        </p:tgtEl>
                                        <p:attrNameLst>
                                          <p:attrName>style.visibility</p:attrName>
                                        </p:attrNameLst>
                                      </p:cBhvr>
                                      <p:to>
                                        <p:strVal val="visible"/>
                                      </p:to>
                                    </p:set>
                                    <p:animEffect transition="in" filter="plus(in)">
                                      <p:cBhvr>
                                        <p:cTn id="13" dur="3000"/>
                                        <p:tgtEl>
                                          <p:spTgt spid="16"/>
                                        </p:tgtEl>
                                      </p:cBhvr>
                                    </p:animEffect>
                                  </p:childTnLst>
                                </p:cTn>
                              </p:par>
                              <p:par>
                                <p:cTn id="14" presetID="13" presetClass="entr" presetSubtype="16" fill="hold" nodeType="withEffect">
                                  <p:stCondLst>
                                    <p:cond delay="0"/>
                                  </p:stCondLst>
                                  <p:iterate type="lt">
                                    <p:tmPct val="0"/>
                                  </p:iterate>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8"/>
                                        </p:tgtEl>
                                        <p:attrNameLst>
                                          <p:attrName>style.visibility</p:attrName>
                                        </p:attrNameLst>
                                      </p:cBhvr>
                                      <p:to>
                                        <p:strVal val="visible"/>
                                      </p:to>
                                    </p:set>
                                    <p:animEffect transition="in" filter="plus(in)">
                                      <p:cBhvr>
                                        <p:cTn id="19" dur="3000"/>
                                        <p:tgtEl>
                                          <p:spTgt spid="18"/>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13"/>
                                        </p:tgtEl>
                                        <p:attrNameLst>
                                          <p:attrName>style.visibility</p:attrName>
                                        </p:attrNameLst>
                                      </p:cBhvr>
                                      <p:to>
                                        <p:strVal val="visible"/>
                                      </p:to>
                                    </p:set>
                                    <p:anim calcmode="lin" valueType="num">
                                      <p:cBhvr>
                                        <p:cTn id="22" dur="3000" fill="hold"/>
                                        <p:tgtEl>
                                          <p:spTgt spid="13"/>
                                        </p:tgtEl>
                                        <p:attrNameLst>
                                          <p:attrName>ppt_w</p:attrName>
                                        </p:attrNameLst>
                                      </p:cBhvr>
                                      <p:tavLst>
                                        <p:tav tm="0">
                                          <p:val>
                                            <p:fltVal val="0"/>
                                          </p:val>
                                        </p:tav>
                                        <p:tav tm="100000">
                                          <p:val>
                                            <p:strVal val="#ppt_w"/>
                                          </p:val>
                                        </p:tav>
                                      </p:tavLst>
                                    </p:anim>
                                    <p:anim calcmode="lin" valueType="num">
                                      <p:cBhvr>
                                        <p:cTn id="23" dur="3000" fill="hold"/>
                                        <p:tgtEl>
                                          <p:spTgt spid="13"/>
                                        </p:tgtEl>
                                        <p:attrNameLst>
                                          <p:attrName>ppt_h</p:attrName>
                                        </p:attrNameLst>
                                      </p:cBhvr>
                                      <p:tavLst>
                                        <p:tav tm="0">
                                          <p:val>
                                            <p:fltVal val="0"/>
                                          </p:val>
                                        </p:tav>
                                        <p:tav tm="100000">
                                          <p:val>
                                            <p:strVal val="#ppt_h"/>
                                          </p:val>
                                        </p:tav>
                                      </p:tavLst>
                                    </p:anim>
                                    <p:anim calcmode="lin" valueType="num">
                                      <p:cBhvr>
                                        <p:cTn id="24" dur="3000" fill="hold"/>
                                        <p:tgtEl>
                                          <p:spTgt spid="13"/>
                                        </p:tgtEl>
                                        <p:attrNameLst>
                                          <p:attrName>style.rotation</p:attrName>
                                        </p:attrNameLst>
                                      </p:cBhvr>
                                      <p:tavLst>
                                        <p:tav tm="0">
                                          <p:val>
                                            <p:fltVal val="90"/>
                                          </p:val>
                                        </p:tav>
                                        <p:tav tm="100000">
                                          <p:val>
                                            <p:fltVal val="0"/>
                                          </p:val>
                                        </p:tav>
                                      </p:tavLst>
                                    </p:anim>
                                    <p:animEffect transition="in" filter="fade">
                                      <p:cBhvr>
                                        <p:cTn id="25" dur="3000"/>
                                        <p:tgtEl>
                                          <p:spTgt spid="13"/>
                                        </p:tgtEl>
                                      </p:cBhvr>
                                    </p:animEffect>
                                  </p:childTnLst>
                                </p:cTn>
                              </p:par>
                              <p:par>
                                <p:cTn id="26" presetID="31" presetClass="entr" presetSubtype="0" fill="hold" nodeType="withEffect">
                                  <p:stCondLst>
                                    <p:cond delay="0"/>
                                  </p:stCondLst>
                                  <p:iterate type="lt">
                                    <p:tmPct val="5000"/>
                                  </p:iterate>
                                  <p:childTnLst>
                                    <p:set>
                                      <p:cBhvr>
                                        <p:cTn id="27" dur="1" fill="hold">
                                          <p:stCondLst>
                                            <p:cond delay="0"/>
                                          </p:stCondLst>
                                        </p:cTn>
                                        <p:tgtEl>
                                          <p:spTgt spid="14"/>
                                        </p:tgtEl>
                                        <p:attrNameLst>
                                          <p:attrName>style.visibility</p:attrName>
                                        </p:attrNameLst>
                                      </p:cBhvr>
                                      <p:to>
                                        <p:strVal val="visible"/>
                                      </p:to>
                                    </p:set>
                                    <p:anim calcmode="lin" valueType="num">
                                      <p:cBhvr>
                                        <p:cTn id="28" dur="3000" fill="hold"/>
                                        <p:tgtEl>
                                          <p:spTgt spid="14"/>
                                        </p:tgtEl>
                                        <p:attrNameLst>
                                          <p:attrName>ppt_w</p:attrName>
                                        </p:attrNameLst>
                                      </p:cBhvr>
                                      <p:tavLst>
                                        <p:tav tm="0">
                                          <p:val>
                                            <p:fltVal val="0"/>
                                          </p:val>
                                        </p:tav>
                                        <p:tav tm="100000">
                                          <p:val>
                                            <p:strVal val="#ppt_w"/>
                                          </p:val>
                                        </p:tav>
                                      </p:tavLst>
                                    </p:anim>
                                    <p:anim calcmode="lin" valueType="num">
                                      <p:cBhvr>
                                        <p:cTn id="29" dur="3000" fill="hold"/>
                                        <p:tgtEl>
                                          <p:spTgt spid="14"/>
                                        </p:tgtEl>
                                        <p:attrNameLst>
                                          <p:attrName>ppt_h</p:attrName>
                                        </p:attrNameLst>
                                      </p:cBhvr>
                                      <p:tavLst>
                                        <p:tav tm="0">
                                          <p:val>
                                            <p:fltVal val="0"/>
                                          </p:val>
                                        </p:tav>
                                        <p:tav tm="100000">
                                          <p:val>
                                            <p:strVal val="#ppt_h"/>
                                          </p:val>
                                        </p:tav>
                                      </p:tavLst>
                                    </p:anim>
                                    <p:anim calcmode="lin" valueType="num">
                                      <p:cBhvr>
                                        <p:cTn id="30" dur="3000" fill="hold"/>
                                        <p:tgtEl>
                                          <p:spTgt spid="14"/>
                                        </p:tgtEl>
                                        <p:attrNameLst>
                                          <p:attrName>style.rotation</p:attrName>
                                        </p:attrNameLst>
                                      </p:cBhvr>
                                      <p:tavLst>
                                        <p:tav tm="0">
                                          <p:val>
                                            <p:fltVal val="90"/>
                                          </p:val>
                                        </p:tav>
                                        <p:tav tm="100000">
                                          <p:val>
                                            <p:fltVal val="0"/>
                                          </p:val>
                                        </p:tav>
                                      </p:tavLst>
                                    </p:anim>
                                    <p:animEffect transition="in" filter="fade">
                                      <p:cBhvr>
                                        <p:cTn id="31" dur="3000"/>
                                        <p:tgtEl>
                                          <p:spTgt spid="14"/>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16"/>
                                        </p:tgtEl>
                                        <p:attrNameLst>
                                          <p:attrName>style.visibility</p:attrName>
                                        </p:attrNameLst>
                                      </p:cBhvr>
                                      <p:to>
                                        <p:strVal val="visible"/>
                                      </p:to>
                                    </p:set>
                                    <p:anim calcmode="lin" valueType="num">
                                      <p:cBhvr>
                                        <p:cTn id="34" dur="3000" fill="hold"/>
                                        <p:tgtEl>
                                          <p:spTgt spid="16"/>
                                        </p:tgtEl>
                                        <p:attrNameLst>
                                          <p:attrName>ppt_w</p:attrName>
                                        </p:attrNameLst>
                                      </p:cBhvr>
                                      <p:tavLst>
                                        <p:tav tm="0">
                                          <p:val>
                                            <p:fltVal val="0"/>
                                          </p:val>
                                        </p:tav>
                                        <p:tav tm="100000">
                                          <p:val>
                                            <p:strVal val="#ppt_w"/>
                                          </p:val>
                                        </p:tav>
                                      </p:tavLst>
                                    </p:anim>
                                    <p:anim calcmode="lin" valueType="num">
                                      <p:cBhvr>
                                        <p:cTn id="35" dur="3000" fill="hold"/>
                                        <p:tgtEl>
                                          <p:spTgt spid="16"/>
                                        </p:tgtEl>
                                        <p:attrNameLst>
                                          <p:attrName>ppt_h</p:attrName>
                                        </p:attrNameLst>
                                      </p:cBhvr>
                                      <p:tavLst>
                                        <p:tav tm="0">
                                          <p:val>
                                            <p:fltVal val="0"/>
                                          </p:val>
                                        </p:tav>
                                        <p:tav tm="100000">
                                          <p:val>
                                            <p:strVal val="#ppt_h"/>
                                          </p:val>
                                        </p:tav>
                                      </p:tavLst>
                                    </p:anim>
                                    <p:anim calcmode="lin" valueType="num">
                                      <p:cBhvr>
                                        <p:cTn id="36" dur="3000" fill="hold"/>
                                        <p:tgtEl>
                                          <p:spTgt spid="16"/>
                                        </p:tgtEl>
                                        <p:attrNameLst>
                                          <p:attrName>style.rotation</p:attrName>
                                        </p:attrNameLst>
                                      </p:cBhvr>
                                      <p:tavLst>
                                        <p:tav tm="0">
                                          <p:val>
                                            <p:fltVal val="90"/>
                                          </p:val>
                                        </p:tav>
                                        <p:tav tm="100000">
                                          <p:val>
                                            <p:fltVal val="0"/>
                                          </p:val>
                                        </p:tav>
                                      </p:tavLst>
                                    </p:anim>
                                    <p:animEffect transition="in" filter="fade">
                                      <p:cBhvr>
                                        <p:cTn id="37" dur="3000"/>
                                        <p:tgtEl>
                                          <p:spTgt spid="16"/>
                                        </p:tgtEl>
                                      </p:cBhvr>
                                    </p:animEffect>
                                  </p:childTnLst>
                                </p:cTn>
                              </p:par>
                              <p:par>
                                <p:cTn id="38" presetID="31" presetClass="entr" presetSubtype="0" fill="hold" nodeType="withEffect">
                                  <p:stCondLst>
                                    <p:cond delay="0"/>
                                  </p:stCondLst>
                                  <p:iterate type="lt">
                                    <p:tmPct val="5000"/>
                                  </p:iterate>
                                  <p:childTnLst>
                                    <p:set>
                                      <p:cBhvr>
                                        <p:cTn id="39" dur="1" fill="hold">
                                          <p:stCondLst>
                                            <p:cond delay="0"/>
                                          </p:stCondLst>
                                        </p:cTn>
                                        <p:tgtEl>
                                          <p:spTgt spid="17"/>
                                        </p:tgtEl>
                                        <p:attrNameLst>
                                          <p:attrName>style.visibility</p:attrName>
                                        </p:attrNameLst>
                                      </p:cBhvr>
                                      <p:to>
                                        <p:strVal val="visible"/>
                                      </p:to>
                                    </p:set>
                                    <p:anim calcmode="lin" valueType="num">
                                      <p:cBhvr>
                                        <p:cTn id="40" dur="3000" fill="hold"/>
                                        <p:tgtEl>
                                          <p:spTgt spid="17"/>
                                        </p:tgtEl>
                                        <p:attrNameLst>
                                          <p:attrName>ppt_w</p:attrName>
                                        </p:attrNameLst>
                                      </p:cBhvr>
                                      <p:tavLst>
                                        <p:tav tm="0">
                                          <p:val>
                                            <p:fltVal val="0"/>
                                          </p:val>
                                        </p:tav>
                                        <p:tav tm="100000">
                                          <p:val>
                                            <p:strVal val="#ppt_w"/>
                                          </p:val>
                                        </p:tav>
                                      </p:tavLst>
                                    </p:anim>
                                    <p:anim calcmode="lin" valueType="num">
                                      <p:cBhvr>
                                        <p:cTn id="41" dur="3000" fill="hold"/>
                                        <p:tgtEl>
                                          <p:spTgt spid="17"/>
                                        </p:tgtEl>
                                        <p:attrNameLst>
                                          <p:attrName>ppt_h</p:attrName>
                                        </p:attrNameLst>
                                      </p:cBhvr>
                                      <p:tavLst>
                                        <p:tav tm="0">
                                          <p:val>
                                            <p:fltVal val="0"/>
                                          </p:val>
                                        </p:tav>
                                        <p:tav tm="100000">
                                          <p:val>
                                            <p:strVal val="#ppt_h"/>
                                          </p:val>
                                        </p:tav>
                                      </p:tavLst>
                                    </p:anim>
                                    <p:anim calcmode="lin" valueType="num">
                                      <p:cBhvr>
                                        <p:cTn id="42" dur="3000" fill="hold"/>
                                        <p:tgtEl>
                                          <p:spTgt spid="17"/>
                                        </p:tgtEl>
                                        <p:attrNameLst>
                                          <p:attrName>style.rotation</p:attrName>
                                        </p:attrNameLst>
                                      </p:cBhvr>
                                      <p:tavLst>
                                        <p:tav tm="0">
                                          <p:val>
                                            <p:fltVal val="90"/>
                                          </p:val>
                                        </p:tav>
                                        <p:tav tm="100000">
                                          <p:val>
                                            <p:fltVal val="0"/>
                                          </p:val>
                                        </p:tav>
                                      </p:tavLst>
                                    </p:anim>
                                    <p:animEffect transition="in" filter="fade">
                                      <p:cBhvr>
                                        <p:cTn id="43" dur="3000"/>
                                        <p:tgtEl>
                                          <p:spTgt spid="17"/>
                                        </p:tgtEl>
                                      </p:cBhvr>
                                    </p:animEffect>
                                  </p:childTnLst>
                                </p:cTn>
                              </p:par>
                              <p:par>
                                <p:cTn id="44" presetID="31" presetClass="entr" presetSubtype="0" fill="hold" nodeType="withEffect">
                                  <p:stCondLst>
                                    <p:cond delay="0"/>
                                  </p:stCondLst>
                                  <p:iterate type="lt">
                                    <p:tmPct val="5000"/>
                                  </p:iterate>
                                  <p:childTnLst>
                                    <p:set>
                                      <p:cBhvr>
                                        <p:cTn id="45" dur="1" fill="hold">
                                          <p:stCondLst>
                                            <p:cond delay="0"/>
                                          </p:stCondLst>
                                        </p:cTn>
                                        <p:tgtEl>
                                          <p:spTgt spid="18"/>
                                        </p:tgtEl>
                                        <p:attrNameLst>
                                          <p:attrName>style.visibility</p:attrName>
                                        </p:attrNameLst>
                                      </p:cBhvr>
                                      <p:to>
                                        <p:strVal val="visible"/>
                                      </p:to>
                                    </p:set>
                                    <p:anim calcmode="lin" valueType="num">
                                      <p:cBhvr>
                                        <p:cTn id="46" dur="3000" fill="hold"/>
                                        <p:tgtEl>
                                          <p:spTgt spid="18"/>
                                        </p:tgtEl>
                                        <p:attrNameLst>
                                          <p:attrName>ppt_w</p:attrName>
                                        </p:attrNameLst>
                                      </p:cBhvr>
                                      <p:tavLst>
                                        <p:tav tm="0">
                                          <p:val>
                                            <p:fltVal val="0"/>
                                          </p:val>
                                        </p:tav>
                                        <p:tav tm="100000">
                                          <p:val>
                                            <p:strVal val="#ppt_w"/>
                                          </p:val>
                                        </p:tav>
                                      </p:tavLst>
                                    </p:anim>
                                    <p:anim calcmode="lin" valueType="num">
                                      <p:cBhvr>
                                        <p:cTn id="47" dur="3000" fill="hold"/>
                                        <p:tgtEl>
                                          <p:spTgt spid="18"/>
                                        </p:tgtEl>
                                        <p:attrNameLst>
                                          <p:attrName>ppt_h</p:attrName>
                                        </p:attrNameLst>
                                      </p:cBhvr>
                                      <p:tavLst>
                                        <p:tav tm="0">
                                          <p:val>
                                            <p:fltVal val="0"/>
                                          </p:val>
                                        </p:tav>
                                        <p:tav tm="100000">
                                          <p:val>
                                            <p:strVal val="#ppt_h"/>
                                          </p:val>
                                        </p:tav>
                                      </p:tavLst>
                                    </p:anim>
                                    <p:anim calcmode="lin" valueType="num">
                                      <p:cBhvr>
                                        <p:cTn id="48" dur="3000" fill="hold"/>
                                        <p:tgtEl>
                                          <p:spTgt spid="18"/>
                                        </p:tgtEl>
                                        <p:attrNameLst>
                                          <p:attrName>style.rotation</p:attrName>
                                        </p:attrNameLst>
                                      </p:cBhvr>
                                      <p:tavLst>
                                        <p:tav tm="0">
                                          <p:val>
                                            <p:fltVal val="90"/>
                                          </p:val>
                                        </p:tav>
                                        <p:tav tm="100000">
                                          <p:val>
                                            <p:fltVal val="0"/>
                                          </p:val>
                                        </p:tav>
                                      </p:tavLst>
                                    </p:anim>
                                    <p:animEffect transition="in" filter="fade">
                                      <p:cBhvr>
                                        <p:cTn id="49" dur="3000"/>
                                        <p:tgtEl>
                                          <p:spTgt spid="18"/>
                                        </p:tgtEl>
                                      </p:cBhvr>
                                    </p:animEffect>
                                  </p:childTnLst>
                                </p:cTn>
                              </p:par>
                              <p:par>
                                <p:cTn id="50" presetID="13" presetClass="entr" presetSubtype="16" fill="hold" nodeType="withEffect">
                                  <p:stCondLst>
                                    <p:cond delay="0"/>
                                  </p:stCondLst>
                                  <p:iterate type="lt">
                                    <p:tmPct val="0"/>
                                  </p:iterate>
                                  <p:childTnLst>
                                    <p:set>
                                      <p:cBhvr>
                                        <p:cTn id="51" dur="1" fill="hold">
                                          <p:stCondLst>
                                            <p:cond delay="0"/>
                                          </p:stCondLst>
                                        </p:cTn>
                                        <p:tgtEl>
                                          <p:spTgt spid="21"/>
                                        </p:tgtEl>
                                        <p:attrNameLst>
                                          <p:attrName>style.visibility</p:attrName>
                                        </p:attrNameLst>
                                      </p:cBhvr>
                                      <p:to>
                                        <p:strVal val="visible"/>
                                      </p:to>
                                    </p:set>
                                    <p:animEffect transition="in" filter="plus(in)">
                                      <p:cBhvr>
                                        <p:cTn id="52" dur="3000"/>
                                        <p:tgtEl>
                                          <p:spTgt spid="21"/>
                                        </p:tgtEl>
                                      </p:cBhvr>
                                    </p:animEffect>
                                  </p:childTnLst>
                                </p:cTn>
                              </p:par>
                              <p:par>
                                <p:cTn id="53" presetID="13" presetClass="entr" presetSubtype="16" fill="hold" nodeType="withEffect">
                                  <p:stCondLst>
                                    <p:cond delay="0"/>
                                  </p:stCondLst>
                                  <p:iterate type="lt">
                                    <p:tmPct val="0"/>
                                  </p:iterate>
                                  <p:childTnLst>
                                    <p:set>
                                      <p:cBhvr>
                                        <p:cTn id="54" dur="1" fill="hold">
                                          <p:stCondLst>
                                            <p:cond delay="0"/>
                                          </p:stCondLst>
                                        </p:cTn>
                                        <p:tgtEl>
                                          <p:spTgt spid="22"/>
                                        </p:tgtEl>
                                        <p:attrNameLst>
                                          <p:attrName>style.visibility</p:attrName>
                                        </p:attrNameLst>
                                      </p:cBhvr>
                                      <p:to>
                                        <p:strVal val="visible"/>
                                      </p:to>
                                    </p:set>
                                    <p:animEffect transition="in" filter="plus(in)">
                                      <p:cBhvr>
                                        <p:cTn id="55" dur="3000"/>
                                        <p:tgtEl>
                                          <p:spTgt spid="22"/>
                                        </p:tgtEl>
                                      </p:cBhvr>
                                    </p:animEffect>
                                  </p:childTnLst>
                                </p:cTn>
                              </p:par>
                              <p:par>
                                <p:cTn id="56" presetID="13" presetClass="entr" presetSubtype="16" fill="hold" nodeType="withEffect">
                                  <p:stCondLst>
                                    <p:cond delay="0"/>
                                  </p:stCondLst>
                                  <p:iterate type="lt">
                                    <p:tmPct val="0"/>
                                  </p:iterate>
                                  <p:childTnLst>
                                    <p:set>
                                      <p:cBhvr>
                                        <p:cTn id="57" dur="1" fill="hold">
                                          <p:stCondLst>
                                            <p:cond delay="0"/>
                                          </p:stCondLst>
                                        </p:cTn>
                                        <p:tgtEl>
                                          <p:spTgt spid="23"/>
                                        </p:tgtEl>
                                        <p:attrNameLst>
                                          <p:attrName>style.visibility</p:attrName>
                                        </p:attrNameLst>
                                      </p:cBhvr>
                                      <p:to>
                                        <p:strVal val="visible"/>
                                      </p:to>
                                    </p:set>
                                    <p:animEffect transition="in" filter="plus(in)">
                                      <p:cBhvr>
                                        <p:cTn id="58" dur="3000"/>
                                        <p:tgtEl>
                                          <p:spTgt spid="23"/>
                                        </p:tgtEl>
                                      </p:cBhvr>
                                    </p:animEffect>
                                  </p:childTnLst>
                                </p:cTn>
                              </p:par>
                              <p:par>
                                <p:cTn id="59" presetID="13" presetClass="entr" presetSubtype="16" fill="hold" nodeType="withEffect">
                                  <p:stCondLst>
                                    <p:cond delay="0"/>
                                  </p:stCondLst>
                                  <p:iterate type="lt">
                                    <p:tmPct val="0"/>
                                  </p:iterate>
                                  <p:childTnLst>
                                    <p:set>
                                      <p:cBhvr>
                                        <p:cTn id="60" dur="1" fill="hold">
                                          <p:stCondLst>
                                            <p:cond delay="0"/>
                                          </p:stCondLst>
                                        </p:cTn>
                                        <p:tgtEl>
                                          <p:spTgt spid="24"/>
                                        </p:tgtEl>
                                        <p:attrNameLst>
                                          <p:attrName>style.visibility</p:attrName>
                                        </p:attrNameLst>
                                      </p:cBhvr>
                                      <p:to>
                                        <p:strVal val="visible"/>
                                      </p:to>
                                    </p:set>
                                    <p:animEffect transition="in" filter="plus(in)">
                                      <p:cBhvr>
                                        <p:cTn id="61" dur="3000"/>
                                        <p:tgtEl>
                                          <p:spTgt spid="24"/>
                                        </p:tgtEl>
                                      </p:cBhvr>
                                    </p:animEffect>
                                  </p:childTnLst>
                                </p:cTn>
                              </p:par>
                              <p:par>
                                <p:cTn id="62" presetID="13" presetClass="entr" presetSubtype="16" fill="hold" nodeType="withEffect">
                                  <p:stCondLst>
                                    <p:cond delay="0"/>
                                  </p:stCondLst>
                                  <p:iterate type="lt">
                                    <p:tmPct val="0"/>
                                  </p:iterate>
                                  <p:childTnLst>
                                    <p:set>
                                      <p:cBhvr>
                                        <p:cTn id="63" dur="1" fill="hold">
                                          <p:stCondLst>
                                            <p:cond delay="0"/>
                                          </p:stCondLst>
                                        </p:cTn>
                                        <p:tgtEl>
                                          <p:spTgt spid="25"/>
                                        </p:tgtEl>
                                        <p:attrNameLst>
                                          <p:attrName>style.visibility</p:attrName>
                                        </p:attrNameLst>
                                      </p:cBhvr>
                                      <p:to>
                                        <p:strVal val="visible"/>
                                      </p:to>
                                    </p:set>
                                    <p:animEffect transition="in" filter="plus(in)">
                                      <p:cBhvr>
                                        <p:cTn id="64" dur="3000"/>
                                        <p:tgtEl>
                                          <p:spTgt spid="25"/>
                                        </p:tgtEl>
                                      </p:cBhvr>
                                    </p:animEffect>
                                  </p:childTnLst>
                                </p:cTn>
                              </p:par>
                              <p:par>
                                <p:cTn id="65" presetID="31" presetClass="entr" presetSubtype="0" fill="hold" nodeType="withEffect">
                                  <p:stCondLst>
                                    <p:cond delay="0"/>
                                  </p:stCondLst>
                                  <p:iterate type="lt">
                                    <p:tmPct val="5000"/>
                                  </p:iterate>
                                  <p:childTnLst>
                                    <p:set>
                                      <p:cBhvr>
                                        <p:cTn id="66" dur="1" fill="hold">
                                          <p:stCondLst>
                                            <p:cond delay="0"/>
                                          </p:stCondLst>
                                        </p:cTn>
                                        <p:tgtEl>
                                          <p:spTgt spid="21"/>
                                        </p:tgtEl>
                                        <p:attrNameLst>
                                          <p:attrName>style.visibility</p:attrName>
                                        </p:attrNameLst>
                                      </p:cBhvr>
                                      <p:to>
                                        <p:strVal val="visible"/>
                                      </p:to>
                                    </p:set>
                                    <p:anim calcmode="lin" valueType="num">
                                      <p:cBhvr>
                                        <p:cTn id="67" dur="3000" fill="hold"/>
                                        <p:tgtEl>
                                          <p:spTgt spid="21"/>
                                        </p:tgtEl>
                                        <p:attrNameLst>
                                          <p:attrName>ppt_w</p:attrName>
                                        </p:attrNameLst>
                                      </p:cBhvr>
                                      <p:tavLst>
                                        <p:tav tm="0">
                                          <p:val>
                                            <p:fltVal val="0"/>
                                          </p:val>
                                        </p:tav>
                                        <p:tav tm="100000">
                                          <p:val>
                                            <p:strVal val="#ppt_w"/>
                                          </p:val>
                                        </p:tav>
                                      </p:tavLst>
                                    </p:anim>
                                    <p:anim calcmode="lin" valueType="num">
                                      <p:cBhvr>
                                        <p:cTn id="68" dur="3000" fill="hold"/>
                                        <p:tgtEl>
                                          <p:spTgt spid="21"/>
                                        </p:tgtEl>
                                        <p:attrNameLst>
                                          <p:attrName>ppt_h</p:attrName>
                                        </p:attrNameLst>
                                      </p:cBhvr>
                                      <p:tavLst>
                                        <p:tav tm="0">
                                          <p:val>
                                            <p:fltVal val="0"/>
                                          </p:val>
                                        </p:tav>
                                        <p:tav tm="100000">
                                          <p:val>
                                            <p:strVal val="#ppt_h"/>
                                          </p:val>
                                        </p:tav>
                                      </p:tavLst>
                                    </p:anim>
                                    <p:anim calcmode="lin" valueType="num">
                                      <p:cBhvr>
                                        <p:cTn id="69" dur="3000" fill="hold"/>
                                        <p:tgtEl>
                                          <p:spTgt spid="21"/>
                                        </p:tgtEl>
                                        <p:attrNameLst>
                                          <p:attrName>style.rotation</p:attrName>
                                        </p:attrNameLst>
                                      </p:cBhvr>
                                      <p:tavLst>
                                        <p:tav tm="0">
                                          <p:val>
                                            <p:fltVal val="90"/>
                                          </p:val>
                                        </p:tav>
                                        <p:tav tm="100000">
                                          <p:val>
                                            <p:fltVal val="0"/>
                                          </p:val>
                                        </p:tav>
                                      </p:tavLst>
                                    </p:anim>
                                    <p:animEffect transition="in" filter="fade">
                                      <p:cBhvr>
                                        <p:cTn id="70" dur="3000"/>
                                        <p:tgtEl>
                                          <p:spTgt spid="21"/>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22"/>
                                        </p:tgtEl>
                                        <p:attrNameLst>
                                          <p:attrName>style.visibility</p:attrName>
                                        </p:attrNameLst>
                                      </p:cBhvr>
                                      <p:to>
                                        <p:strVal val="visible"/>
                                      </p:to>
                                    </p:set>
                                    <p:anim calcmode="lin" valueType="num">
                                      <p:cBhvr>
                                        <p:cTn id="73" dur="3000" fill="hold"/>
                                        <p:tgtEl>
                                          <p:spTgt spid="22"/>
                                        </p:tgtEl>
                                        <p:attrNameLst>
                                          <p:attrName>ppt_w</p:attrName>
                                        </p:attrNameLst>
                                      </p:cBhvr>
                                      <p:tavLst>
                                        <p:tav tm="0">
                                          <p:val>
                                            <p:fltVal val="0"/>
                                          </p:val>
                                        </p:tav>
                                        <p:tav tm="100000">
                                          <p:val>
                                            <p:strVal val="#ppt_w"/>
                                          </p:val>
                                        </p:tav>
                                      </p:tavLst>
                                    </p:anim>
                                    <p:anim calcmode="lin" valueType="num">
                                      <p:cBhvr>
                                        <p:cTn id="74" dur="3000" fill="hold"/>
                                        <p:tgtEl>
                                          <p:spTgt spid="22"/>
                                        </p:tgtEl>
                                        <p:attrNameLst>
                                          <p:attrName>ppt_h</p:attrName>
                                        </p:attrNameLst>
                                      </p:cBhvr>
                                      <p:tavLst>
                                        <p:tav tm="0">
                                          <p:val>
                                            <p:fltVal val="0"/>
                                          </p:val>
                                        </p:tav>
                                        <p:tav tm="100000">
                                          <p:val>
                                            <p:strVal val="#ppt_h"/>
                                          </p:val>
                                        </p:tav>
                                      </p:tavLst>
                                    </p:anim>
                                    <p:anim calcmode="lin" valueType="num">
                                      <p:cBhvr>
                                        <p:cTn id="75" dur="3000" fill="hold"/>
                                        <p:tgtEl>
                                          <p:spTgt spid="22"/>
                                        </p:tgtEl>
                                        <p:attrNameLst>
                                          <p:attrName>style.rotation</p:attrName>
                                        </p:attrNameLst>
                                      </p:cBhvr>
                                      <p:tavLst>
                                        <p:tav tm="0">
                                          <p:val>
                                            <p:fltVal val="90"/>
                                          </p:val>
                                        </p:tav>
                                        <p:tav tm="100000">
                                          <p:val>
                                            <p:fltVal val="0"/>
                                          </p:val>
                                        </p:tav>
                                      </p:tavLst>
                                    </p:anim>
                                    <p:animEffect transition="in" filter="fade">
                                      <p:cBhvr>
                                        <p:cTn id="76" dur="3000"/>
                                        <p:tgtEl>
                                          <p:spTgt spid="22"/>
                                        </p:tgtEl>
                                      </p:cBhvr>
                                    </p:animEffec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23"/>
                                        </p:tgtEl>
                                        <p:attrNameLst>
                                          <p:attrName>style.visibility</p:attrName>
                                        </p:attrNameLst>
                                      </p:cBhvr>
                                      <p:to>
                                        <p:strVal val="visible"/>
                                      </p:to>
                                    </p:set>
                                    <p:anim calcmode="lin" valueType="num">
                                      <p:cBhvr>
                                        <p:cTn id="79" dur="3000" fill="hold"/>
                                        <p:tgtEl>
                                          <p:spTgt spid="23"/>
                                        </p:tgtEl>
                                        <p:attrNameLst>
                                          <p:attrName>ppt_w</p:attrName>
                                        </p:attrNameLst>
                                      </p:cBhvr>
                                      <p:tavLst>
                                        <p:tav tm="0">
                                          <p:val>
                                            <p:fltVal val="0"/>
                                          </p:val>
                                        </p:tav>
                                        <p:tav tm="100000">
                                          <p:val>
                                            <p:strVal val="#ppt_w"/>
                                          </p:val>
                                        </p:tav>
                                      </p:tavLst>
                                    </p:anim>
                                    <p:anim calcmode="lin" valueType="num">
                                      <p:cBhvr>
                                        <p:cTn id="80" dur="3000" fill="hold"/>
                                        <p:tgtEl>
                                          <p:spTgt spid="23"/>
                                        </p:tgtEl>
                                        <p:attrNameLst>
                                          <p:attrName>ppt_h</p:attrName>
                                        </p:attrNameLst>
                                      </p:cBhvr>
                                      <p:tavLst>
                                        <p:tav tm="0">
                                          <p:val>
                                            <p:fltVal val="0"/>
                                          </p:val>
                                        </p:tav>
                                        <p:tav tm="100000">
                                          <p:val>
                                            <p:strVal val="#ppt_h"/>
                                          </p:val>
                                        </p:tav>
                                      </p:tavLst>
                                    </p:anim>
                                    <p:anim calcmode="lin" valueType="num">
                                      <p:cBhvr>
                                        <p:cTn id="81" dur="3000" fill="hold"/>
                                        <p:tgtEl>
                                          <p:spTgt spid="23"/>
                                        </p:tgtEl>
                                        <p:attrNameLst>
                                          <p:attrName>style.rotation</p:attrName>
                                        </p:attrNameLst>
                                      </p:cBhvr>
                                      <p:tavLst>
                                        <p:tav tm="0">
                                          <p:val>
                                            <p:fltVal val="90"/>
                                          </p:val>
                                        </p:tav>
                                        <p:tav tm="100000">
                                          <p:val>
                                            <p:fltVal val="0"/>
                                          </p:val>
                                        </p:tav>
                                      </p:tavLst>
                                    </p:anim>
                                    <p:animEffect transition="in" filter="fade">
                                      <p:cBhvr>
                                        <p:cTn id="82" dur="3000"/>
                                        <p:tgtEl>
                                          <p:spTgt spid="23"/>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24"/>
                                        </p:tgtEl>
                                        <p:attrNameLst>
                                          <p:attrName>style.visibility</p:attrName>
                                        </p:attrNameLst>
                                      </p:cBhvr>
                                      <p:to>
                                        <p:strVal val="visible"/>
                                      </p:to>
                                    </p:set>
                                    <p:anim calcmode="lin" valueType="num">
                                      <p:cBhvr>
                                        <p:cTn id="85" dur="3000" fill="hold"/>
                                        <p:tgtEl>
                                          <p:spTgt spid="24"/>
                                        </p:tgtEl>
                                        <p:attrNameLst>
                                          <p:attrName>ppt_w</p:attrName>
                                        </p:attrNameLst>
                                      </p:cBhvr>
                                      <p:tavLst>
                                        <p:tav tm="0">
                                          <p:val>
                                            <p:fltVal val="0"/>
                                          </p:val>
                                        </p:tav>
                                        <p:tav tm="100000">
                                          <p:val>
                                            <p:strVal val="#ppt_w"/>
                                          </p:val>
                                        </p:tav>
                                      </p:tavLst>
                                    </p:anim>
                                    <p:anim calcmode="lin" valueType="num">
                                      <p:cBhvr>
                                        <p:cTn id="86" dur="3000" fill="hold"/>
                                        <p:tgtEl>
                                          <p:spTgt spid="24"/>
                                        </p:tgtEl>
                                        <p:attrNameLst>
                                          <p:attrName>ppt_h</p:attrName>
                                        </p:attrNameLst>
                                      </p:cBhvr>
                                      <p:tavLst>
                                        <p:tav tm="0">
                                          <p:val>
                                            <p:fltVal val="0"/>
                                          </p:val>
                                        </p:tav>
                                        <p:tav tm="100000">
                                          <p:val>
                                            <p:strVal val="#ppt_h"/>
                                          </p:val>
                                        </p:tav>
                                      </p:tavLst>
                                    </p:anim>
                                    <p:anim calcmode="lin" valueType="num">
                                      <p:cBhvr>
                                        <p:cTn id="87" dur="3000" fill="hold"/>
                                        <p:tgtEl>
                                          <p:spTgt spid="24"/>
                                        </p:tgtEl>
                                        <p:attrNameLst>
                                          <p:attrName>style.rotation</p:attrName>
                                        </p:attrNameLst>
                                      </p:cBhvr>
                                      <p:tavLst>
                                        <p:tav tm="0">
                                          <p:val>
                                            <p:fltVal val="90"/>
                                          </p:val>
                                        </p:tav>
                                        <p:tav tm="100000">
                                          <p:val>
                                            <p:fltVal val="0"/>
                                          </p:val>
                                        </p:tav>
                                      </p:tavLst>
                                    </p:anim>
                                    <p:animEffect transition="in" filter="fade">
                                      <p:cBhvr>
                                        <p:cTn id="88" dur="3000"/>
                                        <p:tgtEl>
                                          <p:spTgt spid="24"/>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25"/>
                                        </p:tgtEl>
                                        <p:attrNameLst>
                                          <p:attrName>style.visibility</p:attrName>
                                        </p:attrNameLst>
                                      </p:cBhvr>
                                      <p:to>
                                        <p:strVal val="visible"/>
                                      </p:to>
                                    </p:set>
                                    <p:anim calcmode="lin" valueType="num">
                                      <p:cBhvr>
                                        <p:cTn id="91" dur="3000" fill="hold"/>
                                        <p:tgtEl>
                                          <p:spTgt spid="25"/>
                                        </p:tgtEl>
                                        <p:attrNameLst>
                                          <p:attrName>ppt_w</p:attrName>
                                        </p:attrNameLst>
                                      </p:cBhvr>
                                      <p:tavLst>
                                        <p:tav tm="0">
                                          <p:val>
                                            <p:fltVal val="0"/>
                                          </p:val>
                                        </p:tav>
                                        <p:tav tm="100000">
                                          <p:val>
                                            <p:strVal val="#ppt_w"/>
                                          </p:val>
                                        </p:tav>
                                      </p:tavLst>
                                    </p:anim>
                                    <p:anim calcmode="lin" valueType="num">
                                      <p:cBhvr>
                                        <p:cTn id="92" dur="3000" fill="hold"/>
                                        <p:tgtEl>
                                          <p:spTgt spid="25"/>
                                        </p:tgtEl>
                                        <p:attrNameLst>
                                          <p:attrName>ppt_h</p:attrName>
                                        </p:attrNameLst>
                                      </p:cBhvr>
                                      <p:tavLst>
                                        <p:tav tm="0">
                                          <p:val>
                                            <p:fltVal val="0"/>
                                          </p:val>
                                        </p:tav>
                                        <p:tav tm="100000">
                                          <p:val>
                                            <p:strVal val="#ppt_h"/>
                                          </p:val>
                                        </p:tav>
                                      </p:tavLst>
                                    </p:anim>
                                    <p:anim calcmode="lin" valueType="num">
                                      <p:cBhvr>
                                        <p:cTn id="93" dur="3000" fill="hold"/>
                                        <p:tgtEl>
                                          <p:spTgt spid="25"/>
                                        </p:tgtEl>
                                        <p:attrNameLst>
                                          <p:attrName>style.rotation</p:attrName>
                                        </p:attrNameLst>
                                      </p:cBhvr>
                                      <p:tavLst>
                                        <p:tav tm="0">
                                          <p:val>
                                            <p:fltVal val="90"/>
                                          </p:val>
                                        </p:tav>
                                        <p:tav tm="100000">
                                          <p:val>
                                            <p:fltVal val="0"/>
                                          </p:val>
                                        </p:tav>
                                      </p:tavLst>
                                    </p:anim>
                                    <p:animEffect transition="in" filter="fade">
                                      <p:cBhvr>
                                        <p:cTn id="94" dur="3000"/>
                                        <p:tgtEl>
                                          <p:spTgt spid="25"/>
                                        </p:tgtEl>
                                      </p:cBhvr>
                                    </p:animEffect>
                                  </p:childTnLst>
                                </p:cTn>
                              </p:par>
                              <p:par>
                                <p:cTn id="95" presetID="13" presetClass="entr" presetSubtype="16"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plus(in)">
                                      <p:cBhvr>
                                        <p:cTn id="97" dur="3000"/>
                                        <p:tgtEl>
                                          <p:spTgt spid="4"/>
                                        </p:tgtEl>
                                      </p:cBhvr>
                                    </p:animEffect>
                                  </p:childTnLst>
                                </p:cTn>
                              </p:par>
                              <p:par>
                                <p:cTn id="98" presetID="50" presetClass="entr" presetSubtype="0" decel="100000"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p:cTn id="100" dur="3000" fill="hold"/>
                                        <p:tgtEl>
                                          <p:spTgt spid="4"/>
                                        </p:tgtEl>
                                        <p:attrNameLst>
                                          <p:attrName>ppt_w</p:attrName>
                                        </p:attrNameLst>
                                      </p:cBhvr>
                                      <p:tavLst>
                                        <p:tav tm="0">
                                          <p:val>
                                            <p:strVal val="#ppt_w+.3"/>
                                          </p:val>
                                        </p:tav>
                                        <p:tav tm="100000">
                                          <p:val>
                                            <p:strVal val="#ppt_w"/>
                                          </p:val>
                                        </p:tav>
                                      </p:tavLst>
                                    </p:anim>
                                    <p:anim calcmode="lin" valueType="num">
                                      <p:cBhvr>
                                        <p:cTn id="101" dur="3000" fill="hold"/>
                                        <p:tgtEl>
                                          <p:spTgt spid="4"/>
                                        </p:tgtEl>
                                        <p:attrNameLst>
                                          <p:attrName>ppt_h</p:attrName>
                                        </p:attrNameLst>
                                      </p:cBhvr>
                                      <p:tavLst>
                                        <p:tav tm="0">
                                          <p:val>
                                            <p:strVal val="#ppt_h"/>
                                          </p:val>
                                        </p:tav>
                                        <p:tav tm="100000">
                                          <p:val>
                                            <p:strVal val="#ppt_h"/>
                                          </p:val>
                                        </p:tav>
                                      </p:tavLst>
                                    </p:anim>
                                    <p:animEffect transition="in" filter="fade">
                                      <p:cBhvr>
                                        <p:cTn id="102" dur="3000"/>
                                        <p:tgtEl>
                                          <p:spTgt spid="4"/>
                                        </p:tgtEl>
                                      </p:cBhvr>
                                    </p:animEffect>
                                  </p:childTnLst>
                                </p:cTn>
                              </p:par>
                            </p:childTnLst>
                          </p:cTn>
                        </p:par>
                        <p:par>
                          <p:cTn id="103" fill="hold" nodeType="afterGroup">
                            <p:stCondLst>
                              <p:cond delay="3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9"/>
                                        </p:tgtEl>
                                        <p:attrNameLst>
                                          <p:attrName>style.visibility</p:attrName>
                                        </p:attrNameLst>
                                      </p:cBhvr>
                                      <p:to>
                                        <p:strVal val="visible"/>
                                      </p:to>
                                    </p:set>
                                    <p:animEffect transition="in" filter="fade">
                                      <p:cBhvr>
                                        <p:cTn id="106" dur="1000"/>
                                        <p:tgtEl>
                                          <p:spTgt spid="19"/>
                                        </p:tgtEl>
                                      </p:cBhvr>
                                    </p:animEffect>
                                    <p:anim calcmode="lin" valueType="num">
                                      <p:cBhvr>
                                        <p:cTn id="107" dur="1000" fill="hold"/>
                                        <p:tgtEl>
                                          <p:spTgt spid="19"/>
                                        </p:tgtEl>
                                        <p:attrNameLst>
                                          <p:attrName>ppt_x</p:attrName>
                                        </p:attrNameLst>
                                      </p:cBhvr>
                                      <p:tavLst>
                                        <p:tav tm="0">
                                          <p:val>
                                            <p:strVal val="#ppt_x-.1"/>
                                          </p:val>
                                        </p:tav>
                                        <p:tav tm="100000">
                                          <p:val>
                                            <p:strVal val="#ppt_x"/>
                                          </p:val>
                                        </p:tav>
                                      </p:tavLst>
                                    </p:anim>
                                    <p:anim calcmode="lin" valueType="num">
                                      <p:cBhvr>
                                        <p:cTn id="10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447447.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447447.jpg"/>
          <p:cNvPicPr>
            <a:picLocks noChangeAspect="1"/>
          </p:cNvPicPr>
          <p:nvPr/>
        </p:nvPicPr>
        <p:blipFill>
          <a:blip r:embed="rId3"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650" y="3795713"/>
            <a:ext cx="7632774" cy="120015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fin de la época musulmana tuvo lugar en el año 1489, con Francisco</a:t>
            </a:r>
            <a:r>
              <a:rPr lang="es-ES" i="1" u="sng"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Ramírez de Madrid, aunque todavía en 1490 tuvo lugar una sublevación a favor de </a:t>
            </a:r>
            <a:r>
              <a:rPr lang="es-ES" i="1" dirty="0" err="1">
                <a:effectLst>
                  <a:glow rad="101600">
                    <a:schemeClr val="accent2">
                      <a:satMod val="175000"/>
                      <a:alpha val="40000"/>
                    </a:schemeClr>
                  </a:glow>
                  <a:outerShdw blurRad="38100" dist="38100" dir="2700000" algn="tl">
                    <a:srgbClr val="000000">
                      <a:alpha val="43137"/>
                    </a:srgbClr>
                  </a:outerShdw>
                </a:effectLst>
              </a:rPr>
              <a:t>Boabdil</a:t>
            </a:r>
            <a:r>
              <a:rPr lang="es-ES" i="1" dirty="0">
                <a:effectLst>
                  <a:glow rad="101600">
                    <a:schemeClr val="accent2">
                      <a:satMod val="175000"/>
                      <a:alpha val="40000"/>
                    </a:schemeClr>
                  </a:glow>
                  <a:outerShdw blurRad="38100" dist="38100" dir="2700000" algn="tl">
                    <a:srgbClr val="000000">
                      <a:alpha val="43137"/>
                    </a:srgbClr>
                  </a:outerShdw>
                </a:effectLst>
              </a:rPr>
              <a:t>, lo cual causó que Salobreña quedase ocupada por castellanos.</a:t>
            </a:r>
          </a:p>
        </p:txBody>
      </p:sp>
    </p:spTree>
  </p:cSld>
  <p:clrMapOvr>
    <a:masterClrMapping/>
  </p:clrMapOvr>
  <mc:AlternateContent xmlns:mc="http://schemas.openxmlformats.org/markup-compatibility/2006">
    <mc:Choice xmlns:p14="http://schemas.microsoft.com/office/powerpoint/2010/main" Requires="p14">
      <p:transition spd="slow" p14:dur="325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42" presetClass="path" presetSubtype="0" accel="50000" decel="50000" fill="hold" nodeType="withEffect">
                                  <p:stCondLst>
                                    <p:cond delay="0"/>
                                  </p:stCondLst>
                                  <p:childTnLst>
                                    <p:animMotion origin="layout" path="M 0 -0.33333 L 0 -1.85185E-6 " pathEditMode="relative" rAng="0" ptsTypes="AA">
                                      <p:cBhvr>
                                        <p:cTn id="19" dur="2000" fill="hold"/>
                                        <p:tgtEl>
                                          <p:spTgt spid="4"/>
                                        </p:tgtEl>
                                        <p:attrNameLst>
                                          <p:attrName>ppt_x</p:attrName>
                                          <p:attrName>ppt_y</p:attrName>
                                        </p:attrNameLst>
                                      </p:cBhvr>
                                      <p:rCtr x="0" y="167"/>
                                    </p:animMotion>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da3b7fbbce2345d7772b0674a318d5.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4da3b7fbbce2345d7772b0674a318d5.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e4da3b7fbbce2345d7772b0674a318d5.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971550" y="4084638"/>
            <a:ext cx="74882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sublevación de los moriscos se extendió también a Salobreña. Esta sublevación dio lugar a la intervención del Marqués </a:t>
            </a:r>
            <a:r>
              <a:rPr lang="es-ES" i="1" dirty="0" smtClean="0">
                <a:effectLst>
                  <a:glow rad="101600">
                    <a:schemeClr val="accent2">
                      <a:satMod val="175000"/>
                      <a:alpha val="40000"/>
                    </a:schemeClr>
                  </a:glow>
                  <a:outerShdw blurRad="38100" dist="38100" dir="2700000" algn="tl">
                    <a:srgbClr val="000000">
                      <a:alpha val="43137"/>
                    </a:srgbClr>
                  </a:outerShdw>
                </a:effectLst>
              </a:rPr>
              <a:t>de </a:t>
            </a:r>
            <a:r>
              <a:rPr lang="es-ES" i="1" dirty="0" err="1" smtClean="0">
                <a:effectLst>
                  <a:glow rad="101600">
                    <a:schemeClr val="accent2">
                      <a:satMod val="175000"/>
                      <a:alpha val="40000"/>
                    </a:schemeClr>
                  </a:glow>
                  <a:outerShdw blurRad="38100" dist="38100" dir="2700000" algn="tl">
                    <a:srgbClr val="000000">
                      <a:alpha val="43137"/>
                    </a:srgbClr>
                  </a:outerShdw>
                </a:effectLst>
              </a:rPr>
              <a:t>Mondéjar</a:t>
            </a:r>
            <a:r>
              <a:rPr lang="es-ES" i="1" dirty="0" smtClean="0">
                <a:effectLst>
                  <a:glow rad="101600">
                    <a:schemeClr val="accent2">
                      <a:satMod val="175000"/>
                      <a:alpha val="40000"/>
                    </a:schemeClr>
                  </a:glow>
                  <a:outerShdw blurRad="38100" dist="38100" dir="2700000" algn="tl">
                    <a:srgbClr val="000000">
                      <a:alpha val="43137"/>
                    </a:srgbClr>
                  </a:outerShdw>
                </a:effectLst>
              </a:rPr>
              <a:t> en    1569</a:t>
            </a:r>
            <a:r>
              <a:rPr lang="es-ES" i="1" dirty="0">
                <a:effectLst>
                  <a:glow rad="101600">
                    <a:schemeClr val="accent2">
                      <a:satMod val="175000"/>
                      <a:alpha val="40000"/>
                    </a:schemeClr>
                  </a:glow>
                  <a:outerShdw blurRad="38100" dist="38100" dir="2700000" algn="tl">
                    <a:srgbClr val="000000">
                      <a:alpha val="43137"/>
                    </a:srgbClr>
                  </a:outerShdw>
                </a:effectLst>
              </a:rPr>
              <a:t> para su extinción.</a:t>
            </a:r>
          </a:p>
        </p:txBody>
      </p:sp>
    </p:spTree>
  </p:cSld>
  <p:clrMapOvr>
    <a:masterClrMapping/>
  </p:clrMapOvr>
  <mc:AlternateContent xmlns:mc="http://schemas.openxmlformats.org/markup-compatibility/2006">
    <mc:Choice xmlns:p14="http://schemas.microsoft.com/office/powerpoint/2010/main" Requires="p14">
      <p:transition spd="slow" p14:dur="325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3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par>
                                <p:cTn id="19" presetID="8"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amond(in)">
                                      <p:cBhvr>
                                        <p:cTn id="21" dur="3000"/>
                                        <p:tgtEl>
                                          <p:spTgt spid="7"/>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ppt_w+.3"/>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animEffect transition="in" filter="fade">
                                      <p:cBhvr>
                                        <p:cTn id="26" dur="3000"/>
                                        <p:tgtEl>
                                          <p:spTgt spid="7"/>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939732.jpg"/>
          <p:cNvPicPr>
            <a:picLocks noChangeAspect="1"/>
          </p:cNvPicPr>
          <p:nvPr/>
        </p:nvPicPr>
        <p:blipFill>
          <a:blip r:embed="rId2" cstate="print"/>
          <a:srcRect/>
          <a:stretch>
            <a:fillRect/>
          </a:stretch>
        </p:blipFill>
        <p:spPr bwMode="auto">
          <a:xfrm>
            <a:off x="0" y="-523875"/>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939732.jpg"/>
          <p:cNvPicPr>
            <a:picLocks noChangeAspect="1"/>
          </p:cNvPicPr>
          <p:nvPr/>
        </p:nvPicPr>
        <p:blipFill>
          <a:blip r:embed="rId2" cstate="print"/>
          <a:srcRect/>
          <a:stretch>
            <a:fillRect/>
          </a:stretch>
        </p:blipFill>
        <p:spPr bwMode="auto">
          <a:xfrm>
            <a:off x="0" y="-523875"/>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5">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116013" y="4300538"/>
            <a:ext cx="72009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situación estratégica de Salobreña es importantísima, por lo que el castillo es conservado como fortaleza militar.</a:t>
            </a:r>
          </a:p>
        </p:txBody>
      </p:sp>
    </p:spTree>
  </p:cSld>
  <p:clrMapOvr>
    <a:masterClrMapping/>
  </p:clrMapOvr>
  <mc:AlternateContent xmlns:mc="http://schemas.openxmlformats.org/markup-compatibility/2006">
    <mc:Choice xmlns:p14="http://schemas.microsoft.com/office/powerpoint/2010/main" Requires="p14">
      <p:transition spd="slow" p14:dur="325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007653.jpg"/>
          <p:cNvPicPr>
            <a:picLocks noGrp="1" noChangeAspect="1"/>
          </p:cNvPicPr>
          <p:nvPr>
            <p:ph idx="1"/>
          </p:nvPr>
        </p:nvPicPr>
        <p:blipFill>
          <a:blip r:embed="rId3" cstate="print"/>
          <a:srcRect/>
          <a:stretch>
            <a:fillRect/>
          </a:stretch>
        </p:blipFill>
        <p:spPr>
          <a:xfrm>
            <a:off x="0" y="-381000"/>
            <a:ext cx="9144000" cy="604837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2007653.jpg"/>
          <p:cNvPicPr>
            <a:picLocks noChangeAspect="1"/>
          </p:cNvPicPr>
          <p:nvPr/>
        </p:nvPicPr>
        <p:blipFill>
          <a:blip r:embed="rId3" cstate="print"/>
          <a:srcRect/>
          <a:stretch>
            <a:fillRect/>
          </a:stretch>
        </p:blipFill>
        <p:spPr bwMode="auto">
          <a:xfrm>
            <a:off x="0" y="-381000"/>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187450" y="4084638"/>
            <a:ext cx="669691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castillo albergó un palacio en la época Nazarí, y además fue      prisión de más de un monarca: </a:t>
            </a:r>
            <a:r>
              <a:rPr lang="es-ES" i="1" dirty="0" err="1">
                <a:effectLst>
                  <a:glow rad="101600">
                    <a:schemeClr val="accent2">
                      <a:satMod val="175000"/>
                      <a:alpha val="40000"/>
                    </a:schemeClr>
                  </a:glow>
                  <a:outerShdw blurRad="38100" dist="38100" dir="2700000" algn="tl">
                    <a:srgbClr val="000000">
                      <a:alpha val="43137"/>
                    </a:srgbClr>
                  </a:outerShdw>
                </a:effectLst>
              </a:rPr>
              <a:t>Yusuf</a:t>
            </a:r>
            <a:r>
              <a:rPr lang="es-ES" i="1" dirty="0">
                <a:effectLst>
                  <a:glow rad="101600">
                    <a:schemeClr val="accent2">
                      <a:satMod val="175000"/>
                      <a:alpha val="40000"/>
                    </a:schemeClr>
                  </a:glow>
                  <a:outerShdw blurRad="38100" dist="38100" dir="2700000" algn="tl">
                    <a:srgbClr val="000000">
                      <a:alpha val="43137"/>
                    </a:srgbClr>
                  </a:outerShdw>
                </a:effectLst>
              </a:rPr>
              <a:t> III, </a:t>
            </a:r>
            <a:r>
              <a:rPr lang="es-ES" i="1" dirty="0" err="1">
                <a:effectLst>
                  <a:glow rad="101600">
                    <a:schemeClr val="accent2">
                      <a:satMod val="175000"/>
                      <a:alpha val="40000"/>
                    </a:schemeClr>
                  </a:glow>
                  <a:outerShdw blurRad="38100" dist="38100" dir="2700000" algn="tl">
                    <a:srgbClr val="000000">
                      <a:alpha val="43137"/>
                    </a:srgbClr>
                  </a:outerShdw>
                </a:effectLst>
              </a:rPr>
              <a:t>Muhammed</a:t>
            </a:r>
            <a:r>
              <a:rPr lang="es-ES" i="1" dirty="0">
                <a:effectLst>
                  <a:glow rad="101600">
                    <a:schemeClr val="accent2">
                      <a:satMod val="175000"/>
                      <a:alpha val="40000"/>
                    </a:schemeClr>
                  </a:glow>
                  <a:outerShdw blurRad="38100" dist="38100" dir="2700000" algn="tl">
                    <a:srgbClr val="000000">
                      <a:alpha val="43137"/>
                    </a:srgbClr>
                  </a:outerShdw>
                </a:effectLst>
              </a:rPr>
              <a:t> VIII,                         </a:t>
            </a:r>
            <a:r>
              <a:rPr lang="es-ES" i="1" dirty="0" err="1">
                <a:effectLst>
                  <a:glow rad="101600">
                    <a:schemeClr val="accent2">
                      <a:satMod val="175000"/>
                      <a:alpha val="40000"/>
                    </a:schemeClr>
                  </a:glow>
                  <a:outerShdw blurRad="38100" dist="38100" dir="2700000" algn="tl">
                    <a:srgbClr val="000000">
                      <a:alpha val="43137"/>
                    </a:srgbClr>
                  </a:outerShdw>
                </a:effectLst>
              </a:rPr>
              <a:t>Muhammed</a:t>
            </a:r>
            <a:r>
              <a:rPr lang="es-ES" i="1" dirty="0">
                <a:effectLst>
                  <a:glow rad="101600">
                    <a:schemeClr val="accent2">
                      <a:satMod val="175000"/>
                      <a:alpha val="40000"/>
                    </a:schemeClr>
                  </a:glow>
                  <a:outerShdw blurRad="38100" dist="38100" dir="2700000" algn="tl">
                    <a:srgbClr val="000000">
                      <a:alpha val="43137"/>
                    </a:srgbClr>
                  </a:outerShdw>
                </a:effectLst>
              </a:rPr>
              <a:t> IX, Abu </a:t>
            </a:r>
            <a:r>
              <a:rPr lang="es-ES" i="1" dirty="0" err="1">
                <a:effectLst>
                  <a:glow rad="101600">
                    <a:schemeClr val="accent2">
                      <a:satMod val="175000"/>
                      <a:alpha val="40000"/>
                    </a:schemeClr>
                  </a:glow>
                  <a:outerShdw blurRad="38100" dist="38100" dir="2700000" algn="tl">
                    <a:srgbClr val="000000">
                      <a:alpha val="43137"/>
                    </a:srgbClr>
                  </a:outerShdw>
                </a:effectLst>
              </a:rPr>
              <a:t>Nasr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Sad</a:t>
            </a:r>
            <a:r>
              <a:rPr lang="es-ES" i="1" dirty="0">
                <a:effectLst>
                  <a:glow rad="101600">
                    <a:schemeClr val="accent2">
                      <a:satMod val="175000"/>
                      <a:alpha val="40000"/>
                    </a:schemeClr>
                  </a:glow>
                  <a:outerShdw blurRad="38100" dist="38100" dir="2700000" algn="tl">
                    <a:srgbClr val="000000">
                      <a:alpha val="43137"/>
                    </a:srgbClr>
                  </a:outerShdw>
                </a:effectLst>
              </a:rPr>
              <a:t> y Muley </a:t>
            </a:r>
            <a:r>
              <a:rPr lang="es-ES" i="1" dirty="0" err="1">
                <a:effectLst>
                  <a:glow rad="101600">
                    <a:schemeClr val="accent2">
                      <a:satMod val="175000"/>
                      <a:alpha val="40000"/>
                    </a:schemeClr>
                  </a:glow>
                  <a:outerShdw blurRad="38100" dist="38100" dir="2700000" algn="tl">
                    <a:srgbClr val="000000">
                      <a:alpha val="43137"/>
                    </a:srgbClr>
                  </a:outerShdw>
                </a:effectLst>
              </a:rPr>
              <a:t>Hacén</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cstate="print"/>
          <a:srcRect/>
          <a:stretch>
            <a:fillRect/>
          </a:stretch>
        </p:blipFill>
        <p:spPr bwMode="auto">
          <a:xfrm>
            <a:off x="0" y="-523875"/>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8.jpg"/>
          <p:cNvPicPr>
            <a:picLocks noChangeAspect="1"/>
          </p:cNvPicPr>
          <p:nvPr/>
        </p:nvPicPr>
        <p:blipFill>
          <a:blip r:embed="rId2" cstate="print"/>
          <a:srcRect/>
          <a:stretch>
            <a:fillRect/>
          </a:stretch>
        </p:blipFill>
        <p:spPr bwMode="auto">
          <a:xfrm>
            <a:off x="0" y="-523875"/>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550" y="4371975"/>
            <a:ext cx="69135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Durante la Guerra de la Independencia, Salobreña se alía con las partidas de la costa contra las tropas francesas.</a:t>
            </a:r>
          </a:p>
        </p:txBody>
      </p:sp>
    </p:spTree>
  </p:cSld>
  <p:clrMapOvr>
    <a:masterClrMapping/>
  </p:clrMapOvr>
  <mc:AlternateContent xmlns:mc="http://schemas.openxmlformats.org/markup-compatibility/2006">
    <mc:Choice xmlns:p14="http://schemas.microsoft.com/office/powerpoint/2010/main" Requires="p14">
      <p:transition spd="slow" p14:dur="325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2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rcRect/>
          <a:stretch>
            <a:fillRect/>
          </a:stretch>
        </p:blipFill>
        <p:spPr bwMode="auto">
          <a:xfrm>
            <a:off x="0" y="-596900"/>
            <a:ext cx="9144000"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cstate="print"/>
          <a:srcRect/>
          <a:stretch>
            <a:fillRect/>
          </a:stretch>
        </p:blipFill>
        <p:spPr bwMode="auto">
          <a:xfrm>
            <a:off x="0" y="-596900"/>
            <a:ext cx="9144000"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371975"/>
            <a:ext cx="82804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Estamos en una especie de “Mirador” desde la “Barbacana” de la iglesia, y podemos apreciar debajo de nosotros, unas huertas de regadío.</a:t>
            </a:r>
          </a:p>
        </p:txBody>
      </p:sp>
    </p:spTree>
  </p:cSld>
  <p:clrMapOvr>
    <a:masterClrMapping/>
  </p:clrMapOvr>
  <mc:AlternateContent xmlns:mc="http://schemas.openxmlformats.org/markup-compatibility/2006">
    <mc:Choice xmlns:p14="http://schemas.microsoft.com/office/powerpoint/2010/main" Requires="p14">
      <p:transition spd="slow" p14:dur="325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10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mitos-del-chocolate_1_1497702.jpg"/>
          <p:cNvPicPr>
            <a:picLocks noChangeAspect="1"/>
          </p:cNvPicPr>
          <p:nvPr/>
        </p:nvPicPr>
        <p:blipFill>
          <a:blip r:embed="rId2" cstate="print"/>
          <a:srcRect/>
          <a:stretch>
            <a:fillRect/>
          </a:stretch>
        </p:blipFill>
        <p:spPr bwMode="auto">
          <a:xfrm>
            <a:off x="0" y="-596900"/>
            <a:ext cx="9144000"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los-mitos-del-chocolate_1_1497702.jpg"/>
          <p:cNvPicPr>
            <a:picLocks noChangeAspect="1"/>
          </p:cNvPicPr>
          <p:nvPr/>
        </p:nvPicPr>
        <p:blipFill>
          <a:blip r:embed="rId2" cstate="print"/>
          <a:srcRect/>
          <a:stretch>
            <a:fillRect/>
          </a:stretch>
        </p:blipFill>
        <p:spPr bwMode="auto">
          <a:xfrm>
            <a:off x="0" y="-596900"/>
            <a:ext cx="9144000"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371975"/>
            <a:ext cx="741605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esta posición podemos ver mas huertas y otro pueblo al fondo, lo bueno de por aquí es que hay muchos pueblos juntos y bonitos.</a:t>
            </a:r>
          </a:p>
        </p:txBody>
      </p:sp>
    </p:spTree>
  </p:cSld>
  <p:clrMapOvr>
    <a:masterClrMapping/>
  </p:clrMapOvr>
  <mc:AlternateContent xmlns:mc="http://schemas.openxmlformats.org/markup-compatibility/2006">
    <mc:Choice xmlns:p14="http://schemas.microsoft.com/office/powerpoint/2010/main" Requires="p14">
      <p:transition spd="slow" p14:dur="325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cstate="print"/>
          <a:srcRect/>
          <a:stretch>
            <a:fillRect/>
          </a:stretch>
        </p:blipFill>
        <p:spPr bwMode="auto">
          <a:xfrm>
            <a:off x="0" y="-59690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500063" y="1768475"/>
            <a:ext cx="8643937"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285875" y="1392238"/>
            <a:ext cx="7134225"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857375" y="1071563"/>
            <a:ext cx="6000750"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214563" y="749300"/>
            <a:ext cx="5143500"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2714625" y="374650"/>
            <a:ext cx="4286250"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3131840" y="0"/>
            <a:ext cx="3214688" cy="857250"/>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500063" y="2197100"/>
            <a:ext cx="8643937"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857250" y="2517775"/>
            <a:ext cx="7653338"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1571625" y="2892425"/>
            <a:ext cx="6305550"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2286000" y="3268663"/>
            <a:ext cx="5091113"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2357438" y="3643313"/>
            <a:ext cx="4643437" cy="911225"/>
          </a:xfrm>
          <a:prstGeom prst="donu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nillo"/>
          <p:cNvSpPr/>
          <p:nvPr/>
        </p:nvSpPr>
        <p:spPr>
          <a:xfrm>
            <a:off x="3059832" y="4179888"/>
            <a:ext cx="3286125" cy="963612"/>
          </a:xfrm>
          <a:prstGeom prst="donut">
            <a:avLst>
              <a:gd name="adj" fmla="val 24976"/>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1116013" y="4371975"/>
            <a:ext cx="669634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Una placa en la fachada de la iglesia de Ntra. Sra. del Rosario,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con mas información.</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13" presetClass="entr" presetSubtype="16"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3000"/>
                                        <p:tgtEl>
                                          <p:spTgt spid="5"/>
                                        </p:tgtEl>
                                      </p:cBhvr>
                                    </p:animEffect>
                                  </p:childTnLst>
                                </p:cTn>
                              </p:par>
                              <p:par>
                                <p:cTn id="56" presetID="13" presetClass="entr" presetSubtype="1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plus(in)">
                                      <p:cBhvr>
                                        <p:cTn id="61" dur="3000"/>
                                        <p:tgtEl>
                                          <p:spTgt spid="7"/>
                                        </p:tgtEl>
                                      </p:cBhvr>
                                    </p:animEffect>
                                  </p:childTnLst>
                                </p:cTn>
                              </p:par>
                              <p:par>
                                <p:cTn id="62" presetID="13" presetClass="entr" presetSubtype="1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plus(in)">
                                      <p:cBhvr>
                                        <p:cTn id="64" dur="3000"/>
                                        <p:tgtEl>
                                          <p:spTgt spid="8"/>
                                        </p:tgtEl>
                                      </p:cBhvr>
                                    </p:animEffect>
                                  </p:childTnLst>
                                </p:cTn>
                              </p:par>
                              <p:par>
                                <p:cTn id="65" presetID="13" presetClass="entr" presetSubtype="16"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plus(in)">
                                      <p:cBhvr>
                                        <p:cTn id="67" dur="3000"/>
                                        <p:tgtEl>
                                          <p:spTgt spid="9"/>
                                        </p:tgtEl>
                                      </p:cBhvr>
                                    </p:animEffect>
                                  </p:childTnLst>
                                </p:cTn>
                              </p:par>
                              <p:par>
                                <p:cTn id="68" presetID="13" presetClass="entr" presetSubtype="16"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plus(in)">
                                      <p:cBhvr>
                                        <p:cTn id="70" dur="3000"/>
                                        <p:tgtEl>
                                          <p:spTgt spid="10"/>
                                        </p:tgtEl>
                                      </p:cBhvr>
                                    </p:animEffect>
                                  </p:childTnLst>
                                </p:cTn>
                              </p:par>
                              <p:par>
                                <p:cTn id="71" presetID="13" presetClass="entr" presetSubtype="16"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13" presetClass="entr" presetSubtype="16"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3000"/>
                                        <p:tgtEl>
                                          <p:spTgt spid="12"/>
                                        </p:tgtEl>
                                      </p:cBhvr>
                                    </p:animEffect>
                                  </p:childTnLst>
                                </p:cTn>
                              </p:par>
                              <p:par>
                                <p:cTn id="77" presetID="13" presetClass="entr" presetSubtype="16"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plus(in)">
                                      <p:cBhvr>
                                        <p:cTn id="79" dur="3000"/>
                                        <p:tgtEl>
                                          <p:spTgt spid="13"/>
                                        </p:tgtEl>
                                      </p:cBhvr>
                                    </p:animEffect>
                                  </p:childTnLst>
                                </p:cTn>
                              </p:par>
                              <p:par>
                                <p:cTn id="80" presetID="13" presetClass="entr" presetSubtype="16"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plus(in)">
                                      <p:cBhvr>
                                        <p:cTn id="82" dur="3000"/>
                                        <p:tgtEl>
                                          <p:spTgt spid="14"/>
                                        </p:tgtEl>
                                      </p:cBhvr>
                                    </p:animEffect>
                                  </p:childTnLst>
                                </p:cTn>
                              </p:par>
                              <p:par>
                                <p:cTn id="83" presetID="13" presetClass="entr" presetSubtype="16"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3000"/>
                                        <p:tgtEl>
                                          <p:spTgt spid="15"/>
                                        </p:tgtEl>
                                      </p:cBhvr>
                                    </p:animEffect>
                                  </p:childTnLst>
                                </p:cTn>
                              </p:par>
                              <p:par>
                                <p:cTn id="86" presetID="13" presetClass="entr" presetSubtype="16"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plus(in)">
                                      <p:cBhvr>
                                        <p:cTn id="88" dur="3000"/>
                                        <p:tgtEl>
                                          <p:spTgt spid="16"/>
                                        </p:tgtEl>
                                      </p:cBhvr>
                                    </p:animEffect>
                                  </p:childTnLst>
                                </p:cTn>
                              </p:par>
                            </p:childTnLst>
                          </p:cTn>
                        </p:par>
                        <p:par>
                          <p:cTn id="89" fill="hold" nodeType="afterGroup">
                            <p:stCondLst>
                              <p:cond delay="3000"/>
                            </p:stCondLst>
                            <p:childTnLst>
                              <p:par>
                                <p:cTn id="90" presetID="16" presetClass="exit" presetSubtype="37" fill="hold" nodeType="afterEffect">
                                  <p:stCondLst>
                                    <p:cond delay="0"/>
                                  </p:stCondLst>
                                  <p:childTnLst>
                                    <p:animEffect transition="out" filter="barn(outVertical)">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6" presetClass="exit" presetSubtype="37" fill="hold" nodeType="withEffect">
                                  <p:stCondLst>
                                    <p:cond delay="0"/>
                                  </p:stCondLst>
                                  <p:childTnLst>
                                    <p:animEffect transition="out" filter="barn(outVertical)">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6" presetClass="exit" presetSubtype="37" fill="hold" nodeType="withEffect">
                                  <p:stCondLst>
                                    <p:cond delay="0"/>
                                  </p:stCondLst>
                                  <p:childTnLst>
                                    <p:animEffect transition="out" filter="barn(outVertical)">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6" presetClass="exit" presetSubtype="37" fill="hold" nodeType="withEffect">
                                  <p:stCondLst>
                                    <p:cond delay="0"/>
                                  </p:stCondLst>
                                  <p:childTnLst>
                                    <p:animEffect transition="out" filter="barn(outVertical)">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6" presetClass="exit" presetSubtype="37" fill="hold" nodeType="withEffect">
                                  <p:stCondLst>
                                    <p:cond delay="0"/>
                                  </p:stCondLst>
                                  <p:childTnLst>
                                    <p:animEffect transition="out" filter="barn(outVertical)">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6" presetClass="exit" presetSubtype="37" fill="hold" nodeType="withEffect">
                                  <p:stCondLst>
                                    <p:cond delay="0"/>
                                  </p:stCondLst>
                                  <p:childTnLst>
                                    <p:animEffect transition="out" filter="barn(outVertical)">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16" presetClass="exit" presetSubtype="37" fill="hold" nodeType="withEffect">
                                  <p:stCondLst>
                                    <p:cond delay="0"/>
                                  </p:stCondLst>
                                  <p:childTnLst>
                                    <p:animEffect transition="out" filter="barn(outVertical)">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6" presetClass="exit" presetSubtype="37" fill="hold" nodeType="withEffect">
                                  <p:stCondLst>
                                    <p:cond delay="0"/>
                                  </p:stCondLst>
                                  <p:childTnLst>
                                    <p:animEffect transition="out" filter="barn(outVertical)">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16" presetClass="exit" presetSubtype="37" fill="hold" nodeType="withEffect">
                                  <p:stCondLst>
                                    <p:cond delay="0"/>
                                  </p:stCondLst>
                                  <p:childTnLst>
                                    <p:animEffect transition="out" filter="barn(outVertical)">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16" presetClass="exit" presetSubtype="37" fill="hold" nodeType="withEffect">
                                  <p:stCondLst>
                                    <p:cond delay="0"/>
                                  </p:stCondLst>
                                  <p:childTnLst>
                                    <p:animEffect transition="out" filter="barn(outVertic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16" presetClass="exit" presetSubtype="37" fill="hold" nodeType="withEffect">
                                  <p:stCondLst>
                                    <p:cond delay="0"/>
                                  </p:stCondLst>
                                  <p:childTnLst>
                                    <p:animEffect transition="out" filter="barn(outVertical)">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16" presetClass="exit" presetSubtype="37" fill="hold" nodeType="withEffect">
                                  <p:stCondLst>
                                    <p:cond delay="0"/>
                                  </p:stCondLst>
                                  <p:childTnLst>
                                    <p:animEffect transition="out" filter="barn(outVertical)">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ppt_x"/>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ppt_x"/>
                                          </p:val>
                                        </p:tav>
                                      </p:tavLst>
                                    </p:anim>
                                    <p:anim calcmode="lin" valueType="num">
                                      <p:cBhvr additive="base">
                                        <p:cTn id="132" dur="3000"/>
                                        <p:tgtEl>
                                          <p:spTgt spid="6"/>
                                        </p:tgtEl>
                                        <p:attrNameLst>
                                          <p:attrName>ppt_y</p:attrName>
                                        </p:attrNameLst>
                                      </p:cBhvr>
                                      <p:tavLst>
                                        <p:tav tm="0">
                                          <p:val>
                                            <p:strVal val="ppt_y"/>
                                          </p:val>
                                        </p:tav>
                                        <p:tav tm="100000">
                                          <p:val>
                                            <p:strVal val="1+ppt_h/2"/>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ppt_x"/>
                                          </p:val>
                                        </p:tav>
                                      </p:tavLst>
                                    </p:anim>
                                    <p:anim calcmode="lin" valueType="num">
                                      <p:cBhvr additive="base">
                                        <p:cTn id="136" dur="3000"/>
                                        <p:tgtEl>
                                          <p:spTgt spid="7"/>
                                        </p:tgtEl>
                                        <p:attrNameLst>
                                          <p:attrName>ppt_y</p:attrName>
                                        </p:attrNameLst>
                                      </p:cBhvr>
                                      <p:tavLst>
                                        <p:tav tm="0">
                                          <p:val>
                                            <p:strVal val="ppt_y"/>
                                          </p:val>
                                        </p:tav>
                                        <p:tav tm="100000">
                                          <p:val>
                                            <p:strVal val="1+ppt_h/2"/>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8"/>
                                        </p:tgtEl>
                                        <p:attrNameLst>
                                          <p:attrName>ppt_x</p:attrName>
                                        </p:attrNameLst>
                                      </p:cBhvr>
                                      <p:tavLst>
                                        <p:tav tm="0">
                                          <p:val>
                                            <p:strVal val="ppt_x"/>
                                          </p:val>
                                        </p:tav>
                                        <p:tav tm="100000">
                                          <p:val>
                                            <p:strVal val="ppt_x"/>
                                          </p:val>
                                        </p:tav>
                                      </p:tavLst>
                                    </p:anim>
                                    <p:anim calcmode="lin" valueType="num">
                                      <p:cBhvr additive="base">
                                        <p:cTn id="140" dur="3000"/>
                                        <p:tgtEl>
                                          <p:spTgt spid="8"/>
                                        </p:tgtEl>
                                        <p:attrNameLst>
                                          <p:attrName>ppt_y</p:attrName>
                                        </p:attrNameLst>
                                      </p:cBhvr>
                                      <p:tavLst>
                                        <p:tav tm="0">
                                          <p:val>
                                            <p:strVal val="ppt_y"/>
                                          </p:val>
                                        </p:tav>
                                        <p:tav tm="100000">
                                          <p:val>
                                            <p:strVal val="1+ppt_h/2"/>
                                          </p:val>
                                        </p:tav>
                                      </p:tavLst>
                                    </p:anim>
                                    <p:set>
                                      <p:cBhvr>
                                        <p:cTn id="141" dur="1" fill="hold">
                                          <p:stCondLst>
                                            <p:cond delay="2999"/>
                                          </p:stCondLst>
                                        </p:cTn>
                                        <p:tgtEl>
                                          <p:spTgt spid="8"/>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ppt_x"/>
                                          </p:val>
                                        </p:tav>
                                      </p:tavLst>
                                    </p:anim>
                                    <p:anim calcmode="lin" valueType="num">
                                      <p:cBhvr additive="base">
                                        <p:cTn id="144" dur="3000"/>
                                        <p:tgtEl>
                                          <p:spTgt spid="9"/>
                                        </p:tgtEl>
                                        <p:attrNameLst>
                                          <p:attrName>ppt_y</p:attrName>
                                        </p:attrNameLst>
                                      </p:cBhvr>
                                      <p:tavLst>
                                        <p:tav tm="0">
                                          <p:val>
                                            <p:strVal val="ppt_y"/>
                                          </p:val>
                                        </p:tav>
                                        <p:tav tm="100000">
                                          <p:val>
                                            <p:strVal val="1+ppt_h/2"/>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ppt_x"/>
                                          </p:val>
                                        </p:tav>
                                      </p:tavLst>
                                    </p:anim>
                                    <p:anim calcmode="lin" valueType="num">
                                      <p:cBhvr additive="base">
                                        <p:cTn id="148" dur="3000"/>
                                        <p:tgtEl>
                                          <p:spTgt spid="10"/>
                                        </p:tgtEl>
                                        <p:attrNameLst>
                                          <p:attrName>ppt_y</p:attrName>
                                        </p:attrNameLst>
                                      </p:cBhvr>
                                      <p:tavLst>
                                        <p:tav tm="0">
                                          <p:val>
                                            <p:strVal val="ppt_y"/>
                                          </p:val>
                                        </p:tav>
                                        <p:tav tm="100000">
                                          <p:val>
                                            <p:strVal val="1+ppt_h/2"/>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ppt_x"/>
                                          </p:val>
                                        </p:tav>
                                      </p:tavLst>
                                    </p:anim>
                                    <p:anim calcmode="lin" valueType="num">
                                      <p:cBhvr additive="base">
                                        <p:cTn id="152" dur="3000"/>
                                        <p:tgtEl>
                                          <p:spTgt spid="11"/>
                                        </p:tgtEl>
                                        <p:attrNameLst>
                                          <p:attrName>ppt_y</p:attrName>
                                        </p:attrNameLst>
                                      </p:cBhvr>
                                      <p:tavLst>
                                        <p:tav tm="0">
                                          <p:val>
                                            <p:strVal val="ppt_y"/>
                                          </p:val>
                                        </p:tav>
                                        <p:tav tm="100000">
                                          <p:val>
                                            <p:strVal val="0-ppt_h/2"/>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ppt_x"/>
                                          </p:val>
                                        </p:tav>
                                      </p:tavLst>
                                    </p:anim>
                                    <p:anim calcmode="lin" valueType="num">
                                      <p:cBhvr additive="base">
                                        <p:cTn id="156" dur="3000"/>
                                        <p:tgtEl>
                                          <p:spTgt spid="12"/>
                                        </p:tgtEl>
                                        <p:attrNameLst>
                                          <p:attrName>ppt_y</p:attrName>
                                        </p:attrNameLst>
                                      </p:cBhvr>
                                      <p:tavLst>
                                        <p:tav tm="0">
                                          <p:val>
                                            <p:strVal val="ppt_y"/>
                                          </p:val>
                                        </p:tav>
                                        <p:tav tm="100000">
                                          <p:val>
                                            <p:strVal val="0-ppt_h/2"/>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3"/>
                                        </p:tgtEl>
                                        <p:attrNameLst>
                                          <p:attrName>ppt_x</p:attrName>
                                        </p:attrNameLst>
                                      </p:cBhvr>
                                      <p:tavLst>
                                        <p:tav tm="0">
                                          <p:val>
                                            <p:strVal val="ppt_x"/>
                                          </p:val>
                                        </p:tav>
                                        <p:tav tm="100000">
                                          <p:val>
                                            <p:strVal val="ppt_x"/>
                                          </p:val>
                                        </p:tav>
                                      </p:tavLst>
                                    </p:anim>
                                    <p:anim calcmode="lin" valueType="num">
                                      <p:cBhvr additive="base">
                                        <p:cTn id="160" dur="3000"/>
                                        <p:tgtEl>
                                          <p:spTgt spid="13"/>
                                        </p:tgtEl>
                                        <p:attrNameLst>
                                          <p:attrName>ppt_y</p:attrName>
                                        </p:attrNameLst>
                                      </p:cBhvr>
                                      <p:tavLst>
                                        <p:tav tm="0">
                                          <p:val>
                                            <p:strVal val="ppt_y"/>
                                          </p:val>
                                        </p:tav>
                                        <p:tav tm="100000">
                                          <p:val>
                                            <p:strVal val="0-ppt_h/2"/>
                                          </p:val>
                                        </p:tav>
                                      </p:tavLst>
                                    </p:anim>
                                    <p:set>
                                      <p:cBhvr>
                                        <p:cTn id="161" dur="1" fill="hold">
                                          <p:stCondLst>
                                            <p:cond delay="2999"/>
                                          </p:stCondLst>
                                        </p:cTn>
                                        <p:tgtEl>
                                          <p:spTgt spid="13"/>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4"/>
                                        </p:tgtEl>
                                        <p:attrNameLst>
                                          <p:attrName>ppt_x</p:attrName>
                                        </p:attrNameLst>
                                      </p:cBhvr>
                                      <p:tavLst>
                                        <p:tav tm="0">
                                          <p:val>
                                            <p:strVal val="ppt_x"/>
                                          </p:val>
                                        </p:tav>
                                        <p:tav tm="100000">
                                          <p:val>
                                            <p:strVal val="ppt_x"/>
                                          </p:val>
                                        </p:tav>
                                      </p:tavLst>
                                    </p:anim>
                                    <p:anim calcmode="lin" valueType="num">
                                      <p:cBhvr additive="base">
                                        <p:cTn id="164" dur="3000"/>
                                        <p:tgtEl>
                                          <p:spTgt spid="14"/>
                                        </p:tgtEl>
                                        <p:attrNameLst>
                                          <p:attrName>ppt_y</p:attrName>
                                        </p:attrNameLst>
                                      </p:cBhvr>
                                      <p:tavLst>
                                        <p:tav tm="0">
                                          <p:val>
                                            <p:strVal val="ppt_y"/>
                                          </p:val>
                                        </p:tav>
                                        <p:tav tm="100000">
                                          <p:val>
                                            <p:strVal val="0-ppt_h/2"/>
                                          </p:val>
                                        </p:tav>
                                      </p:tavLst>
                                    </p:anim>
                                    <p:set>
                                      <p:cBhvr>
                                        <p:cTn id="165" dur="1" fill="hold">
                                          <p:stCondLst>
                                            <p:cond delay="2999"/>
                                          </p:stCondLst>
                                        </p:cTn>
                                        <p:tgtEl>
                                          <p:spTgt spid="14"/>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5"/>
                                        </p:tgtEl>
                                        <p:attrNameLst>
                                          <p:attrName>ppt_x</p:attrName>
                                        </p:attrNameLst>
                                      </p:cBhvr>
                                      <p:tavLst>
                                        <p:tav tm="0">
                                          <p:val>
                                            <p:strVal val="ppt_x"/>
                                          </p:val>
                                        </p:tav>
                                        <p:tav tm="100000">
                                          <p:val>
                                            <p:strVal val="ppt_x"/>
                                          </p:val>
                                        </p:tav>
                                      </p:tavLst>
                                    </p:anim>
                                    <p:anim calcmode="lin" valueType="num">
                                      <p:cBhvr additive="base">
                                        <p:cTn id="168" dur="3000"/>
                                        <p:tgtEl>
                                          <p:spTgt spid="15"/>
                                        </p:tgtEl>
                                        <p:attrNameLst>
                                          <p:attrName>ppt_y</p:attrName>
                                        </p:attrNameLst>
                                      </p:cBhvr>
                                      <p:tavLst>
                                        <p:tav tm="0">
                                          <p:val>
                                            <p:strVal val="ppt_y"/>
                                          </p:val>
                                        </p:tav>
                                        <p:tav tm="100000">
                                          <p:val>
                                            <p:strVal val="0-ppt_h/2"/>
                                          </p:val>
                                        </p:tav>
                                      </p:tavLst>
                                    </p:anim>
                                    <p:set>
                                      <p:cBhvr>
                                        <p:cTn id="169" dur="1" fill="hold">
                                          <p:stCondLst>
                                            <p:cond delay="2999"/>
                                          </p:stCondLst>
                                        </p:cTn>
                                        <p:tgtEl>
                                          <p:spTgt spid="15"/>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3" presetClass="entr" presetSubtype="288"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4/3*#ppt_w"/>
                                          </p:val>
                                        </p:tav>
                                        <p:tav tm="100000">
                                          <p:val>
                                            <p:strVal val="#ppt_w"/>
                                          </p:val>
                                        </p:tav>
                                      </p:tavLst>
                                    </p:anim>
                                    <p:anim calcmode="lin" valueType="num">
                                      <p:cBhvr>
                                        <p:cTn id="177" dur="3000" fill="hold"/>
                                        <p:tgtEl>
                                          <p:spTgt spid="4"/>
                                        </p:tgtEl>
                                        <p:attrNameLst>
                                          <p:attrName>ppt_h</p:attrName>
                                        </p:attrNameLst>
                                      </p:cBhvr>
                                      <p:tavLst>
                                        <p:tav tm="0">
                                          <p:val>
                                            <p:strVal val="4/3*#ppt_h"/>
                                          </p:val>
                                        </p:tav>
                                        <p:tav tm="100000">
                                          <p:val>
                                            <p:strVal val="#ppt_h"/>
                                          </p:val>
                                        </p:tav>
                                      </p:tavLst>
                                    </p:anim>
                                  </p:childTnLst>
                                </p:cTn>
                              </p:par>
                              <p:par>
                                <p:cTn id="178" presetID="16" presetClass="entr" presetSubtype="4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arn(outHorizontal)">
                                      <p:cBhvr>
                                        <p:cTn id="180" dur="3000"/>
                                        <p:tgtEl>
                                          <p:spTgt spid="4"/>
                                        </p:tgtEl>
                                      </p:cBhvr>
                                    </p:animEffect>
                                  </p:childTnLst>
                                </p:cTn>
                              </p:par>
                            </p:childTnLst>
                          </p:cTn>
                        </p:par>
                        <p:par>
                          <p:cTn id="181" fill="hold" nodeType="afterGroup">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951203.jpg"/>
          <p:cNvPicPr>
            <a:picLocks noChangeAspect="1"/>
          </p:cNvPicPr>
          <p:nvPr/>
        </p:nvPicPr>
        <p:blipFill>
          <a:blip r:embed="rId2" cstate="print"/>
          <a:srcRect/>
          <a:stretch>
            <a:fillRect/>
          </a:stretch>
        </p:blipFill>
        <p:spPr bwMode="auto">
          <a:xfrm>
            <a:off x="0" y="-523875"/>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rgbClr val="663300">
              <a:alpha val="7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5060" name="6 CuadroTexto"/>
          <p:cNvSpPr txBox="1">
            <a:spLocks noChangeArrowheads="1"/>
          </p:cNvSpPr>
          <p:nvPr/>
        </p:nvSpPr>
        <p:spPr bwMode="auto">
          <a:xfrm>
            <a:off x="285750" y="0"/>
            <a:ext cx="6357938" cy="1016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endParaRPr lang="es-ES" altLang="es-ES" sz="6000">
              <a:latin typeface="Vivian" pitchFamily="2" charset="0"/>
            </a:endParaRPr>
          </a:p>
        </p:txBody>
      </p:sp>
      <p:sp>
        <p:nvSpPr>
          <p:cNvPr id="26" name="25 Terminador"/>
          <p:cNvSpPr/>
          <p:nvPr/>
        </p:nvSpPr>
        <p:spPr>
          <a:xfrm>
            <a:off x="5643563" y="-482600"/>
            <a:ext cx="214312" cy="161925"/>
          </a:xfrm>
          <a:prstGeom prst="flowChartTerminator">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Franja diagonal"/>
          <p:cNvSpPr/>
          <p:nvPr/>
        </p:nvSpPr>
        <p:spPr>
          <a:xfrm flipH="1" flipV="1">
            <a:off x="10287000" y="-249238"/>
            <a:ext cx="285750" cy="34925"/>
          </a:xfrm>
          <a:prstGeom prst="diagStripe">
            <a:avLst>
              <a:gd name="adj" fmla="val 73843"/>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996600"/>
              </a:solidFill>
            </a:endParaRPr>
          </a:p>
        </p:txBody>
      </p:sp>
      <p:pic>
        <p:nvPicPr>
          <p:cNvPr id="45063" name="27 Imagen" descr="a_m.gif"/>
          <p:cNvPicPr>
            <a:picLocks noChangeAspect="1"/>
          </p:cNvPicPr>
          <p:nvPr/>
        </p:nvPicPr>
        <p:blipFill>
          <a:blip r:embed="rId3" cstate="print"/>
          <a:srcRect/>
          <a:stretch>
            <a:fillRect/>
          </a:stretch>
        </p:blipFill>
        <p:spPr bwMode="auto">
          <a:xfrm>
            <a:off x="4786313" y="-785813"/>
            <a:ext cx="46037" cy="41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195513" y="411163"/>
            <a:ext cx="4210050"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1F497D"/>
                  </a:outerShdw>
                </a:effectLst>
                <a:latin typeface="Lucida Bright" pitchFamily="18" charset="0"/>
              </a:rPr>
              <a:t>Puerta de la iglesia de estilo árabe.</a:t>
            </a:r>
          </a:p>
        </p:txBody>
      </p:sp>
      <p:sp>
        <p:nvSpPr>
          <p:cNvPr id="9" name="8 CuadroTexto"/>
          <p:cNvSpPr txBox="1"/>
          <p:nvPr/>
        </p:nvSpPr>
        <p:spPr>
          <a:xfrm>
            <a:off x="755650" y="4300538"/>
            <a:ext cx="78486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en el siglo XIX cuando resurge el cultivo de la caña de azúcar, y se emplean técnicas importadas desde Cuba para la industria azucarera.</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grpId="1" nodeType="withEffect">
                                  <p:stCondLst>
                                    <p:cond delay="0"/>
                                  </p:stCondLst>
                                  <p:childTnLst>
                                    <p:animRot by="21600000">
                                      <p:cBhvr>
                                        <p:cTn id="6" dur="3000" fill="hold"/>
                                        <p:tgtEl>
                                          <p:spTgt spid="6"/>
                                        </p:tgtEl>
                                        <p:attrNameLst>
                                          <p:attrName>r</p:attrName>
                                        </p:attrNameLst>
                                      </p:cBhvr>
                                    </p:animRot>
                                  </p:childTnLst>
                                </p:cTn>
                              </p:par>
                              <p:par>
                                <p:cTn id="7" presetID="13" presetClass="exit" presetSubtype="32" fill="hold" grpId="0" nodeType="withEffect">
                                  <p:stCondLst>
                                    <p:cond delay="0"/>
                                  </p:stCondLst>
                                  <p:childTnLst>
                                    <p:animEffect transition="out" filter="plus(out)">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2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nodeType="afterGroup">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fltVal val="0"/>
                                          </p:val>
                                        </p:tav>
                                        <p:tav tm="100000">
                                          <p:val>
                                            <p:strVal val="#ppt_h"/>
                                          </p:val>
                                        </p:tav>
                                      </p:tavLst>
                                    </p:anim>
                                  </p:childTnLst>
                                </p:cTn>
                              </p:par>
                            </p:childTnLst>
                          </p:cTn>
                        </p:par>
                        <p:par>
                          <p:cTn id="26" fill="hold" nodeType="afterGroup">
                            <p:stCondLst>
                              <p:cond delay="5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0" y="0"/>
            <a:ext cx="2267744" cy="51435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948265" y="0"/>
            <a:ext cx="2195736" cy="51435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VivaLasVegas01.jpg"/>
          <p:cNvPicPr>
            <a:picLocks noChangeAspect="1"/>
          </p:cNvPicPr>
          <p:nvPr/>
        </p:nvPicPr>
        <p:blipFill>
          <a:blip r:embed="rId2" cstate="print"/>
          <a:srcRect/>
          <a:stretch>
            <a:fillRect/>
          </a:stretch>
        </p:blipFill>
        <p:spPr bwMode="auto">
          <a:xfrm>
            <a:off x="2267744" y="0"/>
            <a:ext cx="468052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0"/>
            <a:ext cx="2267744" cy="1714500"/>
          </a:xfrm>
          <a:prstGeom prst="frame">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768475"/>
            <a:ext cx="2267744" cy="1660525"/>
          </a:xfrm>
          <a:prstGeom prst="fram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3482975"/>
            <a:ext cx="2267744" cy="1660525"/>
          </a:xfrm>
          <a:prstGeom prst="frame">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6948265" y="0"/>
            <a:ext cx="2195736" cy="1714500"/>
          </a:xfrm>
          <a:prstGeom prst="frame">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6948265" y="1768475"/>
            <a:ext cx="2195736" cy="1660525"/>
          </a:xfrm>
          <a:prstGeom prst="fram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6948265" y="3482975"/>
            <a:ext cx="2195736" cy="1660525"/>
          </a:xfrm>
          <a:prstGeom prst="frame">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285750" y="268288"/>
            <a:ext cx="1584780" cy="1177925"/>
          </a:xfrm>
          <a:prstGeom prst="frame">
            <a:avLst>
              <a:gd name="adj1" fmla="val 19544"/>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323850" y="3795713"/>
            <a:ext cx="1584780" cy="1079500"/>
          </a:xfrm>
          <a:prstGeom prst="frame">
            <a:avLst>
              <a:gd name="adj1" fmla="val 19544"/>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333122" y="268288"/>
            <a:ext cx="1463216" cy="1177925"/>
          </a:xfrm>
          <a:prstGeom prst="frame">
            <a:avLst>
              <a:gd name="adj1" fmla="val 20047"/>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329534" y="3795713"/>
            <a:ext cx="1490616" cy="1054100"/>
          </a:xfrm>
          <a:prstGeom prst="frame">
            <a:avLst>
              <a:gd name="adj1" fmla="val 19544"/>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285750" y="2066925"/>
            <a:ext cx="1584780" cy="1041400"/>
          </a:xfrm>
          <a:prstGeom prst="frame">
            <a:avLst>
              <a:gd name="adj1" fmla="val 18214"/>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7323792" y="2066925"/>
            <a:ext cx="1534458" cy="1093788"/>
          </a:xfrm>
          <a:prstGeom prst="frame">
            <a:avLst>
              <a:gd name="adj1" fmla="val 18214"/>
            </a:avLst>
          </a:prstGeom>
          <a:solidFill>
            <a:srgbClr val="602E0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uadroTexto"/>
          <p:cNvSpPr txBox="1"/>
          <p:nvPr/>
        </p:nvSpPr>
        <p:spPr>
          <a:xfrm>
            <a:off x="395288" y="3795713"/>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siglo XX, y con el resurgimiento de la industria azucarera, es cuando se amplía el perímetro de la villa, y se derriban las antiguas murallas. Bueno, aquí me he querido lucir un poquito mezclando los colores naturales de la puerta, con los grises del edificio.</a:t>
            </a:r>
          </a:p>
        </p:txBody>
      </p:sp>
    </p:spTree>
  </p:cSld>
  <p:clrMapOvr>
    <a:masterClrMapping/>
  </p:clrMapOvr>
  <mc:AlternateContent xmlns:mc="http://schemas.openxmlformats.org/markup-compatibility/2006">
    <mc:Choice xmlns:p14="http://schemas.microsoft.com/office/powerpoint/2010/main" Requires="p14">
      <p:transition spd="slow" p14:dur="3250" advTm="31000">
        <p14:vortex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2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3000"/>
                                        <p:tgtEl>
                                          <p:spTgt spid="7"/>
                                        </p:tgtEl>
                                      </p:cBhvr>
                                    </p:animEffect>
                                  </p:childTnLst>
                                </p:cTn>
                              </p:par>
                              <p:par>
                                <p:cTn id="14" presetID="2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3000"/>
                                        <p:tgtEl>
                                          <p:spTgt spid="8"/>
                                        </p:tgtEl>
                                      </p:cBhvr>
                                    </p:animEffect>
                                  </p:childTnLst>
                                </p:cTn>
                              </p:par>
                              <p:par>
                                <p:cTn id="17" presetID="2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3000"/>
                                        <p:tgtEl>
                                          <p:spTgt spid="9"/>
                                        </p:tgtEl>
                                      </p:cBhvr>
                                    </p:animEffect>
                                  </p:childTnLst>
                                </p:cTn>
                              </p:par>
                              <p:par>
                                <p:cTn id="20" presetID="2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3000"/>
                                        <p:tgtEl>
                                          <p:spTgt spid="10"/>
                                        </p:tgtEl>
                                      </p:cBhvr>
                                    </p:animEffect>
                                  </p:childTnLst>
                                </p:cTn>
                              </p:par>
                              <p:par>
                                <p:cTn id="23" presetID="2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edge">
                                      <p:cBhvr>
                                        <p:cTn id="25" dur="3000"/>
                                        <p:tgtEl>
                                          <p:spTgt spid="11"/>
                                        </p:tgtEl>
                                      </p:cBhvr>
                                    </p:animEffect>
                                  </p:childTnLst>
                                </p:cTn>
                              </p:par>
                              <p:par>
                                <p:cTn id="26" presetID="2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edge">
                                      <p:cBhvr>
                                        <p:cTn id="28" dur="3000"/>
                                        <p:tgtEl>
                                          <p:spTgt spid="12"/>
                                        </p:tgtEl>
                                      </p:cBhvr>
                                    </p:animEffect>
                                  </p:childTnLst>
                                </p:cTn>
                              </p:par>
                              <p:par>
                                <p:cTn id="29" presetID="20"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edge">
                                      <p:cBhvr>
                                        <p:cTn id="31" dur="3000"/>
                                        <p:tgtEl>
                                          <p:spTgt spid="14"/>
                                        </p:tgtEl>
                                      </p:cBhvr>
                                    </p:animEffect>
                                  </p:childTnLst>
                                </p:cTn>
                              </p:par>
                              <p:par>
                                <p:cTn id="32" presetID="20"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edge">
                                      <p:cBhvr>
                                        <p:cTn id="34" dur="3000"/>
                                        <p:tgtEl>
                                          <p:spTgt spid="15"/>
                                        </p:tgtEl>
                                      </p:cBhvr>
                                    </p:animEffect>
                                  </p:childTnLst>
                                </p:cTn>
                              </p:par>
                              <p:par>
                                <p:cTn id="35" presetID="20"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edge">
                                      <p:cBhvr>
                                        <p:cTn id="37" dur="3000"/>
                                        <p:tgtEl>
                                          <p:spTgt spid="16"/>
                                        </p:tgtEl>
                                      </p:cBhvr>
                                    </p:animEffect>
                                  </p:childTnLst>
                                </p:cTn>
                              </p:par>
                              <p:par>
                                <p:cTn id="38" presetID="20" presetClass="entr" presetSubtype="0"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edge">
                                      <p:cBhvr>
                                        <p:cTn id="40" dur="3000"/>
                                        <p:tgtEl>
                                          <p:spTgt spid="17"/>
                                        </p:tgtEl>
                                      </p:cBhvr>
                                    </p:animEffect>
                                  </p:childTnLst>
                                </p:cTn>
                              </p:par>
                              <p:par>
                                <p:cTn id="41" presetID="52" presetClass="entr" presetSubtype="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Scale>
                                      <p:cBhvr>
                                        <p:cTn id="43"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3000" decel="50000" fill="hold">
                                          <p:stCondLst>
                                            <p:cond delay="0"/>
                                          </p:stCondLst>
                                        </p:cTn>
                                        <p:tgtEl>
                                          <p:spTgt spid="4"/>
                                        </p:tgtEl>
                                        <p:attrNameLst>
                                          <p:attrName>ppt_x</p:attrName>
                                          <p:attrName>ppt_y</p:attrName>
                                        </p:attrNameLst>
                                      </p:cBhvr>
                                    </p:animMotion>
                                    <p:animEffect transition="in" filter="fade">
                                      <p:cBhvr>
                                        <p:cTn id="45" dur="3000"/>
                                        <p:tgtEl>
                                          <p:spTgt spid="4"/>
                                        </p:tgtEl>
                                      </p:cBhvr>
                                    </p:animEffect>
                                  </p:childTnLst>
                                </p:cTn>
                              </p:par>
                              <p:par>
                                <p:cTn id="46" presetID="23" presetClass="entr" presetSubtype="27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500" fill="hold"/>
                                        <p:tgtEl>
                                          <p:spTgt spid="4"/>
                                        </p:tgtEl>
                                        <p:attrNameLst>
                                          <p:attrName>ppt_w</p:attrName>
                                        </p:attrNameLst>
                                      </p:cBhvr>
                                      <p:tavLst>
                                        <p:tav tm="0">
                                          <p:val>
                                            <p:strVal val="2/3*#ppt_w"/>
                                          </p:val>
                                        </p:tav>
                                        <p:tav tm="100000">
                                          <p:val>
                                            <p:strVal val="#ppt_w"/>
                                          </p:val>
                                        </p:tav>
                                      </p:tavLst>
                                    </p:anim>
                                    <p:anim calcmode="lin" valueType="num">
                                      <p:cBhvr>
                                        <p:cTn id="49" dur="3500" fill="hold"/>
                                        <p:tgtEl>
                                          <p:spTgt spid="4"/>
                                        </p:tgtEl>
                                        <p:attrNameLst>
                                          <p:attrName>ppt_h</p:attrName>
                                        </p:attrNameLst>
                                      </p:cBhvr>
                                      <p:tavLst>
                                        <p:tav tm="0">
                                          <p:val>
                                            <p:strVal val="2/3*#ppt_h"/>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ppt_h/2"/>
                                          </p:val>
                                        </p:tav>
                                        <p:tav tm="100000">
                                          <p:val>
                                            <p:strVal val="#ppt_y"/>
                                          </p:val>
                                        </p:tav>
                                      </p:tavLst>
                                    </p:anim>
                                    <p:anim calcmode="lin" valueType="num">
                                      <p:cBhvr>
                                        <p:cTn id="54" dur="500" fill="hold"/>
                                        <p:tgtEl>
                                          <p:spTgt spid="18"/>
                                        </p:tgtEl>
                                        <p:attrNameLst>
                                          <p:attrName>ppt_w</p:attrName>
                                        </p:attrNameLst>
                                      </p:cBhvr>
                                      <p:tavLst>
                                        <p:tav tm="0">
                                          <p:val>
                                            <p:strVal val="#ppt_w"/>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ppt_h/2"/>
                                          </p:val>
                                        </p:tav>
                                        <p:tav tm="100000">
                                          <p:val>
                                            <p:strVal val="#ppt_y"/>
                                          </p:val>
                                        </p:tav>
                                      </p:tavLst>
                                    </p:anim>
                                    <p:anim calcmode="lin" valueType="num">
                                      <p:cBhvr>
                                        <p:cTn id="60" dur="500" fill="hold"/>
                                        <p:tgtEl>
                                          <p:spTgt spid="19"/>
                                        </p:tgtEl>
                                        <p:attrNameLst>
                                          <p:attrName>ppt_w</p:attrName>
                                        </p:attrNameLst>
                                      </p:cBhvr>
                                      <p:tavLst>
                                        <p:tav tm="0">
                                          <p:val>
                                            <p:strVal val="#ppt_w"/>
                                          </p:val>
                                        </p:tav>
                                        <p:tav tm="100000">
                                          <p:val>
                                            <p:strVal val="#ppt_w"/>
                                          </p:val>
                                        </p:tav>
                                      </p:tavLst>
                                    </p:anim>
                                    <p:anim calcmode="lin" valueType="num">
                                      <p:cBhvr>
                                        <p:cTn id="61" dur="500" fill="hold"/>
                                        <p:tgtEl>
                                          <p:spTgt spid="19"/>
                                        </p:tgtEl>
                                        <p:attrNameLst>
                                          <p:attrName>ppt_h</p:attrName>
                                        </p:attrNameLst>
                                      </p:cBhvr>
                                      <p:tavLst>
                                        <p:tav tm="0">
                                          <p:val>
                                            <p:fltVal val="0"/>
                                          </p:val>
                                        </p:tav>
                                        <p:tav tm="100000">
                                          <p:val>
                                            <p:strVal val="#ppt_h"/>
                                          </p:val>
                                        </p:tav>
                                      </p:tavLst>
                                    </p:anim>
                                  </p:childTnLst>
                                </p:cTn>
                              </p:par>
                            </p:childTnLst>
                          </p:cTn>
                        </p:par>
                        <p:par>
                          <p:cTn id="62" fill="hold" nodeType="afterGroup">
                            <p:stCondLst>
                              <p:cond delay="3500"/>
                            </p:stCondLst>
                            <p:childTnLst>
                              <p:par>
                                <p:cTn id="63" presetID="40" presetClass="entr" presetSubtype="0" fill="hold" grpId="0" nodeType="afterEffect">
                                  <p:stCondLst>
                                    <p:cond delay="0"/>
                                  </p:stCondLst>
                                  <p:iterate type="lt">
                                    <p:tmPct val="10000"/>
                                  </p:iterate>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1"/>
                                          </p:val>
                                        </p:tav>
                                        <p:tav tm="100000">
                                          <p:val>
                                            <p:strVal val="#ppt_x"/>
                                          </p:val>
                                        </p:tav>
                                      </p:tavLst>
                                    </p:anim>
                                    <p:anim calcmode="lin" valueType="num">
                                      <p:cBhvr>
                                        <p:cTn id="67"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animBg="1"/>
      <p:bldP spid="2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klubnika-i-shokolad_1920x1200.jpg"/>
          <p:cNvPicPr>
            <a:picLocks noChangeAspect="1"/>
          </p:cNvPicPr>
          <p:nvPr/>
        </p:nvPicPr>
        <p:blipFill>
          <a:blip r:embed="rId2" cstate="print"/>
          <a:srcRect/>
          <a:stretch>
            <a:fillRect/>
          </a:stretch>
        </p:blipFill>
        <p:spPr bwMode="auto">
          <a:xfrm>
            <a:off x="0" y="-81280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klubnika-i-shokolad_1920x1200.jpg"/>
          <p:cNvPicPr>
            <a:picLocks noChangeAspect="1"/>
          </p:cNvPicPr>
          <p:nvPr/>
        </p:nvPicPr>
        <p:blipFill>
          <a:blip r:embed="rId2" cstate="print"/>
          <a:srcRect/>
          <a:stretch>
            <a:fillRect/>
          </a:stretch>
        </p:blipFill>
        <p:spPr bwMode="auto">
          <a:xfrm>
            <a:off x="0" y="-81280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584" y="4443958"/>
            <a:ext cx="7776864"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Continuamos observando desde el “Mirador” de la Barbacana de la iglesia.</a:t>
            </a:r>
          </a:p>
        </p:txBody>
      </p:sp>
    </p:spTree>
  </p:cSld>
  <p:clrMapOvr>
    <a:masterClrMapping/>
  </p:clrMapOvr>
  <mc:AlternateContent xmlns:mc="http://schemas.openxmlformats.org/markup-compatibility/2006">
    <mc:Choice xmlns:p14="http://schemas.microsoft.com/office/powerpoint/2010/main" Requires="p14">
      <p:transition spd="slow" p14:dur="325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33 Volviendo a bajar.jpg"/>
          <p:cNvPicPr>
            <a:picLocks noChangeAspect="1"/>
          </p:cNvPicPr>
          <p:nvPr/>
        </p:nvPicPr>
        <p:blipFill>
          <a:blip r:embed="rId2" cstate="print"/>
          <a:srcRect/>
          <a:stretch>
            <a:fillRect/>
          </a:stretch>
        </p:blipFill>
        <p:spPr bwMode="auto">
          <a:xfrm>
            <a:off x="0" y="-59690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11 Imagen" descr="33 Volviendo a bajar.jpg"/>
          <p:cNvPicPr>
            <a:picLocks noChangeAspect="1"/>
          </p:cNvPicPr>
          <p:nvPr/>
        </p:nvPicPr>
        <p:blipFill>
          <a:blip r:embed="rId2" cstate="print"/>
          <a:srcRect/>
          <a:stretch>
            <a:fillRect/>
          </a:stretch>
        </p:blipFill>
        <p:spPr bwMode="auto">
          <a:xfrm>
            <a:off x="0" y="-59690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a:hlinkClick r:id="rId3"/>
          </p:cNvPr>
          <p:cNvSpPr/>
          <p:nvPr/>
        </p:nvSpPr>
        <p:spPr>
          <a:xfrm>
            <a:off x="0" y="0"/>
            <a:ext cx="9144000" cy="5143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0"/>
            <a:ext cx="9144000" cy="51435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23850" y="3943350"/>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partir de los años sesenta, comienza la repercusión turística en la zona, y Salobreña se expande con la construcción de zonas residenciales y de veraneo…, como yo siempre digo: qué bonitas son las flores en la alegre primavera, con sus divinos colores.</a:t>
            </a:r>
          </a:p>
        </p:txBody>
      </p:sp>
    </p:spTree>
  </p:cSld>
  <p:clrMapOvr>
    <a:masterClrMapping/>
  </p:clrMapOvr>
  <mc:AlternateContent xmlns:mc="http://schemas.openxmlformats.org/markup-compatibility/2006">
    <mc:Choice xmlns:p14="http://schemas.microsoft.com/office/powerpoint/2010/main" Requires="p14">
      <p:transition spd="slow" p14:dur="325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3000"/>
                                        <p:tgtEl>
                                          <p:spTgt spid="12"/>
                                        </p:tgtEl>
                                      </p:cBhvr>
                                    </p:animEffect>
                                  </p:childTnLst>
                                </p:cTn>
                              </p:par>
                              <p:par>
                                <p:cTn id="8" presetID="17" presetClass="entr" presetSubtype="1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000" fill="hold"/>
                                        <p:tgtEl>
                                          <p:spTgt spid="12"/>
                                        </p:tgtEl>
                                        <p:attrNameLst>
                                          <p:attrName>ppt_w</p:attrName>
                                        </p:attrNameLst>
                                      </p:cBhvr>
                                      <p:tavLst>
                                        <p:tav tm="0">
                                          <p:val>
                                            <p:fltVal val="0"/>
                                          </p:val>
                                        </p:tav>
                                        <p:tav tm="100000">
                                          <p:val>
                                            <p:strVal val="#ppt_w"/>
                                          </p:val>
                                        </p:tav>
                                      </p:tavLst>
                                    </p:anim>
                                    <p:anim calcmode="lin" valueType="num">
                                      <p:cBhvr>
                                        <p:cTn id="11" dur="3000" fill="hold"/>
                                        <p:tgtEl>
                                          <p:spTgt spid="12"/>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ox(out)">
                                      <p:cBhvr>
                                        <p:cTn id="14" dur="3000"/>
                                        <p:tgtEl>
                                          <p:spTgt spid="11"/>
                                        </p:tgtEl>
                                      </p:cBhvr>
                                    </p:animEffect>
                                  </p:childTnLst>
                                </p:cTn>
                              </p:par>
                              <p:par>
                                <p:cTn id="15" presetID="7" presetClass="exit" presetSubtype="4" fill="hold"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ppt_x"/>
                                          </p:val>
                                        </p:tav>
                                      </p:tavLst>
                                    </p:anim>
                                    <p:anim calcmode="lin" valueType="num">
                                      <p:cBhvr additive="base">
                                        <p:cTn id="17" dur="3000"/>
                                        <p:tgtEl>
                                          <p:spTgt spid="7"/>
                                        </p:tgtEl>
                                        <p:attrNameLst>
                                          <p:attrName>ppt_y</p:attrName>
                                        </p:attrNameLst>
                                      </p:cBhvr>
                                      <p:tavLst>
                                        <p:tav tm="0">
                                          <p:val>
                                            <p:strVal val="ppt_y"/>
                                          </p:val>
                                        </p:tav>
                                        <p:tav tm="100000">
                                          <p:val>
                                            <p:strVal val="1+ppt_h/2"/>
                                          </p:val>
                                        </p:tav>
                                      </p:tavLst>
                                    </p:anim>
                                    <p:set>
                                      <p:cBhvr>
                                        <p:cTn id="18" dur="1" fill="hold">
                                          <p:stCondLst>
                                            <p:cond delay="2999"/>
                                          </p:stCondLst>
                                        </p:cTn>
                                        <p:tgtEl>
                                          <p:spTgt spid="7"/>
                                        </p:tgtEl>
                                        <p:attrNameLst>
                                          <p:attrName>style.visibility</p:attrName>
                                        </p:attrNameLst>
                                      </p:cBhvr>
                                      <p:to>
                                        <p:strVal val="hidden"/>
                                      </p:to>
                                    </p:set>
                                  </p:childTnLst>
                                </p:cTn>
                              </p:par>
                              <p:par>
                                <p:cTn id="19" presetID="13"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out)">
                                      <p:cBhvr>
                                        <p:cTn id="21" dur="3000"/>
                                        <p:tgtEl>
                                          <p:spTgt spid="7"/>
                                        </p:tgtEl>
                                      </p:cBhvr>
                                    </p:animEffect>
                                  </p:childTnLst>
                                </p:cTn>
                              </p:par>
                              <p:par>
                                <p:cTn id="22" presetID="7" presetClass="exit" presetSubtype="1" fill="hold" nodeType="withEffect">
                                  <p:stCondLst>
                                    <p:cond delay="0"/>
                                  </p:stCondLst>
                                  <p:childTnLst>
                                    <p:anim calcmode="lin" valueType="num">
                                      <p:cBhvr additive="base">
                                        <p:cTn id="23" dur="3000"/>
                                        <p:tgtEl>
                                          <p:spTgt spid="8"/>
                                        </p:tgtEl>
                                        <p:attrNameLst>
                                          <p:attrName>ppt_x</p:attrName>
                                        </p:attrNameLst>
                                      </p:cBhvr>
                                      <p:tavLst>
                                        <p:tav tm="0">
                                          <p:val>
                                            <p:strVal val="ppt_x"/>
                                          </p:val>
                                        </p:tav>
                                        <p:tav tm="100000">
                                          <p:val>
                                            <p:strVal val="ppt_x"/>
                                          </p:val>
                                        </p:tav>
                                      </p:tavLst>
                                    </p:anim>
                                    <p:anim calcmode="lin" valueType="num">
                                      <p:cBhvr additive="base">
                                        <p:cTn id="24" dur="3000"/>
                                        <p:tgtEl>
                                          <p:spTgt spid="8"/>
                                        </p:tgtEl>
                                        <p:attrNameLst>
                                          <p:attrName>ppt_y</p:attrName>
                                        </p:attrNameLst>
                                      </p:cBhvr>
                                      <p:tavLst>
                                        <p:tav tm="0">
                                          <p:val>
                                            <p:strVal val="ppt_y"/>
                                          </p:val>
                                        </p:tav>
                                        <p:tav tm="100000">
                                          <p:val>
                                            <p:strVal val="0-ppt_h/2"/>
                                          </p:val>
                                        </p:tav>
                                      </p:tavLst>
                                    </p:anim>
                                    <p:set>
                                      <p:cBhvr>
                                        <p:cTn id="25" dur="1" fill="hold">
                                          <p:stCondLst>
                                            <p:cond delay="2999"/>
                                          </p:stCondLst>
                                        </p:cTn>
                                        <p:tgtEl>
                                          <p:spTgt spid="8"/>
                                        </p:tgtEl>
                                        <p:attrNameLst>
                                          <p:attrName>style.visibility</p:attrName>
                                        </p:attrNameLst>
                                      </p:cBhvr>
                                      <p:to>
                                        <p:strVal val="hidden"/>
                                      </p:to>
                                    </p:set>
                                  </p:childTnLst>
                                </p:cTn>
                              </p:par>
                              <p:par>
                                <p:cTn id="26" presetID="13" presetClass="entr" presetSubtype="32"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plus(out)">
                                      <p:cBhvr>
                                        <p:cTn id="28" dur="3000"/>
                                        <p:tgtEl>
                                          <p:spTgt spid="8"/>
                                        </p:tgtEl>
                                      </p:cBhvr>
                                    </p:animEffect>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ERIA-GUM-Plaza-Roja-de-Moscu-Rusia-a26259783.jpg"/>
          <p:cNvPicPr>
            <a:picLocks noChangeAspect="1"/>
          </p:cNvPicPr>
          <p:nvPr/>
        </p:nvPicPr>
        <p:blipFill>
          <a:blip r:embed="rId2" cstate="print"/>
          <a:srcRect/>
          <a:stretch>
            <a:fillRect/>
          </a:stretch>
        </p:blipFill>
        <p:spPr bwMode="auto">
          <a:xfrm>
            <a:off x="2124075" y="0"/>
            <a:ext cx="489585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116013" cy="51435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116013" y="0"/>
            <a:ext cx="1006475" cy="51435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19925" y="0"/>
            <a:ext cx="1081088" cy="51435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101013" y="0"/>
            <a:ext cx="1042987" cy="51435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GALERIA-GUM-Plaza-Roja-de-Moscu-Rusia-a26259783.jpg"/>
          <p:cNvPicPr>
            <a:picLocks noChangeAspect="1"/>
          </p:cNvPicPr>
          <p:nvPr/>
        </p:nvPicPr>
        <p:blipFill>
          <a:blip r:embed="rId2" cstate="print"/>
          <a:srcRect/>
          <a:stretch>
            <a:fillRect/>
          </a:stretch>
        </p:blipFill>
        <p:spPr bwMode="auto">
          <a:xfrm>
            <a:off x="2124075" y="0"/>
            <a:ext cx="489585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2124075" y="0"/>
            <a:ext cx="4895850" cy="5143500"/>
          </a:xfrm>
          <a:prstGeom prst="rect">
            <a:avLst/>
          </a:prstGeom>
          <a:solidFill>
            <a:schemeClr val="accent6">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395288" y="4084638"/>
            <a:ext cx="813715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Culmina la expansión urbanística con la programación de la construcción de hoteles en la Playa de la </a:t>
            </a:r>
            <a:r>
              <a:rPr lang="es-ES" i="1" dirty="0" err="1">
                <a:effectLst>
                  <a:glow rad="101600">
                    <a:schemeClr val="accent2">
                      <a:satMod val="175000"/>
                      <a:alpha val="40000"/>
                    </a:schemeClr>
                  </a:glow>
                  <a:outerShdw blurRad="38100" dist="38100" dir="2700000" algn="tl">
                    <a:srgbClr val="000000">
                      <a:alpha val="43137"/>
                    </a:srgbClr>
                  </a:outerShdw>
                </a:effectLst>
              </a:rPr>
              <a:t>Cagadilla</a:t>
            </a:r>
            <a:r>
              <a:rPr lang="es-ES" i="1" dirty="0">
                <a:effectLst>
                  <a:glow rad="101600">
                    <a:schemeClr val="accent2">
                      <a:satMod val="175000"/>
                      <a:alpha val="40000"/>
                    </a:schemeClr>
                  </a:glow>
                  <a:outerShdw blurRad="38100" dist="38100" dir="2700000" algn="tl">
                    <a:srgbClr val="000000">
                      <a:alpha val="43137"/>
                    </a:srgbClr>
                  </a:outerShdw>
                </a:effectLst>
              </a:rPr>
              <a:t>,,, el nombre también se las trae, ¿por qué le llamarán así a la playa?,,,,, </a:t>
            </a:r>
            <a:r>
              <a:rPr lang="es-ES" i="1" dirty="0" err="1">
                <a:effectLst>
                  <a:glow rad="101600">
                    <a:schemeClr val="accent2">
                      <a:satMod val="175000"/>
                      <a:alpha val="40000"/>
                    </a:schemeClr>
                  </a:glow>
                  <a:outerShdw blurRad="38100" dist="38100" dir="2700000" algn="tl">
                    <a:srgbClr val="000000">
                      <a:alpha val="43137"/>
                    </a:srgbClr>
                  </a:outerShdw>
                </a:effectLst>
              </a:rPr>
              <a:t>uuuuummmmm</a:t>
            </a:r>
            <a:r>
              <a:rPr lang="es-ES" i="1" dirty="0">
                <a:effectLst>
                  <a:glow rad="101600">
                    <a:schemeClr val="accent2">
                      <a:satMod val="175000"/>
                      <a:alpha val="40000"/>
                    </a:schemeClr>
                  </a:glow>
                  <a:outerShdw blurRad="38100" dist="38100" dir="2700000" algn="tl">
                    <a:srgbClr val="000000">
                      <a:alpha val="43137"/>
                    </a:srgbClr>
                  </a:outerShdw>
                </a:effectLst>
              </a:rPr>
              <a:t>, no se, no se.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6000">
        <p15:prstTrans prst="fallOve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ox(in)">
                                      <p:cBhvr>
                                        <p:cTn id="23" dur="3000"/>
                                        <p:tgtEl>
                                          <p:spTgt spid="8"/>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ox(in)">
                                      <p:cBhvr>
                                        <p:cTn id="26" dur="3000"/>
                                        <p:tgtEl>
                                          <p:spTgt spid="5"/>
                                        </p:tgtEl>
                                      </p:cBhvr>
                                    </p:animEffect>
                                  </p:childTnLst>
                                </p:cTn>
                              </p:par>
                              <p:par>
                                <p:cTn id="27" presetID="4" presetClass="entr" presetSubtype="32"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ox(out)">
                                      <p:cBhvr>
                                        <p:cTn id="29" dur="3000"/>
                                        <p:tgtEl>
                                          <p:spTgt spid="7"/>
                                        </p:tgtEl>
                                      </p:cBhvr>
                                    </p:animEffect>
                                  </p:childTnLst>
                                </p:cTn>
                              </p:par>
                              <p:par>
                                <p:cTn id="30" presetID="4" presetClass="entr" presetSubtype="32"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ox(out)">
                                      <p:cBhvr>
                                        <p:cTn id="32" dur="3000"/>
                                        <p:tgtEl>
                                          <p:spTgt spid="6"/>
                                        </p:tgtEl>
                                      </p:cBhvr>
                                    </p:animEffect>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35 Una emisora de radio.jpg"/>
          <p:cNvPicPr>
            <a:picLocks noChangeAspect="1"/>
          </p:cNvPicPr>
          <p:nvPr/>
        </p:nvPicPr>
        <p:blipFill>
          <a:blip r:embed="rId2" cstate="print"/>
          <a:srcRect/>
          <a:stretch>
            <a:fillRect/>
          </a:stretch>
        </p:blipFill>
        <p:spPr bwMode="auto">
          <a:xfrm>
            <a:off x="0" y="-596900"/>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35 Una emisora de radio.jpg"/>
          <p:cNvPicPr>
            <a:picLocks noChangeAspect="1"/>
          </p:cNvPicPr>
          <p:nvPr/>
        </p:nvPicPr>
        <p:blipFill>
          <a:blip r:embed="rId2" cstate="print"/>
          <a:srcRect/>
          <a:stretch>
            <a:fillRect/>
          </a:stretch>
        </p:blipFill>
        <p:spPr bwMode="auto">
          <a:xfrm>
            <a:off x="0" y="-596900"/>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accent1">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0"/>
            <a:ext cx="9144000" cy="5143500"/>
          </a:xfrm>
          <a:prstGeom prst="rect">
            <a:avLst/>
          </a:prstGeom>
          <a:solidFill>
            <a:schemeClr val="accent1">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288" y="4587875"/>
            <a:ext cx="7993062"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En nuestro caminar llegamos hasta la Emisora de Radio de Salobreña.</a:t>
            </a:r>
          </a:p>
        </p:txBody>
      </p:sp>
    </p:spTree>
  </p:cSld>
  <p:clrMapOvr>
    <a:masterClrMapping/>
  </p:clrMapOvr>
  <mc:AlternateContent xmlns:mc="http://schemas.openxmlformats.org/markup-compatibility/2006">
    <mc:Choice xmlns:p14="http://schemas.microsoft.com/office/powerpoint/2010/main" Requires="p14">
      <p:transition spd="slow" p14:dur="3250" advTm="14000">
        <p14:vortex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10"/>
                                        </p:tgtEl>
                                      </p:cBhvr>
                                    </p:animEffect>
                                    <p:animScale>
                                      <p:cBhvr>
                                        <p:cTn id="7" dur="1500" autoRev="1" fill="hold"/>
                                        <p:tgtEl>
                                          <p:spTgt spid="10"/>
                                        </p:tgtEl>
                                      </p:cBhvr>
                                      <p:by x="105000" y="105000"/>
                                    </p:animScale>
                                  </p:childTnLst>
                                </p:cTn>
                              </p:par>
                              <p:par>
                                <p:cTn id="8" presetID="3"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3000"/>
                                        <p:tgtEl>
                                          <p:spTgt spid="11"/>
                                        </p:tgtEl>
                                      </p:cBhvr>
                                    </p:animEffect>
                                  </p:childTnLst>
                                </p:cTn>
                              </p:par>
                              <p:par>
                                <p:cTn id="11" presetID="17" presetClass="entr" presetSubtype="1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3000" fill="hold"/>
                                        <p:tgtEl>
                                          <p:spTgt spid="11"/>
                                        </p:tgtEl>
                                        <p:attrNameLst>
                                          <p:attrName>ppt_w</p:attrName>
                                        </p:attrNameLst>
                                      </p:cBhvr>
                                      <p:tavLst>
                                        <p:tav tm="0">
                                          <p:val>
                                            <p:fltVal val="0"/>
                                          </p:val>
                                        </p:tav>
                                        <p:tav tm="100000">
                                          <p:val>
                                            <p:strVal val="#ppt_w"/>
                                          </p:val>
                                        </p:tav>
                                      </p:tavLst>
                                    </p:anim>
                                    <p:anim calcmode="lin" valueType="num">
                                      <p:cBhvr>
                                        <p:cTn id="14" dur="3000" fill="hold"/>
                                        <p:tgtEl>
                                          <p:spTgt spid="11"/>
                                        </p:tgtEl>
                                        <p:attrNameLst>
                                          <p:attrName>ppt_h</p:attrName>
                                        </p:attrNameLst>
                                      </p:cBhvr>
                                      <p:tavLst>
                                        <p:tav tm="0">
                                          <p:val>
                                            <p:strVal val="#ppt_h"/>
                                          </p:val>
                                        </p:tav>
                                        <p:tav tm="100000">
                                          <p:val>
                                            <p:strVal val="#ppt_h"/>
                                          </p:val>
                                        </p:tav>
                                      </p:tavLst>
                                    </p:anim>
                                  </p:childTnLst>
                                </p:cTn>
                              </p:par>
                              <p:par>
                                <p:cTn id="15" presetID="7" presetClass="exit" presetSubtype="2" fill="hold"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1+ppt_w/2"/>
                                          </p:val>
                                        </p:tav>
                                      </p:tavLst>
                                    </p:anim>
                                    <p:anim calcmode="lin" valueType="num">
                                      <p:cBhvr additive="base">
                                        <p:cTn id="17" dur="3000"/>
                                        <p:tgtEl>
                                          <p:spTgt spid="7"/>
                                        </p:tgtEl>
                                        <p:attrNameLst>
                                          <p:attrName>ppt_y</p:attrName>
                                        </p:attrNameLst>
                                      </p:cBhvr>
                                      <p:tavLst>
                                        <p:tav tm="0">
                                          <p:val>
                                            <p:strVal val="ppt_y"/>
                                          </p:val>
                                        </p:tav>
                                        <p:tav tm="100000">
                                          <p:val>
                                            <p:strVal val="ppt_y"/>
                                          </p:val>
                                        </p:tav>
                                      </p:tavLst>
                                    </p:anim>
                                    <p:set>
                                      <p:cBhvr>
                                        <p:cTn id="18" dur="1" fill="hold">
                                          <p:stCondLst>
                                            <p:cond delay="2999"/>
                                          </p:stCondLst>
                                        </p:cTn>
                                        <p:tgtEl>
                                          <p:spTgt spid="7"/>
                                        </p:tgtEl>
                                        <p:attrNameLst>
                                          <p:attrName>style.visibility</p:attrName>
                                        </p:attrNameLst>
                                      </p:cBhvr>
                                      <p:to>
                                        <p:strVal val="hidden"/>
                                      </p:to>
                                    </p:set>
                                  </p:childTnLst>
                                </p:cTn>
                              </p:par>
                              <p:par>
                                <p:cTn id="19" presetID="13"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out)">
                                      <p:cBhvr>
                                        <p:cTn id="21" dur="3000"/>
                                        <p:tgtEl>
                                          <p:spTgt spid="7"/>
                                        </p:tgtEl>
                                      </p:cBhvr>
                                    </p:animEffect>
                                  </p:childTnLst>
                                </p:cTn>
                              </p:par>
                              <p:par>
                                <p:cTn id="22" presetID="7" presetClass="exit" presetSubtype="8" fill="hold" nodeType="withEffect">
                                  <p:stCondLst>
                                    <p:cond delay="0"/>
                                  </p:stCondLst>
                                  <p:childTnLst>
                                    <p:anim calcmode="lin" valueType="num">
                                      <p:cBhvr additive="base">
                                        <p:cTn id="23" dur="3000"/>
                                        <p:tgtEl>
                                          <p:spTgt spid="8"/>
                                        </p:tgtEl>
                                        <p:attrNameLst>
                                          <p:attrName>ppt_x</p:attrName>
                                        </p:attrNameLst>
                                      </p:cBhvr>
                                      <p:tavLst>
                                        <p:tav tm="0">
                                          <p:val>
                                            <p:strVal val="ppt_x"/>
                                          </p:val>
                                        </p:tav>
                                        <p:tav tm="100000">
                                          <p:val>
                                            <p:strVal val="0-ppt_w/2"/>
                                          </p:val>
                                        </p:tav>
                                      </p:tavLst>
                                    </p:anim>
                                    <p:anim calcmode="lin" valueType="num">
                                      <p:cBhvr additive="base">
                                        <p:cTn id="24" dur="3000"/>
                                        <p:tgtEl>
                                          <p:spTgt spid="8"/>
                                        </p:tgtEl>
                                        <p:attrNameLst>
                                          <p:attrName>ppt_y</p:attrName>
                                        </p:attrNameLst>
                                      </p:cBhvr>
                                      <p:tavLst>
                                        <p:tav tm="0">
                                          <p:val>
                                            <p:strVal val="ppt_y"/>
                                          </p:val>
                                        </p:tav>
                                        <p:tav tm="100000">
                                          <p:val>
                                            <p:strVal val="ppt_y"/>
                                          </p:val>
                                        </p:tav>
                                      </p:tavLst>
                                    </p:anim>
                                    <p:set>
                                      <p:cBhvr>
                                        <p:cTn id="25" dur="1" fill="hold">
                                          <p:stCondLst>
                                            <p:cond delay="2999"/>
                                          </p:stCondLst>
                                        </p:cTn>
                                        <p:tgtEl>
                                          <p:spTgt spid="8"/>
                                        </p:tgtEl>
                                        <p:attrNameLst>
                                          <p:attrName>style.visibility</p:attrName>
                                        </p:attrNameLst>
                                      </p:cBhvr>
                                      <p:to>
                                        <p:strVal val="hidden"/>
                                      </p:to>
                                    </p:set>
                                  </p:childTnLst>
                                </p:cTn>
                              </p:par>
                              <p:par>
                                <p:cTn id="26" presetID="13" presetClass="entr" presetSubtype="32"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plus(out)">
                                      <p:cBhvr>
                                        <p:cTn id="28" dur="3000"/>
                                        <p:tgtEl>
                                          <p:spTgt spid="8"/>
                                        </p:tgtEl>
                                      </p:cBhvr>
                                    </p:animEffect>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36 Monumento a Enrique Moriente.jpg"/>
          <p:cNvPicPr>
            <a:picLocks noChangeAspect="1"/>
          </p:cNvPicPr>
          <p:nvPr/>
        </p:nvPicPr>
        <p:blipFill>
          <a:blip r:embed="rId2" cstate="print"/>
          <a:srcRect/>
          <a:stretch>
            <a:fillRect/>
          </a:stretch>
        </p:blipFill>
        <p:spPr bwMode="auto">
          <a:xfrm>
            <a:off x="0" y="-452438"/>
            <a:ext cx="9144000" cy="5761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36 Monumento a Enrique Moriente.jpg"/>
          <p:cNvPicPr>
            <a:picLocks noChangeAspect="1"/>
          </p:cNvPicPr>
          <p:nvPr/>
        </p:nvPicPr>
        <p:blipFill>
          <a:blip r:embed="rId2" cstate="print"/>
          <a:srcRect/>
          <a:stretch>
            <a:fillRect/>
          </a:stretch>
        </p:blipFill>
        <p:spPr bwMode="auto">
          <a:xfrm>
            <a:off x="0" y="-452438"/>
            <a:ext cx="9144000" cy="5761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0" y="0"/>
            <a:ext cx="9144000" cy="5143500"/>
          </a:xfrm>
          <a:prstGeom prst="flowChartProcess">
            <a:avLst/>
          </a:prstGeom>
          <a:solidFill>
            <a:schemeClr val="tx1">
              <a:lumMod val="8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650" y="3579813"/>
            <a:ext cx="69850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nos hemos encontrado con un monumento en honor a Enrique </a:t>
            </a:r>
            <a:r>
              <a:rPr lang="es-ES" i="1" dirty="0" err="1">
                <a:effectLst>
                  <a:glow rad="101600">
                    <a:schemeClr val="accent2">
                      <a:satMod val="175000"/>
                      <a:alpha val="40000"/>
                    </a:schemeClr>
                  </a:glow>
                  <a:outerShdw blurRad="38100" dist="38100" dir="2700000" algn="tl">
                    <a:srgbClr val="000000">
                      <a:alpha val="43137"/>
                    </a:srgbClr>
                  </a:outerShdw>
                </a:effectLst>
              </a:rPr>
              <a:t>Morente</a:t>
            </a:r>
            <a:r>
              <a:rPr lang="es-ES" i="1" dirty="0">
                <a:effectLst>
                  <a:glow rad="101600">
                    <a:schemeClr val="accent2">
                      <a:satMod val="175000"/>
                      <a:alpha val="40000"/>
                    </a:schemeClr>
                  </a:glow>
                  <a:outerShdw blurRad="38100" dist="38100" dir="2700000" algn="tl">
                    <a:srgbClr val="000000">
                      <a:alpha val="43137"/>
                    </a:srgbClr>
                  </a:outerShdw>
                </a:effectLst>
              </a:rPr>
              <a:t>, cantaor flamenco fallecido en 2010.</a:t>
            </a:r>
          </a:p>
        </p:txBody>
      </p:sp>
    </p:spTree>
  </p:cSld>
  <p:clrMapOvr>
    <a:masterClrMapping/>
  </p:clrMapOvr>
  <mc:AlternateContent xmlns:mc="http://schemas.openxmlformats.org/markup-compatibility/2006">
    <mc:Choice xmlns:p14="http://schemas.microsoft.com/office/powerpoint/2010/main" Requires="p14">
      <p:transition spd="slow" p14:dur="325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9"/>
                                        </p:tgtEl>
                                      </p:cBhvr>
                                    </p:animEffect>
                                    <p:animScale>
                                      <p:cBhvr>
                                        <p:cTn id="7" dur="1500" autoRev="1" fill="hold"/>
                                        <p:tgtEl>
                                          <p:spTgt spid="9"/>
                                        </p:tgtEl>
                                      </p:cBhvr>
                                      <p:by x="105000" y="105000"/>
                                    </p:animScale>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000" fill="hold"/>
                                        <p:tgtEl>
                                          <p:spTgt spid="10"/>
                                        </p:tgtEl>
                                        <p:attrNameLst>
                                          <p:attrName>ppt_w</p:attrName>
                                        </p:attrNameLst>
                                      </p:cBhvr>
                                      <p:tavLst>
                                        <p:tav tm="0">
                                          <p:val>
                                            <p:fltVal val="0"/>
                                          </p:val>
                                        </p:tav>
                                        <p:tav tm="100000">
                                          <p:val>
                                            <p:strVal val="#ppt_w"/>
                                          </p:val>
                                        </p:tav>
                                      </p:tavLst>
                                    </p:anim>
                                    <p:anim calcmode="lin" valueType="num">
                                      <p:cBhvr>
                                        <p:cTn id="14" dur="3000" fill="hold"/>
                                        <p:tgtEl>
                                          <p:spTgt spid="10"/>
                                        </p:tgtEl>
                                        <p:attrNameLst>
                                          <p:attrName>ppt_h</p:attrName>
                                        </p:attrNameLst>
                                      </p:cBhvr>
                                      <p:tavLst>
                                        <p:tav tm="0">
                                          <p:val>
                                            <p:strVal val="#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plus(out)">
                                      <p:cBhvr>
                                        <p:cTn id="17" dur="3000"/>
                                        <p:tgtEl>
                                          <p:spTgt spid="10"/>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39 Calle Escritor Martin Recuerda.jpg"/>
          <p:cNvPicPr>
            <a:picLocks noChangeAspect="1"/>
          </p:cNvPicPr>
          <p:nvPr/>
        </p:nvPicPr>
        <p:blipFill>
          <a:blip r:embed="rId2" cstate="print"/>
          <a:srcRect/>
          <a:stretch>
            <a:fillRect/>
          </a:stretch>
        </p:blipFill>
        <p:spPr bwMode="auto">
          <a:xfrm>
            <a:off x="0" y="-45243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0" y="0"/>
            <a:ext cx="9144000" cy="5143500"/>
          </a:xfrm>
          <a:prstGeom prst="flowChartProcess">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39 Calle Escritor Martin Recuerda.jpg"/>
          <p:cNvPicPr>
            <a:picLocks noChangeAspect="1"/>
          </p:cNvPicPr>
          <p:nvPr/>
        </p:nvPicPr>
        <p:blipFill>
          <a:blip r:embed="rId2" cstate="print"/>
          <a:srcRect/>
          <a:stretch>
            <a:fillRect/>
          </a:stretch>
        </p:blipFill>
        <p:spPr bwMode="auto">
          <a:xfrm>
            <a:off x="0" y="-45243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084638"/>
            <a:ext cx="756121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Siguiendo con nuestro recorrido, otra calle desierta, parece mentira que estemos en pleno verano, si esto es ahora ¿que será en invierno?,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Estamos en la calle Escritor Martín Recuerda.</a:t>
            </a: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9"/>
                                        </p:tgtEl>
                                      </p:cBhvr>
                                    </p:animEffect>
                                    <p:animScale>
                                      <p:cBhvr>
                                        <p:cTn id="7" dur="1500" autoRev="1" fill="hold"/>
                                        <p:tgtEl>
                                          <p:spTgt spid="9"/>
                                        </p:tgtEl>
                                      </p:cBhvr>
                                      <p:by x="105000" y="105000"/>
                                    </p:animScale>
                                  </p:childTnLst>
                                </p:cTn>
                              </p:par>
                              <p:par>
                                <p:cTn id="8" presetID="21" presetClass="exit" presetSubtype="8" fill="hold" nodeType="withEffect">
                                  <p:stCondLst>
                                    <p:cond delay="0"/>
                                  </p:stCondLst>
                                  <p:childTnLst>
                                    <p:animEffect transition="out" filter="wheel(8)">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Vertical)">
                                      <p:cBhvr>
                                        <p:cTn id="13" dur="3000"/>
                                        <p:tgtEl>
                                          <p:spTgt spid="1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0" fill="hold"/>
                                        <p:tgtEl>
                                          <p:spTgt spid="10"/>
                                        </p:tgtEl>
                                        <p:attrNameLst>
                                          <p:attrName>ppt_w</p:attrName>
                                        </p:attrNameLst>
                                      </p:cBhvr>
                                      <p:tavLst>
                                        <p:tav tm="0">
                                          <p:val>
                                            <p:strVal val="#ppt_w+.3"/>
                                          </p:val>
                                        </p:tav>
                                        <p:tav tm="100000">
                                          <p:val>
                                            <p:strVal val="#ppt_w"/>
                                          </p:val>
                                        </p:tav>
                                      </p:tavLst>
                                    </p:anim>
                                    <p:anim calcmode="lin" valueType="num">
                                      <p:cBhvr>
                                        <p:cTn id="17" dur="3000" fill="hold"/>
                                        <p:tgtEl>
                                          <p:spTgt spid="10"/>
                                        </p:tgtEl>
                                        <p:attrNameLst>
                                          <p:attrName>ppt_h</p:attrName>
                                        </p:attrNameLst>
                                      </p:cBhvr>
                                      <p:tavLst>
                                        <p:tav tm="0">
                                          <p:val>
                                            <p:strVal val="#ppt_h"/>
                                          </p:val>
                                        </p:tav>
                                        <p:tav tm="100000">
                                          <p:val>
                                            <p:strVal val="#ppt_h"/>
                                          </p:val>
                                        </p:tav>
                                      </p:tavLst>
                                    </p:anim>
                                    <p:animEffect transition="in" filter="fade">
                                      <p:cBhvr>
                                        <p:cTn id="18" dur="3000"/>
                                        <p:tgtEl>
                                          <p:spTgt spid="10"/>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Proceso"/>
          <p:cNvSpPr/>
          <p:nvPr/>
        </p:nvSpPr>
        <p:spPr>
          <a:xfrm>
            <a:off x="0" y="0"/>
            <a:ext cx="9144000" cy="5667375"/>
          </a:xfrm>
          <a:prstGeom prst="flowChartProcess">
            <a:avLst/>
          </a:prstGeom>
          <a:blipFill dpi="0" rotWithShape="1">
            <a:blip r:embed="rId2"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0" y="0"/>
            <a:ext cx="9144000" cy="5143500"/>
          </a:xfrm>
          <a:prstGeom prst="flowChartProcess">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a:hlinkClick r:id="rId3"/>
          </p:cNvPr>
          <p:cNvSpPr/>
          <p:nvPr/>
        </p:nvSpPr>
        <p:spPr>
          <a:xfrm>
            <a:off x="0" y="0"/>
            <a:ext cx="9144000" cy="5667375"/>
          </a:xfrm>
          <a:prstGeom prst="flowChartProcess">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116013" y="4587875"/>
            <a:ext cx="5493812"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Ahora entraremos en La Bóveda de estilo medieval.</a:t>
            </a:r>
          </a:p>
        </p:txBody>
      </p:sp>
      <p:sp>
        <p:nvSpPr>
          <p:cNvPr id="9" name="8 CuadroTexto"/>
          <p:cNvSpPr txBox="1"/>
          <p:nvPr/>
        </p:nvSpPr>
        <p:spPr>
          <a:xfrm>
            <a:off x="1116013" y="4011613"/>
            <a:ext cx="6583854"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Estamos en la calle de la Bóveda donde parece ser que se va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 celebrar dentro de ella, algún tipo de exposición.</a:t>
            </a: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grpId="0" nodeType="withEffect">
                                  <p:stCondLst>
                                    <p:cond delay="0"/>
                                  </p:stCondLst>
                                  <p:childTnLst>
                                    <p:animEffect transition="out" filter="fade">
                                      <p:cBhvr>
                                        <p:cTn id="6" dur="3000" tmFilter="0, 0; .2, .5; .8, .5; 1, 0"/>
                                        <p:tgtEl>
                                          <p:spTgt spid="5"/>
                                        </p:tgtEl>
                                      </p:cBhvr>
                                    </p:animEffect>
                                    <p:animScale>
                                      <p:cBhvr>
                                        <p:cTn id="7" dur="1500" autoRev="1" fill="hold"/>
                                        <p:tgtEl>
                                          <p:spTgt spid="5"/>
                                        </p:tgtEl>
                                      </p:cBhvr>
                                      <p:by x="105000" y="105000"/>
                                    </p:animScale>
                                  </p:childTnLst>
                                </p:cTn>
                              </p:par>
                              <p:par>
                                <p:cTn id="8" presetID="21" presetClass="exit" presetSubtype="8" fill="hold" nodeType="withEffect">
                                  <p:stCondLst>
                                    <p:cond delay="0"/>
                                  </p:stCondLst>
                                  <p:childTnLst>
                                    <p:animEffect transition="out" filter="wheel(8)">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ntr" presetSubtype="4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outHorizontal)">
                                      <p:cBhvr>
                                        <p:cTn id="13" dur="3000"/>
                                        <p:tgtEl>
                                          <p:spTgt spid="8"/>
                                        </p:tgtEl>
                                      </p:cBhvr>
                                    </p:animEffect>
                                  </p:childTnLst>
                                </p:cTn>
                              </p:par>
                              <p:par>
                                <p:cTn id="14" presetID="16" presetClass="entr" presetSubtype="21" fill="hold" grpId="1"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3000"/>
                                        <p:tgtEl>
                                          <p:spTgt spid="8"/>
                                        </p:tgtEl>
                                      </p:cBhvr>
                                    </p:animEffect>
                                  </p:childTnLst>
                                </p:cTn>
                              </p:par>
                              <p:par>
                                <p:cTn id="17" presetID="23" presetClass="entr" presetSubtype="288"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strVal val="4/3*#ppt_w"/>
                                          </p:val>
                                        </p:tav>
                                        <p:tav tm="100000">
                                          <p:val>
                                            <p:strVal val="#ppt_w"/>
                                          </p:val>
                                        </p:tav>
                                      </p:tavLst>
                                    </p:anim>
                                    <p:anim calcmode="lin" valueType="num">
                                      <p:cBhvr>
                                        <p:cTn id="20" dur="3000" fill="hold"/>
                                        <p:tgtEl>
                                          <p:spTgt spid="8"/>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1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8" grpId="1" animBg="1"/>
      <p:bldP spid="8" grpId="2" animBg="1"/>
      <p:bldP spid="7" grpId="0"/>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41 La Boveda.jpg"/>
          <p:cNvPicPr>
            <a:picLocks noChangeAspect="1"/>
          </p:cNvPicPr>
          <p:nvPr/>
        </p:nvPicPr>
        <p:blipFill>
          <a:blip r:embed="rId2" cstate="print"/>
          <a:srcRect/>
          <a:stretch>
            <a:fillRect/>
          </a:stretch>
        </p:blipFill>
        <p:spPr bwMode="auto">
          <a:xfrm>
            <a:off x="0" y="-381000"/>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9144000" cy="5143500"/>
          </a:xfrm>
          <a:prstGeom prst="rect">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1" name="10 Imagen" descr="41 La Boveda.jpg"/>
          <p:cNvPicPr>
            <a:picLocks noChangeAspect="1"/>
          </p:cNvPicPr>
          <p:nvPr/>
        </p:nvPicPr>
        <p:blipFill>
          <a:blip r:embed="rId2" cstate="print"/>
          <a:srcRect/>
          <a:stretch>
            <a:fillRect/>
          </a:stretch>
        </p:blipFill>
        <p:spPr bwMode="auto">
          <a:xfrm>
            <a:off x="0" y="-381000"/>
            <a:ext cx="9144000" cy="60483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0825" y="4371975"/>
            <a:ext cx="764824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Entramos en la Bóveda Medieval, tengo la impresión de que en la </a:t>
            </a:r>
            <a:r>
              <a:rPr lang="es-ES" i="1" dirty="0" smtClean="0">
                <a:effectLst>
                  <a:glow rad="101600">
                    <a:schemeClr val="accent2">
                      <a:satMod val="175000"/>
                      <a:alpha val="40000"/>
                    </a:schemeClr>
                  </a:glow>
                  <a:outerShdw blurRad="38100" dist="38100" dir="2700000" algn="tl">
                    <a:srgbClr val="000000">
                      <a:alpha val="43137"/>
                    </a:srgbClr>
                  </a:outerShdw>
                </a:effectLst>
              </a:rPr>
              <a:t>Edad</a:t>
            </a:r>
            <a:endParaRPr lang="es-ES" i="1" dirty="0">
              <a:effectLst>
                <a:glow rad="101600">
                  <a:schemeClr val="accent2">
                    <a:satMod val="175000"/>
                    <a:alpha val="40000"/>
                  </a:schemeClr>
                </a:glow>
                <a:outerShdw blurRad="38100" dist="38100" dir="2700000" algn="tl">
                  <a:srgbClr val="000000">
                    <a:alpha val="43137"/>
                  </a:srgbClr>
                </a:outerShdw>
              </a:effectLst>
            </a:endParaRPr>
          </a:p>
          <a:p>
            <a:pPr>
              <a:defRPr/>
            </a:pPr>
            <a:r>
              <a:rPr lang="es-ES" i="1" dirty="0">
                <a:effectLst>
                  <a:glow rad="101600">
                    <a:schemeClr val="accent2">
                      <a:satMod val="175000"/>
                      <a:alpha val="40000"/>
                    </a:schemeClr>
                  </a:glow>
                  <a:outerShdw blurRad="38100" dist="38100" dir="2700000" algn="tl">
                    <a:srgbClr val="000000">
                      <a:alpha val="43137"/>
                    </a:srgbClr>
                  </a:outerShdw>
                </a:effectLst>
              </a:rPr>
              <a:t>Media, este pasadizo era alumbrado por antorchas como en los castillos.</a:t>
            </a:r>
          </a:p>
        </p:txBody>
      </p:sp>
    </p:spTree>
  </p:cSld>
  <p:clrMapOvr>
    <a:masterClrMapping/>
  </p:clrMapOvr>
  <mc:AlternateContent xmlns:mc="http://schemas.openxmlformats.org/markup-compatibility/2006">
    <mc:Choice xmlns:p14="http://schemas.microsoft.com/office/powerpoint/2010/main" Requires="p14">
      <p:transition spd="slow" p14:dur="325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9"/>
                                        </p:tgtEl>
                                      </p:cBhvr>
                                    </p:animEffect>
                                    <p:animScale>
                                      <p:cBhvr>
                                        <p:cTn id="7" dur="1500" autoRev="1" fill="hold"/>
                                        <p:tgtEl>
                                          <p:spTgt spid="9"/>
                                        </p:tgtEl>
                                      </p:cBhvr>
                                      <p:by x="105000" y="105000"/>
                                    </p:animScale>
                                  </p:childTnLst>
                                </p:cTn>
                              </p:par>
                              <p:par>
                                <p:cTn id="8" presetID="21" presetClass="exit" presetSubtype="8" fill="hold" grpId="0" nodeType="withEffect">
                                  <p:stCondLst>
                                    <p:cond delay="0"/>
                                  </p:stCondLst>
                                  <p:childTnLst>
                                    <p:animEffect transition="out" filter="wheel(8)">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3000"/>
                                        <p:tgtEl>
                                          <p:spTgt spid="11"/>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3000" fill="hold"/>
                                        <p:tgtEl>
                                          <p:spTgt spid="11"/>
                                        </p:tgtEl>
                                        <p:attrNameLst>
                                          <p:attrName>ppt_w</p:attrName>
                                        </p:attrNameLst>
                                      </p:cBhvr>
                                      <p:tavLst>
                                        <p:tav tm="0">
                                          <p:val>
                                            <p:strVal val="#ppt_w+.3"/>
                                          </p:val>
                                        </p:tav>
                                        <p:tav tm="100000">
                                          <p:val>
                                            <p:strVal val="#ppt_w"/>
                                          </p:val>
                                        </p:tav>
                                      </p:tavLst>
                                    </p:anim>
                                    <p:anim calcmode="lin" valueType="num">
                                      <p:cBhvr>
                                        <p:cTn id="17" dur="3000" fill="hold"/>
                                        <p:tgtEl>
                                          <p:spTgt spid="11"/>
                                        </p:tgtEl>
                                        <p:attrNameLst>
                                          <p:attrName>ppt_h</p:attrName>
                                        </p:attrNameLst>
                                      </p:cBhvr>
                                      <p:tavLst>
                                        <p:tav tm="0">
                                          <p:val>
                                            <p:strVal val="#ppt_h"/>
                                          </p:val>
                                        </p:tav>
                                        <p:tav tm="100000">
                                          <p:val>
                                            <p:strVal val="#ppt_h"/>
                                          </p:val>
                                        </p:tav>
                                      </p:tavLst>
                                    </p:anim>
                                    <p:animEffect transition="in" filter="fade">
                                      <p:cBhvr>
                                        <p:cTn id="18" dur="3000"/>
                                        <p:tgtEl>
                                          <p:spTgt spid="11"/>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Proceso"/>
          <p:cNvSpPr/>
          <p:nvPr/>
        </p:nvSpPr>
        <p:spPr>
          <a:xfrm>
            <a:off x="0" y="-523875"/>
            <a:ext cx="9144000" cy="6119813"/>
          </a:xfrm>
          <a:prstGeom prst="flowChartProcess">
            <a:avLst/>
          </a:prstGeom>
          <a:blipFill dpi="0" rotWithShape="1">
            <a:blip r:embed="rId2"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0" y="0"/>
            <a:ext cx="9144000" cy="5143500"/>
          </a:xfrm>
          <a:prstGeom prst="flowChartProcess">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a:hlinkClick r:id="rId3"/>
          </p:cNvPr>
          <p:cNvSpPr/>
          <p:nvPr/>
        </p:nvSpPr>
        <p:spPr>
          <a:xfrm>
            <a:off x="0" y="-523875"/>
            <a:ext cx="9144000" cy="6119813"/>
          </a:xfrm>
          <a:prstGeom prst="flowChartProcess">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042988" y="4011613"/>
            <a:ext cx="691338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Dentro de La Bóveda se encuentran unas hornacinas, donde se albergan algunas  imágenes como esta de la Virgen del Rosario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miniatura.</a:t>
            </a:r>
          </a:p>
        </p:txBody>
      </p:sp>
    </p:spTree>
  </p:cSld>
  <p:clrMapOvr>
    <a:masterClrMapping/>
  </p:clrMapOvr>
  <mc:AlternateContent xmlns:mc="http://schemas.openxmlformats.org/markup-compatibility/2006">
    <mc:Choice xmlns:p14="http://schemas.microsoft.com/office/powerpoint/2010/main" Requires="p14">
      <p:transition spd="slow" p14:dur="325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grpId="0" nodeType="withEffect">
                                  <p:stCondLst>
                                    <p:cond delay="0"/>
                                  </p:stCondLst>
                                  <p:childTnLst>
                                    <p:animEffect transition="out" filter="fade">
                                      <p:cBhvr>
                                        <p:cTn id="6" dur="3000" tmFilter="0, 0; .2, .5; .8, .5; 1, 0"/>
                                        <p:tgtEl>
                                          <p:spTgt spid="5"/>
                                        </p:tgtEl>
                                      </p:cBhvr>
                                    </p:animEffect>
                                    <p:animScale>
                                      <p:cBhvr>
                                        <p:cTn id="7" dur="1500" autoRev="1" fill="hold"/>
                                        <p:tgtEl>
                                          <p:spTgt spid="5"/>
                                        </p:tgtEl>
                                      </p:cBhvr>
                                      <p:by x="105000" y="105000"/>
                                    </p:animScale>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4)">
                                      <p:cBhvr>
                                        <p:cTn id="13" dur="3000"/>
                                        <p:tgtEl>
                                          <p:spTgt spid="8"/>
                                        </p:tgtEl>
                                      </p:cBhvr>
                                    </p:animEffect>
                                  </p:childTnLst>
                                </p:cTn>
                              </p:par>
                              <p:par>
                                <p:cTn id="14" presetID="50" presetClass="entr" presetSubtype="0" decel="100000" fill="hold" grpId="1"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strVal val="#ppt_w+.3"/>
                                          </p:val>
                                        </p:tav>
                                        <p:tav tm="100000">
                                          <p:val>
                                            <p:strVal val="#ppt_w"/>
                                          </p:val>
                                        </p:tav>
                                      </p:tavLst>
                                    </p:anim>
                                    <p:anim calcmode="lin" valueType="num">
                                      <p:cBhvr>
                                        <p:cTn id="17" dur="3000" fill="hold"/>
                                        <p:tgtEl>
                                          <p:spTgt spid="8"/>
                                        </p:tgtEl>
                                        <p:attrNameLst>
                                          <p:attrName>ppt_h</p:attrName>
                                        </p:attrNameLst>
                                      </p:cBhvr>
                                      <p:tavLst>
                                        <p:tav tm="0">
                                          <p:val>
                                            <p:strVal val="#ppt_h"/>
                                          </p:val>
                                        </p:tav>
                                        <p:tav tm="100000">
                                          <p:val>
                                            <p:strVal val="#ppt_h"/>
                                          </p:val>
                                        </p:tav>
                                      </p:tavLst>
                                    </p:anim>
                                    <p:animEffect transition="in" filter="fade">
                                      <p:cBhvr>
                                        <p:cTn id="18" dur="3000"/>
                                        <p:tgtEl>
                                          <p:spTgt spid="8"/>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8" grpId="1" animBg="1"/>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43.jpg"/>
          <p:cNvPicPr>
            <a:picLocks noChangeAspect="1"/>
          </p:cNvPicPr>
          <p:nvPr/>
        </p:nvPicPr>
        <p:blipFill>
          <a:blip r:embed="rId2" cstate="print"/>
          <a:srcRect/>
          <a:stretch>
            <a:fillRect/>
          </a:stretch>
        </p:blipFill>
        <p:spPr bwMode="auto">
          <a:xfrm>
            <a:off x="0" y="-45243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0" y="0"/>
            <a:ext cx="9144000" cy="5143500"/>
          </a:xfrm>
          <a:prstGeom prst="flowChartProcess">
            <a:avLst/>
          </a:prstGeom>
          <a:solidFill>
            <a:schemeClr val="accent5">
              <a:lumMod val="20000"/>
              <a:lumOff val="8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43.jpg"/>
          <p:cNvPicPr>
            <a:picLocks noChangeAspect="1"/>
          </p:cNvPicPr>
          <p:nvPr/>
        </p:nvPicPr>
        <p:blipFill>
          <a:blip r:embed="rId2" cstate="print"/>
          <a:srcRect/>
          <a:stretch>
            <a:fillRect/>
          </a:stretch>
        </p:blipFill>
        <p:spPr bwMode="auto">
          <a:xfrm>
            <a:off x="0" y="-45243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300538"/>
            <a:ext cx="717382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1F497D"/>
                  </a:outerShdw>
                </a:effectLst>
              </a:rPr>
              <a:t>Otra hornacina  cerca de la anterior, pero esta contiene al Cristo del </a:t>
            </a:r>
          </a:p>
          <a:p>
            <a:pPr>
              <a:defRPr/>
            </a:pPr>
            <a:r>
              <a:rPr lang="es-ES" i="1" dirty="0">
                <a:effectLst>
                  <a:glow rad="101600">
                    <a:schemeClr val="accent2">
                      <a:satMod val="175000"/>
                      <a:alpha val="40000"/>
                    </a:schemeClr>
                  </a:glow>
                  <a:outerShdw blurRad="38100" dist="38100" dir="2700000" algn="tl">
                    <a:srgbClr val="1F497D"/>
                  </a:outerShdw>
                </a:effectLst>
              </a:rPr>
              <a:t>Sagrado Corazón,,,, un poco descentrada me salió pero bueno.</a:t>
            </a:r>
          </a:p>
        </p:txBody>
      </p:sp>
    </p:spTree>
  </p:cSld>
  <p:clrMapOvr>
    <a:masterClrMapping/>
  </p:clrMapOvr>
  <mc:AlternateContent xmlns:mc="http://schemas.openxmlformats.org/markup-compatibility/2006">
    <mc:Choice xmlns:p14="http://schemas.microsoft.com/office/powerpoint/2010/main" Requires="p14">
      <p:transition spd="slow" p14:dur="325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9"/>
                                        </p:tgtEl>
                                      </p:cBhvr>
                                    </p:animEffect>
                                    <p:animScale>
                                      <p:cBhvr>
                                        <p:cTn id="7" dur="1500" autoRev="1" fill="hold"/>
                                        <p:tgtEl>
                                          <p:spTgt spid="9"/>
                                        </p:tgtEl>
                                      </p:cBhvr>
                                      <p:by x="105000" y="105000"/>
                                    </p:animScale>
                                  </p:childTnLst>
                                </p:cTn>
                              </p:par>
                              <p:par>
                                <p:cTn id="8" presetID="16" presetClass="exit" presetSubtype="26" fill="hold" nodeType="withEffect">
                                  <p:stCondLst>
                                    <p:cond delay="0"/>
                                  </p:stCondLst>
                                  <p:childTnLst>
                                    <p:animEffect transition="out" filter="barn(in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4)">
                                      <p:cBhvr>
                                        <p:cTn id="13" dur="3000"/>
                                        <p:tgtEl>
                                          <p:spTgt spid="1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0" fill="hold"/>
                                        <p:tgtEl>
                                          <p:spTgt spid="10"/>
                                        </p:tgtEl>
                                        <p:attrNameLst>
                                          <p:attrName>ppt_w</p:attrName>
                                        </p:attrNameLst>
                                      </p:cBhvr>
                                      <p:tavLst>
                                        <p:tav tm="0">
                                          <p:val>
                                            <p:strVal val="#ppt_w+.3"/>
                                          </p:val>
                                        </p:tav>
                                        <p:tav tm="100000">
                                          <p:val>
                                            <p:strVal val="#ppt_w"/>
                                          </p:val>
                                        </p:tav>
                                      </p:tavLst>
                                    </p:anim>
                                    <p:anim calcmode="lin" valueType="num">
                                      <p:cBhvr>
                                        <p:cTn id="17" dur="3000" fill="hold"/>
                                        <p:tgtEl>
                                          <p:spTgt spid="10"/>
                                        </p:tgtEl>
                                        <p:attrNameLst>
                                          <p:attrName>ppt_h</p:attrName>
                                        </p:attrNameLst>
                                      </p:cBhvr>
                                      <p:tavLst>
                                        <p:tav tm="0">
                                          <p:val>
                                            <p:strVal val="#ppt_h"/>
                                          </p:val>
                                        </p:tav>
                                        <p:tav tm="100000">
                                          <p:val>
                                            <p:strVal val="#ppt_h"/>
                                          </p:val>
                                        </p:tav>
                                      </p:tavLst>
                                    </p:anim>
                                    <p:animEffect transition="in" filter="fade">
                                      <p:cBhvr>
                                        <p:cTn id="18" dur="3000"/>
                                        <p:tgtEl>
                                          <p:spTgt spid="10"/>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596900"/>
            <a:ext cx="9144000" cy="6121400"/>
          </a:xfrm>
          <a:prstGeom prst="rect">
            <a:avLst/>
          </a:prstGeom>
          <a:blipFill dpi="0" rotWithShape="1">
            <a:blip r:embed="rId2"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596900"/>
            <a:ext cx="9144000" cy="61214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187450" y="4371975"/>
            <a:ext cx="6083717"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Después de recorrer la Bóveda, salimos a un mirador con</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vistas al barrio del Albaicín.</a:t>
            </a:r>
          </a:p>
        </p:txBody>
      </p:sp>
    </p:spTree>
  </p:cSld>
  <p:clrMapOvr>
    <a:masterClrMapping/>
  </p:clrMapOvr>
  <mc:AlternateContent xmlns:mc="http://schemas.openxmlformats.org/markup-compatibility/2006">
    <mc:Choice xmlns:p14="http://schemas.microsoft.com/office/powerpoint/2010/main" Requires="p14">
      <p:transition spd="slow" p14:dur="325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grpId="0" nodeType="withEffect">
                                  <p:stCondLst>
                                    <p:cond delay="0"/>
                                  </p:stCondLst>
                                  <p:childTnLst>
                                    <p:animEffect transition="out" filter="fade">
                                      <p:cBhvr>
                                        <p:cTn id="6" dur="3000" tmFilter="0, 0; .2, .5; .8, .5; 1, 0"/>
                                        <p:tgtEl>
                                          <p:spTgt spid="5"/>
                                        </p:tgtEl>
                                      </p:cBhvr>
                                    </p:animEffect>
                                    <p:animScale>
                                      <p:cBhvr>
                                        <p:cTn id="7" dur="1500" autoRev="1" fill="hold"/>
                                        <p:tgtEl>
                                          <p:spTgt spid="5"/>
                                        </p:tgtEl>
                                      </p:cBhvr>
                                      <p:by x="105000" y="105000"/>
                                    </p:animScale>
                                  </p:childTnLst>
                                </p:cTn>
                              </p:par>
                              <p:par>
                                <p:cTn id="8" presetID="16" presetClass="exit" presetSubtype="21" fill="hold" nodeType="withEffect">
                                  <p:stCondLst>
                                    <p:cond delay="0"/>
                                  </p:stCondLst>
                                  <p:childTnLst>
                                    <p:animEffect transition="out" filter="barn(in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8)">
                                      <p:cBhvr>
                                        <p:cTn id="13" dur="3000"/>
                                        <p:tgtEl>
                                          <p:spTgt spid="8"/>
                                        </p:tgtEl>
                                      </p:cBhvr>
                                    </p:animEffect>
                                  </p:childTnLst>
                                </p:cTn>
                              </p:par>
                              <p:par>
                                <p:cTn id="14" presetID="50" presetClass="entr" presetSubtype="0" decel="100000" fill="hold" grpId="1"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strVal val="#ppt_w+.3"/>
                                          </p:val>
                                        </p:tav>
                                        <p:tav tm="100000">
                                          <p:val>
                                            <p:strVal val="#ppt_w"/>
                                          </p:val>
                                        </p:tav>
                                      </p:tavLst>
                                    </p:anim>
                                    <p:anim calcmode="lin" valueType="num">
                                      <p:cBhvr>
                                        <p:cTn id="17" dur="3000" fill="hold"/>
                                        <p:tgtEl>
                                          <p:spTgt spid="8"/>
                                        </p:tgtEl>
                                        <p:attrNameLst>
                                          <p:attrName>ppt_h</p:attrName>
                                        </p:attrNameLst>
                                      </p:cBhvr>
                                      <p:tavLst>
                                        <p:tav tm="0">
                                          <p:val>
                                            <p:strVal val="#ppt_h"/>
                                          </p:val>
                                        </p:tav>
                                        <p:tav tm="100000">
                                          <p:val>
                                            <p:strVal val="#ppt_h"/>
                                          </p:val>
                                        </p:tav>
                                      </p:tavLst>
                                    </p:anim>
                                    <p:animEffect transition="in" filter="fade">
                                      <p:cBhvr>
                                        <p:cTn id="18" dur="3000"/>
                                        <p:tgtEl>
                                          <p:spTgt spid="8"/>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8" grpId="1" animBg="1"/>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45 El Albaicin y anocheciendo.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45 El Albaicin y anocheciendo.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a:hlinkClick r:id="rId3"/>
          </p:cNvPr>
          <p:cNvSpPr/>
          <p:nvPr/>
        </p:nvSpPr>
        <p:spPr>
          <a:xfrm>
            <a:off x="0" y="0"/>
            <a:ext cx="9144000" cy="5143500"/>
          </a:xfrm>
          <a:prstGeom prst="rect">
            <a:avLst/>
          </a:prstGeom>
          <a:solidFill>
            <a:schemeClr val="accent1">
              <a:lumMod val="20000"/>
              <a:lumOff val="8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79388" y="3667125"/>
            <a:ext cx="8785225"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turismo es la fuente principal de su economía, con varios hoteles y zonas residenciales en la playa y en el monte. Y nosotros, como ya estamos cansados de andar y subir y bajar tantas cuestas, nos vamos para casa a descansar y como digo siempre, espero y deseo que este paseo haya sido del agrado de todos/as.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6000">
        <p15:prstTrans prst="win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7"/>
                                        </p:tgtEl>
                                      </p:cBhvr>
                                    </p:animEffect>
                                    <p:animScale>
                                      <p:cBhvr>
                                        <p:cTn id="7" dur="1500" autoRev="1" fill="hold"/>
                                        <p:tgtEl>
                                          <p:spTgt spid="7"/>
                                        </p:tgtEl>
                                      </p:cBhvr>
                                      <p:by x="105000" y="105000"/>
                                    </p:animScale>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000"/>
                                        <p:tgtEl>
                                          <p:spTgt spid="10"/>
                                        </p:tgtEl>
                                      </p:cBhvr>
                                    </p:animEffect>
                                  </p:childTnLst>
                                </p:cTn>
                              </p:par>
                              <p:par>
                                <p:cTn id="11" presetID="16" presetClass="entr" presetSubtype="37"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outVertical)">
                                      <p:cBhvr>
                                        <p:cTn id="13" dur="3000"/>
                                        <p:tgtEl>
                                          <p:spTgt spid="8"/>
                                        </p:tgtEl>
                                      </p:cBhvr>
                                    </p:animEffect>
                                  </p:childTnLst>
                                </p:cTn>
                              </p:par>
                              <p:par>
                                <p:cTn id="14" presetID="17"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strVal val="#ppt_h"/>
                                          </p:val>
                                        </p:tav>
                                        <p:tav tm="100000">
                                          <p:val>
                                            <p:strVal val="#ppt_h"/>
                                          </p:val>
                                        </p:tav>
                                      </p:tavLst>
                                    </p:anim>
                                  </p:childTnLst>
                                </p:cTn>
                              </p:par>
                              <p:par>
                                <p:cTn id="18" presetID="17" presetClass="exit" presetSubtype="10" fill="hold" nodeType="withEffect">
                                  <p:stCondLst>
                                    <p:cond delay="0"/>
                                  </p:stCondLst>
                                  <p:childTnLst>
                                    <p:anim calcmode="lin" valueType="num">
                                      <p:cBhvr>
                                        <p:cTn id="19" dur="3000"/>
                                        <p:tgtEl>
                                          <p:spTgt spid="8"/>
                                        </p:tgtEl>
                                        <p:attrNameLst>
                                          <p:attrName>ppt_w</p:attrName>
                                        </p:attrNameLst>
                                      </p:cBhvr>
                                      <p:tavLst>
                                        <p:tav tm="0">
                                          <p:val>
                                            <p:strVal val="ppt_w"/>
                                          </p:val>
                                        </p:tav>
                                        <p:tav tm="100000">
                                          <p:val>
                                            <p:fltVal val="0"/>
                                          </p:val>
                                        </p:tav>
                                      </p:tavLst>
                                    </p:anim>
                                    <p:anim calcmode="lin" valueType="num">
                                      <p:cBhvr>
                                        <p:cTn id="20" dur="3000"/>
                                        <p:tgtEl>
                                          <p:spTgt spid="8"/>
                                        </p:tgtEl>
                                        <p:attrNameLst>
                                          <p:attrName>ppt_h</p:attrName>
                                        </p:attrNameLst>
                                      </p:cBhvr>
                                      <p:tavLst>
                                        <p:tav tm="0">
                                          <p:val>
                                            <p:strVal val="ppt_h"/>
                                          </p:val>
                                        </p:tav>
                                        <p:tav tm="100000">
                                          <p:val>
                                            <p:strVal val="ppt_h"/>
                                          </p:val>
                                        </p:tav>
                                      </p:tavLst>
                                    </p:anim>
                                    <p:set>
                                      <p:cBhvr>
                                        <p:cTn id="21" dur="1" fill="hold">
                                          <p:stCondLst>
                                            <p:cond delay="2999"/>
                                          </p:stCondLst>
                                        </p:cTn>
                                        <p:tgtEl>
                                          <p:spTgt spid="8"/>
                                        </p:tgtEl>
                                        <p:attrNameLst>
                                          <p:attrName>style.visibility</p:attrName>
                                        </p:attrNameLst>
                                      </p:cBhvr>
                                      <p:to>
                                        <p:strVal val="hidden"/>
                                      </p:to>
                                    </p:se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WordArt 2"/>
          <p:cNvSpPr>
            <a:spLocks noChangeArrowheads="1" noChangeShapeType="1" noTextEdit="1"/>
          </p:cNvSpPr>
          <p:nvPr/>
        </p:nvSpPr>
        <p:spPr bwMode="auto">
          <a:xfrm>
            <a:off x="1331913" y="1"/>
            <a:ext cx="6553200" cy="915988"/>
          </a:xfrm>
          <a:prstGeom prst="rect">
            <a:avLst/>
          </a:prstGeom>
        </p:spPr>
        <p:txBody>
          <a:bodyPr wrap="none" fromWordArt="1">
            <a:prstTxWarp prst="textChevron">
              <a:avLst>
                <a:gd name="adj" fmla="val 25000"/>
              </a:avLst>
            </a:prstTxWarp>
            <a:scene3d>
              <a:camera prst="perspectiveAbove"/>
              <a:lightRig rig="legacyHarsh3" dir="b"/>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8067" name="WordArt 3"/>
          <p:cNvSpPr>
            <a:spLocks noChangeArrowheads="1" noChangeShapeType="1" noTextEdit="1"/>
          </p:cNvSpPr>
          <p:nvPr/>
        </p:nvSpPr>
        <p:spPr bwMode="auto">
          <a:xfrm>
            <a:off x="1907704" y="1275606"/>
            <a:ext cx="5040312" cy="59055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8068" name="WordArt 4"/>
          <p:cNvSpPr>
            <a:spLocks noChangeArrowheads="1" noChangeShapeType="1" noTextEdit="1"/>
          </p:cNvSpPr>
          <p:nvPr/>
        </p:nvSpPr>
        <p:spPr bwMode="auto">
          <a:xfrm>
            <a:off x="1259632" y="2211710"/>
            <a:ext cx="6624638" cy="720155"/>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rect">
                    <a:fillToRect l="50000" t="50000" r="50000" b="50000"/>
                  </a:path>
                </a:gradFill>
                <a:effectLst>
                  <a:prstShdw prst="shdw17" dist="17961" dir="13500000">
                    <a:srgbClr val="975F7A"/>
                  </a:prstShdw>
                </a:effectLst>
                <a:latin typeface="High Tower Text"/>
              </a:rPr>
              <a:t>   </a:t>
            </a:r>
            <a:r>
              <a:rPr lang="es-ES" sz="36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rect">
                    <a:fillToRect l="50000" t="50000" r="50000" b="50000"/>
                  </a:path>
                </a:gradFill>
                <a:effectLst>
                  <a:prstShdw prst="shdw17" dist="17961" dir="13500000">
                    <a:srgbClr val="975F7A"/>
                  </a:prstShdw>
                  <a:reflection blurRad="6350" stA="60000" endA="900" endPos="58000" dir="5400000" sy="-100000" algn="bl" rotWithShape="0"/>
                </a:effectLst>
                <a:latin typeface="High Tower Text"/>
              </a:rPr>
              <a:t>- Rosa María ( Paco Montalvo - Violín )   </a:t>
            </a:r>
          </a:p>
        </p:txBody>
      </p:sp>
      <p:sp>
        <p:nvSpPr>
          <p:cNvPr id="88069" name="WordArt 5"/>
          <p:cNvSpPr>
            <a:spLocks noChangeArrowheads="1" noChangeShapeType="1" noTextEdit="1"/>
          </p:cNvSpPr>
          <p:nvPr/>
        </p:nvSpPr>
        <p:spPr bwMode="auto">
          <a:xfrm>
            <a:off x="1259632" y="4083918"/>
            <a:ext cx="5976664" cy="72008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Impact"/>
              </a:rPr>
              <a:t>   </a:t>
            </a:r>
            <a:r>
              <a:rPr lang="es-ES" sz="32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Impact"/>
              </a:rPr>
              <a:t>- </a:t>
            </a:r>
            <a:r>
              <a:rPr lang="es-ES" sz="3200" kern="10" dirty="0" err="1">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Impact"/>
              </a:rPr>
              <a:t>Feuer</a:t>
            </a:r>
            <a:r>
              <a:rPr lang="es-ES" sz="32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Impact"/>
              </a:rPr>
              <a:t> </a:t>
            </a:r>
            <a:r>
              <a:rPr lang="es-ES" sz="3200" kern="10" dirty="0" err="1">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Impact"/>
              </a:rPr>
              <a:t>Tanz</a:t>
            </a:r>
            <a:r>
              <a:rPr lang="es-ES" sz="32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Impact"/>
              </a:rPr>
              <a:t> – ( Edward </a:t>
            </a:r>
            <a:r>
              <a:rPr lang="es-ES" sz="3200" kern="10" dirty="0" err="1">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Impact"/>
              </a:rPr>
              <a:t>Simoni</a:t>
            </a:r>
            <a:r>
              <a:rPr lang="es-ES" sz="32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Impact"/>
              </a:rPr>
              <a:t> )   </a:t>
            </a:r>
          </a:p>
        </p:txBody>
      </p:sp>
      <p:sp>
        <p:nvSpPr>
          <p:cNvPr id="88070" name="WordArt 6"/>
          <p:cNvSpPr>
            <a:spLocks noChangeArrowheads="1" noChangeShapeType="1" noTextEdit="1"/>
          </p:cNvSpPr>
          <p:nvPr/>
        </p:nvSpPr>
        <p:spPr bwMode="auto">
          <a:xfrm>
            <a:off x="1331640" y="3291830"/>
            <a:ext cx="6335713" cy="5778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Serrana de Málaga ( Paco de Lucía )  </a:t>
            </a:r>
          </a:p>
        </p:txBody>
      </p:sp>
    </p:spTree>
  </p:cSld>
  <p:clrMapOvr>
    <a:masterClrMapping/>
  </p:clrMapOvr>
  <mc:AlternateContent xmlns:mc="http://schemas.openxmlformats.org/markup-compatibility/2006">
    <mc:Choice xmlns:p14="http://schemas.microsoft.com/office/powerpoint/2010/main" Requires="p14">
      <p:transition spd="slow" p14:dur="325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fade">
                                      <p:cBhvr>
                                        <p:cTn id="7" dur="2000"/>
                                        <p:tgtEl>
                                          <p:spTgt spid="88066"/>
                                        </p:tgtEl>
                                      </p:cBhvr>
                                    </p:animEffect>
                                    <p:anim calcmode="lin" valueType="num">
                                      <p:cBhvr>
                                        <p:cTn id="8" dur="2000" fill="hold"/>
                                        <p:tgtEl>
                                          <p:spTgt spid="88066"/>
                                        </p:tgtEl>
                                        <p:attrNameLst>
                                          <p:attrName>ppt_x</p:attrName>
                                        </p:attrNameLst>
                                      </p:cBhvr>
                                      <p:tavLst>
                                        <p:tav tm="0">
                                          <p:val>
                                            <p:strVal val="#ppt_x"/>
                                          </p:val>
                                        </p:tav>
                                        <p:tav tm="100000">
                                          <p:val>
                                            <p:strVal val="#ppt_x"/>
                                          </p:val>
                                        </p:tav>
                                      </p:tavLst>
                                    </p:anim>
                                    <p:anim calcmode="lin" valueType="num">
                                      <p:cBhvr>
                                        <p:cTn id="9" dur="2000" fill="hold"/>
                                        <p:tgtEl>
                                          <p:spTgt spid="8806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7" presetClass="entr" presetSubtype="4" fill="hold" nodeType="afterEffect">
                                  <p:stCondLst>
                                    <p:cond delay="500"/>
                                  </p:stCondLst>
                                  <p:childTnLst>
                                    <p:set>
                                      <p:cBhvr>
                                        <p:cTn id="12" dur="1" fill="hold">
                                          <p:stCondLst>
                                            <p:cond delay="0"/>
                                          </p:stCondLst>
                                        </p:cTn>
                                        <p:tgtEl>
                                          <p:spTgt spid="88067"/>
                                        </p:tgtEl>
                                        <p:attrNameLst>
                                          <p:attrName>style.visibility</p:attrName>
                                        </p:attrNameLst>
                                      </p:cBhvr>
                                      <p:to>
                                        <p:strVal val="visible"/>
                                      </p:to>
                                    </p:set>
                                    <p:anim calcmode="lin" valueType="num">
                                      <p:cBhvr additive="base">
                                        <p:cTn id="13" dur="2000" fill="hold"/>
                                        <p:tgtEl>
                                          <p:spTgt spid="88067"/>
                                        </p:tgtEl>
                                        <p:attrNameLst>
                                          <p:attrName>ppt_x</p:attrName>
                                        </p:attrNameLst>
                                      </p:cBhvr>
                                      <p:tavLst>
                                        <p:tav tm="0">
                                          <p:val>
                                            <p:strVal val="#ppt_x"/>
                                          </p:val>
                                        </p:tav>
                                        <p:tav tm="100000">
                                          <p:val>
                                            <p:strVal val="#ppt_x"/>
                                          </p:val>
                                        </p:tav>
                                      </p:tavLst>
                                    </p:anim>
                                    <p:anim calcmode="lin" valueType="num">
                                      <p:cBhvr additive="base">
                                        <p:cTn id="14" dur="2000" fill="hold"/>
                                        <p:tgtEl>
                                          <p:spTgt spid="880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8067"/>
                                        </p:tgtEl>
                                        <p:attrNameLst>
                                          <p:attrName>style.visibility</p:attrName>
                                        </p:attrNameLst>
                                      </p:cBhvr>
                                      <p:to>
                                        <p:strVal val="visible"/>
                                      </p:to>
                                    </p:set>
                                    <p:anim calcmode="lin" valueType="num">
                                      <p:cBhvr>
                                        <p:cTn id="17" dur="2000" fill="hold"/>
                                        <p:tgtEl>
                                          <p:spTgt spid="88067"/>
                                        </p:tgtEl>
                                        <p:attrNameLst>
                                          <p:attrName>ppt_w</p:attrName>
                                        </p:attrNameLst>
                                      </p:cBhvr>
                                      <p:tavLst>
                                        <p:tav tm="0" fmla="#ppt_w*sin(2.5*pi*$)">
                                          <p:val>
                                            <p:fltVal val="0"/>
                                          </p:val>
                                        </p:tav>
                                        <p:tav tm="100000">
                                          <p:val>
                                            <p:fltVal val="1"/>
                                          </p:val>
                                        </p:tav>
                                      </p:tavLst>
                                    </p:anim>
                                    <p:anim calcmode="lin" valueType="num">
                                      <p:cBhvr>
                                        <p:cTn id="18" dur="2000" fill="hold"/>
                                        <p:tgtEl>
                                          <p:spTgt spid="88067"/>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23" presetClass="entr" presetSubtype="16" fill="hold" nodeType="afterEffect">
                                  <p:stCondLst>
                                    <p:cond delay="500"/>
                                  </p:stCondLst>
                                  <p:childTnLst>
                                    <p:set>
                                      <p:cBhvr>
                                        <p:cTn id="21" dur="1" fill="hold">
                                          <p:stCondLst>
                                            <p:cond delay="0"/>
                                          </p:stCondLst>
                                        </p:cTn>
                                        <p:tgtEl>
                                          <p:spTgt spid="88068"/>
                                        </p:tgtEl>
                                        <p:attrNameLst>
                                          <p:attrName>style.visibility</p:attrName>
                                        </p:attrNameLst>
                                      </p:cBhvr>
                                      <p:to>
                                        <p:strVal val="visible"/>
                                      </p:to>
                                    </p:set>
                                    <p:anim calcmode="lin" valueType="num">
                                      <p:cBhvr>
                                        <p:cTn id="22" dur="2000" fill="hold"/>
                                        <p:tgtEl>
                                          <p:spTgt spid="88068"/>
                                        </p:tgtEl>
                                        <p:attrNameLst>
                                          <p:attrName>ppt_w</p:attrName>
                                        </p:attrNameLst>
                                      </p:cBhvr>
                                      <p:tavLst>
                                        <p:tav tm="0">
                                          <p:val>
                                            <p:fltVal val="0"/>
                                          </p:val>
                                        </p:tav>
                                        <p:tav tm="100000">
                                          <p:val>
                                            <p:strVal val="#ppt_w"/>
                                          </p:val>
                                        </p:tav>
                                      </p:tavLst>
                                    </p:anim>
                                    <p:anim calcmode="lin" valueType="num">
                                      <p:cBhvr>
                                        <p:cTn id="23" dur="2000" fill="hold"/>
                                        <p:tgtEl>
                                          <p:spTgt spid="88068"/>
                                        </p:tgtEl>
                                        <p:attrNameLst>
                                          <p:attrName>ppt_h</p:attrName>
                                        </p:attrNameLst>
                                      </p:cBhvr>
                                      <p:tavLst>
                                        <p:tav tm="0">
                                          <p:val>
                                            <p:fltVal val="0"/>
                                          </p:val>
                                        </p:tav>
                                        <p:tav tm="100000">
                                          <p:val>
                                            <p:strVal val="#ppt_h"/>
                                          </p:val>
                                        </p:tav>
                                      </p:tavLst>
                                    </p:anim>
                                  </p:childTnLst>
                                </p:cTn>
                              </p:par>
                            </p:childTnLst>
                          </p:cTn>
                        </p:par>
                        <p:par>
                          <p:cTn id="24" fill="hold" nodeType="afterGroup">
                            <p:stCondLst>
                              <p:cond delay="7000"/>
                            </p:stCondLst>
                            <p:childTnLst>
                              <p:par>
                                <p:cTn id="25" presetID="7" presetClass="entr" presetSubtype="4" fill="hold" nodeType="afterEffect">
                                  <p:stCondLst>
                                    <p:cond delay="500"/>
                                  </p:stCondLst>
                                  <p:childTnLst>
                                    <p:set>
                                      <p:cBhvr>
                                        <p:cTn id="26" dur="1" fill="hold">
                                          <p:stCondLst>
                                            <p:cond delay="0"/>
                                          </p:stCondLst>
                                        </p:cTn>
                                        <p:tgtEl>
                                          <p:spTgt spid="88070"/>
                                        </p:tgtEl>
                                        <p:attrNameLst>
                                          <p:attrName>style.visibility</p:attrName>
                                        </p:attrNameLst>
                                      </p:cBhvr>
                                      <p:to>
                                        <p:strVal val="visible"/>
                                      </p:to>
                                    </p:set>
                                    <p:anim calcmode="lin" valueType="num">
                                      <p:cBhvr additive="base">
                                        <p:cTn id="27" dur="2000" fill="hold"/>
                                        <p:tgtEl>
                                          <p:spTgt spid="88070"/>
                                        </p:tgtEl>
                                        <p:attrNameLst>
                                          <p:attrName>ppt_x</p:attrName>
                                        </p:attrNameLst>
                                      </p:cBhvr>
                                      <p:tavLst>
                                        <p:tav tm="0">
                                          <p:val>
                                            <p:strVal val="#ppt_x"/>
                                          </p:val>
                                        </p:tav>
                                        <p:tav tm="100000">
                                          <p:val>
                                            <p:strVal val="#ppt_x"/>
                                          </p:val>
                                        </p:tav>
                                      </p:tavLst>
                                    </p:anim>
                                    <p:anim calcmode="lin" valueType="num">
                                      <p:cBhvr additive="base">
                                        <p:cTn id="28" dur="2000" fill="hold"/>
                                        <p:tgtEl>
                                          <p:spTgt spid="88070"/>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9500"/>
                            </p:stCondLst>
                            <p:childTnLst>
                              <p:par>
                                <p:cTn id="30" presetID="50" presetClass="entr" presetSubtype="0" decel="100000" fill="hold" nodeType="afterEffect">
                                  <p:stCondLst>
                                    <p:cond delay="500"/>
                                  </p:stCondLst>
                                  <p:childTnLst>
                                    <p:set>
                                      <p:cBhvr>
                                        <p:cTn id="31" dur="1" fill="hold">
                                          <p:stCondLst>
                                            <p:cond delay="0"/>
                                          </p:stCondLst>
                                        </p:cTn>
                                        <p:tgtEl>
                                          <p:spTgt spid="88069"/>
                                        </p:tgtEl>
                                        <p:attrNameLst>
                                          <p:attrName>style.visibility</p:attrName>
                                        </p:attrNameLst>
                                      </p:cBhvr>
                                      <p:to>
                                        <p:strVal val="visible"/>
                                      </p:to>
                                    </p:set>
                                    <p:anim calcmode="lin" valueType="num">
                                      <p:cBhvr>
                                        <p:cTn id="32" dur="2000" fill="hold"/>
                                        <p:tgtEl>
                                          <p:spTgt spid="88069"/>
                                        </p:tgtEl>
                                        <p:attrNameLst>
                                          <p:attrName>ppt_w</p:attrName>
                                        </p:attrNameLst>
                                      </p:cBhvr>
                                      <p:tavLst>
                                        <p:tav tm="0">
                                          <p:val>
                                            <p:strVal val="#ppt_w+.3"/>
                                          </p:val>
                                        </p:tav>
                                        <p:tav tm="100000">
                                          <p:val>
                                            <p:strVal val="#ppt_w"/>
                                          </p:val>
                                        </p:tav>
                                      </p:tavLst>
                                    </p:anim>
                                    <p:anim calcmode="lin" valueType="num">
                                      <p:cBhvr>
                                        <p:cTn id="33" dur="2000" fill="hold"/>
                                        <p:tgtEl>
                                          <p:spTgt spid="88069"/>
                                        </p:tgtEl>
                                        <p:attrNameLst>
                                          <p:attrName>ppt_h</p:attrName>
                                        </p:attrNameLst>
                                      </p:cBhvr>
                                      <p:tavLst>
                                        <p:tav tm="0">
                                          <p:val>
                                            <p:strVal val="#ppt_h"/>
                                          </p:val>
                                        </p:tav>
                                        <p:tav tm="100000">
                                          <p:val>
                                            <p:strVal val="#ppt_h"/>
                                          </p:val>
                                        </p:tav>
                                      </p:tavLst>
                                    </p:anim>
                                    <p:animEffect transition="in" filter="fade">
                                      <p:cBhvr>
                                        <p:cTn id="34" dur="2000"/>
                                        <p:tgtEl>
                                          <p:spTgt spid="880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0418"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0419"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0420"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a:ln w="9525">
            <a:noFill/>
            <a:miter lim="800000"/>
            <a:headEnd/>
            <a:tailEnd/>
          </a:ln>
        </p:spPr>
      </p:pic>
      <p:sp>
        <p:nvSpPr>
          <p:cNvPr id="60421"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0422"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0423"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60424"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60425"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60426"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60427"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60428"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7"/>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4885</TotalTime>
  <Words>2115</Words>
  <Application>Microsoft Office PowerPoint</Application>
  <PresentationFormat>Presentación en pantalla (16:9)</PresentationFormat>
  <Paragraphs>89</Paragraphs>
  <Slides>57</Slides>
  <Notes>1</Notes>
  <HiddenSlides>0</HiddenSlides>
  <MMClips>0</MMClips>
  <ScaleCrop>false</ScaleCrop>
  <HeadingPairs>
    <vt:vector size="6" baseType="variant">
      <vt:variant>
        <vt:lpstr>Fuentes usadas</vt:lpstr>
      </vt:variant>
      <vt:variant>
        <vt:i4>11</vt:i4>
      </vt:variant>
      <vt:variant>
        <vt:lpstr>Tema</vt:lpstr>
      </vt:variant>
      <vt:variant>
        <vt:i4>2</vt:i4>
      </vt:variant>
      <vt:variant>
        <vt:lpstr>Títulos de diapositiva</vt:lpstr>
      </vt:variant>
      <vt:variant>
        <vt:i4>57</vt:i4>
      </vt:variant>
    </vt:vector>
  </HeadingPairs>
  <TitlesOfParts>
    <vt:vector size="70" baseType="lpstr">
      <vt:lpstr>Arial</vt:lpstr>
      <vt:lpstr>Arial Black</vt:lpstr>
      <vt:lpstr>Calibri</vt:lpstr>
      <vt:lpstr>High Tower Text</vt:lpstr>
      <vt:lpstr>Hobo Std</vt:lpstr>
      <vt:lpstr>Impact</vt:lpstr>
      <vt:lpstr>Kristen ITC</vt:lpstr>
      <vt:lpstr>Lucida Bright</vt:lpstr>
      <vt:lpstr>Lucida Calligraphy</vt:lpstr>
      <vt:lpstr>Times New Roman</vt:lpstr>
      <vt:lpstr>Vivian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402</cp:revision>
  <dcterms:created xsi:type="dcterms:W3CDTF">2013-09-11T22:50:58Z</dcterms:created>
  <dcterms:modified xsi:type="dcterms:W3CDTF">2023-12-26T22:40:41Z</dcterms:modified>
</cp:coreProperties>
</file>