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9"/>
  </p:notesMasterIdLst>
  <p:sldIdLst>
    <p:sldId id="256" r:id="rId3"/>
    <p:sldId id="401" r:id="rId4"/>
    <p:sldId id="327" r:id="rId5"/>
    <p:sldId id="328" r:id="rId6"/>
    <p:sldId id="329" r:id="rId7"/>
    <p:sldId id="330" r:id="rId8"/>
    <p:sldId id="331" r:id="rId9"/>
    <p:sldId id="332" r:id="rId10"/>
    <p:sldId id="334" r:id="rId11"/>
    <p:sldId id="393" r:id="rId12"/>
    <p:sldId id="333" r:id="rId13"/>
    <p:sldId id="335" r:id="rId14"/>
    <p:sldId id="337" r:id="rId15"/>
    <p:sldId id="336" r:id="rId16"/>
    <p:sldId id="338" r:id="rId17"/>
    <p:sldId id="339" r:id="rId18"/>
    <p:sldId id="340" r:id="rId19"/>
    <p:sldId id="341" r:id="rId20"/>
    <p:sldId id="394" r:id="rId21"/>
    <p:sldId id="347" r:id="rId22"/>
    <p:sldId id="342" r:id="rId23"/>
    <p:sldId id="357" r:id="rId24"/>
    <p:sldId id="344" r:id="rId25"/>
    <p:sldId id="345" r:id="rId26"/>
    <p:sldId id="355" r:id="rId27"/>
    <p:sldId id="348" r:id="rId28"/>
    <p:sldId id="358" r:id="rId29"/>
    <p:sldId id="359" r:id="rId30"/>
    <p:sldId id="360" r:id="rId31"/>
    <p:sldId id="361" r:id="rId32"/>
    <p:sldId id="362" r:id="rId33"/>
    <p:sldId id="402" r:id="rId34"/>
    <p:sldId id="363" r:id="rId35"/>
    <p:sldId id="364" r:id="rId36"/>
    <p:sldId id="366" r:id="rId37"/>
    <p:sldId id="367" r:id="rId38"/>
    <p:sldId id="396" r:id="rId39"/>
    <p:sldId id="368" r:id="rId40"/>
    <p:sldId id="369" r:id="rId41"/>
    <p:sldId id="370" r:id="rId42"/>
    <p:sldId id="397" r:id="rId43"/>
    <p:sldId id="372" r:id="rId44"/>
    <p:sldId id="373" r:id="rId45"/>
    <p:sldId id="374" r:id="rId46"/>
    <p:sldId id="375" r:id="rId47"/>
    <p:sldId id="376" r:id="rId48"/>
    <p:sldId id="398" r:id="rId49"/>
    <p:sldId id="378" r:id="rId50"/>
    <p:sldId id="379" r:id="rId51"/>
    <p:sldId id="380" r:id="rId52"/>
    <p:sldId id="381" r:id="rId53"/>
    <p:sldId id="382" r:id="rId54"/>
    <p:sldId id="383" r:id="rId55"/>
    <p:sldId id="400" r:id="rId56"/>
    <p:sldId id="384" r:id="rId57"/>
    <p:sldId id="385" r:id="rId58"/>
    <p:sldId id="399" r:id="rId59"/>
    <p:sldId id="386" r:id="rId60"/>
    <p:sldId id="387" r:id="rId61"/>
    <p:sldId id="388" r:id="rId62"/>
    <p:sldId id="389" r:id="rId63"/>
    <p:sldId id="390" r:id="rId64"/>
    <p:sldId id="391" r:id="rId65"/>
    <p:sldId id="392" r:id="rId66"/>
    <p:sldId id="325" r:id="rId67"/>
    <p:sldId id="403" r:id="rId68"/>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paQMQft+crwBGbxjEdi+sA==" hashData="gxMhiTQMs4dDfEBEySKY7Ub3NpE="/>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9AE5"/>
    <a:srgbClr val="C39C69"/>
    <a:srgbClr val="00FF00"/>
    <a:srgbClr val="009900"/>
    <a:srgbClr val="FF5353"/>
    <a:srgbClr val="E820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06" autoAdjust="0"/>
    <p:restoredTop sz="94660"/>
  </p:normalViewPr>
  <p:slideViewPr>
    <p:cSldViewPr>
      <p:cViewPr>
        <p:scale>
          <a:sx n="60" d="100"/>
          <a:sy n="60" d="100"/>
        </p:scale>
        <p:origin x="672"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86C15E3A-C9AA-493D-B7A7-97BD8FA082FF}" type="datetimeFigureOut">
              <a:rPr lang="es-ES"/>
              <a:pPr/>
              <a:t>13/08/2023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F8DE9D44-4720-455C-908D-9D63D24DB500}" type="slidenum">
              <a:rPr lang="es-ES"/>
              <a:pPr/>
              <a:t>‹Nº›</a:t>
            </a:fld>
            <a:endParaRPr lang="es-ES"/>
          </a:p>
        </p:txBody>
      </p:sp>
    </p:spTree>
    <p:extLst>
      <p:ext uri="{BB962C8B-B14F-4D97-AF65-F5344CB8AC3E}">
        <p14:creationId xmlns:p14="http://schemas.microsoft.com/office/powerpoint/2010/main" val="281235672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7168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106696B-64FE-4C63-8C5D-D51A5D36D270}" type="slidenum">
              <a:rPr lang="es-ES">
                <a:latin typeface="Calibri" pitchFamily="34" charset="0"/>
              </a:rPr>
              <a:pPr eaLnBrk="1" hangingPunct="1"/>
              <a:t>49</a:t>
            </a:fld>
            <a:endParaRPr lang="es-E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3683BBCE-430E-4B2C-89B6-E36120254D6C}" type="datetimeFigureOut">
              <a:rPr lang="es-ES"/>
              <a:pPr/>
              <a:t>13/08/2023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EDA6B91-2BFB-4C9B-A22C-F68A79BCFDB8}" type="slidenum">
              <a:rPr lang="es-ES"/>
              <a:pPr/>
              <a:t>‹Nº›</a:t>
            </a:fld>
            <a:endParaRPr lang="es-ES"/>
          </a:p>
        </p:txBody>
      </p:sp>
    </p:spTree>
    <p:extLst>
      <p:ext uri="{BB962C8B-B14F-4D97-AF65-F5344CB8AC3E}">
        <p14:creationId xmlns:p14="http://schemas.microsoft.com/office/powerpoint/2010/main" val="1750854921"/>
      </p:ext>
    </p:extLst>
  </p:cSld>
  <p:clrMapOvr>
    <a:masterClrMapping/>
  </p:clrMapOvr>
  <p:transition spd="med" advTm="1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713C00B-6E29-4142-A1FF-D8E27AE220B3}" type="datetimeFigureOut">
              <a:rPr lang="es-ES"/>
              <a:pPr/>
              <a:t>13/08/2023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B97AAB8-E84B-45FE-AA57-E745CE95B532}" type="slidenum">
              <a:rPr lang="es-ES"/>
              <a:pPr/>
              <a:t>‹Nº›</a:t>
            </a:fld>
            <a:endParaRPr lang="es-ES"/>
          </a:p>
        </p:txBody>
      </p:sp>
    </p:spTree>
    <p:extLst>
      <p:ext uri="{BB962C8B-B14F-4D97-AF65-F5344CB8AC3E}">
        <p14:creationId xmlns:p14="http://schemas.microsoft.com/office/powerpoint/2010/main" val="389086797"/>
      </p:ext>
    </p:extLst>
  </p:cSld>
  <p:clrMapOvr>
    <a:masterClrMapping/>
  </p:clrMapOvr>
  <p:transition spd="med" advTm="1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3839F202-67E3-4C94-9A0E-E22766F745A2}" type="datetimeFigureOut">
              <a:rPr lang="es-ES"/>
              <a:pPr/>
              <a:t>13/08/2023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C6E1C53-E203-400B-A6B8-3494F9D52AB8}" type="slidenum">
              <a:rPr lang="es-ES"/>
              <a:pPr/>
              <a:t>‹Nº›</a:t>
            </a:fld>
            <a:endParaRPr lang="es-ES"/>
          </a:p>
        </p:txBody>
      </p:sp>
    </p:spTree>
    <p:extLst>
      <p:ext uri="{BB962C8B-B14F-4D97-AF65-F5344CB8AC3E}">
        <p14:creationId xmlns:p14="http://schemas.microsoft.com/office/powerpoint/2010/main" val="1650236801"/>
      </p:ext>
    </p:extLst>
  </p:cSld>
  <p:clrMapOvr>
    <a:masterClrMapping/>
  </p:clrMapOvr>
  <p:transition spd="med" advTm="1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44EF2306-517A-4912-90EF-B13F98DE3638}" type="datetimeFigureOut">
              <a:rPr lang="es-ES"/>
              <a:pPr/>
              <a:t>13/08/2023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0F93515-EBC7-4FC8-8A7E-945446A80A3A}" type="slidenum">
              <a:rPr lang="es-ES"/>
              <a:pPr/>
              <a:t>‹Nº›</a:t>
            </a:fld>
            <a:endParaRPr lang="es-ES"/>
          </a:p>
        </p:txBody>
      </p:sp>
    </p:spTree>
    <p:extLst>
      <p:ext uri="{BB962C8B-B14F-4D97-AF65-F5344CB8AC3E}">
        <p14:creationId xmlns:p14="http://schemas.microsoft.com/office/powerpoint/2010/main" val="477273528"/>
      </p:ext>
    </p:extLst>
  </p:cSld>
  <p:clrMapOvr>
    <a:masterClrMapping/>
  </p:clrMapOvr>
  <p:transition spd="med" advTm="1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038FC66-09CA-4FBD-8363-4E3935E45D7B}" type="datetimeFigureOut">
              <a:rPr lang="es-ES"/>
              <a:pPr/>
              <a:t>13/08/2023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B796CBB8-0BD4-477C-9A34-04236F64BD9A}" type="slidenum">
              <a:rPr lang="es-ES"/>
              <a:pPr/>
              <a:t>‹Nº›</a:t>
            </a:fld>
            <a:endParaRPr lang="es-ES"/>
          </a:p>
        </p:txBody>
      </p:sp>
    </p:spTree>
    <p:extLst>
      <p:ext uri="{BB962C8B-B14F-4D97-AF65-F5344CB8AC3E}">
        <p14:creationId xmlns:p14="http://schemas.microsoft.com/office/powerpoint/2010/main" val="639945539"/>
      </p:ext>
    </p:extLst>
  </p:cSld>
  <p:clrMapOvr>
    <a:masterClrMapping/>
  </p:clrMapOvr>
  <p:transition spd="med" advTm="1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8364114B-6874-41E2-998C-8F6134D0F982}" type="datetimeFigureOut">
              <a:rPr lang="es-ES"/>
              <a:pPr/>
              <a:t>13/08/2023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E000DB2D-3AEC-4BC7-A95D-8B01E320A2AC}" type="slidenum">
              <a:rPr lang="es-ES"/>
              <a:pPr/>
              <a:t>‹Nº›</a:t>
            </a:fld>
            <a:endParaRPr lang="es-ES"/>
          </a:p>
        </p:txBody>
      </p:sp>
    </p:spTree>
    <p:extLst>
      <p:ext uri="{BB962C8B-B14F-4D97-AF65-F5344CB8AC3E}">
        <p14:creationId xmlns:p14="http://schemas.microsoft.com/office/powerpoint/2010/main" val="200769202"/>
      </p:ext>
    </p:extLst>
  </p:cSld>
  <p:clrMapOvr>
    <a:masterClrMapping/>
  </p:clrMapOvr>
  <p:transition spd="med" advTm="1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1E559E20-5404-4740-9D45-130389774DF7}" type="datetimeFigureOut">
              <a:rPr lang="es-ES"/>
              <a:pPr/>
              <a:t>13/08/2023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F155A910-1879-447A-B848-40C47ABB572F}" type="slidenum">
              <a:rPr lang="es-ES"/>
              <a:pPr/>
              <a:t>‹Nº›</a:t>
            </a:fld>
            <a:endParaRPr lang="es-ES"/>
          </a:p>
        </p:txBody>
      </p:sp>
    </p:spTree>
    <p:extLst>
      <p:ext uri="{BB962C8B-B14F-4D97-AF65-F5344CB8AC3E}">
        <p14:creationId xmlns:p14="http://schemas.microsoft.com/office/powerpoint/2010/main" val="693758719"/>
      </p:ext>
    </p:extLst>
  </p:cSld>
  <p:clrMapOvr>
    <a:masterClrMapping/>
  </p:clrMapOvr>
  <p:transition spd="med" advTm="1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3A970AB-13DF-4717-A4D2-DC2FFA22FF3F}" type="datetimeFigureOut">
              <a:rPr lang="es-ES"/>
              <a:pPr/>
              <a:t>13/08/2023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43582CA-F46E-4DAC-BF8C-F3C8373A9B27}" type="slidenum">
              <a:rPr lang="es-ES"/>
              <a:pPr/>
              <a:t>‹Nº›</a:t>
            </a:fld>
            <a:endParaRPr lang="es-ES"/>
          </a:p>
        </p:txBody>
      </p:sp>
    </p:spTree>
    <p:extLst>
      <p:ext uri="{BB962C8B-B14F-4D97-AF65-F5344CB8AC3E}">
        <p14:creationId xmlns:p14="http://schemas.microsoft.com/office/powerpoint/2010/main" val="3066588158"/>
      </p:ext>
    </p:extLst>
  </p:cSld>
  <p:clrMapOvr>
    <a:masterClrMapping/>
  </p:clrMapOvr>
  <p:transition spd="med" advTm="1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22B345E0-3154-4963-9934-FEA7A2FE306A}" type="datetimeFigureOut">
              <a:rPr lang="es-ES"/>
              <a:pPr/>
              <a:t>13/08/2023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1D3DF20-211C-44D4-BDA0-034F823762B5}" type="slidenum">
              <a:rPr lang="es-ES"/>
              <a:pPr/>
              <a:t>‹Nº›</a:t>
            </a:fld>
            <a:endParaRPr lang="es-ES"/>
          </a:p>
        </p:txBody>
      </p:sp>
    </p:spTree>
    <p:extLst>
      <p:ext uri="{BB962C8B-B14F-4D97-AF65-F5344CB8AC3E}">
        <p14:creationId xmlns:p14="http://schemas.microsoft.com/office/powerpoint/2010/main" val="1424803263"/>
      </p:ext>
    </p:extLst>
  </p:cSld>
  <p:clrMapOvr>
    <a:masterClrMapping/>
  </p:clrMapOvr>
  <p:transition spd="med" advTm="1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C617C6C-DE63-4E71-A14A-99E4BB8C8B2C}" type="datetimeFigureOut">
              <a:rPr lang="es-ES"/>
              <a:pPr/>
              <a:t>13/08/2023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D6EDE03-F132-4214-8B7E-08D5AAF5726B}" type="slidenum">
              <a:rPr lang="es-ES"/>
              <a:pPr/>
              <a:t>‹Nº›</a:t>
            </a:fld>
            <a:endParaRPr lang="es-ES"/>
          </a:p>
        </p:txBody>
      </p:sp>
    </p:spTree>
    <p:extLst>
      <p:ext uri="{BB962C8B-B14F-4D97-AF65-F5344CB8AC3E}">
        <p14:creationId xmlns:p14="http://schemas.microsoft.com/office/powerpoint/2010/main" val="3582519283"/>
      </p:ext>
    </p:extLst>
  </p:cSld>
  <p:clrMapOvr>
    <a:masterClrMapping/>
  </p:clrMapOvr>
  <p:transition spd="med" advTm="1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6F3195C-8285-4D42-8F56-B548EF82B8B7}" type="datetimeFigureOut">
              <a:rPr lang="es-ES"/>
              <a:pPr/>
              <a:t>13/08/2023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2390414-6605-4B8A-8EAF-B8886D2A4B7E}" type="slidenum">
              <a:rPr lang="es-ES"/>
              <a:pPr/>
              <a:t>‹Nº›</a:t>
            </a:fld>
            <a:endParaRPr lang="es-ES"/>
          </a:p>
        </p:txBody>
      </p:sp>
    </p:spTree>
    <p:extLst>
      <p:ext uri="{BB962C8B-B14F-4D97-AF65-F5344CB8AC3E}">
        <p14:creationId xmlns:p14="http://schemas.microsoft.com/office/powerpoint/2010/main" val="1476064208"/>
      </p:ext>
    </p:extLst>
  </p:cSld>
  <p:clrMapOvr>
    <a:masterClrMapping/>
  </p:clrMapOvr>
  <p:transition spd="med" advTm="1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extLst>
      <p:ext uri="{BB962C8B-B14F-4D97-AF65-F5344CB8AC3E}">
        <p14:creationId xmlns:p14="http://schemas.microsoft.com/office/powerpoint/2010/main" val="2017102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ADEE871-1AAC-49F6-8445-A62582DFB869}" type="datetimeFigureOut">
              <a:rPr lang="es-ES"/>
              <a:pPr/>
              <a:t>13/08/2023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AF9D63B2-3751-42D6-A9D5-054B936861A6}"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15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www.facebook.com/pages/Mis-pps-y-otras-cosas/310372509044665" TargetMode="External"/><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0.jpeg"/><Relationship Id="rId4" Type="http://schemas.openxmlformats.org/officeDocument/2006/relationships/image" Target="../media/image49.jpeg"/></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WordArt 3"/>
          <p:cNvSpPr>
            <a:spLocks noChangeArrowheads="1" noChangeShapeType="1" noTextEdit="1"/>
          </p:cNvSpPr>
          <p:nvPr/>
        </p:nvSpPr>
        <p:spPr bwMode="auto">
          <a:xfrm>
            <a:off x="1331640" y="150912"/>
            <a:ext cx="6624638" cy="744438"/>
          </a:xfrm>
          <a:prstGeom prst="rect">
            <a:avLst/>
          </a:prstGeom>
        </p:spPr>
        <p:txBody>
          <a:bodyPr wrap="none" fromWordArt="1">
            <a:prstTxWarp prst="textTriangle">
              <a:avLst>
                <a:gd name="adj" fmla="val 4163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Un día en el Rastro de Madrid </a:t>
            </a:r>
          </a:p>
        </p:txBody>
      </p:sp>
      <p:sp>
        <p:nvSpPr>
          <p:cNvPr id="76804" name="WordArt 4"/>
          <p:cNvSpPr>
            <a:spLocks noChangeArrowheads="1" noChangeShapeType="1" noTextEdit="1"/>
          </p:cNvSpPr>
          <p:nvPr/>
        </p:nvSpPr>
        <p:spPr bwMode="auto">
          <a:xfrm>
            <a:off x="900113" y="1344613"/>
            <a:ext cx="7488237" cy="77628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Realizado con Fotografía de mi propiedad  </a:t>
            </a:r>
          </a:p>
        </p:txBody>
      </p:sp>
      <p:sp>
        <p:nvSpPr>
          <p:cNvPr id="76805" name="WordArt 5"/>
          <p:cNvSpPr>
            <a:spLocks noChangeArrowheads="1" noChangeShapeType="1" noTextEdit="1"/>
          </p:cNvSpPr>
          <p:nvPr/>
        </p:nvSpPr>
        <p:spPr bwMode="auto">
          <a:xfrm>
            <a:off x="755650" y="2570163"/>
            <a:ext cx="7704138" cy="658812"/>
          </a:xfrm>
          <a:prstGeom prst="rect">
            <a:avLst/>
          </a:prstGeom>
        </p:spPr>
        <p:txBody>
          <a:bodyPr wrap="none" fromWordArt="1">
            <a:prstTxWarp prst="textFadeUp">
              <a:avLst>
                <a:gd name="adj" fmla="val 6806"/>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76806" name="WordArt 6"/>
          <p:cNvSpPr>
            <a:spLocks noChangeArrowheads="1" noChangeShapeType="1" noTextEdit="1"/>
          </p:cNvSpPr>
          <p:nvPr/>
        </p:nvSpPr>
        <p:spPr bwMode="auto">
          <a:xfrm>
            <a:off x="1476375" y="3793604"/>
            <a:ext cx="6264275" cy="58313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76807" name="WordArt 7"/>
          <p:cNvSpPr>
            <a:spLocks noChangeArrowheads="1" noChangeShapeType="1" noTextEdit="1"/>
          </p:cNvSpPr>
          <p:nvPr/>
        </p:nvSpPr>
        <p:spPr bwMode="auto">
          <a:xfrm>
            <a:off x="2916238" y="4729163"/>
            <a:ext cx="3311525" cy="7397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FFFF"/>
                </a:solidFill>
                <a:effectLst>
                  <a:prstShdw prst="shdw17" dist="17961" dir="13500000">
                    <a:srgbClr val="999999"/>
                  </a:prstShdw>
                </a:effectLst>
                <a:latin typeface="High Tower Text"/>
              </a:rPr>
              <a:t> </a:t>
            </a:r>
            <a:r>
              <a:rPr lang="es-ES" sz="36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76803"/>
                                        </p:tgtEl>
                                        <p:attrNameLst>
                                          <p:attrName>style.visibility</p:attrName>
                                        </p:attrNameLst>
                                      </p:cBhvr>
                                      <p:to>
                                        <p:strVal val="visible"/>
                                      </p:to>
                                    </p:set>
                                    <p:anim calcmode="lin" valueType="num">
                                      <p:cBhvr>
                                        <p:cTn id="7" dur="2000" fill="hold"/>
                                        <p:tgtEl>
                                          <p:spTgt spid="76803"/>
                                        </p:tgtEl>
                                        <p:attrNameLst>
                                          <p:attrName>ppt_w</p:attrName>
                                        </p:attrNameLst>
                                      </p:cBhvr>
                                      <p:tavLst>
                                        <p:tav tm="0">
                                          <p:val>
                                            <p:strVal val="4*#ppt_w"/>
                                          </p:val>
                                        </p:tav>
                                        <p:tav tm="100000">
                                          <p:val>
                                            <p:strVal val="#ppt_w"/>
                                          </p:val>
                                        </p:tav>
                                      </p:tavLst>
                                    </p:anim>
                                    <p:anim calcmode="lin" valueType="num">
                                      <p:cBhvr>
                                        <p:cTn id="8" dur="2000" fill="hold"/>
                                        <p:tgtEl>
                                          <p:spTgt spid="76803"/>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6804"/>
                                        </p:tgtEl>
                                        <p:attrNameLst>
                                          <p:attrName>style.visibility</p:attrName>
                                        </p:attrNameLst>
                                      </p:cBhvr>
                                      <p:to>
                                        <p:strVal val="visible"/>
                                      </p:to>
                                    </p:set>
                                    <p:anim calcmode="lin" valueType="num">
                                      <p:cBhvr>
                                        <p:cTn id="12" dur="2000" fill="hold"/>
                                        <p:tgtEl>
                                          <p:spTgt spid="76804"/>
                                        </p:tgtEl>
                                        <p:attrNameLst>
                                          <p:attrName>ppt_w</p:attrName>
                                        </p:attrNameLst>
                                      </p:cBhvr>
                                      <p:tavLst>
                                        <p:tav tm="0">
                                          <p:val>
                                            <p:strVal val="#ppt_w*0.70"/>
                                          </p:val>
                                        </p:tav>
                                        <p:tav tm="100000">
                                          <p:val>
                                            <p:strVal val="#ppt_w"/>
                                          </p:val>
                                        </p:tav>
                                      </p:tavLst>
                                    </p:anim>
                                    <p:anim calcmode="lin" valueType="num">
                                      <p:cBhvr>
                                        <p:cTn id="13" dur="2000" fill="hold"/>
                                        <p:tgtEl>
                                          <p:spTgt spid="76804"/>
                                        </p:tgtEl>
                                        <p:attrNameLst>
                                          <p:attrName>ppt_h</p:attrName>
                                        </p:attrNameLst>
                                      </p:cBhvr>
                                      <p:tavLst>
                                        <p:tav tm="0">
                                          <p:val>
                                            <p:strVal val="#ppt_h"/>
                                          </p:val>
                                        </p:tav>
                                        <p:tav tm="100000">
                                          <p:val>
                                            <p:strVal val="#ppt_h"/>
                                          </p:val>
                                        </p:tav>
                                      </p:tavLst>
                                    </p:anim>
                                    <p:animEffect transition="in" filter="fade">
                                      <p:cBhvr>
                                        <p:cTn id="14" dur="2000"/>
                                        <p:tgtEl>
                                          <p:spTgt spid="76804"/>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6805"/>
                                        </p:tgtEl>
                                        <p:attrNameLst>
                                          <p:attrName>style.visibility</p:attrName>
                                        </p:attrNameLst>
                                      </p:cBhvr>
                                      <p:to>
                                        <p:strVal val="visible"/>
                                      </p:to>
                                    </p:set>
                                    <p:animEffect transition="in" filter="fade">
                                      <p:cBhvr>
                                        <p:cTn id="18" dur="2000"/>
                                        <p:tgtEl>
                                          <p:spTgt spid="76805"/>
                                        </p:tgtEl>
                                      </p:cBhvr>
                                    </p:animEffect>
                                    <p:anim calcmode="lin" valueType="num">
                                      <p:cBhvr>
                                        <p:cTn id="19" dur="2000" fill="hold"/>
                                        <p:tgtEl>
                                          <p:spTgt spid="76805"/>
                                        </p:tgtEl>
                                        <p:attrNameLst>
                                          <p:attrName>ppt_x</p:attrName>
                                        </p:attrNameLst>
                                      </p:cBhvr>
                                      <p:tavLst>
                                        <p:tav tm="0">
                                          <p:val>
                                            <p:strVal val="#ppt_x"/>
                                          </p:val>
                                        </p:tav>
                                        <p:tav tm="100000">
                                          <p:val>
                                            <p:strVal val="#ppt_x"/>
                                          </p:val>
                                        </p:tav>
                                      </p:tavLst>
                                    </p:anim>
                                    <p:anim calcmode="lin" valueType="num">
                                      <p:cBhvr>
                                        <p:cTn id="20" dur="2000" fill="hold"/>
                                        <p:tgtEl>
                                          <p:spTgt spid="7680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76806"/>
                                        </p:tgtEl>
                                        <p:attrNameLst>
                                          <p:attrName>style.visibility</p:attrName>
                                        </p:attrNameLst>
                                      </p:cBhvr>
                                      <p:to>
                                        <p:strVal val="visible"/>
                                      </p:to>
                                    </p:set>
                                    <p:anim from="(-#ppt_w/2)" to="(#ppt_x)" calcmode="lin" valueType="num">
                                      <p:cBhvr>
                                        <p:cTn id="24" dur="1200" fill="hold">
                                          <p:stCondLst>
                                            <p:cond delay="0"/>
                                          </p:stCondLst>
                                        </p:cTn>
                                        <p:tgtEl>
                                          <p:spTgt spid="76806"/>
                                        </p:tgtEl>
                                        <p:attrNameLst>
                                          <p:attrName>ppt_x</p:attrName>
                                        </p:attrNameLst>
                                      </p:cBhvr>
                                    </p:anim>
                                    <p:anim from="0" to="-1.0" calcmode="lin" valueType="num">
                                      <p:cBhvr>
                                        <p:cTn id="25" dur="400" decel="50000" autoRev="1" fill="hold">
                                          <p:stCondLst>
                                            <p:cond delay="1200"/>
                                          </p:stCondLst>
                                        </p:cTn>
                                        <p:tgtEl>
                                          <p:spTgt spid="76806"/>
                                        </p:tgtEl>
                                        <p:attrNameLst>
                                          <p:attrName>xshear</p:attrName>
                                        </p:attrNameLst>
                                      </p:cBhvr>
                                    </p:anim>
                                    <p:animScale>
                                      <p:cBhvr>
                                        <p:cTn id="26" dur="400" decel="100000" autoRev="1" fill="hold">
                                          <p:stCondLst>
                                            <p:cond delay="1200"/>
                                          </p:stCondLst>
                                        </p:cTn>
                                        <p:tgtEl>
                                          <p:spTgt spid="76806"/>
                                        </p:tgtEl>
                                      </p:cBhvr>
                                      <p:from x="100000" y="100000"/>
                                      <p:to x="80000" y="100000"/>
                                    </p:animScale>
                                    <p:anim by="(#ppt_h/3+#ppt_w*0.1)" calcmode="lin" valueType="num">
                                      <p:cBhvr additive="sum">
                                        <p:cTn id="27" dur="400" decel="100000" autoRev="1" fill="hold">
                                          <p:stCondLst>
                                            <p:cond delay="1200"/>
                                          </p:stCondLst>
                                        </p:cTn>
                                        <p:tgtEl>
                                          <p:spTgt spid="76806"/>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76807"/>
                                        </p:tgtEl>
                                        <p:attrNameLst>
                                          <p:attrName>style.visibility</p:attrName>
                                        </p:attrNameLst>
                                      </p:cBhvr>
                                      <p:to>
                                        <p:strVal val="visible"/>
                                      </p:to>
                                    </p:set>
                                    <p:anim calcmode="lin" valueType="num">
                                      <p:cBhvr>
                                        <p:cTn id="31" dur="1000" fill="hold"/>
                                        <p:tgtEl>
                                          <p:spTgt spid="76807"/>
                                        </p:tgtEl>
                                        <p:attrNameLst>
                                          <p:attrName>ppt_w</p:attrName>
                                        </p:attrNameLst>
                                      </p:cBhvr>
                                      <p:tavLst>
                                        <p:tav tm="0">
                                          <p:val>
                                            <p:fltVal val="0"/>
                                          </p:val>
                                        </p:tav>
                                        <p:tav tm="100000">
                                          <p:val>
                                            <p:strVal val="#ppt_w"/>
                                          </p:val>
                                        </p:tav>
                                      </p:tavLst>
                                    </p:anim>
                                    <p:anim calcmode="lin" valueType="num">
                                      <p:cBhvr>
                                        <p:cTn id="32" dur="1000" fill="hold"/>
                                        <p:tgtEl>
                                          <p:spTgt spid="7680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23850" y="1057275"/>
            <a:ext cx="7993063" cy="1784350"/>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Rastro de Madrid (o simplemente El Rastro) es un mercado al aire libre, originalmente de objetos de segunda mano, que se monta todas las mañanas de domingos y festivos en un barrio castizo del centro histórico de la capital de España.</a:t>
            </a:r>
          </a:p>
        </p:txBody>
      </p:sp>
      <p:sp>
        <p:nvSpPr>
          <p:cNvPr id="6" name="5 CuadroTexto"/>
          <p:cNvSpPr txBox="1"/>
          <p:nvPr/>
        </p:nvSpPr>
        <p:spPr>
          <a:xfrm>
            <a:off x="323850" y="3144838"/>
            <a:ext cx="8461375" cy="2124075"/>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Nació hacia 1740 en torno al «Matadero de la Villa», ocupando las aceras de la cuesta Ribera de Curtidores del barrio de Lavapiés, como un zoco clandestino de venta de objetos usados (baratillos), con más de un cuarto de siglo de existencia, ha ido reglamentando su existencia y actividad comercial.</a:t>
            </a:r>
          </a:p>
        </p:txBody>
      </p:sp>
      <p:sp>
        <p:nvSpPr>
          <p:cNvPr id="7" name="6 Rectángulo"/>
          <p:cNvSpPr/>
          <p:nvPr/>
        </p:nvSpPr>
        <p:spPr>
          <a:xfrm>
            <a:off x="1187625" y="157200"/>
            <a:ext cx="6808275" cy="600067"/>
          </a:xfrm>
          <a:prstGeom prst="rect">
            <a:avLst/>
          </a:prstGeom>
          <a:noFill/>
        </p:spPr>
        <p:txBody>
          <a:bodyPr wrap="none">
            <a:prstTxWarp prst="textChevron">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defRPr/>
            </a:pPr>
            <a:r>
              <a:rPr lang="es-ES" sz="5400" b="1" spc="50" dirty="0">
                <a:ln w="11430"/>
                <a:gradFill>
                  <a:gsLst>
                    <a:gs pos="25000">
                      <a:schemeClr val="accent2">
                        <a:satMod val="155000"/>
                      </a:schemeClr>
                    </a:gs>
                    <a:gs pos="100000">
                      <a:schemeClr val="accent2">
                        <a:shade val="45000"/>
                        <a:satMod val="165000"/>
                      </a:schemeClr>
                    </a:gs>
                  </a:gsLst>
                  <a:lin ang="5400000"/>
                </a:gradFill>
                <a:effectLst>
                  <a:glow rad="63500">
                    <a:schemeClr val="accent2">
                      <a:satMod val="175000"/>
                      <a:alpha val="40000"/>
                    </a:schemeClr>
                  </a:glow>
                  <a:outerShdw blurRad="50800" dist="38100" dir="10800000" algn="r" rotWithShape="0">
                    <a:prstClr val="black">
                      <a:alpha val="40000"/>
                    </a:prstClr>
                  </a:outerShdw>
                </a:effectLst>
              </a:rPr>
              <a:t> </a:t>
            </a:r>
            <a:r>
              <a:rPr lang="es-ES" sz="5400" b="1" spc="50" dirty="0">
                <a:ln w="11430"/>
                <a:gradFill>
                  <a:gsLst>
                    <a:gs pos="25000">
                      <a:schemeClr val="accent2">
                        <a:satMod val="155000"/>
                      </a:schemeClr>
                    </a:gs>
                    <a:gs pos="100000">
                      <a:schemeClr val="accent2">
                        <a:shade val="45000"/>
                        <a:satMod val="165000"/>
                      </a:schemeClr>
                    </a:gs>
                  </a:gsLst>
                  <a:lin ang="5400000"/>
                </a:gradFill>
                <a:effectLst>
                  <a:glow rad="63500">
                    <a:schemeClr val="accent2">
                      <a:satMod val="175000"/>
                      <a:alpha val="40000"/>
                    </a:schemeClr>
                  </a:glow>
                  <a:outerShdw blurRad="50800" dist="38100" dir="10800000" algn="r" rotWithShape="0">
                    <a:prstClr val="black">
                      <a:alpha val="40000"/>
                    </a:prstClr>
                  </a:outerShdw>
                  <a:reflection blurRad="6350" stA="60000" endA="900" endPos="58000" dir="5400000" sy="-100000" algn="bl" rotWithShape="0"/>
                </a:effectLst>
              </a:rPr>
              <a:t>El Rastro de Madrid </a:t>
            </a:r>
          </a:p>
        </p:txBody>
      </p:sp>
    </p:spTree>
  </p:cSld>
  <p:clrMapOvr>
    <a:masterClrMapping/>
  </p:clrMapOvr>
  <mc:AlternateContent xmlns:mc="http://schemas.openxmlformats.org/markup-compatibility/2006" xmlns:p14="http://schemas.microsoft.com/office/powerpoint/2010/main">
    <mc:Choice Requires="p14">
      <p:transition spd="slow" p14:dur="2500" advTm="52000">
        <p14:vortex dir="u"/>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nodeType="after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23000"/>
                            </p:stCondLst>
                            <p:childTnLst>
                              <p:par>
                                <p:cTn id="17" presetID="40" presetClass="entr" presetSubtype="0" fill="hold"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9144000" cy="571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Anillo"/>
          <p:cNvSpPr/>
          <p:nvPr/>
        </p:nvSpPr>
        <p:spPr>
          <a:xfrm rot="5400000">
            <a:off x="2950369" y="1837531"/>
            <a:ext cx="5715000" cy="2039938"/>
          </a:xfrm>
          <a:prstGeom prst="donut">
            <a:avLst>
              <a:gd name="adj" fmla="val 42771"/>
            </a:avLst>
          </a:prstGeom>
          <a:solidFill>
            <a:schemeClr val="tx2">
              <a:lumMod val="25000"/>
              <a:alpha val="70000"/>
            </a:schemeClr>
          </a:solidFill>
          <a:ln>
            <a:solidFill>
              <a:schemeClr val="tx2">
                <a:lumMod val="75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rot="5400000">
            <a:off x="4387056" y="1745457"/>
            <a:ext cx="5184775" cy="2224088"/>
          </a:xfrm>
          <a:prstGeom prst="donut">
            <a:avLst>
              <a:gd name="adj" fmla="val 41385"/>
            </a:avLst>
          </a:prstGeom>
          <a:solidFill>
            <a:schemeClr val="tx2">
              <a:lumMod val="50000"/>
              <a:alpha val="70000"/>
            </a:schemeClr>
          </a:solidFill>
          <a:ln>
            <a:solidFill>
              <a:schemeClr val="tx2">
                <a:lumMod val="75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rot="5400000">
            <a:off x="5885656" y="1904207"/>
            <a:ext cx="4465637" cy="2051050"/>
          </a:xfrm>
          <a:prstGeom prst="donut">
            <a:avLst>
              <a:gd name="adj" fmla="val 30732"/>
            </a:avLst>
          </a:prstGeom>
          <a:solidFill>
            <a:schemeClr val="tx2">
              <a:lumMod val="75000"/>
              <a:alpha val="70000"/>
            </a:schemeClr>
          </a:solidFill>
          <a:ln>
            <a:solidFill>
              <a:schemeClr val="tx2">
                <a:lumMod val="9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rot="5400000">
            <a:off x="860426" y="1766887"/>
            <a:ext cx="5715000" cy="2181225"/>
          </a:xfrm>
          <a:prstGeom prst="donut">
            <a:avLst>
              <a:gd name="adj" fmla="val 38420"/>
            </a:avLst>
          </a:prstGeom>
          <a:solidFill>
            <a:schemeClr val="tx2">
              <a:lumMod val="25000"/>
              <a:alpha val="70000"/>
            </a:schemeClr>
          </a:solidFill>
          <a:ln>
            <a:solidFill>
              <a:schemeClr val="tx2">
                <a:lumMod val="75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rot="5400000">
            <a:off x="-324644" y="1777207"/>
            <a:ext cx="5184775" cy="2160588"/>
          </a:xfrm>
          <a:prstGeom prst="donut">
            <a:avLst>
              <a:gd name="adj" fmla="val 37912"/>
            </a:avLst>
          </a:prstGeom>
          <a:solidFill>
            <a:schemeClr val="tx2">
              <a:lumMod val="50000"/>
              <a:alpha val="70000"/>
            </a:schemeClr>
          </a:solidFill>
          <a:ln>
            <a:solidFill>
              <a:schemeClr val="tx2">
                <a:lumMod val="75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rot="5400000">
            <a:off x="-1242218" y="1867693"/>
            <a:ext cx="4464050" cy="1979613"/>
          </a:xfrm>
          <a:prstGeom prst="donut">
            <a:avLst>
              <a:gd name="adj" fmla="val 28965"/>
            </a:avLst>
          </a:prstGeom>
          <a:solidFill>
            <a:schemeClr val="tx2">
              <a:lumMod val="75000"/>
              <a:alpha val="70000"/>
            </a:schemeClr>
          </a:solidFill>
          <a:ln>
            <a:solidFill>
              <a:schemeClr val="tx2">
                <a:lumMod val="9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500" advTm="12000">
        <p14:vortex dir="d"/>
        <p:sndAc>
          <p:stSnd loop="1">
            <p:snd r:embed="rId2" name="Variadas.wav"/>
          </p:stSnd>
        </p:sndAc>
      </p:transition>
    </mc:Choice>
    <mc:Fallback xmlns="">
      <p:transition spd="slow" advTm="12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1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plus(in)">
                                      <p:cBhvr>
                                        <p:cTn id="31" dur="3000"/>
                                        <p:tgtEl>
                                          <p:spTgt spid="5"/>
                                        </p:tgtEl>
                                      </p:cBhvr>
                                    </p:animEffect>
                                  </p:childTnLst>
                                </p:cTn>
                              </p:par>
                              <p:par>
                                <p:cTn id="32" presetID="13" presetClass="entr" presetSubtype="1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plus(in)">
                                      <p:cBhvr>
                                        <p:cTn id="34" dur="3000"/>
                                        <p:tgtEl>
                                          <p:spTgt spid="6"/>
                                        </p:tgtEl>
                                      </p:cBhvr>
                                    </p:animEffect>
                                  </p:childTnLst>
                                </p:cTn>
                              </p:par>
                              <p:par>
                                <p:cTn id="35" presetID="1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13" presetClass="entr" presetSubtype="16"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13" presetClass="entr" presetSubtype="1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plus(in)">
                                      <p:cBhvr>
                                        <p:cTn id="43" dur="3000"/>
                                        <p:tgtEl>
                                          <p:spTgt spid="13"/>
                                        </p:tgtEl>
                                      </p:cBhvr>
                                    </p:animEffect>
                                  </p:childTnLst>
                                </p:cTn>
                              </p:par>
                              <p:par>
                                <p:cTn id="44" presetID="13" presetClass="entr" presetSubtype="16"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childTnLst>
                          </p:cTn>
                        </p:par>
                        <p:par>
                          <p:cTn id="47" fill="hold" nodeType="afterGroup">
                            <p:stCondLst>
                              <p:cond delay="3000"/>
                            </p:stCondLst>
                            <p:childTnLst>
                              <p:par>
                                <p:cTn id="48" presetID="16" presetClass="exit" presetSubtype="37" fill="hold" nodeType="afterEffect">
                                  <p:stCondLst>
                                    <p:cond delay="0"/>
                                  </p:stCondLst>
                                  <p:childTnLst>
                                    <p:animEffect transition="out" filter="barn(outVertical)">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6" presetClass="exit" presetSubtype="37" fill="hold" nodeType="withEffect">
                                  <p:stCondLst>
                                    <p:cond delay="0"/>
                                  </p:stCondLst>
                                  <p:childTnLst>
                                    <p:animEffect transition="out" filter="barn(outVertical)">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6" presetClass="exit" presetSubtype="37" fill="hold" nodeType="withEffect">
                                  <p:stCondLst>
                                    <p:cond delay="0"/>
                                  </p:stCondLst>
                                  <p:childTnLst>
                                    <p:animEffect transition="out" filter="barn(outVertical)">
                                      <p:cBhvr>
                                        <p:cTn id="55" dur="3000"/>
                                        <p:tgtEl>
                                          <p:spTgt spid="8"/>
                                        </p:tgtEl>
                                      </p:cBhvr>
                                    </p:animEffect>
                                    <p:set>
                                      <p:cBhvr>
                                        <p:cTn id="56" dur="1" fill="hold">
                                          <p:stCondLst>
                                            <p:cond delay="2999"/>
                                          </p:stCondLst>
                                        </p:cTn>
                                        <p:tgtEl>
                                          <p:spTgt spid="8"/>
                                        </p:tgtEl>
                                        <p:attrNameLst>
                                          <p:attrName>style.visibility</p:attrName>
                                        </p:attrNameLst>
                                      </p:cBhvr>
                                      <p:to>
                                        <p:strVal val="hidden"/>
                                      </p:to>
                                    </p:set>
                                  </p:childTnLst>
                                </p:cTn>
                              </p:par>
                              <p:par>
                                <p:cTn id="57" presetID="16" presetClass="exit" presetSubtype="37" fill="hold" nodeType="withEffect">
                                  <p:stCondLst>
                                    <p:cond delay="0"/>
                                  </p:stCondLst>
                                  <p:childTnLst>
                                    <p:animEffect transition="out" filter="barn(outVertical)">
                                      <p:cBhvr>
                                        <p:cTn id="58" dur="3000"/>
                                        <p:tgtEl>
                                          <p:spTgt spid="11"/>
                                        </p:tgtEl>
                                      </p:cBhvr>
                                    </p:animEffect>
                                    <p:set>
                                      <p:cBhvr>
                                        <p:cTn id="59" dur="1" fill="hold">
                                          <p:stCondLst>
                                            <p:cond delay="2999"/>
                                          </p:stCondLst>
                                        </p:cTn>
                                        <p:tgtEl>
                                          <p:spTgt spid="11"/>
                                        </p:tgtEl>
                                        <p:attrNameLst>
                                          <p:attrName>style.visibility</p:attrName>
                                        </p:attrNameLst>
                                      </p:cBhvr>
                                      <p:to>
                                        <p:strVal val="hidden"/>
                                      </p:to>
                                    </p:set>
                                  </p:childTnLst>
                                </p:cTn>
                              </p:par>
                              <p:par>
                                <p:cTn id="60" presetID="16" presetClass="exit" presetSubtype="37" fill="hold" nodeType="withEffect">
                                  <p:stCondLst>
                                    <p:cond delay="0"/>
                                  </p:stCondLst>
                                  <p:childTnLst>
                                    <p:animEffect transition="out" filter="barn(outVertical)">
                                      <p:cBhvr>
                                        <p:cTn id="61" dur="3000"/>
                                        <p:tgtEl>
                                          <p:spTgt spid="13"/>
                                        </p:tgtEl>
                                      </p:cBhvr>
                                    </p:animEffect>
                                    <p:set>
                                      <p:cBhvr>
                                        <p:cTn id="62" dur="1" fill="hold">
                                          <p:stCondLst>
                                            <p:cond delay="2999"/>
                                          </p:stCondLst>
                                        </p:cTn>
                                        <p:tgtEl>
                                          <p:spTgt spid="13"/>
                                        </p:tgtEl>
                                        <p:attrNameLst>
                                          <p:attrName>style.visibility</p:attrName>
                                        </p:attrNameLst>
                                      </p:cBhvr>
                                      <p:to>
                                        <p:strVal val="hidden"/>
                                      </p:to>
                                    </p:set>
                                  </p:childTnLst>
                                </p:cTn>
                              </p:par>
                              <p:par>
                                <p:cTn id="63" presetID="16" presetClass="exit" presetSubtype="37" fill="hold" nodeType="withEffect">
                                  <p:stCondLst>
                                    <p:cond delay="0"/>
                                  </p:stCondLst>
                                  <p:childTnLst>
                                    <p:animEffect transition="out" filter="barn(outVertical)">
                                      <p:cBhvr>
                                        <p:cTn id="64" dur="3000"/>
                                        <p:tgtEl>
                                          <p:spTgt spid="15"/>
                                        </p:tgtEl>
                                      </p:cBhvr>
                                    </p:animEffect>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0-ppt_w/2"/>
                                          </p:val>
                                        </p:tav>
                                      </p:tavLst>
                                    </p:anim>
                                    <p:anim calcmode="lin" valueType="num">
                                      <p:cBhvr additive="base">
                                        <p:cTn id="68" dur="3000"/>
                                        <p:tgtEl>
                                          <p:spTgt spid="5"/>
                                        </p:tgtEl>
                                        <p:attrNameLst>
                                          <p:attrName>ppt_y</p:attrName>
                                        </p:attrNameLst>
                                      </p:cBhvr>
                                      <p:tavLst>
                                        <p:tav tm="0">
                                          <p:val>
                                            <p:strVal val="ppt_y"/>
                                          </p:val>
                                        </p:tav>
                                        <p:tav tm="100000">
                                          <p:val>
                                            <p:strVal val="ppt_y"/>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0-ppt_w/2"/>
                                          </p:val>
                                        </p:tav>
                                      </p:tavLst>
                                    </p:anim>
                                    <p:anim calcmode="lin" valueType="num">
                                      <p:cBhvr additive="base">
                                        <p:cTn id="72" dur="3000"/>
                                        <p:tgtEl>
                                          <p:spTgt spid="6"/>
                                        </p:tgtEl>
                                        <p:attrNameLst>
                                          <p:attrName>ppt_y</p:attrName>
                                        </p:attrNameLst>
                                      </p:cBhvr>
                                      <p:tavLst>
                                        <p:tav tm="0">
                                          <p:val>
                                            <p:strVal val="ppt_y"/>
                                          </p:val>
                                        </p:tav>
                                        <p:tav tm="100000">
                                          <p:val>
                                            <p:strVal val="ppt_y"/>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0-ppt_w/2"/>
                                          </p:val>
                                        </p:tav>
                                      </p:tavLst>
                                    </p:anim>
                                    <p:anim calcmode="lin" valueType="num">
                                      <p:cBhvr additive="base">
                                        <p:cTn id="76" dur="3000"/>
                                        <p:tgtEl>
                                          <p:spTgt spid="8"/>
                                        </p:tgtEl>
                                        <p:attrNameLst>
                                          <p:attrName>ppt_y</p:attrName>
                                        </p:attrNameLst>
                                      </p:cBhvr>
                                      <p:tavLst>
                                        <p:tav tm="0">
                                          <p:val>
                                            <p:strVal val="ppt_y"/>
                                          </p:val>
                                        </p:tav>
                                        <p:tav tm="100000">
                                          <p:val>
                                            <p:strVal val="ppt_y"/>
                                          </p:val>
                                        </p:tav>
                                      </p:tavLst>
                                    </p:anim>
                                    <p:set>
                                      <p:cBhvr>
                                        <p:cTn id="77" dur="1" fill="hold">
                                          <p:stCondLst>
                                            <p:cond delay="2999"/>
                                          </p:stCondLst>
                                        </p:cTn>
                                        <p:tgtEl>
                                          <p:spTgt spid="8"/>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1+ppt_w/2"/>
                                          </p:val>
                                        </p:tav>
                                      </p:tavLst>
                                    </p:anim>
                                    <p:anim calcmode="lin" valueType="num">
                                      <p:cBhvr additive="base">
                                        <p:cTn id="80" dur="3000"/>
                                        <p:tgtEl>
                                          <p:spTgt spid="11"/>
                                        </p:tgtEl>
                                        <p:attrNameLst>
                                          <p:attrName>ppt_y</p:attrName>
                                        </p:attrNameLst>
                                      </p:cBhvr>
                                      <p:tavLst>
                                        <p:tav tm="0">
                                          <p:val>
                                            <p:strVal val="ppt_y"/>
                                          </p:val>
                                        </p:tav>
                                        <p:tav tm="100000">
                                          <p:val>
                                            <p:strVal val="ppt_y"/>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1+ppt_w/2"/>
                                          </p:val>
                                        </p:tav>
                                      </p:tavLst>
                                    </p:anim>
                                    <p:anim calcmode="lin" valueType="num">
                                      <p:cBhvr additive="base">
                                        <p:cTn id="84" dur="3000"/>
                                        <p:tgtEl>
                                          <p:spTgt spid="13"/>
                                        </p:tgtEl>
                                        <p:attrNameLst>
                                          <p:attrName>ppt_y</p:attrName>
                                        </p:attrNameLst>
                                      </p:cBhvr>
                                      <p:tavLst>
                                        <p:tav tm="0">
                                          <p:val>
                                            <p:strVal val="ppt_y"/>
                                          </p:val>
                                        </p:tav>
                                        <p:tav tm="100000">
                                          <p:val>
                                            <p:strVal val="ppt_y"/>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1+ppt_w/2"/>
                                          </p:val>
                                        </p:tav>
                                      </p:tavLst>
                                    </p:anim>
                                    <p:anim calcmode="lin" valueType="num">
                                      <p:cBhvr additive="base">
                                        <p:cTn id="88" dur="3000"/>
                                        <p:tgtEl>
                                          <p:spTgt spid="15"/>
                                        </p:tgtEl>
                                        <p:attrNameLst>
                                          <p:attrName>ppt_y</p:attrName>
                                        </p:attrNameLst>
                                      </p:cBhvr>
                                      <p:tavLst>
                                        <p:tav tm="0">
                                          <p:val>
                                            <p:strVal val="ppt_y"/>
                                          </p:val>
                                        </p:tav>
                                        <p:tav tm="100000">
                                          <p:val>
                                            <p:strVal val="ppt_y"/>
                                          </p:val>
                                        </p:tav>
                                      </p:tavLst>
                                    </p:anim>
                                    <p:set>
                                      <p:cBhvr>
                                        <p:cTn id="89" dur="1" fill="hold">
                                          <p:stCondLst>
                                            <p:cond delay="2999"/>
                                          </p:stCondLst>
                                        </p:cTn>
                                        <p:tgtEl>
                                          <p:spTgt spid="15"/>
                                        </p:tgtEl>
                                        <p:attrNameLst>
                                          <p:attrName>style.visibility</p:attrName>
                                        </p:attrNameLst>
                                      </p:cBhvr>
                                      <p:to>
                                        <p:strVal val="hidden"/>
                                      </p:to>
                                    </p:set>
                                  </p:childTnLst>
                                </p:cTn>
                              </p:par>
                              <p:par>
                                <p:cTn id="90" presetID="23" presetClass="entr" presetSubtype="288"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strVal val="4/3*#ppt_w"/>
                                          </p:val>
                                        </p:tav>
                                        <p:tav tm="100000">
                                          <p:val>
                                            <p:strVal val="#ppt_w"/>
                                          </p:val>
                                        </p:tav>
                                      </p:tavLst>
                                    </p:anim>
                                    <p:anim calcmode="lin" valueType="num">
                                      <p:cBhvr>
                                        <p:cTn id="93" dur="3000" fill="hold"/>
                                        <p:tgtEl>
                                          <p:spTgt spid="4"/>
                                        </p:tgtEl>
                                        <p:attrNameLst>
                                          <p:attrName>ppt_h</p:attrName>
                                        </p:attrNameLst>
                                      </p:cBhvr>
                                      <p:tavLst>
                                        <p:tav tm="0">
                                          <p:val>
                                            <p:strVal val="4/3*#ppt_h"/>
                                          </p:val>
                                        </p:tav>
                                        <p:tav tm="100000">
                                          <p:val>
                                            <p:strVal val="#ppt_h"/>
                                          </p:val>
                                        </p:tav>
                                      </p:tavLst>
                                    </p:anim>
                                  </p:childTnLst>
                                </p:cTn>
                              </p:par>
                              <p:par>
                                <p:cTn id="94" presetID="16" presetClass="entr" presetSubtype="42"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barn(outHorizontal)">
                                      <p:cBhvr>
                                        <p:cTn id="9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copy.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88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Trapecio"/>
          <p:cNvSpPr/>
          <p:nvPr/>
        </p:nvSpPr>
        <p:spPr>
          <a:xfrm>
            <a:off x="0" y="2917825"/>
            <a:ext cx="9144000" cy="2797175"/>
          </a:xfrm>
          <a:prstGeom prst="trapezoid">
            <a:avLst>
              <a:gd name="adj" fmla="val 9466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917825"/>
          </a:xfrm>
          <a:prstGeom prst="trapezoid">
            <a:avLst>
              <a:gd name="adj" fmla="val 9108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395288" y="4586288"/>
            <a:ext cx="8497887"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Antes de adentrarnos en el Rastro, mas que nada porque era muy pronto y estaban poniendo los puestos, me quise plasmar la Puerta de Toledo y algo de sus alrededores.</a:t>
            </a:r>
          </a:p>
        </p:txBody>
      </p:sp>
    </p:spTree>
  </p:cSld>
  <p:clrMapOvr>
    <a:masterClrMapping/>
  </p:clrMapOvr>
  <mc:AlternateContent xmlns:mc="http://schemas.openxmlformats.org/markup-compatibility/2006" xmlns:p14="http://schemas.microsoft.com/office/powerpoint/2010/main">
    <mc:Choice Requires="p14">
      <p:transition spd="slow" p14:dur="25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
                                          </p:val>
                                        </p:tav>
                                      </p:tavLst>
                                    </p:anim>
                                    <p:anim calcmode="lin" valueType="num">
                                      <p:cBhvr>
                                        <p:cTn id="7" dur="3000"/>
                                        <p:tgtEl>
                                          <p:spTgt spid="7"/>
                                        </p:tgtEl>
                                        <p:attrNameLst>
                                          <p:attrName>ppt_y</p:attrName>
                                        </p:attrNameLst>
                                      </p:cBhvr>
                                      <p:tavLst>
                                        <p:tav tm="0">
                                          <p:val>
                                            <p:strVal val="ppt_y"/>
                                          </p:val>
                                        </p:tav>
                                        <p:tav tm="100000">
                                          <p:val>
                                            <p:strVal val="ppt_y-ppt_h/2"/>
                                          </p:val>
                                        </p:tav>
                                      </p:tavLst>
                                    </p:anim>
                                    <p:anim calcmode="lin" valueType="num">
                                      <p:cBhvr>
                                        <p:cTn id="8" dur="3000"/>
                                        <p:tgtEl>
                                          <p:spTgt spid="7"/>
                                        </p:tgtEl>
                                        <p:attrNameLst>
                                          <p:attrName>ppt_w</p:attrName>
                                        </p:attrNameLst>
                                      </p:cBhvr>
                                      <p:tavLst>
                                        <p:tav tm="0">
                                          <p:val>
                                            <p:strVal val="ppt_w"/>
                                          </p:val>
                                        </p:tav>
                                        <p:tav tm="100000">
                                          <p:val>
                                            <p:strVal val="ppt_w"/>
                                          </p:val>
                                        </p:tav>
                                      </p:tavLst>
                                    </p:anim>
                                    <p:anim calcmode="lin" valueType="num">
                                      <p:cBhvr>
                                        <p:cTn id="9" dur="3000"/>
                                        <p:tgtEl>
                                          <p:spTgt spid="7"/>
                                        </p:tgtEl>
                                        <p:attrNameLst>
                                          <p:attrName>ppt_h</p:attrName>
                                        </p:attrNameLst>
                                      </p:cBhvr>
                                      <p:tavLst>
                                        <p:tav tm="0">
                                          <p:val>
                                            <p:strVal val="ppt_h"/>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_08_2009_0590067001249459793_manfred-dieter-kretschmer.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0638"/>
            <a:ext cx="9144000" cy="586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Documento"/>
          <p:cNvSpPr/>
          <p:nvPr/>
        </p:nvSpPr>
        <p:spPr>
          <a:xfrm>
            <a:off x="0" y="0"/>
            <a:ext cx="4572000" cy="5715000"/>
          </a:xfrm>
          <a:prstGeom prst="flowChartDocument">
            <a:avLst/>
          </a:prstGeom>
          <a:solidFill>
            <a:schemeClr val="bg2">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Documento"/>
          <p:cNvSpPr/>
          <p:nvPr/>
        </p:nvSpPr>
        <p:spPr>
          <a:xfrm flipH="1">
            <a:off x="4572000" y="0"/>
            <a:ext cx="4572000" cy="5715000"/>
          </a:xfrm>
          <a:prstGeom prst="flowChartDocument">
            <a:avLst/>
          </a:prstGeom>
          <a:solidFill>
            <a:schemeClr val="bg2">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288" y="4657725"/>
            <a:ext cx="82804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 sabéis algo de latín estupendo, yo lo único que mejor entiendo es lo de Fernando VII y el año de 1827, los números romanos siempre se me han dado muy bien, pero el latín, naranjas de la china.</a:t>
            </a:r>
          </a:p>
        </p:txBody>
      </p:sp>
    </p:spTree>
  </p:cSld>
  <p:clrMapOvr>
    <a:masterClrMapping/>
  </p:clrMapOvr>
  <mc:AlternateContent xmlns:mc="http://schemas.openxmlformats.org/markup-compatibility/2006" xmlns:p14="http://schemas.microsoft.com/office/powerpoint/2010/main">
    <mc:Choice Requires="p14">
      <p:transition spd="slow" p14:dur="2500" advTm="24000">
        <p14:vortex/>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3000"/>
                                        <p:tgtEl>
                                          <p:spTgt spid="4"/>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a1791_fd47f97d_X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dondear rectángulo de esquina diagonal"/>
          <p:cNvSpPr/>
          <p:nvPr/>
        </p:nvSpPr>
        <p:spPr>
          <a:xfrm>
            <a:off x="0" y="1177925"/>
            <a:ext cx="900113" cy="3571875"/>
          </a:xfrm>
          <a:prstGeom prst="round2DiagRect">
            <a:avLst>
              <a:gd name="adj1" fmla="val 50000"/>
              <a:gd name="adj2" fmla="val 0"/>
            </a:avLst>
          </a:prstGeom>
          <a:solidFill>
            <a:schemeClr val="accent5">
              <a:alpha val="67000"/>
            </a:schemeClr>
          </a:solidFill>
          <a:ln>
            <a:solidFill>
              <a:schemeClr val="bg2">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dondear rectángulo de esquina diagonal"/>
          <p:cNvSpPr/>
          <p:nvPr/>
        </p:nvSpPr>
        <p:spPr>
          <a:xfrm>
            <a:off x="1116013" y="1177925"/>
            <a:ext cx="935037" cy="3571875"/>
          </a:xfrm>
          <a:prstGeom prst="round2DiagRect">
            <a:avLst>
              <a:gd name="adj1" fmla="val 50000"/>
              <a:gd name="adj2" fmla="val 0"/>
            </a:avLst>
          </a:prstGeom>
          <a:solidFill>
            <a:schemeClr val="bg2">
              <a:lumMod val="60000"/>
              <a:lumOff val="40000"/>
              <a:alpha val="68000"/>
            </a:schemeClr>
          </a:solidFill>
          <a:ln>
            <a:solidFill>
              <a:schemeClr val="bg2">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dondear rectángulo de esquina diagonal"/>
          <p:cNvSpPr/>
          <p:nvPr/>
        </p:nvSpPr>
        <p:spPr>
          <a:xfrm>
            <a:off x="2268538" y="1177925"/>
            <a:ext cx="935037" cy="3571875"/>
          </a:xfrm>
          <a:prstGeom prst="round2DiagRect">
            <a:avLst>
              <a:gd name="adj1" fmla="val 50000"/>
              <a:gd name="adj2" fmla="val 0"/>
            </a:avLst>
          </a:prstGeom>
          <a:solidFill>
            <a:schemeClr val="tx2">
              <a:lumMod val="50000"/>
              <a:alpha val="67000"/>
            </a:schemeClr>
          </a:solidFill>
          <a:ln>
            <a:solidFill>
              <a:schemeClr val="bg2">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dondear rectángulo de esquina diagonal"/>
          <p:cNvSpPr/>
          <p:nvPr/>
        </p:nvSpPr>
        <p:spPr>
          <a:xfrm>
            <a:off x="5724525" y="1177925"/>
            <a:ext cx="1008063" cy="3571875"/>
          </a:xfrm>
          <a:prstGeom prst="round2DiagRect">
            <a:avLst>
              <a:gd name="adj1" fmla="val 50000"/>
              <a:gd name="adj2" fmla="val 0"/>
            </a:avLst>
          </a:prstGeom>
          <a:solidFill>
            <a:schemeClr val="tx2">
              <a:lumMod val="50000"/>
              <a:alpha val="67000"/>
            </a:schemeClr>
          </a:solidFill>
          <a:ln>
            <a:solidFill>
              <a:schemeClr val="bg2">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dondear rectángulo de esquina diagonal"/>
          <p:cNvSpPr/>
          <p:nvPr/>
        </p:nvSpPr>
        <p:spPr>
          <a:xfrm>
            <a:off x="6948488" y="1177925"/>
            <a:ext cx="1022350" cy="3571875"/>
          </a:xfrm>
          <a:prstGeom prst="round2DiagRect">
            <a:avLst>
              <a:gd name="adj1" fmla="val 50000"/>
              <a:gd name="adj2" fmla="val 0"/>
            </a:avLst>
          </a:prstGeom>
          <a:solidFill>
            <a:schemeClr val="bg2">
              <a:lumMod val="60000"/>
              <a:lumOff val="40000"/>
              <a:alpha val="66667"/>
            </a:schemeClr>
          </a:solidFill>
          <a:ln>
            <a:solidFill>
              <a:schemeClr val="bg2">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dondear rectángulo de esquina diagonal"/>
          <p:cNvSpPr/>
          <p:nvPr/>
        </p:nvSpPr>
        <p:spPr>
          <a:xfrm>
            <a:off x="8243888" y="1177925"/>
            <a:ext cx="900112" cy="3571875"/>
          </a:xfrm>
          <a:prstGeom prst="round2DiagRect">
            <a:avLst>
              <a:gd name="adj1" fmla="val 50000"/>
              <a:gd name="adj2" fmla="val 0"/>
            </a:avLst>
          </a:prstGeom>
          <a:solidFill>
            <a:schemeClr val="accent5">
              <a:alpha val="67000"/>
            </a:schemeClr>
          </a:solidFill>
          <a:ln>
            <a:solidFill>
              <a:schemeClr val="bg2">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dondear rectángulo de esquina diagonal"/>
          <p:cNvSpPr/>
          <p:nvPr/>
        </p:nvSpPr>
        <p:spPr>
          <a:xfrm>
            <a:off x="3419475" y="1177925"/>
            <a:ext cx="931863" cy="3540125"/>
          </a:xfrm>
          <a:prstGeom prst="round2DiagRect">
            <a:avLst>
              <a:gd name="adj1" fmla="val 47460"/>
              <a:gd name="adj2" fmla="val 0"/>
            </a:avLst>
          </a:prstGeom>
          <a:solidFill>
            <a:schemeClr val="bg1">
              <a:lumMod val="50000"/>
              <a:lumOff val="50000"/>
              <a:alpha val="67000"/>
            </a:schemeClr>
          </a:solidFill>
          <a:ln>
            <a:solidFill>
              <a:schemeClr val="bg2">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dondear rectángulo de esquina diagonal"/>
          <p:cNvSpPr/>
          <p:nvPr/>
        </p:nvSpPr>
        <p:spPr>
          <a:xfrm>
            <a:off x="4572000" y="1177925"/>
            <a:ext cx="936625" cy="3571875"/>
          </a:xfrm>
          <a:prstGeom prst="round2DiagRect">
            <a:avLst>
              <a:gd name="adj1" fmla="val 50000"/>
              <a:gd name="adj2" fmla="val 0"/>
            </a:avLst>
          </a:prstGeom>
          <a:solidFill>
            <a:schemeClr val="bg1">
              <a:lumMod val="50000"/>
              <a:lumOff val="50000"/>
              <a:alpha val="67000"/>
            </a:schemeClr>
          </a:solidFill>
          <a:ln>
            <a:solidFill>
              <a:schemeClr val="bg2">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uadroTexto"/>
          <p:cNvSpPr txBox="1"/>
          <p:nvPr/>
        </p:nvSpPr>
        <p:spPr>
          <a:xfrm>
            <a:off x="250825" y="4714875"/>
            <a:ext cx="806608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Esta es una de las cosas que vimos por los alrededores de La Puerta de Toledo, el Reloj de Sol, digo que vimos en plural por que este día me acompañaba mi hijo.</a:t>
            </a:r>
          </a:p>
        </p:txBody>
      </p:sp>
    </p:spTree>
  </p:cSld>
  <p:clrMapOvr>
    <a:masterClrMapping/>
  </p:clrMapOvr>
  <mc:AlternateContent xmlns:mc="http://schemas.openxmlformats.org/markup-compatibility/2006" xmlns:p14="http://schemas.microsoft.com/office/powerpoint/2010/main">
    <mc:Choice Requires="p14">
      <p:transition spd="slow" p14:dur="2500" advTm="25000">
        <p14:glitter pattern="hexago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plus(in)">
                                      <p:cBhvr>
                                        <p:cTn id="16" dur="3000"/>
                                        <p:tgtEl>
                                          <p:spTgt spid="19"/>
                                        </p:tgtEl>
                                      </p:cBhvr>
                                    </p:animEffect>
                                  </p:childTnLst>
                                </p:cTn>
                              </p:par>
                              <p:par>
                                <p:cTn id="17" presetID="13" presetClass="entr" presetSubtype="16"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plus(in)">
                                      <p:cBhvr>
                                        <p:cTn id="19" dur="3000"/>
                                        <p:tgtEl>
                                          <p:spTgt spid="21"/>
                                        </p:tgtEl>
                                      </p:cBhvr>
                                    </p:animEffect>
                                  </p:childTnLst>
                                </p:cTn>
                              </p:par>
                              <p:par>
                                <p:cTn id="20" presetID="13"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plus(in)">
                                      <p:cBhvr>
                                        <p:cTn id="22" dur="3000"/>
                                        <p:tgtEl>
                                          <p:spTgt spid="23"/>
                                        </p:tgtEl>
                                      </p:cBhvr>
                                    </p:animEffect>
                                  </p:childTnLst>
                                </p:cTn>
                              </p:par>
                              <p:par>
                                <p:cTn id="23" presetID="13" presetClass="entr" presetSubtype="1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plus(in)">
                                      <p:cBhvr>
                                        <p:cTn id="25" dur="3000"/>
                                        <p:tgtEl>
                                          <p:spTgt spid="24"/>
                                        </p:tgtEl>
                                      </p:cBhvr>
                                    </p:animEffect>
                                  </p:childTnLst>
                                </p:cTn>
                              </p:par>
                              <p:par>
                                <p:cTn id="26" presetID="13"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plus(in)">
                                      <p:cBhvr>
                                        <p:cTn id="28" dur="3000"/>
                                        <p:tgtEl>
                                          <p:spTgt spid="25"/>
                                        </p:tgtEl>
                                      </p:cBhvr>
                                    </p:animEffect>
                                  </p:childTnLst>
                                </p:cTn>
                              </p:par>
                              <p:par>
                                <p:cTn id="29" presetID="8" presetClass="emph" presetSubtype="0" fill="hold" nodeType="withEffect">
                                  <p:stCondLst>
                                    <p:cond delay="0"/>
                                  </p:stCondLst>
                                  <p:childTnLst>
                                    <p:animRot by="21600000">
                                      <p:cBhvr>
                                        <p:cTn id="30" dur="3000" fill="hold"/>
                                        <p:tgtEl>
                                          <p:spTgt spid="7"/>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1"/>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9"/>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2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3"/>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24"/>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25"/>
                                        </p:tgtEl>
                                        <p:attrNameLst>
                                          <p:attrName>r</p:attrName>
                                        </p:attrNameLst>
                                      </p:cBhvr>
                                    </p:animRot>
                                  </p:childTnLst>
                                </p:cTn>
                              </p:par>
                            </p:childTnLst>
                          </p:cTn>
                        </p:par>
                        <p:par>
                          <p:cTn id="45" fill="hold" nodeType="afterGroup">
                            <p:stCondLst>
                              <p:cond delay="3000"/>
                            </p:stCondLst>
                            <p:childTnLst>
                              <p:par>
                                <p:cTn id="46" presetID="2" presetClass="exit" presetSubtype="8" fill="hold" nodeType="after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0-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0-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24"/>
                                        </p:tgtEl>
                                        <p:attrNameLst>
                                          <p:attrName>ppt_x</p:attrName>
                                        </p:attrNameLst>
                                      </p:cBhvr>
                                      <p:tavLst>
                                        <p:tav tm="0">
                                          <p:val>
                                            <p:strVal val="ppt_x"/>
                                          </p:val>
                                        </p:tav>
                                        <p:tav tm="100000">
                                          <p:val>
                                            <p:strVal val="0-ppt_w/2"/>
                                          </p:val>
                                        </p:tav>
                                      </p:tavLst>
                                    </p:anim>
                                    <p:anim calcmode="lin" valueType="num">
                                      <p:cBhvr additive="base">
                                        <p:cTn id="60" dur="3000"/>
                                        <p:tgtEl>
                                          <p:spTgt spid="24"/>
                                        </p:tgtEl>
                                        <p:attrNameLst>
                                          <p:attrName>ppt_y</p:attrName>
                                        </p:attrNameLst>
                                      </p:cBhvr>
                                      <p:tavLst>
                                        <p:tav tm="0">
                                          <p:val>
                                            <p:strVal val="ppt_y"/>
                                          </p:val>
                                        </p:tav>
                                        <p:tav tm="100000">
                                          <p:val>
                                            <p:strVal val="ppt_y"/>
                                          </p:val>
                                        </p:tav>
                                      </p:tavLst>
                                    </p:anim>
                                    <p:set>
                                      <p:cBhvr>
                                        <p:cTn id="61" dur="1" fill="hold">
                                          <p:stCondLst>
                                            <p:cond delay="2999"/>
                                          </p:stCondLst>
                                        </p:cTn>
                                        <p:tgtEl>
                                          <p:spTgt spid="24"/>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9"/>
                                        </p:tgtEl>
                                        <p:attrNameLst>
                                          <p:attrName>ppt_x</p:attrName>
                                        </p:attrNameLst>
                                      </p:cBhvr>
                                      <p:tavLst>
                                        <p:tav tm="0">
                                          <p:val>
                                            <p:strVal val="ppt_x"/>
                                          </p:val>
                                        </p:tav>
                                        <p:tav tm="100000">
                                          <p:val>
                                            <p:strVal val="1+ppt_w/2"/>
                                          </p:val>
                                        </p:tav>
                                      </p:tavLst>
                                    </p:anim>
                                    <p:anim calcmode="lin" valueType="num">
                                      <p:cBhvr additive="base">
                                        <p:cTn id="64" dur="3000"/>
                                        <p:tgtEl>
                                          <p:spTgt spid="19"/>
                                        </p:tgtEl>
                                        <p:attrNameLst>
                                          <p:attrName>ppt_y</p:attrName>
                                        </p:attrNameLst>
                                      </p:cBhvr>
                                      <p:tavLst>
                                        <p:tav tm="0">
                                          <p:val>
                                            <p:strVal val="ppt_y"/>
                                          </p:val>
                                        </p:tav>
                                        <p:tav tm="100000">
                                          <p:val>
                                            <p:strVal val="ppt_y"/>
                                          </p:val>
                                        </p:tav>
                                      </p:tavLst>
                                    </p:anim>
                                    <p:set>
                                      <p:cBhvr>
                                        <p:cTn id="65" dur="1" fill="hold">
                                          <p:stCondLst>
                                            <p:cond delay="2999"/>
                                          </p:stCondLst>
                                        </p:cTn>
                                        <p:tgtEl>
                                          <p:spTgt spid="19"/>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1"/>
                                        </p:tgtEl>
                                        <p:attrNameLst>
                                          <p:attrName>ppt_x</p:attrName>
                                        </p:attrNameLst>
                                      </p:cBhvr>
                                      <p:tavLst>
                                        <p:tav tm="0">
                                          <p:val>
                                            <p:strVal val="ppt_x"/>
                                          </p:val>
                                        </p:tav>
                                        <p:tav tm="100000">
                                          <p:val>
                                            <p:strVal val="1+ppt_w/2"/>
                                          </p:val>
                                        </p:tav>
                                      </p:tavLst>
                                    </p:anim>
                                    <p:anim calcmode="lin" valueType="num">
                                      <p:cBhvr additive="base">
                                        <p:cTn id="68" dur="3000"/>
                                        <p:tgtEl>
                                          <p:spTgt spid="21"/>
                                        </p:tgtEl>
                                        <p:attrNameLst>
                                          <p:attrName>ppt_y</p:attrName>
                                        </p:attrNameLst>
                                      </p:cBhvr>
                                      <p:tavLst>
                                        <p:tav tm="0">
                                          <p:val>
                                            <p:strVal val="ppt_y"/>
                                          </p:val>
                                        </p:tav>
                                        <p:tav tm="100000">
                                          <p:val>
                                            <p:strVal val="ppt_y"/>
                                          </p:val>
                                        </p:tav>
                                      </p:tavLst>
                                    </p:anim>
                                    <p:set>
                                      <p:cBhvr>
                                        <p:cTn id="69" dur="1" fill="hold">
                                          <p:stCondLst>
                                            <p:cond delay="2999"/>
                                          </p:stCondLst>
                                        </p:cTn>
                                        <p:tgtEl>
                                          <p:spTgt spid="21"/>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3"/>
                                        </p:tgtEl>
                                        <p:attrNameLst>
                                          <p:attrName>ppt_x</p:attrName>
                                        </p:attrNameLst>
                                      </p:cBhvr>
                                      <p:tavLst>
                                        <p:tav tm="0">
                                          <p:val>
                                            <p:strVal val="ppt_x"/>
                                          </p:val>
                                        </p:tav>
                                        <p:tav tm="100000">
                                          <p:val>
                                            <p:strVal val="1+ppt_w/2"/>
                                          </p:val>
                                        </p:tav>
                                      </p:tavLst>
                                    </p:anim>
                                    <p:anim calcmode="lin" valueType="num">
                                      <p:cBhvr additive="base">
                                        <p:cTn id="72" dur="3000"/>
                                        <p:tgtEl>
                                          <p:spTgt spid="23"/>
                                        </p:tgtEl>
                                        <p:attrNameLst>
                                          <p:attrName>ppt_y</p:attrName>
                                        </p:attrNameLst>
                                      </p:cBhvr>
                                      <p:tavLst>
                                        <p:tav tm="0">
                                          <p:val>
                                            <p:strVal val="ppt_y"/>
                                          </p:val>
                                        </p:tav>
                                        <p:tav tm="100000">
                                          <p:val>
                                            <p:strVal val="ppt_y"/>
                                          </p:val>
                                        </p:tav>
                                      </p:tavLst>
                                    </p:anim>
                                    <p:set>
                                      <p:cBhvr>
                                        <p:cTn id="73" dur="1" fill="hold">
                                          <p:stCondLst>
                                            <p:cond delay="2999"/>
                                          </p:stCondLst>
                                        </p:cTn>
                                        <p:tgtEl>
                                          <p:spTgt spid="23"/>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5"/>
                                        </p:tgtEl>
                                        <p:attrNameLst>
                                          <p:attrName>ppt_x</p:attrName>
                                        </p:attrNameLst>
                                      </p:cBhvr>
                                      <p:tavLst>
                                        <p:tav tm="0">
                                          <p:val>
                                            <p:strVal val="ppt_x"/>
                                          </p:val>
                                        </p:tav>
                                        <p:tav tm="100000">
                                          <p:val>
                                            <p:strVal val="1+ppt_w/2"/>
                                          </p:val>
                                        </p:tav>
                                      </p:tavLst>
                                    </p:anim>
                                    <p:anim calcmode="lin" valueType="num">
                                      <p:cBhvr additive="base">
                                        <p:cTn id="76" dur="3000"/>
                                        <p:tgtEl>
                                          <p:spTgt spid="25"/>
                                        </p:tgtEl>
                                        <p:attrNameLst>
                                          <p:attrName>ppt_y</p:attrName>
                                        </p:attrNameLst>
                                      </p:cBhvr>
                                      <p:tavLst>
                                        <p:tav tm="0">
                                          <p:val>
                                            <p:strVal val="ppt_y"/>
                                          </p:val>
                                        </p:tav>
                                        <p:tav tm="100000">
                                          <p:val>
                                            <p:strVal val="ppt_y"/>
                                          </p:val>
                                        </p:tav>
                                      </p:tavLst>
                                    </p:anim>
                                    <p:set>
                                      <p:cBhvr>
                                        <p:cTn id="77" dur="1" fill="hold">
                                          <p:stCondLst>
                                            <p:cond delay="2999"/>
                                          </p:stCondLst>
                                        </p:cTn>
                                        <p:tgtEl>
                                          <p:spTgt spid="25"/>
                                        </p:tgtEl>
                                        <p:attrNameLst>
                                          <p:attrName>style.visibility</p:attrName>
                                        </p:attrNameLst>
                                      </p:cBhvr>
                                      <p:to>
                                        <p:strVal val="hidden"/>
                                      </p:to>
                                    </p:set>
                                  </p:childTnLst>
                                </p:cTn>
                              </p:par>
                              <p:par>
                                <p:cTn id="78" presetID="23" presetClass="entr" presetSubtype="272"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strVal val="2/3*#ppt_w"/>
                                          </p:val>
                                        </p:tav>
                                        <p:tav tm="100000">
                                          <p:val>
                                            <p:strVal val="#ppt_w"/>
                                          </p:val>
                                        </p:tav>
                                      </p:tavLst>
                                    </p:anim>
                                    <p:anim calcmode="lin" valueType="num">
                                      <p:cBhvr>
                                        <p:cTn id="81" dur="3000" fill="hold"/>
                                        <p:tgtEl>
                                          <p:spTgt spid="4"/>
                                        </p:tgtEl>
                                        <p:attrNameLst>
                                          <p:attrName>ppt_h</p:attrName>
                                        </p:attrNameLst>
                                      </p:cBhvr>
                                      <p:tavLst>
                                        <p:tav tm="0">
                                          <p:val>
                                            <p:strVal val="2/3*#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nodeType="afterGroup">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2"/>
                                        </p:tgtEl>
                                        <p:attrNameLst>
                                          <p:attrName>style.visibility</p:attrName>
                                        </p:attrNameLst>
                                      </p:cBhvr>
                                      <p:to>
                                        <p:strVal val="visible"/>
                                      </p:to>
                                    </p:set>
                                    <p:animEffect transition="in" filter="fade">
                                      <p:cBhvr>
                                        <p:cTn id="88" dur="1000"/>
                                        <p:tgtEl>
                                          <p:spTgt spid="12"/>
                                        </p:tgtEl>
                                      </p:cBhvr>
                                    </p:animEffect>
                                    <p:anim calcmode="lin" valueType="num">
                                      <p:cBhvr>
                                        <p:cTn id="89" dur="1000" fill="hold"/>
                                        <p:tgtEl>
                                          <p:spTgt spid="12"/>
                                        </p:tgtEl>
                                        <p:attrNameLst>
                                          <p:attrName>ppt_x</p:attrName>
                                        </p:attrNameLst>
                                      </p:cBhvr>
                                      <p:tavLst>
                                        <p:tav tm="0">
                                          <p:val>
                                            <p:strVal val="#ppt_x-.1"/>
                                          </p:val>
                                        </p:tav>
                                        <p:tav tm="100000">
                                          <p:val>
                                            <p:strVal val="#ppt_x"/>
                                          </p:val>
                                        </p:tav>
                                      </p:tavLst>
                                    </p:anim>
                                    <p:anim calcmode="lin" valueType="num">
                                      <p:cBhvr>
                                        <p:cTn id="9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ke-chocolate-delicious-glaze-decorati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Anillo"/>
          <p:cNvSpPr/>
          <p:nvPr/>
        </p:nvSpPr>
        <p:spPr>
          <a:xfrm>
            <a:off x="0" y="938213"/>
            <a:ext cx="1968500" cy="3690937"/>
          </a:xfrm>
          <a:prstGeom prst="donut">
            <a:avLst>
              <a:gd name="adj" fmla="val 24895"/>
            </a:avLst>
          </a:prstGeom>
          <a:solidFill>
            <a:srgbClr val="C39C69">
              <a:alpha val="67000"/>
            </a:srgbClr>
          </a:solidFill>
          <a:ln>
            <a:solidFill>
              <a:srgbClr val="C39C69"/>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1547813" y="938213"/>
            <a:ext cx="1871662" cy="3690937"/>
          </a:xfrm>
          <a:prstGeom prst="donut">
            <a:avLst>
              <a:gd name="adj" fmla="val 25672"/>
            </a:avLst>
          </a:prstGeom>
          <a:solidFill>
            <a:srgbClr val="C39C69">
              <a:alpha val="67000"/>
            </a:srgbClr>
          </a:solidFill>
          <a:ln>
            <a:solidFill>
              <a:srgbClr val="C39C69"/>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3059113" y="938213"/>
            <a:ext cx="1944687" cy="3690937"/>
          </a:xfrm>
          <a:prstGeom prst="donut">
            <a:avLst>
              <a:gd name="adj" fmla="val 24873"/>
            </a:avLst>
          </a:prstGeom>
          <a:solidFill>
            <a:srgbClr val="C39C69">
              <a:alpha val="67000"/>
            </a:srgbClr>
          </a:solidFill>
          <a:ln>
            <a:solidFill>
              <a:srgbClr val="C39C69"/>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4572000" y="877888"/>
            <a:ext cx="1871663" cy="3690937"/>
          </a:xfrm>
          <a:prstGeom prst="donut">
            <a:avLst>
              <a:gd name="adj" fmla="val 28092"/>
            </a:avLst>
          </a:prstGeom>
          <a:solidFill>
            <a:srgbClr val="C39C69">
              <a:alpha val="67000"/>
            </a:srgbClr>
          </a:solidFill>
          <a:ln>
            <a:solidFill>
              <a:srgbClr val="C39C69"/>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6011863" y="877888"/>
            <a:ext cx="1800225" cy="3690937"/>
          </a:xfrm>
          <a:prstGeom prst="donut">
            <a:avLst>
              <a:gd name="adj" fmla="val 27246"/>
            </a:avLst>
          </a:prstGeom>
          <a:solidFill>
            <a:srgbClr val="C39C69">
              <a:alpha val="67000"/>
            </a:srgbClr>
          </a:solidFill>
          <a:ln>
            <a:solidFill>
              <a:srgbClr val="C39C69"/>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a:off x="7380288" y="877888"/>
            <a:ext cx="1763712" cy="3690937"/>
          </a:xfrm>
          <a:prstGeom prst="donut">
            <a:avLst>
              <a:gd name="adj" fmla="val 26838"/>
            </a:avLst>
          </a:prstGeom>
          <a:solidFill>
            <a:srgbClr val="C39C69">
              <a:alpha val="67000"/>
            </a:srgbClr>
          </a:solidFill>
          <a:ln>
            <a:solidFill>
              <a:srgbClr val="C39C69"/>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395288" y="4657725"/>
            <a:ext cx="83534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tradicional mercado de El Rastro ubicado entre Lavapiés y La Latina, ha cambiado a través de los años, sin embargo sigue teniendo un sabor sin igual, sobretodo en las calles aledañas a la Ribera de los Curtidores.</a:t>
            </a:r>
          </a:p>
        </p:txBody>
      </p:sp>
    </p:spTree>
  </p:cSld>
  <p:clrMapOvr>
    <a:masterClrMapping/>
  </p:clrMapOvr>
  <mc:AlternateContent xmlns:mc="http://schemas.openxmlformats.org/markup-compatibility/2006" xmlns:p14="http://schemas.microsoft.com/office/powerpoint/2010/main">
    <mc:Choice Requires="p14">
      <p:transition spd="slow" p14:dur="2500" advTm="30000">
        <p14:glitter dir="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10800000">
                                      <p:cBhvr>
                                        <p:cTn id="6" dur="3000" fill="hold"/>
                                        <p:tgtEl>
                                          <p:spTgt spid="5"/>
                                        </p:tgtEl>
                                        <p:attrNameLst>
                                          <p:attrName>r</p:attrName>
                                        </p:attrNameLst>
                                      </p:cBhvr>
                                    </p:animRot>
                                  </p:childTnLst>
                                </p:cTn>
                              </p:par>
                              <p:par>
                                <p:cTn id="7" presetID="16" presetClass="entr" presetSubtype="2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barn(inHorizontal)">
                                      <p:cBhvr>
                                        <p:cTn id="9" dur="3000"/>
                                        <p:tgtEl>
                                          <p:spTgt spid="5"/>
                                        </p:tgtEl>
                                      </p:cBhvr>
                                    </p:animEffect>
                                  </p:childTnLst>
                                </p:cTn>
                              </p:par>
                              <p:par>
                                <p:cTn id="10" presetID="8" presetClass="emph" presetSubtype="0" fill="hold" nodeType="withEffect">
                                  <p:stCondLst>
                                    <p:cond delay="0"/>
                                  </p:stCondLst>
                                  <p:childTnLst>
                                    <p:animRot by="-10800000">
                                      <p:cBhvr>
                                        <p:cTn id="11" dur="3000" fill="hold"/>
                                        <p:tgtEl>
                                          <p:spTgt spid="19"/>
                                        </p:tgtEl>
                                        <p:attrNameLst>
                                          <p:attrName>r</p:attrName>
                                        </p:attrNameLst>
                                      </p:cBhvr>
                                    </p:animRot>
                                  </p:childTnLst>
                                </p:cTn>
                              </p:par>
                              <p:par>
                                <p:cTn id="12" presetID="16" presetClass="entr" presetSubtype="26"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barn(inHorizontal)">
                                      <p:cBhvr>
                                        <p:cTn id="14" dur="3000"/>
                                        <p:tgtEl>
                                          <p:spTgt spid="19"/>
                                        </p:tgtEl>
                                      </p:cBhvr>
                                    </p:animEffect>
                                  </p:childTnLst>
                                </p:cTn>
                              </p:par>
                              <p:par>
                                <p:cTn id="15" presetID="8" presetClass="emph" presetSubtype="0" fill="hold" nodeType="withEffect">
                                  <p:stCondLst>
                                    <p:cond delay="0"/>
                                  </p:stCondLst>
                                  <p:childTnLst>
                                    <p:animRot by="-10800000">
                                      <p:cBhvr>
                                        <p:cTn id="16" dur="3000" fill="hold"/>
                                        <p:tgtEl>
                                          <p:spTgt spid="21"/>
                                        </p:tgtEl>
                                        <p:attrNameLst>
                                          <p:attrName>r</p:attrName>
                                        </p:attrNameLst>
                                      </p:cBhvr>
                                    </p:animRot>
                                  </p:childTnLst>
                                </p:cTn>
                              </p:par>
                              <p:par>
                                <p:cTn id="17" presetID="16" presetClass="entr" presetSubtype="26"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arn(inHorizontal)">
                                      <p:cBhvr>
                                        <p:cTn id="19" dur="3000"/>
                                        <p:tgtEl>
                                          <p:spTgt spid="21"/>
                                        </p:tgtEl>
                                      </p:cBhvr>
                                    </p:animEffect>
                                  </p:childTnLst>
                                </p:cTn>
                              </p:par>
                              <p:par>
                                <p:cTn id="20" presetID="8" presetClass="emph" presetSubtype="0" fill="hold" nodeType="withEffect">
                                  <p:stCondLst>
                                    <p:cond delay="0"/>
                                  </p:stCondLst>
                                  <p:childTnLst>
                                    <p:animRot by="10800000">
                                      <p:cBhvr>
                                        <p:cTn id="21" dur="3000" fill="hold"/>
                                        <p:tgtEl>
                                          <p:spTgt spid="22"/>
                                        </p:tgtEl>
                                        <p:attrNameLst>
                                          <p:attrName>r</p:attrName>
                                        </p:attrNameLst>
                                      </p:cBhvr>
                                    </p:animRot>
                                  </p:childTnLst>
                                </p:cTn>
                              </p:par>
                              <p:par>
                                <p:cTn id="22" presetID="16" presetClass="entr" presetSubtype="26"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barn(inHorizontal)">
                                      <p:cBhvr>
                                        <p:cTn id="24" dur="3000"/>
                                        <p:tgtEl>
                                          <p:spTgt spid="22"/>
                                        </p:tgtEl>
                                      </p:cBhvr>
                                    </p:animEffect>
                                  </p:childTnLst>
                                </p:cTn>
                              </p:par>
                              <p:par>
                                <p:cTn id="25" presetID="8" presetClass="emph" presetSubtype="0" fill="hold" nodeType="withEffect">
                                  <p:stCondLst>
                                    <p:cond delay="0"/>
                                  </p:stCondLst>
                                  <p:childTnLst>
                                    <p:animRot by="10800000">
                                      <p:cBhvr>
                                        <p:cTn id="26" dur="3000" fill="hold"/>
                                        <p:tgtEl>
                                          <p:spTgt spid="24"/>
                                        </p:tgtEl>
                                        <p:attrNameLst>
                                          <p:attrName>r</p:attrName>
                                        </p:attrNameLst>
                                      </p:cBhvr>
                                    </p:animRot>
                                  </p:childTnLst>
                                </p:cTn>
                              </p:par>
                              <p:par>
                                <p:cTn id="27" presetID="16" presetClass="entr" presetSubtype="2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barn(inHorizontal)">
                                      <p:cBhvr>
                                        <p:cTn id="29" dur="3000"/>
                                        <p:tgtEl>
                                          <p:spTgt spid="24"/>
                                        </p:tgtEl>
                                      </p:cBhvr>
                                    </p:animEffect>
                                  </p:childTnLst>
                                </p:cTn>
                              </p:par>
                              <p:par>
                                <p:cTn id="30" presetID="8" presetClass="emph" presetSubtype="0" fill="hold" nodeType="withEffect">
                                  <p:stCondLst>
                                    <p:cond delay="0"/>
                                  </p:stCondLst>
                                  <p:childTnLst>
                                    <p:animRot by="10800000">
                                      <p:cBhvr>
                                        <p:cTn id="31" dur="3000" fill="hold"/>
                                        <p:tgtEl>
                                          <p:spTgt spid="26"/>
                                        </p:tgtEl>
                                        <p:attrNameLst>
                                          <p:attrName>r</p:attrName>
                                        </p:attrNameLst>
                                      </p:cBhvr>
                                    </p:animRot>
                                  </p:childTnLst>
                                </p:cTn>
                              </p:par>
                              <p:par>
                                <p:cTn id="32" presetID="16" presetClass="entr" presetSubtype="26"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barn(inHorizontal)">
                                      <p:cBhvr>
                                        <p:cTn id="34" dur="3000"/>
                                        <p:tgtEl>
                                          <p:spTgt spid="26"/>
                                        </p:tgtEl>
                                      </p:cBhvr>
                                    </p:animEffect>
                                  </p:childTnLst>
                                </p:cTn>
                              </p:par>
                            </p:childTnLst>
                          </p:cTn>
                        </p:par>
                        <p:par>
                          <p:cTn id="35" fill="hold" nodeType="afterGroup">
                            <p:stCondLst>
                              <p:cond delay="3000"/>
                            </p:stCondLst>
                            <p:childTnLst>
                              <p:par>
                                <p:cTn id="36" presetID="2" presetClass="exit" presetSubtype="8"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0-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3000"/>
                                        <p:tgtEl>
                                          <p:spTgt spid="19"/>
                                        </p:tgtEl>
                                        <p:attrNameLst>
                                          <p:attrName>ppt_x</p:attrName>
                                        </p:attrNameLst>
                                      </p:cBhvr>
                                      <p:tavLst>
                                        <p:tav tm="0">
                                          <p:val>
                                            <p:strVal val="ppt_x"/>
                                          </p:val>
                                        </p:tav>
                                        <p:tav tm="100000">
                                          <p:val>
                                            <p:strVal val="0-ppt_w/2"/>
                                          </p:val>
                                        </p:tav>
                                      </p:tavLst>
                                    </p:anim>
                                    <p:anim calcmode="lin" valueType="num">
                                      <p:cBhvr additive="base">
                                        <p:cTn id="42" dur="3000"/>
                                        <p:tgtEl>
                                          <p:spTgt spid="19"/>
                                        </p:tgtEl>
                                        <p:attrNameLst>
                                          <p:attrName>ppt_y</p:attrName>
                                        </p:attrNameLst>
                                      </p:cBhvr>
                                      <p:tavLst>
                                        <p:tav tm="0">
                                          <p:val>
                                            <p:strVal val="ppt_y"/>
                                          </p:val>
                                        </p:tav>
                                        <p:tav tm="100000">
                                          <p:val>
                                            <p:strVal val="ppt_y"/>
                                          </p:val>
                                        </p:tav>
                                      </p:tavLst>
                                    </p:anim>
                                    <p:set>
                                      <p:cBhvr>
                                        <p:cTn id="43" dur="1" fill="hold">
                                          <p:stCondLst>
                                            <p:cond delay="2999"/>
                                          </p:stCondLst>
                                        </p:cTn>
                                        <p:tgtEl>
                                          <p:spTgt spid="19"/>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21"/>
                                        </p:tgtEl>
                                        <p:attrNameLst>
                                          <p:attrName>ppt_x</p:attrName>
                                        </p:attrNameLst>
                                      </p:cBhvr>
                                      <p:tavLst>
                                        <p:tav tm="0">
                                          <p:val>
                                            <p:strVal val="ppt_x"/>
                                          </p:val>
                                        </p:tav>
                                        <p:tav tm="100000">
                                          <p:val>
                                            <p:strVal val="0-ppt_w/2"/>
                                          </p:val>
                                        </p:tav>
                                      </p:tavLst>
                                    </p:anim>
                                    <p:anim calcmode="lin" valueType="num">
                                      <p:cBhvr additive="base">
                                        <p:cTn id="46" dur="3000"/>
                                        <p:tgtEl>
                                          <p:spTgt spid="21"/>
                                        </p:tgtEl>
                                        <p:attrNameLst>
                                          <p:attrName>ppt_y</p:attrName>
                                        </p:attrNameLst>
                                      </p:cBhvr>
                                      <p:tavLst>
                                        <p:tav tm="0">
                                          <p:val>
                                            <p:strVal val="ppt_y"/>
                                          </p:val>
                                        </p:tav>
                                        <p:tav tm="100000">
                                          <p:val>
                                            <p:strVal val="ppt_y"/>
                                          </p:val>
                                        </p:tav>
                                      </p:tavLst>
                                    </p:anim>
                                    <p:set>
                                      <p:cBhvr>
                                        <p:cTn id="47" dur="1" fill="hold">
                                          <p:stCondLst>
                                            <p:cond delay="2999"/>
                                          </p:stCondLst>
                                        </p:cTn>
                                        <p:tgtEl>
                                          <p:spTgt spid="21"/>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3000"/>
                                        <p:tgtEl>
                                          <p:spTgt spid="22"/>
                                        </p:tgtEl>
                                        <p:attrNameLst>
                                          <p:attrName>ppt_x</p:attrName>
                                        </p:attrNameLst>
                                      </p:cBhvr>
                                      <p:tavLst>
                                        <p:tav tm="0">
                                          <p:val>
                                            <p:strVal val="ppt_x"/>
                                          </p:val>
                                        </p:tav>
                                        <p:tav tm="100000">
                                          <p:val>
                                            <p:strVal val="0-ppt_w/2"/>
                                          </p:val>
                                        </p:tav>
                                      </p:tavLst>
                                    </p:anim>
                                    <p:anim calcmode="lin" valueType="num">
                                      <p:cBhvr additive="base">
                                        <p:cTn id="50" dur="3000"/>
                                        <p:tgtEl>
                                          <p:spTgt spid="22"/>
                                        </p:tgtEl>
                                        <p:attrNameLst>
                                          <p:attrName>ppt_y</p:attrName>
                                        </p:attrNameLst>
                                      </p:cBhvr>
                                      <p:tavLst>
                                        <p:tav tm="0">
                                          <p:val>
                                            <p:strVal val="ppt_y"/>
                                          </p:val>
                                        </p:tav>
                                        <p:tav tm="100000">
                                          <p:val>
                                            <p:strVal val="ppt_y"/>
                                          </p:val>
                                        </p:tav>
                                      </p:tavLst>
                                    </p:anim>
                                    <p:set>
                                      <p:cBhvr>
                                        <p:cTn id="51" dur="1" fill="hold">
                                          <p:stCondLst>
                                            <p:cond delay="2999"/>
                                          </p:stCondLst>
                                        </p:cTn>
                                        <p:tgtEl>
                                          <p:spTgt spid="22"/>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24"/>
                                        </p:tgtEl>
                                        <p:attrNameLst>
                                          <p:attrName>ppt_x</p:attrName>
                                        </p:attrNameLst>
                                      </p:cBhvr>
                                      <p:tavLst>
                                        <p:tav tm="0">
                                          <p:val>
                                            <p:strVal val="ppt_x"/>
                                          </p:val>
                                        </p:tav>
                                        <p:tav tm="100000">
                                          <p:val>
                                            <p:strVal val="0-ppt_w/2"/>
                                          </p:val>
                                        </p:tav>
                                      </p:tavLst>
                                    </p:anim>
                                    <p:anim calcmode="lin" valueType="num">
                                      <p:cBhvr additive="base">
                                        <p:cTn id="54" dur="3000"/>
                                        <p:tgtEl>
                                          <p:spTgt spid="24"/>
                                        </p:tgtEl>
                                        <p:attrNameLst>
                                          <p:attrName>ppt_y</p:attrName>
                                        </p:attrNameLst>
                                      </p:cBhvr>
                                      <p:tavLst>
                                        <p:tav tm="0">
                                          <p:val>
                                            <p:strVal val="ppt_y"/>
                                          </p:val>
                                        </p:tav>
                                        <p:tav tm="100000">
                                          <p:val>
                                            <p:strVal val="ppt_y"/>
                                          </p:val>
                                        </p:tav>
                                      </p:tavLst>
                                    </p:anim>
                                    <p:set>
                                      <p:cBhvr>
                                        <p:cTn id="55" dur="1" fill="hold">
                                          <p:stCondLst>
                                            <p:cond delay="2999"/>
                                          </p:stCondLst>
                                        </p:cTn>
                                        <p:tgtEl>
                                          <p:spTgt spid="24"/>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3000"/>
                                        <p:tgtEl>
                                          <p:spTgt spid="26"/>
                                        </p:tgtEl>
                                        <p:attrNameLst>
                                          <p:attrName>ppt_x</p:attrName>
                                        </p:attrNameLst>
                                      </p:cBhvr>
                                      <p:tavLst>
                                        <p:tav tm="0">
                                          <p:val>
                                            <p:strVal val="ppt_x"/>
                                          </p:val>
                                        </p:tav>
                                        <p:tav tm="100000">
                                          <p:val>
                                            <p:strVal val="0-ppt_w/2"/>
                                          </p:val>
                                        </p:tav>
                                      </p:tavLst>
                                    </p:anim>
                                    <p:anim calcmode="lin" valueType="num">
                                      <p:cBhvr additive="base">
                                        <p:cTn id="58" dur="3000"/>
                                        <p:tgtEl>
                                          <p:spTgt spid="26"/>
                                        </p:tgtEl>
                                        <p:attrNameLst>
                                          <p:attrName>ppt_y</p:attrName>
                                        </p:attrNameLst>
                                      </p:cBhvr>
                                      <p:tavLst>
                                        <p:tav tm="0">
                                          <p:val>
                                            <p:strVal val="ppt_y"/>
                                          </p:val>
                                        </p:tav>
                                        <p:tav tm="100000">
                                          <p:val>
                                            <p:strVal val="ppt_y"/>
                                          </p:val>
                                        </p:tav>
                                      </p:tavLst>
                                    </p:anim>
                                    <p:set>
                                      <p:cBhvr>
                                        <p:cTn id="59" dur="1" fill="hold">
                                          <p:stCondLst>
                                            <p:cond delay="2999"/>
                                          </p:stCondLst>
                                        </p:cTn>
                                        <p:tgtEl>
                                          <p:spTgt spid="26"/>
                                        </p:tgtEl>
                                        <p:attrNameLst>
                                          <p:attrName>style.visibility</p:attrName>
                                        </p:attrNameLst>
                                      </p:cBhvr>
                                      <p:to>
                                        <p:strVal val="hidden"/>
                                      </p:to>
                                    </p:set>
                                  </p:childTnLst>
                                </p:cTn>
                              </p:par>
                              <p:par>
                                <p:cTn id="60" presetID="2" presetClass="entr" presetSubtype="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3000" fill="hold"/>
                                        <p:tgtEl>
                                          <p:spTgt spid="4"/>
                                        </p:tgtEl>
                                        <p:attrNameLst>
                                          <p:attrName>ppt_x</p:attrName>
                                        </p:attrNameLst>
                                      </p:cBhvr>
                                      <p:tavLst>
                                        <p:tav tm="0">
                                          <p:val>
                                            <p:strVal val="1+#ppt_w/2"/>
                                          </p:val>
                                        </p:tav>
                                        <p:tav tm="100000">
                                          <p:val>
                                            <p:strVal val="#ppt_x"/>
                                          </p:val>
                                        </p:tav>
                                      </p:tavLst>
                                    </p:anim>
                                    <p:anim calcmode="lin" valueType="num">
                                      <p:cBhvr additive="base">
                                        <p:cTn id="63" dur="3000" fill="hold"/>
                                        <p:tgtEl>
                                          <p:spTgt spid="4"/>
                                        </p:tgtEl>
                                        <p:attrNameLst>
                                          <p:attrName>ppt_y</p:attrName>
                                        </p:attrNameLst>
                                      </p:cBhvr>
                                      <p:tavLst>
                                        <p:tav tm="0">
                                          <p:val>
                                            <p:strVal val="#ppt_y"/>
                                          </p:val>
                                        </p:tav>
                                        <p:tav tm="100000">
                                          <p:val>
                                            <p:strVal val="#ppt_y"/>
                                          </p:val>
                                        </p:tav>
                                      </p:tavLst>
                                    </p:anim>
                                  </p:childTnLst>
                                </p:cTn>
                              </p:par>
                              <p:par>
                                <p:cTn id="64" presetID="16" presetClass="entr" presetSubtype="4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arn(outHorizontal)">
                                      <p:cBhvr>
                                        <p:cTn id="66" dur="3000"/>
                                        <p:tgtEl>
                                          <p:spTgt spid="4"/>
                                        </p:tgtEl>
                                      </p:cBhvr>
                                    </p:animEffect>
                                  </p:childTnLst>
                                </p:cTn>
                              </p:par>
                            </p:childTnLst>
                          </p:cTn>
                        </p:par>
                        <p:par>
                          <p:cTn id="67" fill="hold" nodeType="afterGroup">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9"/>
                                        </p:tgtEl>
                                        <p:attrNameLst>
                                          <p:attrName>style.visibility</p:attrName>
                                        </p:attrNameLst>
                                      </p:cBhvr>
                                      <p:to>
                                        <p:strVal val="visible"/>
                                      </p:to>
                                    </p:set>
                                    <p:animEffect transition="in" filter="fade">
                                      <p:cBhvr>
                                        <p:cTn id="70" dur="1000"/>
                                        <p:tgtEl>
                                          <p:spTgt spid="9"/>
                                        </p:tgtEl>
                                      </p:cBhvr>
                                    </p:animEffect>
                                    <p:anim calcmode="lin" valueType="num">
                                      <p:cBhvr>
                                        <p:cTn id="71" dur="1000" fill="hold"/>
                                        <p:tgtEl>
                                          <p:spTgt spid="9"/>
                                        </p:tgtEl>
                                        <p:attrNameLst>
                                          <p:attrName>ppt_x</p:attrName>
                                        </p:attrNameLst>
                                      </p:cBhvr>
                                      <p:tavLst>
                                        <p:tav tm="0">
                                          <p:val>
                                            <p:strVal val="#ppt_x-.1"/>
                                          </p:val>
                                        </p:tav>
                                        <p:tav tm="100000">
                                          <p:val>
                                            <p:strVal val="#ppt_x"/>
                                          </p:val>
                                        </p:tav>
                                      </p:tavLst>
                                    </p:anim>
                                    <p:anim calcmode="lin" valueType="num">
                                      <p:cBhvr>
                                        <p:cTn id="7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6357_krasivaya_devushka_shokolad_devushki_1920x1200_(www.GdeFon.ru).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1417638"/>
            <a:ext cx="928688" cy="1143000"/>
          </a:xfrm>
          <a:prstGeom prst="rect">
            <a:avLst/>
          </a:prstGeom>
          <a:solidFill>
            <a:srgbClr val="C092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000125" y="1417638"/>
            <a:ext cx="928688" cy="1143000"/>
          </a:xfrm>
          <a:prstGeom prst="rect">
            <a:avLst/>
          </a:prstGeom>
          <a:solidFill>
            <a:srgbClr val="9E4F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000375" y="1417638"/>
            <a:ext cx="928688" cy="1143000"/>
          </a:xfrm>
          <a:prstGeom prst="rect">
            <a:avLst/>
          </a:prstGeom>
          <a:solidFill>
            <a:srgbClr val="9E4F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000250" y="1417638"/>
            <a:ext cx="928688" cy="1143000"/>
          </a:xfrm>
          <a:prstGeom prst="rect">
            <a:avLst/>
          </a:prstGeom>
          <a:solidFill>
            <a:srgbClr val="C092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4000500" y="1417638"/>
            <a:ext cx="928688" cy="1143000"/>
          </a:xfrm>
          <a:prstGeom prst="rect">
            <a:avLst/>
          </a:prstGeom>
          <a:solidFill>
            <a:srgbClr val="C092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5072063" y="1417638"/>
            <a:ext cx="928687" cy="1143000"/>
          </a:xfrm>
          <a:prstGeom prst="rect">
            <a:avLst/>
          </a:prstGeom>
          <a:solidFill>
            <a:srgbClr val="9E4F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084888" y="1417638"/>
            <a:ext cx="928687" cy="1143000"/>
          </a:xfrm>
          <a:prstGeom prst="rect">
            <a:avLst/>
          </a:prstGeom>
          <a:solidFill>
            <a:srgbClr val="C092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143750" y="1417638"/>
            <a:ext cx="928688" cy="1143000"/>
          </a:xfrm>
          <a:prstGeom prst="rect">
            <a:avLst/>
          </a:prstGeom>
          <a:solidFill>
            <a:srgbClr val="9E4F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8215313" y="1417638"/>
            <a:ext cx="928687" cy="1143000"/>
          </a:xfrm>
          <a:prstGeom prst="rect">
            <a:avLst/>
          </a:prstGeom>
          <a:solidFill>
            <a:srgbClr val="C092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2917825"/>
            <a:ext cx="928688" cy="1200150"/>
          </a:xfrm>
          <a:prstGeom prst="rect">
            <a:avLst/>
          </a:prstGeom>
          <a:solidFill>
            <a:srgbClr val="9E4F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000125" y="2917825"/>
            <a:ext cx="928688" cy="1200150"/>
          </a:xfrm>
          <a:prstGeom prst="rect">
            <a:avLst/>
          </a:prstGeom>
          <a:solidFill>
            <a:srgbClr val="C092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3000375" y="2917825"/>
            <a:ext cx="928688" cy="1200150"/>
          </a:xfrm>
          <a:prstGeom prst="rect">
            <a:avLst/>
          </a:prstGeom>
          <a:solidFill>
            <a:srgbClr val="C092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000250" y="2917825"/>
            <a:ext cx="928688" cy="1200150"/>
          </a:xfrm>
          <a:prstGeom prst="rect">
            <a:avLst/>
          </a:prstGeom>
          <a:solidFill>
            <a:srgbClr val="9E4F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4000500" y="2917825"/>
            <a:ext cx="928688" cy="1200150"/>
          </a:xfrm>
          <a:prstGeom prst="rect">
            <a:avLst/>
          </a:prstGeom>
          <a:solidFill>
            <a:srgbClr val="9E4F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5072063" y="2917825"/>
            <a:ext cx="928687" cy="1200150"/>
          </a:xfrm>
          <a:prstGeom prst="rect">
            <a:avLst/>
          </a:prstGeom>
          <a:solidFill>
            <a:srgbClr val="C092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56325" y="2917825"/>
            <a:ext cx="928688" cy="1200150"/>
          </a:xfrm>
          <a:prstGeom prst="rect">
            <a:avLst/>
          </a:prstGeom>
          <a:solidFill>
            <a:srgbClr val="9E4F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7215188" y="2917825"/>
            <a:ext cx="928687" cy="1200150"/>
          </a:xfrm>
          <a:prstGeom prst="rect">
            <a:avLst/>
          </a:prstGeom>
          <a:solidFill>
            <a:srgbClr val="C092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8215313" y="2917825"/>
            <a:ext cx="928687" cy="1200150"/>
          </a:xfrm>
          <a:prstGeom prst="rect">
            <a:avLst/>
          </a:prstGeom>
          <a:solidFill>
            <a:srgbClr val="9E4F00">
              <a:alpha val="70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uadroTexto"/>
          <p:cNvSpPr txBox="1"/>
          <p:nvPr/>
        </p:nvSpPr>
        <p:spPr>
          <a:xfrm>
            <a:off x="611188" y="4657725"/>
            <a:ext cx="79930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Su fama internacional (no existe guía de viaje sobre Madrid que no lo mencione), le emparenta con otros mercadillos existentes en diversas ciudades de Europa.</a:t>
            </a:r>
          </a:p>
        </p:txBody>
      </p:sp>
    </p:spTree>
  </p:cSld>
  <p:clrMapOvr>
    <a:masterClrMapping/>
  </p:clrMapOvr>
  <mc:AlternateContent xmlns:mc="http://schemas.openxmlformats.org/markup-compatibility/2006" xmlns:p14="http://schemas.microsoft.com/office/powerpoint/2010/main">
    <mc:Choice Requires="p14">
      <p:transition spd="slow" p14:dur="2500" advTm="24000">
        <p14:glitter dir="u"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216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216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216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216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216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216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216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216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21600000">
                                      <p:cBhvr>
                                        <p:cTn id="94" dur="3000" fill="hold"/>
                                        <p:tgtEl>
                                          <p:spTgt spid="22"/>
                                        </p:tgtEl>
                                        <p:attrNameLst>
                                          <p:attrName>r</p:attrName>
                                        </p:attrNameLst>
                                      </p:cBhvr>
                                    </p:animRot>
                                  </p:childTnLst>
                                </p:cTn>
                              </p:par>
                            </p:childTnLst>
                          </p:cTn>
                        </p:par>
                        <p:par>
                          <p:cTn id="95" fill="hold" nodeType="afterGroup">
                            <p:stCondLst>
                              <p:cond delay="3000"/>
                            </p:stCondLst>
                            <p:childTnLst>
                              <p:par>
                                <p:cTn id="96" presetID="2" presetClass="exit" presetSubtype="4"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ppt_x"/>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ppt_x"/>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ppt_x"/>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ppt_x"/>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ppt_x"/>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ppt_x"/>
                                          </p:val>
                                        </p:tav>
                                      </p:tavLst>
                                    </p:anim>
                                    <p:anim calcmode="lin" valueType="num">
                                      <p:cBhvr additive="base">
                                        <p:cTn id="134" dur="3000"/>
                                        <p:tgtEl>
                                          <p:spTgt spid="14"/>
                                        </p:tgtEl>
                                        <p:attrNameLst>
                                          <p:attrName>ppt_y</p:attrName>
                                        </p:attrNameLst>
                                      </p:cBhvr>
                                      <p:tavLst>
                                        <p:tav tm="0">
                                          <p:val>
                                            <p:strVal val="ppt_y"/>
                                          </p:val>
                                        </p:tav>
                                        <p:tav tm="100000">
                                          <p:val>
                                            <p:strVal val="0-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ppt_x"/>
                                          </p:val>
                                        </p:tav>
                                      </p:tavLst>
                                    </p:anim>
                                    <p:anim calcmode="lin" valueType="num">
                                      <p:cBhvr additive="base">
                                        <p:cTn id="138" dur="3000"/>
                                        <p:tgtEl>
                                          <p:spTgt spid="15"/>
                                        </p:tgtEl>
                                        <p:attrNameLst>
                                          <p:attrName>ppt_y</p:attrName>
                                        </p:attrNameLst>
                                      </p:cBhvr>
                                      <p:tavLst>
                                        <p:tav tm="0">
                                          <p:val>
                                            <p:strVal val="ppt_y"/>
                                          </p:val>
                                        </p:tav>
                                        <p:tav tm="100000">
                                          <p:val>
                                            <p:strVal val="0-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ppt_x"/>
                                          </p:val>
                                        </p:tav>
                                      </p:tavLst>
                                    </p:anim>
                                    <p:anim calcmode="lin" valueType="num">
                                      <p:cBhvr additive="base">
                                        <p:cTn id="142" dur="3000"/>
                                        <p:tgtEl>
                                          <p:spTgt spid="16"/>
                                        </p:tgtEl>
                                        <p:attrNameLst>
                                          <p:attrName>ppt_y</p:attrName>
                                        </p:attrNameLst>
                                      </p:cBhvr>
                                      <p:tavLst>
                                        <p:tav tm="0">
                                          <p:val>
                                            <p:strVal val="ppt_y"/>
                                          </p:val>
                                        </p:tav>
                                        <p:tav tm="100000">
                                          <p:val>
                                            <p:strVal val="0-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ppt_x"/>
                                          </p:val>
                                        </p:tav>
                                      </p:tavLst>
                                    </p:anim>
                                    <p:anim calcmode="lin" valueType="num">
                                      <p:cBhvr additive="base">
                                        <p:cTn id="146" dur="3000"/>
                                        <p:tgtEl>
                                          <p:spTgt spid="17"/>
                                        </p:tgtEl>
                                        <p:attrNameLst>
                                          <p:attrName>ppt_y</p:attrName>
                                        </p:attrNameLst>
                                      </p:cBhvr>
                                      <p:tavLst>
                                        <p:tav tm="0">
                                          <p:val>
                                            <p:strVal val="ppt_y"/>
                                          </p:val>
                                        </p:tav>
                                        <p:tav tm="100000">
                                          <p:val>
                                            <p:strVal val="0-ppt_h/2"/>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ppt_x"/>
                                          </p:val>
                                        </p:tav>
                                      </p:tavLst>
                                    </p:anim>
                                    <p:anim calcmode="lin" valueType="num">
                                      <p:cBhvr additive="base">
                                        <p:cTn id="150" dur="3000"/>
                                        <p:tgtEl>
                                          <p:spTgt spid="18"/>
                                        </p:tgtEl>
                                        <p:attrNameLst>
                                          <p:attrName>ppt_y</p:attrName>
                                        </p:attrNameLst>
                                      </p:cBhvr>
                                      <p:tavLst>
                                        <p:tav tm="0">
                                          <p:val>
                                            <p:strVal val="ppt_y"/>
                                          </p:val>
                                        </p:tav>
                                        <p:tav tm="100000">
                                          <p:val>
                                            <p:strVal val="0-ppt_h/2"/>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ppt_x"/>
                                          </p:val>
                                        </p:tav>
                                      </p:tavLst>
                                    </p:anim>
                                    <p:anim calcmode="lin" valueType="num">
                                      <p:cBhvr additive="base">
                                        <p:cTn id="154" dur="3000"/>
                                        <p:tgtEl>
                                          <p:spTgt spid="19"/>
                                        </p:tgtEl>
                                        <p:attrNameLst>
                                          <p:attrName>ppt_y</p:attrName>
                                        </p:attrNameLst>
                                      </p:cBhvr>
                                      <p:tavLst>
                                        <p:tav tm="0">
                                          <p:val>
                                            <p:strVal val="ppt_y"/>
                                          </p:val>
                                        </p:tav>
                                        <p:tav tm="100000">
                                          <p:val>
                                            <p:strVal val="0-ppt_h/2"/>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ppt_x"/>
                                          </p:val>
                                        </p:tav>
                                      </p:tavLst>
                                    </p:anim>
                                    <p:anim calcmode="lin" valueType="num">
                                      <p:cBhvr additive="base">
                                        <p:cTn id="158" dur="3000"/>
                                        <p:tgtEl>
                                          <p:spTgt spid="20"/>
                                        </p:tgtEl>
                                        <p:attrNameLst>
                                          <p:attrName>ppt_y</p:attrName>
                                        </p:attrNameLst>
                                      </p:cBhvr>
                                      <p:tavLst>
                                        <p:tav tm="0">
                                          <p:val>
                                            <p:strVal val="ppt_y"/>
                                          </p:val>
                                        </p:tav>
                                        <p:tav tm="100000">
                                          <p:val>
                                            <p:strVal val="0-ppt_h/2"/>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ppt_x"/>
                                          </p:val>
                                        </p:tav>
                                      </p:tavLst>
                                    </p:anim>
                                    <p:anim calcmode="lin" valueType="num">
                                      <p:cBhvr additive="base">
                                        <p:cTn id="162" dur="3000"/>
                                        <p:tgtEl>
                                          <p:spTgt spid="21"/>
                                        </p:tgtEl>
                                        <p:attrNameLst>
                                          <p:attrName>ppt_y</p:attrName>
                                        </p:attrNameLst>
                                      </p:cBhvr>
                                      <p:tavLst>
                                        <p:tav tm="0">
                                          <p:val>
                                            <p:strVal val="ppt_y"/>
                                          </p:val>
                                        </p:tav>
                                        <p:tav tm="100000">
                                          <p:val>
                                            <p:strVal val="0-ppt_h/2"/>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ppt_x"/>
                                          </p:val>
                                        </p:tav>
                                      </p:tavLst>
                                    </p:anim>
                                    <p:anim calcmode="lin" valueType="num">
                                      <p:cBhvr additive="base">
                                        <p:cTn id="166" dur="3000"/>
                                        <p:tgtEl>
                                          <p:spTgt spid="22"/>
                                        </p:tgtEl>
                                        <p:attrNameLst>
                                          <p:attrName>ppt_y</p:attrName>
                                        </p:attrNameLst>
                                      </p:cBhvr>
                                      <p:tavLst>
                                        <p:tav tm="0">
                                          <p:val>
                                            <p:strVal val="ppt_y"/>
                                          </p:val>
                                        </p:tav>
                                        <p:tav tm="100000">
                                          <p:val>
                                            <p:strVal val="0-ppt_h/2"/>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42"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Horizontal)">
                                      <p:cBhvr>
                                        <p:cTn id="174" dur="3000"/>
                                        <p:tgtEl>
                                          <p:spTgt spid="4"/>
                                        </p:tgtEl>
                                      </p:cBhvr>
                                    </p:animEffect>
                                  </p:childTnLst>
                                </p:cTn>
                              </p:par>
                            </p:childTnLst>
                          </p:cTn>
                        </p:par>
                        <p:par>
                          <p:cTn id="175" fill="hold" nodeType="afterGroup">
                            <p:stCondLst>
                              <p:cond delay="6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ocolate-H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isósceles"/>
          <p:cNvSpPr/>
          <p:nvPr/>
        </p:nvSpPr>
        <p:spPr>
          <a:xfrm rot="5400000">
            <a:off x="94457" y="1092993"/>
            <a:ext cx="5715000" cy="3529013"/>
          </a:xfrm>
          <a:prstGeom prst="triangle">
            <a:avLst>
              <a:gd name="adj" fmla="val 47702"/>
            </a:avLst>
          </a:prstGeom>
          <a:solidFill>
            <a:srgbClr val="C39C69">
              <a:alpha val="67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3298826" y="985837"/>
            <a:ext cx="5715000" cy="3743325"/>
          </a:xfrm>
          <a:prstGeom prst="triangle">
            <a:avLst>
              <a:gd name="adj" fmla="val 47702"/>
            </a:avLst>
          </a:prstGeom>
          <a:solidFill>
            <a:srgbClr val="C39C69">
              <a:alpha val="67000"/>
            </a:srgbClr>
          </a:solidFill>
          <a:ln>
            <a:solidFill>
              <a:schemeClr val="accent6">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1219200" y="1219200"/>
            <a:ext cx="5715000" cy="3276600"/>
          </a:xfrm>
          <a:prstGeom prst="triangle">
            <a:avLst>
              <a:gd name="adj" fmla="val 47702"/>
            </a:avLst>
          </a:prstGeom>
          <a:solidFill>
            <a:schemeClr val="accent3">
              <a:lumMod val="75000"/>
              <a:alpha val="67000"/>
            </a:schemeClr>
          </a:solidFill>
          <a:ln>
            <a:solidFill>
              <a:schemeClr val="accent3">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flipV="1">
            <a:off x="4648200" y="1219200"/>
            <a:ext cx="5715000" cy="3276600"/>
          </a:xfrm>
          <a:prstGeom prst="triangle">
            <a:avLst>
              <a:gd name="adj" fmla="val 47702"/>
            </a:avLst>
          </a:prstGeom>
          <a:solidFill>
            <a:schemeClr val="accent3">
              <a:lumMod val="75000"/>
              <a:alpha val="67000"/>
            </a:schemeClr>
          </a:solidFill>
          <a:ln>
            <a:solidFill>
              <a:schemeClr val="accent3">
                <a:lumMod val="20000"/>
                <a:lumOff val="8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188" y="4586288"/>
            <a:ext cx="7991475"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 en la plaza General Vara del Rey, en las calles Mira el Río Alta y Baja, Mira al Sol, del Carnero, del Mellizo, de Carlos Arniches, del Bastero, donde se cuece el más genuino Rastro.</a:t>
            </a:r>
          </a:p>
        </p:txBody>
      </p:sp>
    </p:spTree>
  </p:cSld>
  <p:clrMapOvr>
    <a:masterClrMapping/>
  </p:clrMapOvr>
  <mc:AlternateContent xmlns:mc="http://schemas.openxmlformats.org/markup-compatibility/2006" xmlns:p14="http://schemas.microsoft.com/office/powerpoint/2010/main">
    <mc:Choice Requires="p14">
      <p:transition spd="slow" p14:dur="2500" advTm="26000">
        <p14:glitter dir="d"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Horizontal)">
                                      <p:cBhvr>
                                        <p:cTn id="13" dur="3000"/>
                                        <p:tgtEl>
                                          <p:spTgt spid="9"/>
                                        </p:tgtEl>
                                      </p:cBhvr>
                                    </p:animEffect>
                                  </p:childTnLst>
                                </p:cTn>
                              </p:par>
                              <p:par>
                                <p:cTn id="14" presetID="16" presetClass="entr" presetSubtype="26"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Horizontal)">
                                      <p:cBhvr>
                                        <p:cTn id="16" dur="3000"/>
                                        <p:tgtEl>
                                          <p:spTgt spid="10"/>
                                        </p:tgtEl>
                                      </p:cBhvr>
                                    </p:animEffect>
                                  </p:childTnLst>
                                </p:cTn>
                              </p:par>
                              <p:par>
                                <p:cTn id="17" presetID="8" presetClass="emph" presetSubtype="0" fill="hold"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9"/>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0"/>
                                        </p:tgtEl>
                                        <p:attrNameLst>
                                          <p:attrName>r</p:attrName>
                                        </p:attrNameLst>
                                      </p:cBhvr>
                                    </p:animRot>
                                  </p:childTnLst>
                                </p:cTn>
                              </p:par>
                            </p:childTnLst>
                          </p:cTn>
                        </p:par>
                        <p:par>
                          <p:cTn id="25" fill="hold" nodeType="afterGroup">
                            <p:stCondLst>
                              <p:cond delay="3000"/>
                            </p:stCondLst>
                            <p:childTnLst>
                              <p:par>
                                <p:cTn id="26" presetID="2" presetClass="exit" presetSubtype="8" fill="hold" nodeType="afterEffect">
                                  <p:stCondLst>
                                    <p:cond delay="0"/>
                                  </p:stCondLst>
                                  <p:childTnLst>
                                    <p:anim calcmode="lin" valueType="num">
                                      <p:cBhvr additive="base">
                                        <p:cTn id="27" dur="3000"/>
                                        <p:tgtEl>
                                          <p:spTgt spid="5"/>
                                        </p:tgtEl>
                                        <p:attrNameLst>
                                          <p:attrName>ppt_x</p:attrName>
                                        </p:attrNameLst>
                                      </p:cBhvr>
                                      <p:tavLst>
                                        <p:tav tm="0">
                                          <p:val>
                                            <p:strVal val="ppt_x"/>
                                          </p:val>
                                        </p:tav>
                                        <p:tav tm="100000">
                                          <p:val>
                                            <p:strVal val="0-ppt_w/2"/>
                                          </p:val>
                                        </p:tav>
                                      </p:tavLst>
                                    </p:anim>
                                    <p:anim calcmode="lin" valueType="num">
                                      <p:cBhvr additive="base">
                                        <p:cTn id="28" dur="3000"/>
                                        <p:tgtEl>
                                          <p:spTgt spid="5"/>
                                        </p:tgtEl>
                                        <p:attrNameLst>
                                          <p:attrName>ppt_y</p:attrName>
                                        </p:attrNameLst>
                                      </p:cBhvr>
                                      <p:tavLst>
                                        <p:tav tm="0">
                                          <p:val>
                                            <p:strVal val="ppt_y"/>
                                          </p:val>
                                        </p:tav>
                                        <p:tav tm="100000">
                                          <p:val>
                                            <p:strVal val="ppt_y"/>
                                          </p:val>
                                        </p:tav>
                                      </p:tavLst>
                                    </p:anim>
                                    <p:set>
                                      <p:cBhvr>
                                        <p:cTn id="29" dur="1" fill="hold">
                                          <p:stCondLst>
                                            <p:cond delay="2999"/>
                                          </p:stCondLst>
                                        </p:cTn>
                                        <p:tgtEl>
                                          <p:spTgt spid="5"/>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9"/>
                                        </p:tgtEl>
                                        <p:attrNameLst>
                                          <p:attrName>ppt_x</p:attrName>
                                        </p:attrNameLst>
                                      </p:cBhvr>
                                      <p:tavLst>
                                        <p:tav tm="0">
                                          <p:val>
                                            <p:strVal val="ppt_x"/>
                                          </p:val>
                                        </p:tav>
                                        <p:tav tm="100000">
                                          <p:val>
                                            <p:strVal val="0-ppt_w/2"/>
                                          </p:val>
                                        </p:tav>
                                      </p:tavLst>
                                    </p:anim>
                                    <p:anim calcmode="lin" valueType="num">
                                      <p:cBhvr additive="base">
                                        <p:cTn id="32" dur="3000"/>
                                        <p:tgtEl>
                                          <p:spTgt spid="9"/>
                                        </p:tgtEl>
                                        <p:attrNameLst>
                                          <p:attrName>ppt_y</p:attrName>
                                        </p:attrNameLst>
                                      </p:cBhvr>
                                      <p:tavLst>
                                        <p:tav tm="0">
                                          <p:val>
                                            <p:strVal val="ppt_y"/>
                                          </p:val>
                                        </p:tav>
                                        <p:tav tm="100000">
                                          <p:val>
                                            <p:strVal val="ppt_y"/>
                                          </p:val>
                                        </p:tav>
                                      </p:tavLst>
                                    </p:anim>
                                    <p:set>
                                      <p:cBhvr>
                                        <p:cTn id="33" dur="1" fill="hold">
                                          <p:stCondLst>
                                            <p:cond delay="2999"/>
                                          </p:stCondLst>
                                        </p:cTn>
                                        <p:tgtEl>
                                          <p:spTgt spid="9"/>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6"/>
                                        </p:tgtEl>
                                        <p:attrNameLst>
                                          <p:attrName>ppt_x</p:attrName>
                                        </p:attrNameLst>
                                      </p:cBhvr>
                                      <p:tavLst>
                                        <p:tav tm="0">
                                          <p:val>
                                            <p:strVal val="ppt_x"/>
                                          </p:val>
                                        </p:tav>
                                        <p:tav tm="100000">
                                          <p:val>
                                            <p:strVal val="1+ppt_w/2"/>
                                          </p:val>
                                        </p:tav>
                                      </p:tavLst>
                                    </p:anim>
                                    <p:anim calcmode="lin" valueType="num">
                                      <p:cBhvr additive="base">
                                        <p:cTn id="36" dur="3000"/>
                                        <p:tgtEl>
                                          <p:spTgt spid="6"/>
                                        </p:tgtEl>
                                        <p:attrNameLst>
                                          <p:attrName>ppt_y</p:attrName>
                                        </p:attrNameLst>
                                      </p:cBhvr>
                                      <p:tavLst>
                                        <p:tav tm="0">
                                          <p:val>
                                            <p:strVal val="ppt_y"/>
                                          </p:val>
                                        </p:tav>
                                        <p:tav tm="100000">
                                          <p:val>
                                            <p:strVal val="ppt_y"/>
                                          </p:val>
                                        </p:tav>
                                      </p:tavLst>
                                    </p:anim>
                                    <p:set>
                                      <p:cBhvr>
                                        <p:cTn id="37" dur="1" fill="hold">
                                          <p:stCondLst>
                                            <p:cond delay="2999"/>
                                          </p:stCondLst>
                                        </p:cTn>
                                        <p:tgtEl>
                                          <p:spTgt spid="6"/>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1+ppt_w/2"/>
                                          </p:val>
                                        </p:tav>
                                      </p:tavLst>
                                    </p:anim>
                                    <p:anim calcmode="lin" valueType="num">
                                      <p:cBhvr additive="base">
                                        <p:cTn id="40" dur="3000"/>
                                        <p:tgtEl>
                                          <p:spTgt spid="10"/>
                                        </p:tgtEl>
                                        <p:attrNameLst>
                                          <p:attrName>ppt_y</p:attrName>
                                        </p:attrNameLst>
                                      </p:cBhvr>
                                      <p:tavLst>
                                        <p:tav tm="0">
                                          <p:val>
                                            <p:strVal val="ppt_y"/>
                                          </p:val>
                                        </p:tav>
                                        <p:tav tm="100000">
                                          <p:val>
                                            <p:strVal val="ppt_y"/>
                                          </p:val>
                                        </p:tav>
                                      </p:tavLst>
                                    </p:anim>
                                    <p:set>
                                      <p:cBhvr>
                                        <p:cTn id="41" dur="1" fill="hold">
                                          <p:stCondLst>
                                            <p:cond delay="2999"/>
                                          </p:stCondLst>
                                        </p:cTn>
                                        <p:tgtEl>
                                          <p:spTgt spid="10"/>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2/3*#ppt_w"/>
                                          </p:val>
                                        </p:tav>
                                        <p:tav tm="100000">
                                          <p:val>
                                            <p:strVal val="#ppt_w"/>
                                          </p:val>
                                        </p:tav>
                                      </p:tavLst>
                                    </p:anim>
                                    <p:anim calcmode="lin" valueType="num">
                                      <p:cBhvr>
                                        <p:cTn id="45" dur="3000" fill="hold"/>
                                        <p:tgtEl>
                                          <p:spTgt spid="4"/>
                                        </p:tgtEl>
                                        <p:attrNameLst>
                                          <p:attrName>ppt_h</p:attrName>
                                        </p:attrNameLst>
                                      </p:cBhvr>
                                      <p:tavLst>
                                        <p:tav tm="0">
                                          <p:val>
                                            <p:strVal val="2/3*#ppt_h"/>
                                          </p:val>
                                        </p:tav>
                                        <p:tav tm="100000">
                                          <p:val>
                                            <p:strVal val="#ppt_h"/>
                                          </p:val>
                                        </p:tav>
                                      </p:tavLst>
                                    </p:anim>
                                  </p:childTnLst>
                                </p:cTn>
                              </p:par>
                              <p:par>
                                <p:cTn id="46" presetID="16" presetClass="entr" presetSubtype="37"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arn(outVertical)">
                                      <p:cBhvr>
                                        <p:cTn id="48" dur="3000"/>
                                        <p:tgtEl>
                                          <p:spTgt spid="4"/>
                                        </p:tgtEl>
                                      </p:cBhvr>
                                    </p:animEffect>
                                  </p:childTnLst>
                                </p:cTn>
                              </p:par>
                            </p:childTnLst>
                          </p:cTn>
                        </p:par>
                        <p:par>
                          <p:cTn id="49" fill="hold" nodeType="afterGroup">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875463" y="0"/>
            <a:ext cx="2268537" cy="5715000"/>
          </a:xfrm>
          <a:prstGeom prst="rect">
            <a:avLst/>
          </a:prstGeom>
          <a:blipFill dpi="0" rotWithShape="1">
            <a:blip r:embed="rId2" cstate="print"/>
            <a:srcRect/>
            <a:tile tx="0" ty="0" sx="100000" sy="100000" flip="none" algn="tl"/>
          </a:blip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52" name="5 Imagen" descr="alma-tadem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0"/>
            <a:ext cx="46799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2195513" y="0"/>
            <a:ext cx="4679950" cy="5715000"/>
          </a:xfrm>
          <a:prstGeom prst="rect">
            <a:avLst/>
          </a:prstGeom>
          <a:solidFill>
            <a:schemeClr val="tx2">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2195513" cy="5715000"/>
          </a:xfrm>
          <a:prstGeom prst="rect">
            <a:avLst/>
          </a:prstGeom>
          <a:blipFill dpi="0" rotWithShape="1">
            <a:blip r:embed="rId2" cstate="print"/>
            <a:srcRect/>
            <a:tile tx="0" ty="0" sx="100000" sy="100000" flip="none" algn="tl"/>
          </a:blip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979613" y="4657725"/>
            <a:ext cx="5184775" cy="923925"/>
          </a:xfrm>
          <a:prstGeom prst="rect">
            <a:avLst/>
          </a:prstGeom>
          <a:noFill/>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rgbClr val="C00000">
                      <a:alpha val="60000"/>
                    </a:srgbClr>
                  </a:glow>
                  <a:outerShdw blurRad="38100" dist="38100" dir="2700000" algn="tl">
                    <a:srgbClr val="1F497D"/>
                  </a:outerShdw>
                </a:effectLst>
              </a:rPr>
              <a:t>En nuestro caminar por la Plaza del Campillo del Mundo Nuevo, nos encontramos con la escultura de “La Equitativa”.</a:t>
            </a:r>
          </a:p>
        </p:txBody>
      </p:sp>
    </p:spTree>
  </p:cSld>
  <p:clrMapOvr>
    <a:masterClrMapping/>
  </p:clrMapOvr>
  <mc:AlternateContent xmlns:mc="http://schemas.openxmlformats.org/markup-compatibility/2006" xmlns:p14="http://schemas.microsoft.com/office/powerpoint/2010/main">
    <mc:Choice Requires="p14">
      <p:transition spd="slow" p14:dur="2500" advTm="18000">
        <p14:glitte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16" presetClass="entr" presetSubtype="21"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Effect transition="in" filter="barn(inVertical)">
                                      <p:cBhvr>
                                        <p:cTn id="13" dur="3000"/>
                                        <p:tgtEl>
                                          <p:spTgt spid="2052"/>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3000"/>
                                        <p:tgtEl>
                                          <p:spTgt spid="4"/>
                                        </p:tgtEl>
                                      </p:cBhvr>
                                    </p:animEffect>
                                  </p:childTnLst>
                                </p:cTn>
                              </p:par>
                              <p:par>
                                <p:cTn id="17" presetID="2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3000"/>
                                        <p:tgtEl>
                                          <p:spTgt spid="6"/>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3000"/>
                                        <p:tgtEl>
                                          <p:spTgt spid="6"/>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ocolate-H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isósceles"/>
          <p:cNvSpPr/>
          <p:nvPr/>
        </p:nvSpPr>
        <p:spPr>
          <a:xfrm rot="5400000">
            <a:off x="729457" y="1826418"/>
            <a:ext cx="5715000" cy="2062163"/>
          </a:xfrm>
          <a:prstGeom prst="triangle">
            <a:avLst>
              <a:gd name="adj" fmla="val 47702"/>
            </a:avLst>
          </a:prstGeom>
          <a:solidFill>
            <a:schemeClr val="accent3">
              <a:lumMod val="75000"/>
              <a:alpha val="67000"/>
            </a:schemeClr>
          </a:solidFill>
          <a:ln>
            <a:solidFill>
              <a:schemeClr val="accent3">
                <a:lumMod val="60000"/>
                <a:lumOff val="4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2641601" y="1785937"/>
            <a:ext cx="5715000" cy="2143125"/>
          </a:xfrm>
          <a:prstGeom prst="triangle">
            <a:avLst>
              <a:gd name="adj" fmla="val 47702"/>
            </a:avLst>
          </a:prstGeom>
          <a:solidFill>
            <a:schemeClr val="accent3">
              <a:lumMod val="75000"/>
              <a:alpha val="67000"/>
            </a:schemeClr>
          </a:solidFill>
          <a:ln>
            <a:solidFill>
              <a:schemeClr val="accent3">
                <a:lumMod val="60000"/>
                <a:lumOff val="4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683418" y="1826418"/>
            <a:ext cx="5715000" cy="2062163"/>
          </a:xfrm>
          <a:prstGeom prst="triangle">
            <a:avLst>
              <a:gd name="adj" fmla="val 47702"/>
            </a:avLst>
          </a:prstGeom>
          <a:solidFill>
            <a:schemeClr val="accent3">
              <a:lumMod val="75000"/>
              <a:alpha val="67000"/>
            </a:schemeClr>
          </a:solidFill>
          <a:ln>
            <a:solidFill>
              <a:schemeClr val="accent3">
                <a:lumMod val="60000"/>
                <a:lumOff val="4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4071938" y="1785937"/>
            <a:ext cx="5715000" cy="2143125"/>
          </a:xfrm>
          <a:prstGeom prst="triangle">
            <a:avLst>
              <a:gd name="adj" fmla="val 47702"/>
            </a:avLst>
          </a:prstGeom>
          <a:solidFill>
            <a:schemeClr val="accent3">
              <a:lumMod val="75000"/>
              <a:alpha val="67000"/>
            </a:schemeClr>
          </a:solidFill>
          <a:ln>
            <a:solidFill>
              <a:schemeClr val="accent3">
                <a:lumMod val="60000"/>
                <a:lumOff val="4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1826418" y="1826418"/>
            <a:ext cx="5715000" cy="2062163"/>
          </a:xfrm>
          <a:prstGeom prst="triangle">
            <a:avLst>
              <a:gd name="adj" fmla="val 47702"/>
            </a:avLst>
          </a:prstGeom>
          <a:solidFill>
            <a:schemeClr val="accent3">
              <a:lumMod val="75000"/>
              <a:alpha val="67000"/>
            </a:schemeClr>
          </a:solidFill>
          <a:ln>
            <a:solidFill>
              <a:schemeClr val="accent3">
                <a:lumMod val="60000"/>
                <a:lumOff val="4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flipV="1">
            <a:off x="5214938" y="1785937"/>
            <a:ext cx="5715000" cy="2143125"/>
          </a:xfrm>
          <a:prstGeom prst="triangle">
            <a:avLst>
              <a:gd name="adj" fmla="val 47702"/>
            </a:avLst>
          </a:prstGeom>
          <a:solidFill>
            <a:schemeClr val="accent3">
              <a:lumMod val="75000"/>
              <a:alpha val="67000"/>
            </a:schemeClr>
          </a:solidFill>
          <a:ln>
            <a:solidFill>
              <a:schemeClr val="accent3">
                <a:lumMod val="60000"/>
                <a:lumOff val="4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611188" y="4657725"/>
            <a:ext cx="799465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 visitas Madrid y te quedas un Domingo por la mañana es totalmente recomendable un paseo por el rastro de Madrid, el mítico mercado que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discurre principalmente por la Ribera de Curtidores y sus callejuelas.</a:t>
            </a:r>
          </a:p>
        </p:txBody>
      </p:sp>
    </p:spTree>
  </p:cSld>
  <p:clrMapOvr>
    <a:masterClrMapping/>
  </p:clrMapOvr>
  <mc:AlternateContent xmlns:mc="http://schemas.openxmlformats.org/markup-compatibility/2006" xmlns:p14="http://schemas.microsoft.com/office/powerpoint/2010/main">
    <mc:Choice Requires="p14">
      <p:transition spd="slow" p14:dur="2500" advTm="28000">
        <p14:glitter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8"/>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childTnLst>
                          </p:cTn>
                        </p:par>
                        <p:par>
                          <p:cTn id="35" fill="hold" nodeType="afterGroup">
                            <p:stCondLst>
                              <p:cond delay="3000"/>
                            </p:stCondLst>
                            <p:childTnLst>
                              <p:par>
                                <p:cTn id="36" presetID="2" presetClass="exit" presetSubtype="8"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0-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3000"/>
                                        <p:tgtEl>
                                          <p:spTgt spid="7"/>
                                        </p:tgtEl>
                                        <p:attrNameLst>
                                          <p:attrName>ppt_x</p:attrName>
                                        </p:attrNameLst>
                                      </p:cBhvr>
                                      <p:tavLst>
                                        <p:tav tm="0">
                                          <p:val>
                                            <p:strVal val="ppt_x"/>
                                          </p:val>
                                        </p:tav>
                                        <p:tav tm="100000">
                                          <p:val>
                                            <p:strVal val="0-ppt_w/2"/>
                                          </p:val>
                                        </p:tav>
                                      </p:tavLst>
                                    </p:anim>
                                    <p:anim calcmode="lin" valueType="num">
                                      <p:cBhvr additive="base">
                                        <p:cTn id="42" dur="3000"/>
                                        <p:tgtEl>
                                          <p:spTgt spid="7"/>
                                        </p:tgtEl>
                                        <p:attrNameLst>
                                          <p:attrName>ppt_y</p:attrName>
                                        </p:attrNameLst>
                                      </p:cBhvr>
                                      <p:tavLst>
                                        <p:tav tm="0">
                                          <p:val>
                                            <p:strVal val="ppt_y"/>
                                          </p:val>
                                        </p:tav>
                                        <p:tav tm="100000">
                                          <p:val>
                                            <p:strVal val="ppt_y"/>
                                          </p:val>
                                        </p:tav>
                                      </p:tavLst>
                                    </p:anim>
                                    <p:set>
                                      <p:cBhvr>
                                        <p:cTn id="43" dur="1" fill="hold">
                                          <p:stCondLst>
                                            <p:cond delay="2999"/>
                                          </p:stCondLst>
                                        </p:cTn>
                                        <p:tgtEl>
                                          <p:spTgt spid="7"/>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9"/>
                                        </p:tgtEl>
                                        <p:attrNameLst>
                                          <p:attrName>ppt_x</p:attrName>
                                        </p:attrNameLst>
                                      </p:cBhvr>
                                      <p:tavLst>
                                        <p:tav tm="0">
                                          <p:val>
                                            <p:strVal val="ppt_x"/>
                                          </p:val>
                                        </p:tav>
                                        <p:tav tm="100000">
                                          <p:val>
                                            <p:strVal val="0-ppt_w/2"/>
                                          </p:val>
                                        </p:tav>
                                      </p:tavLst>
                                    </p:anim>
                                    <p:anim calcmode="lin" valueType="num">
                                      <p:cBhvr additive="base">
                                        <p:cTn id="46" dur="3000"/>
                                        <p:tgtEl>
                                          <p:spTgt spid="9"/>
                                        </p:tgtEl>
                                        <p:attrNameLst>
                                          <p:attrName>ppt_y</p:attrName>
                                        </p:attrNameLst>
                                      </p:cBhvr>
                                      <p:tavLst>
                                        <p:tav tm="0">
                                          <p:val>
                                            <p:strVal val="ppt_y"/>
                                          </p:val>
                                        </p:tav>
                                        <p:tav tm="100000">
                                          <p:val>
                                            <p:strVal val="ppt_y"/>
                                          </p:val>
                                        </p:tav>
                                      </p:tavLst>
                                    </p:anim>
                                    <p:set>
                                      <p:cBhvr>
                                        <p:cTn id="47" dur="1" fill="hold">
                                          <p:stCondLst>
                                            <p:cond delay="2999"/>
                                          </p:stCondLst>
                                        </p:cTn>
                                        <p:tgtEl>
                                          <p:spTgt spid="9"/>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1+ppt_w/2"/>
                                          </p:val>
                                        </p:tav>
                                      </p:tavLst>
                                    </p:anim>
                                    <p:anim calcmode="lin" valueType="num">
                                      <p:cBhvr additive="base">
                                        <p:cTn id="50" dur="3000"/>
                                        <p:tgtEl>
                                          <p:spTgt spid="6"/>
                                        </p:tgtEl>
                                        <p:attrNameLst>
                                          <p:attrName>ppt_y</p:attrName>
                                        </p:attrNameLst>
                                      </p:cBhvr>
                                      <p:tavLst>
                                        <p:tav tm="0">
                                          <p:val>
                                            <p:strVal val="ppt_y"/>
                                          </p:val>
                                        </p:tav>
                                        <p:tav tm="100000">
                                          <p:val>
                                            <p:strVal val="ppt_y"/>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1+ppt_w/2"/>
                                          </p:val>
                                        </p:tav>
                                      </p:tavLst>
                                    </p:anim>
                                    <p:anim calcmode="lin" valueType="num">
                                      <p:cBhvr additive="base">
                                        <p:cTn id="54" dur="3000"/>
                                        <p:tgtEl>
                                          <p:spTgt spid="8"/>
                                        </p:tgtEl>
                                        <p:attrNameLst>
                                          <p:attrName>ppt_y</p:attrName>
                                        </p:attrNameLst>
                                      </p:cBhvr>
                                      <p:tavLst>
                                        <p:tav tm="0">
                                          <p:val>
                                            <p:strVal val="ppt_y"/>
                                          </p:val>
                                        </p:tav>
                                        <p:tav tm="100000">
                                          <p:val>
                                            <p:strVal val="ppt_y"/>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1+ppt_w/2"/>
                                          </p:val>
                                        </p:tav>
                                      </p:tavLst>
                                    </p:anim>
                                    <p:anim calcmode="lin" valueType="num">
                                      <p:cBhvr additive="base">
                                        <p:cTn id="58" dur="3000"/>
                                        <p:tgtEl>
                                          <p:spTgt spid="10"/>
                                        </p:tgtEl>
                                        <p:attrNameLst>
                                          <p:attrName>ppt_y</p:attrName>
                                        </p:attrNameLst>
                                      </p:cBhvr>
                                      <p:tavLst>
                                        <p:tav tm="0">
                                          <p:val>
                                            <p:strVal val="ppt_y"/>
                                          </p:val>
                                        </p:tav>
                                        <p:tav tm="100000">
                                          <p:val>
                                            <p:strVal val="ppt_y"/>
                                          </p:val>
                                        </p:tav>
                                      </p:tavLst>
                                    </p:anim>
                                    <p:set>
                                      <p:cBhvr>
                                        <p:cTn id="59" dur="1" fill="hold">
                                          <p:stCondLst>
                                            <p:cond delay="2999"/>
                                          </p:stCondLst>
                                        </p:cTn>
                                        <p:tgtEl>
                                          <p:spTgt spid="10"/>
                                        </p:tgtEl>
                                        <p:attrNameLst>
                                          <p:attrName>style.visibility</p:attrName>
                                        </p:attrNameLst>
                                      </p:cBhvr>
                                      <p:to>
                                        <p:strVal val="hidden"/>
                                      </p:to>
                                    </p:set>
                                  </p:childTnLst>
                                </p:cTn>
                              </p:par>
                              <p:par>
                                <p:cTn id="60" presetID="23" presetClass="entr" presetSubtype="27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2/3*#ppt_w"/>
                                          </p:val>
                                        </p:tav>
                                        <p:tav tm="100000">
                                          <p:val>
                                            <p:strVal val="#ppt_w"/>
                                          </p:val>
                                        </p:tav>
                                      </p:tavLst>
                                    </p:anim>
                                    <p:anim calcmode="lin" valueType="num">
                                      <p:cBhvr>
                                        <p:cTn id="63" dur="3000" fill="hold"/>
                                        <p:tgtEl>
                                          <p:spTgt spid="4"/>
                                        </p:tgtEl>
                                        <p:attrNameLst>
                                          <p:attrName>ppt_h</p:attrName>
                                        </p:attrNameLst>
                                      </p:cBhvr>
                                      <p:tavLst>
                                        <p:tav tm="0">
                                          <p:val>
                                            <p:strVal val="2/3*#ppt_h"/>
                                          </p:val>
                                        </p:tav>
                                        <p:tav tm="100000">
                                          <p:val>
                                            <p:strVal val="#ppt_h"/>
                                          </p:val>
                                        </p:tav>
                                      </p:tavLst>
                                    </p:anim>
                                  </p:childTnLst>
                                </p:cTn>
                              </p:par>
                              <p:par>
                                <p:cTn id="64" presetID="16" presetClass="entr" presetSubtype="37"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arn(outVertical)">
                                      <p:cBhvr>
                                        <p:cTn id="66" dur="3000"/>
                                        <p:tgtEl>
                                          <p:spTgt spid="4"/>
                                        </p:tgtEl>
                                      </p:cBhvr>
                                    </p:animEffect>
                                  </p:childTnLst>
                                </p:cTn>
                              </p:par>
                            </p:childTnLst>
                          </p:cTn>
                        </p:par>
                        <p:par>
                          <p:cTn id="67" fill="hold" nodeType="afterGroup">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1"/>
                                        </p:tgtEl>
                                        <p:attrNameLst>
                                          <p:attrName>style.visibility</p:attrName>
                                        </p:attrNameLst>
                                      </p:cBhvr>
                                      <p:to>
                                        <p:strVal val="visible"/>
                                      </p:to>
                                    </p:set>
                                    <p:animEffect transition="in" filter="fade">
                                      <p:cBhvr>
                                        <p:cTn id="70" dur="1000"/>
                                        <p:tgtEl>
                                          <p:spTgt spid="11"/>
                                        </p:tgtEl>
                                      </p:cBhvr>
                                    </p:animEffect>
                                    <p:anim calcmode="lin" valueType="num">
                                      <p:cBhvr>
                                        <p:cTn id="71" dur="1000" fill="hold"/>
                                        <p:tgtEl>
                                          <p:spTgt spid="11"/>
                                        </p:tgtEl>
                                        <p:attrNameLst>
                                          <p:attrName>ppt_x</p:attrName>
                                        </p:attrNameLst>
                                      </p:cBhvr>
                                      <p:tavLst>
                                        <p:tav tm="0">
                                          <p:val>
                                            <p:strVal val="#ppt_x-.1"/>
                                          </p:val>
                                        </p:tav>
                                        <p:tav tm="100000">
                                          <p:val>
                                            <p:strVal val="#ppt_x"/>
                                          </p:val>
                                        </p:tav>
                                      </p:tavLst>
                                    </p:anim>
                                    <p:anim calcmode="lin" valueType="num">
                                      <p:cBhvr>
                                        <p:cTn id="7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102210564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apecio"/>
          <p:cNvSpPr/>
          <p:nvPr/>
        </p:nvSpPr>
        <p:spPr>
          <a:xfrm flipV="1">
            <a:off x="0" y="0"/>
            <a:ext cx="9144000" cy="2917825"/>
          </a:xfrm>
          <a:prstGeom prst="trapezoid">
            <a:avLst>
              <a:gd name="adj" fmla="val 80894"/>
            </a:avLst>
          </a:prstGeom>
          <a:solidFill>
            <a:srgbClr val="00B0F0">
              <a:alpha val="67000"/>
            </a:srgbClr>
          </a:solidFill>
          <a:ln>
            <a:solidFill>
              <a:schemeClr val="accent1">
                <a:lumMod val="20000"/>
                <a:lumOff val="80000"/>
              </a:schemeClr>
            </a:solid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a:off x="0" y="2917825"/>
            <a:ext cx="9144000" cy="2797175"/>
          </a:xfrm>
          <a:prstGeom prst="trapezoid">
            <a:avLst>
              <a:gd name="adj" fmla="val 84102"/>
            </a:avLst>
          </a:prstGeom>
          <a:solidFill>
            <a:srgbClr val="00B0F0">
              <a:alpha val="67000"/>
            </a:srgbClr>
          </a:solidFill>
          <a:ln>
            <a:solidFill>
              <a:schemeClr val="accent1">
                <a:lumMod val="20000"/>
                <a:lumOff val="80000"/>
              </a:schemeClr>
            </a:solid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5400000">
            <a:off x="-1393031" y="1393031"/>
            <a:ext cx="5715000" cy="2928938"/>
          </a:xfrm>
          <a:prstGeom prst="triangle">
            <a:avLst>
              <a:gd name="adj" fmla="val 50281"/>
            </a:avLst>
          </a:prstGeom>
          <a:solidFill>
            <a:srgbClr val="00B0F0">
              <a:alpha val="67000"/>
            </a:srgbClr>
          </a:solidFill>
          <a:ln>
            <a:solidFill>
              <a:schemeClr val="accent1">
                <a:lumMod val="20000"/>
                <a:lumOff val="80000"/>
              </a:schemeClr>
            </a:solid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4857750" y="1428750"/>
            <a:ext cx="5715000" cy="2857500"/>
          </a:xfrm>
          <a:prstGeom prst="triangle">
            <a:avLst>
              <a:gd name="adj" fmla="val 50919"/>
            </a:avLst>
          </a:prstGeom>
          <a:solidFill>
            <a:srgbClr val="00B0F0">
              <a:alpha val="67000"/>
            </a:srgbClr>
          </a:solidFill>
          <a:ln>
            <a:solidFill>
              <a:schemeClr val="accent1">
                <a:lumMod val="20000"/>
                <a:lumOff val="80000"/>
              </a:schemeClr>
            </a:solid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14:glitter dir="u"/>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7"/>
                                        </p:tgtEl>
                                        <p:attrNameLst>
                                          <p:attrName>ppt_x</p:attrName>
                                        </p:attrNameLst>
                                      </p:cBhvr>
                                      <p:tavLst>
                                        <p:tav tm="0">
                                          <p:val>
                                            <p:strVal val="ppt_x"/>
                                          </p:val>
                                        </p:tav>
                                        <p:tav tm="100000">
                                          <p:val>
                                            <p:strVal val="ppt_x-ppt_w/2"/>
                                          </p:val>
                                        </p:tav>
                                      </p:tavLst>
                                    </p:anim>
                                    <p:anim calcmode="lin" valueType="num">
                                      <p:cBhvr>
                                        <p:cTn id="25" dur="3000"/>
                                        <p:tgtEl>
                                          <p:spTgt spid="7"/>
                                        </p:tgtEl>
                                        <p:attrNameLst>
                                          <p:attrName>ppt_y</p:attrName>
                                        </p:attrNameLst>
                                      </p:cBhvr>
                                      <p:tavLst>
                                        <p:tav tm="0">
                                          <p:val>
                                            <p:strVal val="ppt_y"/>
                                          </p:val>
                                        </p:tav>
                                        <p:tav tm="100000">
                                          <p:val>
                                            <p:strVal val="ppt_y"/>
                                          </p:val>
                                        </p:tav>
                                      </p:tavLst>
                                    </p:anim>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strVal val="ppt_h"/>
                                          </p:val>
                                        </p:tav>
                                      </p:tavLst>
                                    </p:anim>
                                    <p:set>
                                      <p:cBhvr>
                                        <p:cTn id="28" dur="1" fill="hold">
                                          <p:stCondLst>
                                            <p:cond delay="2999"/>
                                          </p:stCondLst>
                                        </p:cTn>
                                        <p:tgtEl>
                                          <p:spTgt spid="7"/>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3000"/>
                                        <p:tgtEl>
                                          <p:spTgt spid="6"/>
                                        </p:tgtEl>
                                      </p:cBhvr>
                                    </p:animEffect>
                                    <p:set>
                                      <p:cBhvr>
                                        <p:cTn id="31" dur="1" fill="hold">
                                          <p:stCondLst>
                                            <p:cond delay="2999"/>
                                          </p:stCondLst>
                                        </p:cTn>
                                        <p:tgtEl>
                                          <p:spTgt spid="6"/>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8"/>
                                        </p:tgtEl>
                                        <p:attrNameLst>
                                          <p:attrName>ppt_x</p:attrName>
                                        </p:attrNameLst>
                                      </p:cBhvr>
                                      <p:tavLst>
                                        <p:tav tm="0">
                                          <p:val>
                                            <p:strVal val="ppt_x"/>
                                          </p:val>
                                        </p:tav>
                                        <p:tav tm="100000">
                                          <p:val>
                                            <p:strVal val="ppt_x+ppt_w/2"/>
                                          </p:val>
                                        </p:tav>
                                      </p:tavLst>
                                    </p:anim>
                                    <p:anim calcmode="lin" valueType="num">
                                      <p:cBhvr>
                                        <p:cTn id="34" dur="3000"/>
                                        <p:tgtEl>
                                          <p:spTgt spid="8"/>
                                        </p:tgtEl>
                                        <p:attrNameLst>
                                          <p:attrName>ppt_y</p:attrName>
                                        </p:attrNameLst>
                                      </p:cBhvr>
                                      <p:tavLst>
                                        <p:tav tm="0">
                                          <p:val>
                                            <p:strVal val="ppt_y"/>
                                          </p:val>
                                        </p:tav>
                                        <p:tav tm="100000">
                                          <p:val>
                                            <p:strVal val="ppt_y"/>
                                          </p:val>
                                        </p:tav>
                                      </p:tavLst>
                                    </p:anim>
                                    <p:anim calcmode="lin" valueType="num">
                                      <p:cBhvr>
                                        <p:cTn id="35" dur="3000"/>
                                        <p:tgtEl>
                                          <p:spTgt spid="8"/>
                                        </p:tgtEl>
                                        <p:attrNameLst>
                                          <p:attrName>ppt_w</p:attrName>
                                        </p:attrNameLst>
                                      </p:cBhvr>
                                      <p:tavLst>
                                        <p:tav tm="0">
                                          <p:val>
                                            <p:strVal val="ppt_w"/>
                                          </p:val>
                                        </p:tav>
                                        <p:tav tm="100000">
                                          <p:val>
                                            <p:fltVal val="0"/>
                                          </p:val>
                                        </p:tav>
                                      </p:tavLst>
                                    </p:anim>
                                    <p:anim calcmode="lin" valueType="num">
                                      <p:cBhvr>
                                        <p:cTn id="36" dur="3000"/>
                                        <p:tgtEl>
                                          <p:spTgt spid="8"/>
                                        </p:tgtEl>
                                        <p:attrNameLst>
                                          <p:attrName>ppt_h</p:attrName>
                                        </p:attrNameLst>
                                      </p:cBhvr>
                                      <p:tavLst>
                                        <p:tav tm="0">
                                          <p:val>
                                            <p:strVal val="ppt_h"/>
                                          </p:val>
                                        </p:tav>
                                        <p:tav tm="100000">
                                          <p:val>
                                            <p:strVal val="ppt_h"/>
                                          </p:val>
                                        </p:tav>
                                      </p:tavLst>
                                    </p:anim>
                                    <p:set>
                                      <p:cBhvr>
                                        <p:cTn id="37" dur="1" fill="hold">
                                          <p:stCondLst>
                                            <p:cond delay="2999"/>
                                          </p:stCondLst>
                                        </p:cTn>
                                        <p:tgtEl>
                                          <p:spTgt spid="8"/>
                                        </p:tgtEl>
                                        <p:attrNameLst>
                                          <p:attrName>style.visibility</p:attrName>
                                        </p:attrNameLst>
                                      </p:cBhvr>
                                      <p:to>
                                        <p:strVal val="hidden"/>
                                      </p:to>
                                    </p:set>
                                  </p:childTnLst>
                                </p:cTn>
                              </p:par>
                              <p:par>
                                <p:cTn id="38" presetID="3" presetClass="exit" presetSubtype="10" fill="hold" grpId="1" nodeType="withEffect">
                                  <p:stCondLst>
                                    <p:cond delay="0"/>
                                  </p:stCondLst>
                                  <p:childTnLst>
                                    <p:animEffect transition="out" filter="blinds(horizontal)">
                                      <p:cBhvr>
                                        <p:cTn id="39" dur="3000"/>
                                        <p:tgtEl>
                                          <p:spTgt spid="8"/>
                                        </p:tgtEl>
                                      </p:cBhvr>
                                    </p:animEffect>
                                    <p:set>
                                      <p:cBhvr>
                                        <p:cTn id="40" dur="1" fill="hold">
                                          <p:stCondLst>
                                            <p:cond delay="2999"/>
                                          </p:stCondLst>
                                        </p:cTn>
                                        <p:tgtEl>
                                          <p:spTgt spid="8"/>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2/3*#ppt_w"/>
                                          </p:val>
                                        </p:tav>
                                        <p:tav tm="100000">
                                          <p:val>
                                            <p:strVal val="#ppt_w"/>
                                          </p:val>
                                        </p:tav>
                                      </p:tavLst>
                                    </p:anim>
                                    <p:anim calcmode="lin" valueType="num">
                                      <p:cBhvr>
                                        <p:cTn id="44" dur="3000" fill="hold"/>
                                        <p:tgtEl>
                                          <p:spTgt spid="4"/>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ox(out)">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clairs-chocolate-receta-postre-reposter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eclairs-chocolate-receta-postre-reposter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eclairs-chocolate-receta-postre-reposter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50825" y="4657725"/>
            <a:ext cx="864235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la Plaza del Campillo Nuevo se venden fundamentalmente libros viejos y usados, películas, revistas, fascículos, cromos para colecciones… También ropas y objetos de desguace.</a:t>
            </a:r>
          </a:p>
        </p:txBody>
      </p:sp>
    </p:spTree>
  </p:cSld>
  <p:clrMapOvr>
    <a:masterClrMapping/>
  </p:clrMapOvr>
  <mc:AlternateContent xmlns:mc="http://schemas.openxmlformats.org/markup-compatibility/2006" xmlns:p14="http://schemas.microsoft.com/office/powerpoint/2010/main">
    <mc:Choice Requires="p14">
      <p:transition spd="slow" p14:dur="2500" advTm="24000">
        <p14:glitter dir="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zekolada-kobieta-pies.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Luna"/>
          <p:cNvSpPr/>
          <p:nvPr/>
        </p:nvSpPr>
        <p:spPr>
          <a:xfrm flipH="1">
            <a:off x="0" y="0"/>
            <a:ext cx="4500563" cy="5715000"/>
          </a:xfrm>
          <a:prstGeom prst="moon">
            <a:avLst>
              <a:gd name="adj" fmla="val 37321"/>
            </a:avLst>
          </a:prstGeom>
          <a:solidFill>
            <a:srgbClr val="C39C69">
              <a:alpha val="70000"/>
            </a:srgbClr>
          </a:solidFill>
          <a:ln>
            <a:solidFill>
              <a:schemeClr val="tx2">
                <a:lumMod val="75000"/>
              </a:schemeClr>
            </a:solid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a:off x="4572000" y="0"/>
            <a:ext cx="4572000" cy="5715000"/>
          </a:xfrm>
          <a:prstGeom prst="moon">
            <a:avLst>
              <a:gd name="adj" fmla="val 40707"/>
            </a:avLst>
          </a:prstGeom>
          <a:solidFill>
            <a:srgbClr val="C39C69">
              <a:alpha val="70000"/>
            </a:srgbClr>
          </a:solidFill>
          <a:ln>
            <a:solidFill>
              <a:schemeClr val="tx2">
                <a:lumMod val="75000"/>
              </a:schemeClr>
            </a:solid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flipH="1">
            <a:off x="0" y="1071563"/>
            <a:ext cx="2286000" cy="3571875"/>
          </a:xfrm>
          <a:prstGeom prst="moon">
            <a:avLst>
              <a:gd name="adj" fmla="val 47929"/>
            </a:avLst>
          </a:prstGeom>
          <a:solidFill>
            <a:srgbClr val="C39C69">
              <a:alpha val="70000"/>
            </a:srgbClr>
          </a:solidFill>
          <a:ln>
            <a:solidFill>
              <a:schemeClr val="tx2">
                <a:lumMod val="75000"/>
              </a:schemeClr>
            </a:solid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a:off x="6858000" y="1012825"/>
            <a:ext cx="2286000" cy="3749675"/>
          </a:xfrm>
          <a:prstGeom prst="moon">
            <a:avLst>
              <a:gd name="adj" fmla="val 50707"/>
            </a:avLst>
          </a:prstGeom>
          <a:solidFill>
            <a:srgbClr val="C39C69">
              <a:alpha val="70000"/>
            </a:srgbClr>
          </a:solidFill>
          <a:ln>
            <a:solidFill>
              <a:schemeClr val="tx2">
                <a:lumMod val="75000"/>
              </a:schemeClr>
            </a:solid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250825" y="4657725"/>
            <a:ext cx="871378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Después de pasar un buen rato recorriendo los puestos en la plaza del Mundo Nuevo, decidimos continuar por Rivera de Curtidores aprovechando que era pronto y aún no había aglomeración de multitudes.</a:t>
            </a:r>
          </a:p>
        </p:txBody>
      </p:sp>
    </p:spTree>
  </p:cSld>
  <p:clrMapOvr>
    <a:masterClrMapping/>
  </p:clrMapOvr>
  <mc:AlternateContent xmlns:mc="http://schemas.openxmlformats.org/markup-compatibility/2006" xmlns:p14="http://schemas.microsoft.com/office/powerpoint/2010/main">
    <mc:Choice Requires="p14">
      <p:transition spd="slow" p14:dur="2500" advTm="25000">
        <p14:honeycomb/>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0-ppt_w/2"/>
                                          </p:val>
                                        </p:tav>
                                      </p:tavLst>
                                    </p:anim>
                                    <p:anim calcmode="lin" valueType="num">
                                      <p:cBhvr additive="base">
                                        <p:cTn id="7" dur="3000"/>
                                        <p:tgtEl>
                                          <p:spTgt spid="7"/>
                                        </p:tgtEl>
                                        <p:attrNameLst>
                                          <p:attrName>ppt_y</p:attrName>
                                        </p:attrNameLst>
                                      </p:cBhvr>
                                      <p:tavLst>
                                        <p:tav tm="0">
                                          <p:val>
                                            <p:strVal val="ppt_y"/>
                                          </p:val>
                                        </p:tav>
                                        <p:tav tm="100000">
                                          <p:val>
                                            <p:strVal val="ppt_y"/>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9"/>
                                        </p:tgtEl>
                                        <p:attrNameLst>
                                          <p:attrName>ppt_x</p:attrName>
                                        </p:attrNameLst>
                                      </p:cBhvr>
                                      <p:tavLst>
                                        <p:tav tm="0">
                                          <p:val>
                                            <p:strVal val="ppt_x"/>
                                          </p:val>
                                        </p:tav>
                                        <p:tav tm="100000">
                                          <p:val>
                                            <p:strVal val="0-ppt_w/2"/>
                                          </p:val>
                                        </p:tav>
                                      </p:tavLst>
                                    </p:anim>
                                    <p:anim calcmode="lin" valueType="num">
                                      <p:cBhvr additive="base">
                                        <p:cTn id="11" dur="3000"/>
                                        <p:tgtEl>
                                          <p:spTgt spid="9"/>
                                        </p:tgtEl>
                                        <p:attrNameLst>
                                          <p:attrName>ppt_y</p:attrName>
                                        </p:attrNameLst>
                                      </p:cBhvr>
                                      <p:tavLst>
                                        <p:tav tm="0">
                                          <p:val>
                                            <p:strVal val="ppt_y"/>
                                          </p:val>
                                        </p:tav>
                                        <p:tav tm="100000">
                                          <p:val>
                                            <p:strVal val="ppt_y"/>
                                          </p:val>
                                        </p:tav>
                                      </p:tavLst>
                                    </p:anim>
                                    <p:set>
                                      <p:cBhvr>
                                        <p:cTn id="12" dur="1" fill="hold">
                                          <p:stCondLst>
                                            <p:cond delay="2999"/>
                                          </p:stCondLst>
                                        </p:cTn>
                                        <p:tgtEl>
                                          <p:spTgt spid="9"/>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3000"/>
                                        <p:tgtEl>
                                          <p:spTgt spid="7"/>
                                        </p:tgtEl>
                                      </p:cBhvr>
                                    </p:animEffect>
                                    <p:set>
                                      <p:cBhvr>
                                        <p:cTn id="15" dur="1" fill="hold">
                                          <p:stCondLst>
                                            <p:cond delay="2999"/>
                                          </p:stCondLst>
                                        </p:cTn>
                                        <p:tgtEl>
                                          <p:spTgt spid="7"/>
                                        </p:tgtEl>
                                        <p:attrNameLst>
                                          <p:attrName>style.visibility</p:attrName>
                                        </p:attrNameLst>
                                      </p:cBhvr>
                                      <p:to>
                                        <p:strVal val="hidden"/>
                                      </p:to>
                                    </p:set>
                                  </p:childTnLst>
                                </p:cTn>
                              </p:par>
                              <p:par>
                                <p:cTn id="16" presetID="5" presetClass="exit" presetSubtype="10" fill="hold" nodeType="withEffect">
                                  <p:stCondLst>
                                    <p:cond delay="0"/>
                                  </p:stCondLst>
                                  <p:childTnLst>
                                    <p:animEffect transition="out" filter="checkerboard(across)">
                                      <p:cBhvr>
                                        <p:cTn id="17" dur="3000"/>
                                        <p:tgtEl>
                                          <p:spTgt spid="9"/>
                                        </p:tgtEl>
                                      </p:cBhvr>
                                    </p:animEffect>
                                    <p:set>
                                      <p:cBhvr>
                                        <p:cTn id="18" dur="1" fill="hold">
                                          <p:stCondLst>
                                            <p:cond delay="2999"/>
                                          </p:stCondLst>
                                        </p:cTn>
                                        <p:tgtEl>
                                          <p:spTgt spid="9"/>
                                        </p:tgtEl>
                                        <p:attrNameLst>
                                          <p:attrName>style.visibility</p:attrName>
                                        </p:attrNameLst>
                                      </p:cBhvr>
                                      <p:to>
                                        <p:strVal val="hidden"/>
                                      </p:to>
                                    </p:set>
                                  </p:childTnLst>
                                </p:cTn>
                              </p:par>
                              <p:par>
                                <p:cTn id="19" presetID="2" presetClass="exit" presetSubtype="2" fill="hold" nodeType="withEffect">
                                  <p:stCondLst>
                                    <p:cond delay="0"/>
                                  </p:stCondLst>
                                  <p:childTnLst>
                                    <p:anim calcmode="lin" valueType="num">
                                      <p:cBhvr additive="base">
                                        <p:cTn id="20" dur="3000"/>
                                        <p:tgtEl>
                                          <p:spTgt spid="8"/>
                                        </p:tgtEl>
                                        <p:attrNameLst>
                                          <p:attrName>ppt_x</p:attrName>
                                        </p:attrNameLst>
                                      </p:cBhvr>
                                      <p:tavLst>
                                        <p:tav tm="0">
                                          <p:val>
                                            <p:strVal val="ppt_x"/>
                                          </p:val>
                                        </p:tav>
                                        <p:tav tm="100000">
                                          <p:val>
                                            <p:strVal val="1+ppt_w/2"/>
                                          </p:val>
                                        </p:tav>
                                      </p:tavLst>
                                    </p:anim>
                                    <p:anim calcmode="lin" valueType="num">
                                      <p:cBhvr additive="base">
                                        <p:cTn id="21" dur="3000"/>
                                        <p:tgtEl>
                                          <p:spTgt spid="8"/>
                                        </p:tgtEl>
                                        <p:attrNameLst>
                                          <p:attrName>ppt_y</p:attrName>
                                        </p:attrNameLst>
                                      </p:cBhvr>
                                      <p:tavLst>
                                        <p:tav tm="0">
                                          <p:val>
                                            <p:strVal val="ppt_y"/>
                                          </p:val>
                                        </p:tav>
                                        <p:tav tm="100000">
                                          <p:val>
                                            <p:strVal val="ppt_y"/>
                                          </p:val>
                                        </p:tav>
                                      </p:tavLst>
                                    </p:anim>
                                    <p:set>
                                      <p:cBhvr>
                                        <p:cTn id="22" dur="1" fill="hold">
                                          <p:stCondLst>
                                            <p:cond delay="2999"/>
                                          </p:stCondLst>
                                        </p:cTn>
                                        <p:tgtEl>
                                          <p:spTgt spid="8"/>
                                        </p:tgtEl>
                                        <p:attrNameLst>
                                          <p:attrName>style.visibility</p:attrName>
                                        </p:attrNameLst>
                                      </p:cBhvr>
                                      <p:to>
                                        <p:strVal val="hidden"/>
                                      </p:to>
                                    </p:set>
                                  </p:childTnLst>
                                </p:cTn>
                              </p:par>
                              <p:par>
                                <p:cTn id="23" presetID="2" presetClass="exit" presetSubtype="2" fill="hold" nodeType="withEffect">
                                  <p:stCondLst>
                                    <p:cond delay="0"/>
                                  </p:stCondLst>
                                  <p:childTnLst>
                                    <p:anim calcmode="lin" valueType="num">
                                      <p:cBhvr additive="base">
                                        <p:cTn id="24" dur="3000"/>
                                        <p:tgtEl>
                                          <p:spTgt spid="10"/>
                                        </p:tgtEl>
                                        <p:attrNameLst>
                                          <p:attrName>ppt_x</p:attrName>
                                        </p:attrNameLst>
                                      </p:cBhvr>
                                      <p:tavLst>
                                        <p:tav tm="0">
                                          <p:val>
                                            <p:strVal val="ppt_x"/>
                                          </p:val>
                                        </p:tav>
                                        <p:tav tm="100000">
                                          <p:val>
                                            <p:strVal val="1+ppt_w/2"/>
                                          </p:val>
                                        </p:tav>
                                      </p:tavLst>
                                    </p:anim>
                                    <p:anim calcmode="lin" valueType="num">
                                      <p:cBhvr additive="base">
                                        <p:cTn id="25" dur="3000"/>
                                        <p:tgtEl>
                                          <p:spTgt spid="10"/>
                                        </p:tgtEl>
                                        <p:attrNameLst>
                                          <p:attrName>ppt_y</p:attrName>
                                        </p:attrNameLst>
                                      </p:cBhvr>
                                      <p:tavLst>
                                        <p:tav tm="0">
                                          <p:val>
                                            <p:strVal val="ppt_y"/>
                                          </p:val>
                                        </p:tav>
                                        <p:tav tm="100000">
                                          <p:val>
                                            <p:strVal val="ppt_y"/>
                                          </p:val>
                                        </p:tav>
                                      </p:tavLst>
                                    </p:anim>
                                    <p:set>
                                      <p:cBhvr>
                                        <p:cTn id="26" dur="1" fill="hold">
                                          <p:stCondLst>
                                            <p:cond delay="2999"/>
                                          </p:stCondLst>
                                        </p:cTn>
                                        <p:tgtEl>
                                          <p:spTgt spid="10"/>
                                        </p:tgtEl>
                                        <p:attrNameLst>
                                          <p:attrName>style.visibility</p:attrName>
                                        </p:attrNameLst>
                                      </p:cBhvr>
                                      <p:to>
                                        <p:strVal val="hidden"/>
                                      </p:to>
                                    </p:set>
                                  </p:childTnLst>
                                </p:cTn>
                              </p:par>
                              <p:par>
                                <p:cTn id="27" presetID="5" presetClass="exit" presetSubtype="10" fill="hold" nodeType="withEffect">
                                  <p:stCondLst>
                                    <p:cond delay="0"/>
                                  </p:stCondLst>
                                  <p:childTnLst>
                                    <p:animEffect transition="out" filter="checkerboard(across)">
                                      <p:cBhvr>
                                        <p:cTn id="28" dur="3000"/>
                                        <p:tgtEl>
                                          <p:spTgt spid="8"/>
                                        </p:tgtEl>
                                      </p:cBhvr>
                                    </p:animEffect>
                                    <p:set>
                                      <p:cBhvr>
                                        <p:cTn id="29" dur="1" fill="hold">
                                          <p:stCondLst>
                                            <p:cond delay="2999"/>
                                          </p:stCondLst>
                                        </p:cTn>
                                        <p:tgtEl>
                                          <p:spTgt spid="8"/>
                                        </p:tgtEl>
                                        <p:attrNameLst>
                                          <p:attrName>style.visibility</p:attrName>
                                        </p:attrNameLst>
                                      </p:cBhvr>
                                      <p:to>
                                        <p:strVal val="hidden"/>
                                      </p:to>
                                    </p:set>
                                  </p:childTnLst>
                                </p:cTn>
                              </p:par>
                              <p:par>
                                <p:cTn id="30" presetID="5" presetClass="exit" presetSubtype="10" fill="hold" nodeType="withEffect">
                                  <p:stCondLst>
                                    <p:cond delay="0"/>
                                  </p:stCondLst>
                                  <p:childTnLst>
                                    <p:animEffect transition="out" filter="checkerboard(across)">
                                      <p:cBhvr>
                                        <p:cTn id="31" dur="3000"/>
                                        <p:tgtEl>
                                          <p:spTgt spid="10"/>
                                        </p:tgtEl>
                                      </p:cBhvr>
                                    </p:animEffect>
                                    <p:set>
                                      <p:cBhvr>
                                        <p:cTn id="32" dur="1" fill="hold">
                                          <p:stCondLst>
                                            <p:cond delay="2999"/>
                                          </p:stCondLst>
                                        </p:cTn>
                                        <p:tgtEl>
                                          <p:spTgt spid="10"/>
                                        </p:tgtEl>
                                        <p:attrNameLst>
                                          <p:attrName>style.visibility</p:attrName>
                                        </p:attrNameLst>
                                      </p:cBhvr>
                                      <p:to>
                                        <p:strVal val="hidden"/>
                                      </p:to>
                                    </p:set>
                                  </p:childTnLst>
                                </p:cTn>
                              </p:par>
                              <p:par>
                                <p:cTn id="33" presetID="8" presetClass="emph" presetSubtype="0" fill="hold" grpId="0" nodeType="withEffect">
                                  <p:stCondLst>
                                    <p:cond delay="0"/>
                                  </p:stCondLst>
                                  <p:childTnLst>
                                    <p:animRot by="21600000">
                                      <p:cBhvr>
                                        <p:cTn id="34" dur="3000" fill="hold"/>
                                        <p:tgtEl>
                                          <p:spTgt spid="10"/>
                                        </p:tgtEl>
                                        <p:attrNameLst>
                                          <p:attrName>r</p:attrName>
                                        </p:attrNameLst>
                                      </p:cBhvr>
                                    </p:animRot>
                                  </p:childTnLst>
                                </p:cTn>
                              </p:par>
                              <p:par>
                                <p:cTn id="35" presetID="8" presetClass="emph" presetSubtype="0" fill="hold" grpId="0" nodeType="withEffect">
                                  <p:stCondLst>
                                    <p:cond delay="0"/>
                                  </p:stCondLst>
                                  <p:childTnLst>
                                    <p:animRot by="21600000">
                                      <p:cBhvr>
                                        <p:cTn id="36" dur="3000" fill="hold"/>
                                        <p:tgtEl>
                                          <p:spTgt spid="8"/>
                                        </p:tgtEl>
                                        <p:attrNameLst>
                                          <p:attrName>r</p:attrName>
                                        </p:attrNameLst>
                                      </p:cBhvr>
                                    </p:animRot>
                                  </p:childTnLst>
                                </p:cTn>
                              </p:par>
                              <p:par>
                                <p:cTn id="37" presetID="8" presetClass="emph" presetSubtype="0" fill="hold" grpId="0"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grpId="0" nodeType="withEffect">
                                  <p:stCondLst>
                                    <p:cond delay="0"/>
                                  </p:stCondLst>
                                  <p:childTnLst>
                                    <p:animRot by="-21600000">
                                      <p:cBhvr>
                                        <p:cTn id="40" dur="3000" fill="hold"/>
                                        <p:tgtEl>
                                          <p:spTgt spid="9"/>
                                        </p:tgtEl>
                                        <p:attrNameLst>
                                          <p:attrName>r</p:attrName>
                                        </p:attrNameLst>
                                      </p:cBhvr>
                                    </p:animRot>
                                  </p:childTnLst>
                                </p:cTn>
                              </p:par>
                              <p:par>
                                <p:cTn id="41" presetID="5" presetClass="entr" presetSubtype="1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checkerboard(across)">
                                      <p:cBhvr>
                                        <p:cTn id="43" dur="3000"/>
                                        <p:tgtEl>
                                          <p:spTgt spid="4"/>
                                        </p:tgtEl>
                                      </p:cBhvr>
                                    </p:animEffect>
                                  </p:childTnLst>
                                </p:cTn>
                              </p:par>
                              <p:par>
                                <p:cTn id="44" presetID="17" presetClass="entr" presetSubtype="1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fltVal val="0"/>
                                          </p:val>
                                        </p:tav>
                                        <p:tav tm="100000">
                                          <p:val>
                                            <p:strVal val="#ppt_w"/>
                                          </p:val>
                                        </p:tav>
                                      </p:tavLst>
                                    </p:anim>
                                    <p:anim calcmode="lin" valueType="num">
                                      <p:cBhvr>
                                        <p:cTn id="47" dur="3000" fill="hold"/>
                                        <p:tgtEl>
                                          <p:spTgt spid="4"/>
                                        </p:tgtEl>
                                        <p:attrNameLst>
                                          <p:attrName>ppt_h</p:attrName>
                                        </p:attrNameLst>
                                      </p:cBhvr>
                                      <p:tavLst>
                                        <p:tav tm="0">
                                          <p:val>
                                            <p:strVal val="#ppt_h"/>
                                          </p:val>
                                        </p:tav>
                                        <p:tav tm="100000">
                                          <p:val>
                                            <p:strVal val="#ppt_h"/>
                                          </p:val>
                                        </p:tav>
                                      </p:tavLst>
                                    </p:anim>
                                  </p:childTnLst>
                                </p:cTn>
                              </p:par>
                              <p:par>
                                <p:cTn id="48" presetID="16" presetClass="entr" presetSubtype="37"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arn(outVertical)">
                                      <p:cBhvr>
                                        <p:cTn id="50" dur="3000"/>
                                        <p:tgtEl>
                                          <p:spTgt spid="4"/>
                                        </p:tgtEl>
                                      </p:cBhvr>
                                    </p:animEffect>
                                  </p:childTnLst>
                                </p:cTn>
                              </p:par>
                            </p:childTnLst>
                          </p:cTn>
                        </p:par>
                        <p:par>
                          <p:cTn id="51" fill="hold" nodeType="afterGroup">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Effect transition="in" filter="fade">
                                      <p:cBhvr>
                                        <p:cTn id="54" dur="1000"/>
                                        <p:tgtEl>
                                          <p:spTgt spid="11"/>
                                        </p:tgtEl>
                                      </p:cBhvr>
                                    </p:animEffect>
                                    <p:anim calcmode="lin" valueType="num">
                                      <p:cBhvr>
                                        <p:cTn id="55" dur="1000" fill="hold"/>
                                        <p:tgtEl>
                                          <p:spTgt spid="11"/>
                                        </p:tgtEl>
                                        <p:attrNameLst>
                                          <p:attrName>ppt_x</p:attrName>
                                        </p:attrNameLst>
                                      </p:cBhvr>
                                      <p:tavLst>
                                        <p:tav tm="0">
                                          <p:val>
                                            <p:strVal val="#ppt_x-.1"/>
                                          </p:val>
                                        </p:tav>
                                        <p:tav tm="100000">
                                          <p:val>
                                            <p:strVal val="#ppt_x"/>
                                          </p:val>
                                        </p:tav>
                                      </p:tavLst>
                                    </p:anim>
                                    <p:anim calcmode="lin" valueType="num">
                                      <p:cBhvr>
                                        <p:cTn id="5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clairs-chocolate-receta-postre-reposter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eclairs-chocolate-receta-postre-reposter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eclairs-chocolate-receta-postre-reposter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8313" y="4945063"/>
            <a:ext cx="8351837" cy="64770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Salimos de la Plaza del Campillo y echamos un vistazo para adelante en la Rivera de Curtidores, y vemos que todavía nos queda cuesta que subir.</a:t>
            </a:r>
          </a:p>
        </p:txBody>
      </p:sp>
    </p:spTree>
  </p:cSld>
  <p:clrMapOvr>
    <a:masterClrMapping/>
  </p:clrMapOvr>
  <mc:AlternateContent xmlns:mc="http://schemas.openxmlformats.org/markup-compatibility/2006" xmlns:p14="http://schemas.microsoft.com/office/powerpoint/2010/main">
    <mc:Choice Requires="p14">
      <p:transition spd="slow" p14:dur="2000" advTm="20000">
        <p:wheel spokes="1"/>
      </p:transition>
    </mc:Choice>
    <mc:Fallback xmlns="">
      <p:transition spd="slow" advTm="20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5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35"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style.rotation</p:attrName>
                                        </p:attrNameLst>
                                      </p:cBhvr>
                                      <p:tavLst>
                                        <p:tav tm="0">
                                          <p:val>
                                            <p:fltVal val="720"/>
                                          </p:val>
                                        </p:tav>
                                        <p:tav tm="100000">
                                          <p:val>
                                            <p:fltVal val="0"/>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anim calcmode="lin" valueType="num">
                                      <p:cBhvr>
                                        <p:cTn id="20" dur="2000" fill="hold"/>
                                        <p:tgtEl>
                                          <p:spTgt spid="5"/>
                                        </p:tgtEl>
                                        <p:attrNameLst>
                                          <p:attrName>ppt_w</p:attrName>
                                        </p:attrNameLst>
                                      </p:cBhvr>
                                      <p:tavLst>
                                        <p:tav tm="0">
                                          <p:val>
                                            <p:fltVal val="0"/>
                                          </p:val>
                                        </p:tav>
                                        <p:tav tm="100000">
                                          <p:val>
                                            <p:strVal val="#ppt_w"/>
                                          </p:val>
                                        </p:tav>
                                      </p:tavLst>
                                    </p:anim>
                                  </p:childTnLst>
                                </p:cTn>
                              </p:par>
                              <p:par>
                                <p:cTn id="21" presetID="23" presetClass="entr" presetSubtype="27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2/3*#ppt_w"/>
                                          </p:val>
                                        </p:tav>
                                        <p:tav tm="100000">
                                          <p:val>
                                            <p:strVal val="#ppt_w"/>
                                          </p:val>
                                        </p:tav>
                                      </p:tavLst>
                                    </p:anim>
                                    <p:anim calcmode="lin" valueType="num">
                                      <p:cBhvr>
                                        <p:cTn id="24" dur="3000" fill="hold"/>
                                        <p:tgtEl>
                                          <p:spTgt spid="4"/>
                                        </p:tgtEl>
                                        <p:attrNameLst>
                                          <p:attrName>ppt_h</p:attrName>
                                        </p:attrNameLst>
                                      </p:cBhvr>
                                      <p:tavLst>
                                        <p:tav tm="0">
                                          <p:val>
                                            <p:strVal val="2/3*#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vertical)">
                                      <p:cBhvr>
                                        <p:cTn id="27" dur="3000"/>
                                        <p:tgtEl>
                                          <p:spTgt spid="4"/>
                                        </p:tgtEl>
                                      </p:cBhvr>
                                    </p:animEffect>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da3b7fbbce2345d7772b0674a318d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e4da3b7fbbce2345d7772b0674a318d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e4da3b7fbbce2345d7772b0674a318d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84213" y="4657725"/>
            <a:ext cx="813593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echamos un vistazo hacia atrás para ver el camino andado, aún hay poca gente, cuando empiezan las aglomeraciones es a partir de las 12, y estábamos en las 10,30 aproximadamente.</a:t>
            </a:r>
          </a:p>
        </p:txBody>
      </p:sp>
    </p:spTree>
  </p:cSld>
  <p:clrMapOvr>
    <a:masterClrMapping/>
  </p:clrMapOvr>
  <mc:AlternateContent xmlns:mc="http://schemas.openxmlformats.org/markup-compatibility/2006" xmlns:p14="http://schemas.microsoft.com/office/powerpoint/2010/main">
    <mc:Choice Requires="p14">
      <p:transition spd="slow" p14:dur="2000" advTm="24000">
        <p14:wheelReverse spokes="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ppt_w+.3"/>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animEffect transition="in" filter="fade">
                                      <p:cBhvr>
                                        <p:cTn id="12" dur="3000"/>
                                        <p:tgtEl>
                                          <p:spTgt spid="7"/>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ox(in)">
                                      <p:cBhvr>
                                        <p:cTn id="19" dur="3000"/>
                                        <p:tgtEl>
                                          <p:spTgt spid="5"/>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13"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plus(in)">
                                      <p:cBhvr>
                                        <p:cTn id="26" dur="3000"/>
                                        <p:tgtEl>
                                          <p:spTgt spid="4"/>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Drinks_Chocolate_with_milk_032429_.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a:off x="395288" y="0"/>
            <a:ext cx="4143375" cy="5715000"/>
          </a:xfrm>
          <a:prstGeom prst="moon">
            <a:avLst/>
          </a:prstGeom>
          <a:solidFill>
            <a:schemeClr val="accent3">
              <a:lumMod val="75000"/>
              <a:alpha val="67000"/>
            </a:schemeClr>
          </a:solidFill>
          <a:ln>
            <a:solidFill>
              <a:schemeClr val="tx2">
                <a:lumMod val="75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4500563" y="0"/>
            <a:ext cx="3633787" cy="5715000"/>
          </a:xfrm>
          <a:prstGeom prst="moon">
            <a:avLst/>
          </a:prstGeom>
          <a:solidFill>
            <a:schemeClr val="accent3">
              <a:lumMod val="75000"/>
              <a:alpha val="67000"/>
            </a:schemeClr>
          </a:solidFill>
          <a:ln>
            <a:solidFill>
              <a:schemeClr val="tx2">
                <a:lumMod val="75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1000">
        <p14:ripple/>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childTnLst>
                          </p:cTn>
                        </p:par>
                        <p:par>
                          <p:cTn id="15" fill="hold" nodeType="afterGroup">
                            <p:stCondLst>
                              <p:cond delay="3000"/>
                            </p:stCondLst>
                            <p:childTnLst>
                              <p:par>
                                <p:cTn id="16" presetID="2" presetClass="exit" presetSubtype="2" fill="hold" nodeType="afterEffect">
                                  <p:stCondLst>
                                    <p:cond delay="0"/>
                                  </p:stCondLst>
                                  <p:childTnLst>
                                    <p:anim calcmode="lin" valueType="num">
                                      <p:cBhvr additive="base">
                                        <p:cTn id="17" dur="3000"/>
                                        <p:tgtEl>
                                          <p:spTgt spid="5"/>
                                        </p:tgtEl>
                                        <p:attrNameLst>
                                          <p:attrName>ppt_x</p:attrName>
                                        </p:attrNameLst>
                                      </p:cBhvr>
                                      <p:tavLst>
                                        <p:tav tm="0">
                                          <p:val>
                                            <p:strVal val="ppt_x"/>
                                          </p:val>
                                        </p:tav>
                                        <p:tav tm="100000">
                                          <p:val>
                                            <p:strVal val="1+ppt_w/2"/>
                                          </p:val>
                                        </p:tav>
                                      </p:tavLst>
                                    </p:anim>
                                    <p:anim calcmode="lin" valueType="num">
                                      <p:cBhvr additive="base">
                                        <p:cTn id="18" dur="3000"/>
                                        <p:tgtEl>
                                          <p:spTgt spid="5"/>
                                        </p:tgtEl>
                                        <p:attrNameLst>
                                          <p:attrName>ppt_y</p:attrName>
                                        </p:attrNameLst>
                                      </p:cBhvr>
                                      <p:tavLst>
                                        <p:tav tm="0">
                                          <p:val>
                                            <p:strVal val="ppt_y"/>
                                          </p:val>
                                        </p:tav>
                                        <p:tav tm="100000">
                                          <p:val>
                                            <p:strVal val="ppt_y"/>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10" fill="hold" grpId="0" nodeType="withEffect">
                                  <p:stCondLst>
                                    <p:cond delay="0"/>
                                  </p:stCondLst>
                                  <p:childTnLst>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strVal val="ppt_h"/>
                                          </p:val>
                                        </p:tav>
                                      </p:tavLst>
                                    </p:anim>
                                    <p:set>
                                      <p:cBhvr>
                                        <p:cTn id="23" dur="1" fill="hold">
                                          <p:stCondLst>
                                            <p:cond delay="2999"/>
                                          </p:stCondLst>
                                        </p:cTn>
                                        <p:tgtEl>
                                          <p:spTgt spid="5"/>
                                        </p:tgtEl>
                                        <p:attrNameLst>
                                          <p:attrName>style.visibility</p:attrName>
                                        </p:attrNameLst>
                                      </p:cBhvr>
                                      <p:to>
                                        <p:strVal val="hidden"/>
                                      </p:to>
                                    </p:set>
                                  </p:childTnLst>
                                </p:cTn>
                              </p:par>
                              <p:par>
                                <p:cTn id="24" presetID="2" presetClass="exit" presetSubtype="8" fill="hold" nodeType="withEffect">
                                  <p:stCondLst>
                                    <p:cond delay="0"/>
                                  </p:stCondLst>
                                  <p:childTnLst>
                                    <p:anim calcmode="lin" valueType="num">
                                      <p:cBhvr additive="base">
                                        <p:cTn id="25" dur="3000"/>
                                        <p:tgtEl>
                                          <p:spTgt spid="6"/>
                                        </p:tgtEl>
                                        <p:attrNameLst>
                                          <p:attrName>ppt_x</p:attrName>
                                        </p:attrNameLst>
                                      </p:cBhvr>
                                      <p:tavLst>
                                        <p:tav tm="0">
                                          <p:val>
                                            <p:strVal val="ppt_x"/>
                                          </p:val>
                                        </p:tav>
                                        <p:tav tm="100000">
                                          <p:val>
                                            <p:strVal val="0-ppt_w/2"/>
                                          </p:val>
                                        </p:tav>
                                      </p:tavLst>
                                    </p:anim>
                                    <p:anim calcmode="lin" valueType="num">
                                      <p:cBhvr additive="base">
                                        <p:cTn id="26" dur="3000"/>
                                        <p:tgtEl>
                                          <p:spTgt spid="6"/>
                                        </p:tgtEl>
                                        <p:attrNameLst>
                                          <p:attrName>ppt_y</p:attrName>
                                        </p:attrNameLst>
                                      </p:cBhvr>
                                      <p:tavLst>
                                        <p:tav tm="0">
                                          <p:val>
                                            <p:strVal val="ppt_y"/>
                                          </p:val>
                                        </p:tav>
                                        <p:tav tm="100000">
                                          <p:val>
                                            <p:strVal val="ppt_y"/>
                                          </p:val>
                                        </p:tav>
                                      </p:tavLst>
                                    </p:anim>
                                    <p:set>
                                      <p:cBhvr>
                                        <p:cTn id="27" dur="1" fill="hold">
                                          <p:stCondLst>
                                            <p:cond delay="2999"/>
                                          </p:stCondLst>
                                        </p:cTn>
                                        <p:tgtEl>
                                          <p:spTgt spid="6"/>
                                        </p:tgtEl>
                                        <p:attrNameLst>
                                          <p:attrName>style.visibility</p:attrName>
                                        </p:attrNameLst>
                                      </p:cBhvr>
                                      <p:to>
                                        <p:strVal val="hidden"/>
                                      </p:to>
                                    </p:set>
                                  </p:childTnLst>
                                </p:cTn>
                              </p:par>
                              <p:par>
                                <p:cTn id="28" presetID="17" presetClass="exit" presetSubtype="10" fill="hold" grpId="0" nodeType="withEffect">
                                  <p:stCondLst>
                                    <p:cond delay="0"/>
                                  </p:stCondLst>
                                  <p:childTnLst>
                                    <p:anim calcmode="lin" valueType="num">
                                      <p:cBhvr>
                                        <p:cTn id="29" dur="3000"/>
                                        <p:tgtEl>
                                          <p:spTgt spid="6"/>
                                        </p:tgtEl>
                                        <p:attrNameLst>
                                          <p:attrName>ppt_w</p:attrName>
                                        </p:attrNameLst>
                                      </p:cBhvr>
                                      <p:tavLst>
                                        <p:tav tm="0">
                                          <p:val>
                                            <p:strVal val="ppt_w"/>
                                          </p:val>
                                        </p:tav>
                                        <p:tav tm="100000">
                                          <p:val>
                                            <p:fltVal val="0"/>
                                          </p:val>
                                        </p:tav>
                                      </p:tavLst>
                                    </p:anim>
                                    <p:anim calcmode="lin" valueType="num">
                                      <p:cBhvr>
                                        <p:cTn id="30" dur="3000"/>
                                        <p:tgtEl>
                                          <p:spTgt spid="6"/>
                                        </p:tgtEl>
                                        <p:attrNameLst>
                                          <p:attrName>ppt_h</p:attrName>
                                        </p:attrNameLst>
                                      </p:cBhvr>
                                      <p:tavLst>
                                        <p:tav tm="0">
                                          <p:val>
                                            <p:strVal val="ppt_h"/>
                                          </p:val>
                                        </p:tav>
                                        <p:tav tm="100000">
                                          <p:val>
                                            <p:strVal val="ppt_h"/>
                                          </p:val>
                                        </p:tav>
                                      </p:tavLst>
                                    </p:anim>
                                    <p:set>
                                      <p:cBhvr>
                                        <p:cTn id="31" dur="1" fill="hold">
                                          <p:stCondLst>
                                            <p:cond delay="2999"/>
                                          </p:stCondLst>
                                        </p:cTn>
                                        <p:tgtEl>
                                          <p:spTgt spid="6"/>
                                        </p:tgtEl>
                                        <p:attrNameLst>
                                          <p:attrName>style.visibility</p:attrName>
                                        </p:attrNameLst>
                                      </p:cBhvr>
                                      <p:to>
                                        <p:strVal val="hidden"/>
                                      </p:to>
                                    </p:set>
                                  </p:childTnLst>
                                </p:cTn>
                              </p:par>
                              <p:par>
                                <p:cTn id="32" presetID="16" presetClass="entr" presetSubtype="37"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outVertical)">
                                      <p:cBhvr>
                                        <p:cTn id="34" dur="3000"/>
                                        <p:tgtEl>
                                          <p:spTgt spid="4"/>
                                        </p:tgtEl>
                                      </p:cBhvr>
                                    </p:animEffect>
                                  </p:childTnLst>
                                </p:cTn>
                              </p:par>
                              <p:par>
                                <p:cTn id="35" presetID="23" presetClass="entr" presetSubtype="28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strVal val="4/3*#ppt_w"/>
                                          </p:val>
                                        </p:tav>
                                        <p:tav tm="100000">
                                          <p:val>
                                            <p:strVal val="#ppt_w"/>
                                          </p:val>
                                        </p:tav>
                                      </p:tavLst>
                                    </p:anim>
                                    <p:anim calcmode="lin" valueType="num">
                                      <p:cBhvr>
                                        <p:cTn id="3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isósceles"/>
          <p:cNvSpPr/>
          <p:nvPr/>
        </p:nvSpPr>
        <p:spPr>
          <a:xfrm rot="5400000">
            <a:off x="-2143125" y="2143125"/>
            <a:ext cx="5715000" cy="1428750"/>
          </a:xfrm>
          <a:prstGeom prst="triangle">
            <a:avLst/>
          </a:prstGeom>
          <a:solidFill>
            <a:srgbClr val="E820C7">
              <a:alpha val="67000"/>
            </a:srgbClr>
          </a:solidFill>
          <a:ln>
            <a:solidFill>
              <a:srgbClr val="F49AE5"/>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5572125" y="2143125"/>
            <a:ext cx="5715000" cy="1428750"/>
          </a:xfrm>
          <a:prstGeom prst="triangle">
            <a:avLst/>
          </a:prstGeom>
          <a:solidFill>
            <a:srgbClr val="E820C7">
              <a:alpha val="66667"/>
            </a:srgbClr>
          </a:solidFill>
          <a:ln>
            <a:solidFill>
              <a:srgbClr val="F49AE5"/>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1214437" y="2143125"/>
            <a:ext cx="5715000" cy="1428750"/>
          </a:xfrm>
          <a:prstGeom prst="triangle">
            <a:avLst/>
          </a:prstGeom>
          <a:solidFill>
            <a:schemeClr val="tx1">
              <a:lumMod val="95000"/>
              <a:alpha val="67000"/>
            </a:schemeClr>
          </a:solidFill>
          <a:ln>
            <a:solidFill>
              <a:srgbClr val="F49AE5"/>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5400000" flipV="1">
            <a:off x="4714875" y="2143125"/>
            <a:ext cx="5715000" cy="1428750"/>
          </a:xfrm>
          <a:prstGeom prst="triangle">
            <a:avLst/>
          </a:prstGeom>
          <a:solidFill>
            <a:schemeClr val="tx1">
              <a:lumMod val="95000"/>
              <a:alpha val="67000"/>
            </a:schemeClr>
          </a:solidFill>
          <a:ln>
            <a:solidFill>
              <a:srgbClr val="F49AE5"/>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5400000">
            <a:off x="-357187" y="2143125"/>
            <a:ext cx="5715000" cy="1428750"/>
          </a:xfrm>
          <a:prstGeom prst="triangle">
            <a:avLst/>
          </a:prstGeom>
          <a:solidFill>
            <a:srgbClr val="E820C7">
              <a:alpha val="67000"/>
            </a:srgbClr>
          </a:solidFill>
          <a:ln>
            <a:solidFill>
              <a:srgbClr val="F49AE5"/>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5400000" flipV="1">
            <a:off x="3857625" y="2143125"/>
            <a:ext cx="5715000" cy="1428750"/>
          </a:xfrm>
          <a:prstGeom prst="triangle">
            <a:avLst/>
          </a:prstGeom>
          <a:solidFill>
            <a:srgbClr val="E820C7">
              <a:alpha val="67000"/>
            </a:srgbClr>
          </a:solidFill>
          <a:ln>
            <a:solidFill>
              <a:srgbClr val="F49AE5"/>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5400000">
            <a:off x="428625" y="2143125"/>
            <a:ext cx="5715000" cy="1428750"/>
          </a:xfrm>
          <a:prstGeom prst="triangle">
            <a:avLst/>
          </a:prstGeom>
          <a:solidFill>
            <a:schemeClr val="tx1">
              <a:lumMod val="95000"/>
              <a:alpha val="67000"/>
            </a:schemeClr>
          </a:solidFill>
          <a:ln>
            <a:solidFill>
              <a:srgbClr val="F49AE5"/>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5400000" flipV="1">
            <a:off x="3143250" y="2143125"/>
            <a:ext cx="5715000" cy="1428750"/>
          </a:xfrm>
          <a:prstGeom prst="triangle">
            <a:avLst/>
          </a:prstGeom>
          <a:solidFill>
            <a:schemeClr val="tx1">
              <a:lumMod val="95000"/>
              <a:alpha val="67000"/>
            </a:schemeClr>
          </a:solidFill>
          <a:ln>
            <a:solidFill>
              <a:srgbClr val="F49AE5"/>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5400000">
            <a:off x="1000125" y="2143125"/>
            <a:ext cx="5715000" cy="1428750"/>
          </a:xfrm>
          <a:prstGeom prst="triangle">
            <a:avLst/>
          </a:prstGeom>
          <a:solidFill>
            <a:srgbClr val="E820C7">
              <a:alpha val="67000"/>
            </a:srgbClr>
          </a:solidFill>
          <a:ln>
            <a:solidFill>
              <a:srgbClr val="F49AE5"/>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5400000" flipV="1">
            <a:off x="2357438" y="2143125"/>
            <a:ext cx="5715000" cy="1428750"/>
          </a:xfrm>
          <a:prstGeom prst="triangle">
            <a:avLst/>
          </a:prstGeom>
          <a:solidFill>
            <a:srgbClr val="E820C7">
              <a:alpha val="67000"/>
            </a:srgbClr>
          </a:solidFill>
          <a:ln>
            <a:solidFill>
              <a:srgbClr val="F49AE5"/>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1000">
        <p14:ripple dir="ru"/>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10"/>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2"/>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4"/>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6"/>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6"/>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3"/>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5"/>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childTnLst>
                          </p:cTn>
                        </p:par>
                        <p:par>
                          <p:cTn id="25" fill="hold" nodeType="afterGroup">
                            <p:stCondLst>
                              <p:cond delay="3000"/>
                            </p:stCondLst>
                            <p:childTnLst>
                              <p:par>
                                <p:cTn id="26" presetID="2" presetClass="exit" presetSubtype="8" fill="hold" nodeType="afterEffect">
                                  <p:stCondLst>
                                    <p:cond delay="0"/>
                                  </p:stCondLst>
                                  <p:childTnLst>
                                    <p:anim calcmode="lin" valueType="num">
                                      <p:cBhvr additive="base">
                                        <p:cTn id="27" dur="3000"/>
                                        <p:tgtEl>
                                          <p:spTgt spid="5"/>
                                        </p:tgtEl>
                                        <p:attrNameLst>
                                          <p:attrName>ppt_x</p:attrName>
                                        </p:attrNameLst>
                                      </p:cBhvr>
                                      <p:tavLst>
                                        <p:tav tm="0">
                                          <p:val>
                                            <p:strVal val="ppt_x"/>
                                          </p:val>
                                        </p:tav>
                                        <p:tav tm="100000">
                                          <p:val>
                                            <p:strVal val="0-ppt_w/2"/>
                                          </p:val>
                                        </p:tav>
                                      </p:tavLst>
                                    </p:anim>
                                    <p:anim calcmode="lin" valueType="num">
                                      <p:cBhvr additive="base">
                                        <p:cTn id="28" dur="3000"/>
                                        <p:tgtEl>
                                          <p:spTgt spid="5"/>
                                        </p:tgtEl>
                                        <p:attrNameLst>
                                          <p:attrName>ppt_y</p:attrName>
                                        </p:attrNameLst>
                                      </p:cBhvr>
                                      <p:tavLst>
                                        <p:tav tm="0">
                                          <p:val>
                                            <p:strVal val="ppt_y"/>
                                          </p:val>
                                        </p:tav>
                                        <p:tav tm="100000">
                                          <p:val>
                                            <p:strVal val="ppt_y"/>
                                          </p:val>
                                        </p:tav>
                                      </p:tavLst>
                                    </p:anim>
                                    <p:set>
                                      <p:cBhvr>
                                        <p:cTn id="29" dur="1" fill="hold">
                                          <p:stCondLst>
                                            <p:cond delay="2999"/>
                                          </p:stCondLst>
                                        </p:cTn>
                                        <p:tgtEl>
                                          <p:spTgt spid="5"/>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10"/>
                                        </p:tgtEl>
                                        <p:attrNameLst>
                                          <p:attrName>ppt_x</p:attrName>
                                        </p:attrNameLst>
                                      </p:cBhvr>
                                      <p:tavLst>
                                        <p:tav tm="0">
                                          <p:val>
                                            <p:strVal val="ppt_x"/>
                                          </p:val>
                                        </p:tav>
                                        <p:tav tm="100000">
                                          <p:val>
                                            <p:strVal val="0-ppt_w/2"/>
                                          </p:val>
                                        </p:tav>
                                      </p:tavLst>
                                    </p:anim>
                                    <p:anim calcmode="lin" valueType="num">
                                      <p:cBhvr additive="base">
                                        <p:cTn id="32" dur="3000"/>
                                        <p:tgtEl>
                                          <p:spTgt spid="10"/>
                                        </p:tgtEl>
                                        <p:attrNameLst>
                                          <p:attrName>ppt_y</p:attrName>
                                        </p:attrNameLst>
                                      </p:cBhvr>
                                      <p:tavLst>
                                        <p:tav tm="0">
                                          <p:val>
                                            <p:strVal val="ppt_y"/>
                                          </p:val>
                                        </p:tav>
                                        <p:tav tm="100000">
                                          <p:val>
                                            <p:strVal val="ppt_y"/>
                                          </p:val>
                                        </p:tav>
                                      </p:tavLst>
                                    </p:anim>
                                    <p:set>
                                      <p:cBhvr>
                                        <p:cTn id="33" dur="1" fill="hold">
                                          <p:stCondLst>
                                            <p:cond delay="2999"/>
                                          </p:stCondLst>
                                        </p:cTn>
                                        <p:tgtEl>
                                          <p:spTgt spid="10"/>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3000"/>
                                        <p:tgtEl>
                                          <p:spTgt spid="12"/>
                                        </p:tgtEl>
                                        <p:attrNameLst>
                                          <p:attrName>ppt_x</p:attrName>
                                        </p:attrNameLst>
                                      </p:cBhvr>
                                      <p:tavLst>
                                        <p:tav tm="0">
                                          <p:val>
                                            <p:strVal val="ppt_x"/>
                                          </p:val>
                                        </p:tav>
                                        <p:tav tm="100000">
                                          <p:val>
                                            <p:strVal val="0-ppt_w/2"/>
                                          </p:val>
                                        </p:tav>
                                      </p:tavLst>
                                    </p:anim>
                                    <p:anim calcmode="lin" valueType="num">
                                      <p:cBhvr additive="base">
                                        <p:cTn id="36" dur="3000"/>
                                        <p:tgtEl>
                                          <p:spTgt spid="12"/>
                                        </p:tgtEl>
                                        <p:attrNameLst>
                                          <p:attrName>ppt_y</p:attrName>
                                        </p:attrNameLst>
                                      </p:cBhvr>
                                      <p:tavLst>
                                        <p:tav tm="0">
                                          <p:val>
                                            <p:strVal val="ppt_y"/>
                                          </p:val>
                                        </p:tav>
                                        <p:tav tm="100000">
                                          <p:val>
                                            <p:strVal val="ppt_y"/>
                                          </p:val>
                                        </p:tav>
                                      </p:tavLst>
                                    </p:anim>
                                    <p:set>
                                      <p:cBhvr>
                                        <p:cTn id="37" dur="1" fill="hold">
                                          <p:stCondLst>
                                            <p:cond delay="2999"/>
                                          </p:stCondLst>
                                        </p:cTn>
                                        <p:tgtEl>
                                          <p:spTgt spid="12"/>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14"/>
                                        </p:tgtEl>
                                        <p:attrNameLst>
                                          <p:attrName>ppt_x</p:attrName>
                                        </p:attrNameLst>
                                      </p:cBhvr>
                                      <p:tavLst>
                                        <p:tav tm="0">
                                          <p:val>
                                            <p:strVal val="ppt_x"/>
                                          </p:val>
                                        </p:tav>
                                        <p:tav tm="100000">
                                          <p:val>
                                            <p:strVal val="0-ppt_w/2"/>
                                          </p:val>
                                        </p:tav>
                                      </p:tavLst>
                                    </p:anim>
                                    <p:anim calcmode="lin" valueType="num">
                                      <p:cBhvr additive="base">
                                        <p:cTn id="40" dur="3000"/>
                                        <p:tgtEl>
                                          <p:spTgt spid="14"/>
                                        </p:tgtEl>
                                        <p:attrNameLst>
                                          <p:attrName>ppt_y</p:attrName>
                                        </p:attrNameLst>
                                      </p:cBhvr>
                                      <p:tavLst>
                                        <p:tav tm="0">
                                          <p:val>
                                            <p:strVal val="ppt_y"/>
                                          </p:val>
                                        </p:tav>
                                        <p:tav tm="100000">
                                          <p:val>
                                            <p:strVal val="ppt_y"/>
                                          </p:val>
                                        </p:tav>
                                      </p:tavLst>
                                    </p:anim>
                                    <p:set>
                                      <p:cBhvr>
                                        <p:cTn id="41" dur="1" fill="hold">
                                          <p:stCondLst>
                                            <p:cond delay="2999"/>
                                          </p:stCondLst>
                                        </p:cTn>
                                        <p:tgtEl>
                                          <p:spTgt spid="14"/>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16"/>
                                        </p:tgtEl>
                                        <p:attrNameLst>
                                          <p:attrName>ppt_x</p:attrName>
                                        </p:attrNameLst>
                                      </p:cBhvr>
                                      <p:tavLst>
                                        <p:tav tm="0">
                                          <p:val>
                                            <p:strVal val="ppt_x"/>
                                          </p:val>
                                        </p:tav>
                                        <p:tav tm="100000">
                                          <p:val>
                                            <p:strVal val="0-ppt_w/2"/>
                                          </p:val>
                                        </p:tav>
                                      </p:tavLst>
                                    </p:anim>
                                    <p:anim calcmode="lin" valueType="num">
                                      <p:cBhvr additive="base">
                                        <p:cTn id="44" dur="3000"/>
                                        <p:tgtEl>
                                          <p:spTgt spid="16"/>
                                        </p:tgtEl>
                                        <p:attrNameLst>
                                          <p:attrName>ppt_y</p:attrName>
                                        </p:attrNameLst>
                                      </p:cBhvr>
                                      <p:tavLst>
                                        <p:tav tm="0">
                                          <p:val>
                                            <p:strVal val="ppt_y"/>
                                          </p:val>
                                        </p:tav>
                                        <p:tav tm="100000">
                                          <p:val>
                                            <p:strVal val="ppt_y"/>
                                          </p:val>
                                        </p:tav>
                                      </p:tavLst>
                                    </p:anim>
                                    <p:set>
                                      <p:cBhvr>
                                        <p:cTn id="45" dur="1" fill="hold">
                                          <p:stCondLst>
                                            <p:cond delay="2999"/>
                                          </p:stCondLst>
                                        </p:cTn>
                                        <p:tgtEl>
                                          <p:spTgt spid="1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6"/>
                                        </p:tgtEl>
                                        <p:attrNameLst>
                                          <p:attrName>ppt_x</p:attrName>
                                        </p:attrNameLst>
                                      </p:cBhvr>
                                      <p:tavLst>
                                        <p:tav tm="0">
                                          <p:val>
                                            <p:strVal val="ppt_x"/>
                                          </p:val>
                                        </p:tav>
                                        <p:tav tm="100000">
                                          <p:val>
                                            <p:strVal val="1+ppt_w/2"/>
                                          </p:val>
                                        </p:tav>
                                      </p:tavLst>
                                    </p:anim>
                                    <p:anim calcmode="lin" valueType="num">
                                      <p:cBhvr additive="base">
                                        <p:cTn id="48" dur="3000"/>
                                        <p:tgtEl>
                                          <p:spTgt spid="6"/>
                                        </p:tgtEl>
                                        <p:attrNameLst>
                                          <p:attrName>ppt_y</p:attrName>
                                        </p:attrNameLst>
                                      </p:cBhvr>
                                      <p:tavLst>
                                        <p:tav tm="0">
                                          <p:val>
                                            <p:strVal val="ppt_y"/>
                                          </p:val>
                                        </p:tav>
                                        <p:tav tm="100000">
                                          <p:val>
                                            <p:strVal val="ppt_y"/>
                                          </p:val>
                                        </p:tav>
                                      </p:tavLst>
                                    </p:anim>
                                    <p:set>
                                      <p:cBhvr>
                                        <p:cTn id="49" dur="1" fill="hold">
                                          <p:stCondLst>
                                            <p:cond delay="2999"/>
                                          </p:stCondLst>
                                        </p:cTn>
                                        <p:tgtEl>
                                          <p:spTgt spid="6"/>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11"/>
                                        </p:tgtEl>
                                        <p:attrNameLst>
                                          <p:attrName>ppt_x</p:attrName>
                                        </p:attrNameLst>
                                      </p:cBhvr>
                                      <p:tavLst>
                                        <p:tav tm="0">
                                          <p:val>
                                            <p:strVal val="ppt_x"/>
                                          </p:val>
                                        </p:tav>
                                        <p:tav tm="100000">
                                          <p:val>
                                            <p:strVal val="1+ppt_w/2"/>
                                          </p:val>
                                        </p:tav>
                                      </p:tavLst>
                                    </p:anim>
                                    <p:anim calcmode="lin" valueType="num">
                                      <p:cBhvr additive="base">
                                        <p:cTn id="52" dur="3000"/>
                                        <p:tgtEl>
                                          <p:spTgt spid="11"/>
                                        </p:tgtEl>
                                        <p:attrNameLst>
                                          <p:attrName>ppt_y</p:attrName>
                                        </p:attrNameLst>
                                      </p:cBhvr>
                                      <p:tavLst>
                                        <p:tav tm="0">
                                          <p:val>
                                            <p:strVal val="ppt_y"/>
                                          </p:val>
                                        </p:tav>
                                        <p:tav tm="100000">
                                          <p:val>
                                            <p:strVal val="ppt_y"/>
                                          </p:val>
                                        </p:tav>
                                      </p:tavLst>
                                    </p:anim>
                                    <p:set>
                                      <p:cBhvr>
                                        <p:cTn id="53" dur="1" fill="hold">
                                          <p:stCondLst>
                                            <p:cond delay="2999"/>
                                          </p:stCondLst>
                                        </p:cTn>
                                        <p:tgtEl>
                                          <p:spTgt spid="11"/>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3"/>
                                        </p:tgtEl>
                                        <p:attrNameLst>
                                          <p:attrName>ppt_x</p:attrName>
                                        </p:attrNameLst>
                                      </p:cBhvr>
                                      <p:tavLst>
                                        <p:tav tm="0">
                                          <p:val>
                                            <p:strVal val="ppt_x"/>
                                          </p:val>
                                        </p:tav>
                                        <p:tav tm="100000">
                                          <p:val>
                                            <p:strVal val="1+ppt_w/2"/>
                                          </p:val>
                                        </p:tav>
                                      </p:tavLst>
                                    </p:anim>
                                    <p:anim calcmode="lin" valueType="num">
                                      <p:cBhvr additive="base">
                                        <p:cTn id="56" dur="3000"/>
                                        <p:tgtEl>
                                          <p:spTgt spid="13"/>
                                        </p:tgtEl>
                                        <p:attrNameLst>
                                          <p:attrName>ppt_y</p:attrName>
                                        </p:attrNameLst>
                                      </p:cBhvr>
                                      <p:tavLst>
                                        <p:tav tm="0">
                                          <p:val>
                                            <p:strVal val="ppt_y"/>
                                          </p:val>
                                        </p:tav>
                                        <p:tav tm="100000">
                                          <p:val>
                                            <p:strVal val="ppt_y"/>
                                          </p:val>
                                        </p:tav>
                                      </p:tavLst>
                                    </p:anim>
                                    <p:set>
                                      <p:cBhvr>
                                        <p:cTn id="57" dur="1" fill="hold">
                                          <p:stCondLst>
                                            <p:cond delay="2999"/>
                                          </p:stCondLst>
                                        </p:cTn>
                                        <p:tgtEl>
                                          <p:spTgt spid="13"/>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5"/>
                                        </p:tgtEl>
                                        <p:attrNameLst>
                                          <p:attrName>ppt_x</p:attrName>
                                        </p:attrNameLst>
                                      </p:cBhvr>
                                      <p:tavLst>
                                        <p:tav tm="0">
                                          <p:val>
                                            <p:strVal val="ppt_x"/>
                                          </p:val>
                                        </p:tav>
                                        <p:tav tm="100000">
                                          <p:val>
                                            <p:strVal val="1+ppt_w/2"/>
                                          </p:val>
                                        </p:tav>
                                      </p:tavLst>
                                    </p:anim>
                                    <p:anim calcmode="lin" valueType="num">
                                      <p:cBhvr additive="base">
                                        <p:cTn id="60" dur="3000"/>
                                        <p:tgtEl>
                                          <p:spTgt spid="15"/>
                                        </p:tgtEl>
                                        <p:attrNameLst>
                                          <p:attrName>ppt_y</p:attrName>
                                        </p:attrNameLst>
                                      </p:cBhvr>
                                      <p:tavLst>
                                        <p:tav tm="0">
                                          <p:val>
                                            <p:strVal val="ppt_y"/>
                                          </p:val>
                                        </p:tav>
                                        <p:tav tm="100000">
                                          <p:val>
                                            <p:strVal val="ppt_y"/>
                                          </p:val>
                                        </p:tav>
                                      </p:tavLst>
                                    </p:anim>
                                    <p:set>
                                      <p:cBhvr>
                                        <p:cTn id="61" dur="1" fill="hold">
                                          <p:stCondLst>
                                            <p:cond delay="2999"/>
                                          </p:stCondLst>
                                        </p:cTn>
                                        <p:tgtEl>
                                          <p:spTgt spid="15"/>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7"/>
                                        </p:tgtEl>
                                        <p:attrNameLst>
                                          <p:attrName>ppt_x</p:attrName>
                                        </p:attrNameLst>
                                      </p:cBhvr>
                                      <p:tavLst>
                                        <p:tav tm="0">
                                          <p:val>
                                            <p:strVal val="ppt_x"/>
                                          </p:val>
                                        </p:tav>
                                        <p:tav tm="100000">
                                          <p:val>
                                            <p:strVal val="1+ppt_w/2"/>
                                          </p:val>
                                        </p:tav>
                                      </p:tavLst>
                                    </p:anim>
                                    <p:anim calcmode="lin" valueType="num">
                                      <p:cBhvr additive="base">
                                        <p:cTn id="64" dur="3000"/>
                                        <p:tgtEl>
                                          <p:spTgt spid="17"/>
                                        </p:tgtEl>
                                        <p:attrNameLst>
                                          <p:attrName>ppt_y</p:attrName>
                                        </p:attrNameLst>
                                      </p:cBhvr>
                                      <p:tavLst>
                                        <p:tav tm="0">
                                          <p:val>
                                            <p:strVal val="ppt_y"/>
                                          </p:val>
                                        </p:tav>
                                        <p:tav tm="100000">
                                          <p:val>
                                            <p:strVal val="ppt_y"/>
                                          </p:val>
                                        </p:tav>
                                      </p:tavLst>
                                    </p:anim>
                                    <p:set>
                                      <p:cBhvr>
                                        <p:cTn id="65" dur="1" fill="hold">
                                          <p:stCondLst>
                                            <p:cond delay="2999"/>
                                          </p:stCondLst>
                                        </p:cTn>
                                        <p:tgtEl>
                                          <p:spTgt spid="17"/>
                                        </p:tgtEl>
                                        <p:attrNameLst>
                                          <p:attrName>style.visibility</p:attrName>
                                        </p:attrNameLst>
                                      </p:cBhvr>
                                      <p:to>
                                        <p:strVal val="hidden"/>
                                      </p:to>
                                    </p:set>
                                  </p:childTnLst>
                                </p:cTn>
                              </p:par>
                              <p:par>
                                <p:cTn id="66" presetID="23" presetClass="entr" presetSubtype="288"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strVal val="4/3*#ppt_w"/>
                                          </p:val>
                                        </p:tav>
                                        <p:tav tm="100000">
                                          <p:val>
                                            <p:strVal val="#ppt_w"/>
                                          </p:val>
                                        </p:tav>
                                      </p:tavLst>
                                    </p:anim>
                                    <p:anim calcmode="lin" valueType="num">
                                      <p:cBhvr>
                                        <p:cTn id="69" dur="3000" fill="hold"/>
                                        <p:tgtEl>
                                          <p:spTgt spid="4"/>
                                        </p:tgtEl>
                                        <p:attrNameLst>
                                          <p:attrName>ppt_h</p:attrName>
                                        </p:attrNameLst>
                                      </p:cBhvr>
                                      <p:tavLst>
                                        <p:tav tm="0">
                                          <p:val>
                                            <p:strVal val="4/3*#ppt_h"/>
                                          </p:val>
                                        </p:tav>
                                        <p:tav tm="100000">
                                          <p:val>
                                            <p:strVal val="#ppt_h"/>
                                          </p:val>
                                        </p:tav>
                                      </p:tavLst>
                                    </p:anim>
                                  </p:childTnLst>
                                </p:cTn>
                              </p:par>
                              <p:par>
                                <p:cTn id="70" presetID="16" presetClass="entr" presetSubtype="37"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arn(outVertical)">
                                      <p:cBhvr>
                                        <p:cTn id="7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3 Imagen" descr="leon tolstoy, -23 mayo 19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0"/>
            <a:ext cx="46799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1116013"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8027988" y="0"/>
            <a:ext cx="1116012"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116013" y="0"/>
            <a:ext cx="1079500"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6875463" y="0"/>
            <a:ext cx="1152525"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195513" y="0"/>
            <a:ext cx="4679950" cy="5715000"/>
          </a:xfrm>
          <a:prstGeom prst="rect">
            <a:avLst/>
          </a:prstGeom>
          <a:solidFill>
            <a:schemeClr val="accent6">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971550" y="4657725"/>
            <a:ext cx="727233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Rastro, se sabe que era zona de mataderos y en sus aledaños se realizaban tareas relacionadas con el curtido de las pieles de los animales sacrificados.</a:t>
            </a:r>
          </a:p>
        </p:txBody>
      </p:sp>
    </p:spTree>
  </p:cSld>
  <p:clrMapOvr>
    <a:masterClrMapping/>
  </p:clrMapOvr>
  <mc:AlternateContent xmlns:mc="http://schemas.openxmlformats.org/markup-compatibility/2006" xmlns:p14="http://schemas.microsoft.com/office/powerpoint/2010/main">
    <mc:Choice Requires="p14">
      <p:transition spd="slow" p14:dur="2000" advTm="20000">
        <p14:ripple dir="l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3" presetClass="entr" presetSubtype="5"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8" presetClass="entr" presetSubtype="32" fill="hold" nodeType="withEffect">
                                  <p:stCondLst>
                                    <p:cond delay="0"/>
                                  </p:stCondLst>
                                  <p:childTnLst>
                                    <p:set>
                                      <p:cBhvr>
                                        <p:cTn id="18" dur="1" fill="hold">
                                          <p:stCondLst>
                                            <p:cond delay="0"/>
                                          </p:stCondLst>
                                        </p:cTn>
                                        <p:tgtEl>
                                          <p:spTgt spid="63491"/>
                                        </p:tgtEl>
                                        <p:attrNameLst>
                                          <p:attrName>style.visibility</p:attrName>
                                        </p:attrNameLst>
                                      </p:cBhvr>
                                      <p:to>
                                        <p:strVal val="visible"/>
                                      </p:to>
                                    </p:set>
                                    <p:animEffect transition="in" filter="diamond(out)">
                                      <p:cBhvr>
                                        <p:cTn id="19" dur="3000"/>
                                        <p:tgtEl>
                                          <p:spTgt spid="63491"/>
                                        </p:tgtEl>
                                      </p:cBhvr>
                                    </p:animEffect>
                                  </p:childTnLst>
                                </p:cTn>
                              </p:par>
                              <p:par>
                                <p:cTn id="20" presetID="23" presetClass="entr" presetSubtype="16" fill="hold" nodeType="withEffect">
                                  <p:stCondLst>
                                    <p:cond delay="0"/>
                                  </p:stCondLst>
                                  <p:childTnLst>
                                    <p:set>
                                      <p:cBhvr>
                                        <p:cTn id="21" dur="1" fill="hold">
                                          <p:stCondLst>
                                            <p:cond delay="0"/>
                                          </p:stCondLst>
                                        </p:cTn>
                                        <p:tgtEl>
                                          <p:spTgt spid="63491"/>
                                        </p:tgtEl>
                                        <p:attrNameLst>
                                          <p:attrName>style.visibility</p:attrName>
                                        </p:attrNameLst>
                                      </p:cBhvr>
                                      <p:to>
                                        <p:strVal val="visible"/>
                                      </p:to>
                                    </p:set>
                                    <p:anim calcmode="lin" valueType="num">
                                      <p:cBhvr>
                                        <p:cTn id="22" dur="3000" fill="hold"/>
                                        <p:tgtEl>
                                          <p:spTgt spid="63491"/>
                                        </p:tgtEl>
                                        <p:attrNameLst>
                                          <p:attrName>ppt_w</p:attrName>
                                        </p:attrNameLst>
                                      </p:cBhvr>
                                      <p:tavLst>
                                        <p:tav tm="0">
                                          <p:val>
                                            <p:fltVal val="0"/>
                                          </p:val>
                                        </p:tav>
                                        <p:tav tm="100000">
                                          <p:val>
                                            <p:strVal val="#ppt_w"/>
                                          </p:val>
                                        </p:tav>
                                      </p:tavLst>
                                    </p:anim>
                                    <p:anim calcmode="lin" valueType="num">
                                      <p:cBhvr>
                                        <p:cTn id="23" dur="3000" fill="hold"/>
                                        <p:tgtEl>
                                          <p:spTgt spid="63491"/>
                                        </p:tgtEl>
                                        <p:attrNameLst>
                                          <p:attrName>ppt_h</p:attrName>
                                        </p:attrNameLst>
                                      </p:cBhvr>
                                      <p:tavLst>
                                        <p:tav tm="0">
                                          <p:val>
                                            <p:fltVal val="0"/>
                                          </p:val>
                                        </p:tav>
                                        <p:tav tm="100000">
                                          <p:val>
                                            <p:strVal val="#ppt_h"/>
                                          </p:val>
                                        </p:tav>
                                      </p:tavLst>
                                    </p:anim>
                                  </p:childTnLst>
                                </p:cTn>
                              </p:par>
                              <p:par>
                                <p:cTn id="24" presetID="8" presetClass="exit" presetSubtype="16" fill="hold" grpId="0" nodeType="withEffect">
                                  <p:stCondLst>
                                    <p:cond delay="0"/>
                                  </p:stCondLst>
                                  <p:childTnLst>
                                    <p:animEffect transition="out" filter="diamond(in)">
                                      <p:cBhvr>
                                        <p:cTn id="25" dur="3000"/>
                                        <p:tgtEl>
                                          <p:spTgt spid="11"/>
                                        </p:tgtEl>
                                      </p:cBhvr>
                                    </p:animEffect>
                                    <p:set>
                                      <p:cBhvr>
                                        <p:cTn id="26" dur="1" fill="hold">
                                          <p:stCondLst>
                                            <p:cond delay="2999"/>
                                          </p:stCondLst>
                                        </p:cTn>
                                        <p:tgtEl>
                                          <p:spTgt spid="11"/>
                                        </p:tgtEl>
                                        <p:attrNameLst>
                                          <p:attrName>style.visibility</p:attrName>
                                        </p:attrNameLst>
                                      </p:cBhvr>
                                      <p:to>
                                        <p:strVal val="hidden"/>
                                      </p:to>
                                    </p:se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166688"/>
            <a:ext cx="9144000" cy="6192838"/>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166688"/>
            <a:ext cx="9144000" cy="6192838"/>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a:hlinkClick r:id="rId3"/>
          </p:cNvPr>
          <p:cNvSpPr/>
          <p:nvPr/>
        </p:nvSpPr>
        <p:spPr>
          <a:xfrm>
            <a:off x="0" y="0"/>
            <a:ext cx="9144000" cy="5715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a:hlinkClick r:id="rId3"/>
          </p:cNvPr>
          <p:cNvSpPr/>
          <p:nvPr/>
        </p:nvSpPr>
        <p:spPr>
          <a:xfrm>
            <a:off x="0" y="0"/>
            <a:ext cx="9144000" cy="5715000"/>
          </a:xfrm>
          <a:prstGeom prst="rect">
            <a:avLst/>
          </a:prstGeom>
          <a:solidFill>
            <a:srgbClr val="C000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187450" y="4586288"/>
            <a:ext cx="6911975"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Actividades que han quedado reflejadas en el callejero madrileño: calles del Carnero, Cabestreros, Ribera de Curtidores (denominada por entonces calle de Tenerías), etc.</a:t>
            </a:r>
          </a:p>
        </p:txBody>
      </p:sp>
    </p:spTree>
  </p:cSld>
  <p:clrMapOvr>
    <a:masterClrMapping/>
  </p:clrMapOvr>
  <mc:AlternateContent xmlns:mc="http://schemas.openxmlformats.org/markup-compatibility/2006" xmlns:p14="http://schemas.microsoft.com/office/powerpoint/2010/main">
    <mc:Choice Requires="p14">
      <p:transition spd="slow" p14:dur="2000" advTm="23000">
        <p14:ripple dir="l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17" presetClass="entr" presetSubtype="10"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3" presetClass="exit" presetSubtype="5" fill="hold" grpId="0" nodeType="withEffect">
                                  <p:stCondLst>
                                    <p:cond delay="0"/>
                                  </p:stCondLst>
                                  <p:childTnLst>
                                    <p:animEffect transition="out" filter="blinds(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2000"/>
                                        <p:tgtEl>
                                          <p:spTgt spid="7"/>
                                        </p:tgtEl>
                                        <p:attrNameLst>
                                          <p:attrName>ppt_x</p:attrName>
                                        </p:attrNameLst>
                                      </p:cBhvr>
                                      <p:tavLst>
                                        <p:tav tm="0">
                                          <p:val>
                                            <p:strVal val="ppt_x"/>
                                          </p:val>
                                        </p:tav>
                                        <p:tav tm="100000">
                                          <p:val>
                                            <p:strVal val="ppt_x"/>
                                          </p:val>
                                        </p:tav>
                                      </p:tavLst>
                                    </p:anim>
                                    <p:anim calcmode="lin" valueType="num">
                                      <p:cBhvr additive="base">
                                        <p:cTn id="17" dur="2000"/>
                                        <p:tgtEl>
                                          <p:spTgt spid="7"/>
                                        </p:tgtEl>
                                        <p:attrNameLst>
                                          <p:attrName>ppt_y</p:attrName>
                                        </p:attrNameLst>
                                      </p:cBhvr>
                                      <p:tavLst>
                                        <p:tav tm="0">
                                          <p:val>
                                            <p:strVal val="ppt_y"/>
                                          </p:val>
                                        </p:tav>
                                        <p:tav tm="100000">
                                          <p:val>
                                            <p:strVal val="1+ppt_h/2"/>
                                          </p:val>
                                        </p:tav>
                                      </p:tavLst>
                                    </p:anim>
                                    <p:set>
                                      <p:cBhvr>
                                        <p:cTn id="18" dur="1" fill="hold">
                                          <p:stCondLst>
                                            <p:cond delay="1999"/>
                                          </p:stCondLst>
                                        </p:cTn>
                                        <p:tgtEl>
                                          <p:spTgt spid="7"/>
                                        </p:tgtEl>
                                        <p:attrNameLst>
                                          <p:attrName>style.visibility</p:attrName>
                                        </p:attrNameLst>
                                      </p:cBhvr>
                                      <p:to>
                                        <p:strVal val="hidden"/>
                                      </p:to>
                                    </p:set>
                                  </p:childTnLst>
                                </p:cTn>
                              </p:par>
                              <p:par>
                                <p:cTn id="19" presetID="13"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out)">
                                      <p:cBhvr>
                                        <p:cTn id="21" dur="2000"/>
                                        <p:tgtEl>
                                          <p:spTgt spid="7"/>
                                        </p:tgtEl>
                                      </p:cBhvr>
                                    </p:animEffect>
                                  </p:childTnLst>
                                </p:cTn>
                              </p:par>
                              <p:par>
                                <p:cTn id="22" presetID="7" presetClass="exit" presetSubtype="1" fill="hold" nodeType="withEffect">
                                  <p:stCondLst>
                                    <p:cond delay="0"/>
                                  </p:stCondLst>
                                  <p:childTnLst>
                                    <p:anim calcmode="lin" valueType="num">
                                      <p:cBhvr additive="base">
                                        <p:cTn id="23" dur="2000"/>
                                        <p:tgtEl>
                                          <p:spTgt spid="8"/>
                                        </p:tgtEl>
                                        <p:attrNameLst>
                                          <p:attrName>ppt_x</p:attrName>
                                        </p:attrNameLst>
                                      </p:cBhvr>
                                      <p:tavLst>
                                        <p:tav tm="0">
                                          <p:val>
                                            <p:strVal val="ppt_x"/>
                                          </p:val>
                                        </p:tav>
                                        <p:tav tm="100000">
                                          <p:val>
                                            <p:strVal val="ppt_x"/>
                                          </p:val>
                                        </p:tav>
                                      </p:tavLst>
                                    </p:anim>
                                    <p:anim calcmode="lin" valueType="num">
                                      <p:cBhvr additive="base">
                                        <p:cTn id="24" dur="2000"/>
                                        <p:tgtEl>
                                          <p:spTgt spid="8"/>
                                        </p:tgtEl>
                                        <p:attrNameLst>
                                          <p:attrName>ppt_y</p:attrName>
                                        </p:attrNameLst>
                                      </p:cBhvr>
                                      <p:tavLst>
                                        <p:tav tm="0">
                                          <p:val>
                                            <p:strVal val="ppt_y"/>
                                          </p:val>
                                        </p:tav>
                                        <p:tav tm="100000">
                                          <p:val>
                                            <p:strVal val="0-ppt_h/2"/>
                                          </p:val>
                                        </p:tav>
                                      </p:tavLst>
                                    </p:anim>
                                    <p:set>
                                      <p:cBhvr>
                                        <p:cTn id="25" dur="1" fill="hold">
                                          <p:stCondLst>
                                            <p:cond delay="1999"/>
                                          </p:stCondLst>
                                        </p:cTn>
                                        <p:tgtEl>
                                          <p:spTgt spid="8"/>
                                        </p:tgtEl>
                                        <p:attrNameLst>
                                          <p:attrName>style.visibility</p:attrName>
                                        </p:attrNameLst>
                                      </p:cBhvr>
                                      <p:to>
                                        <p:strVal val="hidden"/>
                                      </p:to>
                                    </p:set>
                                  </p:childTnLst>
                                </p:cTn>
                              </p:par>
                              <p:par>
                                <p:cTn id="26" presetID="13" presetClass="entr" presetSubtype="32"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plus(out)">
                                      <p:cBhvr>
                                        <p:cTn id="28" dur="2000"/>
                                        <p:tgtEl>
                                          <p:spTgt spid="8"/>
                                        </p:tgtEl>
                                      </p:cBhvr>
                                    </p:animEffect>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15 Triángulo isósceles"/>
          <p:cNvSpPr/>
          <p:nvPr/>
        </p:nvSpPr>
        <p:spPr>
          <a:xfrm rot="5400000">
            <a:off x="-571500" y="571500"/>
            <a:ext cx="5715000" cy="4572000"/>
          </a:xfrm>
          <a:prstGeom prst="triangle">
            <a:avLst/>
          </a:prstGeom>
          <a:solidFill>
            <a:srgbClr val="00B050">
              <a:alpha val="67000"/>
            </a:srgbClr>
          </a:solidFill>
          <a:ln>
            <a:solidFill>
              <a:schemeClr val="accent3">
                <a:lumMod val="60000"/>
                <a:lumOff val="4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5400000" flipV="1">
            <a:off x="3964782" y="535781"/>
            <a:ext cx="5715000" cy="4643437"/>
          </a:xfrm>
          <a:prstGeom prst="triangle">
            <a:avLst/>
          </a:prstGeom>
          <a:solidFill>
            <a:srgbClr val="00B050">
              <a:alpha val="67000"/>
            </a:srgbClr>
          </a:solidFill>
          <a:ln>
            <a:solidFill>
              <a:schemeClr val="accent3">
                <a:lumMod val="60000"/>
                <a:lumOff val="40000"/>
              </a:schemeClr>
            </a:solidFill>
          </a:ln>
          <a:effectLst/>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827088" y="4657725"/>
            <a:ext cx="7705725" cy="923925"/>
          </a:xfrm>
          <a:prstGeom prst="rect">
            <a:avLst/>
          </a:prstGeom>
          <a:noFill/>
          <a:scene3d>
            <a:camera prst="orthographicFront"/>
            <a:lightRig rig="threePt" dir="t"/>
          </a:scene3d>
          <a:sp3d>
            <a:bevelT w="190500" h="127000" prst="slope"/>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nombre se origina porque al transportar arrastrando las reses, ya muertas y aún sin desollar, desde el matadero, cercano al río Manzanares…..</a:t>
            </a:r>
          </a:p>
        </p:txBody>
      </p:sp>
    </p:spTree>
  </p:cSld>
  <p:clrMapOvr>
    <a:masterClrMapping/>
  </p:clrMapOvr>
  <mc:AlternateContent xmlns:mc="http://schemas.openxmlformats.org/markup-compatibility/2006" xmlns:p14="http://schemas.microsoft.com/office/powerpoint/2010/main">
    <mc:Choice Requires="p14">
      <p:transition spd="slow" p14:dur="2000" advTm="23000">
        <p14:ripple dir="r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1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17"/>
                                        </p:tgtEl>
                                        <p:attrNameLst>
                                          <p:attrName>r</p:attrName>
                                        </p:attrNameLst>
                                      </p:cBhvr>
                                    </p:animRot>
                                  </p:childTnLst>
                                </p:cTn>
                              </p:par>
                            </p:childTnLst>
                          </p:cTn>
                        </p:par>
                        <p:par>
                          <p:cTn id="9" fill="hold" nodeType="afterGroup">
                            <p:stCondLst>
                              <p:cond delay="3000"/>
                            </p:stCondLst>
                            <p:childTnLst>
                              <p:par>
                                <p:cTn id="10" presetID="2" presetClass="exit" presetSubtype="8" fill="hold" nodeType="afterEffect">
                                  <p:stCondLst>
                                    <p:cond delay="0"/>
                                  </p:stCondLst>
                                  <p:childTnLst>
                                    <p:anim calcmode="lin" valueType="num">
                                      <p:cBhvr additive="base">
                                        <p:cTn id="11" dur="3000"/>
                                        <p:tgtEl>
                                          <p:spTgt spid="16"/>
                                        </p:tgtEl>
                                        <p:attrNameLst>
                                          <p:attrName>ppt_x</p:attrName>
                                        </p:attrNameLst>
                                      </p:cBhvr>
                                      <p:tavLst>
                                        <p:tav tm="0">
                                          <p:val>
                                            <p:strVal val="ppt_x"/>
                                          </p:val>
                                        </p:tav>
                                        <p:tav tm="100000">
                                          <p:val>
                                            <p:strVal val="0-ppt_w/2"/>
                                          </p:val>
                                        </p:tav>
                                      </p:tavLst>
                                    </p:anim>
                                    <p:anim calcmode="lin" valueType="num">
                                      <p:cBhvr additive="base">
                                        <p:cTn id="12" dur="3000"/>
                                        <p:tgtEl>
                                          <p:spTgt spid="16"/>
                                        </p:tgtEl>
                                        <p:attrNameLst>
                                          <p:attrName>ppt_y</p:attrName>
                                        </p:attrNameLst>
                                      </p:cBhvr>
                                      <p:tavLst>
                                        <p:tav tm="0">
                                          <p:val>
                                            <p:strVal val="ppt_y"/>
                                          </p:val>
                                        </p:tav>
                                        <p:tav tm="100000">
                                          <p:val>
                                            <p:strVal val="ppt_y"/>
                                          </p:val>
                                        </p:tav>
                                      </p:tavLst>
                                    </p:anim>
                                    <p:set>
                                      <p:cBhvr>
                                        <p:cTn id="13" dur="1" fill="hold">
                                          <p:stCondLst>
                                            <p:cond delay="2999"/>
                                          </p:stCondLst>
                                        </p:cTn>
                                        <p:tgtEl>
                                          <p:spTgt spid="16"/>
                                        </p:tgtEl>
                                        <p:attrNameLst>
                                          <p:attrName>style.visibility</p:attrName>
                                        </p:attrNameLst>
                                      </p:cBhvr>
                                      <p:to>
                                        <p:strVal val="hidden"/>
                                      </p:to>
                                    </p:set>
                                  </p:childTnLst>
                                </p:cTn>
                              </p:par>
                              <p:par>
                                <p:cTn id="14" presetID="2" presetClass="exit" presetSubtype="2" fill="hold" nodeType="withEffect">
                                  <p:stCondLst>
                                    <p:cond delay="0"/>
                                  </p:stCondLst>
                                  <p:childTnLst>
                                    <p:anim calcmode="lin" valueType="num">
                                      <p:cBhvr additive="base">
                                        <p:cTn id="15" dur="3000"/>
                                        <p:tgtEl>
                                          <p:spTgt spid="17"/>
                                        </p:tgtEl>
                                        <p:attrNameLst>
                                          <p:attrName>ppt_x</p:attrName>
                                        </p:attrNameLst>
                                      </p:cBhvr>
                                      <p:tavLst>
                                        <p:tav tm="0">
                                          <p:val>
                                            <p:strVal val="ppt_x"/>
                                          </p:val>
                                        </p:tav>
                                        <p:tav tm="100000">
                                          <p:val>
                                            <p:strVal val="1+ppt_w/2"/>
                                          </p:val>
                                        </p:tav>
                                      </p:tavLst>
                                    </p:anim>
                                    <p:anim calcmode="lin" valueType="num">
                                      <p:cBhvr additive="base">
                                        <p:cTn id="16" dur="3000"/>
                                        <p:tgtEl>
                                          <p:spTgt spid="17"/>
                                        </p:tgtEl>
                                        <p:attrNameLst>
                                          <p:attrName>ppt_y</p:attrName>
                                        </p:attrNameLst>
                                      </p:cBhvr>
                                      <p:tavLst>
                                        <p:tav tm="0">
                                          <p:val>
                                            <p:strVal val="ppt_y"/>
                                          </p:val>
                                        </p:tav>
                                        <p:tav tm="100000">
                                          <p:val>
                                            <p:strVal val="ppt_y"/>
                                          </p:val>
                                        </p:tav>
                                      </p:tavLst>
                                    </p:anim>
                                    <p:set>
                                      <p:cBhvr>
                                        <p:cTn id="17" dur="1" fill="hold">
                                          <p:stCondLst>
                                            <p:cond delay="2999"/>
                                          </p:stCondLst>
                                        </p:cTn>
                                        <p:tgtEl>
                                          <p:spTgt spid="17"/>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childTnLst>
                          </p:cTn>
                        </p:par>
                        <p:par>
                          <p:cTn id="25" fill="hold" nodeType="afterGroup">
                            <p:stCondLst>
                              <p:cond delay="6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 -- fondos-grati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 -- fondos-grati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 -- fondos-grati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8313" y="5022850"/>
            <a:ext cx="7488237"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….hasta las curtidurías, se dejaba un rastro de sangre aumentado por el desnivel de Ribera de Curtidores.</a:t>
            </a:r>
          </a:p>
        </p:txBody>
      </p:sp>
    </p:spTree>
  </p:cSld>
  <p:clrMapOvr>
    <a:masterClrMapping/>
  </p:clrMapOvr>
  <mc:AlternateContent xmlns:mc="http://schemas.openxmlformats.org/markup-compatibility/2006" xmlns:p14="http://schemas.microsoft.com/office/powerpoint/2010/main">
    <mc:Choice Requires="p14">
      <p:transition spd="slow" p14:dur="2000" advTm="17000">
        <p14:warp dir="in"/>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71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79388" y="4081463"/>
            <a:ext cx="8785225" cy="1477962"/>
          </a:xfrm>
          <a:prstGeom prst="rect">
            <a:avLst/>
          </a:prstGeom>
          <a:noFill/>
        </p:spPr>
        <p:txBody>
          <a:bodyPr>
            <a:spAutoFit/>
          </a:bodyPr>
          <a:lstStyle/>
          <a:p>
            <a:pPr>
              <a:defRPr/>
            </a:pPr>
            <a:r>
              <a:rPr lang="es-ES" i="1" dirty="0" err="1">
                <a:effectLst>
                  <a:glow rad="101600">
                    <a:schemeClr val="accent2">
                      <a:satMod val="175000"/>
                      <a:alpha val="40000"/>
                    </a:schemeClr>
                  </a:glow>
                  <a:outerShdw blurRad="38100" dist="38100" dir="2700000" algn="tl">
                    <a:srgbClr val="1F497D"/>
                  </a:outerShdw>
                </a:effectLst>
              </a:rPr>
              <a:t>Aaaaah</a:t>
            </a:r>
            <a:r>
              <a:rPr lang="es-ES" i="1" dirty="0">
                <a:effectLst>
                  <a:glow rad="101600">
                    <a:schemeClr val="accent2">
                      <a:satMod val="175000"/>
                      <a:alpha val="40000"/>
                    </a:schemeClr>
                  </a:glow>
                  <a:outerShdw blurRad="38100" dist="38100" dir="2700000" algn="tl">
                    <a:srgbClr val="1F497D"/>
                  </a:outerShdw>
                </a:effectLst>
              </a:rPr>
              <a:t>, que tiempos aquellos, para que no te dejes la vista al leerlo, el cartelito dice así: El Santo Oficio impondrá severo y ejemplar castigo a todo aquél cristiano que con maléficas artes inhale y expela humo por cualesquiera de sus orificios naturales, utilizando para ello la planta del tabaco, </a:t>
            </a:r>
            <a:r>
              <a:rPr lang="es-ES" i="1" dirty="0" err="1">
                <a:effectLst>
                  <a:glow rad="101600">
                    <a:schemeClr val="accent2">
                      <a:satMod val="175000"/>
                      <a:alpha val="40000"/>
                    </a:schemeClr>
                  </a:glow>
                  <a:outerShdw blurRad="38100" dist="38100" dir="2700000" algn="tl">
                    <a:srgbClr val="1F497D"/>
                  </a:outerShdw>
                </a:effectLst>
              </a:rPr>
              <a:t>malhallada</a:t>
            </a:r>
            <a:r>
              <a:rPr lang="es-ES" i="1" dirty="0">
                <a:effectLst>
                  <a:glow rad="101600">
                    <a:schemeClr val="accent2">
                      <a:satMod val="175000"/>
                      <a:alpha val="40000"/>
                    </a:schemeClr>
                  </a:glow>
                  <a:outerShdw blurRad="38100" dist="38100" dir="2700000" algn="tl">
                    <a:srgbClr val="1F497D"/>
                  </a:outerShdw>
                </a:effectLst>
              </a:rPr>
              <a:t> en el Nuevo Mundo. Que así sea y se cumpla.</a:t>
            </a:r>
          </a:p>
        </p:txBody>
      </p:sp>
    </p:spTree>
  </p:cSld>
  <p:clrMapOvr>
    <a:masterClrMapping/>
  </p:clrMapOvr>
  <mc:AlternateContent xmlns:mc="http://schemas.openxmlformats.org/markup-compatibility/2006" xmlns:p14="http://schemas.microsoft.com/office/powerpoint/2010/main">
    <mc:Choice Requires="p14">
      <p:transition spd="slow" p14:dur="2000" advTm="39000">
        <p14:prism isInverted="1"/>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nodeType="withEffect">
                                  <p:stCondLst>
                                    <p:cond delay="100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par>
                          <p:cTn id="23" fill="hold" nodeType="afterGroup">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mitos-del-chocolate_1_14977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los-mitos-del-chocolate_1_14977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755650" y="4657725"/>
            <a:ext cx="76327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Rastro se pueden seguir encontrando artículos que creíamos olvidados, de nuestra infancia y también juventud... de los años 80, de los 90.</a:t>
            </a:r>
          </a:p>
        </p:txBody>
      </p:sp>
    </p:spTree>
  </p:cSld>
  <p:clrMapOvr>
    <a:masterClrMapping/>
  </p:clrMapOvr>
  <mc:AlternateContent xmlns:mc="http://schemas.openxmlformats.org/markup-compatibility/2006" xmlns:p14="http://schemas.microsoft.com/office/powerpoint/2010/main">
    <mc:Choice Requires="p14">
      <p:transition spd="slow" p14:dur="2000" advTm="20000">
        <p14:prism dir="r" isInverted="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Marianne Breslauer, Annemarie Schwarzenbach and her Mercedes Mannheim, Berlin, 19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Marianne Breslauer, Annemarie Schwarzenbach and her Mercedes Mannheim, Berlin, 19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79388" y="5160963"/>
            <a:ext cx="8964612" cy="36988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 origen medieval, el Rastro es uno de los mercados mas antiguos de Madrid.</a:t>
            </a:r>
          </a:p>
        </p:txBody>
      </p:sp>
    </p:spTree>
  </p:cSld>
  <p:clrMapOvr>
    <a:masterClrMapping/>
  </p:clrMapOvr>
  <mc:AlternateContent xmlns:mc="http://schemas.openxmlformats.org/markup-compatibility/2006" xmlns:p14="http://schemas.microsoft.com/office/powerpoint/2010/main">
    <mc:Choice Requires="p14">
      <p:transition spd="slow" p14:dur="2000" advTm="15000">
        <p14:prism dir="u" isInverted="1"/>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6" presetClass="entr" presetSubtype="2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inHorizontal)">
                                      <p:cBhvr>
                                        <p:cTn id="11" dur="3000"/>
                                        <p:tgtEl>
                                          <p:spTgt spid="6"/>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238125"/>
            <a:ext cx="9144000" cy="6264275"/>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238125"/>
            <a:ext cx="9144000" cy="6264275"/>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a:hlinkClick r:id="rId3"/>
          </p:cNvPr>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755650" y="4657725"/>
            <a:ext cx="72009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 esencial en El Rastro es el regateo, sin el cual comprador y vendedor no se sentirán satisfechos de la transacción, aunque advirtamos que el vendedor casi siempre gana en el cambio.</a:t>
            </a:r>
          </a:p>
        </p:txBody>
      </p:sp>
    </p:spTree>
  </p:cSld>
  <p:clrMapOvr>
    <a:masterClrMapping/>
  </p:clrMapOvr>
  <mc:AlternateContent xmlns:mc="http://schemas.openxmlformats.org/markup-compatibility/2006" xmlns:p14="http://schemas.microsoft.com/office/powerpoint/2010/main">
    <mc:Choice Requires="p14">
      <p:transition spd="slow" p14:dur="2000" advTm="24000">
        <p14:prism dir="d"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grpId="0" nodeType="withEffect">
                                  <p:stCondLst>
                                    <p:cond delay="0"/>
                                  </p:stCondLst>
                                  <p:childTnLst>
                                    <p:animEffect transition="out" filter="fade">
                                      <p:cBhvr>
                                        <p:cTn id="6" dur="3000" tmFilter="0, 0; .2, .5; .8, .5; 1, 0"/>
                                        <p:tgtEl>
                                          <p:spTgt spid="5"/>
                                        </p:tgtEl>
                                      </p:cBhvr>
                                    </p:animEffect>
                                    <p:animScale>
                                      <p:cBhvr>
                                        <p:cTn id="7" dur="1500" autoRev="1" fill="hold"/>
                                        <p:tgtEl>
                                          <p:spTgt spid="5"/>
                                        </p:tgtEl>
                                      </p:cBhvr>
                                      <p:by x="105000" y="105000"/>
                                    </p:animScale>
                                  </p:childTnLst>
                                </p:cTn>
                              </p:par>
                              <p:par>
                                <p:cTn id="8" presetID="14"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vertical)">
                                      <p:cBhvr>
                                        <p:cTn id="10" dur="3000"/>
                                        <p:tgtEl>
                                          <p:spTgt spid="6"/>
                                        </p:tgtEl>
                                      </p:cBhvr>
                                    </p:animEffect>
                                  </p:childTnLst>
                                </p:cTn>
                              </p:par>
                              <p:par>
                                <p:cTn id="11" presetID="17" presetClass="entr" presetSubtype="10"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strVal val="#ppt_h"/>
                                          </p:val>
                                        </p:tav>
                                        <p:tav tm="100000">
                                          <p:val>
                                            <p:strVal val="#ppt_h"/>
                                          </p:val>
                                        </p:tav>
                                      </p:tavLst>
                                    </p:anim>
                                  </p:childTnLst>
                                </p:cTn>
                              </p:par>
                              <p:par>
                                <p:cTn id="15" presetID="7" presetClass="exit" presetSubtype="2" fill="hold" nodeType="withEffect">
                                  <p:stCondLst>
                                    <p:cond delay="0"/>
                                  </p:stCondLst>
                                  <p:childTnLst>
                                    <p:anim calcmode="lin" valueType="num">
                                      <p:cBhvr additive="base">
                                        <p:cTn id="16" dur="3000"/>
                                        <p:tgtEl>
                                          <p:spTgt spid="7"/>
                                        </p:tgtEl>
                                        <p:attrNameLst>
                                          <p:attrName>ppt_x</p:attrName>
                                        </p:attrNameLst>
                                      </p:cBhvr>
                                      <p:tavLst>
                                        <p:tav tm="0">
                                          <p:val>
                                            <p:strVal val="ppt_x"/>
                                          </p:val>
                                        </p:tav>
                                        <p:tav tm="100000">
                                          <p:val>
                                            <p:strVal val="1+ppt_w/2"/>
                                          </p:val>
                                        </p:tav>
                                      </p:tavLst>
                                    </p:anim>
                                    <p:anim calcmode="lin" valueType="num">
                                      <p:cBhvr additive="base">
                                        <p:cTn id="17" dur="3000"/>
                                        <p:tgtEl>
                                          <p:spTgt spid="7"/>
                                        </p:tgtEl>
                                        <p:attrNameLst>
                                          <p:attrName>ppt_y</p:attrName>
                                        </p:attrNameLst>
                                      </p:cBhvr>
                                      <p:tavLst>
                                        <p:tav tm="0">
                                          <p:val>
                                            <p:strVal val="ppt_y"/>
                                          </p:val>
                                        </p:tav>
                                        <p:tav tm="100000">
                                          <p:val>
                                            <p:strVal val="ppt_y"/>
                                          </p:val>
                                        </p:tav>
                                      </p:tavLst>
                                    </p:anim>
                                    <p:set>
                                      <p:cBhvr>
                                        <p:cTn id="18" dur="1" fill="hold">
                                          <p:stCondLst>
                                            <p:cond delay="2999"/>
                                          </p:stCondLst>
                                        </p:cTn>
                                        <p:tgtEl>
                                          <p:spTgt spid="7"/>
                                        </p:tgtEl>
                                        <p:attrNameLst>
                                          <p:attrName>style.visibility</p:attrName>
                                        </p:attrNameLst>
                                      </p:cBhvr>
                                      <p:to>
                                        <p:strVal val="hidden"/>
                                      </p:to>
                                    </p:set>
                                  </p:childTnLst>
                                </p:cTn>
                              </p:par>
                              <p:par>
                                <p:cTn id="19" presetID="13"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out)">
                                      <p:cBhvr>
                                        <p:cTn id="21" dur="3000"/>
                                        <p:tgtEl>
                                          <p:spTgt spid="7"/>
                                        </p:tgtEl>
                                      </p:cBhvr>
                                    </p:animEffect>
                                  </p:childTnLst>
                                </p:cTn>
                              </p:par>
                              <p:par>
                                <p:cTn id="22" presetID="7" presetClass="exit" presetSubtype="8" fill="hold" nodeType="withEffect">
                                  <p:stCondLst>
                                    <p:cond delay="0"/>
                                  </p:stCondLst>
                                  <p:childTnLst>
                                    <p:anim calcmode="lin" valueType="num">
                                      <p:cBhvr additive="base">
                                        <p:cTn id="23" dur="3000"/>
                                        <p:tgtEl>
                                          <p:spTgt spid="8"/>
                                        </p:tgtEl>
                                        <p:attrNameLst>
                                          <p:attrName>ppt_x</p:attrName>
                                        </p:attrNameLst>
                                      </p:cBhvr>
                                      <p:tavLst>
                                        <p:tav tm="0">
                                          <p:val>
                                            <p:strVal val="ppt_x"/>
                                          </p:val>
                                        </p:tav>
                                        <p:tav tm="100000">
                                          <p:val>
                                            <p:strVal val="0-ppt_w/2"/>
                                          </p:val>
                                        </p:tav>
                                      </p:tavLst>
                                    </p:anim>
                                    <p:anim calcmode="lin" valueType="num">
                                      <p:cBhvr additive="base">
                                        <p:cTn id="24" dur="3000"/>
                                        <p:tgtEl>
                                          <p:spTgt spid="8"/>
                                        </p:tgtEl>
                                        <p:attrNameLst>
                                          <p:attrName>ppt_y</p:attrName>
                                        </p:attrNameLst>
                                      </p:cBhvr>
                                      <p:tavLst>
                                        <p:tav tm="0">
                                          <p:val>
                                            <p:strVal val="ppt_y"/>
                                          </p:val>
                                        </p:tav>
                                        <p:tav tm="100000">
                                          <p:val>
                                            <p:strVal val="ppt_y"/>
                                          </p:val>
                                        </p:tav>
                                      </p:tavLst>
                                    </p:anim>
                                    <p:set>
                                      <p:cBhvr>
                                        <p:cTn id="25" dur="1" fill="hold">
                                          <p:stCondLst>
                                            <p:cond delay="2999"/>
                                          </p:stCondLst>
                                        </p:cTn>
                                        <p:tgtEl>
                                          <p:spTgt spid="8"/>
                                        </p:tgtEl>
                                        <p:attrNameLst>
                                          <p:attrName>style.visibility</p:attrName>
                                        </p:attrNameLst>
                                      </p:cBhvr>
                                      <p:to>
                                        <p:strVal val="hidden"/>
                                      </p:to>
                                    </p:set>
                                  </p:childTnLst>
                                </p:cTn>
                              </p:par>
                              <p:par>
                                <p:cTn id="26" presetID="13" presetClass="entr" presetSubtype="32"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plus(out)">
                                      <p:cBhvr>
                                        <p:cTn id="28" dur="3000"/>
                                        <p:tgtEl>
                                          <p:spTgt spid="8"/>
                                        </p:tgtEl>
                                      </p:cBhvr>
                                    </p:animEffect>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6" grpId="1" animBg="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6---1350559150486.jpg-fallece sylvia kristel (enmanue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6---1350559150486.jpg-fallece sylvia kristel (enmanue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6---1350559150486.jpg-fallece sylvia kristel (enmanue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755650" y="4657725"/>
            <a:ext cx="79930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Desde la Plaza del Campillo Nuevo, suelo subir por Mira el Rio Baja, una calle en pronunciada pendiente cuyas aceras están ocupadas por puestos con restos de cajas, cuadros, etc.</a:t>
            </a:r>
          </a:p>
        </p:txBody>
      </p:sp>
    </p:spTree>
  </p:cSld>
  <p:clrMapOvr>
    <a:masterClrMapping/>
  </p:clrMapOvr>
  <mc:AlternateContent xmlns:mc="http://schemas.openxmlformats.org/markup-compatibility/2006" xmlns:p14="http://schemas.microsoft.com/office/powerpoint/2010/main">
    <mc:Choice Requires="p14">
      <p:transition spd="slow" p14:dur="2000" advTm="23000">
        <p14:doors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8)">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9057114224_00bda8ecb4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33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0-----9057114224_00bda8ecb4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33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10-----9057114224_00bda8ecb4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33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23850" y="4657725"/>
            <a:ext cx="84248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Cuando visito El Rastro, que no son todos los domingos, siempre me hago el propósito de ir a mirar sin comprar y raras veces lo cumplo. Del Rastro siempre se sale con algo impensado que nos llama la atención. </a:t>
            </a:r>
          </a:p>
        </p:txBody>
      </p:sp>
    </p:spTree>
  </p:cSld>
  <p:clrMapOvr>
    <a:masterClrMapping/>
  </p:clrMapOvr>
  <mc:AlternateContent xmlns:mc="http://schemas.openxmlformats.org/markup-compatibility/2006" xmlns:p14="http://schemas.microsoft.com/office/powerpoint/2010/main">
    <mc:Choice Requires="p14">
      <p:transition spd="slow" p14:dur="200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37" fill="hold" nodeType="withEffect">
                                  <p:stCondLst>
                                    <p:cond delay="0"/>
                                  </p:stCondLst>
                                  <p:childTnLst>
                                    <p:animEffect transition="out" filter="barn(out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mujer-escorpio.jpg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1----mujer-escorpio.jpg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11----mujer-escorpio.jpg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971550" y="4586288"/>
            <a:ext cx="6911975"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No todo es viejo, no todo recuerda al pasado, por supuesto... los artistas callejeros son ahora más numerosos que antes, se confunden entre la marea de gente que sube y baja.</a:t>
            </a:r>
          </a:p>
        </p:txBody>
      </p:sp>
    </p:spTree>
  </p:cSld>
  <p:clrMapOvr>
    <a:masterClrMapping/>
  </p:clrMapOvr>
  <mc:AlternateContent xmlns:mc="http://schemas.openxmlformats.org/markup-compatibility/2006" xmlns:p14="http://schemas.microsoft.com/office/powerpoint/2010/main">
    <mc:Choice Requires="p14">
      <p:transition spd="slow" p14:dur="2000" advTm="23000">
        <p14:prism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in)">
                                      <p:cBhvr>
                                        <p:cTn id="25" dur="3000"/>
                                        <p:tgtEl>
                                          <p:spTgt spid="5"/>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84046_detail.jpg-1 nom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84046_detail.jpg-1 nom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384046_detail.jpg-1 nom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50825" y="4657725"/>
            <a:ext cx="864235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Las 11 de la mañana y aún hay poca gente, ocurre que a la mayoría de la gente que viene aquí, le gusta meterse en apreturas a partir de las 12, a partir de esa hora, mi hijo y yo haremos </a:t>
            </a:r>
            <a:r>
              <a:rPr lang="es-ES" i="1" dirty="0" err="1">
                <a:effectLst>
                  <a:glow rad="101600">
                    <a:schemeClr val="accent2">
                      <a:satMod val="175000"/>
                      <a:alpha val="40000"/>
                    </a:schemeClr>
                  </a:glow>
                  <a:outerShdw blurRad="38100" dist="38100" dir="2700000" algn="tl">
                    <a:srgbClr val="000000">
                      <a:alpha val="43137"/>
                    </a:srgbClr>
                  </a:outerShdw>
                </a:effectLst>
              </a:rPr>
              <a:t>fuuuu</a:t>
            </a:r>
            <a:r>
              <a:rPr lang="es-ES" i="1" dirty="0">
                <a:effectLst>
                  <a:glow rad="101600">
                    <a:schemeClr val="accent2">
                      <a:satMod val="175000"/>
                      <a:alpha val="40000"/>
                    </a:schemeClr>
                  </a:glow>
                  <a:outerShdw blurRad="38100" dist="38100" dir="2700000" algn="tl">
                    <a:srgbClr val="000000">
                      <a:alpha val="43137"/>
                    </a:srgbClr>
                  </a:outerShdw>
                </a:effectLst>
              </a:rPr>
              <a:t> como los gatos y nos habremos ido.</a:t>
            </a:r>
          </a:p>
        </p:txBody>
      </p:sp>
    </p:spTree>
  </p:cSld>
  <p:clrMapOvr>
    <a:masterClrMapping/>
  </p:clrMapOvr>
  <mc:AlternateContent xmlns:mc="http://schemas.openxmlformats.org/markup-compatibility/2006" xmlns:p14="http://schemas.microsoft.com/office/powerpoint/2010/main">
    <mc:Choice Requires="p14">
      <p:transition spd="slow" p14:dur="2000" advTm="26000">
        <p14:prism dir="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4743_detail.jpg-simple y belleza-1 nom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384743_detail.jpg-simple y belleza-1 nom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8000">
        <p14:prism dir="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ooden-way-to-paradise-beach-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wooden-way-to-paradise-beach-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wooden-way-to-paradise-beach-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4356100" y="4657725"/>
            <a:ext cx="439261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Toma guapita de cara, son dos </a:t>
            </a:r>
            <a:r>
              <a:rPr lang="es-ES" i="1" dirty="0" err="1">
                <a:effectLst>
                  <a:glow rad="101600">
                    <a:schemeClr val="accent2">
                      <a:satMod val="175000"/>
                      <a:alpha val="40000"/>
                    </a:schemeClr>
                  </a:glow>
                  <a:outerShdw blurRad="38100" dist="38100" dir="2700000" algn="tl">
                    <a:srgbClr val="000000">
                      <a:alpha val="43137"/>
                    </a:srgbClr>
                  </a:outerShdw>
                </a:effectLst>
              </a:rPr>
              <a:t>leuris</a:t>
            </a:r>
            <a:r>
              <a:rPr lang="es-ES" i="1" dirty="0">
                <a:effectLst>
                  <a:glow rad="101600">
                    <a:schemeClr val="accent2">
                      <a:satMod val="175000"/>
                      <a:alpha val="40000"/>
                    </a:schemeClr>
                  </a:glow>
                  <a:outerShdw blurRad="38100" dist="38100" dir="2700000" algn="tl">
                    <a:srgbClr val="000000">
                      <a:alpha val="43137"/>
                    </a:srgbClr>
                  </a:outerShdw>
                </a:effectLst>
              </a:rPr>
              <a:t>, ¿queréis que os ponga también cuarto y mitad de barquillos?</a:t>
            </a:r>
          </a:p>
        </p:txBody>
      </p:sp>
      <p:cxnSp>
        <p:nvCxnSpPr>
          <p:cNvPr id="10" name="9 Conector recto de flecha"/>
          <p:cNvCxnSpPr/>
          <p:nvPr/>
        </p:nvCxnSpPr>
        <p:spPr>
          <a:xfrm flipH="1" flipV="1">
            <a:off x="7019925" y="2736850"/>
            <a:ext cx="0" cy="184943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11 CuadroTexto"/>
          <p:cNvSpPr txBox="1"/>
          <p:nvPr/>
        </p:nvSpPr>
        <p:spPr>
          <a:xfrm>
            <a:off x="323850" y="4586288"/>
            <a:ext cx="3311525" cy="922337"/>
          </a:xfrm>
          <a:prstGeom prst="rect">
            <a:avLst/>
          </a:prstGeom>
          <a:noFill/>
        </p:spPr>
        <p:txBody>
          <a:bodyPr>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Nooooo</a:t>
            </a:r>
            <a:r>
              <a:rPr lang="es-ES" i="1" dirty="0">
                <a:effectLst>
                  <a:glow rad="101600">
                    <a:schemeClr val="accent2">
                      <a:satMod val="175000"/>
                      <a:alpha val="40000"/>
                    </a:schemeClr>
                  </a:glow>
                  <a:outerShdw blurRad="38100" dist="38100" dir="2700000" algn="tl">
                    <a:srgbClr val="000000">
                      <a:alpha val="43137"/>
                    </a:srgbClr>
                  </a:outerShdw>
                </a:effectLst>
              </a:rPr>
              <a:t>, con esto ya vamos bien servidas, muchas gracias saleroso.</a:t>
            </a:r>
          </a:p>
        </p:txBody>
      </p:sp>
      <p:cxnSp>
        <p:nvCxnSpPr>
          <p:cNvPr id="14" name="13 Conector recto de flecha"/>
          <p:cNvCxnSpPr/>
          <p:nvPr/>
        </p:nvCxnSpPr>
        <p:spPr>
          <a:xfrm flipH="1" flipV="1">
            <a:off x="1908175" y="2713038"/>
            <a:ext cx="0" cy="188436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3000">
        <p14:gallery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ppt_h/2"/>
                                          </p:val>
                                        </p:tav>
                                        <p:tav tm="100000">
                                          <p:val>
                                            <p:strVal val="#ppt_y"/>
                                          </p:val>
                                        </p:tav>
                                      </p:tavLst>
                                    </p:anim>
                                    <p:anim calcmode="lin" valueType="num">
                                      <p:cBhvr>
                                        <p:cTn id="22" dur="3000" fill="hold"/>
                                        <p:tgtEl>
                                          <p:spTgt spid="4"/>
                                        </p:tgtEl>
                                        <p:attrNameLst>
                                          <p:attrName>ppt_w</p:attrName>
                                        </p:attrNameLst>
                                      </p:cBhvr>
                                      <p:tavLst>
                                        <p:tav tm="0">
                                          <p:val>
                                            <p:strVal val="#ppt_w"/>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3" presetClass="entr" presetSubtype="5"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linds(vertical)">
                                      <p:cBhvr>
                                        <p:cTn id="26" dur="3000"/>
                                        <p:tgtEl>
                                          <p:spTgt spid="4"/>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par>
                                <p:cTn id="33" presetID="17" presetClass="entr" presetSubtype="4" fill="hold" nodeType="withEffect">
                                  <p:stCondLst>
                                    <p:cond delay="70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ppt_x</p:attrName>
                                        </p:attrNameLst>
                                      </p:cBhvr>
                                      <p:tavLst>
                                        <p:tav tm="0">
                                          <p:val>
                                            <p:strVal val="#ppt_x"/>
                                          </p:val>
                                        </p:tav>
                                        <p:tav tm="100000">
                                          <p:val>
                                            <p:strVal val="#ppt_x"/>
                                          </p:val>
                                        </p:tav>
                                      </p:tavLst>
                                    </p:anim>
                                    <p:anim calcmode="lin" valueType="num">
                                      <p:cBhvr>
                                        <p:cTn id="36" dur="2000" fill="hold"/>
                                        <p:tgtEl>
                                          <p:spTgt spid="10"/>
                                        </p:tgtEl>
                                        <p:attrNameLst>
                                          <p:attrName>ppt_y</p:attrName>
                                        </p:attrNameLst>
                                      </p:cBhvr>
                                      <p:tavLst>
                                        <p:tav tm="0">
                                          <p:val>
                                            <p:strVal val="#ppt_y+#ppt_h/2"/>
                                          </p:val>
                                        </p:tav>
                                        <p:tav tm="100000">
                                          <p:val>
                                            <p:strVal val="#ppt_y"/>
                                          </p:val>
                                        </p:tav>
                                      </p:tavLst>
                                    </p:anim>
                                    <p:anim calcmode="lin" valueType="num">
                                      <p:cBhvr>
                                        <p:cTn id="37" dur="2000" fill="hold"/>
                                        <p:tgtEl>
                                          <p:spTgt spid="10"/>
                                        </p:tgtEl>
                                        <p:attrNameLst>
                                          <p:attrName>ppt_w</p:attrName>
                                        </p:attrNameLst>
                                      </p:cBhvr>
                                      <p:tavLst>
                                        <p:tav tm="0">
                                          <p:val>
                                            <p:strVal val="#ppt_w"/>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childTnLst>
                                </p:cTn>
                              </p:par>
                            </p:childTnLst>
                          </p:cTn>
                        </p:par>
                        <p:par>
                          <p:cTn id="39" fill="hold" nodeType="afterGroup">
                            <p:stCondLst>
                              <p:cond delay="12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1"/>
                                          </p:val>
                                        </p:tav>
                                        <p:tav tm="100000">
                                          <p:val>
                                            <p:strVal val="#ppt_x"/>
                                          </p:val>
                                        </p:tav>
                                      </p:tavLst>
                                    </p:anim>
                                    <p:anim calcmode="lin" valueType="num">
                                      <p:cBhvr>
                                        <p:cTn id="44" dur="1000" fill="hold"/>
                                        <p:tgtEl>
                                          <p:spTgt spid="12"/>
                                        </p:tgtEl>
                                        <p:attrNameLst>
                                          <p:attrName>ppt_y</p:attrName>
                                        </p:attrNameLst>
                                      </p:cBhvr>
                                      <p:tavLst>
                                        <p:tav tm="0">
                                          <p:val>
                                            <p:strVal val="#ppt_y"/>
                                          </p:val>
                                        </p:tav>
                                        <p:tav tm="100000">
                                          <p:val>
                                            <p:strVal val="#ppt_y"/>
                                          </p:val>
                                        </p:tav>
                                      </p:tavLst>
                                    </p:anim>
                                  </p:childTnLst>
                                </p:cTn>
                              </p:par>
                              <p:par>
                                <p:cTn id="45" presetID="17" presetClass="entr" presetSubtype="4" fill="hold" nodeType="withEffect">
                                  <p:stCondLst>
                                    <p:cond delay="45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2000" fill="hold"/>
                                        <p:tgtEl>
                                          <p:spTgt spid="14"/>
                                        </p:tgtEl>
                                        <p:attrNameLst>
                                          <p:attrName>ppt_x</p:attrName>
                                        </p:attrNameLst>
                                      </p:cBhvr>
                                      <p:tavLst>
                                        <p:tav tm="0">
                                          <p:val>
                                            <p:strVal val="#ppt_x"/>
                                          </p:val>
                                        </p:tav>
                                        <p:tav tm="100000">
                                          <p:val>
                                            <p:strVal val="#ppt_x"/>
                                          </p:val>
                                        </p:tav>
                                      </p:tavLst>
                                    </p:anim>
                                    <p:anim calcmode="lin" valueType="num">
                                      <p:cBhvr>
                                        <p:cTn id="48" dur="2000" fill="hold"/>
                                        <p:tgtEl>
                                          <p:spTgt spid="14"/>
                                        </p:tgtEl>
                                        <p:attrNameLst>
                                          <p:attrName>ppt_y</p:attrName>
                                        </p:attrNameLst>
                                      </p:cBhvr>
                                      <p:tavLst>
                                        <p:tav tm="0">
                                          <p:val>
                                            <p:strVal val="#ppt_y+#ppt_h/2"/>
                                          </p:val>
                                        </p:tav>
                                        <p:tav tm="100000">
                                          <p:val>
                                            <p:strVal val="#ppt_y"/>
                                          </p:val>
                                        </p:tav>
                                      </p:tavLst>
                                    </p:anim>
                                    <p:anim calcmode="lin" valueType="num">
                                      <p:cBhvr>
                                        <p:cTn id="49" dur="2000" fill="hold"/>
                                        <p:tgtEl>
                                          <p:spTgt spid="14"/>
                                        </p:tgtEl>
                                        <p:attrNameLst>
                                          <p:attrName>ppt_w</p:attrName>
                                        </p:attrNameLst>
                                      </p:cBhvr>
                                      <p:tavLst>
                                        <p:tav tm="0">
                                          <p:val>
                                            <p:strVal val="#ppt_w"/>
                                          </p:val>
                                        </p:tav>
                                        <p:tav tm="100000">
                                          <p:val>
                                            <p:strVal val="#ppt_w"/>
                                          </p:val>
                                        </p:tav>
                                      </p:tavLst>
                                    </p:anim>
                                    <p:anim calcmode="lin" valueType="num">
                                      <p:cBhvr>
                                        <p:cTn id="50" dur="2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00703 (1).jpg-lady en la red 16 nomi - cop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00703 (1).jpg-lady en la red 16 nomi - cop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400703 (1).jpg-lady en la red 16 nomi - cop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395288" y="4657725"/>
            <a:ext cx="82804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Este hombre tiene la virtud de tocar melodías con el cristal de bohemia de estas copas, y cómo toca, se pone todos los domingos a los pies de la estatua de Eloy </a:t>
            </a:r>
            <a:r>
              <a:rPr lang="es-ES" i="1" dirty="0" err="1">
                <a:effectLst>
                  <a:glow rad="101600">
                    <a:schemeClr val="accent2">
                      <a:satMod val="175000"/>
                      <a:alpha val="40000"/>
                    </a:schemeClr>
                  </a:glow>
                  <a:outerShdw blurRad="38100" dist="38100" dir="2700000" algn="tl">
                    <a:srgbClr val="000000">
                      <a:alpha val="43137"/>
                    </a:srgbClr>
                  </a:outerShdw>
                </a:effectLst>
              </a:rPr>
              <a:t>Gonzálo</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3000">
        <p14:gallery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4" presetClass="exit" presetSubtype="16" fill="hold" nodeType="withEffect">
                                  <p:stCondLst>
                                    <p:cond delay="0"/>
                                  </p:stCondLst>
                                  <p:childTnLst>
                                    <p:animEffect transition="out" filter="box(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6" presetClass="exit" presetSubtype="21" fill="hold" nodeType="withEffect">
                                  <p:stCondLst>
                                    <p:cond delay="0"/>
                                  </p:stCondLst>
                                  <p:childTnLst>
                                    <p:animEffect transition="out" filter="barn(inVertical)">
                                      <p:cBhvr>
                                        <p:cTn id="16" dur="3000"/>
                                        <p:tgtEl>
                                          <p:spTgt spid="6"/>
                                        </p:tgtEl>
                                      </p:cBhvr>
                                    </p:animEffect>
                                    <p:set>
                                      <p:cBhvr>
                                        <p:cTn id="17" dur="1" fill="hold">
                                          <p:stCondLst>
                                            <p:cond delay="2999"/>
                                          </p:stCondLst>
                                        </p:cTn>
                                        <p:tgtEl>
                                          <p:spTgt spid="6"/>
                                        </p:tgtEl>
                                        <p:attrNameLst>
                                          <p:attrName>style.visibility</p:attrName>
                                        </p:attrNameLst>
                                      </p:cBhvr>
                                      <p:to>
                                        <p:strVal val="hidden"/>
                                      </p:to>
                                    </p:se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yonce_lico_makiyazh_serezhki_volosy_4979_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beyonce_lico_makiyazh_serezhki_volosy_4979_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8000">
        <p14:flip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ize_devushka_lico_vzglyad_volosy_12843_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elize_devushka_lico_vzglyad_volosy_12843_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827088" y="4657725"/>
            <a:ext cx="78486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horario es de 9.00 a 15.00h y unos 3.500 puestos diferentes venden todo tipo de cosas, desde ropa hasta flores pasando por baratijas, en fin lo que no encuentres aquí, no lo hay en ningún sitio.</a:t>
            </a:r>
          </a:p>
        </p:txBody>
      </p:sp>
    </p:spTree>
  </p:cSld>
  <p:clrMapOvr>
    <a:masterClrMapping/>
  </p:clrMapOvr>
  <mc:AlternateContent xmlns:mc="http://schemas.openxmlformats.org/markup-compatibility/2006" xmlns:p14="http://schemas.microsoft.com/office/powerpoint/2010/main">
    <mc:Choice Requires="p14">
      <p:transition spd="slow" p14:dur="2000" advTm="25000">
        <p14:flip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3000"/>
                                        <p:tgtEl>
                                          <p:spTgt spid="4"/>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REN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MOREN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23850" y="4873625"/>
            <a:ext cx="856932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Para empaparse de su esencia, lo mejor es recorrer sus calles, sus puestos, dedicarse al arte del regateo y dejarse cautivar por el ambiente. </a:t>
            </a:r>
          </a:p>
        </p:txBody>
      </p:sp>
    </p:spTree>
  </p:cSld>
  <p:clrMapOvr>
    <a:masterClrMapping/>
  </p:clrMapOvr>
  <mc:AlternateContent xmlns:mc="http://schemas.openxmlformats.org/markup-compatibility/2006" xmlns:p14="http://schemas.microsoft.com/office/powerpoint/2010/main">
    <mc:Choice Requires="p14">
      <p:transition spd="slow" p14:dur="2000" advTm="21000">
        <p14:switch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enetian-casino-canal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0"/>
            <a:ext cx="54737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71550" cy="57150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316913" y="0"/>
            <a:ext cx="827087" cy="57150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971550" y="0"/>
            <a:ext cx="831850" cy="57150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7308850" y="0"/>
            <a:ext cx="1008063" cy="57150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1835150" y="0"/>
            <a:ext cx="5473700" cy="5715000"/>
          </a:xfrm>
          <a:prstGeom prst="rect">
            <a:avLst/>
          </a:prstGeom>
          <a:solidFill>
            <a:srgbClr val="F49AE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835150" y="0"/>
            <a:ext cx="5473700" cy="5715000"/>
          </a:xfrm>
          <a:prstGeom prst="rect">
            <a:avLst/>
          </a:prstGeom>
          <a:solidFill>
            <a:srgbClr val="F49AE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835150" y="4657725"/>
            <a:ext cx="5105052"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este puesto al que llaman Arte Taurino, elijes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el cartel que mas te guste y te estampan tu</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nombre, como si fuses tu el torero.</a:t>
            </a:r>
          </a:p>
        </p:txBody>
      </p:sp>
    </p:spTree>
  </p:cSld>
  <p:clrMapOvr>
    <a:masterClrMapping/>
  </p:clrMapOvr>
  <mc:AlternateContent xmlns:mc="http://schemas.openxmlformats.org/markup-compatibility/2006" xmlns:p14="http://schemas.microsoft.com/office/powerpoint/2010/main">
    <mc:Choice Requires="p14">
      <p:transition spd="slow" p14:dur="2000" advTm="19000">
        <p14:switch dir="l"/>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14"/>
                                        </p:tgtEl>
                                        <p:attrNameLst>
                                          <p:attrName>ppt_x</p:attrName>
                                        </p:attrNameLst>
                                      </p:cBhvr>
                                      <p:tavLst>
                                        <p:tav tm="0">
                                          <p:val>
                                            <p:strVal val="ppt_x"/>
                                          </p:val>
                                        </p:tav>
                                        <p:tav tm="100000">
                                          <p:val>
                                            <p:strVal val="ppt_x-ppt_w/2"/>
                                          </p:val>
                                        </p:tav>
                                      </p:tavLst>
                                    </p:anim>
                                    <p:anim calcmode="lin" valueType="num">
                                      <p:cBhvr>
                                        <p:cTn id="7" dur="3000"/>
                                        <p:tgtEl>
                                          <p:spTgt spid="14"/>
                                        </p:tgtEl>
                                        <p:attrNameLst>
                                          <p:attrName>ppt_y</p:attrName>
                                        </p:attrNameLst>
                                      </p:cBhvr>
                                      <p:tavLst>
                                        <p:tav tm="0">
                                          <p:val>
                                            <p:strVal val="ppt_y"/>
                                          </p:val>
                                        </p:tav>
                                        <p:tav tm="100000">
                                          <p:val>
                                            <p:strVal val="ppt_y"/>
                                          </p:val>
                                        </p:tav>
                                      </p:tavLst>
                                    </p:anim>
                                    <p:anim calcmode="lin" valueType="num">
                                      <p:cBhvr>
                                        <p:cTn id="8" dur="3000"/>
                                        <p:tgtEl>
                                          <p:spTgt spid="14"/>
                                        </p:tgtEl>
                                        <p:attrNameLst>
                                          <p:attrName>ppt_w</p:attrName>
                                        </p:attrNameLst>
                                      </p:cBhvr>
                                      <p:tavLst>
                                        <p:tav tm="0">
                                          <p:val>
                                            <p:strVal val="ppt_w"/>
                                          </p:val>
                                        </p:tav>
                                        <p:tav tm="100000">
                                          <p:val>
                                            <p:fltVal val="0"/>
                                          </p:val>
                                        </p:tav>
                                      </p:tavLst>
                                    </p:anim>
                                    <p:anim calcmode="lin" valueType="num">
                                      <p:cBhvr>
                                        <p:cTn id="9" dur="3000"/>
                                        <p:tgtEl>
                                          <p:spTgt spid="14"/>
                                        </p:tgtEl>
                                        <p:attrNameLst>
                                          <p:attrName>ppt_h</p:attrName>
                                        </p:attrNameLst>
                                      </p:cBhvr>
                                      <p:tavLst>
                                        <p:tav tm="0">
                                          <p:val>
                                            <p:strVal val="ppt_h"/>
                                          </p:val>
                                        </p:tav>
                                        <p:tav tm="100000">
                                          <p:val>
                                            <p:strVal val="ppt_h"/>
                                          </p:val>
                                        </p:tav>
                                      </p:tavLst>
                                    </p:anim>
                                    <p:set>
                                      <p:cBhvr>
                                        <p:cTn id="10" dur="1" fill="hold">
                                          <p:stCondLst>
                                            <p:cond delay="2999"/>
                                          </p:stCondLst>
                                        </p:cTn>
                                        <p:tgtEl>
                                          <p:spTgt spid="14"/>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15"/>
                                        </p:tgtEl>
                                        <p:attrNameLst>
                                          <p:attrName>ppt_x</p:attrName>
                                        </p:attrNameLst>
                                      </p:cBhvr>
                                      <p:tavLst>
                                        <p:tav tm="0">
                                          <p:val>
                                            <p:strVal val="ppt_x"/>
                                          </p:val>
                                        </p:tav>
                                        <p:tav tm="100000">
                                          <p:val>
                                            <p:strVal val="ppt_x+ppt_w/2"/>
                                          </p:val>
                                        </p:tav>
                                      </p:tavLst>
                                    </p:anim>
                                    <p:anim calcmode="lin" valueType="num">
                                      <p:cBhvr>
                                        <p:cTn id="13" dur="3000"/>
                                        <p:tgtEl>
                                          <p:spTgt spid="15"/>
                                        </p:tgtEl>
                                        <p:attrNameLst>
                                          <p:attrName>ppt_y</p:attrName>
                                        </p:attrNameLst>
                                      </p:cBhvr>
                                      <p:tavLst>
                                        <p:tav tm="0">
                                          <p:val>
                                            <p:strVal val="ppt_y"/>
                                          </p:val>
                                        </p:tav>
                                        <p:tav tm="100000">
                                          <p:val>
                                            <p:strVal val="ppt_y"/>
                                          </p:val>
                                        </p:tav>
                                      </p:tavLst>
                                    </p:anim>
                                    <p:anim calcmode="lin" valueType="num">
                                      <p:cBhvr>
                                        <p:cTn id="14" dur="3000"/>
                                        <p:tgtEl>
                                          <p:spTgt spid="15"/>
                                        </p:tgtEl>
                                        <p:attrNameLst>
                                          <p:attrName>ppt_w</p:attrName>
                                        </p:attrNameLst>
                                      </p:cBhvr>
                                      <p:tavLst>
                                        <p:tav tm="0">
                                          <p:val>
                                            <p:strVal val="ppt_w"/>
                                          </p:val>
                                        </p:tav>
                                        <p:tav tm="100000">
                                          <p:val>
                                            <p:fltVal val="0"/>
                                          </p:val>
                                        </p:tav>
                                      </p:tavLst>
                                    </p:anim>
                                    <p:anim calcmode="lin" valueType="num">
                                      <p:cBhvr>
                                        <p:cTn id="15" dur="3000"/>
                                        <p:tgtEl>
                                          <p:spTgt spid="15"/>
                                        </p:tgtEl>
                                        <p:attrNameLst>
                                          <p:attrName>ppt_h</p:attrName>
                                        </p:attrNameLst>
                                      </p:cBhvr>
                                      <p:tavLst>
                                        <p:tav tm="0">
                                          <p:val>
                                            <p:strVal val="ppt_h"/>
                                          </p:val>
                                        </p:tav>
                                        <p:tav tm="100000">
                                          <p:val>
                                            <p:strVal val="ppt_h"/>
                                          </p:val>
                                        </p:tav>
                                      </p:tavLst>
                                    </p:anim>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3"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3000"/>
                                        <p:tgtEl>
                                          <p:spTgt spid="5"/>
                                        </p:tgtEl>
                                      </p:cBhvr>
                                    </p:animEffect>
                                  </p:childTnLst>
                                </p:cTn>
                              </p:par>
                              <p:par>
                                <p:cTn id="24" presetID="3" presetClass="entr" presetSubtype="1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horizontal)">
                                      <p:cBhvr>
                                        <p:cTn id="26" dur="3000"/>
                                        <p:tgtEl>
                                          <p:spTgt spid="6"/>
                                        </p:tgtEl>
                                      </p:cBhvr>
                                    </p:animEffect>
                                  </p:childTnLst>
                                </p:cTn>
                              </p:par>
                              <p:par>
                                <p:cTn id="27" presetID="7"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ppt_x"/>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7" presetClass="entr" presetSubtype="4"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3000" fill="hold"/>
                                        <p:tgtEl>
                                          <p:spTgt spid="12"/>
                                        </p:tgtEl>
                                        <p:attrNameLst>
                                          <p:attrName>ppt_x</p:attrName>
                                        </p:attrNameLst>
                                      </p:cBhvr>
                                      <p:tavLst>
                                        <p:tav tm="0">
                                          <p:val>
                                            <p:strVal val="#ppt_x"/>
                                          </p:val>
                                        </p:tav>
                                        <p:tav tm="100000">
                                          <p:val>
                                            <p:strVal val="#ppt_x"/>
                                          </p:val>
                                        </p:tav>
                                      </p:tavLst>
                                    </p:anim>
                                    <p:anim calcmode="lin" valueType="num">
                                      <p:cBhvr additive="base">
                                        <p:cTn id="34" dur="3000" fill="hold"/>
                                        <p:tgtEl>
                                          <p:spTgt spid="12"/>
                                        </p:tgtEl>
                                        <p:attrNameLst>
                                          <p:attrName>ppt_y</p:attrName>
                                        </p:attrNameLst>
                                      </p:cBhvr>
                                      <p:tavLst>
                                        <p:tav tm="0">
                                          <p:val>
                                            <p:strVal val="1+#ppt_h/2"/>
                                          </p:val>
                                        </p:tav>
                                        <p:tav tm="100000">
                                          <p:val>
                                            <p:strVal val="#ppt_y"/>
                                          </p:val>
                                        </p:tav>
                                      </p:tavLst>
                                    </p:anim>
                                  </p:childTnLst>
                                </p:cTn>
                              </p:par>
                            </p:childTnLst>
                          </p:cTn>
                        </p:par>
                        <p:par>
                          <p:cTn id="35" fill="hold" nodeType="afterGroup">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1"/>
                                          </p:val>
                                        </p:tav>
                                        <p:tav tm="100000">
                                          <p:val>
                                            <p:strVal val="#ppt_x"/>
                                          </p:val>
                                        </p:tav>
                                      </p:tavLst>
                                    </p:anim>
                                    <p:anim calcmode="lin" valueType="num">
                                      <p:cBhvr>
                                        <p:cTn id="4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y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my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79388" y="4657725"/>
            <a:ext cx="86407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niño encaprichado de la </a:t>
            </a:r>
            <a:r>
              <a:rPr lang="es-ES" i="1" dirty="0" err="1">
                <a:effectLst>
                  <a:glow rad="101600">
                    <a:schemeClr val="accent2">
                      <a:satMod val="175000"/>
                      <a:alpha val="40000"/>
                    </a:schemeClr>
                  </a:glow>
                  <a:outerShdw blurRad="38100" dist="38100" dir="2700000" algn="tl">
                    <a:srgbClr val="000000">
                      <a:alpha val="43137"/>
                    </a:srgbClr>
                  </a:outerShdw>
                </a:effectLst>
              </a:rPr>
              <a:t>vespa</a:t>
            </a:r>
            <a:r>
              <a:rPr lang="es-ES" i="1" dirty="0">
                <a:effectLst>
                  <a:glow rad="101600">
                    <a:schemeClr val="accent2">
                      <a:satMod val="175000"/>
                      <a:alpha val="40000"/>
                    </a:schemeClr>
                  </a:glow>
                  <a:outerShdw blurRad="38100" dist="38100" dir="2700000" algn="tl">
                    <a:srgbClr val="000000">
                      <a:alpha val="43137"/>
                    </a:srgbClr>
                  </a:outerShdw>
                </a:effectLst>
              </a:rPr>
              <a:t>, le ha dicho el hombre del puesto que vaya ipso-facto a pedirle a su padre 30 </a:t>
            </a:r>
            <a:r>
              <a:rPr lang="es-ES" i="1" dirty="0" err="1">
                <a:effectLst>
                  <a:glow rad="101600">
                    <a:schemeClr val="accent2">
                      <a:satMod val="175000"/>
                      <a:alpha val="40000"/>
                    </a:schemeClr>
                  </a:glow>
                  <a:outerShdw blurRad="38100" dist="38100" dir="2700000" algn="tl">
                    <a:srgbClr val="000000">
                      <a:alpha val="43137"/>
                    </a:srgbClr>
                  </a:outerShdw>
                </a:effectLst>
              </a:rPr>
              <a:t>luris</a:t>
            </a:r>
            <a:r>
              <a:rPr lang="es-ES" i="1" dirty="0">
                <a:effectLst>
                  <a:glow rad="101600">
                    <a:schemeClr val="accent2">
                      <a:satMod val="175000"/>
                      <a:alpha val="40000"/>
                    </a:schemeClr>
                  </a:glow>
                  <a:outerShdw blurRad="38100" dist="38100" dir="2700000" algn="tl">
                    <a:srgbClr val="000000">
                      <a:alpha val="43137"/>
                    </a:srgbClr>
                  </a:outerShdw>
                </a:effectLst>
              </a:rPr>
              <a:t> y el a cambio de eso, se la regala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y el niño se lo está pensando, claro.</a:t>
            </a:r>
          </a:p>
        </p:txBody>
      </p:sp>
    </p:spTree>
  </p:cSld>
  <p:clrMapOvr>
    <a:masterClrMapping/>
  </p:clrMapOvr>
  <mc:AlternateContent xmlns:mc="http://schemas.openxmlformats.org/markup-compatibility/2006" xmlns:p14="http://schemas.microsoft.com/office/powerpoint/2010/main">
    <mc:Choice Requires="p14">
      <p:transition spd="slow" p14:dur="2500" advTm="23000">
        <p14:shred pattern="rectang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layBoy_004007 - copia.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311150"/>
            <a:ext cx="9144000" cy="6337300"/>
          </a:xfrm>
        </p:spPr>
      </p:pic>
      <p:pic>
        <p:nvPicPr>
          <p:cNvPr id="5" name="3 Marcador de contenido" descr="PlayBoy_004007 - cop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3 Marcador de contenido" descr="PlayBoy_004007 - cop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95288" y="4945063"/>
            <a:ext cx="8497887" cy="64770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Aquí, aquí están los relojes de pulsera que yo necesito, que el que tengo ya se le han borrado los números, de tanto mirarlos.</a:t>
            </a:r>
          </a:p>
        </p:txBody>
      </p:sp>
    </p:spTree>
  </p:cSld>
  <p:clrMapOvr>
    <a:masterClrMapping/>
  </p:clrMapOvr>
  <mc:AlternateContent xmlns:mc="http://schemas.openxmlformats.org/markup-compatibility/2006" xmlns:p14="http://schemas.microsoft.com/office/powerpoint/2010/main">
    <mc:Choice Requires="p14">
      <p:transition spd="slow" p14:dur="2500" advTm="19000">
        <p14:shred pattern="rectangle" dir="out"/>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13" presetClass="exit" presetSubtype="32" fill="hold"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6" presetClass="exit" presetSubtype="42" fill="hold" nodeType="withEffect">
                                  <p:stCondLst>
                                    <p:cond delay="0"/>
                                  </p:stCondLst>
                                  <p:childTnLst>
                                    <p:animEffect transition="out" filter="barn(outHorizontal)">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4" presetClass="exit" presetSubtype="16" fill="hold" nodeType="withEffect">
                                  <p:stCondLst>
                                    <p:cond delay="0"/>
                                  </p:stCondLst>
                                  <p:childTnLst>
                                    <p:animEffect transition="out" filter="box(in)">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Sola-a24963501.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311150"/>
            <a:ext cx="9144000" cy="6264275"/>
          </a:xfrm>
        </p:spPr>
      </p:pic>
      <p:pic>
        <p:nvPicPr>
          <p:cNvPr id="5" name="3 Marcador de contenido" descr="Sola-a249635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84213" y="4873625"/>
            <a:ext cx="7848600" cy="646113"/>
          </a:xfrm>
          <a:prstGeom prst="rect">
            <a:avLst/>
          </a:prstGeom>
          <a:noFill/>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rgbClr val="C00000">
                      <a:alpha val="60000"/>
                    </a:srgbClr>
                  </a:glow>
                  <a:outerShdw blurRad="38100" dist="38100" dir="2700000" algn="tl">
                    <a:srgbClr val="1F497D"/>
                  </a:outerShdw>
                </a:effectLst>
              </a:rPr>
              <a:t>Los vendedores, payos y gitanos, conocen a las mil maravillas el arte de vender, tanto a los incautos como a los “entendidos”.</a:t>
            </a:r>
          </a:p>
        </p:txBody>
      </p:sp>
    </p:spTree>
  </p:cSld>
  <p:clrMapOvr>
    <a:masterClrMapping/>
  </p:clrMapOvr>
  <mc:AlternateContent xmlns:mc="http://schemas.openxmlformats.org/markup-compatibility/2006" xmlns:p14="http://schemas.microsoft.com/office/powerpoint/2010/main">
    <mc:Choice Requires="p14">
      <p:transition spd="slow" p14:dur="2500" advTm="19000">
        <p14:shre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979613" y="0"/>
            <a:ext cx="5184775" cy="5715000"/>
          </a:xfrm>
        </p:spPr>
      </p:pic>
      <p:sp>
        <p:nvSpPr>
          <p:cNvPr id="5" name="4 Rectángulo"/>
          <p:cNvSpPr/>
          <p:nvPr/>
        </p:nvSpPr>
        <p:spPr>
          <a:xfrm>
            <a:off x="0" y="0"/>
            <a:ext cx="2000232" cy="5715000"/>
          </a:xfrm>
          <a:prstGeom prst="rect">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solidFill>
                <a:srgbClr val="FFFFFF"/>
              </a:solidFill>
              <a:latin typeface="Calibri" pitchFamily="34" charset="0"/>
            </a:endParaRPr>
          </a:p>
        </p:txBody>
      </p:sp>
      <p:sp>
        <p:nvSpPr>
          <p:cNvPr id="6" name="5 Rectángulo"/>
          <p:cNvSpPr/>
          <p:nvPr/>
        </p:nvSpPr>
        <p:spPr>
          <a:xfrm>
            <a:off x="7164388" y="0"/>
            <a:ext cx="1979612" cy="5715000"/>
          </a:xfrm>
          <a:prstGeom prst="rect">
            <a:avLst/>
          </a:prstGeom>
          <a:gradFill flip="none" rotWithShape="1">
            <a:gsLst>
              <a:gs pos="0">
                <a:srgbClr val="C39C69">
                  <a:shade val="30000"/>
                  <a:satMod val="115000"/>
                </a:srgbClr>
              </a:gs>
              <a:gs pos="50000">
                <a:srgbClr val="C39C69">
                  <a:shade val="67500"/>
                  <a:satMod val="115000"/>
                </a:srgbClr>
              </a:gs>
              <a:gs pos="100000">
                <a:srgbClr val="C39C69">
                  <a:shade val="100000"/>
                  <a:satMod val="115000"/>
                </a:srgbClr>
              </a:gs>
            </a:gsLst>
            <a:lin ang="0" scaled="1"/>
            <a:tileRect/>
          </a:gra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979613" y="0"/>
            <a:ext cx="863600" cy="5715000"/>
          </a:xfrm>
          <a:prstGeom prst="rect">
            <a:avLst/>
          </a:prstGeom>
          <a:solidFill>
            <a:schemeClr val="tx2">
              <a:lumMod val="75000"/>
              <a:alpha val="65000"/>
            </a:schemeClr>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916238" y="0"/>
            <a:ext cx="1014412" cy="5715000"/>
          </a:xfrm>
          <a:prstGeom prst="rect">
            <a:avLst/>
          </a:prstGeom>
          <a:solidFill>
            <a:schemeClr val="tx2">
              <a:lumMod val="75000"/>
              <a:alpha val="65000"/>
            </a:schemeClr>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995738" y="0"/>
            <a:ext cx="1008062" cy="5715000"/>
          </a:xfrm>
          <a:prstGeom prst="rect">
            <a:avLst/>
          </a:prstGeom>
          <a:solidFill>
            <a:schemeClr val="tx2">
              <a:lumMod val="75000"/>
              <a:alpha val="65000"/>
            </a:schemeClr>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5076825" y="0"/>
            <a:ext cx="1008063" cy="5715000"/>
          </a:xfrm>
          <a:prstGeom prst="rect">
            <a:avLst/>
          </a:prstGeom>
          <a:solidFill>
            <a:schemeClr val="tx2">
              <a:lumMod val="75000"/>
              <a:alpha val="65000"/>
            </a:schemeClr>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156325" y="0"/>
            <a:ext cx="1008063" cy="5715000"/>
          </a:xfrm>
          <a:prstGeom prst="rect">
            <a:avLst/>
          </a:prstGeom>
          <a:solidFill>
            <a:schemeClr val="tx2">
              <a:lumMod val="75000"/>
              <a:alpha val="65000"/>
            </a:schemeClr>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0" y="0"/>
            <a:ext cx="1979613" cy="5715000"/>
          </a:xfrm>
          <a:prstGeom prst="rect">
            <a:avLst/>
          </a:prstGeom>
          <a:gradFill flip="none" rotWithShape="1">
            <a:gsLst>
              <a:gs pos="0">
                <a:srgbClr val="C39C69">
                  <a:shade val="30000"/>
                  <a:satMod val="115000"/>
                </a:srgbClr>
              </a:gs>
              <a:gs pos="50000">
                <a:srgbClr val="C39C69">
                  <a:shade val="67500"/>
                  <a:satMod val="115000"/>
                </a:srgbClr>
              </a:gs>
              <a:gs pos="100000">
                <a:srgbClr val="C39C69">
                  <a:shade val="100000"/>
                  <a:satMod val="115000"/>
                </a:srgbClr>
              </a:gs>
            </a:gsLst>
            <a:lin ang="10800000" scaled="1"/>
            <a:tileRect/>
          </a:gra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1869978" y="4729708"/>
            <a:ext cx="5404043"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Fachadas de edificios que estaban ciegas y tristes,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ahora en muchos sitios las están dando “vida” con</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este tipo de pinturas, hasta rejuvenece el </a:t>
            </a:r>
            <a:r>
              <a:rPr lang="es-ES" i="1" dirty="0" smtClean="0">
                <a:effectLst>
                  <a:glow rad="101600">
                    <a:schemeClr val="accent2">
                      <a:satMod val="175000"/>
                      <a:alpha val="40000"/>
                    </a:schemeClr>
                  </a:glow>
                  <a:outerShdw blurRad="38100" dist="38100" dir="2700000" algn="tl">
                    <a:srgbClr val="000000">
                      <a:alpha val="43137"/>
                    </a:srgbClr>
                  </a:outerShdw>
                </a:effectLst>
              </a:rPr>
              <a:t>edificio.</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14:flythrough/>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diamond(in)">
                                      <p:cBhvr>
                                        <p:cTn id="13" dur="3000"/>
                                        <p:tgtEl>
                                          <p:spTgt spid="15"/>
                                        </p:tgtEl>
                                      </p:cBhvr>
                                    </p:animEffect>
                                  </p:childTnLst>
                                </p:cTn>
                              </p:par>
                              <p:par>
                                <p:cTn id="14" presetID="8" presetClass="exit" presetSubtype="32" fill="hold"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23" presetClass="entr" presetSubtype="52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fltVal val="0"/>
                                          </p:val>
                                        </p:tav>
                                        <p:tav tm="100000">
                                          <p:val>
                                            <p:strVal val="#ppt_h"/>
                                          </p:val>
                                        </p:tav>
                                      </p:tavLst>
                                    </p:anim>
                                    <p:anim calcmode="lin" valueType="num">
                                      <p:cBhvr>
                                        <p:cTn id="33" dur="3000" fill="hold"/>
                                        <p:tgtEl>
                                          <p:spTgt spid="4"/>
                                        </p:tgtEl>
                                        <p:attrNameLst>
                                          <p:attrName>ppt_x</p:attrName>
                                        </p:attrNameLst>
                                      </p:cBhvr>
                                      <p:tavLst>
                                        <p:tav tm="0">
                                          <p:val>
                                            <p:fltVal val="0.5"/>
                                          </p:val>
                                        </p:tav>
                                        <p:tav tm="100000">
                                          <p:val>
                                            <p:strVal val="#ppt_x"/>
                                          </p:val>
                                        </p:tav>
                                      </p:tavLst>
                                    </p:anim>
                                    <p:anim calcmode="lin" valueType="num">
                                      <p:cBhvr>
                                        <p:cTn id="34" dur="3000" fill="hold"/>
                                        <p:tgtEl>
                                          <p:spTgt spid="4"/>
                                        </p:tgtEl>
                                        <p:attrNameLst>
                                          <p:attrName>ppt_y</p:attrName>
                                        </p:attrNameLst>
                                      </p:cBhvr>
                                      <p:tavLst>
                                        <p:tav tm="0">
                                          <p:val>
                                            <p:fltVal val="0.5"/>
                                          </p:val>
                                        </p:tav>
                                        <p:tav tm="100000">
                                          <p:val>
                                            <p:strVal val="#ppt_y"/>
                                          </p:val>
                                        </p:tav>
                                      </p:tavLst>
                                    </p:anim>
                                  </p:childTnLst>
                                </p:cTn>
                              </p:par>
                              <p:par>
                                <p:cTn id="35" presetID="8" presetClass="entr" presetSubtype="3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diamond(out)">
                                      <p:cBhvr>
                                        <p:cTn id="37" dur="3000"/>
                                        <p:tgtEl>
                                          <p:spTgt spid="4"/>
                                        </p:tgtEl>
                                      </p:cBhvr>
                                    </p:animEffect>
                                  </p:childTnLst>
                                </p:cTn>
                              </p:par>
                            </p:childTnLst>
                          </p:cTn>
                        </p:par>
                        <p:par>
                          <p:cTn id="38" fill="hold" nodeType="afterGroup">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1"/>
                                          </p:val>
                                        </p:tav>
                                        <p:tav tm="100000">
                                          <p:val>
                                            <p:strVal val="#ppt_x"/>
                                          </p:val>
                                        </p:tav>
                                      </p:tavLst>
                                    </p:anim>
                                    <p:anim calcmode="lin" valueType="num">
                                      <p:cBhvr>
                                        <p:cTn id="4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victo.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382588"/>
            <a:ext cx="9144000" cy="6335713"/>
          </a:xfrm>
        </p:spPr>
      </p:pic>
      <p:pic>
        <p:nvPicPr>
          <p:cNvPr id="5" name="3 Marcador de contenido" descr="vict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33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8000">
        <p14:flythrough hasBounce="1"/>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cracoviateatro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cracoviateatro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0cracoviateatro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8000">
        <p14:prism isContent="1" isInverted="1"/>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2682458_67b874a66d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42682458_67b874a66d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142682458_67b874a66d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8000">
        <p14:prism dir="r" isContent="1" isInverted="1"/>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2913361_2c658dade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33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52913361_2c658dade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33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52913361_2c658dade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33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9000">
        <p14:prism dir="u" isContent="1" isInverted="1"/>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41805569_b902b7a3a0_z.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841805569_b902b7a3a0_z.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841805569_b902b7a3a0_z.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755650" y="4657725"/>
            <a:ext cx="7848600" cy="923925"/>
          </a:xfrm>
          <a:prstGeom prst="rect">
            <a:avLst/>
          </a:prstGeom>
          <a:noFill/>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rgbClr val="C00000">
                      <a:alpha val="60000"/>
                    </a:srgbClr>
                  </a:glow>
                  <a:outerShdw blurRad="38100" dist="38100" dir="2700000" algn="tl">
                    <a:srgbClr val="1F497D"/>
                  </a:outerShdw>
                </a:effectLst>
              </a:rPr>
              <a:t>El cantante </a:t>
            </a:r>
            <a:r>
              <a:rPr lang="es-ES" i="1" dirty="0" err="1">
                <a:effectLst>
                  <a:glow rad="101600">
                    <a:srgbClr val="C00000">
                      <a:alpha val="60000"/>
                    </a:srgbClr>
                  </a:glow>
                  <a:outerShdw blurRad="38100" dist="38100" dir="2700000" algn="tl">
                    <a:srgbClr val="1F497D"/>
                  </a:outerShdw>
                </a:effectLst>
              </a:rPr>
              <a:t>Patxi</a:t>
            </a:r>
            <a:r>
              <a:rPr lang="es-ES" i="1" dirty="0">
                <a:effectLst>
                  <a:glow rad="101600">
                    <a:srgbClr val="C00000">
                      <a:alpha val="60000"/>
                    </a:srgbClr>
                  </a:glow>
                  <a:outerShdw blurRad="38100" dist="38100" dir="2700000" algn="tl">
                    <a:srgbClr val="1F497D"/>
                  </a:outerShdw>
                </a:effectLst>
              </a:rPr>
              <a:t> Andión hizo famosa una canción en los 70 sobre el Rastro de Madrid, con el estribillo: «Una dos y tres / una dos y tres / lo que usted no quiera / para el Rastro es».</a:t>
            </a:r>
          </a:p>
        </p:txBody>
      </p:sp>
    </p:spTree>
  </p:cSld>
  <p:clrMapOvr>
    <a:masterClrMapping/>
  </p:clrMapOvr>
  <mc:AlternateContent xmlns:mc="http://schemas.openxmlformats.org/markup-compatibility/2006" xmlns:p14="http://schemas.microsoft.com/office/powerpoint/2010/main">
    <mc:Choice Requires="p14">
      <p:transition spd="slow" p14:dur="2000" advTm="23000">
        <p14:prism dir="d"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7092950" y="0"/>
            <a:ext cx="2051050" cy="5715000"/>
          </a:xfrm>
          <a:prstGeom prst="rect">
            <a:avLst/>
          </a:prstGeom>
          <a:solidFill>
            <a:schemeClr val="accent6">
              <a:lumMod val="20000"/>
              <a:lumOff val="80000"/>
            </a:schemeClr>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0"/>
            <a:ext cx="1979613" cy="5715000"/>
          </a:xfrm>
          <a:prstGeom prst="rect">
            <a:avLst/>
          </a:prstGeom>
          <a:solidFill>
            <a:schemeClr val="accent6">
              <a:lumMod val="20000"/>
              <a:lumOff val="80000"/>
            </a:schemeClr>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MjwJ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0"/>
            <a:ext cx="5113337"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ombo"/>
          <p:cNvSpPr/>
          <p:nvPr/>
        </p:nvSpPr>
        <p:spPr>
          <a:xfrm>
            <a:off x="0" y="0"/>
            <a:ext cx="1979613" cy="2857500"/>
          </a:xfrm>
          <a:prstGeom prst="diamond">
            <a:avLst/>
          </a:prstGeom>
          <a:solidFill>
            <a:schemeClr val="accent2">
              <a:lumMod val="60000"/>
              <a:lumOff val="40000"/>
            </a:schemeClr>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7092950" y="0"/>
            <a:ext cx="2051050" cy="2917825"/>
          </a:xfrm>
          <a:prstGeom prst="diamond">
            <a:avLst/>
          </a:prstGeom>
          <a:solidFill>
            <a:srgbClr val="FF5353"/>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979613" y="0"/>
            <a:ext cx="5113337" cy="5715000"/>
          </a:xfrm>
          <a:prstGeom prst="rect">
            <a:avLst/>
          </a:prstGeom>
          <a:solidFill>
            <a:srgbClr val="6C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979613" y="0"/>
            <a:ext cx="5113337" cy="5715000"/>
          </a:xfrm>
          <a:prstGeom prst="rect">
            <a:avLst/>
          </a:prstGeom>
          <a:solidFill>
            <a:schemeClr val="accent4">
              <a:lumMod val="20000"/>
              <a:lumOff val="80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7092950" y="2798763"/>
            <a:ext cx="2051050" cy="2916237"/>
          </a:xfrm>
          <a:prstGeom prst="diamond">
            <a:avLst/>
          </a:prstGeom>
          <a:solidFill>
            <a:schemeClr val="accent2">
              <a:lumMod val="60000"/>
              <a:lumOff val="40000"/>
            </a:schemeClr>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0" y="2857500"/>
            <a:ext cx="1979613" cy="2857500"/>
          </a:xfrm>
          <a:prstGeom prst="diamond">
            <a:avLst/>
          </a:prstGeom>
          <a:solidFill>
            <a:srgbClr val="FF5353"/>
          </a:soli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339975" y="4945063"/>
            <a:ext cx="4679950" cy="64770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sus inicios, el coplista El </a:t>
            </a:r>
            <a:r>
              <a:rPr lang="es-ES" i="1" dirty="0" err="1">
                <a:effectLst>
                  <a:glow rad="101600">
                    <a:schemeClr val="accent2">
                      <a:satMod val="175000"/>
                      <a:alpha val="40000"/>
                    </a:schemeClr>
                  </a:glow>
                  <a:outerShdw blurRad="38100" dist="38100" dir="2700000" algn="tl">
                    <a:srgbClr val="000000">
                      <a:alpha val="43137"/>
                    </a:srgbClr>
                  </a:outerShdw>
                </a:effectLst>
              </a:rPr>
              <a:t>Fary</a:t>
            </a:r>
            <a:r>
              <a:rPr lang="es-ES" i="1" dirty="0">
                <a:effectLst>
                  <a:glow rad="101600">
                    <a:schemeClr val="accent2">
                      <a:satMod val="175000"/>
                      <a:alpha val="40000"/>
                    </a:schemeClr>
                  </a:glow>
                  <a:outerShdw blurRad="38100" dist="38100" dir="2700000" algn="tl">
                    <a:srgbClr val="000000">
                      <a:alpha val="43137"/>
                    </a:srgbClr>
                  </a:outerShdw>
                </a:effectLst>
              </a:rPr>
              <a:t> vendía sus propios discos en el Rastro.</a:t>
            </a:r>
          </a:p>
        </p:txBody>
      </p:sp>
    </p:spTree>
  </p:cSld>
  <p:clrMapOvr>
    <a:masterClrMapping/>
  </p:clrMapOvr>
  <mc:AlternateContent xmlns:mc="http://schemas.openxmlformats.org/markup-compatibility/2006" xmlns:p14="http://schemas.microsoft.com/office/powerpoint/2010/main">
    <mc:Choice Requires="p14">
      <p:transition spd="slow" p14:dur="2000" advTm="14000">
        <p14:window dir="vert"/>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8"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out)">
                                      <p:cBhvr>
                                        <p:cTn id="16" dur="3000"/>
                                        <p:tgtEl>
                                          <p:spTgt spid="5"/>
                                        </p:tgtEl>
                                      </p:cBhvr>
                                    </p:animEffec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par>
                                <p:cTn id="24" presetID="8" presetClass="entr" presetSubtype="32"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diamond(out)">
                                      <p:cBhvr>
                                        <p:cTn id="26" dur="3000"/>
                                        <p:tgtEl>
                                          <p:spTgt spid="9"/>
                                        </p:tgtEl>
                                      </p:cBhvr>
                                    </p:animEffect>
                                  </p:childTnLst>
                                </p:cTn>
                              </p:par>
                              <p:par>
                                <p:cTn id="27" presetID="8" presetClass="entr" presetSubtype="1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diamond(in)">
                                      <p:cBhvr>
                                        <p:cTn id="29" dur="3000"/>
                                        <p:tgtEl>
                                          <p:spTgt spid="10"/>
                                        </p:tgtEl>
                                      </p:cBhvr>
                                    </p:animEffect>
                                  </p:childTnLst>
                                </p:cTn>
                              </p:par>
                              <p:par>
                                <p:cTn id="30" presetID="2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3000" fill="hold"/>
                                        <p:tgtEl>
                                          <p:spTgt spid="11"/>
                                        </p:tgtEl>
                                        <p:attrNameLst>
                                          <p:attrName>ppt_w</p:attrName>
                                        </p:attrNameLst>
                                      </p:cBhvr>
                                      <p:tavLst>
                                        <p:tav tm="0">
                                          <p:val>
                                            <p:fltVal val="0"/>
                                          </p:val>
                                        </p:tav>
                                        <p:tav tm="100000">
                                          <p:val>
                                            <p:strVal val="#ppt_w"/>
                                          </p:val>
                                        </p:tav>
                                      </p:tavLst>
                                    </p:anim>
                                    <p:anim calcmode="lin" valueType="num">
                                      <p:cBhvr>
                                        <p:cTn id="33" dur="3000" fill="hold"/>
                                        <p:tgtEl>
                                          <p:spTgt spid="11"/>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3000" fill="hold"/>
                                        <p:tgtEl>
                                          <p:spTgt spid="12"/>
                                        </p:tgtEl>
                                        <p:attrNameLst>
                                          <p:attrName>ppt_w</p:attrName>
                                        </p:attrNameLst>
                                      </p:cBhvr>
                                      <p:tavLst>
                                        <p:tav tm="0">
                                          <p:val>
                                            <p:fltVal val="0"/>
                                          </p:val>
                                        </p:tav>
                                        <p:tav tm="100000">
                                          <p:val>
                                            <p:strVal val="#ppt_w"/>
                                          </p:val>
                                        </p:tav>
                                      </p:tavLst>
                                    </p:anim>
                                    <p:anim calcmode="lin" valueType="num">
                                      <p:cBhvr>
                                        <p:cTn id="37" dur="3000" fill="hold"/>
                                        <p:tgtEl>
                                          <p:spTgt spid="12"/>
                                        </p:tgtEl>
                                        <p:attrNameLst>
                                          <p:attrName>ppt_h</p:attrName>
                                        </p:attrNameLst>
                                      </p:cBhvr>
                                      <p:tavLst>
                                        <p:tav tm="0">
                                          <p:val>
                                            <p:fltVal val="0"/>
                                          </p:val>
                                        </p:tav>
                                        <p:tav tm="100000">
                                          <p:val>
                                            <p:strVal val="#ppt_h"/>
                                          </p:val>
                                        </p:tav>
                                      </p:tavLst>
                                    </p:anim>
                                  </p:childTnLst>
                                </p:cTn>
                              </p:par>
                            </p:childTnLst>
                          </p:cTn>
                        </p:par>
                        <p:par>
                          <p:cTn id="38" fill="hold" nodeType="afterGroup">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1"/>
                                          </p:val>
                                        </p:tav>
                                        <p:tav tm="100000">
                                          <p:val>
                                            <p:strVal val="#ppt_x"/>
                                          </p:val>
                                        </p:tav>
                                      </p:tavLst>
                                    </p:anim>
                                    <p:anim calcmode="lin" valueType="num">
                                      <p:cBhvr>
                                        <p:cTn id="4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7" grpId="0" animBg="1"/>
      <p:bldP spid="8" grpId="0" animBg="1"/>
      <p:bldP spid="1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48663560_9598bf2569_z.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148663560_9598bf2569_z.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0"/>
            <a:ext cx="86423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50825" y="4657725"/>
            <a:ext cx="871378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Volvemos a pasar por delante de otro puesto de relojes de pulsera de los que yo necesito, pero como ya lo hemos comprado en el puesto anterior, pues no me voy a llevar otro para ponerme uno en cada mano, se iba a notar mucho.</a:t>
            </a:r>
          </a:p>
        </p:txBody>
      </p:sp>
    </p:spTree>
  </p:cSld>
  <p:clrMapOvr>
    <a:masterClrMapping/>
  </p:clrMapOvr>
  <mc:AlternateContent xmlns:mc="http://schemas.openxmlformats.org/markup-compatibility/2006" xmlns:p14="http://schemas.microsoft.com/office/powerpoint/2010/main">
    <mc:Choice Requires="p14">
      <p:transition spd="slow" p14:dur="2000" advTm="27000">
        <p14:window/>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1"/>
                                          </p:val>
                                        </p:tav>
                                        <p:tav tm="100000">
                                          <p:val>
                                            <p:strVal val="#ppt_x"/>
                                          </p:val>
                                        </p:tav>
                                      </p:tavLst>
                                    </p:anim>
                                    <p:anim calcmode="lin" valueType="num">
                                      <p:cBhvr>
                                        <p:cTn id="1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29546432_01af9af511_z.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929546432_01af9af511_z.jpg"/>
          <p:cNvPicPr>
            <a:picLocks noChangeAspect="1"/>
          </p:cNvPicPr>
          <p:nvPr/>
        </p:nvPicPr>
        <p:blipFill>
          <a:blip r:embed="rId4" cstate="print"/>
          <a:srcRect l="11718" t="6055" r="22206" b="10416"/>
          <a:stretch>
            <a:fillRect/>
          </a:stretch>
        </p:blipFill>
        <p:spPr>
          <a:xfrm flipH="1">
            <a:off x="9144000" y="6883002"/>
            <a:ext cx="47139" cy="38099"/>
          </a:xfrm>
          <a:prstGeom prst="ellipse">
            <a:avLst/>
          </a:prstGeom>
          <a:scene3d>
            <a:camera prst="orthographicFront"/>
            <a:lightRig rig="threePt" dir="t"/>
          </a:scene3d>
          <a:sp3d>
            <a:bevelT w="152400" h="50800" prst="softRound"/>
          </a:sp3d>
        </p:spPr>
      </p:pic>
      <p:pic>
        <p:nvPicPr>
          <p:cNvPr id="6" name="5 Imagen" descr="3929546432_01af9af511_z.jpg"/>
          <p:cNvPicPr>
            <a:picLocks noChangeAspect="1"/>
          </p:cNvPicPr>
          <p:nvPr/>
        </p:nvPicPr>
        <p:blipFill>
          <a:blip r:embed="rId5" cstate="print"/>
          <a:srcRect l="11718" t="6055" r="22206" b="10416"/>
          <a:stretch>
            <a:fillRect/>
          </a:stretch>
        </p:blipFill>
        <p:spPr>
          <a:xfrm>
            <a:off x="9666079" y="6131742"/>
            <a:ext cx="74186" cy="59532"/>
          </a:xfrm>
          <a:prstGeom prst="ellipse">
            <a:avLst/>
          </a:prstGeom>
          <a:scene3d>
            <a:camera prst="orthographicFront"/>
            <a:lightRig rig="threePt" dir="t"/>
          </a:scene3d>
          <a:sp3d>
            <a:bevelT w="152400" h="50800" prst="softRound"/>
          </a:sp3d>
        </p:spPr>
      </p:pic>
      <p:pic>
        <p:nvPicPr>
          <p:cNvPr id="7" name="6 Imagen" descr="3929546432_01af9af511_z.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3929546432_01af9af511_z.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CuadroTexto"/>
          <p:cNvSpPr txBox="1"/>
          <p:nvPr/>
        </p:nvSpPr>
        <p:spPr>
          <a:xfrm>
            <a:off x="395288" y="4945063"/>
            <a:ext cx="8353425" cy="64770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un </a:t>
            </a:r>
            <a:r>
              <a:rPr lang="es-ES" i="1" dirty="0" err="1">
                <a:effectLst>
                  <a:glow rad="101600">
                    <a:schemeClr val="accent2">
                      <a:satMod val="175000"/>
                      <a:alpha val="40000"/>
                    </a:schemeClr>
                  </a:glow>
                  <a:outerShdw blurRad="38100" dist="38100" dir="2700000" algn="tl">
                    <a:srgbClr val="000000">
                      <a:alpha val="43137"/>
                    </a:srgbClr>
                  </a:outerShdw>
                </a:effectLst>
              </a:rPr>
              <a:t>boooote</a:t>
            </a:r>
            <a:r>
              <a:rPr lang="es-ES" i="1" dirty="0">
                <a:effectLst>
                  <a:glow rad="101600">
                    <a:schemeClr val="accent2">
                      <a:satMod val="175000"/>
                      <a:alpha val="40000"/>
                    </a:schemeClr>
                  </a:glow>
                  <a:outerShdw blurRad="38100" dist="38100" dir="2700000" algn="tl">
                    <a:srgbClr val="000000">
                      <a:alpha val="43137"/>
                    </a:srgbClr>
                  </a:outerShdw>
                </a:effectLst>
              </a:rPr>
              <a:t> de vela, y a la mar me tiro, que me lleve el viento muy lejos contigo, </a:t>
            </a:r>
            <a:r>
              <a:rPr lang="es-ES" i="1" dirty="0" err="1">
                <a:effectLst>
                  <a:glow rad="101600">
                    <a:schemeClr val="accent2">
                      <a:satMod val="175000"/>
                      <a:alpha val="40000"/>
                    </a:schemeClr>
                  </a:glow>
                  <a:outerShdw blurRad="38100" dist="38100" dir="2700000" algn="tl">
                    <a:srgbClr val="000000">
                      <a:alpha val="43137"/>
                    </a:srgbClr>
                  </a:outerShdw>
                </a:effectLst>
              </a:rPr>
              <a:t>ja</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ja</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ja</a:t>
            </a:r>
            <a:r>
              <a:rPr lang="es-ES" i="1" dirty="0">
                <a:effectLst>
                  <a:glow rad="101600">
                    <a:schemeClr val="accent2">
                      <a:satMod val="175000"/>
                      <a:alpha val="40000"/>
                    </a:schemeClr>
                  </a:glow>
                  <a:outerShdw blurRad="38100" dist="38100" dir="2700000" algn="tl">
                    <a:srgbClr val="000000">
                      <a:alpha val="43137"/>
                    </a:srgbClr>
                  </a:outerShdw>
                </a:effectLst>
              </a:rPr>
              <a:t>, eso cantaba el muñequito cubano.</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isContent="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3000"/>
                                        <p:tgtEl>
                                          <p:spTgt spid="8"/>
                                        </p:tgtEl>
                                      </p:cBhvr>
                                    </p:animEffect>
                                  </p:childTnLst>
                                </p:cTn>
                              </p:par>
                              <p:par>
                                <p:cTn id="16" presetID="3" presetClass="entr" presetSubtype="5"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vertical)">
                                      <p:cBhvr>
                                        <p:cTn id="18" dur="3000"/>
                                        <p:tgtEl>
                                          <p:spTgt spid="7"/>
                                        </p:tgtEl>
                                      </p:cBhvr>
                                    </p:animEffect>
                                  </p:childTnLst>
                                </p:cTn>
                              </p:par>
                            </p:childTnLst>
                          </p:cTn>
                        </p:par>
                        <p:par>
                          <p:cTn id="19" fill="hold" nodeType="afterGroup">
                            <p:stCondLst>
                              <p:cond delay="3000"/>
                            </p:stCondLst>
                            <p:childTnLst>
                              <p:par>
                                <p:cTn id="20" presetID="20" presetClass="exit" presetSubtype="0" fill="hold" nodeType="afterEffect">
                                  <p:stCondLst>
                                    <p:cond delay="0"/>
                                  </p:stCondLst>
                                  <p:childTnLst>
                                    <p:animEffect transition="out" filter="wedge">
                                      <p:cBhvr>
                                        <p:cTn id="21" dur="2000"/>
                                        <p:tgtEl>
                                          <p:spTgt spid="8"/>
                                        </p:tgtEl>
                                      </p:cBhvr>
                                    </p:animEffect>
                                    <p:set>
                                      <p:cBhvr>
                                        <p:cTn id="22" dur="1" fill="hold">
                                          <p:stCondLst>
                                            <p:cond delay="1999"/>
                                          </p:stCondLst>
                                        </p:cTn>
                                        <p:tgtEl>
                                          <p:spTgt spid="8"/>
                                        </p:tgtEl>
                                        <p:attrNameLst>
                                          <p:attrName>style.visibility</p:attrName>
                                        </p:attrNameLst>
                                      </p:cBhvr>
                                      <p:to>
                                        <p:strVal val="hidden"/>
                                      </p:to>
                                    </p:set>
                                  </p:childTnLst>
                                </p:cTn>
                              </p:par>
                              <p:par>
                                <p:cTn id="23" presetID="20" presetClass="exit" presetSubtype="0" fill="hold" nodeType="withEffect">
                                  <p:stCondLst>
                                    <p:cond delay="0"/>
                                  </p:stCondLst>
                                  <p:childTnLst>
                                    <p:animEffect transition="out" filter="wedge">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2000"/>
                                        <p:tgtEl>
                                          <p:spTgt spid="4"/>
                                        </p:tgtEl>
                                      </p:cBhvr>
                                    </p:animEffect>
                                  </p:childTnLst>
                                </p:cTn>
                              </p:par>
                              <p:par>
                                <p:cTn id="29" presetID="50" presetClass="entr" presetSubtype="0" decel="10000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ppt_w+.3"/>
                                          </p:val>
                                        </p:tav>
                                        <p:tav tm="100000">
                                          <p:val>
                                            <p:strVal val="#ppt_w"/>
                                          </p:val>
                                        </p:tav>
                                      </p:tavLst>
                                    </p:anim>
                                    <p:anim calcmode="lin" valueType="num">
                                      <p:cBhvr>
                                        <p:cTn id="32" dur="3000" fill="hold"/>
                                        <p:tgtEl>
                                          <p:spTgt spid="4"/>
                                        </p:tgtEl>
                                        <p:attrNameLst>
                                          <p:attrName>ppt_h</p:attrName>
                                        </p:attrNameLst>
                                      </p:cBhvr>
                                      <p:tavLst>
                                        <p:tav tm="0">
                                          <p:val>
                                            <p:strVal val="#ppt_h"/>
                                          </p:val>
                                        </p:tav>
                                        <p:tav tm="100000">
                                          <p:val>
                                            <p:strVal val="#ppt_h"/>
                                          </p:val>
                                        </p:tav>
                                      </p:tavLst>
                                    </p:anim>
                                    <p:animEffect transition="in" filter="fade">
                                      <p:cBhvr>
                                        <p:cTn id="33" dur="3000"/>
                                        <p:tgtEl>
                                          <p:spTgt spid="4"/>
                                        </p:tgtEl>
                                      </p:cBhvr>
                                    </p:animEffect>
                                  </p:childTnLst>
                                </p:cTn>
                              </p:par>
                            </p:childTnLst>
                          </p:cTn>
                        </p:par>
                        <p:par>
                          <p:cTn id="34" fill="hold" nodeType="afterGroup">
                            <p:stCondLst>
                              <p:cond delay="6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1"/>
                                          </p:val>
                                        </p:tav>
                                        <p:tav tm="100000">
                                          <p:val>
                                            <p:strVal val="#ppt_x"/>
                                          </p:val>
                                        </p:tav>
                                      </p:tavLst>
                                    </p:anim>
                                    <p:anim calcmode="lin" valueType="num">
                                      <p:cBhvr>
                                        <p:cTn id="3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67689249_caa4ce9647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667689249_caa4ce9647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667689249_caa4ce9647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8313" y="4370388"/>
            <a:ext cx="828040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 todo lo que pidas, la historia es la historia y eso no se puede evitar, lo antiguo y lo moderno, pese a quien le pese, siempre irán juntos como la noche y el día, como Roberto Alcázar y </a:t>
            </a:r>
            <a:r>
              <a:rPr lang="es-ES" i="1" dirty="0" err="1">
                <a:effectLst>
                  <a:glow rad="101600">
                    <a:schemeClr val="accent2">
                      <a:satMod val="175000"/>
                      <a:alpha val="40000"/>
                    </a:schemeClr>
                  </a:glow>
                  <a:outerShdw blurRad="38100" dist="38100" dir="2700000" algn="tl">
                    <a:srgbClr val="000000">
                      <a:alpha val="43137"/>
                    </a:srgbClr>
                  </a:outerShdw>
                </a:effectLst>
              </a:rPr>
              <a:t>Pedrín</a:t>
            </a:r>
            <a:r>
              <a:rPr lang="es-ES" i="1" dirty="0">
                <a:effectLst>
                  <a:glow rad="101600">
                    <a:schemeClr val="accent2">
                      <a:satMod val="175000"/>
                      <a:alpha val="40000"/>
                    </a:schemeClr>
                  </a:glow>
                  <a:outerShdw blurRad="38100" dist="38100" dir="2700000" algn="tl">
                    <a:srgbClr val="000000">
                      <a:alpha val="43137"/>
                    </a:srgbClr>
                  </a:outerShdw>
                </a:effectLst>
              </a:rPr>
              <a:t>, y no sigo más por que me enrollo y me pierdo.</a:t>
            </a:r>
          </a:p>
        </p:txBody>
      </p:sp>
    </p:spTree>
  </p:cSld>
  <p:clrMapOvr>
    <a:masterClrMapping/>
  </p:clrMapOvr>
  <mc:AlternateContent xmlns:mc="http://schemas.openxmlformats.org/markup-compatibility/2006" xmlns:p14="http://schemas.microsoft.com/office/powerpoint/2010/main">
    <mc:Choice Requires="p14">
      <p:transition spd="slow" p14:dur="2000" advTm="28000">
        <p14:prism dir="r" isContent="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84483506_22b1b0f996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684483506_22b1b0f996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684483506_22b1b0f996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116013" y="4657725"/>
            <a:ext cx="6083781" cy="923330"/>
          </a:xfrm>
          <a:prstGeom prst="rect">
            <a:avLst/>
          </a:prstGeom>
          <a:noFill/>
        </p:spPr>
        <p:txBody>
          <a:bodyPr wrap="none">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Chiiiiiiissssss</a:t>
            </a:r>
            <a:r>
              <a:rPr lang="es-ES" i="1" dirty="0">
                <a:effectLst>
                  <a:glow rad="101600">
                    <a:schemeClr val="accent2">
                      <a:satMod val="175000"/>
                      <a:alpha val="40000"/>
                    </a:schemeClr>
                  </a:glow>
                  <a:outerShdw blurRad="38100" dist="38100" dir="2700000" algn="tl">
                    <a:srgbClr val="000000">
                      <a:alpha val="43137"/>
                    </a:srgbClr>
                  </a:outerShdw>
                </a:effectLst>
              </a:rPr>
              <a:t>, alto, tomemos un respiro por tomar algo,</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acabamos de llegar a las Galerías Piquer, a relajarse, si</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si, las galerías de Doña Concha Piquer, aquí hay de todo.</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dir="u" isContent="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96137877_f317b8df49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9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696137877_f317b8df49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9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696137877_f317b8df49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9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50825" y="4714875"/>
            <a:ext cx="828198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 todo me refiero en relación con el arte, comida no busques por que de eso no vas a encontrar aquí, pero si quieres adornar tu casa, aquí tienes lo que quieras.</a:t>
            </a:r>
          </a:p>
        </p:txBody>
      </p:sp>
    </p:spTree>
  </p:cSld>
  <p:clrMapOvr>
    <a:masterClrMapping/>
  </p:clrMapOvr>
  <mc:AlternateContent xmlns:mc="http://schemas.openxmlformats.org/markup-compatibility/2006" xmlns:p14="http://schemas.microsoft.com/office/powerpoint/2010/main">
    <mc:Choice Requires="p14">
      <p:transition spd="slow" p14:dur="2000" advTm="21000">
        <p14:prism dir="d" isContent="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705404762_0945ae3802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705404762_0945ae3802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84213" y="4657725"/>
            <a:ext cx="820737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Situadas en plena Ribera de Curtidores, haciendo esquina con la Calle de Rodas, estas instalaciones comerciales albergan alrededor de setenta tiendas, todas ellas de antigüedades, además de varias viviendas.</a:t>
            </a:r>
          </a:p>
        </p:txBody>
      </p:sp>
    </p:spTree>
  </p:cSld>
  <p:clrMapOvr>
    <a:masterClrMapping/>
  </p:clrMapOvr>
  <mc:AlternateContent xmlns:mc="http://schemas.openxmlformats.org/markup-compatibility/2006" xmlns:p14="http://schemas.microsoft.com/office/powerpoint/2010/main">
    <mc:Choice Requires="p14">
      <p:transition spd="slow" p14:dur="2000" advTm="26000">
        <p14:conveyor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50095788_7b912e1200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0"/>
            <a:ext cx="482441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124075" cy="5715000"/>
          </a:xfrm>
          <a:prstGeom prst="rect">
            <a:avLst/>
          </a:prstGeom>
          <a:gradFill flip="none" rotWithShape="1">
            <a:gsLst>
              <a:gs pos="48000">
                <a:srgbClr val="F68426"/>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715250" y="0"/>
            <a:ext cx="14287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948488" y="0"/>
            <a:ext cx="2195512" cy="5715000"/>
          </a:xfrm>
          <a:prstGeom prst="rect">
            <a:avLst/>
          </a:prstGeom>
          <a:gradFill flip="none" rotWithShape="1">
            <a:gsLst>
              <a:gs pos="48000">
                <a:srgbClr val="F68426"/>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90500" h="127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124075" y="0"/>
            <a:ext cx="109537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3203575" y="0"/>
            <a:ext cx="1223963"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427538" y="0"/>
            <a:ext cx="1296987"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5724525" y="0"/>
            <a:ext cx="121443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1619250" y="4370388"/>
            <a:ext cx="619283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trata de un enorme recinto, que era conocido como el Corralón del Francés, se mantuvo durante varias generaciones, con figuras clave para el desarrollo del negocio de las antigüedades en el Rastro.</a:t>
            </a:r>
          </a:p>
        </p:txBody>
      </p:sp>
    </p:spTree>
  </p:cSld>
  <p:clrMapOvr>
    <a:masterClrMapping/>
  </p:clrMapOvr>
  <mc:AlternateContent xmlns:mc="http://schemas.openxmlformats.org/markup-compatibility/2006" xmlns:p14="http://schemas.microsoft.com/office/powerpoint/2010/main">
    <mc:Choice Requires="p14">
      <p:transition spd="slow" p14:dur="2000" advTm="26000">
        <p14:conveyor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3000"/>
                                        <p:tgtEl>
                                          <p:spTgt spid="8"/>
                                        </p:tgtEl>
                                        <p:attrNameLst>
                                          <p:attrName>ppt_h</p:attrName>
                                        </p:attrNameLst>
                                      </p:cBhvr>
                                      <p:tavLst>
                                        <p:tav tm="0">
                                          <p:val>
                                            <p:strVal val="ppt_h"/>
                                          </p:val>
                                        </p:tav>
                                        <p:tav tm="100000">
                                          <p:val>
                                            <p:strVal val="ppt_h"/>
                                          </p:val>
                                        </p:tav>
                                      </p:tavLst>
                                    </p:anim>
                                    <p:anim calcmode="lin" valueType="num">
                                      <p:cBhvr>
                                        <p:cTn id="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8"/>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9"/>
                                        </p:tgtEl>
                                        <p:attrNameLst>
                                          <p:attrName>ppt_h</p:attrName>
                                        </p:attrNameLst>
                                      </p:cBhvr>
                                      <p:tavLst>
                                        <p:tav tm="0">
                                          <p:val>
                                            <p:strVal val="ppt_h"/>
                                          </p:val>
                                        </p:tav>
                                        <p:tav tm="100000">
                                          <p:val>
                                            <p:strVal val="ppt_h"/>
                                          </p:val>
                                        </p:tav>
                                      </p:tavLst>
                                    </p:anim>
                                    <p:anim calcmode="lin" valueType="num">
                                      <p:cBhvr>
                                        <p:cTn id="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9"/>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10"/>
                                        </p:tgtEl>
                                        <p:attrNameLst>
                                          <p:attrName>ppt_h</p:attrName>
                                        </p:attrNameLst>
                                      </p:cBhvr>
                                      <p:tavLst>
                                        <p:tav tm="0">
                                          <p:val>
                                            <p:strVal val="ppt_h"/>
                                          </p:val>
                                        </p:tav>
                                        <p:tav tm="100000">
                                          <p:val>
                                            <p:strVal val="ppt_h"/>
                                          </p:val>
                                        </p:tav>
                                      </p:tavLst>
                                    </p:anim>
                                    <p:anim calcmode="lin" valueType="num">
                                      <p:cBhvr>
                                        <p:cTn id="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10"/>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11"/>
                                        </p:tgtEl>
                                        <p:attrNameLst>
                                          <p:attrName>ppt_h</p:attrName>
                                        </p:attrNameLst>
                                      </p:cBhvr>
                                      <p:tavLst>
                                        <p:tav tm="0">
                                          <p:val>
                                            <p:strVal val="ppt_h"/>
                                          </p:val>
                                        </p:tav>
                                        <p:tav tm="100000">
                                          <p:val>
                                            <p:strVal val="ppt_h"/>
                                          </p:val>
                                        </p:tav>
                                      </p:tavLst>
                                    </p:anim>
                                    <p:anim calcmode="lin" valueType="num">
                                      <p:cBhvr>
                                        <p:cTn id="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11"/>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childTnLst>
                                </p:cTn>
                              </p:par>
                              <p:par>
                                <p:cTn id="25" presetID="7" presetClass="entr" presetSubtype="1"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3000" fill="hold"/>
                                        <p:tgtEl>
                                          <p:spTgt spid="4"/>
                                        </p:tgtEl>
                                        <p:attrNameLst>
                                          <p:attrName>ppt_x</p:attrName>
                                        </p:attrNameLst>
                                      </p:cBhvr>
                                      <p:tavLst>
                                        <p:tav tm="0">
                                          <p:val>
                                            <p:strVal val="#ppt_x"/>
                                          </p:val>
                                        </p:tav>
                                        <p:tav tm="100000">
                                          <p:val>
                                            <p:strVal val="#ppt_x"/>
                                          </p:val>
                                        </p:tav>
                                      </p:tavLst>
                                    </p:anim>
                                    <p:anim calcmode="lin" valueType="num">
                                      <p:cBhvr additive="base">
                                        <p:cTn id="28" dur="3000" fill="hold"/>
                                        <p:tgtEl>
                                          <p:spTgt spid="4"/>
                                        </p:tgtEl>
                                        <p:attrNameLst>
                                          <p:attrName>ppt_y</p:attrName>
                                        </p:attrNameLst>
                                      </p:cBhvr>
                                      <p:tavLst>
                                        <p:tav tm="0">
                                          <p:val>
                                            <p:strVal val="0-#ppt_h/2"/>
                                          </p:val>
                                        </p:tav>
                                        <p:tav tm="100000">
                                          <p:val>
                                            <p:strVal val="#ppt_y"/>
                                          </p:val>
                                        </p:tav>
                                      </p:tavLst>
                                    </p:anim>
                                  </p:childTnLst>
                                </p:cTn>
                              </p:par>
                              <p:par>
                                <p:cTn id="29" presetID="3"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3000"/>
                                        <p:tgtEl>
                                          <p:spTgt spid="4"/>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horizontal)">
                                      <p:cBhvr>
                                        <p:cTn id="34" dur="3000"/>
                                        <p:tgtEl>
                                          <p:spTgt spid="7"/>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linds(horizontal)">
                                      <p:cBhvr>
                                        <p:cTn id="37" dur="3000"/>
                                        <p:tgtEl>
                                          <p:spTgt spid="5"/>
                                        </p:tgtEl>
                                      </p:cBhvr>
                                    </p:animEffect>
                                  </p:childTnLst>
                                </p:cTn>
                              </p:par>
                            </p:childTnLst>
                          </p:cTn>
                        </p:par>
                        <p:par>
                          <p:cTn id="38" fill="hold" nodeType="afterGroup">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1"/>
                                          </p:val>
                                        </p:tav>
                                        <p:tav tm="100000">
                                          <p:val>
                                            <p:strVal val="#ppt_x"/>
                                          </p:val>
                                        </p:tav>
                                      </p:tavLst>
                                    </p:anim>
                                    <p:anim calcmode="lin" valueType="num">
                                      <p:cBhvr>
                                        <p:cTn id="4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710487089_b41c8b7d52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710487089_b41c8b7d52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710487089_b41c8b7d52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11188" y="4370388"/>
            <a:ext cx="806450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Las Galerías Piquer fueron inauguradas en 1950 por el entonces alcalde José Moreno Torres, en un acto que contó con la asistencia de Concha Piquer, a la que deben su nombre. No en vano la célebre tonadillera fue una de las promotoras del proyecto.</a:t>
            </a:r>
          </a:p>
        </p:txBody>
      </p:sp>
    </p:spTree>
  </p:cSld>
  <p:clrMapOvr>
    <a:masterClrMapping/>
  </p:clrMapOvr>
  <mc:AlternateContent xmlns:mc="http://schemas.openxmlformats.org/markup-compatibility/2006" xmlns:p14="http://schemas.microsoft.com/office/powerpoint/2010/main">
    <mc:Choice Requires="p14">
      <p:transition spd="slow" p14:dur="2000" advTm="28000">
        <p14:ferris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85407772_cab6af08b6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085407772_cab6af08b6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085407772_cab6af08b6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258888" y="4657725"/>
            <a:ext cx="72009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conjunto ocupa un solar de planta rectangular, un gran patio central porticado en algunos tramos actúa como distribuidor de las distintas tiendas, que se disponen en varios pisos.</a:t>
            </a:r>
          </a:p>
        </p:txBody>
      </p:sp>
    </p:spTree>
  </p:cSld>
  <p:clrMapOvr>
    <a:masterClrMapping/>
  </p:clrMapOvr>
  <mc:AlternateContent xmlns:mc="http://schemas.openxmlformats.org/markup-compatibility/2006" xmlns:p14="http://schemas.microsoft.com/office/powerpoint/2010/main">
    <mc:Choice Requires="p14">
      <p:transition spd="slow" p14:dur="2000" advTm="24000">
        <p14:ferris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0"/>
            <a:ext cx="518477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71550"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971550" y="0"/>
            <a:ext cx="1001713"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164388" y="0"/>
            <a:ext cx="1008062"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172450" y="0"/>
            <a:ext cx="971550"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979613" y="0"/>
            <a:ext cx="5184775" cy="5715000"/>
          </a:xfrm>
          <a:prstGeom prst="rect">
            <a:avLst/>
          </a:prstGeom>
          <a:solidFill>
            <a:schemeClr val="accent6">
              <a:lumMod val="40000"/>
              <a:lumOff val="6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1979613" y="0"/>
            <a:ext cx="5184775" cy="5715000"/>
          </a:xfrm>
          <a:prstGeom prst="rect">
            <a:avLst/>
          </a:prstGeom>
          <a:solidFill>
            <a:schemeClr val="tx2">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1258888" y="4873625"/>
            <a:ext cx="727392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Aunque tal vez el elemento más significativo sea la torre de diez alturas, bajo la cual se encuentra el acceso principal.</a:t>
            </a:r>
          </a:p>
        </p:txBody>
      </p:sp>
    </p:spTree>
  </p:cSld>
  <p:clrMapOvr>
    <a:masterClrMapping/>
  </p:clrMapOvr>
  <mc:AlternateContent xmlns:mc="http://schemas.openxmlformats.org/markup-compatibility/2006" xmlns:p14="http://schemas.microsoft.com/office/powerpoint/2010/main">
    <mc:Choice Requires="p14">
      <p:transition spd="slow" p14:dur="2000" advTm="19000">
        <p14:pan dir="u"/>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3000"/>
                                        <p:tgtEl>
                                          <p:spTgt spid="7"/>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30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13" presetClass="exit" presetSubtype="32" fill="hold" grpId="0" nodeType="withEffect">
                                  <p:stCondLst>
                                    <p:cond delay="0"/>
                                  </p:stCondLst>
                                  <p:childTnLst>
                                    <p:animEffect transition="out" filter="plus(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13"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plus(out)">
                                      <p:cBhvr>
                                        <p:cTn id="29" dur="3000"/>
                                        <p:tgtEl>
                                          <p:spTgt spid="4"/>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1"/>
                                          </p:val>
                                        </p:tav>
                                        <p:tav tm="100000">
                                          <p:val>
                                            <p:strVal val="#ppt_x"/>
                                          </p:val>
                                        </p:tav>
                                      </p:tavLst>
                                    </p:anim>
                                    <p:anim calcmode="lin" valueType="num">
                                      <p:cBhvr>
                                        <p:cTn id="35"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47846742_97900e522d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547846742_97900e522d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20188"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547846742_97900e522d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684213" y="4945063"/>
            <a:ext cx="6840537" cy="64770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Tal fue el éxito de las Galerías Piquer que, al poco tiempo de su apertura, se pusieron en marcha otros recintos similares.</a:t>
            </a:r>
          </a:p>
        </p:txBody>
      </p:sp>
    </p:spTree>
  </p:cSld>
  <p:clrMapOvr>
    <a:masterClrMapping/>
  </p:clrMapOvr>
  <mc:AlternateContent xmlns:mc="http://schemas.openxmlformats.org/markup-compatibility/2006" xmlns:p14="http://schemas.microsoft.com/office/powerpoint/2010/main">
    <mc:Choice Requires="p14">
      <p:transition spd="slow" p14:dur="2000" advTm="18000">
        <p14:pan dir="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991586393_93452164b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991586393_93452164b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991586393_93452164b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95288" y="4945063"/>
            <a:ext cx="8208962" cy="64770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Organillera del Rastro, hace mas de 40 años que le conozco de andar por aquí, deberían hacerle un monumento junto con su organillo.</a:t>
            </a:r>
          </a:p>
        </p:txBody>
      </p:sp>
    </p:spTree>
  </p:cSld>
  <p:clrMapOvr>
    <a:masterClrMapping/>
  </p:clrMapOvr>
  <mc:AlternateContent xmlns:mc="http://schemas.openxmlformats.org/markup-compatibility/2006" xmlns:p14="http://schemas.microsoft.com/office/powerpoint/2010/main">
    <mc:Choice Requires="p14">
      <p:transition spd="slow" p14:dur="2000" advTm="18000">
        <p14:pan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5992126478_aa5f822340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992126478_aa5f822340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992126478_aa5f822340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611188" y="4586288"/>
            <a:ext cx="8137525"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Rastro es Patrimonio de la Humanidad, aunque no tenga todavía esa declaración formal. Para disfrutarlo, sobre todo ahora que viene el buen tiempo, nada mejor que dar un paseo matutino por El Rastro. </a:t>
            </a:r>
          </a:p>
        </p:txBody>
      </p:sp>
    </p:spTree>
  </p:cSld>
  <p:clrMapOvr>
    <a:masterClrMapping/>
  </p:clrMapOvr>
  <mc:AlternateContent xmlns:mc="http://schemas.openxmlformats.org/markup-compatibility/2006" xmlns:p14="http://schemas.microsoft.com/office/powerpoint/2010/main">
    <mc:Choice Requires="p14">
      <p:transition spd="slow" p14:dur="2000" advTm="28000">
        <p14:pa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3000"/>
                                        <p:tgtEl>
                                          <p:spTgt spid="6"/>
                                        </p:tgtEl>
                                      </p:cBhvr>
                                    </p:animEffect>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childTnLst>
                          </p:cTn>
                        </p:par>
                        <p:par>
                          <p:cTn id="19" fill="hold" nodeType="afterGroup">
                            <p:stCondLst>
                              <p:cond delay="3000"/>
                            </p:stCondLst>
                            <p:childTnLst>
                              <p:par>
                                <p:cTn id="20" presetID="7" presetClass="exit" presetSubtype="1" fill="hold" nodeType="afterEffect">
                                  <p:stCondLst>
                                    <p:cond delay="0"/>
                                  </p:stCondLst>
                                  <p:childTnLst>
                                    <p:anim calcmode="lin" valueType="num">
                                      <p:cBhvr additive="base">
                                        <p:cTn id="21" dur="3000"/>
                                        <p:tgtEl>
                                          <p:spTgt spid="6"/>
                                        </p:tgtEl>
                                        <p:attrNameLst>
                                          <p:attrName>ppt_x</p:attrName>
                                        </p:attrNameLst>
                                      </p:cBhvr>
                                      <p:tavLst>
                                        <p:tav tm="0">
                                          <p:val>
                                            <p:strVal val="ppt_x"/>
                                          </p:val>
                                        </p:tav>
                                        <p:tav tm="100000">
                                          <p:val>
                                            <p:strVal val="ppt_x"/>
                                          </p:val>
                                        </p:tav>
                                      </p:tavLst>
                                    </p:anim>
                                    <p:anim calcmode="lin" valueType="num">
                                      <p:cBhvr additive="base">
                                        <p:cTn id="22" dur="3000"/>
                                        <p:tgtEl>
                                          <p:spTgt spid="6"/>
                                        </p:tgtEl>
                                        <p:attrNameLst>
                                          <p:attrName>ppt_y</p:attrName>
                                        </p:attrNameLst>
                                      </p:cBhvr>
                                      <p:tavLst>
                                        <p:tav tm="0">
                                          <p:val>
                                            <p:strVal val="ppt_y"/>
                                          </p:val>
                                        </p:tav>
                                        <p:tav tm="100000">
                                          <p:val>
                                            <p:strVal val="0-ppt_h/2"/>
                                          </p:val>
                                        </p:tav>
                                      </p:tavLst>
                                    </p:anim>
                                    <p:set>
                                      <p:cBhvr>
                                        <p:cTn id="23" dur="1" fill="hold">
                                          <p:stCondLst>
                                            <p:cond delay="2999"/>
                                          </p:stCondLst>
                                        </p:cTn>
                                        <p:tgtEl>
                                          <p:spTgt spid="6"/>
                                        </p:tgtEl>
                                        <p:attrNameLst>
                                          <p:attrName>style.visibility</p:attrName>
                                        </p:attrNameLst>
                                      </p:cBhvr>
                                      <p:to>
                                        <p:strVal val="hidden"/>
                                      </p:to>
                                    </p:set>
                                  </p:childTnLst>
                                </p:cTn>
                              </p:par>
                              <p:par>
                                <p:cTn id="24" presetID="7" presetClass="exit" presetSubtype="4" fill="hold" nodeType="with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ppt_x"/>
                                          </p:val>
                                        </p:tav>
                                      </p:tavLst>
                                    </p:anim>
                                    <p:anim calcmode="lin" valueType="num">
                                      <p:cBhvr additive="base">
                                        <p:cTn id="26" dur="3000"/>
                                        <p:tgtEl>
                                          <p:spTgt spid="5"/>
                                        </p:tgtEl>
                                        <p:attrNameLst>
                                          <p:attrName>ppt_y</p:attrName>
                                        </p:attrNameLst>
                                      </p:cBhvr>
                                      <p:tavLst>
                                        <p:tav tm="0">
                                          <p:val>
                                            <p:strVal val="ppt_y"/>
                                          </p:val>
                                        </p:tav>
                                        <p:tav tm="100000">
                                          <p:val>
                                            <p:strVal val="1+ppt_h/2"/>
                                          </p:val>
                                        </p:tav>
                                      </p:tavLst>
                                    </p:anim>
                                    <p:set>
                                      <p:cBhvr>
                                        <p:cTn id="27" dur="1" fill="hold">
                                          <p:stCondLst>
                                            <p:cond delay="2999"/>
                                          </p:stCondLst>
                                        </p:cTn>
                                        <p:tgtEl>
                                          <p:spTgt spid="5"/>
                                        </p:tgtEl>
                                        <p:attrNameLst>
                                          <p:attrName>style.visibility</p:attrName>
                                        </p:attrNameLst>
                                      </p:cBhvr>
                                      <p:to>
                                        <p:strVal val="hidden"/>
                                      </p:to>
                                    </p:set>
                                  </p:childTnLst>
                                </p:cTn>
                              </p:par>
                              <p:par>
                                <p:cTn id="28" presetID="13"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plus(out)">
                                      <p:cBhvr>
                                        <p:cTn id="30" dur="3000"/>
                                        <p:tgtEl>
                                          <p:spTgt spid="4"/>
                                        </p:tgtEl>
                                      </p:cBhvr>
                                    </p:animEffect>
                                  </p:childTnLst>
                                </p:cTn>
                              </p:par>
                            </p:childTnLst>
                          </p:cTn>
                        </p:par>
                        <p:par>
                          <p:cTn id="31" fill="hold" nodeType="afterGroup">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143858518_1b699040e3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6143858518_1b699040e3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6143858518_1b699040e3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900113" y="4657725"/>
            <a:ext cx="74168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Las calles transversales, Carnero, Mira el Río Alta, Mellizo, donde abundan los comercios de muebles y “restos del naufragio”, son un auténtico despliegue de la más variada cacharrería.</a:t>
            </a:r>
          </a:p>
        </p:txBody>
      </p:sp>
    </p:spTree>
  </p:cSld>
  <p:clrMapOvr>
    <a:masterClrMapping/>
  </p:clrMapOvr>
  <mc:AlternateContent xmlns:mc="http://schemas.openxmlformats.org/markup-compatibility/2006" xmlns:p14="http://schemas.microsoft.com/office/powerpoint/2010/main">
    <mc:Choice Requires="p14">
      <p:transition spd="slow" p14:dur="2500" advTm="25000">
        <p14:revea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yunjtamiento-de-sevilla-en-navida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ayunjtamiento-de-sevilla-en-navida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ayunjtamiento-de-sevilla-en-navida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827088" y="4657725"/>
            <a:ext cx="77057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Por todo El Rastro, pululan los nuevos “madrileños”, de origen latinoamericano o africano, para mí que el mercado al aire libre, el zoco, es el auténtico lugar de encuentro de civilizaciones y culturas.</a:t>
            </a:r>
          </a:p>
        </p:txBody>
      </p:sp>
    </p:spTree>
  </p:cSld>
  <p:clrMapOvr>
    <a:masterClrMapping/>
  </p:clrMapOvr>
  <mc:AlternateContent xmlns:mc="http://schemas.openxmlformats.org/markup-compatibility/2006" xmlns:p14="http://schemas.microsoft.com/office/powerpoint/2010/main">
    <mc:Choice Requires="p14">
      <p:transition spd="slow" p14:dur="2500" advTm="25000">
        <p14:reveal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ityNightLights-69415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ityNightLights-69415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CityNightLights-69415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11188" y="4657725"/>
            <a:ext cx="792003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Ribera de Curtidores es la Gran Vía de El Rastro, donde confluyen las multitudes. Comienza en la Plaza de </a:t>
            </a:r>
            <a:r>
              <a:rPr lang="es-ES" i="1" dirty="0" err="1">
                <a:effectLst>
                  <a:glow rad="101600">
                    <a:schemeClr val="accent2">
                      <a:satMod val="175000"/>
                      <a:alpha val="40000"/>
                    </a:schemeClr>
                  </a:glow>
                  <a:outerShdw blurRad="38100" dist="38100" dir="2700000" algn="tl">
                    <a:srgbClr val="000000">
                      <a:alpha val="43137"/>
                    </a:srgbClr>
                  </a:outerShdw>
                </a:effectLst>
              </a:rPr>
              <a:t>Cascorro</a:t>
            </a:r>
            <a:r>
              <a:rPr lang="es-ES" i="1" dirty="0">
                <a:effectLst>
                  <a:glow rad="101600">
                    <a:schemeClr val="accent2">
                      <a:satMod val="175000"/>
                      <a:alpha val="40000"/>
                    </a:schemeClr>
                  </a:glow>
                  <a:outerShdw blurRad="38100" dist="38100" dir="2700000" algn="tl">
                    <a:srgbClr val="000000">
                      <a:alpha val="43137"/>
                    </a:srgbClr>
                  </a:outerShdw>
                </a:effectLst>
              </a:rPr>
              <a:t>, el héroe popular tan bien avenido con el barrio y termina en la Ronda de Toledo.</a:t>
            </a: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nodeType="withEffect">
                                  <p:stCondLst>
                                    <p:cond delay="0"/>
                                  </p:stCondLst>
                                  <p:childTnLst>
                                    <p:animEffect transition="out" filter="wheel(8)">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childTnLst>
                          </p:cTn>
                        </p:par>
                        <p:par>
                          <p:cTn id="11" fill="hold" nodeType="afterGroup">
                            <p:stCondLst>
                              <p:cond delay="3000"/>
                            </p:stCondLst>
                            <p:childTnLst>
                              <p:par>
                                <p:cTn id="12" presetID="21"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e-Marienkirche-a256158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Die-Marienkirche-a256158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Die-Marienkirche-a256158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50825" y="4081463"/>
            <a:ext cx="8713788" cy="1200329"/>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Y como comenté anteriormente, son ya las doce pasadas y se va notando la multitud de gente que empieza a venir, y nosotros que ya nos hemos cansado </a:t>
            </a:r>
          </a:p>
          <a:p>
            <a:pPr>
              <a:defRPr/>
            </a:pPr>
            <a:r>
              <a:rPr lang="es-ES" i="1" dirty="0">
                <a:effectLst>
                  <a:glow rad="101600">
                    <a:schemeClr val="accent2">
                      <a:satMod val="175000"/>
                      <a:alpha val="40000"/>
                    </a:schemeClr>
                  </a:glow>
                  <a:outerShdw blurRad="38100" dist="38100" dir="2700000" algn="tl">
                    <a:srgbClr val="1F497D"/>
                  </a:outerShdw>
                </a:effectLst>
              </a:rPr>
              <a:t>de caminar por estos andurriales, hacemos </a:t>
            </a:r>
            <a:r>
              <a:rPr lang="es-ES" i="1" dirty="0" err="1">
                <a:effectLst>
                  <a:glow rad="101600">
                    <a:schemeClr val="accent2">
                      <a:satMod val="175000"/>
                      <a:alpha val="40000"/>
                    </a:schemeClr>
                  </a:glow>
                  <a:outerShdw blurRad="38100" dist="38100" dir="2700000" algn="tl">
                    <a:srgbClr val="1F497D"/>
                  </a:outerShdw>
                </a:effectLst>
              </a:rPr>
              <a:t>fuuuuuuu</a:t>
            </a:r>
            <a:r>
              <a:rPr lang="es-ES" i="1" dirty="0">
                <a:effectLst>
                  <a:glow rad="101600">
                    <a:schemeClr val="accent2">
                      <a:satMod val="175000"/>
                      <a:alpha val="40000"/>
                    </a:schemeClr>
                  </a:glow>
                  <a:outerShdw blurRad="38100" dist="38100" dir="2700000" algn="tl">
                    <a:srgbClr val="1F497D"/>
                  </a:outerShdw>
                </a:effectLst>
              </a:rPr>
              <a:t> como los gatos y nos vamos con viento fresco a casita, y nos despedimos desde la Glorieta de Embajadores.</a:t>
            </a:r>
          </a:p>
        </p:txBody>
      </p:sp>
    </p:spTree>
  </p:cSld>
  <p:clrMapOvr>
    <a:masterClrMapping/>
  </p:clrMapOvr>
  <mc:AlternateContent xmlns:mc="http://schemas.openxmlformats.org/markup-compatibility/2006" xmlns:p14="http://schemas.microsoft.com/office/powerpoint/2010/main">
    <mc:Choice Requires="p14">
      <p:transition spd="slow" p14:dur="2000" advTm="36000">
        <p:split/>
      </p:transition>
    </mc:Choice>
    <mc:Fallback xmlns="">
      <p:transition spd="slow" advTm="36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WordArt 2"/>
          <p:cNvSpPr>
            <a:spLocks noChangeArrowheads="1" noChangeShapeType="1" noTextEdit="1"/>
          </p:cNvSpPr>
          <p:nvPr/>
        </p:nvSpPr>
        <p:spPr bwMode="auto">
          <a:xfrm>
            <a:off x="1258888" y="157163"/>
            <a:ext cx="6624637" cy="690562"/>
          </a:xfrm>
          <a:prstGeom prst="rect">
            <a:avLst/>
          </a:prstGeom>
        </p:spPr>
        <p:txBody>
          <a:bodyPr wrap="none" fromWordArt="1">
            <a:prstTxWarp prst="textCanUp">
              <a:avLst>
                <a:gd name="adj" fmla="val 66667"/>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 Música Enlazada </a:t>
            </a:r>
          </a:p>
        </p:txBody>
      </p:sp>
      <p:sp>
        <p:nvSpPr>
          <p:cNvPr id="75779" name="WordArt 3"/>
          <p:cNvSpPr>
            <a:spLocks noChangeArrowheads="1" noChangeShapeType="1" noTextEdit="1"/>
          </p:cNvSpPr>
          <p:nvPr/>
        </p:nvSpPr>
        <p:spPr bwMode="auto">
          <a:xfrm>
            <a:off x="2051050" y="1057275"/>
            <a:ext cx="5040313" cy="65563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 </a:t>
            </a:r>
          </a:p>
        </p:txBody>
      </p:sp>
      <p:sp>
        <p:nvSpPr>
          <p:cNvPr id="75780" name="WordArt 4"/>
          <p:cNvSpPr>
            <a:spLocks noChangeArrowheads="1" noChangeShapeType="1" noTextEdit="1"/>
          </p:cNvSpPr>
          <p:nvPr/>
        </p:nvSpPr>
        <p:spPr bwMode="auto">
          <a:xfrm>
            <a:off x="1115616" y="1921396"/>
            <a:ext cx="7129462" cy="960437"/>
          </a:xfrm>
          <a:prstGeom prst="rect">
            <a:avLst/>
          </a:prstGeom>
        </p:spPr>
        <p:txBody>
          <a:bodyPr wrap="none" fromWordArt="1">
            <a:prstTxWarp prst="textDeflateBottom">
              <a:avLst>
                <a:gd name="adj" fmla="val 73612"/>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E820C7"/>
                </a:solidFill>
                <a:effectLst>
                  <a:prstShdw prst="shdw17" dist="17961" dir="13500000">
                    <a:srgbClr val="8B1377"/>
                  </a:prstShdw>
                </a:effectLst>
                <a:latin typeface="High Tower Text"/>
              </a:rPr>
              <a:t> </a:t>
            </a:r>
            <a:r>
              <a:rPr lang="es-ES" sz="3600" kern="10" dirty="0">
                <a:ln w="9525">
                  <a:noFill/>
                  <a:round/>
                  <a:headEnd/>
                  <a:tailEnd/>
                </a:ln>
                <a:solidFill>
                  <a:srgbClr val="E820C7"/>
                </a:solidFill>
                <a:effectLst>
                  <a:prstShdw prst="shdw17" dist="17961" dir="13500000">
                    <a:srgbClr val="8B1377"/>
                  </a:prstShdw>
                  <a:reflection blurRad="6350" stA="60000" endA="900" endPos="58000" dir="5400000" sy="-100000" algn="bl" rotWithShape="0"/>
                </a:effectLst>
                <a:latin typeface="High Tower Text"/>
              </a:rPr>
              <a:t>- Melodías instrumentales del mundo  </a:t>
            </a:r>
          </a:p>
        </p:txBody>
      </p:sp>
      <p:sp>
        <p:nvSpPr>
          <p:cNvPr id="75781" name="WordArt 5"/>
          <p:cNvSpPr>
            <a:spLocks noChangeArrowheads="1" noChangeShapeType="1" noTextEdit="1"/>
          </p:cNvSpPr>
          <p:nvPr/>
        </p:nvSpPr>
        <p:spPr bwMode="auto">
          <a:xfrm>
            <a:off x="1115616" y="3865612"/>
            <a:ext cx="6480720" cy="648072"/>
          </a:xfrm>
          <a:prstGeom prst="rect">
            <a:avLst/>
          </a:prstGeom>
        </p:spPr>
        <p:txBody>
          <a:bodyPr wrap="none" fromWordArt="1">
            <a:prstTxWarp prst="textDeflateTop">
              <a:avLst>
                <a:gd name="adj" fmla="val 21764"/>
              </a:avLst>
            </a:prstTxWarp>
            <a:scene3d>
              <a:camera prst="perspectiveRelaxedModerately"/>
              <a:lightRig rig="threePt" dir="t"/>
            </a:scene3d>
            <a:sp3d extrusionH="57150">
              <a:bevelT w="38100" h="38100" prst="angle"/>
            </a:sp3d>
          </a:bodyPr>
          <a:lstStyle/>
          <a:p>
            <a:pPr algn="ctr">
              <a:defRPr/>
            </a:pPr>
            <a:r>
              <a:rPr lang="es-ES" sz="3600" kern="10" dirty="0">
                <a:ln w="12700">
                  <a:noFill/>
                  <a:round/>
                  <a:headEnd/>
                  <a:tailEnd/>
                </a:ln>
                <a:solidFill>
                  <a:srgbClr val="FF5353">
                    <a:alpha val="50195"/>
                  </a:srgbClr>
                </a:solidFill>
                <a:effectLst>
                  <a:prstShdw prst="shdw17" dist="17961" dir="13500000">
                    <a:srgbClr val="993232"/>
                  </a:prstShdw>
                </a:effectLst>
                <a:latin typeface="High Tower Text"/>
              </a:rPr>
              <a:t> </a:t>
            </a:r>
            <a:r>
              <a:rPr lang="es-ES" sz="3600" kern="10" dirty="0">
                <a:ln w="12700">
                  <a:noFill/>
                  <a:round/>
                  <a:headEnd/>
                  <a:tailEnd/>
                </a:ln>
                <a:solidFill>
                  <a:srgbClr val="FF5353">
                    <a:alpha val="50195"/>
                  </a:srgbClr>
                </a:solidFill>
                <a:effectLst>
                  <a:prstShdw prst="shdw17" dist="17961" dir="13500000">
                    <a:srgbClr val="993232"/>
                  </a:prstShdw>
                  <a:reflection blurRad="6350" stA="60000" endA="900" endPos="58000" dir="5400000" sy="-100000" algn="bl" rotWithShape="0"/>
                </a:effectLst>
                <a:latin typeface="High Tower Text"/>
              </a:rPr>
              <a:t>- </a:t>
            </a:r>
            <a:r>
              <a:rPr lang="es-ES" sz="3600" kern="10" dirty="0" err="1">
                <a:ln w="12700">
                  <a:noFill/>
                  <a:round/>
                  <a:headEnd/>
                  <a:tailEnd/>
                </a:ln>
                <a:solidFill>
                  <a:srgbClr val="FF5353">
                    <a:alpha val="50195"/>
                  </a:srgbClr>
                </a:solidFill>
                <a:effectLst>
                  <a:prstShdw prst="shdw17" dist="17961" dir="13500000">
                    <a:srgbClr val="993232"/>
                  </a:prstShdw>
                  <a:reflection blurRad="6350" stA="60000" endA="900" endPos="58000" dir="5400000" sy="-100000" algn="bl" rotWithShape="0"/>
                </a:effectLst>
                <a:latin typeface="High Tower Text"/>
              </a:rPr>
              <a:t>Popotitos</a:t>
            </a:r>
            <a:r>
              <a:rPr lang="es-ES" sz="3600" kern="10" dirty="0">
                <a:ln w="12700">
                  <a:noFill/>
                  <a:round/>
                  <a:headEnd/>
                  <a:tailEnd/>
                </a:ln>
                <a:solidFill>
                  <a:srgbClr val="FF5353">
                    <a:alpha val="50195"/>
                  </a:srgbClr>
                </a:solidFill>
                <a:effectLst>
                  <a:prstShdw prst="shdw17" dist="17961" dir="13500000">
                    <a:srgbClr val="993232"/>
                  </a:prstShdw>
                  <a:reflection blurRad="6350" stA="60000" endA="900" endPos="58000" dir="5400000" sy="-100000" algn="bl" rotWithShape="0"/>
                </a:effectLst>
                <a:latin typeface="High Tower Text"/>
              </a:rPr>
              <a:t>  (Enrique Guzmán y los </a:t>
            </a:r>
            <a:r>
              <a:rPr lang="es-ES" sz="3600" kern="10" dirty="0" err="1">
                <a:ln w="12700">
                  <a:noFill/>
                  <a:round/>
                  <a:headEnd/>
                  <a:tailEnd/>
                </a:ln>
                <a:solidFill>
                  <a:srgbClr val="FF5353">
                    <a:alpha val="50195"/>
                  </a:srgbClr>
                </a:solidFill>
                <a:effectLst>
                  <a:prstShdw prst="shdw17" dist="17961" dir="13500000">
                    <a:srgbClr val="993232"/>
                  </a:prstShdw>
                  <a:reflection blurRad="6350" stA="60000" endA="900" endPos="58000" dir="5400000" sy="-100000" algn="bl" rotWithShape="0"/>
                </a:effectLst>
                <a:latin typeface="High Tower Text"/>
              </a:rPr>
              <a:t>Teen</a:t>
            </a:r>
            <a:r>
              <a:rPr lang="es-ES" sz="3600" kern="10" dirty="0">
                <a:ln w="12700">
                  <a:noFill/>
                  <a:round/>
                  <a:headEnd/>
                  <a:tailEnd/>
                </a:ln>
                <a:solidFill>
                  <a:srgbClr val="FF5353">
                    <a:alpha val="50195"/>
                  </a:srgbClr>
                </a:solidFill>
                <a:effectLst>
                  <a:prstShdw prst="shdw17" dist="17961" dir="13500000">
                    <a:srgbClr val="993232"/>
                  </a:prstShdw>
                  <a:reflection blurRad="6350" stA="60000" endA="900" endPos="58000" dir="5400000" sy="-100000" algn="bl" rotWithShape="0"/>
                </a:effectLst>
                <a:latin typeface="High Tower Text"/>
              </a:rPr>
              <a:t> Tops)</a:t>
            </a:r>
            <a:r>
              <a:rPr lang="es-ES" sz="3600" kern="10" dirty="0">
                <a:ln w="12700">
                  <a:noFill/>
                  <a:round/>
                  <a:headEnd/>
                  <a:tailEnd/>
                </a:ln>
                <a:solidFill>
                  <a:srgbClr val="FF5353">
                    <a:alpha val="50195"/>
                  </a:srgbClr>
                </a:solidFill>
                <a:effectLst>
                  <a:prstShdw prst="shdw17" dist="17961" dir="13500000">
                    <a:srgbClr val="993232"/>
                  </a:prstShdw>
                </a:effectLst>
                <a:latin typeface="High Tower Text"/>
              </a:rPr>
              <a:t> </a:t>
            </a:r>
          </a:p>
        </p:txBody>
      </p:sp>
      <p:sp>
        <p:nvSpPr>
          <p:cNvPr id="75782" name="WordArt 6"/>
          <p:cNvSpPr>
            <a:spLocks noChangeArrowheads="1" noChangeShapeType="1" noTextEdit="1"/>
          </p:cNvSpPr>
          <p:nvPr/>
        </p:nvSpPr>
        <p:spPr bwMode="auto">
          <a:xfrm>
            <a:off x="1043608" y="2929508"/>
            <a:ext cx="6913562" cy="781050"/>
          </a:xfrm>
          <a:prstGeom prst="rect">
            <a:avLst/>
          </a:prstGeom>
        </p:spPr>
        <p:txBody>
          <a:bodyPr wrap="none" fromWordArt="1">
            <a:prstTxWarp prst="textInflateTop">
              <a:avLst>
                <a:gd name="adj" fmla="val 7397"/>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effectLst>
                <a:latin typeface="High Tower Text"/>
              </a:rPr>
              <a:t> </a:t>
            </a: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 </a:t>
            </a:r>
            <a:r>
              <a:rPr lang="es-ES" sz="3600" kern="10" dirty="0" err="1">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Marguerita</a:t>
            </a: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 (Elvis </a:t>
            </a:r>
            <a:r>
              <a:rPr lang="es-ES" sz="3600" kern="10" dirty="0" err="1">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Presley</a:t>
            </a: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 </a:t>
            </a:r>
          </a:p>
        </p:txBody>
      </p:sp>
      <p:sp>
        <p:nvSpPr>
          <p:cNvPr id="7" name="WordArt 6"/>
          <p:cNvSpPr>
            <a:spLocks noChangeArrowheads="1" noChangeShapeType="1" noTextEdit="1"/>
          </p:cNvSpPr>
          <p:nvPr/>
        </p:nvSpPr>
        <p:spPr bwMode="auto">
          <a:xfrm>
            <a:off x="1115616" y="4729708"/>
            <a:ext cx="6408712" cy="637034"/>
          </a:xfrm>
          <a:prstGeom prst="rect">
            <a:avLst/>
          </a:prstGeom>
        </p:spPr>
        <p:txBody>
          <a:bodyPr wrap="none" fromWordArt="1">
            <a:prstTxWarp prst="textInflateTop">
              <a:avLst>
                <a:gd name="adj" fmla="val 7397"/>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effectLst>
                <a:latin typeface="High Tower Text"/>
              </a:rPr>
              <a:t> </a:t>
            </a: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 </a:t>
            </a:r>
            <a:r>
              <a:rPr lang="es-ES" sz="3600" kern="10" dirty="0" err="1">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Speedy</a:t>
            </a: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 González (Manolo Muñoz) </a:t>
            </a:r>
          </a:p>
        </p:txBody>
      </p:sp>
    </p:spTree>
  </p:cSld>
  <p:clrMapOvr>
    <a:masterClrMapping/>
  </p:clrMapOvr>
  <mc:AlternateContent xmlns:mc="http://schemas.openxmlformats.org/markup-compatibility/2006" xmlns:p14="http://schemas.microsoft.com/office/powerpoint/2010/main">
    <mc:Choice Requires="p14">
      <p:transition spd="slow" p14:dur="2000" advTm="20000">
        <p:wipe/>
      </p:transition>
    </mc:Choice>
    <mc:Fallback xmlns="">
      <p:transition spd="slow" advTm="20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75778"/>
                                        </p:tgtEl>
                                        <p:attrNameLst>
                                          <p:attrName>style.visibility</p:attrName>
                                        </p:attrNameLst>
                                      </p:cBhvr>
                                      <p:to>
                                        <p:strVal val="visible"/>
                                      </p:to>
                                    </p:set>
                                    <p:animEffect transition="in" filter="fade">
                                      <p:cBhvr>
                                        <p:cTn id="7" dur="2000"/>
                                        <p:tgtEl>
                                          <p:spTgt spid="75778"/>
                                        </p:tgtEl>
                                      </p:cBhvr>
                                    </p:animEffect>
                                    <p:anim calcmode="lin" valueType="num">
                                      <p:cBhvr>
                                        <p:cTn id="8" dur="2000" fill="hold"/>
                                        <p:tgtEl>
                                          <p:spTgt spid="75778"/>
                                        </p:tgtEl>
                                        <p:attrNameLst>
                                          <p:attrName>ppt_x</p:attrName>
                                        </p:attrNameLst>
                                      </p:cBhvr>
                                      <p:tavLst>
                                        <p:tav tm="0">
                                          <p:val>
                                            <p:strVal val="#ppt_x"/>
                                          </p:val>
                                        </p:tav>
                                        <p:tav tm="100000">
                                          <p:val>
                                            <p:strVal val="#ppt_x"/>
                                          </p:val>
                                        </p:tav>
                                      </p:tavLst>
                                    </p:anim>
                                    <p:anim calcmode="lin" valueType="num">
                                      <p:cBhvr>
                                        <p:cTn id="9" dur="2000" fill="hold"/>
                                        <p:tgtEl>
                                          <p:spTgt spid="7577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500"/>
                                  </p:stCondLst>
                                  <p:childTnLst>
                                    <p:set>
                                      <p:cBhvr>
                                        <p:cTn id="12" dur="1" fill="hold">
                                          <p:stCondLst>
                                            <p:cond delay="0"/>
                                          </p:stCondLst>
                                        </p:cTn>
                                        <p:tgtEl>
                                          <p:spTgt spid="75779"/>
                                        </p:tgtEl>
                                        <p:attrNameLst>
                                          <p:attrName>style.visibility</p:attrName>
                                        </p:attrNameLst>
                                      </p:cBhvr>
                                      <p:to>
                                        <p:strVal val="visible"/>
                                      </p:to>
                                    </p:set>
                                    <p:anim calcmode="lin" valueType="num">
                                      <p:cBhvr additive="base">
                                        <p:cTn id="13" dur="2000" fill="hold"/>
                                        <p:tgtEl>
                                          <p:spTgt spid="75779"/>
                                        </p:tgtEl>
                                        <p:attrNameLst>
                                          <p:attrName>ppt_x</p:attrName>
                                        </p:attrNameLst>
                                      </p:cBhvr>
                                      <p:tavLst>
                                        <p:tav tm="0">
                                          <p:val>
                                            <p:strVal val="#ppt_x"/>
                                          </p:val>
                                        </p:tav>
                                        <p:tav tm="100000">
                                          <p:val>
                                            <p:strVal val="#ppt_x"/>
                                          </p:val>
                                        </p:tav>
                                      </p:tavLst>
                                    </p:anim>
                                    <p:anim calcmode="lin" valueType="num">
                                      <p:cBhvr additive="base">
                                        <p:cTn id="14" dur="2000" fill="hold"/>
                                        <p:tgtEl>
                                          <p:spTgt spid="7577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75779"/>
                                        </p:tgtEl>
                                        <p:attrNameLst>
                                          <p:attrName>style.visibility</p:attrName>
                                        </p:attrNameLst>
                                      </p:cBhvr>
                                      <p:to>
                                        <p:strVal val="visible"/>
                                      </p:to>
                                    </p:set>
                                    <p:anim calcmode="lin" valueType="num">
                                      <p:cBhvr>
                                        <p:cTn id="17" dur="2000" fill="hold"/>
                                        <p:tgtEl>
                                          <p:spTgt spid="75779"/>
                                        </p:tgtEl>
                                        <p:attrNameLst>
                                          <p:attrName>ppt_w</p:attrName>
                                        </p:attrNameLst>
                                      </p:cBhvr>
                                      <p:tavLst>
                                        <p:tav tm="0" fmla="#ppt_w*sin(2.5*pi*$)">
                                          <p:val>
                                            <p:fltVal val="0"/>
                                          </p:val>
                                        </p:tav>
                                        <p:tav tm="100000">
                                          <p:val>
                                            <p:fltVal val="1"/>
                                          </p:val>
                                        </p:tav>
                                      </p:tavLst>
                                    </p:anim>
                                    <p:anim calcmode="lin" valueType="num">
                                      <p:cBhvr>
                                        <p:cTn id="18" dur="2000" fill="hold"/>
                                        <p:tgtEl>
                                          <p:spTgt spid="7577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500"/>
                            </p:stCondLst>
                            <p:childTnLst>
                              <p:par>
                                <p:cTn id="20" presetID="47" presetClass="entr" presetSubtype="0" fill="hold" nodeType="afterEffect">
                                  <p:stCondLst>
                                    <p:cond delay="500"/>
                                  </p:stCondLst>
                                  <p:childTnLst>
                                    <p:set>
                                      <p:cBhvr>
                                        <p:cTn id="21" dur="1" fill="hold">
                                          <p:stCondLst>
                                            <p:cond delay="0"/>
                                          </p:stCondLst>
                                        </p:cTn>
                                        <p:tgtEl>
                                          <p:spTgt spid="75780"/>
                                        </p:tgtEl>
                                        <p:attrNameLst>
                                          <p:attrName>style.visibility</p:attrName>
                                        </p:attrNameLst>
                                      </p:cBhvr>
                                      <p:to>
                                        <p:strVal val="visible"/>
                                      </p:to>
                                    </p:set>
                                    <p:animEffect transition="in" filter="fade">
                                      <p:cBhvr>
                                        <p:cTn id="22" dur="2000"/>
                                        <p:tgtEl>
                                          <p:spTgt spid="75780"/>
                                        </p:tgtEl>
                                      </p:cBhvr>
                                    </p:animEffect>
                                    <p:anim calcmode="lin" valueType="num">
                                      <p:cBhvr>
                                        <p:cTn id="23" dur="2000" fill="hold"/>
                                        <p:tgtEl>
                                          <p:spTgt spid="75780"/>
                                        </p:tgtEl>
                                        <p:attrNameLst>
                                          <p:attrName>ppt_x</p:attrName>
                                        </p:attrNameLst>
                                      </p:cBhvr>
                                      <p:tavLst>
                                        <p:tav tm="0">
                                          <p:val>
                                            <p:strVal val="#ppt_x"/>
                                          </p:val>
                                        </p:tav>
                                        <p:tav tm="100000">
                                          <p:val>
                                            <p:strVal val="#ppt_x"/>
                                          </p:val>
                                        </p:tav>
                                      </p:tavLst>
                                    </p:anim>
                                    <p:anim calcmode="lin" valueType="num">
                                      <p:cBhvr>
                                        <p:cTn id="24" dur="2000" fill="hold"/>
                                        <p:tgtEl>
                                          <p:spTgt spid="75780"/>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7000"/>
                            </p:stCondLst>
                            <p:childTnLst>
                              <p:par>
                                <p:cTn id="26" presetID="55" presetClass="entr" presetSubtype="0" fill="hold" nodeType="afterEffect">
                                  <p:stCondLst>
                                    <p:cond delay="500"/>
                                  </p:stCondLst>
                                  <p:childTnLst>
                                    <p:set>
                                      <p:cBhvr>
                                        <p:cTn id="27" dur="1" fill="hold">
                                          <p:stCondLst>
                                            <p:cond delay="0"/>
                                          </p:stCondLst>
                                        </p:cTn>
                                        <p:tgtEl>
                                          <p:spTgt spid="75782"/>
                                        </p:tgtEl>
                                        <p:attrNameLst>
                                          <p:attrName>style.visibility</p:attrName>
                                        </p:attrNameLst>
                                      </p:cBhvr>
                                      <p:to>
                                        <p:strVal val="visible"/>
                                      </p:to>
                                    </p:set>
                                    <p:anim calcmode="lin" valueType="num">
                                      <p:cBhvr>
                                        <p:cTn id="28" dur="2000" fill="hold"/>
                                        <p:tgtEl>
                                          <p:spTgt spid="75782"/>
                                        </p:tgtEl>
                                        <p:attrNameLst>
                                          <p:attrName>ppt_w</p:attrName>
                                        </p:attrNameLst>
                                      </p:cBhvr>
                                      <p:tavLst>
                                        <p:tav tm="0">
                                          <p:val>
                                            <p:strVal val="#ppt_w*0.70"/>
                                          </p:val>
                                        </p:tav>
                                        <p:tav tm="100000">
                                          <p:val>
                                            <p:strVal val="#ppt_w"/>
                                          </p:val>
                                        </p:tav>
                                      </p:tavLst>
                                    </p:anim>
                                    <p:anim calcmode="lin" valueType="num">
                                      <p:cBhvr>
                                        <p:cTn id="29" dur="2000" fill="hold"/>
                                        <p:tgtEl>
                                          <p:spTgt spid="75782"/>
                                        </p:tgtEl>
                                        <p:attrNameLst>
                                          <p:attrName>ppt_h</p:attrName>
                                        </p:attrNameLst>
                                      </p:cBhvr>
                                      <p:tavLst>
                                        <p:tav tm="0">
                                          <p:val>
                                            <p:strVal val="#ppt_h"/>
                                          </p:val>
                                        </p:tav>
                                        <p:tav tm="100000">
                                          <p:val>
                                            <p:strVal val="#ppt_h"/>
                                          </p:val>
                                        </p:tav>
                                      </p:tavLst>
                                    </p:anim>
                                    <p:animEffect transition="in" filter="fade">
                                      <p:cBhvr>
                                        <p:cTn id="30" dur="2000"/>
                                        <p:tgtEl>
                                          <p:spTgt spid="75782"/>
                                        </p:tgtEl>
                                      </p:cBhvr>
                                    </p:animEffect>
                                  </p:childTnLst>
                                </p:cTn>
                              </p:par>
                            </p:childTnLst>
                          </p:cTn>
                        </p:par>
                        <p:par>
                          <p:cTn id="31" fill="hold" nodeType="afterGroup">
                            <p:stCondLst>
                              <p:cond delay="9500"/>
                            </p:stCondLst>
                            <p:childTnLst>
                              <p:par>
                                <p:cTn id="32" presetID="42" presetClass="entr" presetSubtype="0" fill="hold" nodeType="afterEffect">
                                  <p:stCondLst>
                                    <p:cond delay="500"/>
                                  </p:stCondLst>
                                  <p:childTnLst>
                                    <p:set>
                                      <p:cBhvr>
                                        <p:cTn id="33" dur="1" fill="hold">
                                          <p:stCondLst>
                                            <p:cond delay="0"/>
                                          </p:stCondLst>
                                        </p:cTn>
                                        <p:tgtEl>
                                          <p:spTgt spid="75781"/>
                                        </p:tgtEl>
                                        <p:attrNameLst>
                                          <p:attrName>style.visibility</p:attrName>
                                        </p:attrNameLst>
                                      </p:cBhvr>
                                      <p:to>
                                        <p:strVal val="visible"/>
                                      </p:to>
                                    </p:set>
                                    <p:animEffect transition="in" filter="fade">
                                      <p:cBhvr>
                                        <p:cTn id="34" dur="2000"/>
                                        <p:tgtEl>
                                          <p:spTgt spid="75781"/>
                                        </p:tgtEl>
                                      </p:cBhvr>
                                    </p:animEffect>
                                    <p:anim calcmode="lin" valueType="num">
                                      <p:cBhvr>
                                        <p:cTn id="35" dur="2000" fill="hold"/>
                                        <p:tgtEl>
                                          <p:spTgt spid="75781"/>
                                        </p:tgtEl>
                                        <p:attrNameLst>
                                          <p:attrName>ppt_x</p:attrName>
                                        </p:attrNameLst>
                                      </p:cBhvr>
                                      <p:tavLst>
                                        <p:tav tm="0">
                                          <p:val>
                                            <p:strVal val="#ppt_x"/>
                                          </p:val>
                                        </p:tav>
                                        <p:tav tm="100000">
                                          <p:val>
                                            <p:strVal val="#ppt_x"/>
                                          </p:val>
                                        </p:tav>
                                      </p:tavLst>
                                    </p:anim>
                                    <p:anim calcmode="lin" valueType="num">
                                      <p:cBhvr>
                                        <p:cTn id="36" dur="2000" fill="hold"/>
                                        <p:tgtEl>
                                          <p:spTgt spid="75781"/>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12000"/>
                            </p:stCondLst>
                            <p:childTnLst>
                              <p:par>
                                <p:cTn id="38" presetID="55" presetClass="entr" presetSubtype="0" fill="hold" nodeType="afterEffect">
                                  <p:stCondLst>
                                    <p:cond delay="500"/>
                                  </p:stCondLst>
                                  <p:childTnLst>
                                    <p:set>
                                      <p:cBhvr>
                                        <p:cTn id="39" dur="1" fill="hold">
                                          <p:stCondLst>
                                            <p:cond delay="0"/>
                                          </p:stCondLst>
                                        </p:cTn>
                                        <p:tgtEl>
                                          <p:spTgt spid="7"/>
                                        </p:tgtEl>
                                        <p:attrNameLst>
                                          <p:attrName>style.visibility</p:attrName>
                                        </p:attrNameLst>
                                      </p:cBhvr>
                                      <p:to>
                                        <p:strVal val="visible"/>
                                      </p:to>
                                    </p:set>
                                    <p:anim calcmode="lin" valueType="num">
                                      <p:cBhvr>
                                        <p:cTn id="40" dur="2000" fill="hold"/>
                                        <p:tgtEl>
                                          <p:spTgt spid="7"/>
                                        </p:tgtEl>
                                        <p:attrNameLst>
                                          <p:attrName>ppt_w</p:attrName>
                                        </p:attrNameLst>
                                      </p:cBhvr>
                                      <p:tavLst>
                                        <p:tav tm="0">
                                          <p:val>
                                            <p:strVal val="#ppt_w*0.70"/>
                                          </p:val>
                                        </p:tav>
                                        <p:tav tm="100000">
                                          <p:val>
                                            <p:strVal val="#ppt_w"/>
                                          </p:val>
                                        </p:tav>
                                      </p:tavLst>
                                    </p:anim>
                                    <p:anim calcmode="lin" valueType="num">
                                      <p:cBhvr>
                                        <p:cTn id="41" dur="2000" fill="hold"/>
                                        <p:tgtEl>
                                          <p:spTgt spid="7"/>
                                        </p:tgtEl>
                                        <p:attrNameLst>
                                          <p:attrName>ppt_h</p:attrName>
                                        </p:attrNameLst>
                                      </p:cBhvr>
                                      <p:tavLst>
                                        <p:tav tm="0">
                                          <p:val>
                                            <p:strVal val="#ppt_h"/>
                                          </p:val>
                                        </p:tav>
                                        <p:tav tm="100000">
                                          <p:val>
                                            <p:strVal val="#ppt_h"/>
                                          </p:val>
                                        </p:tav>
                                      </p:tavLst>
                                    </p:anim>
                                    <p:animEffect transition="in" filter="fade">
                                      <p:cBhvr>
                                        <p:cTn id="4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9634"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9635"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solidFill>
                <a:srgbClr val="000000"/>
              </a:solidFill>
            </a:endParaRPr>
          </a:p>
        </p:txBody>
      </p:sp>
      <p:pic>
        <p:nvPicPr>
          <p:cNvPr id="6963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7"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9638"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6963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2620</TotalTime>
  <Words>2052</Words>
  <Application>Microsoft Office PowerPoint</Application>
  <PresentationFormat>Presentación en pantalla (16:10)</PresentationFormat>
  <Paragraphs>79</Paragraphs>
  <Slides>66</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66</vt:i4>
      </vt:variant>
    </vt:vector>
  </HeadingPairs>
  <TitlesOfParts>
    <vt:vector size="75"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231</cp:revision>
  <dcterms:created xsi:type="dcterms:W3CDTF">2014-06-03T13:00:43Z</dcterms:created>
  <dcterms:modified xsi:type="dcterms:W3CDTF">2023-08-13T08:35:23Z</dcterms:modified>
</cp:coreProperties>
</file>