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301" r:id="rId3"/>
    <p:sldId id="257" r:id="rId4"/>
    <p:sldId id="289" r:id="rId5"/>
    <p:sldId id="302" r:id="rId6"/>
    <p:sldId id="291" r:id="rId7"/>
    <p:sldId id="288" r:id="rId8"/>
    <p:sldId id="303" r:id="rId9"/>
    <p:sldId id="287" r:id="rId10"/>
    <p:sldId id="286" r:id="rId11"/>
    <p:sldId id="304" r:id="rId12"/>
    <p:sldId id="285" r:id="rId13"/>
    <p:sldId id="284" r:id="rId14"/>
    <p:sldId id="305" r:id="rId15"/>
    <p:sldId id="283" r:id="rId16"/>
    <p:sldId id="282" r:id="rId17"/>
    <p:sldId id="281" r:id="rId18"/>
    <p:sldId id="306" r:id="rId19"/>
    <p:sldId id="280" r:id="rId20"/>
    <p:sldId id="279" r:id="rId21"/>
    <p:sldId id="307" r:id="rId22"/>
    <p:sldId id="278" r:id="rId23"/>
    <p:sldId id="277" r:id="rId24"/>
    <p:sldId id="308" r:id="rId25"/>
    <p:sldId id="276" r:id="rId26"/>
    <p:sldId id="309" r:id="rId27"/>
    <p:sldId id="274" r:id="rId28"/>
    <p:sldId id="315" r:id="rId29"/>
    <p:sldId id="273" r:id="rId30"/>
    <p:sldId id="310" r:id="rId31"/>
    <p:sldId id="272" r:id="rId32"/>
    <p:sldId id="271" r:id="rId33"/>
    <p:sldId id="270" r:id="rId34"/>
    <p:sldId id="311" r:id="rId35"/>
    <p:sldId id="269" r:id="rId36"/>
    <p:sldId id="268" r:id="rId37"/>
    <p:sldId id="267" r:id="rId38"/>
    <p:sldId id="266" r:id="rId39"/>
    <p:sldId id="312" r:id="rId40"/>
    <p:sldId id="265" r:id="rId41"/>
    <p:sldId id="264" r:id="rId42"/>
    <p:sldId id="263" r:id="rId43"/>
    <p:sldId id="262" r:id="rId44"/>
    <p:sldId id="261" r:id="rId45"/>
    <p:sldId id="260" r:id="rId46"/>
    <p:sldId id="259" r:id="rId47"/>
    <p:sldId id="299" r:id="rId48"/>
    <p:sldId id="298" r:id="rId49"/>
    <p:sldId id="297" r:id="rId50"/>
    <p:sldId id="313" r:id="rId51"/>
    <p:sldId id="296" r:id="rId52"/>
    <p:sldId id="295" r:id="rId53"/>
    <p:sldId id="294" r:id="rId54"/>
    <p:sldId id="293" r:id="rId55"/>
    <p:sldId id="300" r:id="rId56"/>
    <p:sldId id="292" r:id="rId57"/>
    <p:sldId id="316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k7SMEYoQeSbKWR6bwWbPg" hashData="/wVvPuH7yQ9x248SH2Vlv7caNB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336600"/>
    <a:srgbClr val="663300"/>
    <a:srgbClr val="996633"/>
    <a:srgbClr val="CC9900"/>
    <a:srgbClr val="993366"/>
    <a:srgbClr val="BAE18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72" autoAdjust="0"/>
    <p:restoredTop sz="94640" autoAdjust="0"/>
  </p:normalViewPr>
  <p:slideViewPr>
    <p:cSldViewPr>
      <p:cViewPr>
        <p:scale>
          <a:sx n="50" d="100"/>
          <a:sy n="50" d="100"/>
        </p:scale>
        <p:origin x="-390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4C7A1C-8CEB-40E0-B0DF-5EE3204A9A26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684AFA-782D-4BBD-BF00-4D3EA4667AF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684AFA-782D-4BBD-BF00-4D3EA4667AFA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4D43B-1C76-402A-AE47-9D22B97430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4B594-B520-4453-9571-1D1064D415CF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00C9F-3BB9-4803-B062-D95CBAF77C5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788E0B0-C638-4C59-86DC-3D5B4D87F25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ln>
            <a:solidFill>
              <a:schemeClr val="bg1"/>
            </a:solidFill>
          </a:ln>
        </p:spPr>
      </p:pic>
      <p:pic>
        <p:nvPicPr>
          <p:cNvPr id="5" name="4 Imagen" descr="9017956_53983f079f_o.jpg"/>
          <p:cNvPicPr>
            <a:picLocks noChangeAspect="1"/>
          </p:cNvPicPr>
          <p:nvPr/>
        </p:nvPicPr>
        <p:blipFill>
          <a:blip r:embed="rId4"/>
          <a:srcRect b="13804"/>
          <a:stretch>
            <a:fillRect/>
          </a:stretch>
        </p:blipFill>
        <p:spPr>
          <a:xfrm>
            <a:off x="428596" y="428604"/>
            <a:ext cx="8215370" cy="5929354"/>
          </a:xfrm>
          <a:prstGeom prst="roundRect">
            <a:avLst/>
          </a:prstGeom>
          <a:ln w="76200" cap="sq">
            <a:solidFill>
              <a:schemeClr val="bg2">
                <a:lumMod val="75000"/>
              </a:schemeClr>
            </a:solidFill>
            <a:bevel/>
          </a:ln>
        </p:spPr>
      </p:pic>
      <p:sp>
        <p:nvSpPr>
          <p:cNvPr id="6" name="5 CuadroTexto"/>
          <p:cNvSpPr txBox="1"/>
          <p:nvPr/>
        </p:nvSpPr>
        <p:spPr>
          <a:xfrm>
            <a:off x="1285852" y="285728"/>
            <a:ext cx="6705338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Cooper Black" pitchFamily="18" charset="0"/>
              </a:rPr>
              <a:t>       </a:t>
            </a:r>
            <a:r>
              <a:rPr lang="es-ES" sz="4400" b="1" dirty="0" err="1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Treze</a:t>
            </a:r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 </a:t>
            </a:r>
            <a:r>
              <a:rPr lang="es-ES" sz="4400" b="1" dirty="0" err="1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Tílias</a:t>
            </a:r>
            <a:endParaRPr lang="es-ES" sz="4400" b="1" dirty="0" smtClean="0">
              <a:ln>
                <a:solidFill>
                  <a:sysClr val="windowText" lastClr="000000"/>
                </a:solidFill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glow rad="101600">
                  <a:schemeClr val="bg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  <a:p>
            <a:pPr algn="ctr"/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Santa Catarina-Brasil</a:t>
            </a:r>
          </a:p>
          <a:p>
            <a:r>
              <a:rPr lang="es-ES" sz="44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  </a:t>
            </a:r>
          </a:p>
          <a:p>
            <a:endParaRPr lang="es-ES" sz="6000" dirty="0">
              <a:ln>
                <a:solidFill>
                  <a:sysClr val="windowText" lastClr="000000"/>
                </a:solidFill>
              </a:ln>
            </a:endParaRPr>
          </a:p>
        </p:txBody>
      </p:sp>
    </p:spTree>
  </p:cSld>
  <p:clrMapOvr>
    <a:masterClrMapping/>
  </p:clrMapOvr>
  <p:transition advTm="20000">
    <p:sndAc>
      <p:stSnd>
        <p:snd r:embed="rId2" name="vals voces de primav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785950" cy="5214974"/>
          </a:xfrm>
          <a:prstGeom prst="rect">
            <a:avLst/>
          </a:prstGeom>
          <a:solidFill>
            <a:srgbClr val="0066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0"/>
            <a:ext cx="1785950" cy="5214974"/>
          </a:xfrm>
          <a:prstGeom prst="rect">
            <a:avLst/>
          </a:prstGeom>
          <a:solidFill>
            <a:srgbClr val="0066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714744" y="0"/>
            <a:ext cx="1785950" cy="5214974"/>
          </a:xfrm>
          <a:prstGeom prst="rect">
            <a:avLst/>
          </a:prstGeom>
          <a:solidFill>
            <a:srgbClr val="0066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72132" y="0"/>
            <a:ext cx="1785950" cy="5214974"/>
          </a:xfrm>
          <a:prstGeom prst="rect">
            <a:avLst/>
          </a:prstGeom>
          <a:solidFill>
            <a:srgbClr val="0066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429520" y="0"/>
            <a:ext cx="1714480" cy="5214974"/>
          </a:xfrm>
          <a:prstGeom prst="rect">
            <a:avLst/>
          </a:prstGeom>
          <a:solidFill>
            <a:srgbClr val="0066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-214346" y="0"/>
            <a:ext cx="67151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aquí una historia de amor, valor, trabajo y perseverancia, que comienza aquí, en Austria, el Tirol ...</a:t>
            </a:r>
            <a:endParaRPr lang="es-ES" sz="28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76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14298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1142984"/>
            <a:ext cx="9144000" cy="114298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715016"/>
            <a:ext cx="9144000" cy="114298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572008"/>
            <a:ext cx="9144000" cy="114298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9144000" cy="114298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429000"/>
            <a:ext cx="9144000" cy="1142984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0"/>
            <a:ext cx="82868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1933, después de la Primera Guerra Mundial, Austria se encontraba bajo una severa crisis económica. La población sufre de falta de alimentos, dinero y oportunidades ...</a:t>
            </a:r>
            <a:endParaRPr lang="es-ES" sz="28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edg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1" animBg="1"/>
      <p:bldP spid="9" grpId="2" animBg="1"/>
      <p:bldP spid="10" grpId="0" animBg="1"/>
      <p:bldP spid="10" grpId="1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7372743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571480"/>
            <a:ext cx="8010580" cy="565312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857232"/>
            <a:ext cx="7234286" cy="5091146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214282" y="0"/>
            <a:ext cx="2714644" cy="2143140"/>
          </a:xfrm>
          <a:prstGeom prst="rect">
            <a:avLst/>
          </a:prstGeom>
          <a:solidFill>
            <a:srgbClr val="0066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282" y="2285992"/>
            <a:ext cx="2714644" cy="2143140"/>
          </a:xfrm>
          <a:prstGeom prst="rect">
            <a:avLst/>
          </a:prstGeom>
          <a:solidFill>
            <a:srgbClr val="FFC0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282" y="4714860"/>
            <a:ext cx="2714644" cy="2143140"/>
          </a:xfrm>
          <a:prstGeom prst="rect">
            <a:avLst/>
          </a:prstGeom>
          <a:solidFill>
            <a:srgbClr val="0066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214678" y="0"/>
            <a:ext cx="2714644" cy="2143140"/>
          </a:xfrm>
          <a:prstGeom prst="rect">
            <a:avLst/>
          </a:prstGeom>
          <a:solidFill>
            <a:srgbClr val="FFC0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143240" y="2285992"/>
            <a:ext cx="2714644" cy="2143140"/>
          </a:xfrm>
          <a:prstGeom prst="rect">
            <a:avLst/>
          </a:prstGeom>
          <a:solidFill>
            <a:srgbClr val="0066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215074" y="2285992"/>
            <a:ext cx="2714644" cy="2143140"/>
          </a:xfrm>
          <a:prstGeom prst="rect">
            <a:avLst/>
          </a:prstGeom>
          <a:solidFill>
            <a:srgbClr val="FFC0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143636" y="0"/>
            <a:ext cx="2714644" cy="2143140"/>
          </a:xfrm>
          <a:prstGeom prst="rect">
            <a:avLst/>
          </a:prstGeom>
          <a:solidFill>
            <a:srgbClr val="0066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143240" y="4714860"/>
            <a:ext cx="2714644" cy="2143140"/>
          </a:xfrm>
          <a:prstGeom prst="rect">
            <a:avLst/>
          </a:prstGeom>
          <a:solidFill>
            <a:srgbClr val="FFC0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215074" y="4714860"/>
            <a:ext cx="2714644" cy="2143140"/>
          </a:xfrm>
          <a:prstGeom prst="rect">
            <a:avLst/>
          </a:prstGeom>
          <a:solidFill>
            <a:srgbClr val="0066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285721" y="285728"/>
            <a:ext cx="56436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región del Tirol fue duramente golpeada por la crisis. Además de la pérdida de parte de su territorio a Italia, los campesinos perdieron sus tierras porque no podían pagar sus impuestos ...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FFC0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00B05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85786" y="4180344"/>
            <a:ext cx="70009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 entonces cuando el Ministro de Agricultura de Austria, Andreas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Thaler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decide dar un destino seguro para su familia y parte de su pueblo, la promoción de una migración a la región de América del Sur ..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ilder_TA_017_0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28662" y="0"/>
            <a:ext cx="7143768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928662" y="0"/>
            <a:ext cx="7143800" cy="6858000"/>
          </a:xfrm>
          <a:prstGeom prst="diamond">
            <a:avLst/>
          </a:prstGeom>
          <a:solidFill>
            <a:srgbClr val="99663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000100" y="0"/>
            <a:ext cx="7000924" cy="6858000"/>
          </a:xfrm>
          <a:prstGeom prst="diamond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993366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500034" y="214290"/>
            <a:ext cx="8153424" cy="6224606"/>
          </a:xfrm>
          <a:prstGeom prst="diamond">
            <a:avLst/>
          </a:prstGeom>
          <a:solidFill>
            <a:srgbClr val="0066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071538" y="571480"/>
            <a:ext cx="7019940" cy="5429288"/>
          </a:xfrm>
          <a:prstGeom prst="diamond">
            <a:avLst/>
          </a:prstGeom>
          <a:solidFill>
            <a:srgbClr val="993366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785918" y="1071546"/>
            <a:ext cx="5600704" cy="4438680"/>
          </a:xfrm>
          <a:prstGeom prst="diamond">
            <a:avLst/>
          </a:prstGeom>
          <a:solidFill>
            <a:srgbClr val="006600">
              <a:alpha val="6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500430" y="0"/>
            <a:ext cx="585794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de investigar varios países de Sudamérica, la decisión cayó sobre el estado de Santa Catarina en Brasil, dada la belleza de la región y su similitud con el valle del Tirol, Austria </a:t>
            </a:r>
            <a:b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4"/>
          <a:srcRect l="1714" t="2286" r="1429" b="1714"/>
          <a:stretch>
            <a:fillRect/>
          </a:stretch>
        </p:blipFill>
        <p:spPr>
          <a:xfrm>
            <a:off x="571472" y="428604"/>
            <a:ext cx="8072494" cy="60007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ilder_TA_035_02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095242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643998" cy="6429420"/>
          </a:xfrm>
          <a:prstGeom prst="rect">
            <a:avLst/>
          </a:prstGeom>
          <a:solidFill>
            <a:schemeClr val="tx1">
              <a:lumMod val="50000"/>
              <a:alpha val="5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71472" y="357166"/>
            <a:ext cx="7929618" cy="5857916"/>
          </a:xfrm>
          <a:prstGeom prst="rect">
            <a:avLst/>
          </a:prstGeom>
          <a:solidFill>
            <a:srgbClr val="FF0000">
              <a:alpha val="5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643998" cy="6429420"/>
          </a:xfrm>
          <a:prstGeom prst="rect">
            <a:avLst/>
          </a:prstGeom>
          <a:solidFill>
            <a:srgbClr val="0066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1071546"/>
            <a:ext cx="7429552" cy="4795870"/>
          </a:xfrm>
          <a:prstGeom prst="rect">
            <a:avLst/>
          </a:prstGeom>
          <a:solidFill>
            <a:srgbClr val="0066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9098280" y="-4571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214810" y="0"/>
            <a:ext cx="4572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de un largo viaje por mar y tierra, llegaron aquí los primeros 84 inmigrantes. De inmediato comenzaron a prepararse para las propiedades y construir sus casas </a:t>
            </a:r>
            <a:b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00034" y="357166"/>
            <a:ext cx="8072494" cy="5857916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472" y="5042118"/>
            <a:ext cx="79296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fue una de las primeras casas que se construyeron en estilo rústico. Que perdura hasta hoy y constituye un hito de la fisonomía de la ciudad ...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ilder_TA_043_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41452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142984"/>
          </a:xfrm>
          <a:prstGeom prst="rect">
            <a:avLst/>
          </a:prstGeom>
          <a:solidFill>
            <a:srgbClr val="C00000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142984"/>
            <a:ext cx="9144000" cy="1142984"/>
          </a:xfrm>
          <a:prstGeom prst="rect">
            <a:avLst/>
          </a:prstGeom>
          <a:solidFill>
            <a:srgbClr val="C00000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285992"/>
            <a:ext cx="9144000" cy="1142984"/>
          </a:xfrm>
          <a:prstGeom prst="rect">
            <a:avLst/>
          </a:prstGeom>
          <a:solidFill>
            <a:srgbClr val="C00000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429000"/>
            <a:ext cx="9144000" cy="1142984"/>
          </a:xfrm>
          <a:prstGeom prst="rect">
            <a:avLst/>
          </a:prstGeom>
          <a:solidFill>
            <a:srgbClr val="C00000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500570"/>
            <a:ext cx="9144000" cy="1214446"/>
          </a:xfrm>
          <a:prstGeom prst="rect">
            <a:avLst/>
          </a:prstGeom>
          <a:solidFill>
            <a:srgbClr val="C00000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715016"/>
            <a:ext cx="9144000" cy="1142984"/>
          </a:xfrm>
          <a:prstGeom prst="rect">
            <a:avLst/>
          </a:prstGeom>
          <a:solidFill>
            <a:srgbClr val="C00000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485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9144000" cy="1571612"/>
          </a:xfrm>
          <a:prstGeom prst="diamond">
            <a:avLst/>
          </a:prstGeom>
          <a:solidFill>
            <a:schemeClr val="accent2">
              <a:lumMod val="50000"/>
              <a:alpha val="84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1571612"/>
            <a:ext cx="9144000" cy="1785950"/>
          </a:xfrm>
          <a:prstGeom prst="diamond">
            <a:avLst/>
          </a:prstGeom>
          <a:solidFill>
            <a:schemeClr val="accent2">
              <a:lumMod val="50000"/>
              <a:alpha val="84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3357562"/>
            <a:ext cx="9144000" cy="1714512"/>
          </a:xfrm>
          <a:prstGeom prst="diamond">
            <a:avLst/>
          </a:prstGeom>
          <a:solidFill>
            <a:schemeClr val="accent2">
              <a:lumMod val="50000"/>
              <a:alpha val="84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5072050"/>
            <a:ext cx="9144000" cy="1785950"/>
          </a:xfrm>
          <a:prstGeom prst="diamond">
            <a:avLst/>
          </a:prstGeom>
          <a:solidFill>
            <a:schemeClr val="accent2">
              <a:lumMod val="50000"/>
              <a:alpha val="84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2143108" y="0"/>
            <a:ext cx="70008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día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Thaler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va a una librería y se encuentra con un libro en alemán llamado "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Dreizehnlinden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", que significa "Lime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Tree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Trece". ¿Cuál fue su sorpresa por el momento. Él no dudó en asignar el nombre de Trece </a:t>
            </a:r>
            <a:r>
              <a:rPr lang="es-ES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Tílias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pequeño pueblo que acababa de encontrar ...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3000364" cy="6858000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3000364" y="0"/>
            <a:ext cx="3000396" cy="6858000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6000760" y="0"/>
            <a:ext cx="3143240" cy="6858000"/>
          </a:xfrm>
          <a:prstGeom prst="rtTriangl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3000364" cy="6858000"/>
          </a:xfrm>
          <a:prstGeom prst="rtTriangle">
            <a:avLst/>
          </a:prstGeom>
          <a:solidFill>
            <a:srgbClr val="0066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000364" y="0"/>
            <a:ext cx="3000364" cy="6858000"/>
          </a:xfrm>
          <a:prstGeom prst="rtTriangle">
            <a:avLst/>
          </a:prstGeom>
          <a:solidFill>
            <a:srgbClr val="0066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6000760" y="0"/>
            <a:ext cx="3143240" cy="6858000"/>
          </a:xfrm>
          <a:prstGeom prst="rtTriangle">
            <a:avLst/>
          </a:prstGeom>
          <a:solidFill>
            <a:srgbClr val="006600">
              <a:alpha val="7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357158" y="4180344"/>
            <a:ext cx="84296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es el árbol que se llama "cal", que dio origen al nombre del libro del poeta </a:t>
            </a:r>
            <a:r>
              <a:rPr lang="es-ES" sz="28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Wilhelm</a:t>
            </a: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Weber, y después de la ciudad de "</a:t>
            </a:r>
            <a:r>
              <a:rPr lang="es-ES" sz="28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Treze</a:t>
            </a: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Lime </a:t>
            </a:r>
            <a:r>
              <a:rPr lang="es-ES" sz="28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Tree</a:t>
            </a: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". Es de origen austriaco, y se ha adaptado muy bien en la región ...</a:t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827" y="0"/>
            <a:ext cx="9215827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8643934" cy="68580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285720" y="4857760"/>
            <a:ext cx="85725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Poco a poco, nuevos grupos de inmigrantes que </a:t>
            </a:r>
            <a:r>
              <a:rPr lang="es-ES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llegan del 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Tirol (1933 a 1938). Ellos no se mezclaron con alemanes que han vivido aquí, preservando así la cultura tirolesa ...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ilder_TA_044_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254955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857356" cy="6858000"/>
          </a:xfrm>
          <a:prstGeom prst="rtTriangl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1857356" y="1571612"/>
            <a:ext cx="2071702" cy="5286388"/>
          </a:xfrm>
          <a:prstGeom prst="rtTriangl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3929058" y="2214554"/>
            <a:ext cx="2143140" cy="4286256"/>
          </a:xfrm>
          <a:prstGeom prst="rtTriangl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6286512" y="6857999"/>
            <a:ext cx="1571604" cy="45719"/>
          </a:xfrm>
          <a:prstGeom prst="rtTriangl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9572660" y="0"/>
            <a:ext cx="71438" cy="6858000"/>
          </a:xfrm>
          <a:prstGeom prst="rtTriangle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85728"/>
            <a:ext cx="9144000" cy="6215106"/>
          </a:xfrm>
          <a:prstGeom prst="rect">
            <a:avLst/>
          </a:prstGeom>
          <a:solidFill>
            <a:srgbClr val="FF0000">
              <a:alpha val="5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20" y="642918"/>
            <a:ext cx="8501122" cy="5295936"/>
          </a:xfrm>
          <a:prstGeom prst="rect">
            <a:avLst/>
          </a:prstGeom>
          <a:solidFill>
            <a:schemeClr val="bg1">
              <a:alpha val="5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4429132"/>
            <a:ext cx="81439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Tierras fértiles, agua abundante, clima de montaña y el trabajo duro de los inmigrantes valiente, dio como resultado el progreso de la pequeña comunidad austriaca que se crea en Brasil ...</a:t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03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85720" y="214290"/>
            <a:ext cx="8572560" cy="6357982"/>
          </a:xfrm>
          <a:prstGeom prst="rect">
            <a:avLst/>
          </a:prstGeom>
          <a:solidFill>
            <a:schemeClr val="bg2">
              <a:lumMod val="75000"/>
              <a:alpha val="7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357158" y="4611231"/>
            <a:ext cx="81439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Tílias</a:t>
            </a: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trece  a crecido, prosperado, se hizo aún más hermosa, la tradición de las flores en las ventanas y las calles y plazas se ha mantenido, así como la limpieza cuidadosa de la pequeña ciudad ...</a:t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4" presetClass="exit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ilder_TA_061_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43637" y="0"/>
            <a:ext cx="9187637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14290"/>
            <a:ext cx="8429684" cy="6357982"/>
          </a:xfrm>
          <a:prstGeom prst="rect">
            <a:avLst/>
          </a:prstGeom>
          <a:solidFill>
            <a:srgbClr val="996633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428604"/>
            <a:ext cx="7929586" cy="5786454"/>
          </a:xfrm>
          <a:prstGeom prst="rect">
            <a:avLst/>
          </a:prstGeom>
          <a:solidFill>
            <a:srgbClr val="66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15827" cy="6858000"/>
          </a:xfrm>
          <a:prstGeom prst="rect">
            <a:avLst/>
          </a:prstGeom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9286844" cy="6858000"/>
          </a:xfrm>
          <a:prstGeom prst="rect">
            <a:avLst/>
          </a:prstGeom>
          <a:solidFill>
            <a:schemeClr val="bg2">
              <a:lumMod val="75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14282" y="285728"/>
            <a:ext cx="8724896" cy="6286544"/>
          </a:xfrm>
          <a:prstGeom prst="rect">
            <a:avLst/>
          </a:prstGeom>
          <a:solidFill>
            <a:srgbClr val="0066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428604"/>
            <a:ext cx="64294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en día con cerca de 6000 habitantes, mantiene las líneas de la arquitectura austriaca en sus edificios, hoteles y residencias. La sensación que da al visitante es que viven en el valle del Tirol, Austria ...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083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4143372" cy="6858000"/>
          </a:xfrm>
          <a:prstGeom prst="diamond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5000628" y="0"/>
            <a:ext cx="4143372" cy="6858000"/>
          </a:xfrm>
          <a:prstGeom prst="diamond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4143372" cy="6858000"/>
          </a:xfrm>
          <a:prstGeom prst="diamond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357290" y="4303455"/>
            <a:ext cx="707233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 casas no tienen vallas o muros, la belleza de sus jardines a todos encanta es </a:t>
            </a:r>
            <a: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muy bonito y bien mantenido </a:t>
            </a:r>
            <a:b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</a:br>
            <a: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/>
            </a:r>
            <a:b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</a:br>
            <a:endParaRPr lang="es-ES" sz="3200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>
    <p:sndAc>
      <p:stSnd>
        <p:snd r:embed="rId2" name="Frank Pourcel - Cuentos De Los Bosques De Vi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1" animBg="1"/>
      <p:bldP spid="7" grpId="2" animBg="1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ilder_TA_313_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485" y="0"/>
            <a:ext cx="9070515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09207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4786322"/>
            <a:ext cx="84296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economía se basa en el turismo y agro-ganadera, especialmente en la producción de leche, donde diariamente se procesan 1.400.000 litros de deliciosa leche Tirol ...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ilder_TA_425_0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643998" cy="6215106"/>
          </a:xfrm>
          <a:prstGeom prst="rect">
            <a:avLst/>
          </a:prstGeom>
          <a:solidFill>
            <a:srgbClr val="FFC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571480"/>
            <a:ext cx="8001056" cy="5572164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501122" cy="6286544"/>
          </a:xfrm>
          <a:prstGeom prst="rect">
            <a:avLst/>
          </a:prstGeom>
          <a:solidFill>
            <a:srgbClr val="33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785786" y="4643446"/>
            <a:ext cx="70009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las zonas rurales, donde los viajes se organizan, se puede notar la producción de uva y el vino, cuyas plantaciones adornan los campos ...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ig3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14290"/>
            <a:ext cx="8572560" cy="6357982"/>
          </a:xfrm>
          <a:prstGeom prst="rect">
            <a:avLst/>
          </a:prstGeom>
          <a:solidFill>
            <a:srgbClr val="0066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740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85728"/>
            <a:ext cx="8358246" cy="6224606"/>
          </a:xfrm>
          <a:prstGeom prst="rect">
            <a:avLst/>
          </a:prstGeom>
          <a:solidFill>
            <a:schemeClr val="accent6">
              <a:lumMod val="60000"/>
              <a:lumOff val="4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571472" y="4180344"/>
            <a:ext cx="664373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toda una estructura equipada para ofrecer un tiempo agradable para paseos de turistas rurales, que ofrecen contacto con el confort, la diversión y directo con la naturaleza ...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3_03_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95" y="0"/>
            <a:ext cx="910740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428604"/>
            <a:ext cx="8286808" cy="6072230"/>
          </a:xfrm>
          <a:prstGeom prst="rect">
            <a:avLst/>
          </a:prstGeom>
          <a:solidFill>
            <a:srgbClr val="996633">
              <a:alpha val="66667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714356"/>
            <a:ext cx="7643866" cy="5500726"/>
          </a:xfrm>
          <a:prstGeom prst="rect">
            <a:avLst/>
          </a:prstGeom>
          <a:solidFill>
            <a:schemeClr val="accent6">
              <a:lumMod val="75000"/>
              <a:alpha val="66667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214546" y="4180344"/>
            <a:ext cx="46387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Senderos por el bosque, senderos en el aire para respirar verde fresco con el aroma de los árboles ...</a:t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740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357166"/>
            <a:ext cx="8358246" cy="6143668"/>
          </a:xfrm>
          <a:prstGeom prst="rect">
            <a:avLst/>
          </a:prstGeom>
          <a:solidFill>
            <a:srgbClr val="66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571480"/>
            <a:ext cx="7858180" cy="5643602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85786" y="4057233"/>
            <a:ext cx="785818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pequeña ciudad, elegante tiene todas las características de la cultura tirolesa, ya sea en música, danza, arte en madera, e incluso el idioma, que habla con fluidez el alemán y portugués en la ciudad ...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8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943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428596" y="428604"/>
            <a:ext cx="8358246" cy="6072230"/>
          </a:xfrm>
          <a:prstGeom prst="rect">
            <a:avLst/>
          </a:prstGeom>
          <a:solidFill>
            <a:srgbClr val="3366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14348" y="642918"/>
            <a:ext cx="7858180" cy="5572164"/>
          </a:xfrm>
          <a:prstGeom prst="rect">
            <a:avLst/>
          </a:prstGeom>
          <a:solidFill>
            <a:srgbClr val="CC9900">
              <a:alpha val="62745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214546" y="857232"/>
            <a:ext cx="617818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Pasear por sus calles es sentir plenamente en Austria, donde los edificios pueden ser considerados típicos ...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>
    <p:sndAc>
      <p:stSnd>
        <p:snd r:embed="rId2" name="vals voces de primav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28631185_af6a9cd2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357166"/>
            <a:ext cx="8501122" cy="6215106"/>
          </a:xfrm>
          <a:prstGeom prst="rect">
            <a:avLst/>
          </a:prstGeom>
          <a:solidFill>
            <a:schemeClr val="tx2">
              <a:lumMod val="25000"/>
              <a:alpha val="6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71480"/>
            <a:ext cx="8001056" cy="5724564"/>
          </a:xfrm>
          <a:prstGeom prst="rect">
            <a:avLst/>
          </a:prstGeom>
          <a:solidFill>
            <a:schemeClr val="accent6">
              <a:lumMod val="75000"/>
              <a:alpha val="6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74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357982"/>
          </a:xfrm>
          <a:prstGeom prst="rect">
            <a:avLst/>
          </a:prstGeom>
          <a:solidFill>
            <a:srgbClr val="663300">
              <a:alpha val="7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57166"/>
            <a:ext cx="8215370" cy="5929354"/>
          </a:xfrm>
          <a:prstGeom prst="rect">
            <a:avLst/>
          </a:prstGeom>
          <a:solidFill>
            <a:schemeClr val="accent6">
              <a:lumMod val="7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428728" y="4929198"/>
            <a:ext cx="65008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es el hermoso edificio de la municipalidad, siguiendo su propio estilo de la arquitectura tirolesa ...</a:t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1582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solidFill>
            <a:schemeClr val="accent1">
              <a:lumMod val="50000"/>
              <a:alpha val="77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428604"/>
            <a:ext cx="8367738" cy="5929354"/>
          </a:xfrm>
          <a:prstGeom prst="rect">
            <a:avLst/>
          </a:prstGeom>
          <a:solidFill>
            <a:schemeClr val="accent2">
              <a:lumMod val="75000"/>
              <a:alpha val="8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28596" y="500042"/>
            <a:ext cx="478634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</a:rPr>
              <a:t>La hermosa Catedral de Nuestra Señora del Perpetuo Socorro, patrona de la ciudad, que tiene amplia mayoría de los católicos ...</a:t>
            </a:r>
            <a:br>
              <a:rPr lang="es-ES" sz="2800" dirty="0" smtClean="0">
                <a:solidFill>
                  <a:schemeClr val="bg1"/>
                </a:solidFill>
              </a:rPr>
            </a:br>
            <a:r>
              <a:rPr lang="es-ES" sz="2800" dirty="0" smtClean="0">
                <a:solidFill>
                  <a:schemeClr val="bg1"/>
                </a:solidFill>
              </a:rPr>
              <a:t/>
            </a:r>
            <a:br>
              <a:rPr lang="es-ES" sz="2800" dirty="0" smtClean="0">
                <a:solidFill>
                  <a:schemeClr val="bg1"/>
                </a:solidFill>
              </a:rPr>
            </a:br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7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ruz"/>
          <p:cNvSpPr/>
          <p:nvPr/>
        </p:nvSpPr>
        <p:spPr>
          <a:xfrm>
            <a:off x="0" y="0"/>
            <a:ext cx="9144000" cy="6858000"/>
          </a:xfrm>
          <a:prstGeom prst="plus">
            <a:avLst/>
          </a:prstGeom>
          <a:solidFill>
            <a:schemeClr val="accent2">
              <a:lumMod val="75000"/>
              <a:alpha val="76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ruz"/>
          <p:cNvSpPr/>
          <p:nvPr/>
        </p:nvSpPr>
        <p:spPr>
          <a:xfrm>
            <a:off x="714348" y="500042"/>
            <a:ext cx="7724796" cy="5867416"/>
          </a:xfrm>
          <a:prstGeom prst="plus">
            <a:avLst/>
          </a:prstGeom>
          <a:solidFill>
            <a:srgbClr val="CC99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143108" y="5000636"/>
            <a:ext cx="52864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interior es maravilloso y la mayor parte de las masas con la participación de la ciudad de coral 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214290"/>
            <a:ext cx="8572560" cy="6357982"/>
          </a:xfrm>
          <a:prstGeom prst="rect">
            <a:avLst/>
          </a:prstGeom>
          <a:solidFill>
            <a:srgbClr val="FFC000">
              <a:alpha val="8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85786" y="500042"/>
            <a:ext cx="7796266" cy="5724564"/>
          </a:xfrm>
          <a:prstGeom prst="rect">
            <a:avLst/>
          </a:prstGeom>
          <a:solidFill>
            <a:srgbClr val="92D050">
              <a:alpha val="8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14282" y="285728"/>
            <a:ext cx="535785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Hasta el cementerio junto a la iglesia llama la atención sobre la belleza y la tranquilidad del lugar </a:t>
            </a: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endParaRPr lang="es-ES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q_lin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772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85728"/>
            <a:ext cx="8501122" cy="6286544"/>
          </a:xfrm>
          <a:prstGeom prst="rect">
            <a:avLst/>
          </a:prstGeom>
          <a:solidFill>
            <a:srgbClr val="FFC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500042"/>
            <a:ext cx="7929618" cy="5796002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74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6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85728"/>
            <a:ext cx="8572560" cy="6357982"/>
          </a:xfrm>
          <a:prstGeom prst="rect">
            <a:avLst/>
          </a:prstGeom>
          <a:solidFill>
            <a:schemeClr val="accent2">
              <a:lumMod val="75000"/>
              <a:alpha val="6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642910" y="5143512"/>
            <a:ext cx="76438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Ministro John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Gleophas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Avenue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la avenida principal de Lime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Tree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Treze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al igual que cualquier otra ciudad, muy limpio y bien mantenido ...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943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6600">
              <a:alpha val="7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071538" y="5000636"/>
            <a:ext cx="67151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turismo crece en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Tílias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Treze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en las ciudades vecinas que conforman la Ruta de la Amistad, como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Piratuba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Fraiburgo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otros ...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6633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CC99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85720" y="4857760"/>
            <a:ext cx="621510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Hoteles espaciosos  y bella vistas para  los huéspedes con un servicio de calidad, como el Hotel Park ...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357166"/>
            <a:ext cx="1857388" cy="6286544"/>
          </a:xfrm>
          <a:prstGeom prst="rect">
            <a:avLst/>
          </a:prstGeom>
          <a:solidFill>
            <a:srgbClr val="993366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357166"/>
            <a:ext cx="1785950" cy="6286544"/>
          </a:xfrm>
          <a:prstGeom prst="rect">
            <a:avLst/>
          </a:prstGeom>
          <a:solidFill>
            <a:schemeClr val="accent1">
              <a:lumMod val="75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643306" y="357166"/>
            <a:ext cx="1785950" cy="6286544"/>
          </a:xfrm>
          <a:prstGeom prst="rect">
            <a:avLst/>
          </a:prstGeom>
          <a:solidFill>
            <a:srgbClr val="993366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429256" y="357166"/>
            <a:ext cx="1857388" cy="6286544"/>
          </a:xfrm>
          <a:prstGeom prst="rect">
            <a:avLst/>
          </a:prstGeom>
          <a:solidFill>
            <a:schemeClr val="accent1">
              <a:lumMod val="75000"/>
              <a:alpha val="71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286644" y="357166"/>
            <a:ext cx="1857356" cy="6286544"/>
          </a:xfrm>
          <a:prstGeom prst="rect">
            <a:avLst/>
          </a:prstGeom>
          <a:solidFill>
            <a:srgbClr val="993366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143372" y="285728"/>
            <a:ext cx="50006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hotel más hermoso con  la cocina  tirolesa es el centro de atención, el servicio amable y hermosos edificios al mejor estilo tirolés, como el Tirol Hotel </a:t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87868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</a:rPr>
              <a:t>Parque de los sueños, una heladería en el lago, es sin duda un buen rato disfrutando de su delicioso helado. Es obligatorio visitar el punto ...</a:t>
            </a:r>
            <a:br>
              <a:rPr lang="es-ES" sz="2800" dirty="0" smtClean="0">
                <a:solidFill>
                  <a:schemeClr val="bg1"/>
                </a:solidFill>
              </a:rPr>
            </a:br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142984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71546"/>
            <a:ext cx="9144000" cy="1071570"/>
          </a:xfrm>
          <a:prstGeom prst="rect">
            <a:avLst/>
          </a:prstGeom>
          <a:solidFill>
            <a:srgbClr val="99663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143116"/>
            <a:ext cx="9144000" cy="1142984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286124"/>
            <a:ext cx="9144000" cy="1142984"/>
          </a:xfrm>
          <a:prstGeom prst="rect">
            <a:avLst/>
          </a:prstGeom>
          <a:solidFill>
            <a:srgbClr val="99663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357694"/>
            <a:ext cx="9144000" cy="1285884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643578"/>
            <a:ext cx="9144000" cy="1214422"/>
          </a:xfrm>
          <a:prstGeom prst="rect">
            <a:avLst/>
          </a:prstGeom>
          <a:solidFill>
            <a:srgbClr val="996633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1214414" y="5000636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Lime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Tree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Treze</a:t>
            </a:r>
            <a:r>
              <a:rPr 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Parque Termal tiene varias piscinas y muchas otras atracciones de agua</a:t>
            </a:r>
            <a:endParaRPr lang="es-ES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95" y="0"/>
            <a:ext cx="91074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85720" y="214290"/>
            <a:ext cx="8582052" cy="6357982"/>
          </a:xfrm>
          <a:prstGeom prst="rect">
            <a:avLst/>
          </a:prstGeom>
          <a:solidFill>
            <a:srgbClr val="00206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34" y="4611231"/>
            <a:ext cx="67151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Mini City es parte de la compleja </a:t>
            </a:r>
            <a:r>
              <a:rPr lang="es-ES" sz="28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Lindendorf</a:t>
            </a: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restaurante, un entorno natural extraordinario con un gran restaurante, agradable con buena música local en vivo ...</a:t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1643042" y="285728"/>
            <a:ext cx="72152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Gotfredo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Thaler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nieto del fundador de la ciudad, es el mayor artista  en madera, especialmente en las imágenes sagradas, que proyecta el nombre de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Treze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Tílias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Brasil y del mundo ...</a:t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7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14282" y="214290"/>
            <a:ext cx="8715436" cy="6357982"/>
          </a:xfrm>
          <a:prstGeom prst="rect">
            <a:avLst/>
          </a:prstGeom>
          <a:solidFill>
            <a:schemeClr val="accent3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00042"/>
            <a:ext cx="8143932" cy="5715040"/>
          </a:xfrm>
          <a:prstGeom prst="rect">
            <a:avLst/>
          </a:prstGeom>
          <a:solidFill>
            <a:schemeClr val="accent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28596" y="4786322"/>
            <a:ext cx="81439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Ahí está el maestro, participando del  desfile que la Colonia Tirolesa celebrada a mediados de octubre de cada año, durante la gran "</a:t>
            </a:r>
            <a:r>
              <a:rPr lang="es-ES" sz="2800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Tirolerfest</a:t>
            </a: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 ...</a:t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7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8572560" cy="6286544"/>
          </a:xfrm>
          <a:prstGeom prst="rect">
            <a:avLst/>
          </a:prstGeom>
          <a:solidFill>
            <a:schemeClr val="tx2">
              <a:lumMod val="75000"/>
              <a:alpha val="6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500042"/>
            <a:ext cx="8001056" cy="5653126"/>
          </a:xfrm>
          <a:prstGeom prst="rect">
            <a:avLst/>
          </a:prstGeom>
          <a:solidFill>
            <a:srgbClr val="663300">
              <a:alpha val="6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1472" y="4643446"/>
            <a:ext cx="77867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gran desfile con muchas canciones y danzas, bandas de algunos, la cerveza muy fría y deliciosos platos del Tirol se puede disfrutar durante la fiesta </a:t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8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rezetilias3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357158" y="214290"/>
            <a:ext cx="8572560" cy="6357982"/>
          </a:xfrm>
          <a:prstGeom prst="rect">
            <a:avLst/>
          </a:prstGeom>
          <a:solidFill>
            <a:srgbClr val="3366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357166"/>
            <a:ext cx="8143932" cy="6000792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46287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00042"/>
            <a:ext cx="8143932" cy="5929354"/>
          </a:xfrm>
          <a:prstGeom prst="rect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57158" y="0"/>
            <a:ext cx="84296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impresión que uno tiene es que toda la gente baila y toca un instrumento musical, es sorprendente el número de bandas y grupos de danza folclórica en la ciudad ...</a:t>
            </a:r>
            <a:br>
              <a:rPr lang="es-ES" sz="32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rgbClr val="3366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00042"/>
            <a:ext cx="8143932" cy="5857916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285720" y="0"/>
            <a:ext cx="85010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Nada más y nada menos que una orquesta completa en Austria es parte de la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Tirolerfest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agradable todo el año, la realización de hermosos valses vieneses y alegres canciones tirolesas</a:t>
            </a:r>
            <a:b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74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714348" y="285728"/>
            <a:ext cx="70723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 tú también, ven a ver este pequeño trozo de Austria en Brasil, lo bello y lo justo "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Tílias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Thirteen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 pequeño, pero acogedor ...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" y="0"/>
            <a:ext cx="914403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50000"/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9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00034" y="0"/>
            <a:ext cx="750099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Trece Lime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Tree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Santa Catarina, le espera con la tradicional calidez y amabilidad de su gente. Experiencia de la región austriaca, sobre todo Brasil.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algn="ctr"/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135710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285984" y="2643182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63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 redondeado"/>
          <p:cNvSpPr/>
          <p:nvPr/>
        </p:nvSpPr>
        <p:spPr>
          <a:xfrm>
            <a:off x="285720" y="214290"/>
            <a:ext cx="8643998" cy="6429420"/>
          </a:xfrm>
          <a:prstGeom prst="roundRect">
            <a:avLst/>
          </a:prstGeom>
          <a:solidFill>
            <a:srgbClr val="002060">
              <a:alpha val="58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 redondeado"/>
          <p:cNvSpPr/>
          <p:nvPr/>
        </p:nvSpPr>
        <p:spPr>
          <a:xfrm>
            <a:off x="642910" y="571480"/>
            <a:ext cx="8001056" cy="5581688"/>
          </a:xfrm>
          <a:prstGeom prst="roundRect">
            <a:avLst/>
          </a:prstGeom>
          <a:solidFill>
            <a:schemeClr val="bg2">
              <a:lumMod val="75000"/>
              <a:alpha val="58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1472" y="6000769"/>
            <a:ext cx="423886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</a:p>
          <a:p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eze-tilias-santa-catarina-brasil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treze-tilias-santa-catarina-brasil-milespowerpoints.com</Template>
  <TotalTime>0</TotalTime>
  <Words>1057</Words>
  <Application>Microsoft Office PowerPoint</Application>
  <PresentationFormat>Presentación en pantalla (4:3)</PresentationFormat>
  <Paragraphs>73</Paragraphs>
  <Slides>56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treze-tilias-santa-catarina-brasil-milespowerpoints.com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2012-06-05T21:25:48Z</dcterms:created>
  <dcterms:modified xsi:type="dcterms:W3CDTF">2012-06-05T21:27:48Z</dcterms:modified>
</cp:coreProperties>
</file>