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72.xml" ContentType="application/vnd.openxmlformats-officedocument.presentationml.slide+xml"/>
  <Override PartName="/ppt/slides/slide8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9.xml" ContentType="application/vnd.openxmlformats-officedocument.presentationml.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s/slide80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Default Extension="wav" ContentType="audio/x-wav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301" r:id="rId45"/>
    <p:sldId id="299" r:id="rId46"/>
    <p:sldId id="300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  <p:sldId id="316" r:id="rId62"/>
    <p:sldId id="317" r:id="rId63"/>
    <p:sldId id="318" r:id="rId64"/>
    <p:sldId id="319" r:id="rId65"/>
    <p:sldId id="320" r:id="rId66"/>
    <p:sldId id="321" r:id="rId67"/>
    <p:sldId id="322" r:id="rId68"/>
    <p:sldId id="323" r:id="rId69"/>
    <p:sldId id="324" r:id="rId70"/>
    <p:sldId id="325" r:id="rId71"/>
    <p:sldId id="326" r:id="rId72"/>
    <p:sldId id="327" r:id="rId73"/>
    <p:sldId id="328" r:id="rId74"/>
    <p:sldId id="329" r:id="rId75"/>
    <p:sldId id="330" r:id="rId76"/>
    <p:sldId id="331" r:id="rId77"/>
    <p:sldId id="332" r:id="rId78"/>
    <p:sldId id="333" r:id="rId79"/>
    <p:sldId id="334" r:id="rId80"/>
    <p:sldId id="335" r:id="rId81"/>
    <p:sldId id="336" r:id="rId82"/>
    <p:sldId id="337" r:id="rId83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d6I6dtkAW8uXW5USshKGYg==" hashData="MOE1TBBGSwjAwtpg0QlRgITspNg="/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00" autoAdjust="0"/>
    <p:restoredTop sz="94660"/>
  </p:normalViewPr>
  <p:slideViewPr>
    <p:cSldViewPr snapToGrid="0">
      <p:cViewPr varScale="1">
        <p:scale>
          <a:sx n="36" d="100"/>
          <a:sy n="36" d="100"/>
        </p:scale>
        <p:origin x="-84" y="-179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84" Type="http://schemas.openxmlformats.org/officeDocument/2006/relationships/presProps" Target="presProps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87" Type="http://schemas.openxmlformats.org/officeDocument/2006/relationships/tableStyles" Target="tableStyles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slide" Target="slides/slide80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slide" Target="slides/slide78.xml"/><Relationship Id="rId85" Type="http://schemas.openxmlformats.org/officeDocument/2006/relationships/viewProps" Target="view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slide" Target="slides/slide8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slide" Target="slides/slide79.xml"/><Relationship Id="rId86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621578-2861-47D0-A370-9F8EFF75F551}" type="datetimeFigureOut">
              <a:rPr lang="es-CO" smtClean="0"/>
              <a:pPr/>
              <a:t>23/11/2016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5CAC93-0E43-40DC-9CA8-B1C2492D7B25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0807828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621578-2861-47D0-A370-9F8EFF75F551}" type="datetimeFigureOut">
              <a:rPr lang="es-CO" smtClean="0"/>
              <a:pPr/>
              <a:t>23/11/2016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5CAC93-0E43-40DC-9CA8-B1C2492D7B25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2365056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621578-2861-47D0-A370-9F8EFF75F551}" type="datetimeFigureOut">
              <a:rPr lang="es-CO" smtClean="0"/>
              <a:pPr/>
              <a:t>23/11/2016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5CAC93-0E43-40DC-9CA8-B1C2492D7B25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1488416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621578-2861-47D0-A370-9F8EFF75F551}" type="datetimeFigureOut">
              <a:rPr lang="es-CO" smtClean="0"/>
              <a:pPr/>
              <a:t>23/11/2016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5CAC93-0E43-40DC-9CA8-B1C2492D7B25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9074627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621578-2861-47D0-A370-9F8EFF75F551}" type="datetimeFigureOut">
              <a:rPr lang="es-CO" smtClean="0"/>
              <a:pPr/>
              <a:t>23/11/2016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5CAC93-0E43-40DC-9CA8-B1C2492D7B25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2096516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621578-2861-47D0-A370-9F8EFF75F551}" type="datetimeFigureOut">
              <a:rPr lang="es-CO" smtClean="0"/>
              <a:pPr/>
              <a:t>23/11/2016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5CAC93-0E43-40DC-9CA8-B1C2492D7B25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6432581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621578-2861-47D0-A370-9F8EFF75F551}" type="datetimeFigureOut">
              <a:rPr lang="es-CO" smtClean="0"/>
              <a:pPr/>
              <a:t>23/11/2016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5CAC93-0E43-40DC-9CA8-B1C2492D7B25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8231836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621578-2861-47D0-A370-9F8EFF75F551}" type="datetimeFigureOut">
              <a:rPr lang="es-CO" smtClean="0"/>
              <a:pPr/>
              <a:t>23/11/2016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5CAC93-0E43-40DC-9CA8-B1C2492D7B25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5279244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621578-2861-47D0-A370-9F8EFF75F551}" type="datetimeFigureOut">
              <a:rPr lang="es-CO" smtClean="0"/>
              <a:pPr/>
              <a:t>23/11/2016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5CAC93-0E43-40DC-9CA8-B1C2492D7B25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2475000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621578-2861-47D0-A370-9F8EFF75F551}" type="datetimeFigureOut">
              <a:rPr lang="es-CO" smtClean="0"/>
              <a:pPr/>
              <a:t>23/11/2016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5CAC93-0E43-40DC-9CA8-B1C2492D7B25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0336678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621578-2861-47D0-A370-9F8EFF75F551}" type="datetimeFigureOut">
              <a:rPr lang="es-CO" smtClean="0"/>
              <a:pPr/>
              <a:t>23/11/2016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5CAC93-0E43-40DC-9CA8-B1C2492D7B25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04677270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30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621578-2861-47D0-A370-9F8EFF75F551}" type="datetimeFigureOut">
              <a:rPr lang="es-CO" smtClean="0"/>
              <a:pPr/>
              <a:t>23/11/2016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5CAC93-0E43-40DC-9CA8-B1C2492D7B25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6711638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media1.wav"/><Relationship Id="rId5" Type="http://schemas.openxmlformats.org/officeDocument/2006/relationships/image" Target="../media/image2.png"/><Relationship Id="rId4" Type="http://schemas.microsoft.com/office/2007/relationships/media" Target="../media/media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7.xml"/></Relationships>
</file>

<file path=ppt/slides/_rels/slide8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8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8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8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84.png"/><Relationship Id="rId10" Type="http://schemas.openxmlformats.org/officeDocument/2006/relationships/image" Target="../media/image8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8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2931762" y="948690"/>
            <a:ext cx="6328475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b="1" i="1" dirty="0"/>
              <a:t>El Parque nacional Torres del </a:t>
            </a:r>
            <a:r>
              <a:rPr lang="es-CO" b="1" i="1" dirty="0" err="1" smtClean="0"/>
              <a:t>Paine</a:t>
            </a:r>
            <a:r>
              <a:rPr lang="es-CO" b="1" i="1" dirty="0" smtClean="0"/>
              <a:t>, </a:t>
            </a:r>
            <a:r>
              <a:rPr lang="es-CO" i="1" dirty="0"/>
              <a:t>es uno de los componentes del Sistema Nacional de Áreas Silvestres Protegidas del Estado de Chile. Es uno de los más grandes e importantes parques del país. Es el tercero con más visitas, de los cuales cerca del 75% corresponde a turistas extranjeros, especialmente europeos.</a:t>
            </a:r>
          </a:p>
          <a:p>
            <a:pPr algn="ctr"/>
            <a:r>
              <a:rPr lang="es-CO" i="1" dirty="0"/>
              <a:t>El parque nacional se ubica a 112 km al norte de Puerto Natales y a 312 km de la ciudad de Punta Arenas. Es una de las once áreas protegidas existentes en la Región de Magallanes y de la Antártica Chilena (junto con otros cuatro parques nacionales, tres reservas nacionales y tres monumentos nacionales). En conjunto, las áreas silvestres protegidas abarcan un 51% de la superficie de la región. Limita al norte con el Parque Nacional Los Glaciares, en Argentina.</a:t>
            </a:r>
          </a:p>
          <a:p>
            <a:pPr algn="ctr"/>
            <a:r>
              <a:rPr lang="es-CO" i="1" dirty="0"/>
              <a:t>Presenta una gran variedad de entornos naturales: montañas (entre las que destacan el complejo del Cerro </a:t>
            </a:r>
            <a:r>
              <a:rPr lang="es-CO" i="1" dirty="0" err="1"/>
              <a:t>Paine</a:t>
            </a:r>
            <a:r>
              <a:rPr lang="es-CO" i="1" dirty="0"/>
              <a:t>, cuya cumbre principal alcanza los 3050 msnm, las Torres del </a:t>
            </a:r>
            <a:r>
              <a:rPr lang="es-CO" i="1" dirty="0" err="1"/>
              <a:t>Paine</a:t>
            </a:r>
            <a:r>
              <a:rPr lang="es-CO" i="1" dirty="0"/>
              <a:t> y los Cuernos del </a:t>
            </a:r>
            <a:r>
              <a:rPr lang="es-CO" i="1" dirty="0" err="1"/>
              <a:t>Paine</a:t>
            </a:r>
            <a:r>
              <a:rPr lang="es-CO" i="1" dirty="0"/>
              <a:t>), valles, ríos (como el río </a:t>
            </a:r>
            <a:r>
              <a:rPr lang="es-CO" i="1" dirty="0" err="1"/>
              <a:t>Paine</a:t>
            </a:r>
            <a:r>
              <a:rPr lang="es-CO" i="1" dirty="0"/>
              <a:t>), lagos (destacando los conocidos como Grey, </a:t>
            </a:r>
            <a:r>
              <a:rPr lang="es-CO" i="1" dirty="0" err="1"/>
              <a:t>Pehoé</a:t>
            </a:r>
            <a:r>
              <a:rPr lang="es-CO" i="1" dirty="0"/>
              <a:t>, </a:t>
            </a:r>
            <a:r>
              <a:rPr lang="es-CO" i="1" dirty="0" err="1"/>
              <a:t>Nordenskjöld</a:t>
            </a:r>
            <a:r>
              <a:rPr lang="es-CO" i="1" dirty="0"/>
              <a:t> y Sarmiento), glaciares (Grey, Pingo, Tyndall y </a:t>
            </a:r>
            <a:r>
              <a:rPr lang="es-CO" i="1" dirty="0" err="1"/>
              <a:t>Geikie</a:t>
            </a:r>
            <a:r>
              <a:rPr lang="es-CO" i="1" dirty="0"/>
              <a:t>, pertenecientes al Campo de Hielo Patagónico Sur).</a:t>
            </a:r>
          </a:p>
        </p:txBody>
      </p:sp>
      <p:sp>
        <p:nvSpPr>
          <p:cNvPr id="3" name="CuadroTexto 2"/>
          <p:cNvSpPr txBox="1"/>
          <p:nvPr/>
        </p:nvSpPr>
        <p:spPr>
          <a:xfrm>
            <a:off x="10223715" y="6304002"/>
            <a:ext cx="196828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1000" b="1" i="1" dirty="0" smtClean="0"/>
              <a:t>Creó: Jeremías</a:t>
            </a:r>
          </a:p>
          <a:p>
            <a:pPr algn="ctr"/>
            <a:r>
              <a:rPr lang="es-CO" sz="1000" b="1" i="1" dirty="0" smtClean="0"/>
              <a:t>Para: mis </a:t>
            </a:r>
            <a:r>
              <a:rPr lang="es-CO" sz="1000" b="1" i="1" dirty="0" err="1" smtClean="0"/>
              <a:t>pps</a:t>
            </a:r>
            <a:endParaRPr lang="es-CO" sz="1000" b="1" i="1" dirty="0" smtClean="0"/>
          </a:p>
          <a:p>
            <a:pPr algn="ctr"/>
            <a:r>
              <a:rPr lang="es-CO" sz="1000" b="1" i="1" dirty="0" smtClean="0"/>
              <a:t>Música: Cumbia Árabe-</a:t>
            </a:r>
            <a:r>
              <a:rPr lang="es-CO" sz="1000" b="1" i="1" dirty="0" err="1" smtClean="0"/>
              <a:t>Afrosound</a:t>
            </a:r>
            <a:endParaRPr lang="es-CO" sz="1000" b="1" i="1" dirty="0"/>
          </a:p>
        </p:txBody>
      </p:sp>
      <p:pic>
        <p:nvPicPr>
          <p:cNvPr id="5" name="Afrosound_-_Cumbia_Arabe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946389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7726382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8925471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051584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501918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735716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4115201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9155573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2198126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710241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6962111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7914951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2796138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6455685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1486597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4416140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5591664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5069312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0872739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7130637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7010933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5389625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658570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58941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549688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6920809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4698367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5003465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5963643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Nube 2"/>
          <p:cNvSpPr/>
          <p:nvPr/>
        </p:nvSpPr>
        <p:spPr>
          <a:xfrm>
            <a:off x="10368366" y="5749870"/>
            <a:ext cx="991892" cy="557939"/>
          </a:xfrm>
          <a:prstGeom prst="cloud">
            <a:avLst/>
          </a:prstGeom>
          <a:blipFill>
            <a:blip r:embed="rId3" cstate="print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4" name="Nube 3"/>
          <p:cNvSpPr/>
          <p:nvPr/>
        </p:nvSpPr>
        <p:spPr>
          <a:xfrm>
            <a:off x="11143281" y="6028839"/>
            <a:ext cx="216977" cy="278970"/>
          </a:xfrm>
          <a:prstGeom prst="cloud">
            <a:avLst/>
          </a:prstGeom>
          <a:blipFill>
            <a:blip r:embed="rId3" cstate="print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95703093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Nube 2"/>
          <p:cNvSpPr/>
          <p:nvPr/>
        </p:nvSpPr>
        <p:spPr>
          <a:xfrm>
            <a:off x="10430360" y="5842861"/>
            <a:ext cx="991892" cy="573437"/>
          </a:xfrm>
          <a:prstGeom prst="cloud">
            <a:avLst/>
          </a:prstGeom>
          <a:blipFill>
            <a:blip r:embed="rId3" cstate="print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4" name="Nube 3"/>
          <p:cNvSpPr/>
          <p:nvPr/>
        </p:nvSpPr>
        <p:spPr>
          <a:xfrm>
            <a:off x="11267268" y="6199322"/>
            <a:ext cx="154984" cy="216976"/>
          </a:xfrm>
          <a:prstGeom prst="cloud">
            <a:avLst/>
          </a:prstGeom>
          <a:blipFill>
            <a:blip r:embed="rId3" cstate="print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52267288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9786325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092506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4426474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81819294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55602491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17323417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84381214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95427990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45305886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33502901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40591837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42776772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8716282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04534697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95766200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20664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50400630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35226526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43470290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06956632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90729271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10303147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75642132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48603114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97345922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68458572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77009941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31807069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67439744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78634648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29441453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55853357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01097983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73069291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759714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07371556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84773054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1635008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44417175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24358306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87942010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92212617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77133977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41360119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25759038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16997588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4776493"/>
      </p:ext>
    </p:extLst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5515564"/>
      </p:ext>
    </p:extLst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47047967"/>
      </p:ext>
    </p:extLst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65127941"/>
      </p:ext>
    </p:extLst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1600" y="0"/>
            <a:ext cx="65024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2192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524000" y="4724403"/>
            <a:ext cx="3556000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18400" y="4191000"/>
            <a:ext cx="31496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84800" y="4876800"/>
            <a:ext cx="16256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7112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7112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7112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7112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51</TotalTime>
  <Words>253</Words>
  <Application>Microsoft Office PowerPoint</Application>
  <PresentationFormat>Personalizado</PresentationFormat>
  <Paragraphs>8</Paragraphs>
  <Slides>81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81</vt:i4>
      </vt:variant>
    </vt:vector>
  </HeadingPairs>
  <TitlesOfParts>
    <vt:vector size="83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  <vt:lpstr>Diapositiva 73</vt:lpstr>
      <vt:lpstr>Diapositiva 74</vt:lpstr>
      <vt:lpstr>Diapositiva 75</vt:lpstr>
      <vt:lpstr>Diapositiva 76</vt:lpstr>
      <vt:lpstr>Diapositiva 77</vt:lpstr>
      <vt:lpstr>Diapositiva 78</vt:lpstr>
      <vt:lpstr>Diapositiva 79</vt:lpstr>
      <vt:lpstr>Diapositiva 80</vt:lpstr>
      <vt:lpstr>Diapositiva 81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jeremías candelo valencia</dc:creator>
  <cp:lastModifiedBy>Margarita</cp:lastModifiedBy>
  <cp:revision>9</cp:revision>
  <dcterms:created xsi:type="dcterms:W3CDTF">2016-10-31T03:42:24Z</dcterms:created>
  <dcterms:modified xsi:type="dcterms:W3CDTF">2016-11-23T17:45:35Z</dcterms:modified>
</cp:coreProperties>
</file>