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0"/>
  </p:notesMasterIdLst>
  <p:sldIdLst>
    <p:sldId id="368" r:id="rId3"/>
    <p:sldId id="373" r:id="rId4"/>
    <p:sldId id="306" r:id="rId5"/>
    <p:sldId id="276" r:id="rId6"/>
    <p:sldId id="271" r:id="rId7"/>
    <p:sldId id="311" r:id="rId8"/>
    <p:sldId id="298" r:id="rId9"/>
    <p:sldId id="314" r:id="rId10"/>
    <p:sldId id="278" r:id="rId11"/>
    <p:sldId id="281" r:id="rId12"/>
    <p:sldId id="280" r:id="rId13"/>
    <p:sldId id="263" r:id="rId14"/>
    <p:sldId id="275" r:id="rId15"/>
    <p:sldId id="273" r:id="rId16"/>
    <p:sldId id="270" r:id="rId17"/>
    <p:sldId id="316" r:id="rId18"/>
    <p:sldId id="267" r:id="rId19"/>
    <p:sldId id="274" r:id="rId20"/>
    <p:sldId id="300" r:id="rId21"/>
    <p:sldId id="313" r:id="rId22"/>
    <p:sldId id="366" r:id="rId23"/>
    <p:sldId id="297" r:id="rId24"/>
    <p:sldId id="296" r:id="rId25"/>
    <p:sldId id="295" r:id="rId26"/>
    <p:sldId id="292" r:id="rId27"/>
    <p:sldId id="320" r:id="rId28"/>
    <p:sldId id="322" r:id="rId29"/>
    <p:sldId id="259" r:id="rId30"/>
    <p:sldId id="287" r:id="rId31"/>
    <p:sldId id="328" r:id="rId32"/>
    <p:sldId id="327" r:id="rId33"/>
    <p:sldId id="331" r:id="rId34"/>
    <p:sldId id="333" r:id="rId35"/>
    <p:sldId id="329" r:id="rId36"/>
    <p:sldId id="318" r:id="rId37"/>
    <p:sldId id="334" r:id="rId38"/>
    <p:sldId id="323" r:id="rId39"/>
    <p:sldId id="309" r:id="rId40"/>
    <p:sldId id="272" r:id="rId41"/>
    <p:sldId id="308" r:id="rId42"/>
    <p:sldId id="257" r:id="rId43"/>
    <p:sldId id="265" r:id="rId44"/>
    <p:sldId id="284" r:id="rId45"/>
    <p:sldId id="303" r:id="rId46"/>
    <p:sldId id="266" r:id="rId47"/>
    <p:sldId id="293" r:id="rId48"/>
    <p:sldId id="288" r:id="rId49"/>
    <p:sldId id="289" r:id="rId50"/>
    <p:sldId id="363" r:id="rId51"/>
    <p:sldId id="325" r:id="rId52"/>
    <p:sldId id="321" r:id="rId53"/>
    <p:sldId id="319" r:id="rId54"/>
    <p:sldId id="335" r:id="rId55"/>
    <p:sldId id="330" r:id="rId56"/>
    <p:sldId id="336" r:id="rId57"/>
    <p:sldId id="260" r:id="rId58"/>
    <p:sldId id="269" r:id="rId59"/>
    <p:sldId id="286" r:id="rId60"/>
    <p:sldId id="337" r:id="rId61"/>
    <p:sldId id="365" r:id="rId62"/>
    <p:sldId id="370" r:id="rId63"/>
    <p:sldId id="371" r:id="rId64"/>
    <p:sldId id="372" r:id="rId65"/>
    <p:sldId id="374" r:id="rId66"/>
    <p:sldId id="375" r:id="rId67"/>
    <p:sldId id="369" r:id="rId68"/>
    <p:sldId id="376" r:id="rId69"/>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RETQYgXrQlQIF0JlU2LGFA==" hashData="m7IY57IcFq43gGPTqEjQifaB4yk="/>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38A8"/>
    <a:srgbClr val="007E39"/>
    <a:srgbClr val="996633"/>
    <a:srgbClr val="C89058"/>
    <a:srgbClr val="920092"/>
    <a:srgbClr val="008FFA"/>
    <a:srgbClr val="0058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89" autoAdjust="0"/>
    <p:restoredTop sz="94660"/>
  </p:normalViewPr>
  <p:slideViewPr>
    <p:cSldViewPr>
      <p:cViewPr>
        <p:scale>
          <a:sx n="60" d="100"/>
          <a:sy n="60" d="100"/>
        </p:scale>
        <p:origin x="562"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84AF1816-350A-4AAD-B1BB-3717181F5AD9}" type="datetimeFigureOut">
              <a:rPr lang="es-ES"/>
              <a:pPr/>
              <a:t>30/08/2024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55824D54-2EA1-4703-88E9-76B6CE82A701}"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5539" name="2 Marcador de notas"/>
          <p:cNvSpPr>
            <a:spLocks noGrp="1"/>
          </p:cNvSpPr>
          <p:nvPr>
            <p:ph type="body" idx="1"/>
          </p:nvPr>
        </p:nvSpPr>
        <p:spPr bwMode="auto">
          <a:noFill/>
        </p:spPr>
        <p:txBody>
          <a:bodyPr/>
          <a:lstStyle/>
          <a:p>
            <a:endParaRPr lang="es-ES" smtClean="0"/>
          </a:p>
        </p:txBody>
      </p:sp>
      <p:sp>
        <p:nvSpPr>
          <p:cNvPr id="65540" name="3 Marcador de número de diapositiva"/>
          <p:cNvSpPr>
            <a:spLocks noGrp="1"/>
          </p:cNvSpPr>
          <p:nvPr>
            <p:ph type="sldNum" sz="quarter" idx="5"/>
          </p:nvPr>
        </p:nvSpPr>
        <p:spPr bwMode="auto">
          <a:noFill/>
          <a:ln>
            <a:miter lim="800000"/>
            <a:headEnd/>
            <a:tailEnd/>
          </a:ln>
        </p:spPr>
        <p:txBody>
          <a:bodyPr/>
          <a:lstStyle/>
          <a:p>
            <a:fld id="{9959D332-5565-4F64-93C2-D61172B6EA95}" type="slidenum">
              <a:rPr lang="es-ES"/>
              <a:pPr/>
              <a:t>24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6563" name="2 Marcador de notas"/>
          <p:cNvSpPr>
            <a:spLocks noGrp="1"/>
          </p:cNvSpPr>
          <p:nvPr>
            <p:ph type="body" idx="1"/>
          </p:nvPr>
        </p:nvSpPr>
        <p:spPr bwMode="auto">
          <a:noFill/>
        </p:spPr>
        <p:txBody>
          <a:bodyPr/>
          <a:lstStyle/>
          <a:p>
            <a:pPr eaLnBrk="1" hangingPunct="1"/>
            <a:endParaRPr lang="es-ES" smtClean="0"/>
          </a:p>
        </p:txBody>
      </p:sp>
      <p:sp>
        <p:nvSpPr>
          <p:cNvPr id="66564" name="3 Marcador de número de diapositiva"/>
          <p:cNvSpPr>
            <a:spLocks noGrp="1"/>
          </p:cNvSpPr>
          <p:nvPr>
            <p:ph type="sldNum" sz="quarter" idx="5"/>
          </p:nvPr>
        </p:nvSpPr>
        <p:spPr bwMode="auto">
          <a:noFill/>
          <a:ln>
            <a:miter lim="800000"/>
            <a:headEnd/>
            <a:tailEnd/>
          </a:ln>
        </p:spPr>
        <p:txBody>
          <a:bodyPr/>
          <a:lstStyle/>
          <a:p>
            <a:fld id="{7CE063A2-919E-4481-911F-980714DD03E3}" type="slidenum">
              <a:rPr lang="es-ES"/>
              <a:pPr/>
              <a:t>49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BDE1B1EB-3643-4A7F-A2BA-89E7805771E7}" type="datetimeFigureOut">
              <a:rPr lang="es-ES"/>
              <a:pPr/>
              <a:t>30/08/2024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06D5A75-B674-4890-98F1-69DA57349AF6}"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554C2D0-03B2-493D-A782-805E8264690D}" type="datetimeFigureOut">
              <a:rPr lang="es-ES"/>
              <a:pPr/>
              <a:t>30/08/2024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DE7CE80-D27C-4460-B850-892A13F2C344}"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74F0574E-D9A4-41BF-AF0B-9A3E01316E83}" type="datetimeFigureOut">
              <a:rPr lang="es-ES"/>
              <a:pPr/>
              <a:t>30/08/2024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5B63E1E-A808-4B80-BDD0-3BA120105AF4}"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82ED4541-C337-41C2-8775-EC38B568341D}" type="datetimeFigureOut">
              <a:rPr lang="es-ES"/>
              <a:pPr/>
              <a:t>30/08/2024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F6DC785-1218-4813-94D5-6744F6CB179F}"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6450E131-9B17-400C-8FDB-8B0CDA00D9A1}" type="datetimeFigureOut">
              <a:rPr lang="es-ES"/>
              <a:pPr/>
              <a:t>30/08/2024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11427F8A-E396-4030-B82B-BCC679E8D527}"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E6AED248-9A7B-4AB2-BA19-2C805D5F15F3}" type="datetimeFigureOut">
              <a:rPr lang="es-ES"/>
              <a:pPr/>
              <a:t>30/08/2024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13427285-1327-4DDC-BBAE-E6C325BABD60}"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07EDC18E-2C48-40E7-AEC3-C4931DD8EFC0}" type="datetimeFigureOut">
              <a:rPr lang="es-ES"/>
              <a:pPr/>
              <a:t>30/08/2024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992139C8-7A01-412D-AD27-56F33155E6E5}"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B9ADDDBF-D4DA-42BC-84E9-A5B12D7815C2}" type="datetimeFigureOut">
              <a:rPr lang="es-ES"/>
              <a:pPr/>
              <a:t>30/08/2024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9FDBAD97-ACBB-4CF3-9A05-455B2932E2A1}"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FF51CC8-1F6C-43F0-9D1B-B0B1BA5B09AB}" type="datetimeFigureOut">
              <a:rPr lang="es-ES"/>
              <a:pPr/>
              <a:t>30/08/2024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205FE99-F2D9-4561-839E-C99EAC55FF53}"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E3BFCF8-70F9-480C-8ED9-A19F5845CB5E}" type="datetimeFigureOut">
              <a:rPr lang="es-ES"/>
              <a:pPr/>
              <a:t>30/08/2024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5D74F5C-9D80-4011-8CC4-675996A059D7}"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EA7614A-C0AC-4B9A-AF0F-EBE55EBF82B8}" type="datetimeFigureOut">
              <a:rPr lang="es-ES"/>
              <a:pPr/>
              <a:t>30/08/2024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6EA7684-37CB-4B40-96C9-CB9D19CFFB9F}"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070358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59"/>
            <a:ext cx="2133600" cy="303389"/>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4C773D46-EFEF-44C7-8112-CCD2BA526028}" type="datetimeFigureOut">
              <a:rPr lang="es-ES"/>
              <a:pPr/>
              <a:t>30/08/2024</a:t>
            </a:fld>
            <a:endParaRPr lang="es-ES"/>
          </a:p>
        </p:txBody>
      </p:sp>
      <p:sp>
        <p:nvSpPr>
          <p:cNvPr id="5" name="4 Marcador de pie de página"/>
          <p:cNvSpPr>
            <a:spLocks noGrp="1"/>
          </p:cNvSpPr>
          <p:nvPr>
            <p:ph type="ftr" sz="quarter" idx="3"/>
          </p:nvPr>
        </p:nvSpPr>
        <p:spPr>
          <a:xfrm>
            <a:off x="3124200" y="5296959"/>
            <a:ext cx="2895600" cy="303389"/>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59"/>
            <a:ext cx="2133600" cy="303389"/>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D056DB33-59F9-44D4-A255-C166229EC549}"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0631541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600" y="193204"/>
            <a:ext cx="7345362" cy="1079500"/>
          </a:xfrm>
          <a:prstGeom prst="rect">
            <a:avLst/>
          </a:prstGeom>
        </p:spPr>
        <p:txBody>
          <a:bodyPr wrap="none" fromWordArt="1">
            <a:prstTxWarp prst="textTriangle">
              <a:avLst>
                <a:gd name="adj" fmla="val 35188"/>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Tomatina</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de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Buñol</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Valencia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489348"/>
            <a:ext cx="7345362" cy="90684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la red </a:t>
            </a:r>
          </a:p>
        </p:txBody>
      </p:sp>
      <p:sp>
        <p:nvSpPr>
          <p:cNvPr id="16389" name="WordArt 5"/>
          <p:cNvSpPr>
            <a:spLocks noChangeArrowheads="1" noChangeShapeType="1" noTextEdit="1"/>
          </p:cNvSpPr>
          <p:nvPr/>
        </p:nvSpPr>
        <p:spPr bwMode="auto">
          <a:xfrm>
            <a:off x="755576" y="2777491"/>
            <a:ext cx="7704138" cy="719138"/>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91680" y="3793604"/>
            <a:ext cx="5616624" cy="69519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843809" y="4857723"/>
            <a:ext cx="3240087" cy="57533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9000">
        <p:split orient="vert"/>
      </p:transition>
    </mc:Choice>
    <mc:Fallback xmlns="">
      <p:transition spd="slow" advTm="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6.jpg"/>
          <p:cNvPicPr>
            <a:picLocks noChangeAspect="1"/>
          </p:cNvPicPr>
          <p:nvPr/>
        </p:nvPicPr>
        <p:blipFill>
          <a:blip r:embed="rId2" cstate="print"/>
          <a:stretch>
            <a:fillRect/>
          </a:stretch>
        </p:blipFill>
        <p:spPr>
          <a:xfrm>
            <a:off x="0" y="-1"/>
            <a:ext cx="9144000" cy="5706533"/>
          </a:xfrm>
          <a:prstGeom prst="rect">
            <a:avLst/>
          </a:prstGeom>
        </p:spPr>
      </p:pic>
      <p:sp>
        <p:nvSpPr>
          <p:cNvPr id="7" name="6 Rectángulo"/>
          <p:cNvSpPr/>
          <p:nvPr/>
        </p:nvSpPr>
        <p:spPr>
          <a:xfrm>
            <a:off x="0" y="0"/>
            <a:ext cx="9144000" cy="571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403648" y="193204"/>
            <a:ext cx="5904656" cy="1008112"/>
          </a:xfrm>
          <a:prstGeom prst="rect">
            <a:avLst/>
          </a:prstGeom>
          <a:noFill/>
        </p:spPr>
        <p:txBody>
          <a:bodyPr wrap="none" lIns="91440" tIns="45720" rIns="91440" bIns="45720">
            <a:prstTxWarp prst="textDeflate">
              <a:avLst>
                <a:gd name="adj" fmla="val 7986"/>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40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Tomatina</a:t>
            </a: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de </a:t>
            </a:r>
            <a:r>
              <a:rPr lang="es-ES" sz="40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Buñol</a:t>
            </a: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3" name="2 CuadroTexto"/>
          <p:cNvSpPr txBox="1"/>
          <p:nvPr/>
        </p:nvSpPr>
        <p:spPr>
          <a:xfrm>
            <a:off x="395536" y="1273324"/>
            <a:ext cx="8280920" cy="1446550"/>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Entre los “pueblos con encanto” de la Comunidad Valenciana se encuentra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Buñol</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célebre en todo el mundo por el evento conocido como “La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Tomatina</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su fiesta más espectacular y conocida…pero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Buñol</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 algo más!!!</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001516"/>
            <a:ext cx="8064896" cy="2462213"/>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Situado a 40 km. de Valencia en dirección Oeste, dicho municipio pertenece a la comarca de la Hoya de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Buñol</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tiene una situación geográfica peculiar (347 m. de altitud sobre el nivel del mar) por la cual barrancos, ríos, fuentes, manantiales, etc. configuran un paisaje excepcional, destacando la Cueva del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Turche</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(conjunto geológico </a:t>
            </a:r>
          </a:p>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formado por una cascada de 20 m. de altura).</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58000">
        <p:split orient="vert"/>
      </p:transition>
    </mc:Choice>
    <mc:Fallback xmlns="">
      <p:transition spd="slow" advTm="5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11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e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5" name="4 Imagen" descr="0(1).jpe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su majestuoso castillo,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cuenta con un casco antiguo repleto de contrastes donde los viandantes pueden visitar obras arquitectónicas repletas de historia como la Iglesia Parroquial de San Pedro, el Parque de San Luis, el Molino Galán o sus numerosas fuentes.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vortex dir="r"/>
        <p:sndAc>
          <p:stSnd loop="1">
            <p:snd r:embed="rId2" name="Variadas.wav"/>
          </p:stSnd>
        </p:sndAc>
      </p:transition>
    </mc:Choice>
    <mc:Fallback>
      <p:transition spd="slow" advTm="33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4).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0(14).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iglesia está situada junto a la plaza del Pueblo, la calle donde se celebra la Fiesta de 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cerca encontramos el Molino Galán es otro de los atractivos, muestra de un pasado reciente de expansión industrial y que hoy día alberga la biblioteca municipal y salas de exposiciones.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vortex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5" name="4 Imagen" descr="0(19).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6" name="5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su ubicación próxima al Río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conecta con el Parque Fluvial que sirve como zona de recreo y conexión de entornos naturales como por ejemplo el Parque San Luis, donde encontramos la Ermita de San Luís Bertrán, el manantial y la fuente, y el Auditorio Municipal.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ppt_x</p:attrName>
                                        </p:attrNameLst>
                                      </p:cBhvr>
                                      <p:tavLst>
                                        <p:tav tm="0">
                                          <p:val>
                                            <p:strVal val="ppt_x"/>
                                          </p:val>
                                        </p:tav>
                                        <p:tav tm="100000">
                                          <p:val>
                                            <p:fltVal val="0.5"/>
                                          </p:val>
                                        </p:tav>
                                      </p:tavLst>
                                    </p:anim>
                                    <p:anim calcmode="lin" valueType="num">
                                      <p:cBhvr>
                                        <p:cTn id="12" dur="4000"/>
                                        <p:tgtEl>
                                          <p:spTgt spid="5"/>
                                        </p:tgtEl>
                                        <p:attrNameLst>
                                          <p:attrName>ppt_y</p:attrName>
                                        </p:attrNameLst>
                                      </p:cBhvr>
                                      <p:tavLst>
                                        <p:tav tm="0">
                                          <p:val>
                                            <p:strVal val="ppt_y"/>
                                          </p:val>
                                        </p:tav>
                                        <p:tav tm="100000">
                                          <p:val>
                                            <p:fltVal val="0.5"/>
                                          </p:val>
                                        </p:tav>
                                      </p:tavLst>
                                    </p:anim>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8)">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2081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g2081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Podemos visitar su Castillo, ubicado en la antigua frontera entre Valencia y Castilla. Ésta edificación, data del siglo XIII, y está formado por dos recintos separados por fosos artificiales, uno separa el recinto militar de la zona las Ventas y el otro foso aísla la zona residencial, que alberga el Palacio Gótico.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6000">
        <p14:vortex/>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6).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pic>
        <p:nvPicPr>
          <p:cNvPr id="5" name="4 Imagen" descr="0(36).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sp>
        <p:nvSpPr>
          <p:cNvPr id="7" name="6 CuadroTexto"/>
          <p:cNvSpPr txBox="1"/>
          <p:nvPr/>
        </p:nvSpPr>
        <p:spPr>
          <a:xfrm>
            <a:off x="39553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su majestuoso castillo,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cuenta con un casco antiguo repleto de contrastes donde los viandantes pueden visitar obras arquitectónicas repletas de historia como Iglesia Parroquial de San Pedro.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peelOff"/>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ast_paradise_tropical_sea_sky_sunshine_emerald_blue_beach_1600x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coast_paradise_tropical_sea_sky_sunshine_emerald_blue_beach_1600x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coast_paradise_tropical_sea_sky_sunshine_emerald_blue_beach_1600x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23528" y="4369668"/>
            <a:ext cx="8424936"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ofrece al visitante adentrarse entre naturaleza y lugares de gran belleza, destaca el río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 el río Juanes y el río Mijares, como el entorno de la Cueva </a:t>
            </a:r>
            <a:r>
              <a:rPr lang="es-ES" i="1" dirty="0" err="1" smtClean="0">
                <a:effectLst>
                  <a:glow rad="101600">
                    <a:srgbClr val="C00000">
                      <a:alpha val="60000"/>
                    </a:srgbClr>
                  </a:glow>
                  <a:outerShdw blurRad="38100" dist="38100" dir="2700000" algn="tl">
                    <a:srgbClr val="000000">
                      <a:alpha val="43137"/>
                    </a:srgbClr>
                  </a:outerShdw>
                </a:effectLst>
              </a:rPr>
              <a:t>Turche</a:t>
            </a:r>
            <a:r>
              <a:rPr lang="es-ES" i="1" dirty="0" smtClean="0">
                <a:effectLst>
                  <a:glow rad="101600">
                    <a:srgbClr val="C00000">
                      <a:alpha val="60000"/>
                    </a:srgbClr>
                  </a:glow>
                  <a:outerShdw blurRad="38100" dist="38100" dir="2700000" algn="tl">
                    <a:srgbClr val="000000">
                      <a:alpha val="43137"/>
                    </a:srgbClr>
                  </a:outerShdw>
                </a:effectLst>
              </a:rPr>
              <a:t>, la Cueva Alta o la Cueva de </a:t>
            </a:r>
            <a:r>
              <a:rPr lang="es-ES" i="1" dirty="0" err="1" smtClean="0">
                <a:effectLst>
                  <a:glow rad="101600">
                    <a:srgbClr val="C00000">
                      <a:alpha val="60000"/>
                    </a:srgbClr>
                  </a:glow>
                  <a:outerShdw blurRad="38100" dist="38100" dir="2700000" algn="tl">
                    <a:srgbClr val="000000">
                      <a:alpha val="43137"/>
                    </a:srgbClr>
                  </a:outerShdw>
                </a:effectLst>
              </a:rPr>
              <a:t>Carcalín</a:t>
            </a:r>
            <a:r>
              <a:rPr lang="es-ES" i="1" dirty="0" smtClean="0">
                <a:effectLst>
                  <a:glow rad="101600">
                    <a:srgbClr val="C00000">
                      <a:alpha val="60000"/>
                    </a:srgbClr>
                  </a:glow>
                  <a:outerShdw blurRad="38100" dist="38100" dir="2700000" algn="tl">
                    <a:srgbClr val="000000">
                      <a:alpha val="43137"/>
                    </a:srgbClr>
                  </a:outerShdw>
                </a:effectLst>
              </a:rPr>
              <a:t>, con un recorrido repleto de piscinas naturales de espectacular belleza.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ripple/>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0(1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iglesia está situada junto a la plaza del Pueblo, la calle donde se celebra la Fiesta de 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cerca encontramos el Molino Galán es otro de los atractivos, muestra de un pasado reciente de expansión industrial y que hoy día alberga la biblioteca municipal y salas de exposiciones.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ripple dir="ru"/>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g"/>
          <p:cNvPicPr>
            <a:picLocks noChangeAspect="1"/>
          </p:cNvPicPr>
          <p:nvPr/>
        </p:nvPicPr>
        <p:blipFill>
          <a:blip r:embed="rId2" cstate="print"/>
          <a:stretch>
            <a:fillRect/>
          </a:stretch>
        </p:blipFill>
        <p:spPr bwMode="auto">
          <a:xfrm>
            <a:off x="0" y="0"/>
            <a:ext cx="9142412" cy="5715000"/>
          </a:xfrm>
          <a:prstGeom prst="rect">
            <a:avLst/>
          </a:prstGeom>
          <a:noFill/>
          <a:ln w="9525">
            <a:noFill/>
            <a:miter lim="800000"/>
            <a:headEnd/>
            <a:tailEnd/>
          </a:ln>
        </p:spPr>
      </p:pic>
      <p:pic>
        <p:nvPicPr>
          <p:cNvPr id="5" name="4 Imagen" descr="0(5).jpg"/>
          <p:cNvPicPr>
            <a:picLocks noChangeAspect="1"/>
          </p:cNvPicPr>
          <p:nvPr/>
        </p:nvPicPr>
        <p:blipFill>
          <a:blip r:embed="rId2" cstate="print"/>
          <a:stretch>
            <a:fillRect/>
          </a:stretch>
        </p:blipFill>
        <p:spPr bwMode="auto">
          <a:xfrm>
            <a:off x="1588" y="0"/>
            <a:ext cx="9142412" cy="5715000"/>
          </a:xfrm>
          <a:prstGeom prst="rect">
            <a:avLst/>
          </a:prstGeom>
          <a:noFill/>
          <a:ln w="9525">
            <a:noFill/>
            <a:miter lim="800000"/>
            <a:headEnd/>
            <a:tailEnd/>
          </a:ln>
        </p:spPr>
      </p:pic>
      <p:sp>
        <p:nvSpPr>
          <p:cNvPr id="6" name="5 CuadroTexto"/>
          <p:cNvSpPr txBox="1"/>
          <p:nvPr/>
        </p:nvSpPr>
        <p:spPr>
          <a:xfrm>
            <a:off x="755576"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Lagos como la zona de la Jarra y los Peñones, una cueva llamada El puente Natural, que puede ser atravesado en épocas de sequía y está lleno de estalactitas y estalagmitas.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ripple dir="r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4000" fill="hold"/>
                                        <p:tgtEl>
                                          <p:spTgt spid="4"/>
                                        </p:tgtEl>
                                        <p:attrNameLst>
                                          <p:attrName>ppt_w</p:attrName>
                                        </p:attrNameLst>
                                      </p:cBhvr>
                                      <p:tavLst>
                                        <p:tav tm="0">
                                          <p:val>
                                            <p:fltVal val="0"/>
                                          </p:val>
                                        </p:tav>
                                        <p:tav tm="100000">
                                          <p:val>
                                            <p:strVal val="#ppt_w"/>
                                          </p:val>
                                        </p:tav>
                                      </p:tavLst>
                                    </p:anim>
                                    <p:anim calcmode="lin" valueType="num">
                                      <p:cBhvr>
                                        <p:cTn id="12" dur="4000" fill="hold"/>
                                        <p:tgtEl>
                                          <p:spTgt spid="4"/>
                                        </p:tgtEl>
                                        <p:attrNameLst>
                                          <p:attrName>ppt_h</p:attrName>
                                        </p:attrNameLst>
                                      </p:cBhvr>
                                      <p:tavLst>
                                        <p:tav tm="0">
                                          <p:val>
                                            <p:strVal val="#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4000"/>
                                        <p:tgtEl>
                                          <p:spTgt spid="4"/>
                                        </p:tgtEl>
                                      </p:cBhvr>
                                    </p:animEffect>
                                  </p:childTnLst>
                                </p:cTn>
                              </p:par>
                              <p:par>
                                <p:cTn id="16" presetID="23" presetClass="entr" presetSubtype="28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4/3*#ppt_w"/>
                                          </p:val>
                                        </p:tav>
                                        <p:tav tm="100000">
                                          <p:val>
                                            <p:strVal val="#ppt_w"/>
                                          </p:val>
                                        </p:tav>
                                      </p:tavLst>
                                    </p:anim>
                                    <p:anim calcmode="lin" valueType="num">
                                      <p:cBhvr>
                                        <p:cTn id="19" dur="4000" fill="hold"/>
                                        <p:tgtEl>
                                          <p:spTgt spid="5"/>
                                        </p:tgtEl>
                                        <p:attrNameLst>
                                          <p:attrName>ppt_h</p:attrName>
                                        </p:attrNameLst>
                                      </p:cBhvr>
                                      <p:tavLst>
                                        <p:tav tm="0">
                                          <p:val>
                                            <p:strVal val="4/3*#ppt_h"/>
                                          </p:val>
                                        </p:tav>
                                        <p:tav tm="100000">
                                          <p:val>
                                            <p:strVal val="#ppt_h"/>
                                          </p:val>
                                        </p:tav>
                                      </p:tavLst>
                                    </p:anim>
                                  </p:childTnLst>
                                </p:cTn>
                              </p:par>
                              <p:par>
                                <p:cTn id="20" presetID="2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4000"/>
                                        <p:tgtEl>
                                          <p:spTgt spid="5"/>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83568" y="4657700"/>
            <a:ext cx="8136904"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hunde sus raíces en la antigüedad, distintas culturas habitaron la zona (Prehistórica, Bronce, Ibérica y Romana), durante la época romana y visigoda hubo un poblado al que llamaron </a:t>
            </a:r>
            <a:r>
              <a:rPr lang="es-ES" i="1" dirty="0" err="1" smtClean="0">
                <a:effectLst>
                  <a:glow rad="101600">
                    <a:srgbClr val="C00000">
                      <a:alpha val="60000"/>
                    </a:srgbClr>
                  </a:glow>
                  <a:outerShdw blurRad="38100" dist="38100" dir="2700000" algn="tl">
                    <a:srgbClr val="000000">
                      <a:alpha val="43137"/>
                    </a:srgbClr>
                  </a:outerShdw>
                </a:effectLst>
              </a:rPr>
              <a:t>Bullion</a:t>
            </a:r>
            <a:r>
              <a:rPr lang="es-ES" i="1" dirty="0" smtClean="0">
                <a:effectLst>
                  <a:glow rad="101600">
                    <a:srgbClr val="C00000">
                      <a:alpha val="60000"/>
                    </a:srgbClr>
                  </a:glow>
                  <a:outerShdw blurRad="38100" dist="38100" dir="2700000" algn="tl">
                    <a:srgbClr val="000000">
                      <a:alpha val="43137"/>
                    </a:srgbClr>
                  </a:outerShdw>
                </a:effectLst>
              </a:rPr>
              <a:t> (hervidero).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blinds dir="vert"/>
      </p:transition>
    </mc:Choice>
    <mc:Fallback xmlns="">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0).jpg"/>
          <p:cNvPicPr>
            <a:picLocks noChangeAspect="1"/>
          </p:cNvPicPr>
          <p:nvPr/>
        </p:nvPicPr>
        <p:blipFill>
          <a:blip r:embed="rId2" cstate="print"/>
          <a:stretch>
            <a:fillRect/>
          </a:stretch>
        </p:blipFill>
        <p:spPr bwMode="auto">
          <a:xfrm>
            <a:off x="-21264" y="0"/>
            <a:ext cx="9186528" cy="5715000"/>
          </a:xfrm>
          <a:prstGeom prst="rect">
            <a:avLst/>
          </a:prstGeom>
          <a:noFill/>
          <a:ln w="9525">
            <a:noFill/>
            <a:miter lim="800000"/>
            <a:headEnd/>
            <a:tailEnd/>
          </a:ln>
        </p:spPr>
      </p:pic>
      <p:pic>
        <p:nvPicPr>
          <p:cNvPr id="6" name="5 Imagen" descr="0(30).jpg"/>
          <p:cNvPicPr>
            <a:picLocks noChangeAspect="1"/>
          </p:cNvPicPr>
          <p:nvPr/>
        </p:nvPicPr>
        <p:blipFill>
          <a:blip r:embed="rId2" cstate="print"/>
          <a:stretch>
            <a:fillRect/>
          </a:stretch>
        </p:blipFill>
        <p:spPr bwMode="auto">
          <a:xfrm flipH="1">
            <a:off x="0" y="0"/>
            <a:ext cx="9143999" cy="5688542"/>
          </a:xfrm>
          <a:prstGeom prst="rect">
            <a:avLst/>
          </a:prstGeom>
          <a:noFill/>
          <a:ln w="9525">
            <a:noFill/>
            <a:miter lim="800000"/>
            <a:headEnd/>
            <a:tailEnd/>
          </a:ln>
        </p:spPr>
      </p:pic>
      <p:sp>
        <p:nvSpPr>
          <p:cNvPr id="5" name="4 CuadroTexto"/>
          <p:cNvSpPr txBox="1"/>
          <p:nvPr/>
        </p:nvSpPr>
        <p:spPr>
          <a:xfrm>
            <a:off x="899592"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no fue hasta la época Islámica (s. XI) cuando se produjo la fundación de la localidad, con la construcción del primer castillo y el asentamiento de la población en sus lindes.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750" advTm="24000">
        <p:checker/>
      </p:transition>
    </mc:Choice>
    <mc:Fallback xmlns="">
      <p:transition spd="slow" advTm="2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jpg"/>
          <p:cNvPicPr>
            <a:picLocks noChangeAspect="1"/>
          </p:cNvPicPr>
          <p:nvPr/>
        </p:nvPicPr>
        <p:blipFill>
          <a:blip r:embed="rId2" cstate="print"/>
          <a:stretch>
            <a:fillRect/>
          </a:stretch>
        </p:blipFill>
        <p:spPr bwMode="auto">
          <a:xfrm>
            <a:off x="4234" y="5293"/>
            <a:ext cx="9135532" cy="5709708"/>
          </a:xfrm>
          <a:prstGeom prst="rect">
            <a:avLst/>
          </a:prstGeom>
          <a:noFill/>
          <a:ln w="9525">
            <a:noFill/>
            <a:miter lim="800000"/>
            <a:headEnd/>
            <a:tailEnd/>
          </a:ln>
        </p:spPr>
      </p:pic>
      <p:pic>
        <p:nvPicPr>
          <p:cNvPr id="5" name="4 Imagen" descr="0(1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Rectángulo"/>
          <p:cNvSpPr/>
          <p:nvPr/>
        </p:nvSpPr>
        <p:spPr>
          <a:xfrm>
            <a:off x="1844181" y="1849388"/>
            <a:ext cx="4519186" cy="646331"/>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3600" b="1" dirty="0" err="1" smtClean="0">
                <a:ln w="18000">
                  <a:gradFill flip="none" rotWithShape="1">
                    <a:gsLst>
                      <a:gs pos="0">
                        <a:schemeClr val="tx1"/>
                      </a:gs>
                      <a:gs pos="53000">
                        <a:schemeClr val="tx1"/>
                      </a:gs>
                      <a:gs pos="83000">
                        <a:schemeClr val="tx1"/>
                      </a:gs>
                      <a:gs pos="100000">
                        <a:schemeClr val="tx1"/>
                      </a:gs>
                    </a:gsLst>
                    <a:path path="rect">
                      <a:fillToRect l="100000" t="100000"/>
                    </a:path>
                    <a:tileRect r="-100000" b="-100000"/>
                  </a:gradFill>
                  <a:prstDash val="solid"/>
                  <a:miter lim="800000"/>
                </a:ln>
                <a:effectLst>
                  <a:outerShdw blurRad="25500" dist="23000" dir="7020000" algn="tl">
                    <a:srgbClr val="000000">
                      <a:alpha val="50000"/>
                    </a:srgbClr>
                  </a:outerShdw>
                  <a:reflection blurRad="6350" stA="55000" endA="50" endPos="85000" dir="5400000" sy="-100000" algn="bl" rotWithShape="0"/>
                </a:effectLst>
              </a:rPr>
              <a:t>Buñol</a:t>
            </a:r>
            <a:r>
              <a:rPr lang="es-ES" sz="3600" b="1" dirty="0" smtClean="0">
                <a:ln w="18000">
                  <a:gradFill flip="none" rotWithShape="1">
                    <a:gsLst>
                      <a:gs pos="0">
                        <a:schemeClr val="tx1"/>
                      </a:gs>
                      <a:gs pos="53000">
                        <a:schemeClr val="tx1"/>
                      </a:gs>
                      <a:gs pos="83000">
                        <a:schemeClr val="tx1"/>
                      </a:gs>
                      <a:gs pos="100000">
                        <a:schemeClr val="tx1"/>
                      </a:gs>
                    </a:gsLst>
                    <a:path path="rect">
                      <a:fillToRect l="100000" t="100000"/>
                    </a:path>
                    <a:tileRect r="-100000" b="-100000"/>
                  </a:gradFill>
                  <a:prstDash val="solid"/>
                  <a:miter lim="800000"/>
                </a:ln>
                <a:effectLst>
                  <a:outerShdw blurRad="25500" dist="23000" dir="7020000" algn="tl">
                    <a:srgbClr val="000000">
                      <a:alpha val="50000"/>
                    </a:srgbClr>
                  </a:outerShdw>
                  <a:reflection blurRad="6350" stA="55000" endA="50" endPos="85000" dir="5400000" sy="-100000" algn="bl" rotWithShape="0"/>
                </a:effectLst>
              </a:rPr>
              <a:t> ya tiene lista </a:t>
            </a:r>
            <a:endParaRPr lang="es-ES" sz="3600" b="1" dirty="0">
              <a:ln w="18000">
                <a:gradFill flip="none" rotWithShape="1">
                  <a:gsLst>
                    <a:gs pos="0">
                      <a:schemeClr val="tx1"/>
                    </a:gs>
                    <a:gs pos="53000">
                      <a:schemeClr val="tx1"/>
                    </a:gs>
                    <a:gs pos="83000">
                      <a:schemeClr val="tx1"/>
                    </a:gs>
                    <a:gs pos="100000">
                      <a:schemeClr val="tx1"/>
                    </a:gs>
                  </a:gsLst>
                  <a:path path="rect">
                    <a:fillToRect l="100000" t="100000"/>
                  </a:path>
                  <a:tileRect r="-100000" b="-100000"/>
                </a:gradFill>
                <a:prstDash val="solid"/>
                <a:miter lim="800000"/>
              </a:ln>
              <a:effectLst>
                <a:outerShdw blurRad="25500" dist="23000" dir="7020000" algn="tl">
                  <a:srgbClr val="000000">
                    <a:alpha val="50000"/>
                  </a:srgbClr>
                </a:outerShdw>
                <a:reflection blurRad="6350" stA="55000" endA="50" endPos="85000" dir="5400000" sy="-100000" algn="bl" rotWithShape="0"/>
              </a:effectLst>
            </a:endParaRPr>
          </a:p>
        </p:txBody>
      </p:sp>
      <p:sp>
        <p:nvSpPr>
          <p:cNvPr id="9" name="8 Rectángulo"/>
          <p:cNvSpPr/>
          <p:nvPr/>
        </p:nvSpPr>
        <p:spPr>
          <a:xfrm>
            <a:off x="1502413" y="1993404"/>
            <a:ext cx="5559535" cy="584775"/>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3200" b="1" dirty="0" smtClean="0">
                <a:ln w="18000">
                  <a:gradFill flip="none" rotWithShape="1">
                    <a:gsLst>
                      <a:gs pos="0">
                        <a:schemeClr val="tx1"/>
                      </a:gs>
                      <a:gs pos="53000">
                        <a:schemeClr val="tx1"/>
                      </a:gs>
                      <a:gs pos="83000">
                        <a:schemeClr val="tx1"/>
                      </a:gs>
                      <a:gs pos="100000">
                        <a:schemeClr val="tx1"/>
                      </a:gs>
                    </a:gsLst>
                    <a:path path="rect">
                      <a:fillToRect l="100000" t="100000"/>
                    </a:path>
                    <a:tileRect r="-100000" b="-100000"/>
                  </a:gradFill>
                  <a:prstDash val="solid"/>
                  <a:miter lim="800000"/>
                </a:ln>
                <a:effectLst>
                  <a:outerShdw blurRad="25500" dist="23000" dir="7020000" algn="tl">
                    <a:srgbClr val="000000">
                      <a:alpha val="50000"/>
                    </a:srgbClr>
                  </a:outerShdw>
                  <a:reflection blurRad="6350" stA="55000" endA="50" endPos="85000" dir="5400000" sy="-100000" algn="bl" rotWithShape="0"/>
                </a:effectLst>
              </a:rPr>
              <a:t>Su munición más particular</a:t>
            </a:r>
            <a:endParaRPr lang="es-ES" sz="3200" b="1" dirty="0">
              <a:ln w="18000">
                <a:gradFill flip="none" rotWithShape="1">
                  <a:gsLst>
                    <a:gs pos="0">
                      <a:schemeClr val="tx1"/>
                    </a:gs>
                    <a:gs pos="53000">
                      <a:schemeClr val="tx1"/>
                    </a:gs>
                    <a:gs pos="83000">
                      <a:schemeClr val="tx1"/>
                    </a:gs>
                    <a:gs pos="100000">
                      <a:schemeClr val="tx1"/>
                    </a:gs>
                  </a:gsLst>
                  <a:path path="rect">
                    <a:fillToRect l="100000" t="100000"/>
                  </a:path>
                  <a:tileRect r="-100000" b="-100000"/>
                </a:gradFill>
                <a:prstDash val="solid"/>
                <a:miter lim="800000"/>
              </a:ln>
              <a:effectLst>
                <a:outerShdw blurRad="25500" dist="23000" dir="7020000" algn="tl">
                  <a:srgbClr val="000000">
                    <a:alpha val="50000"/>
                  </a:srgbClr>
                </a:outerShdw>
                <a:reflection blurRad="6350" stA="55000" endA="50" endPos="85000" dir="5400000" sy="-100000" algn="bl" rotWithShape="0"/>
              </a:effectLst>
            </a:endParaRPr>
          </a:p>
        </p:txBody>
      </p:sp>
      <p:sp>
        <p:nvSpPr>
          <p:cNvPr id="11" name="10 Rectángulo"/>
          <p:cNvSpPr/>
          <p:nvPr/>
        </p:nvSpPr>
        <p:spPr>
          <a:xfrm>
            <a:off x="1080349" y="2172553"/>
            <a:ext cx="6045099" cy="646331"/>
          </a:xfrm>
          <a:prstGeom prst="rect">
            <a:avLst/>
          </a:prstGeom>
          <a:noFill/>
        </p:spPr>
        <p:txBody>
          <a:bodyPr wrap="square" lIns="91440" tIns="45720" rIns="91440" bIns="45720">
            <a:spAutoFit/>
            <a:scene3d>
              <a:camera prst="perspectiveRelaxedModerately"/>
              <a:lightRig rig="threePt" dir="t"/>
            </a:scene3d>
            <a:sp3d extrusionH="57150">
              <a:bevelT w="38100" h="38100" prst="angle"/>
            </a:sp3d>
          </a:bodyPr>
          <a:lstStyle/>
          <a:p>
            <a:pPr algn="ctr"/>
            <a:r>
              <a:rPr lang="es-ES" sz="3600" b="1" dirty="0" smtClean="0">
                <a:ln w="18000">
                  <a:gradFill flip="none" rotWithShape="1">
                    <a:gsLst>
                      <a:gs pos="0">
                        <a:schemeClr val="tx1"/>
                      </a:gs>
                      <a:gs pos="53000">
                        <a:schemeClr val="tx1"/>
                      </a:gs>
                      <a:gs pos="83000">
                        <a:schemeClr val="tx1"/>
                      </a:gs>
                      <a:gs pos="100000">
                        <a:schemeClr val="tx1"/>
                      </a:gs>
                    </a:gsLst>
                    <a:path path="rect">
                      <a:fillToRect l="100000" t="100000"/>
                    </a:path>
                    <a:tileRect r="-100000" b="-100000"/>
                  </a:gradFill>
                  <a:prstDash val="solid"/>
                  <a:miter lim="800000"/>
                </a:ln>
                <a:effectLst>
                  <a:outerShdw blurRad="25500" dist="23000" dir="7020000" algn="tl">
                    <a:srgbClr val="000000">
                      <a:alpha val="50000"/>
                    </a:srgbClr>
                  </a:outerShdw>
                  <a:reflection blurRad="6350" stA="55000" endA="50" endPos="85000" dir="5400000" sy="-100000" algn="bl" rotWithShape="0"/>
                </a:effectLst>
              </a:rPr>
              <a:t>150 toneladas de tomates</a:t>
            </a:r>
            <a:endParaRPr lang="es-ES" sz="3600" b="1" dirty="0">
              <a:ln w="18000">
                <a:gradFill flip="none" rotWithShape="1">
                  <a:gsLst>
                    <a:gs pos="0">
                      <a:schemeClr val="tx1"/>
                    </a:gs>
                    <a:gs pos="53000">
                      <a:schemeClr val="tx1"/>
                    </a:gs>
                    <a:gs pos="83000">
                      <a:schemeClr val="tx1"/>
                    </a:gs>
                    <a:gs pos="100000">
                      <a:schemeClr val="tx1"/>
                    </a:gs>
                  </a:gsLst>
                  <a:path path="rect">
                    <a:fillToRect l="100000" t="100000"/>
                  </a:path>
                  <a:tileRect r="-100000" b="-100000"/>
                </a:gradFill>
                <a:prstDash val="solid"/>
                <a:miter lim="800000"/>
              </a:ln>
              <a:effectLst>
                <a:outerShdw blurRad="25500" dist="23000" dir="7020000" algn="tl">
                  <a:srgbClr val="000000">
                    <a:alpha val="50000"/>
                  </a:srgbClr>
                </a:outerShdw>
                <a:reflection blurRad="6350" stA="55000" endA="50" endPos="85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7000">
        <p14:shred pattern="rectangle"/>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16" presetClass="entr" presetSubtype="2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Horizontal)">
                                      <p:cBhvr>
                                        <p:cTn id="14" dur="4000"/>
                                        <p:tgtEl>
                                          <p:spTgt spid="5"/>
                                        </p:tgtEl>
                                      </p:cBhvr>
                                    </p:animEffect>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4000"/>
                                        <p:tgtEl>
                                          <p:spTgt spid="5"/>
                                        </p:tgtEl>
                                      </p:cBhvr>
                                    </p:animEffect>
                                  </p:childTnLst>
                                </p:cTn>
                              </p:par>
                            </p:childTnLst>
                          </p:cTn>
                        </p:par>
                        <p:par>
                          <p:cTn id="18" fill="hold">
                            <p:stCondLst>
                              <p:cond delay="4000"/>
                            </p:stCondLst>
                            <p:childTnLst>
                              <p:par>
                                <p:cTn id="19" presetID="23" presetClass="entr" presetSubtype="16" fill="hold" grpId="0" nodeType="afterEffect">
                                  <p:stCondLst>
                                    <p:cond delay="100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p:stCondLst>
                              <p:cond delay="7000"/>
                            </p:stCondLst>
                            <p:childTnLst>
                              <p:par>
                                <p:cTn id="24" presetID="23" presetClass="exit" presetSubtype="16" fill="hold" grpId="1" nodeType="afterEffect">
                                  <p:stCondLst>
                                    <p:cond delay="1500"/>
                                  </p:stCondLst>
                                  <p:childTnLst>
                                    <p:anim calcmode="lin" valueType="num">
                                      <p:cBhvr>
                                        <p:cTn id="25" dur="2000"/>
                                        <p:tgtEl>
                                          <p:spTgt spid="8"/>
                                        </p:tgtEl>
                                        <p:attrNameLst>
                                          <p:attrName>ppt_w</p:attrName>
                                        </p:attrNameLst>
                                      </p:cBhvr>
                                      <p:tavLst>
                                        <p:tav tm="0">
                                          <p:val>
                                            <p:strVal val="ppt_w"/>
                                          </p:val>
                                        </p:tav>
                                        <p:tav tm="100000">
                                          <p:val>
                                            <p:strVal val="4*ppt_w"/>
                                          </p:val>
                                        </p:tav>
                                      </p:tavLst>
                                    </p:anim>
                                    <p:anim calcmode="lin" valueType="num">
                                      <p:cBhvr>
                                        <p:cTn id="26" dur="2000"/>
                                        <p:tgtEl>
                                          <p:spTgt spid="8"/>
                                        </p:tgtEl>
                                        <p:attrNameLst>
                                          <p:attrName>ppt_h</p:attrName>
                                        </p:attrNameLst>
                                      </p:cBhvr>
                                      <p:tavLst>
                                        <p:tav tm="0">
                                          <p:val>
                                            <p:strVal val="ppt_h"/>
                                          </p:val>
                                        </p:tav>
                                        <p:tav tm="100000">
                                          <p:val>
                                            <p:strVal val="4*ppt_h"/>
                                          </p:val>
                                        </p:tav>
                                      </p:tavLst>
                                    </p:anim>
                                    <p:set>
                                      <p:cBhvr>
                                        <p:cTn id="27" dur="1" fill="hold">
                                          <p:stCondLst>
                                            <p:cond delay="1999"/>
                                          </p:stCondLst>
                                        </p:cTn>
                                        <p:tgtEl>
                                          <p:spTgt spid="8"/>
                                        </p:tgtEl>
                                        <p:attrNameLst>
                                          <p:attrName>style.visibility</p:attrName>
                                        </p:attrNameLst>
                                      </p:cBhvr>
                                      <p:to>
                                        <p:strVal val="hidden"/>
                                      </p:to>
                                    </p:set>
                                  </p:childTnLst>
                                </p:cTn>
                              </p:par>
                              <p:par>
                                <p:cTn id="28" presetID="52" presetClass="exit" presetSubtype="0" fill="hold" grpId="2" nodeType="withEffect">
                                  <p:stCondLst>
                                    <p:cond delay="1500"/>
                                  </p:stCondLst>
                                  <p:childTnLst>
                                    <p:animScale>
                                      <p:cBhvr>
                                        <p:cTn id="29" dur="2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0" dur="2000" accel="50000">
                                          <p:stCondLst>
                                            <p:cond delay="0"/>
                                          </p:stCondLst>
                                        </p:cTn>
                                        <p:tgtEl>
                                          <p:spTgt spid="8"/>
                                        </p:tgtEl>
                                        <p:attrNameLst>
                                          <p:attrName>ppt_x</p:attrName>
                                          <p:attrName>ppt_y</p:attrName>
                                        </p:attrNameLst>
                                      </p:cBhvr>
                                    </p:animMotion>
                                    <p:animEffect transition="out" filter="fade">
                                      <p:cBhvr>
                                        <p:cTn id="31" dur="2000"/>
                                        <p:tgtEl>
                                          <p:spTgt spid="8"/>
                                        </p:tgtEl>
                                      </p:cBhvr>
                                    </p:animEffect>
                                    <p:set>
                                      <p:cBhvr>
                                        <p:cTn id="32" dur="1" fill="hold">
                                          <p:stCondLst>
                                            <p:cond delay="1999"/>
                                          </p:stCondLst>
                                        </p:cTn>
                                        <p:tgtEl>
                                          <p:spTgt spid="8"/>
                                        </p:tgtEl>
                                        <p:attrNameLst>
                                          <p:attrName>style.visibility</p:attrName>
                                        </p:attrNameLst>
                                      </p:cBhvr>
                                      <p:to>
                                        <p:strVal val="hidden"/>
                                      </p:to>
                                    </p:set>
                                  </p:childTnLst>
                                </p:cTn>
                              </p:par>
                            </p:childTnLst>
                          </p:cTn>
                        </p:par>
                        <p:par>
                          <p:cTn id="33" fill="hold">
                            <p:stCondLst>
                              <p:cond delay="10500"/>
                            </p:stCondLst>
                            <p:childTnLst>
                              <p:par>
                                <p:cTn id="34" presetID="23" presetClass="entr" presetSubtype="16" fill="hold" nodeType="afterEffect">
                                  <p:stCondLst>
                                    <p:cond delay="1000"/>
                                  </p:stCondLst>
                                  <p:childTnLst>
                                    <p:set>
                                      <p:cBhvr>
                                        <p:cTn id="35" dur="1" fill="hold">
                                          <p:stCondLst>
                                            <p:cond delay="0"/>
                                          </p:stCondLst>
                                        </p:cTn>
                                        <p:tgtEl>
                                          <p:spTgt spid="9">
                                            <p:txEl>
                                              <p:pRg st="0" end="0"/>
                                            </p:txEl>
                                          </p:spTgt>
                                        </p:tgtEl>
                                        <p:attrNameLst>
                                          <p:attrName>style.visibility</p:attrName>
                                        </p:attrNameLst>
                                      </p:cBhvr>
                                      <p:to>
                                        <p:strVal val="visible"/>
                                      </p:to>
                                    </p:set>
                                    <p:anim calcmode="lin" valueType="num">
                                      <p:cBhvr>
                                        <p:cTn id="36" dur="2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37" dur="2000" fill="hold"/>
                                        <p:tgtEl>
                                          <p:spTgt spid="9">
                                            <p:txEl>
                                              <p:pRg st="0" end="0"/>
                                            </p:txEl>
                                          </p:spTgt>
                                        </p:tgtEl>
                                        <p:attrNameLst>
                                          <p:attrName>ppt_h</p:attrName>
                                        </p:attrNameLst>
                                      </p:cBhvr>
                                      <p:tavLst>
                                        <p:tav tm="0">
                                          <p:val>
                                            <p:fltVal val="0"/>
                                          </p:val>
                                        </p:tav>
                                        <p:tav tm="100000">
                                          <p:val>
                                            <p:strVal val="#ppt_h"/>
                                          </p:val>
                                        </p:tav>
                                      </p:tavLst>
                                    </p:anim>
                                  </p:childTnLst>
                                </p:cTn>
                              </p:par>
                            </p:childTnLst>
                          </p:cTn>
                        </p:par>
                        <p:par>
                          <p:cTn id="38" fill="hold">
                            <p:stCondLst>
                              <p:cond delay="13500"/>
                            </p:stCondLst>
                            <p:childTnLst>
                              <p:par>
                                <p:cTn id="39" presetID="23" presetClass="exit" presetSubtype="16" fill="hold" nodeType="afterEffect">
                                  <p:stCondLst>
                                    <p:cond delay="1500"/>
                                  </p:stCondLst>
                                  <p:childTnLst>
                                    <p:anim calcmode="lin" valueType="num">
                                      <p:cBhvr>
                                        <p:cTn id="40" dur="2000"/>
                                        <p:tgtEl>
                                          <p:spTgt spid="9">
                                            <p:txEl>
                                              <p:pRg st="0" end="0"/>
                                            </p:txEl>
                                          </p:spTgt>
                                        </p:tgtEl>
                                        <p:attrNameLst>
                                          <p:attrName>ppt_w</p:attrName>
                                        </p:attrNameLst>
                                      </p:cBhvr>
                                      <p:tavLst>
                                        <p:tav tm="0">
                                          <p:val>
                                            <p:strVal val="ppt_w"/>
                                          </p:val>
                                        </p:tav>
                                        <p:tav tm="100000">
                                          <p:val>
                                            <p:strVal val="4*ppt_w"/>
                                          </p:val>
                                        </p:tav>
                                      </p:tavLst>
                                    </p:anim>
                                    <p:anim calcmode="lin" valueType="num">
                                      <p:cBhvr>
                                        <p:cTn id="41" dur="2000"/>
                                        <p:tgtEl>
                                          <p:spTgt spid="9">
                                            <p:txEl>
                                              <p:pRg st="0" end="0"/>
                                            </p:txEl>
                                          </p:spTgt>
                                        </p:tgtEl>
                                        <p:attrNameLst>
                                          <p:attrName>ppt_h</p:attrName>
                                        </p:attrNameLst>
                                      </p:cBhvr>
                                      <p:tavLst>
                                        <p:tav tm="0">
                                          <p:val>
                                            <p:strVal val="ppt_h"/>
                                          </p:val>
                                        </p:tav>
                                        <p:tav tm="100000">
                                          <p:val>
                                            <p:strVal val="4*ppt_h"/>
                                          </p:val>
                                        </p:tav>
                                      </p:tavLst>
                                    </p:anim>
                                    <p:set>
                                      <p:cBhvr>
                                        <p:cTn id="42" dur="1" fill="hold">
                                          <p:stCondLst>
                                            <p:cond delay="1999"/>
                                          </p:stCondLst>
                                        </p:cTn>
                                        <p:tgtEl>
                                          <p:spTgt spid="9">
                                            <p:txEl>
                                              <p:pRg st="0" end="0"/>
                                            </p:txEl>
                                          </p:spTgt>
                                        </p:tgtEl>
                                        <p:attrNameLst>
                                          <p:attrName>style.visibility</p:attrName>
                                        </p:attrNameLst>
                                      </p:cBhvr>
                                      <p:to>
                                        <p:strVal val="hidden"/>
                                      </p:to>
                                    </p:set>
                                  </p:childTnLst>
                                </p:cTn>
                              </p:par>
                              <p:par>
                                <p:cTn id="43" presetID="52" presetClass="exit" presetSubtype="0" fill="hold" nodeType="withEffect">
                                  <p:stCondLst>
                                    <p:cond delay="1500"/>
                                  </p:stCondLst>
                                  <p:childTnLst>
                                    <p:animScale>
                                      <p:cBhvr>
                                        <p:cTn id="44" dur="2000" accel="50000">
                                          <p:stCondLst>
                                            <p:cond delay="0"/>
                                          </p:stCondLst>
                                        </p:cTn>
                                        <p:tgtEl>
                                          <p:spTgt spid="9">
                                            <p:txEl>
                                              <p:pRg st="0" end="0"/>
                                            </p:txEl>
                                          </p:spTgt>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5" dur="2000" accel="50000">
                                          <p:stCondLst>
                                            <p:cond delay="0"/>
                                          </p:stCondLst>
                                        </p:cTn>
                                        <p:tgtEl>
                                          <p:spTgt spid="9">
                                            <p:txEl>
                                              <p:pRg st="0" end="0"/>
                                            </p:txEl>
                                          </p:spTgt>
                                        </p:tgtEl>
                                        <p:attrNameLst>
                                          <p:attrName>ppt_x</p:attrName>
                                          <p:attrName>ppt_y</p:attrName>
                                        </p:attrNameLst>
                                      </p:cBhvr>
                                    </p:animMotion>
                                    <p:animEffect transition="out" filter="fade">
                                      <p:cBhvr>
                                        <p:cTn id="46" dur="2000"/>
                                        <p:tgtEl>
                                          <p:spTgt spid="9">
                                            <p:txEl>
                                              <p:pRg st="0" end="0"/>
                                            </p:txEl>
                                          </p:spTgt>
                                        </p:tgtEl>
                                      </p:cBhvr>
                                    </p:animEffect>
                                    <p:set>
                                      <p:cBhvr>
                                        <p:cTn id="47" dur="1" fill="hold">
                                          <p:stCondLst>
                                            <p:cond delay="1999"/>
                                          </p:stCondLst>
                                        </p:cTn>
                                        <p:tgtEl>
                                          <p:spTgt spid="9">
                                            <p:txEl>
                                              <p:pRg st="0" end="0"/>
                                            </p:txEl>
                                          </p:spTgt>
                                        </p:tgtEl>
                                        <p:attrNameLst>
                                          <p:attrName>style.visibility</p:attrName>
                                        </p:attrNameLst>
                                      </p:cBhvr>
                                      <p:to>
                                        <p:strVal val="hidden"/>
                                      </p:to>
                                    </p:set>
                                  </p:childTnLst>
                                </p:cTn>
                              </p:par>
                            </p:childTnLst>
                          </p:cTn>
                        </p:par>
                        <p:par>
                          <p:cTn id="48" fill="hold">
                            <p:stCondLst>
                              <p:cond delay="17000"/>
                            </p:stCondLst>
                            <p:childTnLst>
                              <p:par>
                                <p:cTn id="49" presetID="23" presetClass="entr" presetSubtype="16" fill="hold" nodeType="afterEffect">
                                  <p:stCondLst>
                                    <p:cond delay="1000"/>
                                  </p:stCondLst>
                                  <p:childTnLst>
                                    <p:set>
                                      <p:cBhvr>
                                        <p:cTn id="50" dur="1" fill="hold">
                                          <p:stCondLst>
                                            <p:cond delay="0"/>
                                          </p:stCondLst>
                                        </p:cTn>
                                        <p:tgtEl>
                                          <p:spTgt spid="11">
                                            <p:txEl>
                                              <p:pRg st="0" end="0"/>
                                            </p:txEl>
                                          </p:spTgt>
                                        </p:tgtEl>
                                        <p:attrNameLst>
                                          <p:attrName>style.visibility</p:attrName>
                                        </p:attrNameLst>
                                      </p:cBhvr>
                                      <p:to>
                                        <p:strVal val="visible"/>
                                      </p:to>
                                    </p:set>
                                    <p:anim calcmode="lin" valueType="num">
                                      <p:cBhvr>
                                        <p:cTn id="51" dur="20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52" dur="2000" fill="hold"/>
                                        <p:tgtEl>
                                          <p:spTgt spid="11">
                                            <p:txEl>
                                              <p:pRg st="0" end="0"/>
                                            </p:txEl>
                                          </p:spTgt>
                                        </p:tgtEl>
                                        <p:attrNameLst>
                                          <p:attrName>ppt_h</p:attrName>
                                        </p:attrNameLst>
                                      </p:cBhvr>
                                      <p:tavLst>
                                        <p:tav tm="0">
                                          <p:val>
                                            <p:fltVal val="0"/>
                                          </p:val>
                                        </p:tav>
                                        <p:tav tm="100000">
                                          <p:val>
                                            <p:strVal val="#ppt_h"/>
                                          </p:val>
                                        </p:tav>
                                      </p:tavLst>
                                    </p:anim>
                                  </p:childTnLst>
                                </p:cTn>
                              </p:par>
                            </p:childTnLst>
                          </p:cTn>
                        </p:par>
                        <p:par>
                          <p:cTn id="53" fill="hold">
                            <p:stCondLst>
                              <p:cond delay="20000"/>
                            </p:stCondLst>
                            <p:childTnLst>
                              <p:par>
                                <p:cTn id="54" presetID="23" presetClass="exit" presetSubtype="16" fill="hold" nodeType="afterEffect">
                                  <p:stCondLst>
                                    <p:cond delay="1500"/>
                                  </p:stCondLst>
                                  <p:childTnLst>
                                    <p:anim calcmode="lin" valueType="num">
                                      <p:cBhvr>
                                        <p:cTn id="55" dur="2000"/>
                                        <p:tgtEl>
                                          <p:spTgt spid="11">
                                            <p:txEl>
                                              <p:pRg st="0" end="0"/>
                                            </p:txEl>
                                          </p:spTgt>
                                        </p:tgtEl>
                                        <p:attrNameLst>
                                          <p:attrName>ppt_w</p:attrName>
                                        </p:attrNameLst>
                                      </p:cBhvr>
                                      <p:tavLst>
                                        <p:tav tm="0">
                                          <p:val>
                                            <p:strVal val="ppt_w"/>
                                          </p:val>
                                        </p:tav>
                                        <p:tav tm="100000">
                                          <p:val>
                                            <p:strVal val="4*ppt_w"/>
                                          </p:val>
                                        </p:tav>
                                      </p:tavLst>
                                    </p:anim>
                                    <p:anim calcmode="lin" valueType="num">
                                      <p:cBhvr>
                                        <p:cTn id="56" dur="2000"/>
                                        <p:tgtEl>
                                          <p:spTgt spid="11">
                                            <p:txEl>
                                              <p:pRg st="0" end="0"/>
                                            </p:txEl>
                                          </p:spTgt>
                                        </p:tgtEl>
                                        <p:attrNameLst>
                                          <p:attrName>ppt_h</p:attrName>
                                        </p:attrNameLst>
                                      </p:cBhvr>
                                      <p:tavLst>
                                        <p:tav tm="0">
                                          <p:val>
                                            <p:strVal val="ppt_h"/>
                                          </p:val>
                                        </p:tav>
                                        <p:tav tm="100000">
                                          <p:val>
                                            <p:strVal val="4*ppt_h"/>
                                          </p:val>
                                        </p:tav>
                                      </p:tavLst>
                                    </p:anim>
                                    <p:set>
                                      <p:cBhvr>
                                        <p:cTn id="57" dur="1" fill="hold">
                                          <p:stCondLst>
                                            <p:cond delay="1999"/>
                                          </p:stCondLst>
                                        </p:cTn>
                                        <p:tgtEl>
                                          <p:spTgt spid="11">
                                            <p:txEl>
                                              <p:pRg st="0" end="0"/>
                                            </p:txEl>
                                          </p:spTgt>
                                        </p:tgtEl>
                                        <p:attrNameLst>
                                          <p:attrName>style.visibility</p:attrName>
                                        </p:attrNameLst>
                                      </p:cBhvr>
                                      <p:to>
                                        <p:strVal val="hidden"/>
                                      </p:to>
                                    </p:set>
                                  </p:childTnLst>
                                </p:cTn>
                              </p:par>
                              <p:par>
                                <p:cTn id="58" presetID="52" presetClass="exit" presetSubtype="0" fill="hold" nodeType="withEffect">
                                  <p:stCondLst>
                                    <p:cond delay="1500"/>
                                  </p:stCondLst>
                                  <p:childTnLst>
                                    <p:animScale>
                                      <p:cBhvr>
                                        <p:cTn id="59" dur="2000" accel="50000">
                                          <p:stCondLst>
                                            <p:cond delay="0"/>
                                          </p:stCondLst>
                                        </p:cTn>
                                        <p:tgtEl>
                                          <p:spTgt spid="11">
                                            <p:txEl>
                                              <p:pRg st="0" end="0"/>
                                            </p:txEl>
                                          </p:spTgt>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60" dur="2000" accel="50000">
                                          <p:stCondLst>
                                            <p:cond delay="0"/>
                                          </p:stCondLst>
                                        </p:cTn>
                                        <p:tgtEl>
                                          <p:spTgt spid="11">
                                            <p:txEl>
                                              <p:pRg st="0" end="0"/>
                                            </p:txEl>
                                          </p:spTgt>
                                        </p:tgtEl>
                                        <p:attrNameLst>
                                          <p:attrName>ppt_x</p:attrName>
                                          <p:attrName>ppt_y</p:attrName>
                                        </p:attrNameLst>
                                      </p:cBhvr>
                                    </p:animMotion>
                                    <p:animEffect transition="out" filter="fade">
                                      <p:cBhvr>
                                        <p:cTn id="61" dur="2000"/>
                                        <p:tgtEl>
                                          <p:spTgt spid="11">
                                            <p:txEl>
                                              <p:pRg st="0" end="0"/>
                                            </p:txEl>
                                          </p:spTgt>
                                        </p:tgtEl>
                                      </p:cBhvr>
                                    </p:animEffect>
                                    <p:set>
                                      <p:cBhvr>
                                        <p:cTn id="62" dur="1" fill="hold">
                                          <p:stCondLst>
                                            <p:cond delay="1999"/>
                                          </p:stCondLst>
                                        </p:cTn>
                                        <p:tgtEl>
                                          <p:spTgt spid="11">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8" grpId="2"/>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7).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pic>
        <p:nvPicPr>
          <p:cNvPr id="6" name="5 Imagen" descr="0(17).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sp>
        <p:nvSpPr>
          <p:cNvPr id="5" name="4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pigmentación intensa y mucha capacidad de jugo hacen de la variedad del tomate de pera la idónea para esta celebración, en la que mancharse es la atracción principal.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glitter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35" presetClass="exit" presetSubtype="0" fill="hold" nodeType="withEffect">
                                  <p:stCondLst>
                                    <p:cond delay="0"/>
                                  </p:stCondLst>
                                  <p:childTnLst>
                                    <p:animEffect transition="out" filter="fade">
                                      <p:cBhvr>
                                        <p:cTn id="13" dur="4000"/>
                                        <p:tgtEl>
                                          <p:spTgt spid="6"/>
                                        </p:tgtEl>
                                      </p:cBhvr>
                                    </p:animEffect>
                                    <p:anim calcmode="lin" valueType="num">
                                      <p:cBhvr>
                                        <p:cTn id="14" dur="4000"/>
                                        <p:tgtEl>
                                          <p:spTgt spid="6"/>
                                        </p:tgtEl>
                                        <p:attrNameLst>
                                          <p:attrName>style.rotation</p:attrName>
                                        </p:attrNameLst>
                                      </p:cBhvr>
                                      <p:tavLst>
                                        <p:tav tm="0">
                                          <p:val>
                                            <p:fltVal val="0"/>
                                          </p:val>
                                        </p:tav>
                                        <p:tav tm="100000">
                                          <p:val>
                                            <p:fltVal val="720"/>
                                          </p:val>
                                        </p:tav>
                                      </p:tavLst>
                                    </p:anim>
                                    <p:anim calcmode="lin" valueType="num">
                                      <p:cBhvr>
                                        <p:cTn id="15" dur="4000"/>
                                        <p:tgtEl>
                                          <p:spTgt spid="6"/>
                                        </p:tgtEl>
                                        <p:attrNameLst>
                                          <p:attrName>ppt_h</p:attrName>
                                        </p:attrNameLst>
                                      </p:cBhvr>
                                      <p:tavLst>
                                        <p:tav tm="0">
                                          <p:val>
                                            <p:strVal val="ppt_h"/>
                                          </p:val>
                                        </p:tav>
                                        <p:tav tm="100000">
                                          <p:val>
                                            <p:fltVal val="0"/>
                                          </p:val>
                                        </p:tav>
                                      </p:tavLst>
                                    </p:anim>
                                    <p:anim calcmode="lin" valueType="num">
                                      <p:cBhvr>
                                        <p:cTn id="16" dur="4000"/>
                                        <p:tgtEl>
                                          <p:spTgt spid="6"/>
                                        </p:tgtEl>
                                        <p:attrNameLst>
                                          <p:attrName>ppt_w</p:attrName>
                                        </p:attrNameLst>
                                      </p:cBhvr>
                                      <p:tavLst>
                                        <p:tav tm="0">
                                          <p:val>
                                            <p:strVal val="ppt_w"/>
                                          </p:val>
                                        </p:tav>
                                        <p:tav tm="100000">
                                          <p:val>
                                            <p:fltVal val="0"/>
                                          </p:val>
                                        </p:tav>
                                      </p:tavLst>
                                    </p:anim>
                                    <p:set>
                                      <p:cBhvr>
                                        <p:cTn id="17" dur="1" fill="hold">
                                          <p:stCondLst>
                                            <p:cond delay="3999"/>
                                          </p:stCondLst>
                                        </p:cTn>
                                        <p:tgtEl>
                                          <p:spTgt spid="6"/>
                                        </p:tgtEl>
                                        <p:attrNameLst>
                                          <p:attrName>style.visibility</p:attrName>
                                        </p:attrNameLst>
                                      </p:cBhvr>
                                      <p:to>
                                        <p:strVal val="hidden"/>
                                      </p:to>
                                    </p:set>
                                  </p:childTnLst>
                                </p:cTn>
                              </p:par>
                              <p:par>
                                <p:cTn id="18" presetID="23" presetClass="entr" presetSubtype="52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fltVal val="0"/>
                                          </p:val>
                                        </p:tav>
                                        <p:tav tm="100000">
                                          <p:val>
                                            <p:strVal val="#ppt_w"/>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 calcmode="lin" valueType="num">
                                      <p:cBhvr>
                                        <p:cTn id="22" dur="4000" fill="hold"/>
                                        <p:tgtEl>
                                          <p:spTgt spid="4"/>
                                        </p:tgtEl>
                                        <p:attrNameLst>
                                          <p:attrName>ppt_x</p:attrName>
                                        </p:attrNameLst>
                                      </p:cBhvr>
                                      <p:tavLst>
                                        <p:tav tm="0">
                                          <p:val>
                                            <p:fltVal val="0.5"/>
                                          </p:val>
                                        </p:tav>
                                        <p:tav tm="100000">
                                          <p:val>
                                            <p:strVal val="#ppt_x"/>
                                          </p:val>
                                        </p:tav>
                                      </p:tavLst>
                                    </p:anim>
                                    <p:anim calcmode="lin" valueType="num">
                                      <p:cBhvr>
                                        <p:cTn id="23" dur="4000" fill="hold"/>
                                        <p:tgtEl>
                                          <p:spTgt spid="4"/>
                                        </p:tgtEl>
                                        <p:attrNameLst>
                                          <p:attrName>ppt_y</p:attrName>
                                        </p:attrNameLst>
                                      </p:cBhvr>
                                      <p:tavLst>
                                        <p:tav tm="0">
                                          <p:val>
                                            <p:fltVal val="0.5"/>
                                          </p:val>
                                        </p:tav>
                                        <p:tav tm="100000">
                                          <p:val>
                                            <p:strVal val="#ppt_y"/>
                                          </p:val>
                                        </p:tav>
                                      </p:tavLst>
                                    </p:anim>
                                  </p:childTnLst>
                                </p:cTn>
                              </p:par>
                              <p:par>
                                <p:cTn id="24" presetID="16" presetClass="entr" presetSubtype="37"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4000"/>
                                        <p:tgtEl>
                                          <p:spTgt spid="4"/>
                                        </p:tgtEl>
                                      </p:cBhvr>
                                    </p:animEffect>
                                  </p:childTnLst>
                                </p:cTn>
                              </p:par>
                              <p:par>
                                <p:cTn id="27" presetID="35"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4000"/>
                                        <p:tgtEl>
                                          <p:spTgt spid="4"/>
                                        </p:tgtEl>
                                      </p:cBhvr>
                                    </p:animEffect>
                                    <p:anim calcmode="lin" valueType="num">
                                      <p:cBhvr>
                                        <p:cTn id="30" dur="4000" fill="hold"/>
                                        <p:tgtEl>
                                          <p:spTgt spid="4"/>
                                        </p:tgtEl>
                                        <p:attrNameLst>
                                          <p:attrName>style.rotation</p:attrName>
                                        </p:attrNameLst>
                                      </p:cBhvr>
                                      <p:tavLst>
                                        <p:tav tm="0">
                                          <p:val>
                                            <p:fltVal val="720"/>
                                          </p:val>
                                        </p:tav>
                                        <p:tav tm="100000">
                                          <p:val>
                                            <p:fltVal val="0"/>
                                          </p:val>
                                        </p:tav>
                                      </p:tavLst>
                                    </p:anim>
                                    <p:anim calcmode="lin" valueType="num">
                                      <p:cBhvr>
                                        <p:cTn id="31" dur="4000" fill="hold"/>
                                        <p:tgtEl>
                                          <p:spTgt spid="4"/>
                                        </p:tgtEl>
                                        <p:attrNameLst>
                                          <p:attrName>ppt_h</p:attrName>
                                        </p:attrNameLst>
                                      </p:cBhvr>
                                      <p:tavLst>
                                        <p:tav tm="0">
                                          <p:val>
                                            <p:fltVal val="0"/>
                                          </p:val>
                                        </p:tav>
                                        <p:tav tm="100000">
                                          <p:val>
                                            <p:strVal val="#ppt_h"/>
                                          </p:val>
                                        </p:tav>
                                      </p:tavLst>
                                    </p:anim>
                                    <p:anim calcmode="lin" valueType="num">
                                      <p:cBhvr>
                                        <p:cTn id="32" dur="4000" fill="hold"/>
                                        <p:tgtEl>
                                          <p:spTgt spid="4"/>
                                        </p:tgtEl>
                                        <p:attrNameLst>
                                          <p:attrName>ppt_w</p:attrName>
                                        </p:attrNameLst>
                                      </p:cBhvr>
                                      <p:tavLst>
                                        <p:tav tm="0">
                                          <p:val>
                                            <p:fltVal val="0"/>
                                          </p:val>
                                        </p:tav>
                                        <p:tav tm="100000">
                                          <p:val>
                                            <p:strVal val="#ppt_w"/>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1"/>
                                          </p:val>
                                        </p:tav>
                                        <p:tav tm="100000">
                                          <p:val>
                                            <p:strVal val="#ppt_x"/>
                                          </p:val>
                                        </p:tav>
                                      </p:tavLst>
                                    </p:anim>
                                    <p:anim calcmode="lin" valueType="num">
                                      <p:cBhvr>
                                        <p:cTn id="3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20).jpg"/>
          <p:cNvPicPr>
            <a:picLocks noChangeAspect="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6" name="5 Imagen" descr="0(20).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7" name="6 CuadroTexto"/>
          <p:cNvSpPr txBox="1"/>
          <p:nvPr/>
        </p:nvSpPr>
        <p:spPr>
          <a:xfrm>
            <a:off x="251520"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ya está todo preparado para dar el pistoletazo de salida a la </a:t>
            </a:r>
            <a:r>
              <a:rPr lang="es-ES" i="1" dirty="0" err="1" smtClean="0">
                <a:effectLst>
                  <a:glow rad="101600">
                    <a:srgbClr val="C00000">
                      <a:alpha val="60000"/>
                    </a:srgbClr>
                  </a:glow>
                  <a:outerShdw blurRad="38100" dist="38100" dir="2700000" algn="tl">
                    <a:srgbClr val="000000">
                      <a:alpha val="43137"/>
                    </a:srgbClr>
                  </a:outerShdw>
                </a:effectLst>
              </a:rPr>
              <a:t>Tomatína</a:t>
            </a:r>
            <a:r>
              <a:rPr lang="es-ES" i="1" dirty="0" smtClean="0">
                <a:effectLst>
                  <a:glow rad="101600">
                    <a:srgbClr val="C00000">
                      <a:alpha val="60000"/>
                    </a:srgbClr>
                  </a:glow>
                  <a:outerShdw blurRad="38100" dist="38100" dir="2700000" algn="tl">
                    <a:srgbClr val="000000">
                      <a:alpha val="43137"/>
                    </a:srgbClr>
                  </a:outerShdw>
                </a:effectLst>
              </a:rPr>
              <a:t> 2024. Como cada agosto, el último miércoles del mes tiene lugar esta guerra en la que el tomate es la munición.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glitter dir="r"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strVal val="#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la paisagem_montanh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bela paisagem_montanh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Hasta seis camiones desfilarán frente al ayuntamiento de la localidad de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en un recorrido en la que vecinos y recién llegados a las fiestas del pueblo </a:t>
            </a:r>
            <a:r>
              <a:rPr lang="es-ES" i="1" dirty="0" err="1" smtClean="0">
                <a:effectLst>
                  <a:glow rad="101600">
                    <a:srgbClr val="C00000">
                      <a:alpha val="60000"/>
                    </a:srgbClr>
                  </a:glow>
                  <a:outerShdw blurRad="38100" dist="38100" dir="2700000" algn="tl">
                    <a:srgbClr val="000000">
                      <a:alpha val="43137"/>
                    </a:srgbClr>
                  </a:outerShdw>
                </a:effectLst>
              </a:rPr>
              <a:t>buñolense</a:t>
            </a:r>
            <a:r>
              <a:rPr lang="es-ES" i="1" dirty="0" smtClean="0">
                <a:effectLst>
                  <a:glow rad="101600">
                    <a:srgbClr val="C00000">
                      <a:alpha val="60000"/>
                    </a:srgbClr>
                  </a:glow>
                  <a:outerShdw blurRad="38100" dist="38100" dir="2700000" algn="tl">
                    <a:srgbClr val="000000">
                      <a:alpha val="43137"/>
                    </a:srgbClr>
                  </a:outerShdw>
                </a:effectLst>
              </a:rPr>
              <a:t> se batirán en duelo con esta hortaliza.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fractur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fltVal val="0"/>
                                          </p:val>
                                        </p:tav>
                                      </p:tavLst>
                                    </p:anim>
                                    <p:anim calcmode="lin" valueType="num">
                                      <p:cBhvr>
                                        <p:cTn id="8" dur="4000"/>
                                        <p:tgtEl>
                                          <p:spTgt spid="5"/>
                                        </p:tgtEl>
                                        <p:attrNameLst>
                                          <p:attrName>ppt_x</p:attrName>
                                        </p:attrNameLst>
                                      </p:cBhvr>
                                      <p:tavLst>
                                        <p:tav tm="0">
                                          <p:val>
                                            <p:strVal val="ppt_x"/>
                                          </p:val>
                                        </p:tav>
                                        <p:tav tm="100000">
                                          <p:val>
                                            <p:fltVal val="0.5"/>
                                          </p:val>
                                        </p:tav>
                                      </p:tavLst>
                                    </p:anim>
                                    <p:anim calcmode="lin" valueType="num">
                                      <p:cBhvr>
                                        <p:cTn id="9" dur="4000"/>
                                        <p:tgtEl>
                                          <p:spTgt spid="5"/>
                                        </p:tgtEl>
                                        <p:attrNameLst>
                                          <p:attrName>ppt_y</p:attrName>
                                        </p:attrNameLst>
                                      </p:cBhvr>
                                      <p:tavLst>
                                        <p:tav tm="0">
                                          <p:val>
                                            <p:strVal val="ppt_y"/>
                                          </p:val>
                                        </p:tav>
                                        <p:tav tm="100000">
                                          <p:val>
                                            <p:fltVal val="0.5"/>
                                          </p:val>
                                        </p:tav>
                                      </p:tavLst>
                                    </p:anim>
                                    <p:set>
                                      <p:cBhvr>
                                        <p:cTn id="10" dur="1" fill="hold">
                                          <p:stCondLst>
                                            <p:cond delay="3999"/>
                                          </p:stCondLst>
                                        </p:cTn>
                                        <p:tgtEl>
                                          <p:spTgt spid="5"/>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4"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4)">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toneladas de tomates cubrirán suelos, paredes, vestimentas y a todo aquel que se encuentre sobre las doce del mediodía en la celebración.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750" advTm="20000">
        <p14:honeycomb/>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899592" y="4873724"/>
            <a:ext cx="7272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año los camiones cargarán hasta 150.000 kilos a cargo de la ya tradicional en este festejo, </a:t>
            </a:r>
            <a:r>
              <a:rPr lang="es-ES" i="1" dirty="0" err="1" smtClean="0">
                <a:effectLst>
                  <a:glow rad="101600">
                    <a:srgbClr val="C00000">
                      <a:alpha val="60000"/>
                    </a:srgbClr>
                  </a:glow>
                  <a:outerShdw blurRad="38100" dist="38100" dir="2700000" algn="tl">
                    <a:srgbClr val="000000">
                      <a:alpha val="43137"/>
                    </a:srgbClr>
                  </a:outerShdw>
                </a:effectLst>
              </a:rPr>
              <a:t>Citrimed</a:t>
            </a:r>
            <a:r>
              <a:rPr lang="es-ES" i="1" dirty="0" smtClean="0">
                <a:effectLst>
                  <a:glow rad="101600">
                    <a:srgbClr val="C00000">
                      <a:alpha val="60000"/>
                    </a:srgbClr>
                  </a:glow>
                  <a:outerShdw blurRad="38100" dist="38100" dir="2700000" algn="tl">
                    <a:srgbClr val="000000">
                      <a:alpha val="43137"/>
                    </a:srgbClr>
                  </a:outerShdw>
                </a:effectLst>
              </a:rPr>
              <a:t> S.L.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doors dir="ver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0(3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empresa mayorista de fruta lleva cerca de veinte años suministrando el producto estrella de la celebración. Uno de los dueños de la empresa familiar, Javier </a:t>
            </a:r>
            <a:r>
              <a:rPr lang="es-ES" i="1" dirty="0" err="1" smtClean="0">
                <a:effectLst>
                  <a:glow rad="101600">
                    <a:srgbClr val="C00000">
                      <a:alpha val="60000"/>
                    </a:srgbClr>
                  </a:glow>
                  <a:outerShdw blurRad="38100" dist="38100" dir="2700000" algn="tl">
                    <a:srgbClr val="000000">
                      <a:alpha val="43137"/>
                    </a:srgbClr>
                  </a:outerShdw>
                </a:effectLst>
              </a:rPr>
              <a:t>Melchó</a:t>
            </a:r>
            <a:r>
              <a:rPr lang="es-ES" i="1" dirty="0" smtClean="0">
                <a:effectLst>
                  <a:glow rad="101600">
                    <a:srgbClr val="C00000">
                      <a:alpha val="60000"/>
                    </a:srgbClr>
                  </a:glow>
                  <a:outerShdw blurRad="38100" dist="38100" dir="2700000" algn="tl">
                    <a:srgbClr val="000000">
                      <a:alpha val="43137"/>
                    </a:srgbClr>
                  </a:outerShdw>
                </a:effectLst>
              </a:rPr>
              <a:t>, relata que fue su padre quien dio comienzo a la costumbre de ofrecer tomates para 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hace ya dos décadas.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isInverted="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ower_lake_landscape_4000x2500_1600x1200.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5" name="4 Imagen" descr="flower_lake_landscape_4000x2500_1600x1200.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6" name="5 CuadroTexto"/>
          <p:cNvSpPr txBox="1"/>
          <p:nvPr/>
        </p:nvSpPr>
        <p:spPr>
          <a:xfrm>
            <a:off x="68356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aquel entonces, el tomate iba destinado a la elaboración de conservas o latas. Aquel verano en el que dieron el salto a esta festividad de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la cantidad de producto que se ofreció ascendía a 80 toneladas.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8" name="7 Imagen" descr="bp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las 11 de la mañana una carcasa -un petardo equiparable al chupinazo de San Fermín- marca el inicio de la batalla. A esta hora las 22.000 personas que han logrado comprar su entrada ya están preparadas, tomate en mano, para empezar a disparar.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17" presetClass="entr" presetSubtype="1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000" fill="hold"/>
                                        <p:tgtEl>
                                          <p:spTgt spid="8"/>
                                        </p:tgtEl>
                                        <p:attrNameLst>
                                          <p:attrName>ppt_w</p:attrName>
                                        </p:attrNameLst>
                                      </p:cBhvr>
                                      <p:tavLst>
                                        <p:tav tm="0">
                                          <p:val>
                                            <p:fltVal val="0"/>
                                          </p:val>
                                        </p:tav>
                                        <p:tav tm="100000">
                                          <p:val>
                                            <p:strVal val="#ppt_w"/>
                                          </p:val>
                                        </p:tav>
                                      </p:tavLst>
                                    </p:anim>
                                    <p:anim calcmode="lin" valueType="num">
                                      <p:cBhvr>
                                        <p:cTn id="15" dur="4000" fill="hold"/>
                                        <p:tgtEl>
                                          <p:spTgt spid="8"/>
                                        </p:tgtEl>
                                        <p:attrNameLst>
                                          <p:attrName>ppt_h</p:attrName>
                                        </p:attrNameLst>
                                      </p:cBhvr>
                                      <p:tavLst>
                                        <p:tav tm="0">
                                          <p:val>
                                            <p:strVal val="#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heckerboard(across)">
                                      <p:cBhvr>
                                        <p:cTn id="18" dur="4000"/>
                                        <p:tgtEl>
                                          <p:spTgt spid="8"/>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7).jpg"/>
          <p:cNvPicPr>
            <a:picLocks noChangeAspect="1"/>
          </p:cNvPicPr>
          <p:nvPr/>
        </p:nvPicPr>
        <p:blipFill>
          <a:blip r:embed="rId2" cstate="print"/>
          <a:stretch>
            <a:fillRect/>
          </a:stretch>
        </p:blipFill>
        <p:spPr bwMode="auto">
          <a:xfrm>
            <a:off x="4233" y="0"/>
            <a:ext cx="9135533" cy="5709709"/>
          </a:xfrm>
          <a:prstGeom prst="rect">
            <a:avLst/>
          </a:prstGeom>
          <a:noFill/>
          <a:ln w="9525">
            <a:noFill/>
            <a:miter lim="800000"/>
            <a:headEnd/>
            <a:tailEnd/>
          </a:ln>
        </p:spPr>
      </p:pic>
      <p:pic>
        <p:nvPicPr>
          <p:cNvPr id="5" name="4 Imagen" descr="0(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verdadero protagonista de todo esto es sólo uno: el tomate. Javier asegura que la variedad debe ser la de pera. El rojo intenso que esta tipología de la hortaliza deja es el más óptimo para una fiesta en la que mancharse es atracción principal.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dir="r"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8).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pic>
        <p:nvPicPr>
          <p:cNvPr id="5" name="4 Imagen" descr="0(38).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sp>
        <p:nvSpPr>
          <p:cNvPr id="7" name="6 CuadroTexto"/>
          <p:cNvSpPr txBox="1"/>
          <p:nvPr/>
        </p:nvSpPr>
        <p:spPr>
          <a:xfrm>
            <a:off x="539552"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último miércoles de agosto,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se tiñe de rojo. Literalmente. Es la </a:t>
            </a:r>
            <a:r>
              <a:rPr lang="es-ES" b="1"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una batalla campal a base de tomatazo limpio – 150 toneladas exactamente – que pringan a más de 22.000 personas durante este día.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comb/>
      </p:transition>
    </mc:Choice>
    <mc:Fallback xmlns="">
      <p:transition spd="slow" advTm="27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6" name="5 Imagen" descr="0(39).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sp>
        <p:nvSpPr>
          <p:cNvPr id="5" name="4 CuadroTexto"/>
          <p:cNvSpPr txBox="1"/>
          <p:nvPr/>
        </p:nvSpPr>
        <p:spPr>
          <a:xfrm>
            <a:off x="395536"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proceso, asegura Javier, obligatorio para que la gente no se haga daño.</a:t>
            </a:r>
          </a:p>
          <a:p>
            <a:r>
              <a:rPr lang="es-ES" i="1" dirty="0" smtClean="0">
                <a:effectLst>
                  <a:glow rad="101600">
                    <a:srgbClr val="C00000">
                      <a:alpha val="60000"/>
                    </a:srgbClr>
                  </a:glow>
                  <a:outerShdw blurRad="38100" dist="38100" dir="2700000" algn="tl">
                    <a:srgbClr val="000000">
                      <a:alpha val="43137"/>
                    </a:srgbClr>
                  </a:outerShdw>
                </a:effectLst>
              </a:rPr>
              <a:t>Aunque esta empresa familiar es la responsable de almacenar las toneladas de tomates para 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no estarán presentes en ella.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warp dir="i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4).jpg"/>
          <p:cNvPicPr>
            <a:picLocks noChangeAspect="1"/>
          </p:cNvPicPr>
          <p:nvPr/>
        </p:nvPicPr>
        <p:blipFill>
          <a:blip r:embed="rId2" cstate="print"/>
          <a:stretch>
            <a:fillRect/>
          </a:stretch>
        </p:blipFill>
        <p:spPr bwMode="auto">
          <a:xfrm>
            <a:off x="24445" y="5293"/>
            <a:ext cx="9095110" cy="5709708"/>
          </a:xfrm>
          <a:prstGeom prst="rect">
            <a:avLst/>
          </a:prstGeom>
          <a:noFill/>
          <a:ln w="9525">
            <a:noFill/>
            <a:miter lim="800000"/>
            <a:headEnd/>
            <a:tailEnd/>
          </a:ln>
        </p:spPr>
      </p:pic>
      <p:pic>
        <p:nvPicPr>
          <p:cNvPr id="5" name="4 Imagen" descr="0(44).jpg"/>
          <p:cNvPicPr>
            <a:picLocks noChangeAspect="1"/>
          </p:cNvPicPr>
          <p:nvPr/>
        </p:nvPicPr>
        <p:blipFill>
          <a:blip r:embed="rId2" cstate="print"/>
          <a:stretch>
            <a:fillRect/>
          </a:stretch>
        </p:blipFill>
        <p:spPr bwMode="auto">
          <a:xfrm flipH="1">
            <a:off x="24444" y="0"/>
            <a:ext cx="9095111" cy="5709709"/>
          </a:xfrm>
          <a:prstGeom prst="rect">
            <a:avLst/>
          </a:prstGeom>
          <a:noFill/>
          <a:ln w="9525">
            <a:noFill/>
            <a:miter lim="800000"/>
            <a:headEnd/>
            <a:tailEnd/>
          </a:ln>
        </p:spPr>
      </p:pic>
      <p:sp>
        <p:nvSpPr>
          <p:cNvPr id="6" name="5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año el aforo dejará hueco a entre 20.000 y 22.000 personas, por lo que aún hay posibilidad de encontrar entradas disponibles para pasar la mañana de este 28 de agosto bajo un manto de tomates y jugo rojo.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warp dir="i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0).jpg"/>
          <p:cNvPicPr>
            <a:picLocks noChangeAspect="1"/>
          </p:cNvPicPr>
          <p:nvPr/>
        </p:nvPicPr>
        <p:blipFill>
          <a:blip r:embed="rId2" cstate="print"/>
          <a:stretch>
            <a:fillRect/>
          </a:stretch>
        </p:blipFill>
        <p:spPr bwMode="auto">
          <a:xfrm>
            <a:off x="-684584" y="0"/>
            <a:ext cx="10513168" cy="5715000"/>
          </a:xfrm>
          <a:prstGeom prst="rect">
            <a:avLst/>
          </a:prstGeom>
          <a:noFill/>
          <a:ln w="9525">
            <a:noFill/>
            <a:miter lim="800000"/>
            <a:headEnd/>
            <a:tailEnd/>
          </a:ln>
        </p:spPr>
      </p:pic>
      <p:pic>
        <p:nvPicPr>
          <p:cNvPr id="5" name="4 Imagen" descr="0(50).jpg"/>
          <p:cNvPicPr>
            <a:picLocks noChangeAspect="1"/>
          </p:cNvPicPr>
          <p:nvPr/>
        </p:nvPicPr>
        <p:blipFill>
          <a:blip r:embed="rId2" cstate="print"/>
          <a:stretch>
            <a:fillRect/>
          </a:stretch>
        </p:blipFill>
        <p:spPr bwMode="auto">
          <a:xfrm>
            <a:off x="-684584" y="0"/>
            <a:ext cx="10513168" cy="5715000"/>
          </a:xfrm>
          <a:prstGeom prst="rect">
            <a:avLst/>
          </a:prstGeom>
          <a:noFill/>
          <a:ln w="9525">
            <a:noFill/>
            <a:miter lim="800000"/>
            <a:headEnd/>
            <a:tailEnd/>
          </a:ln>
        </p:spPr>
      </p:pic>
      <p:sp>
        <p:nvSpPr>
          <p:cNvPr id="6" name="5 CuadroTexto"/>
          <p:cNvSpPr txBox="1"/>
          <p:nvPr/>
        </p:nvSpPr>
        <p:spPr>
          <a:xfrm>
            <a:off x="611560" y="4585692"/>
            <a:ext cx="77413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«Auguramos una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muy positiva en cifras de asistentes, aunque esperamos que el año que viene mejoremos aún más si cabe», señala el concejal </a:t>
            </a:r>
            <a:r>
              <a:rPr lang="es-ES" i="1" dirty="0" err="1" smtClean="0">
                <a:effectLst>
                  <a:glow rad="101600">
                    <a:srgbClr val="C00000">
                      <a:alpha val="60000"/>
                    </a:srgbClr>
                  </a:glow>
                  <a:outerShdw blurRad="38100" dist="38100" dir="2700000" algn="tl">
                    <a:srgbClr val="000000">
                      <a:alpha val="43137"/>
                    </a:srgbClr>
                  </a:outerShdw>
                </a:effectLst>
              </a:rPr>
              <a:t>Galarza</a:t>
            </a:r>
            <a:r>
              <a:rPr lang="es-ES" i="1" dirty="0" smtClean="0">
                <a:effectLst>
                  <a:glow rad="101600">
                    <a:srgbClr val="C00000">
                      <a:alpha val="60000"/>
                    </a:srgbClr>
                  </a:glow>
                  <a:outerShdw blurRad="38100" dist="38100" dir="2700000" algn="tl">
                    <a:srgbClr val="000000">
                      <a:alpha val="43137"/>
                    </a:srgbClr>
                  </a:outerShdw>
                </a:effectLst>
              </a:rPr>
              <a:t> de cara a la próxima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2025.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warp/>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67787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9567787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657700"/>
            <a:ext cx="4301177"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Mira macho, con esto y un </a:t>
            </a:r>
            <a:r>
              <a:rPr lang="es-ES" i="1" dirty="0" err="1" smtClean="0">
                <a:effectLst>
                  <a:glow rad="101600">
                    <a:srgbClr val="C00000">
                      <a:alpha val="60000"/>
                    </a:srgbClr>
                  </a:glow>
                  <a:outerShdw blurRad="38100" dist="38100" dir="2700000" algn="tl">
                    <a:srgbClr val="000000">
                      <a:alpha val="43137"/>
                    </a:srgbClr>
                  </a:outerShdw>
                </a:effectLst>
              </a:rPr>
              <a:t>pimientico</a:t>
            </a:r>
            <a:r>
              <a:rPr lang="es-ES" i="1" dirty="0" smtClean="0">
                <a:effectLst>
                  <a:glow rad="101600">
                    <a:srgbClr val="C00000">
                      <a:alpha val="60000"/>
                    </a:srgbClr>
                  </a:glow>
                  <a:outerShdw blurRad="38100" dist="38100" dir="2700000" algn="tl">
                    <a:srgbClr val="000000">
                      <a:alpha val="43137"/>
                    </a:srgbClr>
                  </a:outerShdw>
                </a:effectLst>
              </a:rPr>
              <a:t> y </a:t>
            </a:r>
          </a:p>
          <a:p>
            <a:r>
              <a:rPr lang="es-ES" i="1" dirty="0" smtClean="0">
                <a:effectLst>
                  <a:glow rad="101600">
                    <a:srgbClr val="C00000">
                      <a:alpha val="60000"/>
                    </a:srgbClr>
                  </a:glow>
                  <a:outerShdw blurRad="38100" dist="38100" dir="2700000" algn="tl">
                    <a:srgbClr val="000000">
                      <a:alpha val="43137"/>
                    </a:srgbClr>
                  </a:outerShdw>
                </a:effectLst>
              </a:rPr>
              <a:t>una cebolla y tal y tal, me hago un pisto </a:t>
            </a:r>
          </a:p>
          <a:p>
            <a:r>
              <a:rPr lang="es-ES" i="1" dirty="0" smtClean="0">
                <a:effectLst>
                  <a:glow rad="101600">
                    <a:srgbClr val="C00000">
                      <a:alpha val="60000"/>
                    </a:srgbClr>
                  </a:glow>
                  <a:outerShdw blurRad="38100" dist="38100" dir="2700000" algn="tl">
                    <a:srgbClr val="000000">
                      <a:alpha val="43137"/>
                    </a:srgbClr>
                  </a:outerShdw>
                </a:effectLst>
              </a:rPr>
              <a:t>que te cagas chaval.</a:t>
            </a:r>
            <a:endParaRPr lang="es-ES" i="1" dirty="0">
              <a:effectLst>
                <a:glow rad="101600">
                  <a:srgbClr val="C00000">
                    <a:alpha val="60000"/>
                  </a:srgbClr>
                </a:glow>
                <a:outerShdw blurRad="38100" dist="38100" dir="2700000" algn="tl">
                  <a:srgbClr val="000000">
                    <a:alpha val="43137"/>
                  </a:srgbClr>
                </a:outerShdw>
              </a:effectLst>
            </a:endParaRPr>
          </a:p>
        </p:txBody>
      </p:sp>
      <p:cxnSp>
        <p:nvCxnSpPr>
          <p:cNvPr id="8" name="7 Conector recto de flecha"/>
          <p:cNvCxnSpPr/>
          <p:nvPr/>
        </p:nvCxnSpPr>
        <p:spPr>
          <a:xfrm flipV="1">
            <a:off x="2123728" y="2929508"/>
            <a:ext cx="0" cy="158417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 name="8 CuadroTexto"/>
          <p:cNvSpPr txBox="1"/>
          <p:nvPr/>
        </p:nvSpPr>
        <p:spPr>
          <a:xfrm>
            <a:off x="4932040" y="4873724"/>
            <a:ext cx="3877985" cy="646331"/>
          </a:xfrm>
          <a:prstGeom prst="rect">
            <a:avLst/>
          </a:prstGeom>
          <a:noFill/>
        </p:spPr>
        <p:txBody>
          <a:bodyPr wrap="none" rtlCol="0">
            <a:spAutoFit/>
          </a:bodyPr>
          <a:lstStyle/>
          <a:p>
            <a:r>
              <a:rPr lang="es-ES" dirty="0" err="1" smtClean="0">
                <a:effectLst>
                  <a:glow rad="101600">
                    <a:srgbClr val="C00000">
                      <a:alpha val="60000"/>
                    </a:srgbClr>
                  </a:glow>
                </a:effectLst>
              </a:rPr>
              <a:t>Eso,eso</a:t>
            </a:r>
            <a:r>
              <a:rPr lang="es-ES" dirty="0" smtClean="0">
                <a:effectLst>
                  <a:glow rad="101600">
                    <a:srgbClr val="C00000">
                      <a:alpha val="60000"/>
                    </a:srgbClr>
                  </a:glow>
                </a:effectLst>
              </a:rPr>
              <a:t>, y la botica del vino que no </a:t>
            </a:r>
          </a:p>
          <a:p>
            <a:r>
              <a:rPr lang="es-ES" dirty="0" smtClean="0">
                <a:effectLst>
                  <a:glow rad="101600">
                    <a:srgbClr val="C00000">
                      <a:alpha val="60000"/>
                    </a:srgbClr>
                  </a:glow>
                </a:effectLst>
              </a:rPr>
              <a:t>falte ¿He, Manolo?</a:t>
            </a:r>
            <a:endParaRPr lang="es-ES" dirty="0">
              <a:effectLst>
                <a:glow rad="101600">
                  <a:srgbClr val="C00000">
                    <a:alpha val="60000"/>
                  </a:srgbClr>
                </a:glow>
              </a:effectLst>
            </a:endParaRPr>
          </a:p>
        </p:txBody>
      </p:sp>
      <p:cxnSp>
        <p:nvCxnSpPr>
          <p:cNvPr id="11" name="10 Conector recto de flecha"/>
          <p:cNvCxnSpPr/>
          <p:nvPr/>
        </p:nvCxnSpPr>
        <p:spPr>
          <a:xfrm flipV="1">
            <a:off x="6084168" y="3361556"/>
            <a:ext cx="0" cy="144016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2000">
        <p15:prstTrans prst="win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par>
                                <p:cTn id="25" presetID="17" presetClass="entr" presetSubtype="4" fill="hold" nodeType="withEffect">
                                  <p:stCondLst>
                                    <p:cond delay="700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ppt_x</p:attrName>
                                        </p:attrNameLst>
                                      </p:cBhvr>
                                      <p:tavLst>
                                        <p:tav tm="0">
                                          <p:val>
                                            <p:strVal val="#ppt_x"/>
                                          </p:val>
                                        </p:tav>
                                        <p:tav tm="100000">
                                          <p:val>
                                            <p:strVal val="#ppt_x"/>
                                          </p:val>
                                        </p:tav>
                                      </p:tavLst>
                                    </p:anim>
                                    <p:anim calcmode="lin" valueType="num">
                                      <p:cBhvr>
                                        <p:cTn id="28" dur="2000" fill="hold"/>
                                        <p:tgtEl>
                                          <p:spTgt spid="8"/>
                                        </p:tgtEl>
                                        <p:attrNameLst>
                                          <p:attrName>ppt_y</p:attrName>
                                        </p:attrNameLst>
                                      </p:cBhvr>
                                      <p:tavLst>
                                        <p:tav tm="0">
                                          <p:val>
                                            <p:strVal val="#ppt_y+#ppt_h/2"/>
                                          </p:val>
                                        </p:tav>
                                        <p:tav tm="100000">
                                          <p:val>
                                            <p:strVal val="#ppt_y"/>
                                          </p:val>
                                        </p:tav>
                                      </p:tavLst>
                                    </p:anim>
                                    <p:anim calcmode="lin" valueType="num">
                                      <p:cBhvr>
                                        <p:cTn id="29" dur="2000" fill="hold"/>
                                        <p:tgtEl>
                                          <p:spTgt spid="8"/>
                                        </p:tgtEl>
                                        <p:attrNameLst>
                                          <p:attrName>ppt_w</p:attrName>
                                        </p:attrNameLst>
                                      </p:cBhvr>
                                      <p:tavLst>
                                        <p:tav tm="0">
                                          <p:val>
                                            <p:strVal val="#ppt_w"/>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13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1"/>
                                          </p:val>
                                        </p:tav>
                                        <p:tav tm="100000">
                                          <p:val>
                                            <p:strVal val="#ppt_x"/>
                                          </p:val>
                                        </p:tav>
                                      </p:tavLst>
                                    </p:anim>
                                    <p:anim calcmode="lin" valueType="num">
                                      <p:cBhvr>
                                        <p:cTn id="36" dur="1000" fill="hold"/>
                                        <p:tgtEl>
                                          <p:spTgt spid="9"/>
                                        </p:tgtEl>
                                        <p:attrNameLst>
                                          <p:attrName>ppt_y</p:attrName>
                                        </p:attrNameLst>
                                      </p:cBhvr>
                                      <p:tavLst>
                                        <p:tav tm="0">
                                          <p:val>
                                            <p:strVal val="#ppt_y"/>
                                          </p:val>
                                        </p:tav>
                                        <p:tav tm="100000">
                                          <p:val>
                                            <p:strVal val="#ppt_y"/>
                                          </p:val>
                                        </p:tav>
                                      </p:tavLst>
                                    </p:anim>
                                  </p:childTnLst>
                                </p:cTn>
                              </p:par>
                              <p:par>
                                <p:cTn id="37" presetID="17" presetClass="entr" presetSubtype="4" fill="hold" nodeType="withEffect">
                                  <p:stCondLst>
                                    <p:cond delay="3500"/>
                                  </p:stCondLst>
                                  <p:childTnLst>
                                    <p:set>
                                      <p:cBhvr>
                                        <p:cTn id="38" dur="1" fill="hold">
                                          <p:stCondLst>
                                            <p:cond delay="0"/>
                                          </p:stCondLst>
                                        </p:cTn>
                                        <p:tgtEl>
                                          <p:spTgt spid="11"/>
                                        </p:tgtEl>
                                        <p:attrNameLst>
                                          <p:attrName>style.visibility</p:attrName>
                                        </p:attrNameLst>
                                      </p:cBhvr>
                                      <p:to>
                                        <p:strVal val="visible"/>
                                      </p:to>
                                    </p:set>
                                    <p:anim calcmode="lin" valueType="num">
                                      <p:cBhvr>
                                        <p:cTn id="39" dur="2000" fill="hold"/>
                                        <p:tgtEl>
                                          <p:spTgt spid="11"/>
                                        </p:tgtEl>
                                        <p:attrNameLst>
                                          <p:attrName>ppt_x</p:attrName>
                                        </p:attrNameLst>
                                      </p:cBhvr>
                                      <p:tavLst>
                                        <p:tav tm="0">
                                          <p:val>
                                            <p:strVal val="#ppt_x"/>
                                          </p:val>
                                        </p:tav>
                                        <p:tav tm="100000">
                                          <p:val>
                                            <p:strVal val="#ppt_x"/>
                                          </p:val>
                                        </p:tav>
                                      </p:tavLst>
                                    </p:anim>
                                    <p:anim calcmode="lin" valueType="num">
                                      <p:cBhvr>
                                        <p:cTn id="40" dur="2000" fill="hold"/>
                                        <p:tgtEl>
                                          <p:spTgt spid="11"/>
                                        </p:tgtEl>
                                        <p:attrNameLst>
                                          <p:attrName>ppt_y</p:attrName>
                                        </p:attrNameLst>
                                      </p:cBhvr>
                                      <p:tavLst>
                                        <p:tav tm="0">
                                          <p:val>
                                            <p:strVal val="#ppt_y+#ppt_h/2"/>
                                          </p:val>
                                        </p:tav>
                                        <p:tav tm="100000">
                                          <p:val>
                                            <p:strVal val="#ppt_y"/>
                                          </p:val>
                                        </p:tav>
                                      </p:tavLst>
                                    </p:anim>
                                    <p:anim calcmode="lin" valueType="num">
                                      <p:cBhvr>
                                        <p:cTn id="41" dur="2000" fill="hold"/>
                                        <p:tgtEl>
                                          <p:spTgt spid="11"/>
                                        </p:tgtEl>
                                        <p:attrNameLst>
                                          <p:attrName>ppt_w</p:attrName>
                                        </p:attrNameLst>
                                      </p:cBhvr>
                                      <p:tavLst>
                                        <p:tav tm="0">
                                          <p:val>
                                            <p:strVal val="#ppt_w"/>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untains_clouds_landscapes_skyscapes_1280x8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mountains_clouds_landscapes_skyscapes_1280x8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mountains_clouds_landscapes_skyscapes_1280x8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873724"/>
            <a:ext cx="8424936" cy="646331"/>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Las calles se convierten en ríos de tomate donde tirarse en plancha o chapotear entre el jugo rojo. Solo hay una norma: aplastar el tomate antes de tirarlo.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prism/>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9).jpg"/>
          <p:cNvPicPr>
            <a:picLocks noChangeAspect="1"/>
          </p:cNvPicPr>
          <p:nvPr/>
        </p:nvPicPr>
        <p:blipFill>
          <a:blip r:embed="rId2" cstate="print"/>
          <a:stretch>
            <a:fillRect/>
          </a:stretch>
        </p:blipFill>
        <p:spPr bwMode="auto">
          <a:xfrm>
            <a:off x="0" y="-39688"/>
            <a:ext cx="9144000" cy="5715000"/>
          </a:xfrm>
          <a:prstGeom prst="rect">
            <a:avLst/>
          </a:prstGeom>
          <a:noFill/>
          <a:ln w="9525">
            <a:noFill/>
            <a:miter lim="800000"/>
            <a:headEnd/>
            <a:tailEnd/>
          </a:ln>
        </p:spPr>
      </p:pic>
      <p:pic>
        <p:nvPicPr>
          <p:cNvPr id="6" name="5 Imagen" descr="0(4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año,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una pequeña localidad valenciana que apenas roza los 10.000 habitantes, se prepara gozosa para recibir el último miércoles del mes de agosto a una auténtica avalancha humana, un peregrinaje de jóvenes que multiplican la población del pueblo.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okaz_obrazek.php.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pokaz_obrazek.php.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pokaz_obrazek.php.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sp>
        <p:nvSpPr>
          <p:cNvPr id="7" name="6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Circulan por las calles ataviados con disfraces de lo más pintorescos. Se estima que el 85 % de visitantes son extranjeros. Todo sea para vivir en carne y hueso esta batalla campal, que libera tensiones y tiñe absolutamente todo de un rojo intenso.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21" presetClass="exit" presetSubtype="8" fill="hold" nodeType="withEffect">
                                  <p:stCondLst>
                                    <p:cond delay="0"/>
                                  </p:stCondLst>
                                  <p:childTnLst>
                                    <p:animEffect transition="out" filter="wheel(8)">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e-river-summe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tree-river-summe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locura por el lanzamiento de tomates alcanzó tanta popularidad que a punto estuvo de desaparecer, pero una nueva política en la organización basada en el cobro de entradas y en la limitación del aforo salvó la fiesta de morir de éxito.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gallery dir="l"/>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24.jpg"/>
          <p:cNvPicPr>
            <a:picLocks noChangeAspect="1" noChangeArrowheads="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Picture 2" descr="C:\Documents and Settings\Ana María\Escritorio\www.joseluisavilaherrera.BLOGSPOT.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6" name="Picture 2" descr="C:\Documents and Settings\Ana María\Escritorio\www.joseluisavilaherrera.BLOGSPOT.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7" name="6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todos sus dimes y diretes, con sus amantes y detractores, 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celebra este año su 73 aniversario, espera recibir a 22.000 personas y lanzar 150 toneladas de tomate de pera maduro, proveniente de una sola cooperativa.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gallery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ppt_w/2"/>
                                          </p:val>
                                        </p:tav>
                                      </p:tavLst>
                                    </p:anim>
                                    <p:anim calcmode="lin" valueType="num">
                                      <p:cBhvr>
                                        <p:cTn id="16" dur="4000"/>
                                        <p:tgtEl>
                                          <p:spTgt spid="6"/>
                                        </p:tgtEl>
                                        <p:attrNameLst>
                                          <p:attrName>ppt_y</p:attrName>
                                        </p:attrNameLst>
                                      </p:cBhvr>
                                      <p:tavLst>
                                        <p:tav tm="0">
                                          <p:val>
                                            <p:strVal val="ppt_y"/>
                                          </p:val>
                                        </p:tav>
                                        <p:tav tm="100000">
                                          <p:val>
                                            <p:strVal val="ppt_y"/>
                                          </p:val>
                                        </p:tav>
                                      </p:tavLst>
                                    </p:anim>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strVal val="ppt_h"/>
                                          </p:val>
                                        </p:tav>
                                      </p:tavLst>
                                    </p:anim>
                                    <p:set>
                                      <p:cBhvr>
                                        <p:cTn id="19" dur="1" fill="hold">
                                          <p:stCondLst>
                                            <p:cond delay="3999"/>
                                          </p:stCondLst>
                                        </p:cTn>
                                        <p:tgtEl>
                                          <p:spTgt spid="6"/>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4000" fill="hold"/>
                                        <p:tgtEl>
                                          <p:spTgt spid="8"/>
                                        </p:tgtEl>
                                        <p:attrNameLst>
                                          <p:attrName>ppt_w</p:attrName>
                                        </p:attrNameLst>
                                      </p:cBhvr>
                                      <p:tavLst>
                                        <p:tav tm="0">
                                          <p:val>
                                            <p:fltVal val="0"/>
                                          </p:val>
                                        </p:tav>
                                        <p:tav tm="100000">
                                          <p:val>
                                            <p:strVal val="#ppt_w"/>
                                          </p:val>
                                        </p:tav>
                                      </p:tavLst>
                                    </p:anim>
                                    <p:anim calcmode="lin" valueType="num">
                                      <p:cBhvr>
                                        <p:cTn id="26" dur="4000" fill="hold"/>
                                        <p:tgtEl>
                                          <p:spTgt spid="8"/>
                                        </p:tgtEl>
                                        <p:attrNameLst>
                                          <p:attrName>ppt_h</p:attrName>
                                        </p:attrNameLst>
                                      </p:cBhvr>
                                      <p:tavLst>
                                        <p:tav tm="0">
                                          <p:val>
                                            <p:strVal val="#ppt_h"/>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Mis documentos\Mis imágenes\arenas.jpg"/>
          <p:cNvPicPr>
            <a:picLocks noChangeAspect="1" noChangeArrowheads="1"/>
          </p:cNvPicPr>
          <p:nvPr/>
        </p:nvPicPr>
        <p:blipFill>
          <a:blip r:embed="rId2" cstate="print"/>
          <a:srcRect r="75200"/>
          <a:stretch>
            <a:fillRect/>
          </a:stretch>
        </p:blipFill>
        <p:spPr bwMode="auto">
          <a:xfrm>
            <a:off x="0" y="0"/>
            <a:ext cx="2267744" cy="5715000"/>
          </a:xfrm>
          <a:prstGeom prst="rect">
            <a:avLst/>
          </a:prstGeom>
          <a:noFill/>
          <a:ln w="9525">
            <a:noFill/>
            <a:miter lim="800000"/>
            <a:headEnd/>
            <a:tailEnd/>
          </a:ln>
        </p:spPr>
      </p:pic>
      <p:pic>
        <p:nvPicPr>
          <p:cNvPr id="9" name="Picture 2" descr="C:\Documents and Settings\Ana María\Mis documentos\Mis imágenes\arenas.jpg"/>
          <p:cNvPicPr>
            <a:picLocks noChangeAspect="1" noChangeArrowheads="1"/>
          </p:cNvPicPr>
          <p:nvPr/>
        </p:nvPicPr>
        <p:blipFill>
          <a:blip r:embed="rId2" cstate="print"/>
          <a:srcRect l="24800" r="50000"/>
          <a:stretch>
            <a:fillRect/>
          </a:stretch>
        </p:blipFill>
        <p:spPr bwMode="auto">
          <a:xfrm>
            <a:off x="2267744" y="0"/>
            <a:ext cx="2304256" cy="5715000"/>
          </a:xfrm>
          <a:prstGeom prst="rect">
            <a:avLst/>
          </a:prstGeom>
          <a:noFill/>
          <a:ln w="9525">
            <a:noFill/>
            <a:miter lim="800000"/>
            <a:headEnd/>
            <a:tailEnd/>
          </a:ln>
        </p:spPr>
      </p:pic>
      <p:pic>
        <p:nvPicPr>
          <p:cNvPr id="10" name="Picture 2" descr="C:\Documents and Settings\Ana María\Mis documentos\Mis imágenes\arenas.jpg"/>
          <p:cNvPicPr>
            <a:picLocks noChangeAspect="1" noChangeArrowheads="1"/>
          </p:cNvPicPr>
          <p:nvPr/>
        </p:nvPicPr>
        <p:blipFill>
          <a:blip r:embed="rId2" cstate="print"/>
          <a:srcRect l="50000" r="24800"/>
          <a:stretch>
            <a:fillRect/>
          </a:stretch>
        </p:blipFill>
        <p:spPr bwMode="auto">
          <a:xfrm>
            <a:off x="4572000" y="0"/>
            <a:ext cx="2304256" cy="5715000"/>
          </a:xfrm>
          <a:prstGeom prst="rect">
            <a:avLst/>
          </a:prstGeom>
          <a:noFill/>
          <a:ln w="9525">
            <a:noFill/>
            <a:miter lim="800000"/>
            <a:headEnd/>
            <a:tailEnd/>
          </a:ln>
        </p:spPr>
      </p:pic>
      <p:pic>
        <p:nvPicPr>
          <p:cNvPr id="11" name="Picture 2" descr="C:\Documents and Settings\Ana María\Mis documentos\Mis imágenes\arenas.jpg"/>
          <p:cNvPicPr>
            <a:picLocks noChangeAspect="1" noChangeArrowheads="1"/>
          </p:cNvPicPr>
          <p:nvPr/>
        </p:nvPicPr>
        <p:blipFill>
          <a:blip r:embed="rId2" cstate="print"/>
          <a:srcRect l="75200"/>
          <a:stretch>
            <a:fillRect/>
          </a:stretch>
        </p:blipFill>
        <p:spPr bwMode="auto">
          <a:xfrm>
            <a:off x="6876256" y="0"/>
            <a:ext cx="2267745" cy="5715000"/>
          </a:xfrm>
          <a:prstGeom prst="rect">
            <a:avLst/>
          </a:prstGeom>
          <a:noFill/>
          <a:ln w="9525">
            <a:noFill/>
            <a:miter lim="800000"/>
            <a:headEnd/>
            <a:tailEnd/>
          </a:ln>
        </p:spPr>
      </p:pic>
      <p:sp>
        <p:nvSpPr>
          <p:cNvPr id="6" name="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qué es lo que tiene esta fiesta capaz de atraer a australianos, japoneses, </a:t>
            </a:r>
            <a:r>
              <a:rPr lang="es-ES" i="1" dirty="0" err="1" smtClean="0">
                <a:effectLst>
                  <a:glow rad="101600">
                    <a:srgbClr val="C00000">
                      <a:alpha val="60000"/>
                    </a:srgbClr>
                  </a:glow>
                  <a:outerShdw blurRad="38100" dist="38100" dir="2700000" algn="tl">
                    <a:srgbClr val="000000">
                      <a:alpha val="43137"/>
                    </a:srgbClr>
                  </a:outerShdw>
                </a:effectLst>
              </a:rPr>
              <a:t>indues</a:t>
            </a:r>
            <a:r>
              <a:rPr lang="es-ES" i="1" dirty="0" smtClean="0">
                <a:effectLst>
                  <a:glow rad="101600">
                    <a:srgbClr val="C00000">
                      <a:alpha val="60000"/>
                    </a:srgbClr>
                  </a:glow>
                  <a:outerShdw blurRad="38100" dist="38100" dir="2700000" algn="tl">
                    <a:srgbClr val="000000">
                      <a:alpha val="43137"/>
                    </a:srgbClr>
                  </a:outerShdw>
                </a:effectLst>
              </a:rPr>
              <a:t> o ingleses, entre otros? Hablamos con Ricardo </a:t>
            </a:r>
            <a:r>
              <a:rPr lang="es-ES" i="1" dirty="0" err="1" smtClean="0">
                <a:effectLst>
                  <a:glow rad="101600">
                    <a:srgbClr val="C00000">
                      <a:alpha val="60000"/>
                    </a:srgbClr>
                  </a:glow>
                  <a:outerShdw blurRad="38100" dist="38100" dir="2700000" algn="tl">
                    <a:srgbClr val="000000">
                      <a:alpha val="43137"/>
                    </a:srgbClr>
                  </a:outerShdw>
                </a:effectLst>
              </a:rPr>
              <a:t>Zanón</a:t>
            </a:r>
            <a:r>
              <a:rPr lang="es-ES" i="1" dirty="0" smtClean="0">
                <a:effectLst>
                  <a:glow rad="101600">
                    <a:srgbClr val="C00000">
                      <a:alpha val="60000"/>
                    </a:srgbClr>
                  </a:glow>
                  <a:outerShdw blurRad="38100" dist="38100" dir="2700000" algn="tl">
                    <a:srgbClr val="000000">
                      <a:alpha val="43137"/>
                    </a:srgbClr>
                  </a:outerShdw>
                </a:effectLst>
              </a:rPr>
              <a:t>, vecino de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y tomatero de pura cepa y Miguel San </a:t>
            </a:r>
            <a:r>
              <a:rPr lang="es-ES" i="1" dirty="0" err="1" smtClean="0">
                <a:effectLst>
                  <a:glow rad="101600">
                    <a:srgbClr val="C00000">
                      <a:alpha val="60000"/>
                    </a:srgbClr>
                  </a:glow>
                  <a:outerShdw blurRad="38100" dist="38100" dir="2700000" algn="tl">
                    <a:srgbClr val="000000">
                      <a:alpha val="43137"/>
                    </a:srgbClr>
                  </a:outerShdw>
                </a:effectLst>
              </a:rPr>
              <a:t>Feliu</a:t>
            </a:r>
            <a:r>
              <a:rPr lang="es-ES" i="1" dirty="0" smtClean="0">
                <a:effectLst>
                  <a:glow rad="101600">
                    <a:srgbClr val="C00000">
                      <a:alpha val="60000"/>
                    </a:srgbClr>
                  </a:glow>
                  <a:outerShdw blurRad="38100" dist="38100" dir="2700000" algn="tl">
                    <a:srgbClr val="000000">
                      <a:alpha val="43137"/>
                    </a:srgbClr>
                  </a:outerShdw>
                </a:effectLst>
              </a:rPr>
              <a:t> y Esther </a:t>
            </a:r>
            <a:r>
              <a:rPr lang="es-ES" i="1" dirty="0" err="1" smtClean="0">
                <a:effectLst>
                  <a:glow rad="101600">
                    <a:srgbClr val="C00000">
                      <a:alpha val="60000"/>
                    </a:srgbClr>
                  </a:glow>
                  <a:outerShdw blurRad="38100" dist="38100" dir="2700000" algn="tl">
                    <a:srgbClr val="000000">
                      <a:alpha val="43137"/>
                    </a:srgbClr>
                  </a:outerShdw>
                </a:effectLst>
              </a:rPr>
              <a:t>Cerveró</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Socarrat</a:t>
            </a:r>
            <a:r>
              <a:rPr lang="es-ES" i="1" dirty="0" smtClean="0">
                <a:effectLst>
                  <a:glow rad="101600">
                    <a:srgbClr val="C00000">
                      <a:alpha val="60000"/>
                    </a:srgbClr>
                  </a:glow>
                  <a:outerShdw blurRad="38100" dist="38100" dir="2700000" algn="tl">
                    <a:srgbClr val="000000">
                      <a:alpha val="43137"/>
                    </a:srgbClr>
                  </a:outerShdw>
                </a:effectLst>
              </a:rPr>
              <a:t> Studio, uno de los organizadores de todo este cotarro.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gallery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000"/>
                                        <p:tgtEl>
                                          <p:spTgt spid="11"/>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1000"/>
                                        <p:tgtEl>
                                          <p:spTgt spid="10"/>
                                        </p:tgtEl>
                                      </p:cBhvr>
                                    </p:animEffect>
                                  </p:childTnLst>
                                </p:cTn>
                              </p:par>
                            </p:childTnLst>
                          </p:cTn>
                        </p:par>
                        <p:par>
                          <p:cTn id="12" fill="hold">
                            <p:stCondLst>
                              <p:cond delay="2000"/>
                            </p:stCondLst>
                            <p:childTnLst>
                              <p:par>
                                <p:cTn id="13" presetID="22" presetClass="entr" presetSubtype="1"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1000"/>
                                        <p:tgtEl>
                                          <p:spTgt spid="9"/>
                                        </p:tgtEl>
                                      </p:cBhvr>
                                    </p:animEffect>
                                  </p:childTnLst>
                                </p:cTn>
                              </p:par>
                            </p:childTnLst>
                          </p:cTn>
                        </p:par>
                        <p:par>
                          <p:cTn id="16" fill="hold">
                            <p:stCondLst>
                              <p:cond delay="3000"/>
                            </p:stCondLst>
                            <p:childTnLst>
                              <p:par>
                                <p:cTn id="17" presetID="22" presetClass="entr" presetSubtype="4"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1000"/>
                                        <p:tgtEl>
                                          <p:spTgt spid="8"/>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MIS COSAS\DOCUMENTOS ANA\PAISAJES\MONTAÑAS\desiertoroc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Picture 2" descr="E:\MIS COSAS\DOCUMENTOS ANA\PAISAJES\MONTAÑAS\desiertoroc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Ricardo tiene 43 años, lleva bajando a 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desde hace 25 y recuerda esta fiesta desde bien pequeño, cuando la veía asomado desde su terraza.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flip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4000"/>
                                        <p:tgtEl>
                                          <p:spTgt spid="3"/>
                                        </p:tgtEl>
                                      </p:cBhvr>
                                    </p:animEffect>
                                  </p:childTnLst>
                                </p:cTn>
                              </p:par>
                              <p:par>
                                <p:cTn id="8" presetID="17" presetClass="entr" presetSubtype="10"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4000" fill="hold"/>
                                        <p:tgtEl>
                                          <p:spTgt spid="15362"/>
                                        </p:tgtEl>
                                        <p:attrNameLst>
                                          <p:attrName>ppt_w</p:attrName>
                                        </p:attrNameLst>
                                      </p:cBhvr>
                                      <p:tavLst>
                                        <p:tav tm="0">
                                          <p:val>
                                            <p:fltVal val="0"/>
                                          </p:val>
                                        </p:tav>
                                        <p:tav tm="100000">
                                          <p:val>
                                            <p:strVal val="#ppt_w"/>
                                          </p:val>
                                        </p:tav>
                                      </p:tavLst>
                                    </p:anim>
                                    <p:anim calcmode="lin" valueType="num">
                                      <p:cBhvr>
                                        <p:cTn id="11" dur="4000" fill="hold"/>
                                        <p:tgtEl>
                                          <p:spTgt spid="15362"/>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15362"/>
                                        </p:tgtEl>
                                        <p:attrNameLst>
                                          <p:attrName>style.visibility</p:attrName>
                                        </p:attrNameLst>
                                      </p:cBhvr>
                                      <p:to>
                                        <p:strVal val="visible"/>
                                      </p:to>
                                    </p:set>
                                    <p:animEffect transition="in" filter="circle(in)">
                                      <p:cBhvr>
                                        <p:cTn id="14" dur="4000"/>
                                        <p:tgtEl>
                                          <p:spTgt spid="15362"/>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lberta_canada_banff_national_park_mountain_road_distance_snow_100099_1440x9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alberta_canada_banff_national_park_mountain_road_distance_snow_100099_1440x9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alberta_canada_banff_national_park_mountain_road_distance_snow_100099_1440x9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560"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no es para menos, vive en la calle del Cid, una de las zonas por las que transcurre todo, por lo que su casa es una de las que cuenta con una ubicación privilegiada.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flip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151865.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7" name="Picture 2" descr="C:\Documents and Settings\Ana María\Escritorio\151865.jpg"/>
          <p:cNvPicPr>
            <a:picLocks noChangeAspect="1" noChangeArrowheads="1"/>
          </p:cNvPicPr>
          <p:nvPr/>
        </p:nvPicPr>
        <p:blipFill>
          <a:blip r:embed="rId2"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8" name="Picture 2" descr="C:\Documents and Settings\Ana María\Escritorio\151865.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9" name="Picture 2" descr="C:\Documents and Settings\Ana María\Escritorio\151865.jpg"/>
          <p:cNvPicPr>
            <a:picLocks noChangeAspect="1" noChangeArrowheads="1"/>
          </p:cNvPicPr>
          <p:nvPr/>
        </p:nvPicPr>
        <p:blipFill>
          <a:blip r:embed="rId2" cstate="print"/>
          <a:srcRect l="50000" t="50000"/>
          <a:stretch>
            <a:fillRect/>
          </a:stretch>
        </p:blipFill>
        <p:spPr bwMode="auto">
          <a:xfrm>
            <a:off x="4572000" y="2857500"/>
            <a:ext cx="4571999" cy="2857500"/>
          </a:xfrm>
          <a:prstGeom prst="rect">
            <a:avLst/>
          </a:prstGeom>
          <a:noFill/>
          <a:ln w="9525">
            <a:noFill/>
            <a:miter lim="800000"/>
            <a:headEnd/>
            <a:tailEnd/>
          </a:ln>
        </p:spPr>
      </p:pic>
      <p:sp>
        <p:nvSpPr>
          <p:cNvPr id="10" name="9 CuadroTexto"/>
          <p:cNvSpPr txBox="1"/>
          <p:nvPr/>
        </p:nvSpPr>
        <p:spPr>
          <a:xfrm>
            <a:off x="395536"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Está en el centro del meollo. Aquí es donde se libra esta pelea que nos deja boquiabiertos. "Primero viene la fiesta –nos cuenta– y luego la limpieza de la calle y la fachada, hay que dejarlo todo como estaba".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lip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4000"/>
                                        <p:tgtEl>
                                          <p:spTgt spid="6"/>
                                        </p:tgtEl>
                                      </p:cBhvr>
                                    </p:animEffect>
                                  </p:childTnLst>
                                </p:cTn>
                              </p:par>
                              <p:par>
                                <p:cTn id="8" presetID="21"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4000"/>
                                        <p:tgtEl>
                                          <p:spTgt spid="7"/>
                                        </p:tgtEl>
                                      </p:cBhvr>
                                    </p:animEffect>
                                  </p:childTnLst>
                                </p:cTn>
                              </p:par>
                              <p:par>
                                <p:cTn id="11" presetID="21" presetClass="entr" presetSubtype="4"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4)">
                                      <p:cBhvr>
                                        <p:cTn id="13" dur="4000"/>
                                        <p:tgtEl>
                                          <p:spTgt spid="9"/>
                                        </p:tgtEl>
                                      </p:cBhvr>
                                    </p:animEffect>
                                  </p:childTnLst>
                                </p:cTn>
                              </p:par>
                              <p:par>
                                <p:cTn id="14" presetID="21"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4)">
                                      <p:cBhvr>
                                        <p:cTn id="16" dur="4000"/>
                                        <p:tgtEl>
                                          <p:spTgt spid="8"/>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912660.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5" name="4 Imagen" descr="15912660.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6" name="5 Imagen" descr="15912660.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7" name="6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arranca la noche de antes. Los jóvenes del pueblo, en su mayoría, comienzan la fiesta el martes por la noche, "la fiesta de la </a:t>
            </a:r>
            <a:r>
              <a:rPr lang="es-ES" i="1" dirty="0" err="1" smtClean="0">
                <a:effectLst>
                  <a:glow rad="101600">
                    <a:srgbClr val="C00000">
                      <a:alpha val="60000"/>
                    </a:srgbClr>
                  </a:glow>
                  <a:outerShdw blurRad="38100" dist="38100" dir="2700000" algn="tl">
                    <a:srgbClr val="000000">
                      <a:alpha val="43137"/>
                    </a:srgbClr>
                  </a:outerShdw>
                </a:effectLst>
              </a:rPr>
              <a:t>Empalmà</a:t>
            </a:r>
            <a:r>
              <a:rPr lang="es-ES" i="1" dirty="0" smtClean="0">
                <a:effectLst>
                  <a:glow rad="101600">
                    <a:srgbClr val="C00000">
                      <a:alpha val="60000"/>
                    </a:srgbClr>
                  </a:glow>
                  <a:outerShdw blurRad="38100" dist="38100" dir="2700000" algn="tl">
                    <a:srgbClr val="000000">
                      <a:alpha val="43137"/>
                    </a:srgbClr>
                  </a:outerShdw>
                </a:effectLst>
              </a:rPr>
              <a:t>", la llaman, que no es otra cosa que aguantar despierto hasta la mañana siguiente.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8000">
        <p15:prstTrans prst="curtains"/>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ok.com.ua-63163.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p:spPr>
      </p:pic>
      <p:pic>
        <p:nvPicPr>
          <p:cNvPr id="6" name="5 Imagen" descr="look.com.ua-63163.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p:spPr>
      </p:pic>
      <p:sp>
        <p:nvSpPr>
          <p:cNvPr id="5" name="4 CuadroTexto"/>
          <p:cNvSpPr txBox="1"/>
          <p:nvPr/>
        </p:nvSpPr>
        <p:spPr>
          <a:xfrm>
            <a:off x="611560"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gente alarga la juerga hasta bien entrada la madrugada, más o menos hasta las 8 de la mañana, que es cuando empiezan a prepararse para lo que viene luego.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switch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1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0(1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560"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Vas a casa y te pones la ropa más vieja que tengas porque sabes que la que vayas a ponerte será para tirar. A las 11 estamos todos listos para comenzar la batalla".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switch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4/3*ppt_w"/>
                                          </p:val>
                                        </p:tav>
                                      </p:tavLst>
                                    </p:anim>
                                    <p:anim calcmode="lin" valueType="num">
                                      <p:cBhvr>
                                        <p:cTn id="7" dur="4000"/>
                                        <p:tgtEl>
                                          <p:spTgt spid="7"/>
                                        </p:tgtEl>
                                        <p:attrNameLst>
                                          <p:attrName>ppt_h</p:attrName>
                                        </p:attrNameLst>
                                      </p:cBhvr>
                                      <p:tavLst>
                                        <p:tav tm="0">
                                          <p:val>
                                            <p:strVal val="ppt_h"/>
                                          </p:val>
                                        </p:tav>
                                        <p:tav tm="100000">
                                          <p:val>
                                            <p:strVal val="4/3*ppt_h"/>
                                          </p:val>
                                        </p:tav>
                                      </p:tavLst>
                                    </p:anim>
                                    <p:set>
                                      <p:cBhvr>
                                        <p:cTn id="8" dur="1" fill="hold">
                                          <p:stCondLst>
                                            <p:cond delay="3999"/>
                                          </p:stCondLst>
                                        </p:cTn>
                                        <p:tgtEl>
                                          <p:spTgt spid="7"/>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rning_bliss-1514990.jpg"/>
          <p:cNvPicPr>
            <a:picLocks noChangeAspect="1"/>
          </p:cNvPicPr>
          <p:nvPr/>
        </p:nvPicPr>
        <p:blipFill>
          <a:blip r:embed="rId2" cstate="print"/>
          <a:stretch>
            <a:fillRect/>
          </a:stretch>
        </p:blipFill>
        <p:spPr bwMode="auto">
          <a:xfrm>
            <a:off x="0" y="-113241"/>
            <a:ext cx="9144000" cy="5828241"/>
          </a:xfrm>
          <a:prstGeom prst="rect">
            <a:avLst/>
          </a:prstGeom>
          <a:noFill/>
          <a:ln w="9525">
            <a:noFill/>
            <a:miter lim="800000"/>
            <a:headEnd/>
            <a:tailEnd/>
          </a:ln>
        </p:spPr>
      </p:pic>
      <p:pic>
        <p:nvPicPr>
          <p:cNvPr id="5" name="4 Imagen" descr="morning_bliss-1514990.jpg"/>
          <p:cNvPicPr>
            <a:picLocks noChangeAspect="1"/>
          </p:cNvPicPr>
          <p:nvPr/>
        </p:nvPicPr>
        <p:blipFill>
          <a:blip r:embed="rId2" cstate="print"/>
          <a:stretch>
            <a:fillRect/>
          </a:stretch>
        </p:blipFill>
        <p:spPr bwMode="auto">
          <a:xfrm>
            <a:off x="0" y="-113241"/>
            <a:ext cx="9144000" cy="5828241"/>
          </a:xfrm>
          <a:prstGeom prst="rect">
            <a:avLst/>
          </a:prstGeom>
          <a:noFill/>
          <a:ln w="9525">
            <a:noFill/>
            <a:miter lim="800000"/>
            <a:headEnd/>
            <a:tailEnd/>
          </a:ln>
        </p:spPr>
      </p:pic>
      <p:sp>
        <p:nvSpPr>
          <p:cNvPr id="6" name="5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las 7 de la mañana el recinto ya está preparado para recibir a los miles de asistentes. El recorrido, el habitual. Las calles San Luis, Cid, Plaza </a:t>
            </a:r>
            <a:r>
              <a:rPr lang="es-ES" i="1" dirty="0" err="1" smtClean="0">
                <a:effectLst>
                  <a:glow rad="101600">
                    <a:srgbClr val="C00000">
                      <a:alpha val="60000"/>
                    </a:srgbClr>
                  </a:glow>
                  <a:outerShdw blurRad="38100" dist="38100" dir="2700000" algn="tl">
                    <a:srgbClr val="000000">
                      <a:alpha val="43137"/>
                    </a:srgbClr>
                  </a:outerShdw>
                </a:effectLst>
              </a:rPr>
              <a:t>Layana</a:t>
            </a:r>
            <a:r>
              <a:rPr lang="es-ES" i="1" dirty="0" smtClean="0">
                <a:effectLst>
                  <a:glow rad="101600">
                    <a:srgbClr val="C00000">
                      <a:alpha val="60000"/>
                    </a:srgbClr>
                  </a:glow>
                  <a:outerShdw blurRad="38100" dist="38100" dir="2700000" algn="tl">
                    <a:srgbClr val="000000">
                      <a:alpha val="43137"/>
                    </a:srgbClr>
                  </a:outerShdw>
                </a:effectLst>
              </a:rPr>
              <a:t> y Plaza del Pueblo empiezan poco a poco a llenarse de caras de todos los colores.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switch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e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5).jpe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acerca la hora de la batalla pero antes, y para ir calentando motores, "se celebra la tradición del 'palo de jabón', un aperitivo donde los participantes intentan escalar un escurridizo palo embadurnado en jabón con la intención de alcanzar un jamón que corona el resbaladizo poste“.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4000">
        <p14:shred/>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2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2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"Ahora es cuando la gente se lanza en plancha en el suelo, en esa especie de piscina que se ha creado con el jugo de los tomates despachurrados en la que se ha convertido la plaza y las calles aledañas".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cstate="print"/>
          <a:stretch>
            <a:fillRect/>
          </a:stretch>
        </p:blipFill>
        <p:spPr bwMode="auto">
          <a:xfrm>
            <a:off x="-684584" y="0"/>
            <a:ext cx="10369152" cy="5715000"/>
          </a:xfrm>
          <a:prstGeom prst="rect">
            <a:avLst/>
          </a:prstGeom>
          <a:noFill/>
          <a:ln w="9525">
            <a:noFill/>
            <a:miter lim="800000"/>
            <a:headEnd/>
            <a:tailEnd/>
          </a:ln>
        </p:spPr>
      </p:pic>
      <p:pic>
        <p:nvPicPr>
          <p:cNvPr id="5" name="4 Imagen" descr="0(6).jpg"/>
          <p:cNvPicPr>
            <a:picLocks noChangeAspect="1"/>
          </p:cNvPicPr>
          <p:nvPr/>
        </p:nvPicPr>
        <p:blipFill>
          <a:blip r:embed="rId2" cstate="print"/>
          <a:stretch>
            <a:fillRect/>
          </a:stretch>
        </p:blipFill>
        <p:spPr bwMode="auto">
          <a:xfrm>
            <a:off x="-684584" y="0"/>
            <a:ext cx="10369152" cy="5715000"/>
          </a:xfrm>
          <a:prstGeom prst="rect">
            <a:avLst/>
          </a:prstGeom>
          <a:noFill/>
          <a:ln w="9525">
            <a:noFill/>
            <a:miter lim="800000"/>
            <a:headEnd/>
            <a:tailEnd/>
          </a:ln>
        </p:spPr>
      </p:pic>
      <p:pic>
        <p:nvPicPr>
          <p:cNvPr id="6" name="5 Imagen" descr="0(6).jpg"/>
          <p:cNvPicPr>
            <a:picLocks noChangeAspect="1"/>
          </p:cNvPicPr>
          <p:nvPr/>
        </p:nvPicPr>
        <p:blipFill>
          <a:blip r:embed="rId2" cstate="print"/>
          <a:stretch>
            <a:fillRect/>
          </a:stretch>
        </p:blipFill>
        <p:spPr bwMode="auto">
          <a:xfrm flipH="1">
            <a:off x="-684584" y="0"/>
            <a:ext cx="10369152" cy="5715000"/>
          </a:xfrm>
          <a:prstGeom prst="rect">
            <a:avLst/>
          </a:prstGeom>
          <a:noFill/>
          <a:ln w="9525">
            <a:noFill/>
            <a:miter lim="800000"/>
            <a:headEnd/>
            <a:tailEnd/>
          </a:ln>
        </p:spPr>
      </p:pic>
      <p:sp>
        <p:nvSpPr>
          <p:cNvPr id="7" name="6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gente a pie de calle, gente subida a los camiones que acceden cargados con toneladas de tomate, gente en los balcones ataviados con mangueras dispuestos a regar a todos los asistentes y a evitar los consiguientes tomatazos", porque estar en el balcón tampoco te salva de los proyectiles tomateros.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vortex/>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strVal val="ppt_h"/>
                                          </p:val>
                                        </p:tav>
                                      </p:tavLst>
                                    </p:anim>
                                    <p:set>
                                      <p:cBhvr>
                                        <p:cTn id="11" dur="1" fill="hold">
                                          <p:stCondLst>
                                            <p:cond delay="3999"/>
                                          </p:stCondLst>
                                        </p:cTn>
                                        <p:tgtEl>
                                          <p:spTgt spid="5"/>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0(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durante una hora se desata el caos rojo. La única regla, aplastar el tomate antes de tirarlo. Otra carcasa es la encargada de indicar el final de esta batalla pacífica y a partir de ahí prohibido seguir ejerciendo el lanzamiento de tomate.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29000">
        <p15:prstTrans prst="origami"/>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13" presetClass="exit" presetSubtype="16" fill="hold" nodeType="withEffect">
                                  <p:stCondLst>
                                    <p:cond delay="0"/>
                                  </p:stCondLst>
                                  <p:childTnLst>
                                    <p:animEffect transition="out" filter="plus(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2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que la mayoría de los asistentes a 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son turistas extranjeros, Ricardo asegura que "regular el aforo y cobrar entrada ha hecho posible que la gente del pueblo podamos volver a disfrutar de la fiesta”.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glitte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4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187624" y="4873724"/>
            <a:ext cx="7686720" cy="646331"/>
          </a:xfrm>
          <a:prstGeom prst="rect">
            <a:avLst/>
          </a:prstGeom>
          <a:noFill/>
        </p:spPr>
        <p:txBody>
          <a:bodyPr wrap="non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Eeeeh</a:t>
            </a:r>
            <a:r>
              <a:rPr lang="es-ES" i="1" dirty="0" smtClean="0">
                <a:effectLst>
                  <a:glow rad="101600">
                    <a:srgbClr val="C00000">
                      <a:alpha val="60000"/>
                    </a:srgbClr>
                  </a:glow>
                  <a:outerShdw blurRad="38100" dist="38100" dir="2700000" algn="tl">
                    <a:srgbClr val="000000">
                      <a:alpha val="43137"/>
                    </a:srgbClr>
                  </a:outerShdw>
                </a:effectLst>
              </a:rPr>
              <a:t>,,,, oye </a:t>
            </a:r>
            <a:r>
              <a:rPr lang="es-ES" i="1" dirty="0" err="1" smtClean="0">
                <a:effectLst>
                  <a:glow rad="101600">
                    <a:srgbClr val="C00000">
                      <a:alpha val="60000"/>
                    </a:srgbClr>
                  </a:glow>
                  <a:outerShdw blurRad="38100" dist="38100" dir="2700000" algn="tl">
                    <a:srgbClr val="000000">
                      <a:alpha val="43137"/>
                    </a:srgbClr>
                  </a:outerShdw>
                </a:effectLst>
              </a:rPr>
              <a:t>túuuu</a:t>
            </a:r>
            <a:r>
              <a:rPr lang="es-ES" i="1" dirty="0" smtClean="0">
                <a:effectLst>
                  <a:glow rad="101600">
                    <a:srgbClr val="C00000">
                      <a:alpha val="60000"/>
                    </a:srgbClr>
                  </a:glow>
                  <a:outerShdw blurRad="38100" dist="38100" dir="2700000" algn="tl">
                    <a:srgbClr val="000000">
                      <a:alpha val="43137"/>
                    </a:srgbClr>
                  </a:outerShdw>
                </a:effectLst>
              </a:rPr>
              <a:t>,,, deja de hacernos fotos y </a:t>
            </a:r>
            <a:r>
              <a:rPr lang="es-ES" i="1" dirty="0" err="1" smtClean="0">
                <a:effectLst>
                  <a:glow rad="101600">
                    <a:srgbClr val="C00000">
                      <a:alpha val="60000"/>
                    </a:srgbClr>
                  </a:glow>
                  <a:outerShdw blurRad="38100" dist="38100" dir="2700000" algn="tl">
                    <a:srgbClr val="000000">
                      <a:alpha val="43137"/>
                    </a:srgbClr>
                  </a:outerShdw>
                </a:effectLst>
              </a:rPr>
              <a:t>venaquípacáaaa</a:t>
            </a:r>
            <a:r>
              <a:rPr lang="es-ES" i="1" dirty="0" smtClean="0">
                <a:effectLst>
                  <a:glow rad="101600">
                    <a:srgbClr val="C00000">
                      <a:alpha val="60000"/>
                    </a:srgbClr>
                  </a:glow>
                  <a:outerShdw blurRad="38100" dist="38100" dir="2700000" algn="tl">
                    <a:srgbClr val="000000">
                      <a:alpha val="43137"/>
                    </a:srgbClr>
                  </a:outerShdw>
                </a:effectLst>
              </a:rPr>
              <a:t>, o te tiro </a:t>
            </a:r>
          </a:p>
          <a:p>
            <a:r>
              <a:rPr lang="es-ES" i="1" dirty="0" smtClean="0">
                <a:effectLst>
                  <a:glow rad="101600">
                    <a:srgbClr val="C00000">
                      <a:alpha val="60000"/>
                    </a:srgbClr>
                  </a:glow>
                  <a:outerShdw blurRad="38100" dist="38100" dir="2700000" algn="tl">
                    <a:srgbClr val="000000">
                      <a:alpha val="43137"/>
                    </a:srgbClr>
                  </a:outerShdw>
                </a:effectLst>
              </a:rPr>
              <a:t>un saco de tomates y te mancho el traje, </a:t>
            </a:r>
            <a:r>
              <a:rPr lang="es-ES" i="1" dirty="0" err="1" smtClean="0">
                <a:effectLst>
                  <a:glow rad="101600">
                    <a:srgbClr val="C00000">
                      <a:alpha val="60000"/>
                    </a:srgbClr>
                  </a:glow>
                  <a:outerShdw blurRad="38100" dist="38100" dir="2700000" algn="tl">
                    <a:srgbClr val="000000">
                      <a:alpha val="43137"/>
                    </a:srgbClr>
                  </a:outerShdw>
                </a:effectLst>
              </a:rPr>
              <a:t>cagaliendres</a:t>
            </a:r>
            <a:r>
              <a:rPr lang="es-ES" i="1" dirty="0" smtClean="0">
                <a:effectLst>
                  <a:glow rad="101600">
                    <a:srgbClr val="C00000">
                      <a:alpha val="60000"/>
                    </a:srgbClr>
                  </a:glow>
                  <a:outerShdw blurRad="38100" dist="38100" dir="2700000" algn="tl">
                    <a:srgbClr val="000000">
                      <a:alpha val="43137"/>
                    </a:srgbClr>
                  </a:outerShdw>
                </a:effectLst>
              </a:rPr>
              <a:t>, casposo.</a:t>
            </a:r>
            <a:endParaRPr lang="es-ES" i="1" dirty="0">
              <a:effectLst>
                <a:glow rad="101600">
                  <a:srgbClr val="C00000">
                    <a:alpha val="60000"/>
                  </a:srgbClr>
                </a:glow>
                <a:outerShdw blurRad="38100" dist="38100" dir="2700000" algn="tl">
                  <a:srgbClr val="000000">
                    <a:alpha val="43137"/>
                  </a:srgbClr>
                </a:outerShdw>
              </a:effectLst>
            </a:endParaRPr>
          </a:p>
        </p:txBody>
      </p:sp>
      <p:cxnSp>
        <p:nvCxnSpPr>
          <p:cNvPr id="8" name="7 Conector recto de flecha"/>
          <p:cNvCxnSpPr/>
          <p:nvPr/>
        </p:nvCxnSpPr>
        <p:spPr>
          <a:xfrm flipH="1" flipV="1">
            <a:off x="5724128" y="3145532"/>
            <a:ext cx="72008" cy="158417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3500" advTm="20000">
        <p14:glitte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ppt_x</p:attrName>
                                        </p:attrNameLst>
                                      </p:cBhvr>
                                      <p:tavLst>
                                        <p:tav tm="0">
                                          <p:val>
                                            <p:strVal val="ppt_x"/>
                                          </p:val>
                                        </p:tav>
                                        <p:tav tm="100000">
                                          <p:val>
                                            <p:fltVal val="0.5"/>
                                          </p:val>
                                        </p:tav>
                                      </p:tavLst>
                                    </p:anim>
                                    <p:anim calcmode="lin" valueType="num">
                                      <p:cBhvr>
                                        <p:cTn id="12" dur="4000"/>
                                        <p:tgtEl>
                                          <p:spTgt spid="5"/>
                                        </p:tgtEl>
                                        <p:attrNameLst>
                                          <p:attrName>ppt_y</p:attrName>
                                        </p:attrNameLst>
                                      </p:cBhvr>
                                      <p:tavLst>
                                        <p:tav tm="0">
                                          <p:val>
                                            <p:strVal val="ppt_y"/>
                                          </p:val>
                                        </p:tav>
                                        <p:tav tm="100000">
                                          <p:val>
                                            <p:fltVal val="0.5"/>
                                          </p:val>
                                        </p:tav>
                                      </p:tavLst>
                                    </p:anim>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par>
                                <p:cTn id="27" presetID="17" presetClass="entr" presetSubtype="4" fill="hold" nodeType="withEffect">
                                  <p:stCondLst>
                                    <p:cond delay="1000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ppt_x</p:attrName>
                                        </p:attrNameLst>
                                      </p:cBhvr>
                                      <p:tavLst>
                                        <p:tav tm="0">
                                          <p:val>
                                            <p:strVal val="#ppt_x"/>
                                          </p:val>
                                        </p:tav>
                                        <p:tav tm="100000">
                                          <p:val>
                                            <p:strVal val="#ppt_x"/>
                                          </p:val>
                                        </p:tav>
                                      </p:tavLst>
                                    </p:anim>
                                    <p:anim calcmode="lin" valueType="num">
                                      <p:cBhvr>
                                        <p:cTn id="30" dur="2000" fill="hold"/>
                                        <p:tgtEl>
                                          <p:spTgt spid="8"/>
                                        </p:tgtEl>
                                        <p:attrNameLst>
                                          <p:attrName>ppt_y</p:attrName>
                                        </p:attrNameLst>
                                      </p:cBhvr>
                                      <p:tavLst>
                                        <p:tav tm="0">
                                          <p:val>
                                            <p:strVal val="#ppt_y+#ppt_h/2"/>
                                          </p:val>
                                        </p:tav>
                                        <p:tav tm="100000">
                                          <p:val>
                                            <p:strVal val="#ppt_y"/>
                                          </p:val>
                                        </p:tav>
                                      </p:tavLst>
                                    </p:anim>
                                    <p:anim calcmode="lin" valueType="num">
                                      <p:cBhvr>
                                        <p:cTn id="31" dur="2000" fill="hold"/>
                                        <p:tgtEl>
                                          <p:spTgt spid="8"/>
                                        </p:tgtEl>
                                        <p:attrNameLst>
                                          <p:attrName>ppt_w</p:attrName>
                                        </p:attrNameLst>
                                      </p:cBhvr>
                                      <p:tavLst>
                                        <p:tav tm="0">
                                          <p:val>
                                            <p:strVal val="#ppt_w"/>
                                          </p:val>
                                        </p:tav>
                                        <p:tav tm="100000">
                                          <p:val>
                                            <p:strVal val="#ppt_w"/>
                                          </p:val>
                                        </p:tav>
                                      </p:tavLst>
                                    </p:anim>
                                    <p:anim calcmode="lin" valueType="num">
                                      <p:cBhvr>
                                        <p:cTn id="32"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8).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pic>
        <p:nvPicPr>
          <p:cNvPr id="6" name="5 Imagen" descr="0(48).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sp>
        <p:nvSpPr>
          <p:cNvPr id="5" name="4 CuadroTexto"/>
          <p:cNvSpPr txBox="1"/>
          <p:nvPr/>
        </p:nvSpPr>
        <p:spPr>
          <a:xfrm>
            <a:off x="251520" y="4657700"/>
            <a:ext cx="8676456" cy="923330"/>
          </a:xfrm>
          <a:prstGeom prst="rect">
            <a:avLst/>
          </a:prstGeom>
          <a:noFill/>
        </p:spPr>
        <p:txBody>
          <a:bodyPr wrap="square" rtlCol="0">
            <a:spAutoFit/>
          </a:bodyPr>
          <a:lstStyle/>
          <a:p>
            <a:r>
              <a:rPr lang="es-ES" i="1" dirty="0" smtClean="0">
                <a:effectLst>
                  <a:outerShdw blurRad="38100" dist="38100" dir="2700000" algn="tl">
                    <a:srgbClr val="000000">
                      <a:alpha val="43137"/>
                    </a:srgbClr>
                  </a:outerShdw>
                </a:effectLst>
              </a:rPr>
              <a:t>Toma </a:t>
            </a:r>
            <a:r>
              <a:rPr lang="es-ES" i="1" dirty="0" err="1" smtClean="0">
                <a:effectLst>
                  <a:outerShdw blurRad="38100" dist="38100" dir="2700000" algn="tl">
                    <a:srgbClr val="000000">
                      <a:alpha val="43137"/>
                    </a:srgbClr>
                  </a:outerShdw>
                </a:effectLst>
              </a:rPr>
              <a:t>cagaliendres</a:t>
            </a:r>
            <a:r>
              <a:rPr lang="es-ES" i="1" dirty="0" smtClean="0">
                <a:effectLst>
                  <a:outerShdw blurRad="38100" dist="38100" dir="2700000" algn="tl">
                    <a:srgbClr val="000000">
                      <a:alpha val="43137"/>
                    </a:srgbClr>
                  </a:outerShdw>
                </a:effectLst>
              </a:rPr>
              <a:t>, a ver si dejas de mirar desde el balcón, que te </a:t>
            </a:r>
            <a:r>
              <a:rPr lang="es-ES" i="1" dirty="0" err="1" smtClean="0">
                <a:effectLst>
                  <a:outerShdw blurRad="38100" dist="38100" dir="2700000" algn="tl">
                    <a:srgbClr val="000000">
                      <a:alpha val="43137"/>
                    </a:srgbClr>
                  </a:outerShdw>
                </a:effectLst>
              </a:rPr>
              <a:t>viá</a:t>
            </a:r>
            <a:r>
              <a:rPr lang="es-ES" i="1" dirty="0" smtClean="0">
                <a:effectLst>
                  <a:outerShdw blurRad="38100" dist="38100" dir="2700000" algn="tl">
                    <a:srgbClr val="000000">
                      <a:alpha val="43137"/>
                    </a:srgbClr>
                  </a:outerShdw>
                </a:effectLst>
              </a:rPr>
              <a:t> </a:t>
            </a:r>
            <a:r>
              <a:rPr lang="es-ES" i="1" dirty="0" err="1" smtClean="0">
                <a:effectLst>
                  <a:outerShdw blurRad="38100" dist="38100" dir="2700000" algn="tl">
                    <a:srgbClr val="000000">
                      <a:alpha val="43137"/>
                    </a:srgbClr>
                  </a:outerShdw>
                </a:effectLst>
              </a:rPr>
              <a:t>poné</a:t>
            </a:r>
            <a:r>
              <a:rPr lang="es-ES" i="1" dirty="0" smtClean="0">
                <a:effectLst>
                  <a:outerShdw blurRad="38100" dist="38100" dir="2700000" algn="tl">
                    <a:srgbClr val="000000">
                      <a:alpha val="43137"/>
                    </a:srgbClr>
                  </a:outerShdw>
                </a:effectLst>
              </a:rPr>
              <a:t> guapo.</a:t>
            </a:r>
          </a:p>
          <a:p>
            <a:r>
              <a:rPr lang="es-ES" i="1" dirty="0" smtClean="0">
                <a:effectLst>
                  <a:outerShdw blurRad="38100" dist="38100" dir="2700000" algn="tl">
                    <a:srgbClr val="000000">
                      <a:alpha val="43137"/>
                    </a:srgbClr>
                  </a:outerShdw>
                </a:effectLst>
              </a:rPr>
              <a:t>Encima se está riendo por que nos hemos </a:t>
            </a:r>
            <a:r>
              <a:rPr lang="es-ES" i="1" dirty="0" err="1" smtClean="0">
                <a:effectLst>
                  <a:outerShdw blurRad="38100" dist="38100" dir="2700000" algn="tl">
                    <a:srgbClr val="000000">
                      <a:alpha val="43137"/>
                    </a:srgbClr>
                  </a:outerShdw>
                </a:effectLst>
              </a:rPr>
              <a:t>manchao</a:t>
            </a:r>
            <a:r>
              <a:rPr lang="es-ES" i="1" dirty="0" smtClean="0">
                <a:effectLst>
                  <a:outerShdw blurRad="38100" dist="38100" dir="2700000" algn="tl">
                    <a:srgbClr val="000000">
                      <a:alpha val="43137"/>
                    </a:srgbClr>
                  </a:outerShdw>
                </a:effectLst>
              </a:rPr>
              <a:t>, a ver si te quito esa risa tonta </a:t>
            </a:r>
          </a:p>
          <a:p>
            <a:r>
              <a:rPr lang="es-ES" i="1" dirty="0" smtClean="0">
                <a:effectLst>
                  <a:outerShdw blurRad="38100" dist="38100" dir="2700000" algn="tl">
                    <a:srgbClr val="000000">
                      <a:alpha val="43137"/>
                    </a:srgbClr>
                  </a:outerShdw>
                </a:effectLst>
              </a:rPr>
              <a:t>de un tomatazo. ¿Será gilipuertas?</a:t>
            </a:r>
            <a:endParaRPr lang="es-ES" i="1" dirty="0">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glitter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657700"/>
            <a:ext cx="8520346" cy="923330"/>
          </a:xfrm>
          <a:prstGeom prst="rect">
            <a:avLst/>
          </a:prstGeom>
          <a:noFill/>
        </p:spPr>
        <p:txBody>
          <a:bodyPr wrap="non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Hooombre</a:t>
            </a:r>
            <a:r>
              <a:rPr lang="es-ES" i="1" dirty="0" smtClean="0">
                <a:effectLst>
                  <a:glow rad="101600">
                    <a:srgbClr val="C00000">
                      <a:alpha val="60000"/>
                    </a:srgbClr>
                  </a:glow>
                  <a:outerShdw blurRad="38100" dist="38100" dir="2700000" algn="tl">
                    <a:srgbClr val="000000">
                      <a:alpha val="43137"/>
                    </a:srgbClr>
                  </a:outerShdw>
                </a:effectLst>
              </a:rPr>
              <a:t>, por fin te has atrevido a bajar, pues prepárate que te </a:t>
            </a:r>
            <a:r>
              <a:rPr lang="es-ES" i="1" dirty="0" err="1" smtClean="0">
                <a:effectLst>
                  <a:glow rad="101600">
                    <a:srgbClr val="C00000">
                      <a:alpha val="60000"/>
                    </a:srgbClr>
                  </a:glow>
                  <a:outerShdw blurRad="38100" dist="38100" dir="2700000" algn="tl">
                    <a:srgbClr val="000000">
                      <a:alpha val="43137"/>
                    </a:srgbClr>
                  </a:outerShdw>
                </a:effectLst>
              </a:rPr>
              <a:t>viáponer</a:t>
            </a:r>
            <a:r>
              <a:rPr lang="es-ES" i="1" dirty="0" smtClean="0">
                <a:effectLst>
                  <a:glow rad="101600">
                    <a:srgbClr val="C00000">
                      <a:alpha val="60000"/>
                    </a:srgbClr>
                  </a:glow>
                  <a:outerShdw blurRad="38100" dist="38100" dir="2700000" algn="tl">
                    <a:srgbClr val="000000">
                      <a:alpha val="43137"/>
                    </a:srgbClr>
                  </a:outerShdw>
                </a:effectLst>
              </a:rPr>
              <a:t> el traje </a:t>
            </a:r>
          </a:p>
          <a:p>
            <a:r>
              <a:rPr lang="es-ES" i="1" dirty="0" smtClean="0">
                <a:effectLst>
                  <a:glow rad="101600">
                    <a:srgbClr val="C00000">
                      <a:alpha val="60000"/>
                    </a:srgbClr>
                  </a:glow>
                  <a:outerShdw blurRad="38100" dist="38100" dir="2700000" algn="tl">
                    <a:srgbClr val="000000">
                      <a:alpha val="43137"/>
                    </a:srgbClr>
                  </a:outerShdw>
                </a:effectLst>
              </a:rPr>
              <a:t>que </a:t>
            </a:r>
            <a:r>
              <a:rPr lang="es-ES" i="1" dirty="0" err="1" smtClean="0">
                <a:effectLst>
                  <a:glow rad="101600">
                    <a:srgbClr val="C00000">
                      <a:alpha val="60000"/>
                    </a:srgbClr>
                  </a:glow>
                  <a:outerShdw blurRad="38100" dist="38100" dir="2700000" algn="tl">
                    <a:srgbClr val="000000">
                      <a:alpha val="43137"/>
                    </a:srgbClr>
                  </a:outerShdw>
                </a:effectLst>
              </a:rPr>
              <a:t>vadar</a:t>
            </a:r>
            <a:r>
              <a:rPr lang="es-ES" i="1" dirty="0" smtClean="0">
                <a:effectLst>
                  <a:glow rad="101600">
                    <a:srgbClr val="C00000">
                      <a:alpha val="60000"/>
                    </a:srgbClr>
                  </a:glow>
                  <a:outerShdw blurRad="38100" dist="38100" dir="2700000" algn="tl">
                    <a:srgbClr val="000000">
                      <a:alpha val="43137"/>
                    </a:srgbClr>
                  </a:outerShdw>
                </a:effectLst>
              </a:rPr>
              <a:t> asco mirarte. Y ahora abre la boca que este te lo regalo, pedazo de </a:t>
            </a:r>
          </a:p>
          <a:p>
            <a:r>
              <a:rPr lang="es-ES" i="1" dirty="0" smtClean="0">
                <a:effectLst>
                  <a:glow rad="101600">
                    <a:srgbClr val="C00000">
                      <a:alpha val="60000"/>
                    </a:srgbClr>
                  </a:glow>
                  <a:outerShdw blurRad="38100" dist="38100" dir="2700000" algn="tl">
                    <a:srgbClr val="000000">
                      <a:alpha val="43137"/>
                    </a:srgbClr>
                  </a:outerShdw>
                </a:effectLst>
              </a:rPr>
              <a:t>trozo de cacho de melocotón de manzana.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honeycomb/>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327501.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accent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accent2">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Hace unos años venía tantísima gente que era imposible hacerse un hueco, agacharte al suelo para recoger tomates era impensable y ni siquiera sabías a quién le estabas tirando el tomate, no veías caras conocidas.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ferris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fltVal val="0"/>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0913G.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p:spPr>
      </p:pic>
      <p:pic>
        <p:nvPicPr>
          <p:cNvPr id="6" name="5 Imagen" descr="270913G.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estas nuevas restricciones puedes moverte y el pueblo ha vuelto a vivir la fiesta y a hacerla nuestra". Y es que desde que entraran en vigor estas pequeñas restricciones, la gente del pueblo además de tener prioridad, tiene entrada gratuita. El resto de entradas se venden por 12 €.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ferris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21" fill="hold" nodeType="withEffect">
                                  <p:stCondLst>
                                    <p:cond delay="0"/>
                                  </p:stCondLst>
                                  <p:childTnLst>
                                    <p:animEffect transition="out" filter="barn(inVertic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7784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957784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año se sortea entre la gente del pueblo y las colas de amigos la subida a los camiones. Es obligatorio subir atados con arneses para evitar caídas.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ferris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ppt_w"/>
                                          </p:val>
                                        </p:tav>
                                      </p:tavLst>
                                    </p:anim>
                                    <p:anim calcmode="lin" valueType="num">
                                      <p:cBhvr>
                                        <p:cTn id="7" dur="4000"/>
                                        <p:tgtEl>
                                          <p:spTgt spid="6"/>
                                        </p:tgtEl>
                                        <p:attrNameLst>
                                          <p:attrName>ppt_h</p:attrName>
                                        </p:attrNameLst>
                                      </p:cBhvr>
                                      <p:tavLst>
                                        <p:tav tm="0">
                                          <p:val>
                                            <p:strVal val="ppt_h"/>
                                          </p:val>
                                        </p:tav>
                                        <p:tav tm="100000">
                                          <p:val>
                                            <p:strVal val="4*ppt_h"/>
                                          </p:val>
                                        </p:tav>
                                      </p:tavLst>
                                    </p:anim>
                                    <p:set>
                                      <p:cBhvr>
                                        <p:cTn id="8" dur="1" fill="hold">
                                          <p:stCondLst>
                                            <p:cond delay="3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157972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0157972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585692"/>
            <a:ext cx="8135560" cy="923330"/>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Madre mía, madre mía, esto sí </a:t>
            </a:r>
            <a:r>
              <a:rPr lang="es-ES" i="1" dirty="0" err="1" smtClean="0">
                <a:effectLst>
                  <a:glow rad="101600">
                    <a:srgbClr val="C00000">
                      <a:alpha val="60000"/>
                    </a:srgbClr>
                  </a:glow>
                  <a:outerShdw blurRad="38100" dist="38100" dir="2700000" algn="tl">
                    <a:srgbClr val="000000">
                      <a:alpha val="43137"/>
                    </a:srgbClr>
                  </a:outerShdw>
                </a:effectLst>
              </a:rPr>
              <a:t>questá</a:t>
            </a:r>
            <a:r>
              <a:rPr lang="es-ES" i="1" dirty="0" smtClean="0">
                <a:effectLst>
                  <a:glow rad="101600">
                    <a:srgbClr val="C00000">
                      <a:alpha val="60000"/>
                    </a:srgbClr>
                  </a:glow>
                  <a:outerShdw blurRad="38100" dist="38100" dir="2700000" algn="tl">
                    <a:srgbClr val="000000">
                      <a:alpha val="43137"/>
                    </a:srgbClr>
                  </a:outerShdw>
                </a:effectLst>
              </a:rPr>
              <a:t> rico </a:t>
            </a:r>
            <a:r>
              <a:rPr lang="es-ES" i="1" dirty="0" err="1" smtClean="0">
                <a:effectLst>
                  <a:glow rad="101600">
                    <a:srgbClr val="C00000">
                      <a:alpha val="60000"/>
                    </a:srgbClr>
                  </a:glow>
                  <a:outerShdw blurRad="38100" dist="38100" dir="2700000" algn="tl">
                    <a:srgbClr val="000000">
                      <a:alpha val="43137"/>
                    </a:srgbClr>
                  </a:outerShdw>
                </a:effectLst>
              </a:rPr>
              <a:t>rico</a:t>
            </a:r>
            <a:r>
              <a:rPr lang="es-ES" i="1" dirty="0" smtClean="0">
                <a:effectLst>
                  <a:glow rad="101600">
                    <a:srgbClr val="C00000">
                      <a:alpha val="60000"/>
                    </a:srgbClr>
                  </a:glow>
                  <a:outerShdw blurRad="38100" dist="38100" dir="2700000" algn="tl">
                    <a:srgbClr val="000000">
                      <a:alpha val="43137"/>
                    </a:srgbClr>
                  </a:outerShdw>
                </a:effectLst>
              </a:rPr>
              <a:t> y con fundamento. Me voy a </a:t>
            </a:r>
          </a:p>
          <a:p>
            <a:r>
              <a:rPr lang="es-ES" i="1" dirty="0" smtClean="0">
                <a:effectLst>
                  <a:glow rad="101600">
                    <a:srgbClr val="C00000">
                      <a:alpha val="60000"/>
                    </a:srgbClr>
                  </a:glow>
                  <a:outerShdw blurRad="38100" dist="38100" dir="2700000" algn="tl">
                    <a:srgbClr val="000000">
                      <a:alpha val="43137"/>
                    </a:srgbClr>
                  </a:outerShdw>
                </a:effectLst>
              </a:rPr>
              <a:t>llenar los bolsillos y así tengo para merendar y desayunar mañana. Esto está </a:t>
            </a:r>
          </a:p>
          <a:p>
            <a:r>
              <a:rPr lang="es-ES" i="1" dirty="0" smtClean="0">
                <a:effectLst>
                  <a:glow rad="101600">
                    <a:srgbClr val="C00000">
                      <a:alpha val="60000"/>
                    </a:srgbClr>
                  </a:glow>
                  <a:outerShdw blurRad="38100" dist="38100" dir="2700000" algn="tl">
                    <a:srgbClr val="000000">
                      <a:alpha val="43137"/>
                    </a:srgbClr>
                  </a:outerShdw>
                </a:effectLst>
              </a:rPr>
              <a:t>mejor </a:t>
            </a:r>
            <a:r>
              <a:rPr lang="es-ES" i="1" dirty="0" err="1" smtClean="0">
                <a:effectLst>
                  <a:glow rad="101600">
                    <a:srgbClr val="C00000">
                      <a:alpha val="60000"/>
                    </a:srgbClr>
                  </a:glow>
                  <a:outerShdw blurRad="38100" dist="38100" dir="2700000" algn="tl">
                    <a:srgbClr val="000000">
                      <a:alpha val="43137"/>
                    </a:srgbClr>
                  </a:outerShdw>
                </a:effectLst>
              </a:rPr>
              <a:t>quel</a:t>
            </a:r>
            <a:r>
              <a:rPr lang="es-ES" i="1" dirty="0" smtClean="0">
                <a:effectLst>
                  <a:glow rad="101600">
                    <a:srgbClr val="C00000">
                      <a:alpha val="60000"/>
                    </a:srgbClr>
                  </a:glow>
                  <a:outerShdw blurRad="38100" dist="38100" dir="2700000" algn="tl">
                    <a:srgbClr val="000000">
                      <a:alpha val="43137"/>
                    </a:srgbClr>
                  </a:outerShdw>
                </a:effectLst>
              </a:rPr>
              <a:t> Cola-Cao. Dónde va a parar, el año que viene vengo otra vez.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conveyor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anim calcmode="lin" valueType="num">
                                      <p:cBhvr>
                                        <p:cTn id="8" dur="4000"/>
                                        <p:tgtEl>
                                          <p:spTgt spid="6"/>
                                        </p:tgtEl>
                                        <p:attrNameLst>
                                          <p:attrName>ppt_x</p:attrName>
                                        </p:attrNameLst>
                                      </p:cBhvr>
                                      <p:tavLst>
                                        <p:tav tm="0">
                                          <p:val>
                                            <p:strVal val="ppt_x"/>
                                          </p:val>
                                        </p:tav>
                                        <p:tav tm="100000">
                                          <p:val>
                                            <p:fltVal val="0.5"/>
                                          </p:val>
                                        </p:tav>
                                      </p:tavLst>
                                    </p:anim>
                                    <p:anim calcmode="lin" valueType="num">
                                      <p:cBhvr>
                                        <p:cTn id="9" dur="4000"/>
                                        <p:tgtEl>
                                          <p:spTgt spid="6"/>
                                        </p:tgtEl>
                                        <p:attrNameLst>
                                          <p:attrName>ppt_y</p:attrName>
                                        </p:attrNameLst>
                                      </p:cBhvr>
                                      <p:tavLst>
                                        <p:tav tm="0">
                                          <p:val>
                                            <p:strVal val="ppt_y"/>
                                          </p:val>
                                        </p:tav>
                                        <p:tav tm="100000">
                                          <p:val>
                                            <p:fltVal val="0.5"/>
                                          </p:val>
                                        </p:tav>
                                      </p:tavLst>
                                    </p:anim>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E:\MIS COSAS\DOCUMENTOS ANA\PAISAJES\MONTAÑAS\escocia5.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Picture 3" descr="E:\MIS COSAS\DOCUMENTOS ANA\PAISAJES\MONTAÑAS\escocia5.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Ricardo lo tiene claro, 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es una de esas 100 cosas que tienes que hacer antes de morir, es una experiencia muy valorada en el extranjero, "casi o más conocida que las Fallas", afirma orgulloso.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conveyor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strVal val="#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4000"/>
                                        <p:tgtEl>
                                          <p:spTgt spid="3"/>
                                        </p:tgtEl>
                                      </p:cBhvr>
                                    </p:animEffect>
                                  </p:childTnLst>
                                </p:cTn>
                              </p:par>
                              <p:par>
                                <p:cTn id="12" presetID="8" presetClass="entr" presetSubtype="32" fill="hold" nodeType="withEffect">
                                  <p:stCondLst>
                                    <p:cond delay="0"/>
                                  </p:stCondLst>
                                  <p:childTnLst>
                                    <p:set>
                                      <p:cBhvr>
                                        <p:cTn id="13" dur="1" fill="hold">
                                          <p:stCondLst>
                                            <p:cond delay="0"/>
                                          </p:stCondLst>
                                        </p:cTn>
                                        <p:tgtEl>
                                          <p:spTgt spid="28674"/>
                                        </p:tgtEl>
                                        <p:attrNameLst>
                                          <p:attrName>style.visibility</p:attrName>
                                        </p:attrNameLst>
                                      </p:cBhvr>
                                      <p:to>
                                        <p:strVal val="visible"/>
                                      </p:to>
                                    </p:set>
                                    <p:animEffect transition="in" filter="diamond(out)">
                                      <p:cBhvr>
                                        <p:cTn id="14" dur="4000"/>
                                        <p:tgtEl>
                                          <p:spTgt spid="28674"/>
                                        </p:tgtEl>
                                      </p:cBhvr>
                                    </p:animEffect>
                                  </p:childTnLst>
                                </p:cTn>
                              </p:par>
                              <p:par>
                                <p:cTn id="15" presetID="17" presetClass="entr" presetSubtype="10" fill="hold" nodeType="withEffect">
                                  <p:stCondLst>
                                    <p:cond delay="0"/>
                                  </p:stCondLst>
                                  <p:childTnLst>
                                    <p:set>
                                      <p:cBhvr>
                                        <p:cTn id="16" dur="1" fill="hold">
                                          <p:stCondLst>
                                            <p:cond delay="0"/>
                                          </p:stCondLst>
                                        </p:cTn>
                                        <p:tgtEl>
                                          <p:spTgt spid="28674"/>
                                        </p:tgtEl>
                                        <p:attrNameLst>
                                          <p:attrName>style.visibility</p:attrName>
                                        </p:attrNameLst>
                                      </p:cBhvr>
                                      <p:to>
                                        <p:strVal val="visible"/>
                                      </p:to>
                                    </p:set>
                                    <p:anim calcmode="lin" valueType="num">
                                      <p:cBhvr>
                                        <p:cTn id="17" dur="4000" fill="hold"/>
                                        <p:tgtEl>
                                          <p:spTgt spid="28674"/>
                                        </p:tgtEl>
                                        <p:attrNameLst>
                                          <p:attrName>ppt_w</p:attrName>
                                        </p:attrNameLst>
                                      </p:cBhvr>
                                      <p:tavLst>
                                        <p:tav tm="0">
                                          <p:val>
                                            <p:fltVal val="0"/>
                                          </p:val>
                                        </p:tav>
                                        <p:tav tm="100000">
                                          <p:val>
                                            <p:strVal val="#ppt_w"/>
                                          </p:val>
                                        </p:tav>
                                      </p:tavLst>
                                    </p:anim>
                                    <p:anim calcmode="lin" valueType="num">
                                      <p:cBhvr>
                                        <p:cTn id="18" dur="4000" fill="hold"/>
                                        <p:tgtEl>
                                          <p:spTgt spid="28674"/>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paisaje-alpino-vacas-suiza-montañas-nevadas-landscape-alpes.jpg"/>
          <p:cNvPicPr>
            <a:picLocks noChangeAspect="1" noChangeArrowheads="1"/>
          </p:cNvPicPr>
          <p:nvPr/>
        </p:nvPicPr>
        <p:blipFill>
          <a:blip r:embed="rId2" cstate="print"/>
          <a:srcRect r="50029" b="50000"/>
          <a:stretch>
            <a:fillRect/>
          </a:stretch>
        </p:blipFill>
        <p:spPr bwMode="auto">
          <a:xfrm>
            <a:off x="5292" y="0"/>
            <a:ext cx="4566708" cy="2857500"/>
          </a:xfrm>
          <a:prstGeom prst="rect">
            <a:avLst/>
          </a:prstGeom>
          <a:noFill/>
          <a:ln w="9525">
            <a:noFill/>
            <a:miter lim="800000"/>
            <a:headEnd/>
            <a:tailEnd/>
          </a:ln>
        </p:spPr>
      </p:pic>
      <p:pic>
        <p:nvPicPr>
          <p:cNvPr id="4" name="Picture 2" descr="C:\Documents and Settings\Ana María\Escritorio\paisaje-alpino-vacas-suiza-montañas-nevadas-landscape-alpes.jpg"/>
          <p:cNvPicPr>
            <a:picLocks noChangeAspect="1" noChangeArrowheads="1"/>
          </p:cNvPicPr>
          <p:nvPr/>
        </p:nvPicPr>
        <p:blipFill>
          <a:blip r:embed="rId2" cstate="print"/>
          <a:srcRect l="50029" b="50000"/>
          <a:stretch>
            <a:fillRect/>
          </a:stretch>
        </p:blipFill>
        <p:spPr bwMode="auto">
          <a:xfrm>
            <a:off x="4572000" y="0"/>
            <a:ext cx="4566708" cy="2857500"/>
          </a:xfrm>
          <a:prstGeom prst="rect">
            <a:avLst/>
          </a:prstGeom>
          <a:noFill/>
          <a:ln w="9525">
            <a:noFill/>
            <a:miter lim="800000"/>
            <a:headEnd/>
            <a:tailEnd/>
          </a:ln>
        </p:spPr>
      </p:pic>
      <p:pic>
        <p:nvPicPr>
          <p:cNvPr id="5" name="Picture 2" descr="C:\Documents and Settings\Ana María\Escritorio\paisaje-alpino-vacas-suiza-montañas-nevadas-landscape-alpes.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6" name="Picture 2" descr="C:\Documents and Settings\Ana María\Escritorio\paisaje-alpino-vacas-suiza-montañas-nevadas-landscape-alpes.jpg"/>
          <p:cNvPicPr>
            <a:picLocks noChangeAspect="1" noChangeArrowheads="1"/>
          </p:cNvPicPr>
          <p:nvPr/>
        </p:nvPicPr>
        <p:blipFill>
          <a:blip r:embed="rId2" cstate="print"/>
          <a:srcRect l="50000" t="50000"/>
          <a:stretch>
            <a:fillRect/>
          </a:stretch>
        </p:blipFill>
        <p:spPr bwMode="auto">
          <a:xfrm>
            <a:off x="4572000" y="2857500"/>
            <a:ext cx="4571999" cy="2857500"/>
          </a:xfrm>
          <a:prstGeom prst="rect">
            <a:avLst/>
          </a:prstGeom>
          <a:noFill/>
          <a:ln w="9525">
            <a:noFill/>
            <a:miter lim="800000"/>
            <a:headEnd/>
            <a:tailEnd/>
          </a:ln>
        </p:spPr>
      </p:pic>
      <p:sp>
        <p:nvSpPr>
          <p:cNvPr id="7" name="6 CuadroTexto"/>
          <p:cNvSpPr txBox="1"/>
          <p:nvPr/>
        </p:nvSpPr>
        <p:spPr>
          <a:xfrm>
            <a:off x="539552"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tanto es así que 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ha inspirado otras </a:t>
            </a:r>
            <a:r>
              <a:rPr lang="es-ES" i="1" dirty="0" err="1" smtClean="0">
                <a:effectLst>
                  <a:glow rad="101600">
                    <a:srgbClr val="C00000">
                      <a:alpha val="60000"/>
                    </a:srgbClr>
                  </a:glow>
                  <a:outerShdw blurRad="38100" dist="38100" dir="2700000" algn="tl">
                    <a:srgbClr val="000000">
                      <a:alpha val="43137"/>
                    </a:srgbClr>
                  </a:outerShdw>
                </a:effectLst>
              </a:rPr>
              <a:t>tomatinas</a:t>
            </a:r>
            <a:r>
              <a:rPr lang="es-ES" i="1" dirty="0" smtClean="0">
                <a:effectLst>
                  <a:glow rad="101600">
                    <a:srgbClr val="C00000">
                      <a:alpha val="60000"/>
                    </a:srgbClr>
                  </a:glow>
                  <a:outerShdw blurRad="38100" dist="38100" dir="2700000" algn="tl">
                    <a:srgbClr val="000000">
                      <a:alpha val="43137"/>
                    </a:srgbClr>
                  </a:outerShdw>
                </a:effectLst>
              </a:rPr>
              <a:t> en otras partes del mundo como en Colombia, "aunque ninguna como la nuestra", apunta Ricardo.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conveyor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4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4000"/>
                                        <p:tgtEl>
                                          <p:spTgt spid="4"/>
                                        </p:tgtEl>
                                      </p:cBhvr>
                                    </p:animEffect>
                                  </p:childTnLst>
                                </p:cTn>
                              </p:par>
                              <p:par>
                                <p:cTn id="11" presetID="22"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4000"/>
                                        <p:tgtEl>
                                          <p:spTgt spid="6"/>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4000"/>
                                        <p:tgtEl>
                                          <p:spTgt spid="5"/>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MIS COSAS\DOCUMENTOS ANA\PAISAJES\MONTAÑAS\reflejobarc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2" name="Picture 2" descr="E:\MIS COSAS\DOCUMENTOS ANA\PAISAJES\MONTAÑAS\reflejobarc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8356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lucha del tomate, que data de 1945, es el plato fuerte de una semana de celebración llena de fuegos artificiales, música y baile en honor al Patrón de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San Luis Bertrán.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4000">
        <p15:prstTrans prst="pageCurlDoub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4000"/>
                                        <p:tgtEl>
                                          <p:spTgt spid="2"/>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ppt_w</p:attrName>
                                        </p:attrNameLst>
                                      </p:cBhvr>
                                      <p:tavLst>
                                        <p:tav tm="0">
                                          <p:val>
                                            <p:fltVal val="0"/>
                                          </p:val>
                                        </p:tav>
                                        <p:tav tm="100000">
                                          <p:val>
                                            <p:strVal val="#ppt_w"/>
                                          </p:val>
                                        </p:tav>
                                      </p:tavLst>
                                    </p:anim>
                                    <p:anim calcmode="lin" valueType="num">
                                      <p:cBhvr>
                                        <p:cTn id="11" dur="4000" fill="hold"/>
                                        <p:tgtEl>
                                          <p:spTgt spid="3"/>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heckerboard(across)">
                                      <p:cBhvr>
                                        <p:cTn id="14" dur="4000"/>
                                        <p:tgtEl>
                                          <p:spTgt spid="3"/>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unt_0037.jpg"/>
          <p:cNvPicPr>
            <a:picLocks noChangeAspect="1"/>
          </p:cNvPicPr>
          <p:nvPr/>
        </p:nvPicPr>
        <p:blipFill>
          <a:blip r:embed="rId2" cstate="print"/>
          <a:stretch>
            <a:fillRect/>
          </a:stretch>
        </p:blipFill>
        <p:spPr bwMode="auto">
          <a:xfrm>
            <a:off x="13507" y="0"/>
            <a:ext cx="9116986" cy="5715000"/>
          </a:xfrm>
          <a:prstGeom prst="rect">
            <a:avLst/>
          </a:prstGeom>
          <a:noFill/>
          <a:ln w="9525">
            <a:noFill/>
            <a:miter lim="800000"/>
            <a:headEnd/>
            <a:tailEnd/>
          </a:ln>
        </p:spPr>
      </p:pic>
      <p:pic>
        <p:nvPicPr>
          <p:cNvPr id="5" name="4 Imagen" descr="mount_0037.jpg"/>
          <p:cNvPicPr>
            <a:picLocks noChangeAspect="1"/>
          </p:cNvPicPr>
          <p:nvPr/>
        </p:nvPicPr>
        <p:blipFill>
          <a:blip r:embed="rId2" cstate="print"/>
          <a:stretch>
            <a:fillRect/>
          </a:stretch>
        </p:blipFill>
        <p:spPr bwMode="auto">
          <a:xfrm>
            <a:off x="13507" y="0"/>
            <a:ext cx="9116986" cy="5715000"/>
          </a:xfrm>
          <a:prstGeom prst="rect">
            <a:avLst/>
          </a:prstGeom>
          <a:noFill/>
          <a:ln w="9525">
            <a:noFill/>
            <a:miter lim="800000"/>
            <a:headEnd/>
            <a:tailEnd/>
          </a:ln>
        </p:spPr>
      </p:pic>
      <p:sp>
        <p:nvSpPr>
          <p:cNvPr id="6" name="5 CuadroTexto"/>
          <p:cNvSpPr txBox="1"/>
          <p:nvPr/>
        </p:nvSpPr>
        <p:spPr>
          <a:xfrm>
            <a:off x="611560"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fiesta de 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no es solo para adultos. El sábado 24 de agosto de 2024 se celebró 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Infantil, diseñada especialmente para niños de 4 a 14 años.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Rectángulo"/>
          <p:cNvSpPr/>
          <p:nvPr/>
        </p:nvSpPr>
        <p:spPr>
          <a:xfrm>
            <a:off x="1776816" y="2137420"/>
            <a:ext cx="5071388" cy="830997"/>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4800" b="1" dirty="0" err="1" smtClean="0">
                <a:ln w="18000">
                  <a:gradFill flip="none" rotWithShape="1">
                    <a:gsLst>
                      <a:gs pos="0">
                        <a:schemeClr val="tx1"/>
                      </a:gs>
                      <a:gs pos="53000">
                        <a:schemeClr val="tx1"/>
                      </a:gs>
                      <a:gs pos="83000">
                        <a:schemeClr val="tx1"/>
                      </a:gs>
                      <a:gs pos="100000">
                        <a:schemeClr val="tx1"/>
                      </a:gs>
                    </a:gsLst>
                    <a:path path="rect">
                      <a:fillToRect l="100000" t="100000"/>
                    </a:path>
                    <a:tileRect r="-100000" b="-100000"/>
                  </a:gradFill>
                  <a:prstDash val="solid"/>
                  <a:miter lim="800000"/>
                </a:ln>
                <a:effectLst>
                  <a:outerShdw blurRad="25500" dist="23000" dir="7020000" algn="tl">
                    <a:srgbClr val="000000">
                      <a:alpha val="50000"/>
                    </a:srgbClr>
                  </a:outerShdw>
                  <a:reflection blurRad="6350" stA="60000" endA="900" endPos="58000" dir="5400000" sy="-100000" algn="bl" rotWithShape="0"/>
                </a:effectLst>
              </a:rPr>
              <a:t>Tomatina</a:t>
            </a:r>
            <a:r>
              <a:rPr lang="es-ES" sz="4800" b="1" dirty="0" smtClean="0">
                <a:ln w="18000">
                  <a:gradFill flip="none" rotWithShape="1">
                    <a:gsLst>
                      <a:gs pos="0">
                        <a:schemeClr val="tx1"/>
                      </a:gs>
                      <a:gs pos="53000">
                        <a:schemeClr val="tx1"/>
                      </a:gs>
                      <a:gs pos="83000">
                        <a:schemeClr val="tx1"/>
                      </a:gs>
                      <a:gs pos="100000">
                        <a:schemeClr val="tx1"/>
                      </a:gs>
                    </a:gsLst>
                    <a:path path="rect">
                      <a:fillToRect l="100000" t="100000"/>
                    </a:path>
                    <a:tileRect r="-100000" b="-100000"/>
                  </a:gradFill>
                  <a:prstDash val="solid"/>
                  <a:miter lim="800000"/>
                </a:ln>
                <a:effectLst>
                  <a:outerShdw blurRad="25500" dist="23000" dir="7020000" algn="tl">
                    <a:srgbClr val="000000">
                      <a:alpha val="50000"/>
                    </a:srgbClr>
                  </a:outerShdw>
                  <a:reflection blurRad="6350" stA="60000" endA="900" endPos="58000" dir="5400000" sy="-100000" algn="bl" rotWithShape="0"/>
                </a:effectLst>
              </a:rPr>
              <a:t> infantil</a:t>
            </a:r>
            <a:endParaRPr lang="es-ES" sz="4800" b="1" dirty="0">
              <a:ln w="18000">
                <a:gradFill flip="none" rotWithShape="1">
                  <a:gsLst>
                    <a:gs pos="0">
                      <a:schemeClr val="tx1"/>
                    </a:gs>
                    <a:gs pos="53000">
                      <a:schemeClr val="tx1"/>
                    </a:gs>
                    <a:gs pos="83000">
                      <a:schemeClr val="tx1"/>
                    </a:gs>
                    <a:gs pos="100000">
                      <a:schemeClr val="tx1"/>
                    </a:gs>
                  </a:gsLst>
                  <a:path path="rect">
                    <a:fillToRect l="100000" t="100000"/>
                  </a:path>
                  <a:tileRect r="-100000" b="-100000"/>
                </a:gradFill>
                <a:prstDash val="solid"/>
                <a:miter lim="800000"/>
              </a:ln>
              <a:effectLst>
                <a:outerShdw blurRad="25500" dist="23000" dir="7020000" algn="tl">
                  <a:srgbClr val="000000">
                    <a:alpha val="50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isContent="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fltVal val="0"/>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4000"/>
                                        <p:tgtEl>
                                          <p:spTgt spid="4"/>
                                        </p:tgtEl>
                                      </p:cBhvr>
                                    </p:animEffect>
                                  </p:childTnLst>
                                </p:cTn>
                              </p:par>
                            </p:childTnLst>
                          </p:cTn>
                        </p:par>
                        <p:par>
                          <p:cTn id="19" fill="hold">
                            <p:stCondLst>
                              <p:cond delay="4000"/>
                            </p:stCondLst>
                            <p:childTnLst>
                              <p:par>
                                <p:cTn id="20" presetID="23" presetClass="entr" presetSubtype="16" fill="hold" nodeType="afterEffect">
                                  <p:stCondLst>
                                    <p:cond delay="500"/>
                                  </p:stCondLst>
                                  <p:childTnLst>
                                    <p:set>
                                      <p:cBhvr>
                                        <p:cTn id="21" dur="1" fill="hold">
                                          <p:stCondLst>
                                            <p:cond delay="0"/>
                                          </p:stCondLst>
                                        </p:cTn>
                                        <p:tgtEl>
                                          <p:spTgt spid="7">
                                            <p:txEl>
                                              <p:pRg st="0" end="0"/>
                                            </p:txEl>
                                          </p:spTgt>
                                        </p:tgtEl>
                                        <p:attrNameLst>
                                          <p:attrName>style.visibility</p:attrName>
                                        </p:attrNameLst>
                                      </p:cBhvr>
                                      <p:to>
                                        <p:strVal val="visible"/>
                                      </p:to>
                                    </p:set>
                                    <p:anim calcmode="lin" valueType="num">
                                      <p:cBhvr>
                                        <p:cTn id="22" dur="3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3" dur="3000" fill="hold"/>
                                        <p:tgtEl>
                                          <p:spTgt spid="7">
                                            <p:txEl>
                                              <p:pRg st="0" end="0"/>
                                            </p:txEl>
                                          </p:spTgt>
                                        </p:tgtEl>
                                        <p:attrNameLst>
                                          <p:attrName>ppt_h</p:attrName>
                                        </p:attrNameLst>
                                      </p:cBhvr>
                                      <p:tavLst>
                                        <p:tav tm="0">
                                          <p:val>
                                            <p:fltVal val="0"/>
                                          </p:val>
                                        </p:tav>
                                        <p:tav tm="100000">
                                          <p:val>
                                            <p:strVal val="#ppt_h"/>
                                          </p:val>
                                        </p:tav>
                                      </p:tavLst>
                                    </p:anim>
                                  </p:childTnLst>
                                </p:cTn>
                              </p:par>
                              <p:par>
                                <p:cTn id="24" presetID="52" presetClass="entr" presetSubtype="0" fill="hold" grpId="0" nodeType="withEffect">
                                  <p:stCondLst>
                                    <p:cond delay="500"/>
                                  </p:stCondLst>
                                  <p:childTnLst>
                                    <p:set>
                                      <p:cBhvr>
                                        <p:cTn id="25" dur="1" fill="hold">
                                          <p:stCondLst>
                                            <p:cond delay="0"/>
                                          </p:stCondLst>
                                        </p:cTn>
                                        <p:tgtEl>
                                          <p:spTgt spid="7">
                                            <p:txEl>
                                              <p:pRg st="0" end="0"/>
                                            </p:txEl>
                                          </p:spTgt>
                                        </p:tgtEl>
                                        <p:attrNameLst>
                                          <p:attrName>style.visibility</p:attrName>
                                        </p:attrNameLst>
                                      </p:cBhvr>
                                      <p:to>
                                        <p:strVal val="visible"/>
                                      </p:to>
                                    </p:set>
                                    <p:animScale>
                                      <p:cBhvr>
                                        <p:cTn id="26" dur="2000" decel="50000" fill="hold">
                                          <p:stCondLst>
                                            <p:cond delay="0"/>
                                          </p:stCondLst>
                                        </p:cTn>
                                        <p:tgtEl>
                                          <p:spTgt spid="7">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2000" decel="50000" fill="hold">
                                          <p:stCondLst>
                                            <p:cond delay="0"/>
                                          </p:stCondLst>
                                        </p:cTn>
                                        <p:tgtEl>
                                          <p:spTgt spid="7">
                                            <p:txEl>
                                              <p:pRg st="0" end="0"/>
                                            </p:txEl>
                                          </p:spTgt>
                                        </p:tgtEl>
                                        <p:attrNameLst>
                                          <p:attrName>ppt_x</p:attrName>
                                          <p:attrName>ppt_y</p:attrName>
                                        </p:attrNameLst>
                                      </p:cBhvr>
                                    </p:animMotion>
                                    <p:animEffect transition="in" filter="fade">
                                      <p:cBhvr>
                                        <p:cTn id="28" dur="2000"/>
                                        <p:tgtEl>
                                          <p:spTgt spid="7">
                                            <p:txEl>
                                              <p:pRg st="0" end="0"/>
                                            </p:txEl>
                                          </p:spTgt>
                                        </p:tgtEl>
                                      </p:cBhvr>
                                    </p:animEffect>
                                  </p:childTnLst>
                                </p:cTn>
                              </p:par>
                            </p:childTnLst>
                          </p:cTn>
                        </p:par>
                        <p:par>
                          <p:cTn id="29" fill="hold">
                            <p:stCondLst>
                              <p:cond delay="7500"/>
                            </p:stCondLst>
                            <p:childTnLst>
                              <p:par>
                                <p:cTn id="30" presetID="23" presetClass="exit" presetSubtype="16" fill="hold" nodeType="afterEffect">
                                  <p:stCondLst>
                                    <p:cond delay="2000"/>
                                  </p:stCondLst>
                                  <p:childTnLst>
                                    <p:anim calcmode="lin" valueType="num">
                                      <p:cBhvr>
                                        <p:cTn id="31" dur="3000"/>
                                        <p:tgtEl>
                                          <p:spTgt spid="7">
                                            <p:txEl>
                                              <p:pRg st="0" end="0"/>
                                            </p:txEl>
                                          </p:spTgt>
                                        </p:tgtEl>
                                        <p:attrNameLst>
                                          <p:attrName>ppt_w</p:attrName>
                                        </p:attrNameLst>
                                      </p:cBhvr>
                                      <p:tavLst>
                                        <p:tav tm="0">
                                          <p:val>
                                            <p:strVal val="ppt_w"/>
                                          </p:val>
                                        </p:tav>
                                        <p:tav tm="100000">
                                          <p:val>
                                            <p:strVal val="4*ppt_w"/>
                                          </p:val>
                                        </p:tav>
                                      </p:tavLst>
                                    </p:anim>
                                    <p:anim calcmode="lin" valueType="num">
                                      <p:cBhvr>
                                        <p:cTn id="32" dur="3000"/>
                                        <p:tgtEl>
                                          <p:spTgt spid="7">
                                            <p:txEl>
                                              <p:pRg st="0" end="0"/>
                                            </p:txEl>
                                          </p:spTgt>
                                        </p:tgtEl>
                                        <p:attrNameLst>
                                          <p:attrName>ppt_h</p:attrName>
                                        </p:attrNameLst>
                                      </p:cBhvr>
                                      <p:tavLst>
                                        <p:tav tm="0">
                                          <p:val>
                                            <p:strVal val="ppt_h"/>
                                          </p:val>
                                        </p:tav>
                                        <p:tav tm="100000">
                                          <p:val>
                                            <p:strVal val="4*ppt_h"/>
                                          </p:val>
                                        </p:tav>
                                      </p:tavLst>
                                    </p:anim>
                                    <p:set>
                                      <p:cBhvr>
                                        <p:cTn id="33" dur="1" fill="hold">
                                          <p:stCondLst>
                                            <p:cond delay="2999"/>
                                          </p:stCondLst>
                                        </p:cTn>
                                        <p:tgtEl>
                                          <p:spTgt spid="7">
                                            <p:txEl>
                                              <p:pRg st="0" end="0"/>
                                            </p:txEl>
                                          </p:spTgt>
                                        </p:tgtEl>
                                        <p:attrNameLst>
                                          <p:attrName>style.visibility</p:attrName>
                                        </p:attrNameLst>
                                      </p:cBhvr>
                                      <p:to>
                                        <p:strVal val="hidden"/>
                                      </p:to>
                                    </p:set>
                                  </p:childTnLst>
                                </p:cTn>
                              </p:par>
                              <p:par>
                                <p:cTn id="34" presetID="52" presetClass="exit" presetSubtype="0" fill="hold" nodeType="withEffect">
                                  <p:stCondLst>
                                    <p:cond delay="2000"/>
                                  </p:stCondLst>
                                  <p:childTnLst>
                                    <p:animScale>
                                      <p:cBhvr>
                                        <p:cTn id="35" dur="3000" accel="50000">
                                          <p:stCondLst>
                                            <p:cond delay="0"/>
                                          </p:stCondLst>
                                        </p:cTn>
                                        <p:tgtEl>
                                          <p:spTgt spid="7">
                                            <p:txEl>
                                              <p:pRg st="0" end="0"/>
                                            </p:txEl>
                                          </p:spTgt>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6" dur="3000" accel="50000">
                                          <p:stCondLst>
                                            <p:cond delay="0"/>
                                          </p:stCondLst>
                                        </p:cTn>
                                        <p:tgtEl>
                                          <p:spTgt spid="7">
                                            <p:txEl>
                                              <p:pRg st="0" end="0"/>
                                            </p:txEl>
                                          </p:spTgt>
                                        </p:tgtEl>
                                        <p:attrNameLst>
                                          <p:attrName>ppt_x</p:attrName>
                                          <p:attrName>ppt_y</p:attrName>
                                        </p:attrNameLst>
                                      </p:cBhvr>
                                    </p:animMotion>
                                    <p:animEffect transition="out" filter="fade">
                                      <p:cBhvr>
                                        <p:cTn id="37" dur="3000"/>
                                        <p:tgtEl>
                                          <p:spTgt spid="7">
                                            <p:txEl>
                                              <p:pRg st="0" end="0"/>
                                            </p:txEl>
                                          </p:spTgt>
                                        </p:tgtEl>
                                      </p:cBhvr>
                                    </p:animEffect>
                                    <p:set>
                                      <p:cBhvr>
                                        <p:cTn id="38" dur="1" fill="hold">
                                          <p:stCondLst>
                                            <p:cond delay="2999"/>
                                          </p:stCondLst>
                                        </p:cTn>
                                        <p:tgtEl>
                                          <p:spTgt spid="7">
                                            <p:txEl>
                                              <p:pRg st="0" end="0"/>
                                            </p:txEl>
                                          </p:spTgt>
                                        </p:tgtEl>
                                        <p:attrNameLst>
                                          <p:attrName>style.visibility</p:attrName>
                                        </p:attrNameLst>
                                      </p:cBhvr>
                                      <p:to>
                                        <p:strVal val="hidden"/>
                                      </p:to>
                                    </p:set>
                                  </p:childTnLst>
                                </p:cTn>
                              </p:par>
                            </p:childTnLst>
                          </p:cTn>
                        </p:par>
                        <p:par>
                          <p:cTn id="39" fill="hold">
                            <p:stCondLst>
                              <p:cond delay="125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1"/>
                                          </p:val>
                                        </p:tav>
                                        <p:tav tm="100000">
                                          <p:val>
                                            <p:strVal val="#ppt_x"/>
                                          </p:val>
                                        </p:tav>
                                      </p:tavLst>
                                    </p:anim>
                                    <p:anim calcmode="lin" valueType="num">
                                      <p:cBhvr>
                                        <p:cTn id="4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allAtOnce"/>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2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79512" y="4657700"/>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Ni siquiera los más pequeños se quedan al margen del día grande de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ese que le ha colocado en el mapa festivo de todo el mundo. Por iniciativa de padres y vecinos del pueblo, el Ayuntamiento de </a:t>
            </a:r>
            <a:r>
              <a:rPr lang="es-ES" i="1" dirty="0" err="1" smtClean="0">
                <a:effectLst>
                  <a:glow rad="101600">
                    <a:srgbClr val="C00000">
                      <a:alpha val="60000"/>
                    </a:srgbClr>
                  </a:glow>
                  <a:outerShdw blurRad="38100" dist="38100" dir="2700000" algn="tl">
                    <a:srgbClr val="000000">
                      <a:alpha val="43137"/>
                    </a:srgbClr>
                  </a:outerShdw>
                </a:effectLst>
              </a:rPr>
              <a:t>Buñol</a:t>
            </a:r>
            <a:r>
              <a:rPr lang="es-ES" i="1" dirty="0" smtClean="0">
                <a:effectLst>
                  <a:glow rad="101600">
                    <a:srgbClr val="C00000">
                      <a:alpha val="60000"/>
                    </a:srgbClr>
                  </a:glow>
                  <a:outerShdw blurRad="38100" dist="38100" dir="2700000" algn="tl">
                    <a:srgbClr val="000000">
                      <a:alpha val="43137"/>
                    </a:srgbClr>
                  </a:outerShdw>
                </a:effectLst>
              </a:rPr>
              <a:t> organizó también 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infantil.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isContent="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ature_mountain_forest_landscape_fog_field_grass_ultrahd_4k_wallpaper_1280x800.jpg"/>
          <p:cNvPicPr>
            <a:picLocks noChangeAspect="1"/>
          </p:cNvPicPr>
          <p:nvPr/>
        </p:nvPicPr>
        <p:blipFill>
          <a:blip r:embed="rId2" cstate="print"/>
          <a:stretch>
            <a:fillRect/>
          </a:stretch>
        </p:blipFill>
        <p:spPr bwMode="auto">
          <a:xfrm>
            <a:off x="-468560" y="0"/>
            <a:ext cx="10009112" cy="5715000"/>
          </a:xfrm>
          <a:prstGeom prst="rect">
            <a:avLst/>
          </a:prstGeom>
          <a:noFill/>
          <a:ln w="9525">
            <a:noFill/>
            <a:miter lim="800000"/>
            <a:headEnd/>
            <a:tailEnd/>
          </a:ln>
        </p:spPr>
      </p:pic>
      <p:pic>
        <p:nvPicPr>
          <p:cNvPr id="5" name="4 Imagen" descr="nature_mountain_forest_landscape_fog_field_grass_ultrahd_4k_wallpaper_1280x800.jpg"/>
          <p:cNvPicPr>
            <a:picLocks noChangeAspect="1"/>
          </p:cNvPicPr>
          <p:nvPr/>
        </p:nvPicPr>
        <p:blipFill>
          <a:blip r:embed="rId2" cstate="print"/>
          <a:stretch>
            <a:fillRect/>
          </a:stretch>
        </p:blipFill>
        <p:spPr bwMode="auto">
          <a:xfrm flipH="1">
            <a:off x="-468560" y="0"/>
            <a:ext cx="10009112" cy="5715000"/>
          </a:xfrm>
          <a:prstGeom prst="rect">
            <a:avLst/>
          </a:prstGeom>
          <a:noFill/>
          <a:ln w="9525">
            <a:noFill/>
            <a:miter lim="800000"/>
            <a:headEnd/>
            <a:tailEnd/>
          </a:ln>
        </p:spPr>
      </p:pic>
      <p:sp>
        <p:nvSpPr>
          <p:cNvPr id="6" name="5 CuadroTexto"/>
          <p:cNvSpPr txBox="1"/>
          <p:nvPr/>
        </p:nvSpPr>
        <p:spPr>
          <a:xfrm>
            <a:off x="467544" y="4369668"/>
            <a:ext cx="82444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versión mini de la famosa batalla de tomates permite a los más pequeños disfrutar de la diversión en un ambiente seguro y controlado. 1.500 kilos de tomate fueron la munición de la batalla que reunió a cientos de niños, para iniciarse en la tradición más famosa de esta localidad.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dir="r" isContent="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na María\Mis documentos\Downloads\tatra-mountains-tatras-tallest-in-poland-and-slovakia-5.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4" name="Picture 2" descr="C:\Documents and Settings\Ana María\Mis documentos\Downloads\tatra-mountains-tatras-tallest-in-poland-and-slovakia-5.jpg"/>
          <p:cNvPicPr>
            <a:picLocks noChangeAspect="1" noChangeArrowheads="1"/>
          </p:cNvPicPr>
          <p:nvPr/>
        </p:nvPicPr>
        <p:blipFill>
          <a:blip r:embed="rId2"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5" name="Picture 2" descr="C:\Documents and Settings\Ana María\Mis documentos\Downloads\tatra-mountains-tatras-tallest-in-poland-and-slovakia-5.jpg"/>
          <p:cNvPicPr>
            <a:picLocks noChangeAspect="1" noChangeArrowheads="1"/>
          </p:cNvPicPr>
          <p:nvPr/>
        </p:nvPicPr>
        <p:blipFill>
          <a:blip r:embed="rId2" cstate="print"/>
          <a:srcRect t="50000" r="50000"/>
          <a:stretch>
            <a:fillRect/>
          </a:stretch>
        </p:blipFill>
        <p:spPr bwMode="auto">
          <a:xfrm>
            <a:off x="0" y="2857500"/>
            <a:ext cx="4572000" cy="2857501"/>
          </a:xfrm>
          <a:prstGeom prst="rect">
            <a:avLst/>
          </a:prstGeom>
          <a:noFill/>
          <a:ln w="9525">
            <a:noFill/>
            <a:miter lim="800000"/>
            <a:headEnd/>
            <a:tailEnd/>
          </a:ln>
        </p:spPr>
      </p:pic>
      <p:pic>
        <p:nvPicPr>
          <p:cNvPr id="6" name="Picture 2" descr="C:\Documents and Settings\Ana María\Mis documentos\Downloads\tatra-mountains-tatras-tallest-in-poland-and-slovakia-5.jpg"/>
          <p:cNvPicPr>
            <a:picLocks noChangeAspect="1" noChangeArrowheads="1"/>
          </p:cNvPicPr>
          <p:nvPr/>
        </p:nvPicPr>
        <p:blipFill>
          <a:blip r:embed="rId2" cstate="print"/>
          <a:srcRect l="50000" t="50000"/>
          <a:stretch>
            <a:fillRect/>
          </a:stretch>
        </p:blipFill>
        <p:spPr bwMode="auto">
          <a:xfrm>
            <a:off x="4572000" y="2857500"/>
            <a:ext cx="4571999" cy="2857501"/>
          </a:xfrm>
          <a:prstGeom prst="rect">
            <a:avLst/>
          </a:prstGeom>
          <a:noFill/>
          <a:ln w="9525">
            <a:noFill/>
            <a:miter lim="800000"/>
            <a:headEnd/>
            <a:tailEnd/>
          </a:ln>
        </p:spPr>
      </p:pic>
      <p:sp>
        <p:nvSpPr>
          <p:cNvPr id="7" name="6 CuadroTexto"/>
          <p:cNvSpPr txBox="1"/>
          <p:nvPr/>
        </p:nvSpPr>
        <p:spPr>
          <a:xfrm>
            <a:off x="323528" y="494573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una oportunidad fantástica para que los niños experimenten la emoción de 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mientras los padres disfrutan viéndolos pasarlo en grande.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window dir="vert"/>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strips(downLeft)">
                                      <p:cBhvr>
                                        <p:cTn id="7" dur="4000"/>
                                        <p:tgtEl>
                                          <p:spTgt spid="3074"/>
                                        </p:tgtEl>
                                      </p:cBhvr>
                                    </p:animEffect>
                                  </p:childTnLst>
                                </p:cTn>
                              </p:par>
                              <p:par>
                                <p:cTn id="8" presetID="18"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Right)">
                                      <p:cBhvr>
                                        <p:cTn id="10" dur="4000"/>
                                        <p:tgtEl>
                                          <p:spTgt spid="4"/>
                                        </p:tgtEl>
                                      </p:cBhvr>
                                    </p:animEffect>
                                  </p:childTnLst>
                                </p:cTn>
                              </p:par>
                              <p:par>
                                <p:cTn id="11" presetID="18"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upLeft)">
                                      <p:cBhvr>
                                        <p:cTn id="13" dur="4000"/>
                                        <p:tgtEl>
                                          <p:spTgt spid="5"/>
                                        </p:tgtEl>
                                      </p:cBhvr>
                                    </p:animEffect>
                                  </p:childTnLst>
                                </p:cTn>
                              </p:par>
                              <p:par>
                                <p:cTn id="14" presetID="18" presetClass="entr" presetSubtype="3"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4000"/>
                                        <p:tgtEl>
                                          <p:spTgt spid="6"/>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05852931_a3b9f8acc5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10" name="9 Rectángulo"/>
          <p:cNvSpPr/>
          <p:nvPr/>
        </p:nvSpPr>
        <p:spPr>
          <a:xfrm>
            <a:off x="0" y="0"/>
            <a:ext cx="9144000" cy="5715000"/>
          </a:xfrm>
          <a:prstGeom prst="rect">
            <a:avLst/>
          </a:prstGeom>
          <a:solidFill>
            <a:schemeClr val="accent2">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11560" y="4657700"/>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t>
            </a:r>
            <a:r>
              <a:rPr lang="es-ES" i="1" dirty="0" err="1" smtClean="0">
                <a:effectLst>
                  <a:glow rad="101600">
                    <a:srgbClr val="C00000">
                      <a:alpha val="60000"/>
                    </a:srgbClr>
                  </a:glow>
                  <a:outerShdw blurRad="38100" dist="38100" dir="2700000" algn="tl">
                    <a:srgbClr val="000000">
                      <a:alpha val="43137"/>
                    </a:srgbClr>
                  </a:outerShdw>
                </a:effectLst>
              </a:rPr>
              <a:t>Tomatina</a:t>
            </a:r>
            <a:r>
              <a:rPr lang="es-ES" i="1" dirty="0" smtClean="0">
                <a:effectLst>
                  <a:glow rad="101600">
                    <a:srgbClr val="C00000">
                      <a:alpha val="60000"/>
                    </a:srgbClr>
                  </a:glow>
                  <a:outerShdw blurRad="38100" dist="38100" dir="2700000" algn="tl">
                    <a:srgbClr val="000000">
                      <a:alpha val="43137"/>
                    </a:srgbClr>
                  </a:outerShdw>
                </a:effectLst>
              </a:rPr>
              <a:t> Infantil es una experiencia única donde los niños pueden participar en su propia batalla de tomates, en un espacio dedicado y supervisado para garantizar su seguridad y diversión</a:t>
            </a:r>
            <a:r>
              <a:rPr lang="es-ES" dirty="0" smtClean="0"/>
              <a:t>.</a:t>
            </a: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2250" advTm="25000">
        <p14:window dir="vert"/>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3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style.rotation</p:attrName>
                                        </p:attrNameLst>
                                      </p:cBhvr>
                                      <p:tavLst>
                                        <p:tav tm="0">
                                          <p:val>
                                            <p:fltVal val="720"/>
                                          </p:val>
                                        </p:tav>
                                        <p:tav tm="100000">
                                          <p:val>
                                            <p:fltVal val="0"/>
                                          </p:val>
                                        </p:tav>
                                      </p:tavLst>
                                    </p:anim>
                                    <p:anim calcmode="lin" valueType="num">
                                      <p:cBhvr>
                                        <p:cTn id="12" dur="3000" fill="hold"/>
                                        <p:tgtEl>
                                          <p:spTgt spid="4"/>
                                        </p:tgtEl>
                                        <p:attrNameLst>
                                          <p:attrName>ppt_h</p:attrName>
                                        </p:attrNameLst>
                                      </p:cBhvr>
                                      <p:tavLst>
                                        <p:tav tm="0">
                                          <p:val>
                                            <p:fltVal val="0"/>
                                          </p:val>
                                        </p:tav>
                                        <p:tav tm="100000">
                                          <p:val>
                                            <p:strVal val="#ppt_h"/>
                                          </p:val>
                                        </p:tav>
                                      </p:tavLst>
                                    </p:anim>
                                    <p:anim calcmode="lin" valueType="num">
                                      <p:cBhvr>
                                        <p:cTn id="13" dur="3000" fill="hold"/>
                                        <p:tgtEl>
                                          <p:spTgt spid="4"/>
                                        </p:tgtEl>
                                        <p:attrNameLst>
                                          <p:attrName>ppt_w</p:attrName>
                                        </p:attrNameLst>
                                      </p:cBhvr>
                                      <p:tavLst>
                                        <p:tav tm="0">
                                          <p:val>
                                            <p:fltVal val="0"/>
                                          </p:val>
                                        </p:tav>
                                        <p:tav tm="100000">
                                          <p:val>
                                            <p:strVal val="#ppt_w"/>
                                          </p:val>
                                        </p:tav>
                                      </p:tavLst>
                                    </p:anim>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2081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g2081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¡Madre del amor hermoso! Cómo han dejado todo. ¿Y ahora qué? </a:t>
            </a:r>
          </a:p>
          <a:p>
            <a:r>
              <a:rPr lang="es-ES" i="1" dirty="0" smtClean="0">
                <a:effectLst>
                  <a:glow rad="101600">
                    <a:srgbClr val="C00000">
                      <a:alpha val="60000"/>
                    </a:srgbClr>
                  </a:glow>
                  <a:outerShdw blurRad="38100" dist="38100" dir="2700000" algn="tl">
                    <a:srgbClr val="000000">
                      <a:alpha val="43137"/>
                    </a:srgbClr>
                  </a:outerShdw>
                </a:effectLst>
              </a:rPr>
              <a:t>¿Esperamos a que llueva, sí u qué? Mucho turismo, mucho turismo pero todos </a:t>
            </a:r>
          </a:p>
          <a:p>
            <a:r>
              <a:rPr lang="es-ES" i="1" dirty="0" smtClean="0">
                <a:effectLst>
                  <a:glow rad="101600">
                    <a:srgbClr val="C00000">
                      <a:alpha val="60000"/>
                    </a:srgbClr>
                  </a:glow>
                  <a:outerShdw blurRad="38100" dist="38100" dir="2700000" algn="tl">
                    <a:srgbClr val="000000">
                      <a:alpha val="43137"/>
                    </a:srgbClr>
                  </a:outerShdw>
                </a:effectLst>
              </a:rPr>
              <a:t>se escaquean y ahora lo limpias tú. La madre que los trujo.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2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0(2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560" y="4369668"/>
            <a:ext cx="8280920" cy="1200329"/>
          </a:xfrm>
          <a:prstGeom prst="rect">
            <a:avLst/>
          </a:prstGeom>
          <a:noFill/>
        </p:spPr>
        <p:txBody>
          <a:bodyPr wrap="square" rtlCol="0">
            <a:spAutoFit/>
          </a:bodyPr>
          <a:lstStyle/>
          <a:p>
            <a:r>
              <a:rPr lang="es-ES" i="1" dirty="0" smtClean="0">
                <a:effectLst>
                  <a:glow rad="101600">
                    <a:srgbClr val="C00000">
                      <a:alpha val="60000"/>
                    </a:srgbClr>
                  </a:glow>
                </a:effectLst>
              </a:rPr>
              <a:t>Vamos a limpiar esto un poco por que si no lo hace uno, nadie te lo va a hacer.</a:t>
            </a:r>
          </a:p>
          <a:p>
            <a:r>
              <a:rPr lang="es-ES" i="1" dirty="0" smtClean="0">
                <a:effectLst>
                  <a:glow rad="101600">
                    <a:srgbClr val="C00000">
                      <a:alpha val="60000"/>
                    </a:srgbClr>
                  </a:glow>
                </a:effectLst>
              </a:rPr>
              <a:t>Yo que había </a:t>
            </a:r>
            <a:r>
              <a:rPr lang="es-ES" i="1" dirty="0" err="1" smtClean="0">
                <a:effectLst>
                  <a:glow rad="101600">
                    <a:srgbClr val="C00000">
                      <a:alpha val="60000"/>
                    </a:srgbClr>
                  </a:glow>
                </a:effectLst>
              </a:rPr>
              <a:t>quedao</a:t>
            </a:r>
            <a:r>
              <a:rPr lang="es-ES" i="1" dirty="0" smtClean="0">
                <a:effectLst>
                  <a:glow rad="101600">
                    <a:srgbClr val="C00000">
                      <a:alpha val="60000"/>
                    </a:srgbClr>
                  </a:glow>
                </a:effectLst>
              </a:rPr>
              <a:t> con los amigos para echar una partida a la petanca, y por </a:t>
            </a:r>
          </a:p>
          <a:p>
            <a:r>
              <a:rPr lang="es-ES" i="1" dirty="0" smtClean="0">
                <a:effectLst>
                  <a:glow rad="101600">
                    <a:srgbClr val="C00000">
                      <a:alpha val="60000"/>
                    </a:srgbClr>
                  </a:glow>
                </a:effectLst>
              </a:rPr>
              <a:t>culpa de estos </a:t>
            </a:r>
            <a:r>
              <a:rPr lang="es-ES" i="1" dirty="0" err="1" smtClean="0">
                <a:effectLst>
                  <a:glow rad="101600">
                    <a:srgbClr val="C00000">
                      <a:alpha val="60000"/>
                    </a:srgbClr>
                  </a:glow>
                </a:effectLst>
              </a:rPr>
              <a:t>fistros</a:t>
            </a:r>
            <a:r>
              <a:rPr lang="es-ES" i="1" dirty="0" smtClean="0">
                <a:effectLst>
                  <a:glow rad="101600">
                    <a:srgbClr val="C00000">
                      <a:alpha val="60000"/>
                    </a:srgbClr>
                  </a:glow>
                </a:effectLst>
              </a:rPr>
              <a:t>  pecadores no voy a llegar. ¿Te </a:t>
            </a:r>
            <a:r>
              <a:rPr lang="es-ES" i="1" dirty="0" err="1" smtClean="0">
                <a:effectLst>
                  <a:glow rad="101600">
                    <a:srgbClr val="C00000">
                      <a:alpha val="60000"/>
                    </a:srgbClr>
                  </a:glow>
                </a:effectLst>
              </a:rPr>
              <a:t>dás</a:t>
            </a:r>
            <a:r>
              <a:rPr lang="es-ES" i="1" dirty="0" smtClean="0">
                <a:effectLst>
                  <a:glow rad="101600">
                    <a:srgbClr val="C00000">
                      <a:alpha val="60000"/>
                    </a:srgbClr>
                  </a:glow>
                </a:effectLst>
              </a:rPr>
              <a:t> </a:t>
            </a:r>
            <a:r>
              <a:rPr lang="es-ES" i="1" dirty="0" err="1" smtClean="0">
                <a:effectLst>
                  <a:glow rad="101600">
                    <a:srgbClr val="C00000">
                      <a:alpha val="60000"/>
                    </a:srgbClr>
                  </a:glow>
                </a:effectLst>
              </a:rPr>
              <a:t>cuéeen</a:t>
            </a:r>
            <a:r>
              <a:rPr lang="es-ES" i="1" dirty="0" smtClean="0">
                <a:effectLst>
                  <a:glow rad="101600">
                    <a:srgbClr val="C00000">
                      <a:alpha val="60000"/>
                    </a:srgbClr>
                  </a:glow>
                </a:effectLst>
              </a:rPr>
              <a:t>? </a:t>
            </a:r>
            <a:r>
              <a:rPr lang="es-ES" i="1" dirty="0" err="1" smtClean="0">
                <a:effectLst>
                  <a:glow rad="101600">
                    <a:srgbClr val="C00000">
                      <a:alpha val="60000"/>
                    </a:srgbClr>
                  </a:glow>
                </a:effectLst>
              </a:rPr>
              <a:t>Jaaarrrr</a:t>
            </a:r>
            <a:r>
              <a:rPr lang="es-ES" i="1" dirty="0" smtClean="0">
                <a:effectLst>
                  <a:glow rad="101600">
                    <a:srgbClr val="C00000">
                      <a:alpha val="60000"/>
                    </a:srgbClr>
                  </a:glow>
                </a:effectLst>
              </a:rPr>
              <a:t>, no </a:t>
            </a:r>
          </a:p>
          <a:p>
            <a:r>
              <a:rPr lang="es-ES" i="1" dirty="0" err="1" smtClean="0">
                <a:effectLst>
                  <a:glow rad="101600">
                    <a:srgbClr val="C00000">
                      <a:alpha val="60000"/>
                    </a:srgbClr>
                  </a:glow>
                </a:effectLst>
              </a:rPr>
              <a:t>puidor</a:t>
            </a:r>
            <a:r>
              <a:rPr lang="es-ES" i="1" dirty="0" smtClean="0">
                <a:effectLst>
                  <a:glow rad="101600">
                    <a:srgbClr val="C00000">
                      <a:alpha val="60000"/>
                    </a:srgbClr>
                  </a:glow>
                </a:effectLst>
              </a:rPr>
              <a:t>, no </a:t>
            </a:r>
            <a:r>
              <a:rPr lang="es-ES" i="1" dirty="0" err="1" smtClean="0">
                <a:effectLst>
                  <a:glow rad="101600">
                    <a:srgbClr val="C00000">
                      <a:alpha val="60000"/>
                    </a:srgbClr>
                  </a:glow>
                </a:effectLst>
              </a:rPr>
              <a:t>puidoooor</a:t>
            </a:r>
            <a:r>
              <a:rPr lang="es-ES" i="1" dirty="0" smtClean="0">
                <a:effectLst>
                  <a:glow rad="101600">
                    <a:srgbClr val="C00000">
                      <a:alpha val="60000"/>
                    </a:srgbClr>
                  </a:glow>
                </a:effectLst>
              </a:rPr>
              <a:t>, </a:t>
            </a:r>
            <a:r>
              <a:rPr lang="es-ES" i="1" dirty="0" err="1" smtClean="0">
                <a:effectLst>
                  <a:glow rad="101600">
                    <a:srgbClr val="C00000">
                      <a:alpha val="60000"/>
                    </a:srgbClr>
                  </a:glow>
                </a:effectLst>
              </a:rPr>
              <a:t>cagüen</a:t>
            </a:r>
            <a:r>
              <a:rPr lang="es-ES" i="1" dirty="0" smtClean="0">
                <a:effectLst>
                  <a:glow rad="101600">
                    <a:srgbClr val="C00000">
                      <a:alpha val="60000"/>
                    </a:srgbClr>
                  </a:glow>
                </a:effectLst>
              </a:rPr>
              <a:t> sus muelas.</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dir="r" isContent="1"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ast_paradise_tropical_sea_sky_sunshine_emerald_blue_beach_1600x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coast_paradise_tropical_sea_sky_sunshine_emerald_blue_beach_1600x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coast_paradise_tropical_sea_sky_sunshine_emerald_blue_beach_1600x1200.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7" name="6 CuadroTexto"/>
          <p:cNvSpPr txBox="1"/>
          <p:nvPr/>
        </p:nvSpPr>
        <p:spPr>
          <a:xfrm>
            <a:off x="467544" y="4297660"/>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después de una hora dando y recibiendo tomatazos, los vecinos se esmeran con las mangueras, el pueblo instala duchas, es la hora de la limpieza general tanto personal como de calles y fachadas y todo el mundo acaba bañándose en el río, en una suerte de bautismo tras la iniciación.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flythrough/>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48.jpg"/>
          <p:cNvPicPr>
            <a:picLocks noChangeAspect="1"/>
          </p:cNvPicPr>
          <p:nvPr/>
        </p:nvPicPr>
        <p:blipFill>
          <a:blip r:embed="rId2" cstate="print"/>
          <a:stretch>
            <a:fillRect/>
          </a:stretch>
        </p:blipFill>
        <p:spPr>
          <a:xfrm>
            <a:off x="0" y="0"/>
            <a:ext cx="9144000" cy="5714999"/>
          </a:xfrm>
          <a:prstGeom prst="rect">
            <a:avLst/>
          </a:prstGeom>
        </p:spPr>
      </p:pic>
      <p:sp>
        <p:nvSpPr>
          <p:cNvPr id="8" name="7 Rectángulo"/>
          <p:cNvSpPr/>
          <p:nvPr/>
        </p:nvSpPr>
        <p:spPr>
          <a:xfrm>
            <a:off x="0" y="0"/>
            <a:ext cx="9144000" cy="57150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475656" y="0"/>
            <a:ext cx="6076087" cy="707886"/>
          </a:xfrm>
          <a:prstGeom prst="rect">
            <a:avLst/>
          </a:prstGeom>
          <a:noFill/>
        </p:spPr>
        <p:txBody>
          <a:bodyPr wrap="none" lIns="91440" tIns="45720" rIns="91440" bIns="45720">
            <a:prstTxWarp prst="textDeflateBottom">
              <a:avLst>
                <a:gd name="adj" fmla="val 71529"/>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Historia de la </a:t>
            </a:r>
            <a:r>
              <a:rPr lang="es-ES" sz="40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Tomatina</a:t>
            </a: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4" name="3 CuadroTexto"/>
          <p:cNvSpPr txBox="1"/>
          <p:nvPr/>
        </p:nvSpPr>
        <p:spPr>
          <a:xfrm>
            <a:off x="395536" y="697260"/>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Los orígenes de la </a:t>
            </a:r>
            <a:r>
              <a:rPr lang="es-ES"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Tomatina</a:t>
            </a:r>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 los encontramos en el año 1945. Fruto del azar, un grupo de jóvenes pasaba el rato más mal que bien en la plaza del pueblo viendo el desfile de gigantes y cabezudos, con motivo de las fiestas patronales.</a:t>
            </a:r>
            <a:endParaRPr lang="es-ES"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1993404"/>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Era el último miércoles de agosto. Los jóvenes decidieron hacerse un hueco para poder ver mejor la cabalgata con tan (mala) fortuna que sin querer tiraron a uno de los participantes de la comitiva que preso de la ira empezó a arramblar con todo lo que tenía delante, entre otras cosas, un puesto de verduras.</a:t>
            </a:r>
            <a:endParaRPr lang="es-ES"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95536" y="3577580"/>
            <a:ext cx="8352928"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Este incidente provocó que el público asistente comenzara a lanzarse tomates, hasta que las fuerzas del orden intervinieron y sofocaron el revuelo. A pesar de que el altercado quedó en eso, parece ser que a los mozos del pueblo les divirtió más que el desfile propiamente dicho por lo que al año siguiente y de manera intencionada se llevaron tomates de su casa y se liaron a tomatazos, recreando la escena del año anterior.</a:t>
            </a:r>
            <a:endParaRPr lang="es-ES"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0000">
        <p14:flythrough/>
      </p:transition>
    </mc:Choice>
    <mc:Fallback xmlns="">
      <p:transition spd="slow" advTm="9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10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228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par>
                          <p:cTn id="22" fill="hold">
                            <p:stCondLst>
                              <p:cond delay="50100"/>
                            </p:stCondLst>
                            <p:childTnLst>
                              <p:par>
                                <p:cTn id="23" presetID="40" presetClass="entr" presetSubtype="0" fill="hold" grpId="0" nodeType="afterEffect">
                                  <p:stCondLst>
                                    <p:cond delay="100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8.jpg"/>
          <p:cNvPicPr>
            <a:picLocks noChangeAspect="1"/>
          </p:cNvPicPr>
          <p:nvPr/>
        </p:nvPicPr>
        <p:blipFill>
          <a:blip r:embed="rId2" cstate="print"/>
          <a:stretch>
            <a:fillRect/>
          </a:stretch>
        </p:blipFill>
        <p:spPr>
          <a:xfrm>
            <a:off x="0" y="0"/>
            <a:ext cx="9144000" cy="5715000"/>
          </a:xfrm>
          <a:prstGeom prst="rect">
            <a:avLst/>
          </a:prstGeom>
        </p:spPr>
      </p:pic>
      <p:sp>
        <p:nvSpPr>
          <p:cNvPr id="5" name="4 Rectángulo"/>
          <p:cNvSpPr/>
          <p:nvPr/>
        </p:nvSpPr>
        <p:spPr>
          <a:xfrm>
            <a:off x="0" y="0"/>
            <a:ext cx="9144000" cy="57150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CuadroTexto"/>
          <p:cNvSpPr txBox="1"/>
          <p:nvPr/>
        </p:nvSpPr>
        <p:spPr>
          <a:xfrm>
            <a:off x="395536" y="337220"/>
            <a:ext cx="8424936" cy="3139321"/>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policía se empleó a fondo en los años sucesivos para frenar esta locura vegetal sin éxito alguno. De hecho, la fiesta fue prohibida durante algunos años pero finalmente el clamor del pueblo, con un entierro simulado del tomate en señal de protesta incluido, logró que la festividad volviera a permitirse, siendo cada vez más frenética y alcanzando su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cúlmen</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en el año 1983, fecha en la que Televisión Española le dedicó uno de los reportajes en su programa Informe Semanal.</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395536" y="3721596"/>
            <a:ext cx="8352928" cy="178510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Y desde entonces su fama ha ido en aumento, tanto que a día de hoy se ofertan tours, pre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party</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after</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party</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paquetes turísticos de varios días, con la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Tomatina</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como colofón. Todo sea para seguir poniendo a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Buñol</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en el mapa, aunque sea a tomatazo limpio.</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70000">
        <p14:vortex dir="r"/>
      </p:transition>
    </mc:Choice>
    <mc:Fallback xmlns="">
      <p:transition spd="slow" advTm="7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1"/>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childTnLst>
                                </p:cTn>
                              </p:par>
                            </p:childTnLst>
                          </p:cTn>
                        </p:par>
                        <p:par>
                          <p:cTn id="10" fill="hold">
                            <p:stCondLst>
                              <p:cond delay="40500"/>
                            </p:stCondLst>
                            <p:childTnLst>
                              <p:par>
                                <p:cTn id="11" presetID="40" presetClass="entr" presetSubtype="0" fill="hold" grpId="0" nodeType="afterEffect">
                                  <p:stCondLst>
                                    <p:cond delay="10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619250" y="0"/>
            <a:ext cx="5976938"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411761" y="937287"/>
            <a:ext cx="4105275"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2" name="WordArt 4"/>
          <p:cNvSpPr>
            <a:spLocks noChangeArrowheads="1" noChangeShapeType="1" noTextEdit="1"/>
          </p:cNvSpPr>
          <p:nvPr/>
        </p:nvSpPr>
        <p:spPr bwMode="auto">
          <a:xfrm>
            <a:off x="1619672" y="1705373"/>
            <a:ext cx="6121400" cy="796554"/>
          </a:xfrm>
          <a:prstGeom prst="rect">
            <a:avLst/>
          </a:prstGeom>
        </p:spPr>
        <p:txBody>
          <a:bodyPr wrap="none" fromWordArt="1">
            <a:prstTxWarp prst="textCanDown">
              <a:avLst>
                <a:gd name="adj" fmla="val 4322"/>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Can´t</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Get</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You</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Out</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of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my</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Head (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Kylie</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Minogue</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9094" name="WordArt 6"/>
          <p:cNvSpPr>
            <a:spLocks noChangeArrowheads="1" noChangeShapeType="1" noTextEdit="1"/>
          </p:cNvSpPr>
          <p:nvPr/>
        </p:nvSpPr>
        <p:spPr bwMode="auto">
          <a:xfrm>
            <a:off x="1606550" y="3250307"/>
            <a:ext cx="5976664" cy="936750"/>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FFFF00"/>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FFFF00"/>
                </a:solidFill>
                <a:effectLst>
                  <a:reflection blurRad="6350" stA="60000" endA="900" endPos="58000" dir="5400000" sy="-100000" algn="bl" rotWithShape="0"/>
                </a:effectLst>
                <a:latin typeface="High Tower Text"/>
              </a:rPr>
              <a:t>The</a:t>
            </a:r>
            <a:r>
              <a:rPr lang="es-ES" sz="3600" kern="10" spc="-360" dirty="0" smtClean="0">
                <a:ln w="12700">
                  <a:solidFill>
                    <a:srgbClr val="000099"/>
                  </a:solidFill>
                  <a:round/>
                  <a:headEnd/>
                  <a:tailEnd/>
                </a:ln>
                <a:solidFill>
                  <a:srgbClr val="FFFF00"/>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FFFF00"/>
                </a:solidFill>
                <a:effectLst>
                  <a:reflection blurRad="6350" stA="60000" endA="900" endPos="58000" dir="5400000" sy="-100000" algn="bl" rotWithShape="0"/>
                </a:effectLst>
                <a:latin typeface="High Tower Text"/>
              </a:rPr>
              <a:t>LocoMotion</a:t>
            </a:r>
            <a:r>
              <a:rPr lang="es-ES" sz="3600" kern="10" spc="-360" dirty="0" smtClean="0">
                <a:ln w="12700">
                  <a:solidFill>
                    <a:srgbClr val="000099"/>
                  </a:solidFill>
                  <a:round/>
                  <a:headEnd/>
                  <a:tailEnd/>
                </a:ln>
                <a:solidFill>
                  <a:srgbClr val="FFFF00"/>
                </a:solidFill>
                <a:effectLst>
                  <a:reflection blurRad="6350" stA="60000" endA="900" endPos="58000" dir="5400000" sy="-100000" algn="bl" rotWithShape="0"/>
                </a:effectLst>
                <a:latin typeface="High Tower Text"/>
              </a:rPr>
              <a:t> ( </a:t>
            </a:r>
            <a:r>
              <a:rPr lang="es-ES" sz="3600" kern="10" spc="-360" dirty="0" err="1" smtClean="0">
                <a:ln w="12700">
                  <a:solidFill>
                    <a:srgbClr val="000099"/>
                  </a:solidFill>
                  <a:round/>
                  <a:headEnd/>
                  <a:tailEnd/>
                </a:ln>
                <a:solidFill>
                  <a:srgbClr val="FFFF00"/>
                </a:solidFill>
                <a:effectLst>
                  <a:reflection blurRad="6350" stA="60000" endA="900" endPos="58000" dir="5400000" sy="-100000" algn="bl" rotWithShape="0"/>
                </a:effectLst>
                <a:latin typeface="High Tower Text"/>
              </a:rPr>
              <a:t>Kylie</a:t>
            </a:r>
            <a:r>
              <a:rPr lang="es-ES" sz="3600" kern="10" spc="-360" dirty="0" smtClean="0">
                <a:ln w="12700">
                  <a:solidFill>
                    <a:srgbClr val="000099"/>
                  </a:solidFill>
                  <a:round/>
                  <a:headEnd/>
                  <a:tailEnd/>
                </a:ln>
                <a:solidFill>
                  <a:srgbClr val="FFFF00"/>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FFFF00"/>
                </a:solidFill>
                <a:effectLst>
                  <a:reflection blurRad="6350" stA="60000" endA="900" endPos="58000" dir="5400000" sy="-100000" algn="bl" rotWithShape="0"/>
                </a:effectLst>
                <a:latin typeface="High Tower Text"/>
              </a:rPr>
              <a:t>Minogue</a:t>
            </a:r>
            <a:r>
              <a:rPr lang="es-ES" sz="3600" kern="10" spc="-360" dirty="0" smtClean="0">
                <a:ln w="12700">
                  <a:solidFill>
                    <a:srgbClr val="000099"/>
                  </a:solidFill>
                  <a:round/>
                  <a:headEnd/>
                  <a:tailEnd/>
                </a:ln>
                <a:solidFill>
                  <a:srgbClr val="FFFF00"/>
                </a:solidFill>
                <a:effectLst>
                  <a:reflection blurRad="6350" stA="60000" endA="900" endPos="58000" dir="5400000" sy="-100000" algn="bl" rotWithShape="0"/>
                </a:effectLst>
                <a:latin typeface="High Tower Text"/>
              </a:rPr>
              <a:t> )    </a:t>
            </a:r>
            <a:endParaRPr lang="es-ES" sz="3600" kern="10" spc="-360" dirty="0">
              <a:ln w="12700">
                <a:solidFill>
                  <a:srgbClr val="000099"/>
                </a:solidFill>
                <a:round/>
                <a:headEnd/>
                <a:tailEnd/>
              </a:ln>
              <a:solidFill>
                <a:srgbClr val="FFFF00"/>
              </a:solidFill>
              <a:effectLst>
                <a:reflection blurRad="6350" stA="60000" endA="900" endPos="58000" dir="5400000" sy="-100000" algn="bl" rotWithShape="0"/>
              </a:effectLst>
              <a:latin typeface="High Tower Text"/>
            </a:endParaRPr>
          </a:p>
        </p:txBody>
      </p:sp>
      <p:sp>
        <p:nvSpPr>
          <p:cNvPr id="75787" name="WordArt 11"/>
          <p:cNvSpPr>
            <a:spLocks noChangeArrowheads="1" noChangeShapeType="1" noTextEdit="1"/>
          </p:cNvSpPr>
          <p:nvPr/>
        </p:nvSpPr>
        <p:spPr bwMode="auto">
          <a:xfrm>
            <a:off x="1619250" y="2501927"/>
            <a:ext cx="6048375" cy="783607"/>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Boom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Boom</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Chayanne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7" name="WordArt 4"/>
          <p:cNvSpPr>
            <a:spLocks noChangeArrowheads="1" noChangeShapeType="1" noTextEdit="1"/>
          </p:cNvSpPr>
          <p:nvPr/>
        </p:nvSpPr>
        <p:spPr bwMode="auto">
          <a:xfrm>
            <a:off x="1606550" y="4177929"/>
            <a:ext cx="5400600" cy="864096"/>
          </a:xfrm>
          <a:prstGeom prst="rect">
            <a:avLst/>
          </a:prstGeom>
        </p:spPr>
        <p:txBody>
          <a:bodyPr wrap="none" fromWordArt="1">
            <a:prstTxWarp prst="textCanDown">
              <a:avLst>
                <a:gd name="adj" fmla="val 7349"/>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Torero (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Chayanne</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17" presetClass="entr" presetSubtype="10" fill="hold" nodeType="afterEffect">
                                  <p:stCondLst>
                                    <p:cond delay="500"/>
                                  </p:stCondLst>
                                  <p:childTnLst>
                                    <p:set>
                                      <p:cBhvr>
                                        <p:cTn id="27" dur="1" fill="hold">
                                          <p:stCondLst>
                                            <p:cond delay="0"/>
                                          </p:stCondLst>
                                        </p:cTn>
                                        <p:tgtEl>
                                          <p:spTgt spid="75787"/>
                                        </p:tgtEl>
                                        <p:attrNameLst>
                                          <p:attrName>style.visibility</p:attrName>
                                        </p:attrNameLst>
                                      </p:cBhvr>
                                      <p:to>
                                        <p:strVal val="visible"/>
                                      </p:to>
                                    </p:set>
                                    <p:anim calcmode="lin" valueType="num">
                                      <p:cBhvr>
                                        <p:cTn id="28" dur="2000" fill="hold"/>
                                        <p:tgtEl>
                                          <p:spTgt spid="75787"/>
                                        </p:tgtEl>
                                        <p:attrNameLst>
                                          <p:attrName>ppt_w</p:attrName>
                                        </p:attrNameLst>
                                      </p:cBhvr>
                                      <p:tavLst>
                                        <p:tav tm="0">
                                          <p:val>
                                            <p:fltVal val="0"/>
                                          </p:val>
                                        </p:tav>
                                        <p:tav tm="100000">
                                          <p:val>
                                            <p:strVal val="#ppt_w"/>
                                          </p:val>
                                        </p:tav>
                                      </p:tavLst>
                                    </p:anim>
                                    <p:anim calcmode="lin" valueType="num">
                                      <p:cBhvr>
                                        <p:cTn id="29" dur="2000" fill="hold"/>
                                        <p:tgtEl>
                                          <p:spTgt spid="75787"/>
                                        </p:tgtEl>
                                        <p:attrNameLst>
                                          <p:attrName>ppt_h</p:attrName>
                                        </p:attrNameLst>
                                      </p:cBhvr>
                                      <p:tavLst>
                                        <p:tav tm="0">
                                          <p:val>
                                            <p:strVal val="#ppt_h"/>
                                          </p:val>
                                        </p:tav>
                                        <p:tav tm="100000">
                                          <p:val>
                                            <p:strVal val="#ppt_h"/>
                                          </p:val>
                                        </p:tav>
                                      </p:tavLst>
                                    </p:anim>
                                  </p:childTnLst>
                                </p:cTn>
                              </p:par>
                            </p:childTnLst>
                          </p:cTn>
                        </p:par>
                        <p:par>
                          <p:cTn id="30" fill="hold">
                            <p:stCondLst>
                              <p:cond delay="9500"/>
                            </p:stCondLst>
                            <p:childTnLst>
                              <p:par>
                                <p:cTn id="31" presetID="23" presetClass="entr" presetSubtype="16" fill="hold" nodeType="afterEffect">
                                  <p:stCondLst>
                                    <p:cond delay="500"/>
                                  </p:stCondLst>
                                  <p:childTnLst>
                                    <p:set>
                                      <p:cBhvr>
                                        <p:cTn id="32" dur="1" fill="hold">
                                          <p:stCondLst>
                                            <p:cond delay="0"/>
                                          </p:stCondLst>
                                        </p:cTn>
                                        <p:tgtEl>
                                          <p:spTgt spid="89094"/>
                                        </p:tgtEl>
                                        <p:attrNameLst>
                                          <p:attrName>style.visibility</p:attrName>
                                        </p:attrNameLst>
                                      </p:cBhvr>
                                      <p:to>
                                        <p:strVal val="visible"/>
                                      </p:to>
                                    </p:set>
                                    <p:anim calcmode="lin" valueType="num">
                                      <p:cBhvr>
                                        <p:cTn id="33" dur="2000" fill="hold"/>
                                        <p:tgtEl>
                                          <p:spTgt spid="89094"/>
                                        </p:tgtEl>
                                        <p:attrNameLst>
                                          <p:attrName>ppt_w</p:attrName>
                                        </p:attrNameLst>
                                      </p:cBhvr>
                                      <p:tavLst>
                                        <p:tav tm="0">
                                          <p:val>
                                            <p:fltVal val="0"/>
                                          </p:val>
                                        </p:tav>
                                        <p:tav tm="100000">
                                          <p:val>
                                            <p:strVal val="#ppt_w"/>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childTnLst>
                                </p:cTn>
                              </p:par>
                            </p:childTnLst>
                          </p:cTn>
                        </p:par>
                        <p:par>
                          <p:cTn id="35" fill="hold">
                            <p:stCondLst>
                              <p:cond delay="12000"/>
                            </p:stCondLst>
                            <p:childTnLst>
                              <p:par>
                                <p:cTn id="36" presetID="42" presetClass="entr" presetSubtype="0" fill="hold" nodeType="afterEffect">
                                  <p:stCondLst>
                                    <p:cond delay="50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0"/>
                                        <p:tgtEl>
                                          <p:spTgt spid="7"/>
                                        </p:tgtEl>
                                      </p:cBhvr>
                                    </p:animEffect>
                                    <p:anim calcmode="lin" valueType="num">
                                      <p:cBhvr>
                                        <p:cTn id="39" dur="2000" fill="hold"/>
                                        <p:tgtEl>
                                          <p:spTgt spid="7"/>
                                        </p:tgtEl>
                                        <p:attrNameLst>
                                          <p:attrName>ppt_x</p:attrName>
                                        </p:attrNameLst>
                                      </p:cBhvr>
                                      <p:tavLst>
                                        <p:tav tm="0">
                                          <p:val>
                                            <p:strVal val="#ppt_x"/>
                                          </p:val>
                                        </p:tav>
                                        <p:tav tm="100000">
                                          <p:val>
                                            <p:strVal val="#ppt_x"/>
                                          </p:val>
                                        </p:tav>
                                      </p:tavLst>
                                    </p:anim>
                                    <p:anim calcmode="lin" valueType="num">
                                      <p:cBhvr>
                                        <p:cTn id="40"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803794332"/>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NATURALEZA CAUTIVADO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-NATURALEZA CAUTIVADORA-</Template>
  <TotalTime>0</TotalTime>
  <Words>3154</Words>
  <Application>Microsoft Office PowerPoint</Application>
  <PresentationFormat>Presentación en pantalla (16:10)</PresentationFormat>
  <Paragraphs>106</Paragraphs>
  <Slides>67</Slides>
  <Notes>2</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67</vt:i4>
      </vt:variant>
    </vt:vector>
  </HeadingPairs>
  <TitlesOfParts>
    <vt:vector size="76" baseType="lpstr">
      <vt:lpstr>Arial</vt:lpstr>
      <vt:lpstr>Arial Black</vt:lpstr>
      <vt:lpstr>Calibri</vt:lpstr>
      <vt:lpstr>High Tower Text</vt:lpstr>
      <vt:lpstr>Kristen ITC</vt:lpstr>
      <vt:lpstr>Lucida Bright</vt:lpstr>
      <vt:lpstr>Times New Roman</vt:lpstr>
      <vt:lpstr>-NATURALEZA CAUTIVADORA-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6</cp:revision>
  <dcterms:created xsi:type="dcterms:W3CDTF">2015-02-16T23:15:39Z</dcterms:created>
  <dcterms:modified xsi:type="dcterms:W3CDTF">2024-08-30T12:51:53Z</dcterms:modified>
</cp:coreProperties>
</file>