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6"/>
  </p:notesMasterIdLst>
  <p:sldIdLst>
    <p:sldId id="479" r:id="rId3"/>
    <p:sldId id="522" r:id="rId4"/>
    <p:sldId id="336" r:id="rId5"/>
    <p:sldId id="481" r:id="rId6"/>
    <p:sldId id="441" r:id="rId7"/>
    <p:sldId id="458" r:id="rId8"/>
    <p:sldId id="443" r:id="rId9"/>
    <p:sldId id="488" r:id="rId10"/>
    <p:sldId id="482" r:id="rId11"/>
    <p:sldId id="484" r:id="rId12"/>
    <p:sldId id="487" r:id="rId13"/>
    <p:sldId id="485" r:id="rId14"/>
    <p:sldId id="486" r:id="rId15"/>
    <p:sldId id="444" r:id="rId16"/>
    <p:sldId id="490" r:id="rId17"/>
    <p:sldId id="491" r:id="rId18"/>
    <p:sldId id="492" r:id="rId19"/>
    <p:sldId id="493" r:id="rId20"/>
    <p:sldId id="494" r:id="rId21"/>
    <p:sldId id="495" r:id="rId22"/>
    <p:sldId id="451" r:id="rId23"/>
    <p:sldId id="496" r:id="rId24"/>
    <p:sldId id="469" r:id="rId25"/>
    <p:sldId id="497" r:id="rId26"/>
    <p:sldId id="498" r:id="rId27"/>
    <p:sldId id="461" r:id="rId28"/>
    <p:sldId id="455" r:id="rId29"/>
    <p:sldId id="449" r:id="rId30"/>
    <p:sldId id="499" r:id="rId31"/>
    <p:sldId id="456" r:id="rId32"/>
    <p:sldId id="489" r:id="rId33"/>
    <p:sldId id="500" r:id="rId34"/>
    <p:sldId id="501" r:id="rId35"/>
    <p:sldId id="523" r:id="rId36"/>
    <p:sldId id="457" r:id="rId37"/>
    <p:sldId id="464" r:id="rId38"/>
    <p:sldId id="502" r:id="rId39"/>
    <p:sldId id="503" r:id="rId40"/>
    <p:sldId id="504" r:id="rId41"/>
    <p:sldId id="474" r:id="rId42"/>
    <p:sldId id="505" r:id="rId43"/>
    <p:sldId id="508" r:id="rId44"/>
    <p:sldId id="516" r:id="rId45"/>
    <p:sldId id="510" r:id="rId46"/>
    <p:sldId id="513" r:id="rId47"/>
    <p:sldId id="514" r:id="rId48"/>
    <p:sldId id="463" r:id="rId49"/>
    <p:sldId id="509" r:id="rId50"/>
    <p:sldId id="476" r:id="rId51"/>
    <p:sldId id="507" r:id="rId52"/>
    <p:sldId id="511" r:id="rId53"/>
    <p:sldId id="520" r:id="rId54"/>
    <p:sldId id="519" r:id="rId55"/>
    <p:sldId id="506" r:id="rId56"/>
    <p:sldId id="524" r:id="rId57"/>
    <p:sldId id="525" r:id="rId58"/>
    <p:sldId id="515" r:id="rId59"/>
    <p:sldId id="445" r:id="rId60"/>
    <p:sldId id="518" r:id="rId61"/>
    <p:sldId id="512" r:id="rId62"/>
    <p:sldId id="521" r:id="rId63"/>
    <p:sldId id="480" r:id="rId64"/>
    <p:sldId id="526" r:id="rId65"/>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fwvt7yuavABHgNmbK5wLaQ==" hashData="lR8NX8uQr3sHiBQ3KM85DsBf790="/>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F8FFF"/>
    <a:srgbClr val="6666FF"/>
    <a:srgbClr val="CFB87F"/>
    <a:srgbClr val="001132"/>
    <a:srgbClr val="001848"/>
    <a:srgbClr val="6A480A"/>
    <a:srgbClr val="0000FF"/>
    <a:srgbClr val="002D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126" autoAdjust="0"/>
    <p:restoredTop sz="96338" autoAdjust="0"/>
  </p:normalViewPr>
  <p:slideViewPr>
    <p:cSldViewPr>
      <p:cViewPr>
        <p:scale>
          <a:sx n="60" d="100"/>
          <a:sy n="60" d="100"/>
        </p:scale>
        <p:origin x="965" y="326"/>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cs typeface="Arial" pitchFamily="34" charset="0"/>
              </a:defRPr>
            </a:lvl1pPr>
          </a:lstStyle>
          <a:p>
            <a:pPr>
              <a:defRPr/>
            </a:pPr>
            <a:fld id="{814AA029-DF09-48AB-BB7B-4658097BBCB7}" type="datetimeFigureOut">
              <a:rPr lang="es-ES"/>
              <a:pPr>
                <a:defRPr/>
              </a:pPr>
              <a:t>02/07/2026</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cs typeface="Arial" pitchFamily="34" charset="0"/>
              </a:defRPr>
            </a:lvl1pPr>
          </a:lstStyle>
          <a:p>
            <a:pPr>
              <a:defRPr/>
            </a:pPr>
            <a:fld id="{ABEDB041-7BC4-4471-8EB8-E0708B9B3C58}" type="slidenum">
              <a:rPr lang="es-ES"/>
              <a:pPr>
                <a:defRPr/>
              </a:pPr>
              <a:t>‹Nº›</a:t>
            </a:fld>
            <a:endParaRPr lang="es-ES"/>
          </a:p>
        </p:txBody>
      </p:sp>
    </p:spTree>
    <p:extLst>
      <p:ext uri="{BB962C8B-B14F-4D97-AF65-F5344CB8AC3E}">
        <p14:creationId xmlns:p14="http://schemas.microsoft.com/office/powerpoint/2010/main" val="12629006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7891" name="2 Marcador de notas"/>
          <p:cNvSpPr>
            <a:spLocks noGrp="1"/>
          </p:cNvSpPr>
          <p:nvPr>
            <p:ph type="body" idx="1"/>
          </p:nvPr>
        </p:nvSpPr>
        <p:spPr bwMode="auto">
          <a:noFill/>
        </p:spPr>
        <p:txBody>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ln>
            <a:miter lim="800000"/>
            <a:headEnd/>
            <a:tailEnd/>
          </a:ln>
        </p:spPr>
        <p:txBody>
          <a:bodyPr/>
          <a:lstStyle/>
          <a:p>
            <a:fld id="{05D57195-B8F2-4D52-A11D-447D53A38387}" type="slidenum">
              <a:rPr lang="es-ES"/>
              <a:pPr/>
              <a:t>9</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891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38916" name="3 Marcador de número de diapositiva"/>
          <p:cNvSpPr>
            <a:spLocks noGrp="1"/>
          </p:cNvSpPr>
          <p:nvPr>
            <p:ph type="sldNum" sz="quarter" idx="5"/>
          </p:nvPr>
        </p:nvSpPr>
        <p:spPr bwMode="auto">
          <a:noFill/>
          <a:ln>
            <a:miter lim="800000"/>
            <a:headEnd/>
            <a:tailEnd/>
          </a:ln>
        </p:spPr>
        <p:txBody>
          <a:bodyPr/>
          <a:lstStyle/>
          <a:p>
            <a:fld id="{3AE7B239-7BBF-4FF1-9F6C-C676C77264A1}" type="slidenum">
              <a:rPr lang="es-ES"/>
              <a:pPr/>
              <a:t>32</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7891" name="2 Marcador de notas"/>
          <p:cNvSpPr>
            <a:spLocks noGrp="1"/>
          </p:cNvSpPr>
          <p:nvPr>
            <p:ph type="body" idx="1"/>
          </p:nvPr>
        </p:nvSpPr>
        <p:spPr bwMode="auto">
          <a:noFill/>
        </p:spPr>
        <p:txBody>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ln>
            <a:miter lim="800000"/>
            <a:headEnd/>
            <a:tailEnd/>
          </a:ln>
        </p:spPr>
        <p:txBody>
          <a:bodyPr/>
          <a:lstStyle/>
          <a:p>
            <a:fld id="{05D57195-B8F2-4D52-A11D-447D53A38387}" type="slidenum">
              <a:rPr lang="es-ES"/>
              <a:pPr/>
              <a:t>43</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691B62D-F16C-4C09-9C3F-A61A4A6D230E}" type="datetimeFigureOut">
              <a:rPr lang="es-ES"/>
              <a:pPr>
                <a:defRPr/>
              </a:pPr>
              <a:t>02/07/2026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F56A78C-84D2-447F-9989-3CB052B0BAE9}" type="slidenum">
              <a:rPr lang="es-ES"/>
              <a:pPr>
                <a:defRPr/>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A6822B5-3B74-41E4-A2EC-2680D7E1216E}" type="datetimeFigureOut">
              <a:rPr lang="es-ES"/>
              <a:pPr>
                <a:defRPr/>
              </a:pPr>
              <a:t>02/07/2026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CF373DC-FA88-447F-905F-5574CAFA8C51}" type="slidenum">
              <a:rPr lang="es-ES"/>
              <a:pPr>
                <a:defRPr/>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B91129E-3CB0-4A9F-950A-96AC8EE5A6A4}" type="datetimeFigureOut">
              <a:rPr lang="es-ES"/>
              <a:pPr>
                <a:defRPr/>
              </a:pPr>
              <a:t>02/07/2026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D93DF85-4CF4-43C6-9D5D-0DEE88C6EFCF}" type="slidenum">
              <a:rPr lang="es-ES"/>
              <a:pPr>
                <a:defRPr/>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793D840-24F0-4E92-9905-E3624624D684}" type="datetimeFigureOut">
              <a:rPr lang="es-ES"/>
              <a:pPr>
                <a:defRPr/>
              </a:pPr>
              <a:t>02/07/2026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0C64EF9-7A21-41B6-A55D-080FF86FD390}" type="slidenum">
              <a:rPr lang="es-ES"/>
              <a:pPr>
                <a:defRPr/>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85CDA4A-E1C7-480B-9389-4FD28F720F13}" type="datetimeFigureOut">
              <a:rPr lang="es-ES"/>
              <a:pPr>
                <a:defRPr/>
              </a:pPr>
              <a:t>02/07/2026</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D833627-1890-4F35-95D9-A1A26F665493}" type="slidenum">
              <a:rPr lang="es-ES"/>
              <a:pPr>
                <a:defRPr/>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7E995BB-9803-483C-92E0-C5238DCC54EB}" type="datetimeFigureOut">
              <a:rPr lang="es-ES"/>
              <a:pPr>
                <a:defRPr/>
              </a:pPr>
              <a:t>02/07/2026</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0ED25FB-E78D-44B7-A167-15ED4D88B7A4}" type="slidenum">
              <a:rPr lang="es-ES"/>
              <a:pPr>
                <a:defRPr/>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B1670C9-7277-4D81-9DCD-A0DC05D18252}" type="datetimeFigureOut">
              <a:rPr lang="es-ES"/>
              <a:pPr>
                <a:defRPr/>
              </a:pPr>
              <a:t>02/07/2026</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CD3CB5C-9F6E-487B-A354-06EC249220A6}" type="slidenum">
              <a:rPr lang="es-ES"/>
              <a:pPr>
                <a:defRPr/>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ACBF5CF-13F4-4314-A884-85F5FF78F6B8}" type="datetimeFigureOut">
              <a:rPr lang="es-ES"/>
              <a:pPr>
                <a:defRPr/>
              </a:pPr>
              <a:t>02/07/2026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F2AA56-5394-4A09-97E8-FB3C48210899}" type="slidenum">
              <a:rPr lang="es-ES"/>
              <a:pPr>
                <a:defRPr/>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33F6C05-C6FD-46B8-AE94-13C6CED68B00}" type="datetimeFigureOut">
              <a:rPr lang="es-ES"/>
              <a:pPr>
                <a:defRPr/>
              </a:pPr>
              <a:t>02/07/2026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CC9E33B-7540-44C4-B38E-98AD3879114B}" type="slidenum">
              <a:rPr lang="es-ES"/>
              <a:pPr>
                <a:defRPr/>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AE02624-930E-47BF-ACBA-475C7C40C11E}" type="datetimeFigureOut">
              <a:rPr lang="es-ES"/>
              <a:pPr>
                <a:defRPr/>
              </a:pPr>
              <a:t>02/07/2026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036C68B-A323-4AC1-A822-F3AE4623A741}" type="slidenum">
              <a:rPr lang="es-ES"/>
              <a:pPr>
                <a:defRPr/>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F02D64B-768C-4B56-B395-2A2FC0DA28FD}" type="datetimeFigureOut">
              <a:rPr lang="es-ES"/>
              <a:pPr>
                <a:defRPr/>
              </a:pPr>
              <a:t>02/07/2026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F08B771-EB79-47C9-9A60-ACB0F5CD9024}" type="slidenum">
              <a:rPr lang="es-ES"/>
              <a:pPr>
                <a:defRPr/>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757337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cs typeface="Arial" pitchFamily="34" charset="0"/>
              </a:defRPr>
            </a:lvl1pPr>
          </a:lstStyle>
          <a:p>
            <a:pPr>
              <a:defRPr/>
            </a:pPr>
            <a:fld id="{EC9CD9CB-3D20-4F51-9DCD-C82DBDE299CB}" type="datetimeFigureOut">
              <a:rPr lang="es-ES"/>
              <a:pPr>
                <a:defRPr/>
              </a:pPr>
              <a:t>02/07/2026</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cs typeface="Arial"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cs typeface="Arial" pitchFamily="34" charset="0"/>
              </a:defRPr>
            </a:lvl1pPr>
          </a:lstStyle>
          <a:p>
            <a:pPr>
              <a:defRPr/>
            </a:pPr>
            <a:fld id="{A59890AF-6A4E-4AAE-8CF7-C86EF617DC5C}"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855012300"/>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hyperlink" Target="https://vk.com/mispps" TargetMode="External"/><Relationship Id="rId3" Type="http://schemas.openxmlformats.org/officeDocument/2006/relationships/image" Target="../media/image60.png"/><Relationship Id="rId7" Type="http://schemas.openxmlformats.org/officeDocument/2006/relationships/hyperlink" Target="https://www.facebook.com/mispps" TargetMode="External"/><Relationship Id="rId12" Type="http://schemas.openxmlformats.org/officeDocument/2006/relationships/image" Target="../media/image6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2.png"/><Relationship Id="rId11" Type="http://schemas.openxmlformats.org/officeDocument/2006/relationships/hyperlink" Target="https://plus.google.com/+Mispps/" TargetMode="External"/><Relationship Id="rId5" Type="http://schemas.openxmlformats.org/officeDocument/2006/relationships/image" Target="../media/image61.png"/><Relationship Id="rId10" Type="http://schemas.openxmlformats.org/officeDocument/2006/relationships/image" Target="../media/image6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217207"/>
            <a:ext cx="7345362" cy="1079500"/>
          </a:xfrm>
          <a:prstGeom prst="rect">
            <a:avLst/>
          </a:prstGeom>
        </p:spPr>
        <p:txBody>
          <a:bodyPr wrap="none" fromWordArt="1">
            <a:prstTxWarp prst="textTriangle">
              <a:avLst>
                <a:gd name="adj" fmla="val 3048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Tokio – Metrópolis vibrante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1000100" y="1428740"/>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85786" y="2786062"/>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977625"/>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97705"/>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500" advTm="13000">
        <p:split orient="vert"/>
      </p:transition>
    </mc:Choice>
    <mc:Fallback>
      <p:transition spd="slow" advTm="13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10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50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100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35 Tokio.jpg"/>
          <p:cNvPicPr>
            <a:picLocks noChangeAspect="1"/>
          </p:cNvPicPr>
          <p:nvPr/>
        </p:nvPicPr>
        <p:blipFill>
          <a:blip r:embed="rId2" cstate="print"/>
          <a:stretch>
            <a:fillRect/>
          </a:stretch>
        </p:blipFill>
        <p:spPr>
          <a:xfrm>
            <a:off x="0" y="0"/>
            <a:ext cx="9144000" cy="5715000"/>
          </a:xfrm>
          <a:prstGeom prst="rect">
            <a:avLst/>
          </a:prstGeom>
        </p:spPr>
      </p:pic>
      <p:sp>
        <p:nvSpPr>
          <p:cNvPr id="7" name="6 Rectángulo"/>
          <p:cNvSpPr/>
          <p:nvPr/>
        </p:nvSpPr>
        <p:spPr>
          <a:xfrm>
            <a:off x="0" y="0"/>
            <a:ext cx="9144000" cy="5715000"/>
          </a:xfrm>
          <a:prstGeom prst="rect">
            <a:avLst/>
          </a:prstGeom>
          <a:solidFill>
            <a:schemeClr val="bg1">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714480" y="0"/>
            <a:ext cx="5666936" cy="923330"/>
          </a:xfrm>
          <a:prstGeom prst="rect">
            <a:avLst/>
          </a:prstGeom>
          <a:noFill/>
        </p:spPr>
        <p:txBody>
          <a:bodyPr wrap="none" lIns="91440" tIns="45720" rIns="91440" bIns="45720">
            <a:prstTxWarp prst="textCanDown">
              <a:avLst/>
            </a:prstTxWarp>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TOKIO – Japón </a:t>
            </a:r>
            <a:endParaRPr lang="es-E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
        <p:nvSpPr>
          <p:cNvPr id="3" name="2 CuadroTexto"/>
          <p:cNvSpPr txBox="1"/>
          <p:nvPr/>
        </p:nvSpPr>
        <p:spPr>
          <a:xfrm>
            <a:off x="500034" y="928674"/>
            <a:ext cx="8429684"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Con más de 30 millones de residentes, la región metropolitana de Tokio es el mayor centro de población del mundo. Este dato impresiona mucho más teniendo en cuenta que la mitad de Tokio fue destruida durante los bombardeos aéreos de la Segunda Guerra Mundial. La ciudad, que fue reconstruida después de 1945, presenta una fascinante combinación entre tradición y modernidad.</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500034" y="3286128"/>
            <a:ext cx="8429684"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Sube a la cima de uno de sus rascacielos para disfrutar de las vistas de esta ciudad interminable. Desde el puente del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Rainbow</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la torre de Tokio, la torre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Mori</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y el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Skytree</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podrás contemplar los monumentos más icónicos del Japón moderno e incluso divisar el monte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Fuji</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Experimenta el ambiente de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Shinjuku</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el distrito más animado de la ciudad, donde se ubican los edificios más altos y una de las estaciones de tren más activas del mundo. </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500" advTm="76000">
        <p:split orient="vert"/>
      </p:transition>
    </mc:Choice>
    <mc:Fallback>
      <p:transition spd="slow" advTm="7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anim calcmode="lin" valueType="num">
                                      <p:cBhvr>
                                        <p:cTn id="8" dur="2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349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3" cstate="print"/>
          <a:stretch>
            <a:fillRect/>
          </a:stretch>
        </p:blipFill>
        <p:spPr bwMode="auto">
          <a:xfrm flipH="1">
            <a:off x="-1"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3" cstate="print"/>
          <a:stretch>
            <a:fillRect/>
          </a:stretch>
        </p:blipFill>
        <p:spPr bwMode="auto">
          <a:xfrm flipH="1">
            <a:off x="-1"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85720" y="4357698"/>
            <a:ext cx="864399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Tokio, la capital de Japón situada en la región de </a:t>
            </a:r>
            <a:r>
              <a:rPr lang="es-ES" i="1" dirty="0" err="1" smtClean="0">
                <a:effectLst>
                  <a:glow rad="101600">
                    <a:srgbClr val="C00000">
                      <a:alpha val="60000"/>
                    </a:srgbClr>
                  </a:glow>
                  <a:outerShdw blurRad="38100" dist="38100" dir="2700000" algn="tl">
                    <a:srgbClr val="000000">
                      <a:alpha val="43137"/>
                    </a:srgbClr>
                  </a:outerShdw>
                </a:effectLst>
              </a:rPr>
              <a:t>Kanto</a:t>
            </a:r>
            <a:r>
              <a:rPr lang="es-ES" i="1" dirty="0" smtClean="0">
                <a:effectLst>
                  <a:glow rad="101600">
                    <a:srgbClr val="C00000">
                      <a:alpha val="60000"/>
                    </a:srgbClr>
                  </a:glow>
                  <a:outerShdw blurRad="38100" dist="38100" dir="2700000" algn="tl">
                    <a:srgbClr val="000000">
                      <a:alpha val="43137"/>
                    </a:srgbClr>
                  </a:outerShdw>
                </a:effectLst>
              </a:rPr>
              <a:t>, es el principal punto de entrada a Japón para el turista. Además, es una ciudad tan inmensa e inabarcable (casi 14 millones de habitantes en la prefectura y 38 en el Gran Tokio), que decidir qué ver y hacer en Tokio es, casi, tarea imposible.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5000">
        <p14:vortex dir="r"/>
        <p:sndAc>
          <p:stSnd loop="1">
            <p:snd r:embed="rId2" name="Variadas.wav"/>
          </p:stSnd>
        </p:sndAc>
      </p:transition>
    </mc:Choice>
    <mc:Fallback>
      <p:transition spd="slow" advTm="35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par>
                                <p:cTn id="15" presetID="23" presetClass="exit" presetSubtype="16" fill="hold" nodeType="withEffect">
                                  <p:stCondLst>
                                    <p:cond delay="2000"/>
                                  </p:stCondLst>
                                  <p:childTnLst>
                                    <p:anim calcmode="lin" valueType="num">
                                      <p:cBhvr>
                                        <p:cTn id="16" dur="5000"/>
                                        <p:tgtEl>
                                          <p:spTgt spid="4"/>
                                        </p:tgtEl>
                                        <p:attrNameLst>
                                          <p:attrName>ppt_w</p:attrName>
                                        </p:attrNameLst>
                                      </p:cBhvr>
                                      <p:tavLst>
                                        <p:tav tm="0">
                                          <p:val>
                                            <p:strVal val="ppt_w"/>
                                          </p:val>
                                        </p:tav>
                                        <p:tav tm="100000">
                                          <p:val>
                                            <p:strVal val="4*ppt_w"/>
                                          </p:val>
                                        </p:tav>
                                      </p:tavLst>
                                    </p:anim>
                                    <p:anim calcmode="lin" valueType="num">
                                      <p:cBhvr>
                                        <p:cTn id="17" dur="5000"/>
                                        <p:tgtEl>
                                          <p:spTgt spid="4"/>
                                        </p:tgtEl>
                                        <p:attrNameLst>
                                          <p:attrName>ppt_h</p:attrName>
                                        </p:attrNameLst>
                                      </p:cBhvr>
                                      <p:tavLst>
                                        <p:tav tm="0">
                                          <p:val>
                                            <p:strVal val="ppt_h"/>
                                          </p:val>
                                        </p:tav>
                                        <p:tav tm="100000">
                                          <p:val>
                                            <p:strVal val="4*ppt_h"/>
                                          </p:val>
                                        </p:tav>
                                      </p:tavLst>
                                    </p:anim>
                                    <p:set>
                                      <p:cBhvr>
                                        <p:cTn id="18" dur="1" fill="hold">
                                          <p:stCondLst>
                                            <p:cond delay="4999"/>
                                          </p:stCondLst>
                                        </p:cTn>
                                        <p:tgtEl>
                                          <p:spTgt spid="4"/>
                                        </p:tgtEl>
                                        <p:attrNameLst>
                                          <p:attrName>style.visibility</p:attrName>
                                        </p:attrNameLst>
                                      </p:cBhvr>
                                      <p:to>
                                        <p:strVal val="hidden"/>
                                      </p:to>
                                    </p:set>
                                  </p:childTnLst>
                                </p:cTn>
                              </p:par>
                              <p:par>
                                <p:cTn id="19" presetID="10" presetClass="entr" presetSubtype="0" fill="hold" nodeType="withEffect">
                                  <p:stCondLst>
                                    <p:cond delay="2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0"/>
                                        <p:tgtEl>
                                          <p:spTgt spid="16"/>
                                        </p:tgtEl>
                                      </p:cBhvr>
                                    </p:animEffect>
                                  </p:childTnLst>
                                </p:cTn>
                              </p:par>
                              <p:par>
                                <p:cTn id="22" presetID="23" presetClass="entr" presetSubtype="288" fill="hold" nodeType="withEffect">
                                  <p:stCondLst>
                                    <p:cond delay="2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0" fill="hold"/>
                                        <p:tgtEl>
                                          <p:spTgt spid="16"/>
                                        </p:tgtEl>
                                        <p:attrNameLst>
                                          <p:attrName>ppt_w</p:attrName>
                                        </p:attrNameLst>
                                      </p:cBhvr>
                                      <p:tavLst>
                                        <p:tav tm="0">
                                          <p:val>
                                            <p:strVal val="4/3*#ppt_w"/>
                                          </p:val>
                                        </p:tav>
                                        <p:tav tm="100000">
                                          <p:val>
                                            <p:strVal val="#ppt_w"/>
                                          </p:val>
                                        </p:tav>
                                      </p:tavLst>
                                    </p:anim>
                                    <p:anim calcmode="lin" valueType="num">
                                      <p:cBhvr>
                                        <p:cTn id="25" dur="5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7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flipH="1">
            <a:off x="0" y="1"/>
            <a:ext cx="9144000" cy="5715000"/>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642910" y="4643450"/>
            <a:ext cx="792961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Que Tokio sea tan grande es una ventaja, porque es complicado que se te acabe la ciudad. Además, siempre vas a tener cosas pendientes que visitar y así, ¡siempre tendrás excusa para volver!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7000">
        <p14:vortex dir="r"/>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2000"/>
                                  </p:stCondLst>
                                  <p:childTnLst>
                                    <p:anim calcmode="lin" valueType="num">
                                      <p:cBhvr>
                                        <p:cTn id="13" dur="5000"/>
                                        <p:tgtEl>
                                          <p:spTgt spid="17"/>
                                        </p:tgtEl>
                                        <p:attrNameLst>
                                          <p:attrName>ppt_w</p:attrName>
                                        </p:attrNameLst>
                                      </p:cBhvr>
                                      <p:tavLst>
                                        <p:tav tm="0">
                                          <p:val>
                                            <p:strVal val="ppt_w"/>
                                          </p:val>
                                        </p:tav>
                                        <p:tav tm="100000">
                                          <p:val>
                                            <p:strVal val="4/3*ppt_w"/>
                                          </p:val>
                                        </p:tav>
                                      </p:tavLst>
                                    </p:anim>
                                    <p:anim calcmode="lin" valueType="num">
                                      <p:cBhvr>
                                        <p:cTn id="14" dur="5000"/>
                                        <p:tgtEl>
                                          <p:spTgt spid="17"/>
                                        </p:tgtEl>
                                        <p:attrNameLst>
                                          <p:attrName>ppt_h</p:attrName>
                                        </p:attrNameLst>
                                      </p:cBhvr>
                                      <p:tavLst>
                                        <p:tav tm="0">
                                          <p:val>
                                            <p:strVal val="ppt_h"/>
                                          </p:val>
                                        </p:tav>
                                        <p:tav tm="100000">
                                          <p:val>
                                            <p:strVal val="4/3*ppt_h"/>
                                          </p:val>
                                        </p:tav>
                                      </p:tavLst>
                                    </p:anim>
                                    <p:set>
                                      <p:cBhvr>
                                        <p:cTn id="15" dur="1" fill="hold">
                                          <p:stCondLst>
                                            <p:cond delay="4999"/>
                                          </p:stCondLst>
                                        </p:cTn>
                                        <p:tgtEl>
                                          <p:spTgt spid="17"/>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0" fill="hold"/>
                                        <p:tgtEl>
                                          <p:spTgt spid="18"/>
                                        </p:tgtEl>
                                        <p:attrNameLst>
                                          <p:attrName>ppt_w</p:attrName>
                                        </p:attrNameLst>
                                      </p:cBhvr>
                                      <p:tavLst>
                                        <p:tav tm="0">
                                          <p:val>
                                            <p:strVal val="4/3*#ppt_w"/>
                                          </p:val>
                                        </p:tav>
                                        <p:tav tm="100000">
                                          <p:val>
                                            <p:strVal val="#ppt_w"/>
                                          </p:val>
                                        </p:tav>
                                      </p:tavLst>
                                    </p:anim>
                                    <p:anim calcmode="lin" valueType="num">
                                      <p:cBhvr>
                                        <p:cTn id="19" dur="5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20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0"/>
                                        <p:tgtEl>
                                          <p:spTgt spid="18"/>
                                        </p:tgtEl>
                                      </p:cBhvr>
                                    </p:animEffect>
                                    <p:anim calcmode="lin" valueType="num">
                                      <p:cBhvr>
                                        <p:cTn id="23" dur="5000" fill="hold"/>
                                        <p:tgtEl>
                                          <p:spTgt spid="18"/>
                                        </p:tgtEl>
                                        <p:attrNameLst>
                                          <p:attrName>ppt_x</p:attrName>
                                        </p:attrNameLst>
                                      </p:cBhvr>
                                      <p:tavLst>
                                        <p:tav tm="0">
                                          <p:val>
                                            <p:strVal val="#ppt_x"/>
                                          </p:val>
                                        </p:tav>
                                        <p:tav tm="100000">
                                          <p:val>
                                            <p:strVal val="#ppt_x"/>
                                          </p:val>
                                        </p:tav>
                                      </p:tavLst>
                                    </p:anim>
                                    <p:anim calcmode="lin" valueType="num">
                                      <p:cBhvr>
                                        <p:cTn id="24" dur="5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57158" y="4071946"/>
            <a:ext cx="864399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las inesperadas compensaciones de perderse por </a:t>
            </a:r>
            <a:r>
              <a:rPr lang="es-ES" i="1" dirty="0" err="1" smtClean="0">
                <a:effectLst>
                  <a:glow rad="101600">
                    <a:srgbClr val="C00000">
                      <a:alpha val="60000"/>
                    </a:srgbClr>
                  </a:glow>
                  <a:outerShdw blurRad="38100" dist="38100" dir="2700000" algn="tl">
                    <a:srgbClr val="000000">
                      <a:alpha val="43137"/>
                    </a:srgbClr>
                  </a:outerShdw>
                </a:effectLst>
              </a:rPr>
              <a:t>Bunkyo</a:t>
            </a:r>
            <a:r>
              <a:rPr lang="es-ES" i="1" dirty="0" smtClean="0">
                <a:effectLst>
                  <a:glow rad="101600">
                    <a:srgbClr val="C00000">
                      <a:alpha val="60000"/>
                    </a:srgbClr>
                  </a:glow>
                  <a:outerShdw blurRad="38100" dist="38100" dir="2700000" algn="tl">
                    <a:srgbClr val="000000">
                      <a:alpha val="43137"/>
                    </a:srgbClr>
                  </a:outerShdw>
                </a:effectLst>
              </a:rPr>
              <a:t> destaca una manzana verde, de apenas 1.200 m</a:t>
            </a:r>
            <a:r>
              <a:rPr lang="es-ES" i="1" baseline="30000" dirty="0" smtClean="0">
                <a:effectLst>
                  <a:glow rad="101600">
                    <a:srgbClr val="C00000">
                      <a:alpha val="60000"/>
                    </a:srgbClr>
                  </a:glow>
                  <a:outerShdw blurRad="38100" dist="38100" dir="2700000" algn="tl">
                    <a:srgbClr val="000000">
                      <a:alpha val="43137"/>
                    </a:srgbClr>
                  </a:outerShdw>
                </a:effectLst>
              </a:rPr>
              <a:t>2</a:t>
            </a:r>
            <a:r>
              <a:rPr lang="es-ES" i="1" dirty="0" smtClean="0">
                <a:effectLst>
                  <a:glow rad="101600">
                    <a:srgbClr val="C00000">
                      <a:alpha val="60000"/>
                    </a:srgbClr>
                  </a:glow>
                  <a:outerShdw blurRad="38100" dist="38100" dir="2700000" algn="tl">
                    <a:srgbClr val="000000">
                      <a:alpha val="43137"/>
                    </a:srgbClr>
                  </a:outerShdw>
                </a:effectLst>
              </a:rPr>
              <a:t>, donada por la familia </a:t>
            </a:r>
            <a:r>
              <a:rPr lang="es-ES" i="1" dirty="0" err="1" smtClean="0">
                <a:effectLst>
                  <a:glow rad="101600">
                    <a:srgbClr val="C00000">
                      <a:alpha val="60000"/>
                    </a:srgbClr>
                  </a:glow>
                  <a:outerShdw blurRad="38100" dist="38100" dir="2700000" algn="tl">
                    <a:srgbClr val="000000">
                      <a:alpha val="43137"/>
                    </a:srgbClr>
                  </a:outerShdw>
                </a:effectLst>
              </a:rPr>
              <a:t>Tokugawa</a:t>
            </a:r>
            <a:r>
              <a:rPr lang="es-ES" i="1" dirty="0" smtClean="0">
                <a:effectLst>
                  <a:glow rad="101600">
                    <a:srgbClr val="C00000">
                      <a:alpha val="60000"/>
                    </a:srgbClr>
                  </a:glow>
                  <a:outerShdw blurRad="38100" dist="38100" dir="2700000" algn="tl">
                    <a:srgbClr val="000000">
                      <a:alpha val="43137"/>
                    </a:srgbClr>
                  </a:outerShdw>
                </a:effectLst>
              </a:rPr>
              <a:t> a la ciudad con la condición de que se preserve como reserva forestal. En esta tupida isla de frescor flanqueada por altos edificios de apartamentos crecen magníficos ejemplares gigantes de árbol </a:t>
            </a:r>
            <a:r>
              <a:rPr lang="es-ES" i="1" dirty="0" err="1" smtClean="0">
                <a:effectLst>
                  <a:glow rad="101600">
                    <a:srgbClr val="C00000">
                      <a:alpha val="60000"/>
                    </a:srgbClr>
                  </a:glow>
                  <a:outerShdw blurRad="38100" dist="38100" dir="2700000" algn="tl">
                    <a:srgbClr val="000000">
                      <a:alpha val="43137"/>
                    </a:srgbClr>
                  </a:outerShdw>
                </a:effectLst>
              </a:rPr>
              <a:t>muku</a:t>
            </a:r>
            <a:r>
              <a:rPr lang="es-ES" i="1" dirty="0" smtClean="0">
                <a:effectLst>
                  <a:glow rad="101600">
                    <a:srgbClr val="C00000">
                      <a:alpha val="60000"/>
                    </a:srgbClr>
                  </a:glow>
                  <a:outerShdw blurRad="38100" dist="38100" dir="2700000" algn="tl">
                    <a:srgbClr val="000000">
                      <a:alpha val="43137"/>
                    </a:srgbClr>
                  </a:outerShdw>
                </a:effectLst>
              </a:rPr>
              <a:t>, acacia negra.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41000">
        <p14:ripple/>
      </p:transition>
    </mc:Choice>
    <mc:Fallback>
      <p:transition spd="slow" advTm="4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00034" y="4071946"/>
            <a:ext cx="8501122"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Vistas sobre los jardines orientales del Palacio Imperial en el distrito comercial </a:t>
            </a:r>
            <a:r>
              <a:rPr lang="es-ES" i="1" dirty="0" err="1" smtClean="0">
                <a:effectLst>
                  <a:glow rad="101600">
                    <a:srgbClr val="C00000">
                      <a:alpha val="60000"/>
                    </a:srgbClr>
                  </a:glow>
                  <a:outerShdw blurRad="38100" dist="38100" dir="2700000" algn="tl">
                    <a:srgbClr val="000000">
                      <a:alpha val="43137"/>
                    </a:srgbClr>
                  </a:outerShdw>
                </a:effectLst>
              </a:rPr>
              <a:t>Marunouchi</a:t>
            </a:r>
            <a:r>
              <a:rPr lang="es-ES" i="1" dirty="0" smtClean="0">
                <a:effectLst>
                  <a:glow rad="101600">
                    <a:srgbClr val="C00000">
                      <a:alpha val="60000"/>
                    </a:srgbClr>
                  </a:glow>
                  <a:outerShdw blurRad="38100" dist="38100" dir="2700000" algn="tl">
                    <a:srgbClr val="000000">
                      <a:alpha val="43137"/>
                    </a:srgbClr>
                  </a:outerShdw>
                </a:effectLst>
              </a:rPr>
              <a:t>, el más prestigioso de Tokio. Es una zona llena de rascacielos de oficinas y se considera el principal distrito financiero de Tokio, entre sus edificios se ubica este jardín con  210.000 metros cuadrados, un remanso de paz entre tanto bloque.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9000">
        <p14:ripple/>
      </p:transition>
    </mc:Choice>
    <mc:Fallback>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47" presetClass="entr" presetSubtype="0" fill="hold" nodeType="withEffect">
                                  <p:stCondLst>
                                    <p:cond delay="20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0"/>
                                        <p:tgtEl>
                                          <p:spTgt spid="16"/>
                                        </p:tgtEl>
                                      </p:cBhvr>
                                    </p:animEffect>
                                    <p:anim calcmode="lin" valueType="num">
                                      <p:cBhvr>
                                        <p:cTn id="16" dur="5000" fill="hold"/>
                                        <p:tgtEl>
                                          <p:spTgt spid="16"/>
                                        </p:tgtEl>
                                        <p:attrNameLst>
                                          <p:attrName>ppt_x</p:attrName>
                                        </p:attrNameLst>
                                      </p:cBhvr>
                                      <p:tavLst>
                                        <p:tav tm="0">
                                          <p:val>
                                            <p:strVal val="#ppt_x"/>
                                          </p:val>
                                        </p:tav>
                                        <p:tav tm="100000">
                                          <p:val>
                                            <p:strVal val="#ppt_x"/>
                                          </p:val>
                                        </p:tav>
                                      </p:tavLst>
                                    </p:anim>
                                    <p:anim calcmode="lin" valueType="num">
                                      <p:cBhvr>
                                        <p:cTn id="17" dur="5000" fill="hold"/>
                                        <p:tgtEl>
                                          <p:spTgt spid="16"/>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flipH="1">
            <a:off x="2540" y="0"/>
            <a:ext cx="9138915" cy="5707063"/>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0238"/>
          </a:xfrm>
          <a:prstGeom prst="rect">
            <a:avLst/>
          </a:prstGeom>
          <a:noFill/>
          <a:ln w="9525">
            <a:noFill/>
            <a:miter lim="800000"/>
            <a:headEnd/>
            <a:tailEnd/>
          </a:ln>
        </p:spPr>
      </p:pic>
      <p:sp>
        <p:nvSpPr>
          <p:cNvPr id="5" name="4 CuadroTexto"/>
          <p:cNvSpPr txBox="1"/>
          <p:nvPr/>
        </p:nvSpPr>
        <p:spPr>
          <a:xfrm>
            <a:off x="428596" y="4643450"/>
            <a:ext cx="821537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metrópolis como la de Tokio con unas cifras de escándalo: 621,49 km² de superficie, más de 13 millones de habitantes y 23 barrios autónomos entre sí, es normal que se convierte, aun sin quererlo, en un destino espectacular.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0000">
        <p:blinds dir="vert"/>
      </p:transition>
    </mc:Choice>
    <mc:Fallback>
      <p:transition spd="slow" advTm="30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10" presetClass="entr" presetSubtype="0" fill="hold" nodeType="with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childTnLst>
                                </p:cTn>
                              </p:par>
                              <p:par>
                                <p:cTn id="11" presetID="23" presetClass="entr" presetSubtype="288"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7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4" name="3 Imagen" descr="0fd9476e7c0c1ff1a8d02f0b489eb290.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142844" y="4357698"/>
            <a:ext cx="87154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trata de una ciudad dinámica, divertida, diferente y sorprendente, con un </a:t>
            </a:r>
            <a:r>
              <a:rPr lang="es-ES" i="1" dirty="0" err="1" smtClean="0">
                <a:effectLst>
                  <a:glow rad="101600">
                    <a:srgbClr val="C00000">
                      <a:alpha val="60000"/>
                    </a:srgbClr>
                  </a:glow>
                  <a:outerShdw blurRad="38100" dist="38100" dir="2700000" algn="tl">
                    <a:srgbClr val="000000">
                      <a:alpha val="43137"/>
                    </a:srgbClr>
                  </a:outerShdw>
                </a:effectLst>
              </a:rPr>
              <a:t>skyline</a:t>
            </a:r>
            <a:r>
              <a:rPr lang="es-ES" i="1" dirty="0" smtClean="0">
                <a:effectLst>
                  <a:glow rad="101600">
                    <a:srgbClr val="C00000">
                      <a:alpha val="60000"/>
                    </a:srgbClr>
                  </a:glow>
                  <a:outerShdw blurRad="38100" dist="38100" dir="2700000" algn="tl">
                    <a:srgbClr val="000000">
                      <a:alpha val="43137"/>
                    </a:srgbClr>
                  </a:outerShdw>
                </a:effectLst>
              </a:rPr>
              <a:t> lleno de modernos rascacielos y luces de neón, pero que conserva arraigadas muchas de sus antiguas tradiciones. La capital nipona es una mezcla sorprendente entre la cultura milenaria japonesa y la más deslumbrante modernidad,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7000">
        <p15:prstTrans prst="wind"/>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Vertical)">
                                      <p:cBhvr>
                                        <p:cTn id="11" dur="5000"/>
                                        <p:tgtEl>
                                          <p:spTgt spid="2"/>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flipH="1">
            <a:off x="0" y="0"/>
            <a:ext cx="9144000" cy="5715000"/>
          </a:xfrm>
        </p:spPr>
      </p:pic>
      <p:pic>
        <p:nvPicPr>
          <p:cNvPr id="30" name="3 Marcador de contenido" descr="2993983350_953e8e3e6b_o.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28596" y="435769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Parque </a:t>
            </a:r>
            <a:r>
              <a:rPr lang="es-ES" i="1" dirty="0" err="1" smtClean="0">
                <a:effectLst>
                  <a:glow rad="101600">
                    <a:srgbClr val="C00000">
                      <a:alpha val="60000"/>
                    </a:srgbClr>
                  </a:glow>
                  <a:outerShdw blurRad="38100" dist="38100" dir="2700000" algn="tl">
                    <a:srgbClr val="000000">
                      <a:alpha val="43137"/>
                    </a:srgbClr>
                  </a:outerShdw>
                </a:effectLst>
              </a:rPr>
              <a:t>Arakurayama</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Sengen</a:t>
            </a:r>
            <a:r>
              <a:rPr lang="es-ES" i="1" dirty="0" smtClean="0">
                <a:effectLst>
                  <a:glow rad="101600">
                    <a:srgbClr val="C00000">
                      <a:alpha val="60000"/>
                    </a:srgbClr>
                  </a:glow>
                  <a:outerShdw blurRad="38100" dist="38100" dir="2700000" algn="tl">
                    <a:srgbClr val="000000">
                      <a:alpha val="43137"/>
                    </a:srgbClr>
                  </a:outerShdw>
                </a:effectLst>
              </a:rPr>
              <a:t>: un lugar emblemático imprescindible del Monte </a:t>
            </a:r>
            <a:r>
              <a:rPr lang="es-ES" i="1" dirty="0" err="1" smtClean="0">
                <a:effectLst>
                  <a:glow rad="101600">
                    <a:srgbClr val="C00000">
                      <a:alpha val="60000"/>
                    </a:srgbClr>
                  </a:glow>
                  <a:outerShdw blurRad="38100" dist="38100" dir="2700000" algn="tl">
                    <a:srgbClr val="000000">
                      <a:alpha val="43137"/>
                    </a:srgbClr>
                  </a:outerShdw>
                </a:effectLst>
              </a:rPr>
              <a:t>Fuji</a:t>
            </a:r>
            <a:r>
              <a:rPr lang="es-ES" i="1" dirty="0" smtClean="0">
                <a:effectLst>
                  <a:glow rad="101600">
                    <a:srgbClr val="C00000">
                      <a:alpha val="60000"/>
                    </a:srgbClr>
                  </a:glow>
                  <a:outerShdw blurRad="38100" dist="38100" dir="2700000" algn="tl">
                    <a:srgbClr val="000000">
                      <a:alpha val="43137"/>
                    </a:srgbClr>
                  </a:outerShdw>
                </a:effectLst>
              </a:rPr>
              <a:t>. Desde la cima, puedes capturar la clásica imagen de la "Pagoda Roja de Cinco Pisos + Monte </a:t>
            </a:r>
            <a:r>
              <a:rPr lang="es-ES" i="1" dirty="0" err="1" smtClean="0">
                <a:effectLst>
                  <a:glow rad="101600">
                    <a:srgbClr val="C00000">
                      <a:alpha val="60000"/>
                    </a:srgbClr>
                  </a:glow>
                  <a:outerShdw blurRad="38100" dist="38100" dir="2700000" algn="tl">
                    <a:srgbClr val="000000">
                      <a:alpha val="43137"/>
                    </a:srgbClr>
                  </a:outerShdw>
                </a:effectLst>
              </a:rPr>
              <a:t>Fuji</a:t>
            </a:r>
            <a:r>
              <a:rPr lang="es-ES" i="1" dirty="0" smtClean="0">
                <a:effectLst>
                  <a:glow rad="101600">
                    <a:srgbClr val="C00000">
                      <a:alpha val="60000"/>
                    </a:srgbClr>
                  </a:glow>
                  <a:outerShdw blurRad="38100" dist="38100" dir="2700000" algn="tl">
                    <a:srgbClr val="000000">
                      <a:alpha val="43137"/>
                    </a:srgbClr>
                  </a:outerShdw>
                </a:effectLst>
              </a:rPr>
              <a:t>", lo que lo convierte en uno de los puntos de fotografía más representativos de Japón.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3000">
        <p15:prstTrans prst="wind" invX="1"/>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5000"/>
                                        <p:tgtEl>
                                          <p:spTgt spid="30"/>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0" fill="hold"/>
                                        <p:tgtEl>
                                          <p:spTgt spid="30"/>
                                        </p:tgtEl>
                                        <p:attrNameLst>
                                          <p:attrName>ppt_w</p:attrName>
                                        </p:attrNameLst>
                                      </p:cBhvr>
                                      <p:tavLst>
                                        <p:tav tm="0">
                                          <p:val>
                                            <p:strVal val="4/3*#ppt_w"/>
                                          </p:val>
                                        </p:tav>
                                        <p:tav tm="100000">
                                          <p:val>
                                            <p:strVal val="#ppt_w"/>
                                          </p:val>
                                        </p:tav>
                                      </p:tavLst>
                                    </p:anim>
                                    <p:anim calcmode="lin" valueType="num">
                                      <p:cBhvr>
                                        <p:cTn id="18" dur="5000" fill="hold"/>
                                        <p:tgtEl>
                                          <p:spTgt spid="30"/>
                                        </p:tgtEl>
                                        <p:attrNameLst>
                                          <p:attrName>ppt_h</p:attrName>
                                        </p:attrNameLst>
                                      </p:cBhvr>
                                      <p:tavLst>
                                        <p:tav tm="0">
                                          <p:val>
                                            <p:strVal val="4/3*#ppt_h"/>
                                          </p:val>
                                        </p:tav>
                                        <p:tav tm="100000">
                                          <p:val>
                                            <p:strVal val="#ppt_h"/>
                                          </p:val>
                                        </p:tav>
                                      </p:tavLst>
                                    </p:anim>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00034" y="4643450"/>
            <a:ext cx="84296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Jardín </a:t>
            </a:r>
            <a:r>
              <a:rPr lang="es-ES" i="1" dirty="0" err="1" smtClean="0">
                <a:effectLst>
                  <a:glow rad="101600">
                    <a:srgbClr val="C00000">
                      <a:alpha val="60000"/>
                    </a:srgbClr>
                  </a:glow>
                  <a:outerShdw blurRad="38100" dist="38100" dir="2700000" algn="tl">
                    <a:srgbClr val="000000">
                      <a:alpha val="43137"/>
                    </a:srgbClr>
                  </a:outerShdw>
                </a:effectLst>
              </a:rPr>
              <a:t>Kiyosumi</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Teien</a:t>
            </a:r>
            <a:r>
              <a:rPr lang="es-ES" i="1" dirty="0" smtClean="0">
                <a:effectLst>
                  <a:glow rad="101600">
                    <a:srgbClr val="C00000">
                      <a:alpha val="60000"/>
                    </a:srgbClr>
                  </a:glow>
                  <a:outerShdw blurRad="38100" dist="38100" dir="2700000" algn="tl">
                    <a:srgbClr val="000000">
                      <a:alpha val="43137"/>
                    </a:srgbClr>
                  </a:outerShdw>
                </a:effectLst>
              </a:rPr>
              <a:t>, ubicado en Tokio, es un oasis de tranquilidad y belleza. Con su fascinante combinación de jardines tradicionales japoneses y paisajes modernos, ofrece a los visitantes una experiencia sensorial inolvidable.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1000">
        <p:wipe dir="d"/>
      </p:transition>
    </mc:Choice>
    <mc:Fallback>
      <p:transition spd="slow" advTm="31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5000"/>
                                        <p:tgtEl>
                                          <p:spTgt spid="8"/>
                                        </p:tgtEl>
                                      </p:cBhvr>
                                    </p:animEffect>
                                  </p:childTnLst>
                                </p:cTn>
                              </p:par>
                              <p:par>
                                <p:cTn id="12" presetID="23" presetClass="exit" presetSubtype="272" fill="hold" nodeType="withEffect">
                                  <p:stCondLst>
                                    <p:cond delay="2000"/>
                                  </p:stCondLst>
                                  <p:childTnLst>
                                    <p:anim calcmode="lin" valueType="num">
                                      <p:cBhvr>
                                        <p:cTn id="13" dur="5000"/>
                                        <p:tgtEl>
                                          <p:spTgt spid="8"/>
                                        </p:tgtEl>
                                        <p:attrNameLst>
                                          <p:attrName>ppt_w</p:attrName>
                                        </p:attrNameLst>
                                      </p:cBhvr>
                                      <p:tavLst>
                                        <p:tav tm="0">
                                          <p:val>
                                            <p:strVal val="ppt_w"/>
                                          </p:val>
                                        </p:tav>
                                        <p:tav tm="100000">
                                          <p:val>
                                            <p:strVal val="4/3*ppt_w"/>
                                          </p:val>
                                        </p:tav>
                                      </p:tavLst>
                                    </p:anim>
                                    <p:anim calcmode="lin" valueType="num">
                                      <p:cBhvr>
                                        <p:cTn id="14" dur="5000"/>
                                        <p:tgtEl>
                                          <p:spTgt spid="8"/>
                                        </p:tgtEl>
                                        <p:attrNameLst>
                                          <p:attrName>ppt_h</p:attrName>
                                        </p:attrNameLst>
                                      </p:cBhvr>
                                      <p:tavLst>
                                        <p:tav tm="0">
                                          <p:val>
                                            <p:strVal val="ppt_h"/>
                                          </p:val>
                                        </p:tav>
                                        <p:tav tm="100000">
                                          <p:val>
                                            <p:strVal val="4/3*ppt_h"/>
                                          </p:val>
                                        </p:tav>
                                      </p:tavLst>
                                    </p:anim>
                                    <p:set>
                                      <p:cBhvr>
                                        <p:cTn id="15" dur="1" fill="hold">
                                          <p:stCondLst>
                                            <p:cond delay="4999"/>
                                          </p:stCondLst>
                                        </p:cTn>
                                        <p:tgtEl>
                                          <p:spTgt spid="8"/>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0" fill="hold"/>
                                        <p:tgtEl>
                                          <p:spTgt spid="7"/>
                                        </p:tgtEl>
                                        <p:attrNameLst>
                                          <p:attrName>ppt_w</p:attrName>
                                        </p:attrNameLst>
                                      </p:cBhvr>
                                      <p:tavLst>
                                        <p:tav tm="0">
                                          <p:val>
                                            <p:strVal val="4/3*#ppt_w"/>
                                          </p:val>
                                        </p:tav>
                                        <p:tav tm="100000">
                                          <p:val>
                                            <p:strVal val="#ppt_w"/>
                                          </p:val>
                                        </p:tav>
                                      </p:tavLst>
                                    </p:anim>
                                    <p:anim calcmode="lin" valueType="num">
                                      <p:cBhvr>
                                        <p:cTn id="19" dur="5000" fill="hold"/>
                                        <p:tgtEl>
                                          <p:spTgt spid="7"/>
                                        </p:tgtEl>
                                        <p:attrNameLst>
                                          <p:attrName>ppt_h</p:attrName>
                                        </p:attrNameLst>
                                      </p:cBhvr>
                                      <p:tavLst>
                                        <p:tav tm="0">
                                          <p:val>
                                            <p:strVal val="4/3*#ppt_h"/>
                                          </p:val>
                                        </p:tav>
                                        <p:tav tm="100000">
                                          <p:val>
                                            <p:strVal val="#ppt_h"/>
                                          </p:val>
                                        </p:tav>
                                      </p:tavLst>
                                    </p:anim>
                                  </p:childTnLst>
                                </p:cTn>
                              </p:par>
                              <p:par>
                                <p:cTn id="20" presetID="42" presetClass="entr" presetSubtype="0" fill="hold" nodeType="withEffect">
                                  <p:stCondLst>
                                    <p:cond delay="20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0"/>
                                        <p:tgtEl>
                                          <p:spTgt spid="7"/>
                                        </p:tgtEl>
                                      </p:cBhvr>
                                    </p:animEffect>
                                    <p:anim calcmode="lin" valueType="num">
                                      <p:cBhvr>
                                        <p:cTn id="23" dur="5000" fill="hold"/>
                                        <p:tgtEl>
                                          <p:spTgt spid="7"/>
                                        </p:tgtEl>
                                        <p:attrNameLst>
                                          <p:attrName>ppt_x</p:attrName>
                                        </p:attrNameLst>
                                      </p:cBhvr>
                                      <p:tavLst>
                                        <p:tav tm="0">
                                          <p:val>
                                            <p:strVal val="#ppt_x"/>
                                          </p:val>
                                        </p:tav>
                                        <p:tav tm="100000">
                                          <p:val>
                                            <p:strVal val="#ppt_x"/>
                                          </p:val>
                                        </p:tav>
                                      </p:tavLst>
                                    </p:anim>
                                    <p:anim calcmode="lin" valueType="num">
                                      <p:cBhvr>
                                        <p:cTn id="24" dur="5000" fill="hold"/>
                                        <p:tgtEl>
                                          <p:spTgt spid="7"/>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4" y="-500086"/>
            <a:ext cx="9144001" cy="6215086"/>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500086"/>
            <a:ext cx="9144000" cy="6215085"/>
          </a:xfrm>
          <a:prstGeom prst="rect">
            <a:avLst/>
          </a:prstGeom>
          <a:noFill/>
          <a:ln w="9525">
            <a:noFill/>
            <a:miter lim="800000"/>
            <a:headEnd/>
            <a:tailEnd/>
          </a:ln>
        </p:spPr>
      </p:pic>
      <p:sp>
        <p:nvSpPr>
          <p:cNvPr id="4" name="3 CuadroTexto"/>
          <p:cNvSpPr txBox="1"/>
          <p:nvPr/>
        </p:nvSpPr>
        <p:spPr>
          <a:xfrm>
            <a:off x="857224" y="4643450"/>
            <a:ext cx="778674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Jardín </a:t>
            </a:r>
            <a:r>
              <a:rPr lang="es-ES" i="1" dirty="0" err="1" smtClean="0">
                <a:effectLst>
                  <a:glow rad="101600">
                    <a:srgbClr val="C00000">
                      <a:alpha val="60000"/>
                    </a:srgbClr>
                  </a:glow>
                  <a:outerShdw blurRad="38100" dist="38100" dir="2700000" algn="tl">
                    <a:srgbClr val="000000">
                      <a:alpha val="43137"/>
                    </a:srgbClr>
                  </a:outerShdw>
                </a:effectLst>
              </a:rPr>
              <a:t>Kiyosumi</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Teien</a:t>
            </a:r>
            <a:r>
              <a:rPr lang="es-ES" i="1" dirty="0" smtClean="0">
                <a:effectLst>
                  <a:glow rad="101600">
                    <a:srgbClr val="C00000">
                      <a:alpha val="60000"/>
                    </a:srgbClr>
                  </a:glow>
                  <a:outerShdw blurRad="38100" dist="38100" dir="2700000" algn="tl">
                    <a:srgbClr val="000000">
                      <a:alpha val="43137"/>
                    </a:srgbClr>
                  </a:outerShdw>
                </a:effectLst>
              </a:rPr>
              <a:t> es el lugar perfecto para dar un paseo relajante, admirar las flores de temporada y disfrutar de un momento de tranquilidad en pleno corazón de Tokio.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6000">
        <p:wipe dir="d"/>
      </p:transition>
    </mc:Choice>
    <mc:Fallback>
      <p:transition spd="slow" advTm="26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0" fill="hold"/>
                                        <p:tgtEl>
                                          <p:spTgt spid="16"/>
                                        </p:tgtEl>
                                        <p:attrNameLst>
                                          <p:attrName>ppt_w</p:attrName>
                                        </p:attrNameLst>
                                      </p:cBhvr>
                                      <p:tavLst>
                                        <p:tav tm="0">
                                          <p:val>
                                            <p:strVal val="4/3*#ppt_w"/>
                                          </p:val>
                                        </p:tav>
                                        <p:tav tm="100000">
                                          <p:val>
                                            <p:strVal val="#ppt_w"/>
                                          </p:val>
                                        </p:tav>
                                      </p:tavLst>
                                    </p:anim>
                                    <p:anim calcmode="lin" valueType="num">
                                      <p:cBhvr>
                                        <p:cTn id="18" dur="5000" fill="hold"/>
                                        <p:tgtEl>
                                          <p:spTgt spid="16"/>
                                        </p:tgtEl>
                                        <p:attrNameLst>
                                          <p:attrName>ppt_h</p:attrName>
                                        </p:attrNameLst>
                                      </p:cBhvr>
                                      <p:tavLst>
                                        <p:tav tm="0">
                                          <p:val>
                                            <p:strVal val="4/3*#ppt_h"/>
                                          </p:val>
                                        </p:tav>
                                        <p:tav tm="100000">
                                          <p:val>
                                            <p:strVal val="#ppt_h"/>
                                          </p:val>
                                        </p:tav>
                                      </p:tavLst>
                                    </p:anim>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6359" y="0"/>
            <a:ext cx="9156716"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6359" y="0"/>
            <a:ext cx="9156715" cy="5714999"/>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3999" cy="5707063"/>
          </a:xfrm>
          <a:prstGeom prst="rect">
            <a:avLst/>
          </a:prstGeom>
          <a:noFill/>
          <a:ln w="9525">
            <a:noFill/>
            <a:miter lim="800000"/>
            <a:headEnd/>
            <a:tailEnd/>
          </a:ln>
        </p:spPr>
      </p:pic>
      <p:sp>
        <p:nvSpPr>
          <p:cNvPr id="5" name="4 CuadroTexto"/>
          <p:cNvSpPr txBox="1"/>
          <p:nvPr/>
        </p:nvSpPr>
        <p:spPr>
          <a:xfrm>
            <a:off x="428596" y="435769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monte </a:t>
            </a:r>
            <a:r>
              <a:rPr lang="es-ES" i="1" dirty="0" err="1" smtClean="0">
                <a:effectLst>
                  <a:glow rad="101600">
                    <a:srgbClr val="C00000">
                      <a:alpha val="60000"/>
                    </a:srgbClr>
                  </a:glow>
                  <a:outerShdw blurRad="38100" dist="38100" dir="2700000" algn="tl">
                    <a:srgbClr val="000000">
                      <a:alpha val="43137"/>
                    </a:srgbClr>
                  </a:outerShdw>
                </a:effectLst>
              </a:rPr>
              <a:t>Fuji</a:t>
            </a:r>
            <a:r>
              <a:rPr lang="es-ES" i="1" dirty="0" smtClean="0">
                <a:effectLst>
                  <a:glow rad="101600">
                    <a:srgbClr val="C00000">
                      <a:alpha val="60000"/>
                    </a:srgbClr>
                  </a:glow>
                  <a:outerShdw blurRad="38100" dist="38100" dir="2700000" algn="tl">
                    <a:srgbClr val="000000">
                      <a:alpha val="43137"/>
                    </a:srgbClr>
                  </a:outerShdw>
                </a:effectLst>
              </a:rPr>
              <a:t>, también conocido como </a:t>
            </a:r>
            <a:r>
              <a:rPr lang="es-ES" i="1" dirty="0" err="1" smtClean="0">
                <a:effectLst>
                  <a:glow rad="101600">
                    <a:srgbClr val="C00000">
                      <a:alpha val="60000"/>
                    </a:srgbClr>
                  </a:glow>
                  <a:outerShdw blurRad="38100" dist="38100" dir="2700000" algn="tl">
                    <a:srgbClr val="000000">
                      <a:alpha val="43137"/>
                    </a:srgbClr>
                  </a:outerShdw>
                </a:effectLst>
              </a:rPr>
              <a:t>Fuji</a:t>
            </a:r>
            <a:r>
              <a:rPr lang="es-ES" i="1" dirty="0" smtClean="0">
                <a:effectLst>
                  <a:glow rad="101600">
                    <a:srgbClr val="C00000">
                      <a:alpha val="60000"/>
                    </a:srgbClr>
                  </a:glow>
                  <a:outerShdw blurRad="38100" dist="38100" dir="2700000" algn="tl">
                    <a:srgbClr val="000000">
                      <a:alpha val="43137"/>
                    </a:srgbClr>
                  </a:outerShdw>
                </a:effectLst>
              </a:rPr>
              <a:t>-san, es un estratovolcán que se eleva a más de 3.776 metros de altura entre las prefecturas de Shizuoka y Yamanashi. Esta montaña, uno de los símbolos más famosos de Japón, puede contemplarse la mayor parte del tiempo desde la región de los 5 lagos situada a sus pies.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7000">
        <p:wedge/>
      </p:transition>
    </mc:Choice>
    <mc:Fallback>
      <p:transition spd="slow" advTm="37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cstate="print"/>
          <a:stretch>
            <a:fillRect/>
          </a:stretch>
        </p:blipFill>
        <p:spPr bwMode="auto">
          <a:xfrm flipH="1">
            <a:off x="0" y="-500086"/>
            <a:ext cx="9144000" cy="6215086"/>
          </a:xfrm>
          <a:prstGeom prst="rect">
            <a:avLst/>
          </a:prstGeom>
          <a:noFill/>
          <a:ln w="9525">
            <a:noFill/>
            <a:miter lim="800000"/>
            <a:headEnd/>
            <a:tailEnd/>
          </a:ln>
        </p:spPr>
      </p:pic>
      <p:pic>
        <p:nvPicPr>
          <p:cNvPr id="13" name="12 Imagen" descr="45ae5ef3b9e000df40c16ee12fcb028e.jpg"/>
          <p:cNvPicPr>
            <a:picLocks noGrp="1" noChangeAspect="1"/>
          </p:cNvPicPr>
          <p:nvPr isPhoto="1"/>
        </p:nvPicPr>
        <p:blipFill>
          <a:blip r:embed="rId2" cstate="print"/>
          <a:stretch>
            <a:fillRect/>
          </a:stretch>
        </p:blipFill>
        <p:spPr bwMode="auto">
          <a:xfrm>
            <a:off x="0" y="-500086"/>
            <a:ext cx="9144000" cy="6215086"/>
          </a:xfrm>
          <a:prstGeom prst="rect">
            <a:avLst/>
          </a:prstGeom>
          <a:noFill/>
          <a:ln w="9525">
            <a:noFill/>
            <a:miter lim="800000"/>
            <a:headEnd/>
            <a:tailEnd/>
          </a:ln>
        </p:spPr>
      </p:pic>
      <p:sp>
        <p:nvSpPr>
          <p:cNvPr id="4" name="3 CuadroTexto"/>
          <p:cNvSpPr txBox="1"/>
          <p:nvPr/>
        </p:nvSpPr>
        <p:spPr>
          <a:xfrm>
            <a:off x="357158" y="4643450"/>
            <a:ext cx="850112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monte </a:t>
            </a:r>
            <a:r>
              <a:rPr lang="es-ES" i="1" dirty="0" err="1" smtClean="0">
                <a:effectLst>
                  <a:glow rad="101600">
                    <a:srgbClr val="C00000">
                      <a:alpha val="60000"/>
                    </a:srgbClr>
                  </a:glow>
                  <a:outerShdw blurRad="38100" dist="38100" dir="2700000" algn="tl">
                    <a:srgbClr val="000000">
                      <a:alpha val="43137"/>
                    </a:srgbClr>
                  </a:outerShdw>
                </a:effectLst>
              </a:rPr>
              <a:t>Fuji</a:t>
            </a:r>
            <a:r>
              <a:rPr lang="es-ES" i="1" dirty="0" smtClean="0">
                <a:effectLst>
                  <a:glow rad="101600">
                    <a:srgbClr val="C00000">
                      <a:alpha val="60000"/>
                    </a:srgbClr>
                  </a:glow>
                  <a:outerShdw blurRad="38100" dist="38100" dir="2700000" algn="tl">
                    <a:srgbClr val="000000">
                      <a:alpha val="43137"/>
                    </a:srgbClr>
                  </a:outerShdw>
                </a:effectLst>
              </a:rPr>
              <a:t> está a más de 100 km de Tokio y sin embargo, el volcán es visible desde ciertas partes de la ciudad. Para ello, hay que </a:t>
            </a:r>
            <a:r>
              <a:rPr lang="es-ES" i="1" dirty="0" err="1" smtClean="0">
                <a:effectLst>
                  <a:glow rad="101600">
                    <a:srgbClr val="C00000">
                      <a:alpha val="60000"/>
                    </a:srgbClr>
                  </a:glow>
                  <a:outerShdw blurRad="38100" dist="38100" dir="2700000" algn="tl">
                    <a:srgbClr val="000000">
                      <a:alpha val="43137"/>
                    </a:srgbClr>
                  </a:outerShdw>
                </a:effectLst>
              </a:rPr>
              <a:t>dirígirse</a:t>
            </a:r>
            <a:r>
              <a:rPr lang="es-ES" i="1" dirty="0" smtClean="0">
                <a:effectLst>
                  <a:glow rad="101600">
                    <a:srgbClr val="C00000">
                      <a:alpha val="60000"/>
                    </a:srgbClr>
                  </a:glow>
                  <a:outerShdw blurRad="38100" dist="38100" dir="2700000" algn="tl">
                    <a:srgbClr val="000000">
                      <a:alpha val="43137"/>
                    </a:srgbClr>
                  </a:outerShdw>
                </a:effectLst>
              </a:rPr>
              <a:t> siempre hacia el suroeste desde Tokio. Se podrá ver la montaña asomarse a lo lejos.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0000">
        <p:wedge/>
      </p:transition>
    </mc:Choice>
    <mc:Fallback>
      <p:transition spd="slow" advTm="30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5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0" fill="hold"/>
                                        <p:tgtEl>
                                          <p:spTgt spid="12"/>
                                        </p:tgtEl>
                                        <p:attrNameLst>
                                          <p:attrName>ppt_w</p:attrName>
                                        </p:attrNameLst>
                                      </p:cBhvr>
                                      <p:tavLst>
                                        <p:tav tm="0">
                                          <p:val>
                                            <p:strVal val="4/3*#ppt_w"/>
                                          </p:val>
                                        </p:tav>
                                        <p:tav tm="100000">
                                          <p:val>
                                            <p:strVal val="#ppt_w"/>
                                          </p:val>
                                        </p:tav>
                                      </p:tavLst>
                                    </p:anim>
                                    <p:anim calcmode="lin" valueType="num">
                                      <p:cBhvr>
                                        <p:cTn id="11" dur="5000" fill="hold"/>
                                        <p:tgtEl>
                                          <p:spTgt spid="12"/>
                                        </p:tgtEl>
                                        <p:attrNameLst>
                                          <p:attrName>ppt_h</p:attrName>
                                        </p:attrNameLst>
                                      </p:cBhvr>
                                      <p:tavLst>
                                        <p:tav tm="0">
                                          <p:val>
                                            <p:strVal val="4/3*#ppt_h"/>
                                          </p:val>
                                        </p:tav>
                                        <p:tav tm="100000">
                                          <p:val>
                                            <p:strVal val="#ppt_h"/>
                                          </p:val>
                                        </p:tav>
                                      </p:tavLst>
                                    </p:anim>
                                  </p:childTnLst>
                                </p:cTn>
                              </p:par>
                              <p:par>
                                <p:cTn id="12" presetID="47" presetClass="entr" presetSubtype="0" fill="hold" nodeType="withEffect">
                                  <p:stCondLst>
                                    <p:cond delay="20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0"/>
                                        <p:tgtEl>
                                          <p:spTgt spid="13"/>
                                        </p:tgtEl>
                                      </p:cBhvr>
                                    </p:animEffect>
                                    <p:anim calcmode="lin" valueType="num">
                                      <p:cBhvr>
                                        <p:cTn id="15" dur="5000" fill="hold"/>
                                        <p:tgtEl>
                                          <p:spTgt spid="13"/>
                                        </p:tgtEl>
                                        <p:attrNameLst>
                                          <p:attrName>ppt_x</p:attrName>
                                        </p:attrNameLst>
                                      </p:cBhvr>
                                      <p:tavLst>
                                        <p:tav tm="0">
                                          <p:val>
                                            <p:strVal val="#ppt_x"/>
                                          </p:val>
                                        </p:tav>
                                        <p:tav tm="100000">
                                          <p:val>
                                            <p:strVal val="#ppt_x"/>
                                          </p:val>
                                        </p:tav>
                                      </p:tavLst>
                                    </p:anim>
                                    <p:anim calcmode="lin" valueType="num">
                                      <p:cBhvr>
                                        <p:cTn id="16" dur="5000" fill="hold"/>
                                        <p:tgtEl>
                                          <p:spTgt spid="13"/>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20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0" fill="hold"/>
                                        <p:tgtEl>
                                          <p:spTgt spid="13"/>
                                        </p:tgtEl>
                                        <p:attrNameLst>
                                          <p:attrName>ppt_w</p:attrName>
                                        </p:attrNameLst>
                                      </p:cBhvr>
                                      <p:tavLst>
                                        <p:tav tm="0">
                                          <p:val>
                                            <p:strVal val="4/3*#ppt_w"/>
                                          </p:val>
                                        </p:tav>
                                        <p:tav tm="100000">
                                          <p:val>
                                            <p:strVal val="#ppt_w"/>
                                          </p:val>
                                        </p:tav>
                                      </p:tavLst>
                                    </p:anim>
                                    <p:anim calcmode="lin" valueType="num">
                                      <p:cBhvr>
                                        <p:cTn id="20" dur="5000" fill="hold"/>
                                        <p:tgtEl>
                                          <p:spTgt spid="13"/>
                                        </p:tgtEl>
                                        <p:attrNameLst>
                                          <p:attrName>ppt_h</p:attrName>
                                        </p:attrNameLst>
                                      </p:cBhvr>
                                      <p:tavLst>
                                        <p:tav tm="0">
                                          <p:val>
                                            <p:strVal val="4/3*#ppt_h"/>
                                          </p:val>
                                        </p:tav>
                                        <p:tav tm="100000">
                                          <p:val>
                                            <p:strVal val="#ppt_h"/>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57158" y="4572012"/>
            <a:ext cx="84296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Observa un espectáculo de sumo en la terraza del </a:t>
            </a:r>
            <a:r>
              <a:rPr lang="es-ES" i="1" dirty="0" err="1" smtClean="0">
                <a:effectLst>
                  <a:glow rad="101600">
                    <a:srgbClr val="C00000">
                      <a:alpha val="60000"/>
                    </a:srgbClr>
                  </a:glow>
                  <a:outerShdw blurRad="38100" dist="38100" dir="2700000" algn="tl">
                    <a:srgbClr val="000000">
                      <a:alpha val="43137"/>
                    </a:srgbClr>
                  </a:outerShdw>
                </a:effectLst>
              </a:rPr>
              <a:t>Fuji</a:t>
            </a:r>
            <a:r>
              <a:rPr lang="es-ES" i="1" dirty="0" smtClean="0">
                <a:effectLst>
                  <a:glow rad="101600">
                    <a:srgbClr val="C00000">
                      <a:alpha val="60000"/>
                    </a:srgbClr>
                  </a:glow>
                  <a:outerShdw blurRad="38100" dist="38100" dir="2700000" algn="tl">
                    <a:srgbClr val="000000">
                      <a:alpha val="43137"/>
                    </a:srgbClr>
                  </a:outerShdw>
                </a:effectLst>
              </a:rPr>
              <a:t>-ya </a:t>
            </a:r>
            <a:r>
              <a:rPr lang="es-ES" i="1" dirty="0" err="1" smtClean="0">
                <a:effectLst>
                  <a:glow rad="101600">
                    <a:srgbClr val="C00000">
                      <a:alpha val="60000"/>
                    </a:srgbClr>
                  </a:glow>
                  <a:outerShdw blurRad="38100" dist="38100" dir="2700000" algn="tl">
                    <a:srgbClr val="000000">
                      <a:alpha val="43137"/>
                    </a:srgbClr>
                  </a:outerShdw>
                </a:effectLst>
              </a:rPr>
              <a:t>Sky</a:t>
            </a:r>
            <a:r>
              <a:rPr lang="es-ES" i="1" dirty="0" smtClean="0">
                <a:effectLst>
                  <a:glow rad="101600">
                    <a:srgbClr val="C00000">
                      <a:alpha val="60000"/>
                    </a:srgbClr>
                  </a:glow>
                  <a:outerShdw blurRad="38100" dist="38100" dir="2700000" algn="tl">
                    <a:srgbClr val="000000">
                      <a:alpha val="43137"/>
                    </a:srgbClr>
                  </a:outerShdw>
                </a:effectLst>
              </a:rPr>
              <a:t>: en la terraza del </a:t>
            </a:r>
            <a:r>
              <a:rPr lang="es-ES" i="1" dirty="0" err="1" smtClean="0">
                <a:effectLst>
                  <a:glow rad="101600">
                    <a:srgbClr val="C00000">
                      <a:alpha val="60000"/>
                    </a:srgbClr>
                  </a:glow>
                  <a:outerShdw blurRad="38100" dist="38100" dir="2700000" algn="tl">
                    <a:srgbClr val="000000">
                      <a:alpha val="43137"/>
                    </a:srgbClr>
                  </a:outerShdw>
                </a:effectLst>
              </a:rPr>
              <a:t>Fuji</a:t>
            </a:r>
            <a:r>
              <a:rPr lang="es-ES" i="1" dirty="0" smtClean="0">
                <a:effectLst>
                  <a:glow rad="101600">
                    <a:srgbClr val="C00000">
                      <a:alpha val="60000"/>
                    </a:srgbClr>
                  </a:glow>
                  <a:outerShdw blurRad="38100" dist="38100" dir="2700000" algn="tl">
                    <a:srgbClr val="000000">
                      <a:alpha val="43137"/>
                    </a:srgbClr>
                  </a:outerShdw>
                </a:effectLst>
              </a:rPr>
              <a:t>-ya </a:t>
            </a:r>
            <a:r>
              <a:rPr lang="es-ES" i="1" dirty="0" err="1" smtClean="0">
                <a:effectLst>
                  <a:glow rad="101600">
                    <a:srgbClr val="C00000">
                      <a:alpha val="60000"/>
                    </a:srgbClr>
                  </a:glow>
                  <a:outerShdw blurRad="38100" dist="38100" dir="2700000" algn="tl">
                    <a:srgbClr val="000000">
                      <a:alpha val="43137"/>
                    </a:srgbClr>
                  </a:outerShdw>
                </a:effectLst>
              </a:rPr>
              <a:t>Sky</a:t>
            </a:r>
            <a:r>
              <a:rPr lang="es-ES" i="1" dirty="0" smtClean="0">
                <a:effectLst>
                  <a:glow rad="101600">
                    <a:srgbClr val="C00000">
                      <a:alpha val="60000"/>
                    </a:srgbClr>
                  </a:glow>
                  <a:outerShdw blurRad="38100" dist="38100" dir="2700000" algn="tl">
                    <a:srgbClr val="000000">
                      <a:alpha val="43137"/>
                    </a:srgbClr>
                  </a:outerShdw>
                </a:effectLst>
              </a:rPr>
              <a:t>, observa un espectáculo de sumo profesional y siente el encanto único del deporte nacional de Japón.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7000">
        <p14:prism/>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3000"/>
                                        <p:tgtEl>
                                          <p:spTgt spid="15"/>
                                        </p:tgtEl>
                                      </p:cBhvr>
                                    </p:animEffect>
                                  </p:childTnLst>
                                </p:cTn>
                              </p:par>
                              <p:par>
                                <p:cTn id="8" presetID="10" presetClass="entr" presetSubtype="0" fill="hold" nodeType="with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childTnLst>
                                </p:cTn>
                              </p:par>
                              <p:par>
                                <p:cTn id="11" presetID="23" presetClass="entr" presetSubtype="288"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7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8.jpg"/>
          <p:cNvPicPr>
            <a:picLocks noChangeAspect="1"/>
          </p:cNvPicPr>
          <p:nvPr/>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10" name="9 Imagen" descr="48860-1417129347-1600.jpe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71472" y="4357698"/>
            <a:ext cx="792961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Emprende una excursión al monte </a:t>
            </a:r>
            <a:r>
              <a:rPr lang="es-ES" i="1" dirty="0" err="1" smtClean="0">
                <a:effectLst>
                  <a:glow rad="101600">
                    <a:srgbClr val="C00000">
                      <a:alpha val="60000"/>
                    </a:srgbClr>
                  </a:glow>
                  <a:outerShdw blurRad="38100" dist="38100" dir="2700000" algn="tl">
                    <a:srgbClr val="000000">
                      <a:alpha val="43137"/>
                    </a:srgbClr>
                  </a:outerShdw>
                </a:effectLst>
              </a:rPr>
              <a:t>Fuji</a:t>
            </a:r>
            <a:r>
              <a:rPr lang="es-ES" i="1" dirty="0" smtClean="0">
                <a:effectLst>
                  <a:glow rad="101600">
                    <a:srgbClr val="C00000">
                      <a:alpha val="60000"/>
                    </a:srgbClr>
                  </a:glow>
                  <a:outerShdw blurRad="38100" dist="38100" dir="2700000" algn="tl">
                    <a:srgbClr val="000000">
                      <a:alpha val="43137"/>
                    </a:srgbClr>
                  </a:outerShdw>
                </a:effectLst>
              </a:rPr>
              <a:t>. Disfruta de un espectáculo de sumo en directo, visita el lago </a:t>
            </a:r>
            <a:r>
              <a:rPr lang="es-ES" i="1" dirty="0" err="1" smtClean="0">
                <a:effectLst>
                  <a:glow rad="101600">
                    <a:srgbClr val="C00000">
                      <a:alpha val="60000"/>
                    </a:srgbClr>
                  </a:glow>
                  <a:outerShdw blurRad="38100" dist="38100" dir="2700000" algn="tl">
                    <a:srgbClr val="000000">
                      <a:alpha val="43137"/>
                    </a:srgbClr>
                  </a:outerShdw>
                </a:effectLst>
              </a:rPr>
              <a:t>Yamanaka</a:t>
            </a:r>
            <a:r>
              <a:rPr lang="es-ES" i="1" dirty="0" smtClean="0">
                <a:effectLst>
                  <a:glow rad="101600">
                    <a:srgbClr val="C00000">
                      <a:alpha val="60000"/>
                    </a:srgbClr>
                  </a:glow>
                  <a:outerShdw blurRad="38100" dist="38100" dir="2700000" algn="tl">
                    <a:srgbClr val="000000">
                      <a:alpha val="43137"/>
                    </a:srgbClr>
                  </a:outerShdw>
                </a:effectLst>
              </a:rPr>
              <a:t>, y admira el monte </a:t>
            </a:r>
            <a:r>
              <a:rPr lang="es-ES" i="1" dirty="0" err="1" smtClean="0">
                <a:effectLst>
                  <a:glow rad="101600">
                    <a:srgbClr val="C00000">
                      <a:alpha val="60000"/>
                    </a:srgbClr>
                  </a:glow>
                  <a:outerShdw blurRad="38100" dist="38100" dir="2700000" algn="tl">
                    <a:srgbClr val="000000">
                      <a:alpha val="43137"/>
                    </a:srgbClr>
                  </a:outerShdw>
                </a:effectLst>
              </a:rPr>
              <a:t>Fuji</a:t>
            </a:r>
            <a:r>
              <a:rPr lang="es-ES" i="1" dirty="0" smtClean="0">
                <a:effectLst>
                  <a:glow rad="101600">
                    <a:srgbClr val="C00000">
                      <a:alpha val="60000"/>
                    </a:srgbClr>
                  </a:glow>
                  <a:outerShdw blurRad="38100" dist="38100" dir="2700000" algn="tl">
                    <a:srgbClr val="000000">
                      <a:alpha val="43137"/>
                    </a:srgbClr>
                  </a:outerShdw>
                </a:effectLst>
              </a:rPr>
              <a:t> desde el lago </a:t>
            </a:r>
            <a:r>
              <a:rPr lang="es-ES" i="1" dirty="0" err="1" smtClean="0">
                <a:effectLst>
                  <a:glow rad="101600">
                    <a:srgbClr val="C00000">
                      <a:alpha val="60000"/>
                    </a:srgbClr>
                  </a:glow>
                  <a:outerShdw blurRad="38100" dist="38100" dir="2700000" algn="tl">
                    <a:srgbClr val="000000">
                      <a:alpha val="43137"/>
                    </a:srgbClr>
                  </a:outerShdw>
                </a:effectLst>
              </a:rPr>
              <a:t>Kawaguchi</a:t>
            </a:r>
            <a:r>
              <a:rPr lang="es-ES" i="1" dirty="0" smtClean="0">
                <a:effectLst>
                  <a:glow rad="101600">
                    <a:srgbClr val="C00000">
                      <a:alpha val="60000"/>
                    </a:srgbClr>
                  </a:glow>
                  <a:outerShdw blurRad="38100" dist="38100" dir="2700000" algn="tl">
                    <a:srgbClr val="000000">
                      <a:alpha val="43137"/>
                    </a:srgbClr>
                  </a:outerShdw>
                </a:effectLst>
              </a:rPr>
              <a:t>. Siente la emoción de ver un espectáculo de sumo en vivo cerca del monte </a:t>
            </a:r>
            <a:r>
              <a:rPr lang="es-ES" i="1" dirty="0" err="1" smtClean="0">
                <a:effectLst>
                  <a:glow rad="101600">
                    <a:srgbClr val="C00000">
                      <a:alpha val="60000"/>
                    </a:srgbClr>
                  </a:glow>
                  <a:outerShdw blurRad="38100" dist="38100" dir="2700000" algn="tl">
                    <a:srgbClr val="000000">
                      <a:alpha val="43137"/>
                    </a:srgbClr>
                  </a:outerShdw>
                </a:effectLst>
              </a:rPr>
              <a:t>Fuji</a:t>
            </a:r>
            <a:r>
              <a:rPr lang="es-ES" i="1" dirty="0" smtClean="0">
                <a:effectLst>
                  <a:glow rad="101600">
                    <a:srgbClr val="C00000">
                      <a:alpha val="60000"/>
                    </a:srgb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500" advTm="30000">
        <p14:prism/>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5000"/>
                                        <p:tgtEl>
                                          <p:spTgt spid="4"/>
                                        </p:tgtEl>
                                      </p:cBhvr>
                                    </p:animEffect>
                                  </p:childTnLst>
                                </p:cTn>
                              </p:par>
                              <p:par>
                                <p:cTn id="12" presetID="52" presetClass="entr" presetSubtype="0" fill="hold" nodeType="withEffect">
                                  <p:stCondLst>
                                    <p:cond delay="2000"/>
                                  </p:stCondLst>
                                  <p:childTnLst>
                                    <p:set>
                                      <p:cBhvr>
                                        <p:cTn id="13" dur="1" fill="hold">
                                          <p:stCondLst>
                                            <p:cond delay="0"/>
                                          </p:stCondLst>
                                        </p:cTn>
                                        <p:tgtEl>
                                          <p:spTgt spid="10"/>
                                        </p:tgtEl>
                                        <p:attrNameLst>
                                          <p:attrName>style.visibility</p:attrName>
                                        </p:attrNameLst>
                                      </p:cBhvr>
                                      <p:to>
                                        <p:strVal val="visible"/>
                                      </p:to>
                                    </p:set>
                                    <p:animScale>
                                      <p:cBhvr>
                                        <p:cTn id="14" dur="2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2000" decel="50000" fill="hold">
                                          <p:stCondLst>
                                            <p:cond delay="0"/>
                                          </p:stCondLst>
                                        </p:cTn>
                                        <p:tgtEl>
                                          <p:spTgt spid="10"/>
                                        </p:tgtEl>
                                        <p:attrNameLst>
                                          <p:attrName>ppt_x</p:attrName>
                                          <p:attrName>ppt_y</p:attrName>
                                        </p:attrNameLst>
                                      </p:cBhvr>
                                    </p:animMotion>
                                    <p:animEffect transition="in" filter="fade">
                                      <p:cBhvr>
                                        <p:cTn id="16" dur="2000"/>
                                        <p:tgtEl>
                                          <p:spTgt spid="10"/>
                                        </p:tgtEl>
                                      </p:cBhvr>
                                    </p:animEffect>
                                  </p:childTnLst>
                                </p:cTn>
                              </p:par>
                              <p:par>
                                <p:cTn id="17" presetID="23" presetClass="entr" presetSubtype="288" fill="hold" nodeType="withEffect">
                                  <p:stCondLst>
                                    <p:cond delay="200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0" fill="hold"/>
                                        <p:tgtEl>
                                          <p:spTgt spid="10"/>
                                        </p:tgtEl>
                                        <p:attrNameLst>
                                          <p:attrName>ppt_w</p:attrName>
                                        </p:attrNameLst>
                                      </p:cBhvr>
                                      <p:tavLst>
                                        <p:tav tm="0">
                                          <p:val>
                                            <p:strVal val="4/3*#ppt_w"/>
                                          </p:val>
                                        </p:tav>
                                        <p:tav tm="100000">
                                          <p:val>
                                            <p:strVal val="#ppt_w"/>
                                          </p:val>
                                        </p:tav>
                                      </p:tavLst>
                                    </p:anim>
                                    <p:anim calcmode="lin" valueType="num">
                                      <p:cBhvr>
                                        <p:cTn id="20" dur="5000" fill="hold"/>
                                        <p:tgtEl>
                                          <p:spTgt spid="10"/>
                                        </p:tgtEl>
                                        <p:attrNameLst>
                                          <p:attrName>ppt_h</p:attrName>
                                        </p:attrNameLst>
                                      </p:cBhvr>
                                      <p:tavLst>
                                        <p:tav tm="0">
                                          <p:val>
                                            <p:strVal val="4/3*#ppt_h"/>
                                          </p:val>
                                        </p:tav>
                                        <p:tav tm="100000">
                                          <p:val>
                                            <p:strVal val="#ppt_h"/>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28596" y="4643450"/>
            <a:ext cx="8286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Vive un espectáculo de sumo cerca del monte </a:t>
            </a:r>
            <a:r>
              <a:rPr lang="es-ES" i="1" dirty="0" err="1" smtClean="0">
                <a:effectLst>
                  <a:glow rad="101600">
                    <a:srgbClr val="C00000">
                      <a:alpha val="60000"/>
                    </a:srgbClr>
                  </a:glow>
                  <a:outerShdw blurRad="38100" dist="38100" dir="2700000" algn="tl">
                    <a:srgbClr val="000000">
                      <a:alpha val="43137"/>
                    </a:srgbClr>
                  </a:outerShdw>
                </a:effectLst>
              </a:rPr>
              <a:t>Fuji</a:t>
            </a:r>
            <a:r>
              <a:rPr lang="es-ES" i="1" dirty="0" smtClean="0">
                <a:effectLst>
                  <a:glow rad="101600">
                    <a:srgbClr val="C00000">
                      <a:alpha val="60000"/>
                    </a:srgbClr>
                  </a:glow>
                  <a:outerShdw blurRad="38100" dist="38100" dir="2700000" algn="tl">
                    <a:srgbClr val="000000">
                      <a:alpha val="43137"/>
                    </a:srgbClr>
                  </a:outerShdw>
                </a:effectLst>
              </a:rPr>
              <a:t> con un ticket para un espectáculo de entretenimiento cultural. Mejora tu entrada a VIP para disfrutar de asientos en primera fila, refrigerios y una sesión de fotos con los luchadores.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1000">
        <p:checker/>
      </p:transition>
    </mc:Choice>
    <mc:Fallback>
      <p:transition spd="slow" advTm="31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par>
                                <p:cTn id="15" presetID="42" presetClass="entr" presetSubtype="0"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anim calcmode="lin" valueType="num">
                                      <p:cBhvr>
                                        <p:cTn id="18" dur="5000" fill="hold"/>
                                        <p:tgtEl>
                                          <p:spTgt spid="16"/>
                                        </p:tgtEl>
                                        <p:attrNameLst>
                                          <p:attrName>ppt_x</p:attrName>
                                        </p:attrNameLst>
                                      </p:cBhvr>
                                      <p:tavLst>
                                        <p:tav tm="0">
                                          <p:val>
                                            <p:strVal val="#ppt_x"/>
                                          </p:val>
                                        </p:tav>
                                        <p:tav tm="100000">
                                          <p:val>
                                            <p:strVal val="#ppt_x"/>
                                          </p:val>
                                        </p:tav>
                                      </p:tavLst>
                                    </p:anim>
                                    <p:anim calcmode="lin" valueType="num">
                                      <p:cBhvr>
                                        <p:cTn id="19" dur="5000" fill="hold"/>
                                        <p:tgtEl>
                                          <p:spTgt spid="16"/>
                                        </p:tgtEl>
                                        <p:attrNameLst>
                                          <p:attrName>ppt_y</p:attrName>
                                        </p:attrNameLst>
                                      </p:cBhvr>
                                      <p:tavLst>
                                        <p:tav tm="0">
                                          <p:val>
                                            <p:strVal val="#ppt_y+.1"/>
                                          </p:val>
                                        </p:tav>
                                        <p:tav tm="100000">
                                          <p:val>
                                            <p:strVal val="#ppt_y"/>
                                          </p:val>
                                        </p:tav>
                                      </p:tavLst>
                                    </p:anim>
                                  </p:childTnLst>
                                </p:cTn>
                              </p:par>
                              <p:par>
                                <p:cTn id="20" presetID="23" presetClass="entr" presetSubtype="288" fill="hold" nodeType="withEffect">
                                  <p:stCondLst>
                                    <p:cond delay="2000"/>
                                  </p:stCondLst>
                                  <p:childTnLst>
                                    <p:set>
                                      <p:cBhvr>
                                        <p:cTn id="21" dur="1" fill="hold">
                                          <p:stCondLst>
                                            <p:cond delay="0"/>
                                          </p:stCondLst>
                                        </p:cTn>
                                        <p:tgtEl>
                                          <p:spTgt spid="16"/>
                                        </p:tgtEl>
                                        <p:attrNameLst>
                                          <p:attrName>style.visibility</p:attrName>
                                        </p:attrNameLst>
                                      </p:cBhvr>
                                      <p:to>
                                        <p:strVal val="visible"/>
                                      </p:to>
                                    </p:set>
                                    <p:anim calcmode="lin" valueType="num">
                                      <p:cBhvr>
                                        <p:cTn id="22" dur="5000" fill="hold"/>
                                        <p:tgtEl>
                                          <p:spTgt spid="16"/>
                                        </p:tgtEl>
                                        <p:attrNameLst>
                                          <p:attrName>ppt_w</p:attrName>
                                        </p:attrNameLst>
                                      </p:cBhvr>
                                      <p:tavLst>
                                        <p:tav tm="0">
                                          <p:val>
                                            <p:strVal val="4/3*#ppt_w"/>
                                          </p:val>
                                        </p:tav>
                                        <p:tav tm="100000">
                                          <p:val>
                                            <p:strVal val="#ppt_w"/>
                                          </p:val>
                                        </p:tav>
                                      </p:tavLst>
                                    </p:anim>
                                    <p:anim calcmode="lin" valueType="num">
                                      <p:cBhvr>
                                        <p:cTn id="23" dur="5000" fill="hold"/>
                                        <p:tgtEl>
                                          <p:spTgt spid="16"/>
                                        </p:tgtEl>
                                        <p:attrNameLst>
                                          <p:attrName>ppt_h</p:attrName>
                                        </p:attrNameLst>
                                      </p:cBhvr>
                                      <p:tavLst>
                                        <p:tav tm="0">
                                          <p:val>
                                            <p:strVal val="4/3*#ppt_h"/>
                                          </p:val>
                                        </p:tav>
                                        <p:tav tm="100000">
                                          <p:val>
                                            <p:strVal val="#ppt_h"/>
                                          </p:val>
                                        </p:tav>
                                      </p:tavLst>
                                    </p:anim>
                                  </p:childTnLst>
                                </p:cTn>
                              </p:par>
                            </p:childTnLst>
                          </p:cTn>
                        </p:par>
                        <p:par>
                          <p:cTn id="24" fill="hold">
                            <p:stCondLst>
                              <p:cond delay="7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flipH="1">
            <a:off x="-285788" y="-4863"/>
            <a:ext cx="9715567" cy="5714999"/>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285784" y="0"/>
            <a:ext cx="9715568" cy="5715000"/>
          </a:xfrm>
          <a:prstGeom prst="rect">
            <a:avLst/>
          </a:prstGeom>
          <a:noFill/>
          <a:ln w="9525">
            <a:noFill/>
            <a:miter lim="800000"/>
            <a:headEnd/>
            <a:tailEnd/>
          </a:ln>
        </p:spPr>
      </p:pic>
      <p:sp>
        <p:nvSpPr>
          <p:cNvPr id="5" name="4 CuadroTexto"/>
          <p:cNvSpPr txBox="1"/>
          <p:nvPr/>
        </p:nvSpPr>
        <p:spPr>
          <a:xfrm>
            <a:off x="642910" y="4357698"/>
            <a:ext cx="800105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Observa combates de sumo reales en vivo, aprende sobre la etiqueta y las reglas tradicionales, e incluso sube al ring para desafiar a un luchador y experimentar el impactante encanto del deporte nacional de Japón. Tómate</a:t>
            </a:r>
          </a:p>
          <a:p>
            <a:r>
              <a:rPr lang="es-ES" i="1" dirty="0" smtClean="0">
                <a:effectLst>
                  <a:glow rad="101600">
                    <a:srgbClr val="C00000">
                      <a:alpha val="60000"/>
                    </a:srgbClr>
                  </a:glow>
                  <a:outerShdw blurRad="38100" dist="38100" dir="2700000" algn="tl">
                    <a:srgbClr val="000000">
                      <a:alpha val="43137"/>
                    </a:srgbClr>
                  </a:outerShdw>
                </a:effectLst>
              </a:rPr>
              <a:t>una foto con un luchador de sumo profesional con el Monte </a:t>
            </a:r>
            <a:r>
              <a:rPr lang="es-ES" i="1" dirty="0" err="1" smtClean="0">
                <a:effectLst>
                  <a:glow rad="101600">
                    <a:srgbClr val="C00000">
                      <a:alpha val="60000"/>
                    </a:srgbClr>
                  </a:glow>
                  <a:outerShdw blurRad="38100" dist="38100" dir="2700000" algn="tl">
                    <a:srgbClr val="000000">
                      <a:alpha val="43137"/>
                    </a:srgbClr>
                  </a:outerShdw>
                </a:effectLst>
              </a:rPr>
              <a:t>Fuji</a:t>
            </a:r>
            <a:r>
              <a:rPr lang="es-ES" i="1" dirty="0" smtClean="0">
                <a:effectLst>
                  <a:glow rad="101600">
                    <a:srgbClr val="C00000">
                      <a:alpha val="60000"/>
                    </a:srgbClr>
                  </a:glow>
                  <a:outerShdw blurRad="38100" dist="38100" dir="2700000" algn="tl">
                    <a:srgbClr val="000000">
                      <a:alpha val="43137"/>
                    </a:srgbClr>
                  </a:outerShdw>
                </a:effectLst>
              </a:rPr>
              <a:t> de fondo,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6000">
        <p:checker/>
      </p:transition>
    </mc:Choice>
    <mc:Fallback>
      <p:transition spd="slow" advTm="36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2000"/>
                                  </p:stCondLst>
                                  <p:childTnLst>
                                    <p:anim calcmode="lin" valueType="num">
                                      <p:cBhvr>
                                        <p:cTn id="13" dur="5000"/>
                                        <p:tgtEl>
                                          <p:spTgt spid="17"/>
                                        </p:tgtEl>
                                        <p:attrNameLst>
                                          <p:attrName>ppt_w</p:attrName>
                                        </p:attrNameLst>
                                      </p:cBhvr>
                                      <p:tavLst>
                                        <p:tav tm="0">
                                          <p:val>
                                            <p:strVal val="ppt_w"/>
                                          </p:val>
                                        </p:tav>
                                        <p:tav tm="100000">
                                          <p:val>
                                            <p:strVal val="4/3*ppt_w"/>
                                          </p:val>
                                        </p:tav>
                                      </p:tavLst>
                                    </p:anim>
                                    <p:anim calcmode="lin" valueType="num">
                                      <p:cBhvr>
                                        <p:cTn id="14" dur="5000"/>
                                        <p:tgtEl>
                                          <p:spTgt spid="17"/>
                                        </p:tgtEl>
                                        <p:attrNameLst>
                                          <p:attrName>ppt_h</p:attrName>
                                        </p:attrNameLst>
                                      </p:cBhvr>
                                      <p:tavLst>
                                        <p:tav tm="0">
                                          <p:val>
                                            <p:strVal val="ppt_h"/>
                                          </p:val>
                                        </p:tav>
                                        <p:tav tm="100000">
                                          <p:val>
                                            <p:strVal val="4/3*ppt_h"/>
                                          </p:val>
                                        </p:tav>
                                      </p:tavLst>
                                    </p:anim>
                                    <p:set>
                                      <p:cBhvr>
                                        <p:cTn id="15" dur="1" fill="hold">
                                          <p:stCondLst>
                                            <p:cond delay="4999"/>
                                          </p:stCondLst>
                                        </p:cTn>
                                        <p:tgtEl>
                                          <p:spTgt spid="17"/>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0" fill="hold"/>
                                        <p:tgtEl>
                                          <p:spTgt spid="18"/>
                                        </p:tgtEl>
                                        <p:attrNameLst>
                                          <p:attrName>ppt_w</p:attrName>
                                        </p:attrNameLst>
                                      </p:cBhvr>
                                      <p:tavLst>
                                        <p:tav tm="0">
                                          <p:val>
                                            <p:strVal val="4/3*#ppt_w"/>
                                          </p:val>
                                        </p:tav>
                                        <p:tav tm="100000">
                                          <p:val>
                                            <p:strVal val="#ppt_w"/>
                                          </p:val>
                                        </p:tav>
                                      </p:tavLst>
                                    </p:anim>
                                    <p:anim calcmode="lin" valueType="num">
                                      <p:cBhvr>
                                        <p:cTn id="19" dur="5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20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0"/>
                                        <p:tgtEl>
                                          <p:spTgt spid="18"/>
                                        </p:tgtEl>
                                      </p:cBhvr>
                                    </p:animEffect>
                                    <p:anim calcmode="lin" valueType="num">
                                      <p:cBhvr>
                                        <p:cTn id="23" dur="5000" fill="hold"/>
                                        <p:tgtEl>
                                          <p:spTgt spid="18"/>
                                        </p:tgtEl>
                                        <p:attrNameLst>
                                          <p:attrName>ppt_x</p:attrName>
                                        </p:attrNameLst>
                                      </p:cBhvr>
                                      <p:tavLst>
                                        <p:tav tm="0">
                                          <p:val>
                                            <p:strVal val="#ppt_x"/>
                                          </p:val>
                                        </p:tav>
                                        <p:tav tm="100000">
                                          <p:val>
                                            <p:strVal val="#ppt_x"/>
                                          </p:val>
                                        </p:tav>
                                      </p:tavLst>
                                    </p:anim>
                                    <p:anim calcmode="lin" valueType="num">
                                      <p:cBhvr>
                                        <p:cTn id="24" dur="5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1"/>
                                          </p:val>
                                        </p:tav>
                                        <p:tav tm="100000">
                                          <p:val>
                                            <p:strVal val="#ppt_x"/>
                                          </p:val>
                                        </p:tav>
                                      </p:tavLst>
                                    </p:anim>
                                    <p:anim calcmode="lin" valueType="num">
                                      <p:cBhvr>
                                        <p:cTn id="3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flipH="1">
            <a:off x="-357222" y="-4628"/>
            <a:ext cx="9787006" cy="5714999"/>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357222" y="0"/>
            <a:ext cx="9787006" cy="5714999"/>
          </a:xfrm>
          <a:prstGeom prst="rect">
            <a:avLst/>
          </a:prstGeom>
          <a:noFill/>
          <a:ln w="9525">
            <a:noFill/>
            <a:miter lim="800000"/>
            <a:headEnd/>
            <a:tailEnd/>
          </a:ln>
        </p:spPr>
      </p:pic>
      <p:sp>
        <p:nvSpPr>
          <p:cNvPr id="5" name="4 CuadroTexto"/>
          <p:cNvSpPr txBox="1"/>
          <p:nvPr/>
        </p:nvSpPr>
        <p:spPr>
          <a:xfrm>
            <a:off x="357158" y="4643450"/>
            <a:ext cx="81439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Impacto visual: luchadores de sumo compiten al pie del Monte </a:t>
            </a:r>
            <a:r>
              <a:rPr lang="es-ES" i="1" dirty="0" err="1" smtClean="0">
                <a:effectLst>
                  <a:glow rad="101600">
                    <a:srgbClr val="C00000">
                      <a:alpha val="60000"/>
                    </a:srgbClr>
                  </a:glow>
                  <a:outerShdw blurRad="38100" dist="38100" dir="2700000" algn="tl">
                    <a:srgbClr val="000000">
                      <a:alpha val="43137"/>
                    </a:srgbClr>
                  </a:outerShdw>
                </a:effectLst>
              </a:rPr>
              <a:t>Fuji</a:t>
            </a:r>
            <a:r>
              <a:rPr lang="es-ES" i="1" dirty="0" smtClean="0">
                <a:effectLst>
                  <a:glow rad="101600">
                    <a:srgbClr val="C00000">
                      <a:alpha val="60000"/>
                    </a:srgbClr>
                  </a:glow>
                  <a:outerShdw blurRad="38100" dist="38100" dir="2700000" algn="tl">
                    <a:srgbClr val="000000">
                      <a:alpha val="43137"/>
                    </a:srgbClr>
                  </a:outerShdw>
                </a:effectLst>
              </a:rPr>
              <a:t>. ¡Disfruta de un espectáculo de sumo (sumo show) de cerca, en el Lago </a:t>
            </a:r>
            <a:r>
              <a:rPr lang="es-ES" i="1" dirty="0" err="1" smtClean="0">
                <a:effectLst>
                  <a:glow rad="101600">
                    <a:srgbClr val="C00000">
                      <a:alpha val="60000"/>
                    </a:srgbClr>
                  </a:glow>
                  <a:outerShdw blurRad="38100" dist="38100" dir="2700000" algn="tl">
                    <a:srgbClr val="000000">
                      <a:alpha val="43137"/>
                    </a:srgbClr>
                  </a:outerShdw>
                </a:effectLst>
              </a:rPr>
              <a:t>Yamanaka</a:t>
            </a:r>
            <a:r>
              <a:rPr lang="es-ES" i="1" dirty="0" smtClean="0">
                <a:effectLst>
                  <a:glow rad="101600">
                    <a:srgbClr val="C00000">
                      <a:alpha val="60000"/>
                    </a:srgbClr>
                  </a:glow>
                  <a:outerShdw blurRad="38100" dist="38100" dir="2700000" algn="tl">
                    <a:srgbClr val="000000">
                      <a:alpha val="43137"/>
                    </a:srgbClr>
                  </a:outerShdw>
                </a:effectLst>
              </a:rPr>
              <a:t>! Es muy raro ver al Monte </a:t>
            </a:r>
            <a:r>
              <a:rPr lang="es-ES" i="1" dirty="0" err="1" smtClean="0">
                <a:effectLst>
                  <a:glow rad="101600">
                    <a:srgbClr val="C00000">
                      <a:alpha val="60000"/>
                    </a:srgbClr>
                  </a:glow>
                  <a:outerShdw blurRad="38100" dist="38100" dir="2700000" algn="tl">
                    <a:srgbClr val="000000">
                      <a:alpha val="43137"/>
                    </a:srgbClr>
                  </a:outerShdw>
                </a:effectLst>
              </a:rPr>
              <a:t>Fuji</a:t>
            </a:r>
            <a:r>
              <a:rPr lang="es-ES" i="1" dirty="0" smtClean="0">
                <a:effectLst>
                  <a:glow rad="101600">
                    <a:srgbClr val="C00000">
                      <a:alpha val="60000"/>
                    </a:srgbClr>
                  </a:glow>
                  <a:outerShdw blurRad="38100" dist="38100" dir="2700000" algn="tl">
                    <a:srgbClr val="000000">
                      <a:alpha val="43137"/>
                    </a:srgbClr>
                  </a:outerShdw>
                </a:effectLst>
              </a:rPr>
              <a:t> y a los luchadores de sumo en la misma imagen.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9000">
        <p15:prstTrans prst="peelOff"/>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5000"/>
                                        <p:tgtEl>
                                          <p:spTgt spid="8"/>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0" fill="hold"/>
                                        <p:tgtEl>
                                          <p:spTgt spid="7"/>
                                        </p:tgtEl>
                                        <p:attrNameLst>
                                          <p:attrName>ppt_w</p:attrName>
                                        </p:attrNameLst>
                                      </p:cBhvr>
                                      <p:tavLst>
                                        <p:tav tm="0">
                                          <p:val>
                                            <p:strVal val="4/3*#ppt_w"/>
                                          </p:val>
                                        </p:tav>
                                        <p:tav tm="100000">
                                          <p:val>
                                            <p:strVal val="#ppt_w"/>
                                          </p:val>
                                        </p:tav>
                                      </p:tavLst>
                                    </p:anim>
                                    <p:anim calcmode="lin" valueType="num">
                                      <p:cBhvr>
                                        <p:cTn id="15" dur="5000" fill="hold"/>
                                        <p:tgtEl>
                                          <p:spTgt spid="7"/>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0"/>
                                        <p:tgtEl>
                                          <p:spTgt spid="7"/>
                                        </p:tgtEl>
                                      </p:cBhvr>
                                    </p:animEffect>
                                    <p:anim calcmode="lin" valueType="num">
                                      <p:cBhvr>
                                        <p:cTn id="19" dur="5000" fill="hold"/>
                                        <p:tgtEl>
                                          <p:spTgt spid="7"/>
                                        </p:tgtEl>
                                        <p:attrNameLst>
                                          <p:attrName>ppt_x</p:attrName>
                                        </p:attrNameLst>
                                      </p:cBhvr>
                                      <p:tavLst>
                                        <p:tav tm="0">
                                          <p:val>
                                            <p:strVal val="#ppt_x"/>
                                          </p:val>
                                        </p:tav>
                                        <p:tav tm="100000">
                                          <p:val>
                                            <p:strVal val="#ppt_x"/>
                                          </p:val>
                                        </p:tav>
                                      </p:tavLst>
                                    </p:anim>
                                    <p:anim calcmode="lin" valueType="num">
                                      <p:cBhvr>
                                        <p:cTn id="20" dur="5000" fill="hold"/>
                                        <p:tgtEl>
                                          <p:spTgt spid="7"/>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0" y="1"/>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flipH="1">
            <a:off x="0" y="-238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28596" y="4643450"/>
            <a:ext cx="84296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Parque </a:t>
            </a:r>
            <a:r>
              <a:rPr lang="es-ES" i="1" dirty="0" err="1" smtClean="0">
                <a:effectLst>
                  <a:glow rad="101600">
                    <a:srgbClr val="C00000">
                      <a:alpha val="60000"/>
                    </a:srgbClr>
                  </a:glow>
                  <a:outerShdw blurRad="38100" dist="38100" dir="2700000" algn="tl">
                    <a:srgbClr val="000000">
                      <a:alpha val="43137"/>
                    </a:srgbClr>
                  </a:outerShdw>
                </a:effectLst>
              </a:rPr>
              <a:t>Oishi</a:t>
            </a:r>
            <a:r>
              <a:rPr lang="es-ES" i="1" dirty="0" smtClean="0">
                <a:effectLst>
                  <a:glow rad="101600">
                    <a:srgbClr val="C00000">
                      <a:alpha val="60000"/>
                    </a:srgbClr>
                  </a:glow>
                  <a:outerShdw blurRad="38100" dist="38100" dir="2700000" algn="tl">
                    <a:srgbClr val="000000">
                      <a:alpha val="43137"/>
                    </a:srgbClr>
                  </a:outerShdw>
                </a:effectLst>
              </a:rPr>
              <a:t>: Un lugar clásico en la orilla norte del lago </a:t>
            </a:r>
            <a:r>
              <a:rPr lang="es-ES" i="1" dirty="0" err="1" smtClean="0">
                <a:effectLst>
                  <a:glow rad="101600">
                    <a:srgbClr val="C00000">
                      <a:alpha val="60000"/>
                    </a:srgbClr>
                  </a:glow>
                  <a:outerShdw blurRad="38100" dist="38100" dir="2700000" algn="tl">
                    <a:srgbClr val="000000">
                      <a:alpha val="43137"/>
                    </a:srgbClr>
                  </a:outerShdw>
                </a:effectLst>
              </a:rPr>
              <a:t>Kawaguchiko</a:t>
            </a:r>
            <a:r>
              <a:rPr lang="es-ES" i="1" dirty="0" smtClean="0">
                <a:effectLst>
                  <a:glow rad="101600">
                    <a:srgbClr val="C00000">
                      <a:alpha val="60000"/>
                    </a:srgbClr>
                  </a:glow>
                  <a:outerShdw blurRad="38100" dist="38100" dir="2700000" algn="tl">
                    <a:srgbClr val="000000">
                      <a:alpha val="43137"/>
                    </a:srgbClr>
                  </a:outerShdw>
                </a:effectLst>
              </a:rPr>
              <a:t>, con vistas despejadas directamente al Monte </a:t>
            </a:r>
            <a:r>
              <a:rPr lang="es-ES" i="1" dirty="0" err="1" smtClean="0">
                <a:effectLst>
                  <a:glow rad="101600">
                    <a:srgbClr val="C00000">
                      <a:alpha val="60000"/>
                    </a:srgbClr>
                  </a:glow>
                  <a:outerShdw blurRad="38100" dist="38100" dir="2700000" algn="tl">
                    <a:srgbClr val="000000">
                      <a:alpha val="43137"/>
                    </a:srgbClr>
                  </a:outerShdw>
                </a:effectLst>
              </a:rPr>
              <a:t>Fuji</a:t>
            </a:r>
            <a:r>
              <a:rPr lang="es-ES" i="1" dirty="0" smtClean="0">
                <a:effectLst>
                  <a:glow rad="101600">
                    <a:srgbClr val="C00000">
                      <a:alpha val="60000"/>
                    </a:srgbClr>
                  </a:glow>
                  <a:outerShdw blurRad="38100" dist="38100" dir="2700000" algn="tl">
                    <a:srgbClr val="000000">
                      <a:alpha val="43137"/>
                    </a:srgbClr>
                  </a:outerShdw>
                </a:effectLst>
              </a:rPr>
              <a:t>. Con flores de temporada (lavanda / </a:t>
            </a:r>
            <a:r>
              <a:rPr lang="es-ES" i="1" dirty="0" err="1" smtClean="0">
                <a:effectLst>
                  <a:glow rad="101600">
                    <a:srgbClr val="C00000">
                      <a:alpha val="60000"/>
                    </a:srgbClr>
                  </a:glow>
                  <a:outerShdw blurRad="38100" dist="38100" dir="2700000" algn="tl">
                    <a:srgbClr val="000000">
                      <a:alpha val="43137"/>
                    </a:srgbClr>
                  </a:outerShdw>
                </a:effectLst>
              </a:rPr>
              <a:t>kochia</a:t>
            </a:r>
            <a:r>
              <a:rPr lang="es-ES" i="1" dirty="0" smtClean="0">
                <a:effectLst>
                  <a:glow rad="101600">
                    <a:srgbClr val="C00000">
                      <a:alpha val="60000"/>
                    </a:srgbClr>
                  </a:glow>
                  <a:outerShdw blurRad="38100" dist="38100" dir="2700000" algn="tl">
                    <a:srgbClr val="000000">
                      <a:alpha val="43137"/>
                    </a:srgbClr>
                  </a:outerShdw>
                </a:effectLst>
              </a:rPr>
              <a:t>), es fácil tomar fotos espectaculares.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8000">
        <p15:prstTrans prst="peelOff" invX="1"/>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ppt_w</p:attrName>
                                        </p:attrNameLst>
                                      </p:cBhvr>
                                      <p:tavLst>
                                        <p:tav tm="0">
                                          <p:val>
                                            <p:strVal val="#ppt_w*0.70"/>
                                          </p:val>
                                        </p:tav>
                                        <p:tav tm="100000">
                                          <p:val>
                                            <p:strVal val="#ppt_w"/>
                                          </p:val>
                                        </p:tav>
                                      </p:tavLst>
                                    </p:anim>
                                    <p:anim calcmode="lin" valueType="num">
                                      <p:cBhvr>
                                        <p:cTn id="8" dur="5000" fill="hold"/>
                                        <p:tgtEl>
                                          <p:spTgt spid="7"/>
                                        </p:tgtEl>
                                        <p:attrNameLst>
                                          <p:attrName>ppt_h</p:attrName>
                                        </p:attrNameLst>
                                      </p:cBhvr>
                                      <p:tavLst>
                                        <p:tav tm="0">
                                          <p:val>
                                            <p:strVal val="#ppt_h"/>
                                          </p:val>
                                        </p:tav>
                                        <p:tav tm="100000">
                                          <p:val>
                                            <p:strVal val="#ppt_h"/>
                                          </p:val>
                                        </p:tav>
                                      </p:tavLst>
                                    </p:anim>
                                    <p:animEffect transition="in" filter="fade">
                                      <p:cBhvr>
                                        <p:cTn id="9" dur="5000"/>
                                        <p:tgtEl>
                                          <p:spTgt spid="7"/>
                                        </p:tgtEl>
                                      </p:cBhvr>
                                    </p:animEffect>
                                  </p:childTnLst>
                                </p:cTn>
                              </p:par>
                              <p:par>
                                <p:cTn id="10" presetID="47"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0"/>
                                        <p:tgtEl>
                                          <p:spTgt spid="7"/>
                                        </p:tgtEl>
                                      </p:cBhvr>
                                    </p:animEffect>
                                    <p:anim calcmode="lin" valueType="num">
                                      <p:cBhvr>
                                        <p:cTn id="13" dur="5000" fill="hold"/>
                                        <p:tgtEl>
                                          <p:spTgt spid="7"/>
                                        </p:tgtEl>
                                        <p:attrNameLst>
                                          <p:attrName>ppt_x</p:attrName>
                                        </p:attrNameLst>
                                      </p:cBhvr>
                                      <p:tavLst>
                                        <p:tav tm="0">
                                          <p:val>
                                            <p:strVal val="#ppt_x"/>
                                          </p:val>
                                        </p:tav>
                                        <p:tav tm="100000">
                                          <p:val>
                                            <p:strVal val="#ppt_x"/>
                                          </p:val>
                                        </p:tav>
                                      </p:tavLst>
                                    </p:anim>
                                    <p:anim calcmode="lin" valueType="num">
                                      <p:cBhvr>
                                        <p:cTn id="14" dur="5000" fill="hold"/>
                                        <p:tgtEl>
                                          <p:spTgt spid="7"/>
                                        </p:tgtEl>
                                        <p:attrNameLst>
                                          <p:attrName>ppt_y</p:attrName>
                                        </p:attrNameLst>
                                      </p:cBhvr>
                                      <p:tavLst>
                                        <p:tav tm="0">
                                          <p:val>
                                            <p:strVal val="#ppt_y-.1"/>
                                          </p:val>
                                        </p:tav>
                                        <p:tav tm="100000">
                                          <p:val>
                                            <p:strVal val="#ppt_y"/>
                                          </p:val>
                                        </p:tav>
                                      </p:tavLst>
                                    </p:anim>
                                  </p:childTnLst>
                                </p:cTn>
                              </p:par>
                              <p:par>
                                <p:cTn id="15" presetID="10" presetClass="entr" presetSubtype="0" fill="hold" nodeType="withEffect">
                                  <p:stCondLst>
                                    <p:cond delay="2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0"/>
                                        <p:tgtEl>
                                          <p:spTgt spid="4"/>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strVal val="4/3*#ppt_w"/>
                                          </p:val>
                                        </p:tav>
                                        <p:tav tm="100000">
                                          <p:val>
                                            <p:strVal val="#ppt_w"/>
                                          </p:val>
                                        </p:tav>
                                      </p:tavLst>
                                    </p:anim>
                                    <p:anim calcmode="lin" valueType="num">
                                      <p:cBhvr>
                                        <p:cTn id="21" dur="5000" fill="hold"/>
                                        <p:tgtEl>
                                          <p:spTgt spid="4"/>
                                        </p:tgtEl>
                                        <p:attrNameLst>
                                          <p:attrName>ppt_h</p:attrName>
                                        </p:attrNameLst>
                                      </p:cBhvr>
                                      <p:tavLst>
                                        <p:tav tm="0">
                                          <p:val>
                                            <p:strVal val="4/3*#ppt_h"/>
                                          </p:val>
                                        </p:tav>
                                        <p:tav tm="100000">
                                          <p:val>
                                            <p:strVal val="#ppt_h"/>
                                          </p:val>
                                        </p:tav>
                                      </p:tavLst>
                                    </p:anim>
                                  </p:childTnLst>
                                </p:cTn>
                              </p:par>
                              <p:par>
                                <p:cTn id="22" presetID="10" presetClass="entr" presetSubtype="0" fill="hold" nodeType="withEffect">
                                  <p:stCondLst>
                                    <p:cond delay="200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0"/>
                                        <p:tgtEl>
                                          <p:spTgt spid="16"/>
                                        </p:tgtEl>
                                      </p:cBhvr>
                                    </p:animEffect>
                                  </p:childTnLst>
                                </p:cTn>
                              </p:par>
                              <p:par>
                                <p:cTn id="25" presetID="23" presetClass="entr" presetSubtype="288" fill="hold" nodeType="withEffect">
                                  <p:stCondLst>
                                    <p:cond delay="20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0" fill="hold"/>
                                        <p:tgtEl>
                                          <p:spTgt spid="16"/>
                                        </p:tgtEl>
                                        <p:attrNameLst>
                                          <p:attrName>ppt_w</p:attrName>
                                        </p:attrNameLst>
                                      </p:cBhvr>
                                      <p:tavLst>
                                        <p:tav tm="0">
                                          <p:val>
                                            <p:strVal val="4/3*#ppt_w"/>
                                          </p:val>
                                        </p:tav>
                                        <p:tav tm="100000">
                                          <p:val>
                                            <p:strVal val="#ppt_w"/>
                                          </p:val>
                                        </p:tav>
                                      </p:tavLst>
                                    </p:anim>
                                    <p:anim calcmode="lin" valueType="num">
                                      <p:cBhvr>
                                        <p:cTn id="28" dur="5000" fill="hold"/>
                                        <p:tgtEl>
                                          <p:spTgt spid="16"/>
                                        </p:tgtEl>
                                        <p:attrNameLst>
                                          <p:attrName>ppt_h</p:attrName>
                                        </p:attrNameLst>
                                      </p:cBhvr>
                                      <p:tavLst>
                                        <p:tav tm="0">
                                          <p:val>
                                            <p:strVal val="4/3*#ppt_h"/>
                                          </p:val>
                                        </p:tav>
                                        <p:tav tm="100000">
                                          <p:val>
                                            <p:strVal val="#ppt_h"/>
                                          </p:val>
                                        </p:tav>
                                      </p:tavLst>
                                    </p:anim>
                                  </p:childTnLst>
                                </p:cTn>
                              </p:par>
                            </p:childTnLst>
                          </p:cTn>
                        </p:par>
                        <p:par>
                          <p:cTn id="29" fill="hold">
                            <p:stCondLst>
                              <p:cond delay="7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1"/>
                                          </p:val>
                                        </p:tav>
                                        <p:tav tm="100000">
                                          <p:val>
                                            <p:strVal val="#ppt_x"/>
                                          </p:val>
                                        </p:tav>
                                      </p:tavLst>
                                    </p:anim>
                                    <p:anim calcmode="lin" valueType="num">
                                      <p:cBhvr>
                                        <p:cTn id="3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140915_ptaki-maskonury-skala-kwiatkbi.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17" name="16 Imagen" descr="140915_ptaki-maskonury-skala-kwiatki.jpg"/>
          <p:cNvPicPr>
            <a:picLocks noGrp="1" noChangeAspect="1"/>
          </p:cNvPicPr>
          <p:nvPr isPhoto="1"/>
        </p:nvPicPr>
        <p:blipFill>
          <a:blip r:embed="rId2" cstate="print"/>
          <a:stretch>
            <a:fillRect/>
          </a:stretch>
        </p:blipFill>
        <p:spPr bwMode="auto">
          <a:xfrm flipH="1">
            <a:off x="0" y="0"/>
            <a:ext cx="9144000" cy="5715000"/>
          </a:xfrm>
          <a:prstGeom prst="rect">
            <a:avLst/>
          </a:prstGeom>
          <a:noFill/>
          <a:ln w="9525">
            <a:noFill/>
            <a:miter lim="800000"/>
            <a:headEnd/>
            <a:tailEnd/>
          </a:ln>
        </p:spPr>
      </p:pic>
      <p:sp>
        <p:nvSpPr>
          <p:cNvPr id="4" name="3 CuadroTexto"/>
          <p:cNvSpPr txBox="1"/>
          <p:nvPr/>
        </p:nvSpPr>
        <p:spPr>
          <a:xfrm>
            <a:off x="285720" y="435769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Alimentar a los cisnes en el lago </a:t>
            </a:r>
            <a:r>
              <a:rPr lang="es-ES" i="1" dirty="0" err="1" smtClean="0">
                <a:effectLst>
                  <a:glow rad="101600">
                    <a:srgbClr val="C00000">
                      <a:alpha val="60000"/>
                    </a:srgbClr>
                  </a:glow>
                  <a:outerShdw blurRad="38100" dist="38100" dir="2700000" algn="tl">
                    <a:srgbClr val="000000">
                      <a:alpha val="43137"/>
                    </a:srgbClr>
                  </a:outerShdw>
                </a:effectLst>
              </a:rPr>
              <a:t>Yamanaka</a:t>
            </a:r>
            <a:r>
              <a:rPr lang="es-ES" i="1" dirty="0" smtClean="0">
                <a:effectLst>
                  <a:glow rad="101600">
                    <a:srgbClr val="C00000">
                      <a:alpha val="60000"/>
                    </a:srgbClr>
                  </a:glow>
                  <a:outerShdw blurRad="38100" dist="38100" dir="2700000" algn="tl">
                    <a:srgbClr val="000000">
                      <a:alpha val="43137"/>
                    </a:srgbClr>
                  </a:outerShdw>
                </a:effectLst>
              </a:rPr>
              <a:t>: un lago sereno, uno de los cinco lagos del monte </a:t>
            </a:r>
            <a:r>
              <a:rPr lang="es-ES" i="1" dirty="0" err="1" smtClean="0">
                <a:effectLst>
                  <a:glow rad="101600">
                    <a:srgbClr val="C00000">
                      <a:alpha val="60000"/>
                    </a:srgbClr>
                  </a:glow>
                  <a:outerShdw blurRad="38100" dist="38100" dir="2700000" algn="tl">
                    <a:srgbClr val="000000">
                      <a:alpha val="43137"/>
                    </a:srgbClr>
                  </a:outerShdw>
                </a:effectLst>
              </a:rPr>
              <a:t>Fuji</a:t>
            </a:r>
            <a:r>
              <a:rPr lang="es-ES" i="1" dirty="0" smtClean="0">
                <a:effectLst>
                  <a:glow rad="101600">
                    <a:srgbClr val="C00000">
                      <a:alpha val="60000"/>
                    </a:srgbClr>
                  </a:glow>
                  <a:outerShdw blurRad="38100" dist="38100" dir="2700000" algn="tl">
                    <a:srgbClr val="000000">
                      <a:alpha val="43137"/>
                    </a:srgbClr>
                  </a:outerShdw>
                </a:effectLst>
              </a:rPr>
              <a:t>, donde se pueden alimentar cisnes de cerca, y con el reflejo del monte </a:t>
            </a:r>
            <a:r>
              <a:rPr lang="es-ES" i="1" dirty="0" err="1" smtClean="0">
                <a:effectLst>
                  <a:glow rad="101600">
                    <a:srgbClr val="C00000">
                      <a:alpha val="60000"/>
                    </a:srgbClr>
                  </a:glow>
                  <a:outerShdw blurRad="38100" dist="38100" dir="2700000" algn="tl">
                    <a:srgbClr val="000000">
                      <a:alpha val="43137"/>
                    </a:srgbClr>
                  </a:outerShdw>
                </a:effectLst>
              </a:rPr>
              <a:t>Fuji</a:t>
            </a:r>
            <a:r>
              <a:rPr lang="es-ES" i="1" dirty="0" smtClean="0">
                <a:effectLst>
                  <a:glow rad="101600">
                    <a:srgbClr val="C00000">
                      <a:alpha val="60000"/>
                    </a:srgbClr>
                  </a:glow>
                  <a:outerShdw blurRad="38100" dist="38100" dir="2700000" algn="tl">
                    <a:srgbClr val="000000">
                      <a:alpha val="43137"/>
                    </a:srgbClr>
                  </a:outerShdw>
                </a:effectLst>
              </a:rPr>
              <a:t>, se pueden tomar grandes fotos de paisajes lacustres curativos y disfrutar de un tiempo lento en la montaña.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4000">
        <p14:gallery dir="l"/>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0"/>
                                        <p:tgtEl>
                                          <p:spTgt spid="18"/>
                                        </p:tgtEl>
                                      </p:cBhvr>
                                    </p:animEffect>
                                  </p:childTnLst>
                                </p:cTn>
                              </p:par>
                              <p:par>
                                <p:cTn id="8" presetID="4" presetClass="entr" presetSubtype="32"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box(out)">
                                      <p:cBhvr>
                                        <p:cTn id="10" dur="5000"/>
                                        <p:tgtEl>
                                          <p:spTgt spid="18"/>
                                        </p:tgtEl>
                                      </p:cBhvr>
                                    </p:animEffect>
                                  </p:childTnLst>
                                </p:cTn>
                              </p:par>
                              <p:par>
                                <p:cTn id="11" presetID="42" presetClass="entr" presetSubtype="0" fill="hold" nodeType="withEffect">
                                  <p:stCondLst>
                                    <p:cond delay="200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0"/>
                                        <p:tgtEl>
                                          <p:spTgt spid="17"/>
                                        </p:tgtEl>
                                      </p:cBhvr>
                                    </p:animEffect>
                                    <p:anim calcmode="lin" valueType="num">
                                      <p:cBhvr>
                                        <p:cTn id="14" dur="5000" fill="hold"/>
                                        <p:tgtEl>
                                          <p:spTgt spid="17"/>
                                        </p:tgtEl>
                                        <p:attrNameLst>
                                          <p:attrName>ppt_x</p:attrName>
                                        </p:attrNameLst>
                                      </p:cBhvr>
                                      <p:tavLst>
                                        <p:tav tm="0">
                                          <p:val>
                                            <p:strVal val="#ppt_x"/>
                                          </p:val>
                                        </p:tav>
                                        <p:tav tm="100000">
                                          <p:val>
                                            <p:strVal val="#ppt_x"/>
                                          </p:val>
                                        </p:tav>
                                      </p:tavLst>
                                    </p:anim>
                                    <p:anim calcmode="lin" valueType="num">
                                      <p:cBhvr>
                                        <p:cTn id="15" dur="5000" fill="hold"/>
                                        <p:tgtEl>
                                          <p:spTgt spid="17"/>
                                        </p:tgtEl>
                                        <p:attrNameLst>
                                          <p:attrName>ppt_y</p:attrName>
                                        </p:attrNameLst>
                                      </p:cBhvr>
                                      <p:tavLst>
                                        <p:tav tm="0">
                                          <p:val>
                                            <p:strVal val="#ppt_y+.1"/>
                                          </p:val>
                                        </p:tav>
                                        <p:tav tm="100000">
                                          <p:val>
                                            <p:strVal val="#ppt_y"/>
                                          </p:val>
                                        </p:tav>
                                      </p:tavLst>
                                    </p:anim>
                                  </p:childTnLst>
                                </p:cTn>
                              </p:par>
                              <p:par>
                                <p:cTn id="16" presetID="23" presetClass="entr" presetSubtype="288" fill="hold" nodeType="withEffect">
                                  <p:stCondLst>
                                    <p:cond delay="2000"/>
                                  </p:stCondLst>
                                  <p:childTnLst>
                                    <p:set>
                                      <p:cBhvr>
                                        <p:cTn id="17" dur="1" fill="hold">
                                          <p:stCondLst>
                                            <p:cond delay="0"/>
                                          </p:stCondLst>
                                        </p:cTn>
                                        <p:tgtEl>
                                          <p:spTgt spid="17"/>
                                        </p:tgtEl>
                                        <p:attrNameLst>
                                          <p:attrName>style.visibility</p:attrName>
                                        </p:attrNameLst>
                                      </p:cBhvr>
                                      <p:to>
                                        <p:strVal val="visible"/>
                                      </p:to>
                                    </p:set>
                                    <p:anim calcmode="lin" valueType="num">
                                      <p:cBhvr>
                                        <p:cTn id="18" dur="5000" fill="hold"/>
                                        <p:tgtEl>
                                          <p:spTgt spid="17"/>
                                        </p:tgtEl>
                                        <p:attrNameLst>
                                          <p:attrName>ppt_w</p:attrName>
                                        </p:attrNameLst>
                                      </p:cBhvr>
                                      <p:tavLst>
                                        <p:tav tm="0">
                                          <p:val>
                                            <p:strVal val="4/3*#ppt_w"/>
                                          </p:val>
                                        </p:tav>
                                        <p:tav tm="100000">
                                          <p:val>
                                            <p:strVal val="#ppt_w"/>
                                          </p:val>
                                        </p:tav>
                                      </p:tavLst>
                                    </p:anim>
                                    <p:anim calcmode="lin" valueType="num">
                                      <p:cBhvr>
                                        <p:cTn id="19" dur="5000" fill="hold"/>
                                        <p:tgtEl>
                                          <p:spTgt spid="17"/>
                                        </p:tgtEl>
                                        <p:attrNameLst>
                                          <p:attrName>ppt_h</p:attrName>
                                        </p:attrNameLst>
                                      </p:cBhvr>
                                      <p:tavLst>
                                        <p:tav tm="0">
                                          <p:val>
                                            <p:strVal val="4/3*#ppt_h"/>
                                          </p:val>
                                        </p:tav>
                                        <p:tav tm="100000">
                                          <p:val>
                                            <p:strVal val="#ppt_h"/>
                                          </p:val>
                                        </p:tav>
                                      </p:tavLst>
                                    </p:anim>
                                  </p:childTnLst>
                                </p:cTn>
                              </p:par>
                            </p:childTnLst>
                          </p:cTn>
                        </p:par>
                        <p:par>
                          <p:cTn id="20" fill="hold">
                            <p:stCondLst>
                              <p:cond delay="7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3808" y="0"/>
            <a:ext cx="9136380" cy="5710238"/>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57158" y="4857764"/>
            <a:ext cx="78581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Navega por el lago </a:t>
            </a:r>
            <a:r>
              <a:rPr lang="es-ES" i="1" dirty="0" err="1" smtClean="0">
                <a:effectLst>
                  <a:glow rad="101600">
                    <a:srgbClr val="C00000">
                      <a:alpha val="60000"/>
                    </a:srgbClr>
                  </a:glow>
                  <a:outerShdw blurRad="38100" dist="38100" dir="2700000" algn="tl">
                    <a:srgbClr val="000000">
                      <a:alpha val="43137"/>
                    </a:srgbClr>
                  </a:outerShdw>
                </a:effectLst>
              </a:rPr>
              <a:t>Yamanaka</a:t>
            </a:r>
            <a:r>
              <a:rPr lang="es-ES" i="1" dirty="0" smtClean="0">
                <a:effectLst>
                  <a:glow rad="101600">
                    <a:srgbClr val="C00000">
                      <a:alpha val="60000"/>
                    </a:srgbClr>
                  </a:glow>
                  <a:outerShdw blurRad="38100" dist="38100" dir="2700000" algn="tl">
                    <a:srgbClr val="000000">
                      <a:alpha val="43137"/>
                    </a:srgbClr>
                  </a:outerShdw>
                </a:effectLst>
              </a:rPr>
              <a:t> en el </a:t>
            </a:r>
            <a:r>
              <a:rPr lang="es-ES" i="1" dirty="0" err="1" smtClean="0">
                <a:effectLst>
                  <a:glow rad="101600">
                    <a:srgbClr val="C00000">
                      <a:alpha val="60000"/>
                    </a:srgbClr>
                  </a:glow>
                  <a:outerShdw blurRad="38100" dist="38100" dir="2700000" algn="tl">
                    <a:srgbClr val="000000">
                      <a:alpha val="43137"/>
                    </a:srgbClr>
                  </a:outerShdw>
                </a:effectLst>
              </a:rPr>
              <a:t>Hakucho</a:t>
            </a:r>
            <a:r>
              <a:rPr lang="es-ES" i="1" dirty="0" smtClean="0">
                <a:effectLst>
                  <a:glow rad="101600">
                    <a:srgbClr val="C00000">
                      <a:alpha val="60000"/>
                    </a:srgbClr>
                  </a:glow>
                  <a:outerShdw blurRad="38100" dist="38100" dir="2700000" algn="tl">
                    <a:srgbClr val="000000">
                      <a:alpha val="43137"/>
                    </a:srgbClr>
                  </a:outerShdw>
                </a:effectLst>
              </a:rPr>
              <a:t> (Cisne Blanco), un barco con forma de cisne. Incluso se pueden encontrar cisnes nadando.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2000">
        <p14:gallery dir="l"/>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anim calcmode="lin" valueType="num">
                                      <p:cBhvr>
                                        <p:cTn id="8" dur="5000" fill="hold"/>
                                        <p:tgtEl>
                                          <p:spTgt spid="4"/>
                                        </p:tgtEl>
                                        <p:attrNameLst>
                                          <p:attrName>ppt_x</p:attrName>
                                        </p:attrNameLst>
                                      </p:cBhvr>
                                      <p:tavLst>
                                        <p:tav tm="0">
                                          <p:val>
                                            <p:strVal val="#ppt_x"/>
                                          </p:val>
                                        </p:tav>
                                        <p:tav tm="100000">
                                          <p:val>
                                            <p:strVal val="#ppt_x"/>
                                          </p:val>
                                        </p:tav>
                                      </p:tavLst>
                                    </p:anim>
                                    <p:anim calcmode="lin" valueType="num">
                                      <p:cBhvr>
                                        <p:cTn id="9" dur="5000" fill="hold"/>
                                        <p:tgtEl>
                                          <p:spTgt spid="4"/>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par>
                                <p:cTn id="14" presetID="42" presetClass="entr" presetSubtype="0" fill="hold" nodeType="withEffect">
                                  <p:stCondLst>
                                    <p:cond delay="200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0"/>
                                        <p:tgtEl>
                                          <p:spTgt spid="15"/>
                                        </p:tgtEl>
                                      </p:cBhvr>
                                    </p:animEffect>
                                    <p:anim calcmode="lin" valueType="num">
                                      <p:cBhvr>
                                        <p:cTn id="17" dur="5000" fill="hold"/>
                                        <p:tgtEl>
                                          <p:spTgt spid="15"/>
                                        </p:tgtEl>
                                        <p:attrNameLst>
                                          <p:attrName>ppt_x</p:attrName>
                                        </p:attrNameLst>
                                      </p:cBhvr>
                                      <p:tavLst>
                                        <p:tav tm="0">
                                          <p:val>
                                            <p:strVal val="#ppt_x"/>
                                          </p:val>
                                        </p:tav>
                                        <p:tav tm="100000">
                                          <p:val>
                                            <p:strVal val="#ppt_x"/>
                                          </p:val>
                                        </p:tav>
                                      </p:tavLst>
                                    </p:anim>
                                    <p:anim calcmode="lin" valueType="num">
                                      <p:cBhvr>
                                        <p:cTn id="18" dur="5000" fill="hold"/>
                                        <p:tgtEl>
                                          <p:spTgt spid="15"/>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2000"/>
                                  </p:stCondLst>
                                  <p:childTnLst>
                                    <p:set>
                                      <p:cBhvr>
                                        <p:cTn id="20" dur="1" fill="hold">
                                          <p:stCondLst>
                                            <p:cond delay="0"/>
                                          </p:stCondLst>
                                        </p:cTn>
                                        <p:tgtEl>
                                          <p:spTgt spid="15"/>
                                        </p:tgtEl>
                                        <p:attrNameLst>
                                          <p:attrName>style.visibility</p:attrName>
                                        </p:attrNameLst>
                                      </p:cBhvr>
                                      <p:to>
                                        <p:strVal val="visible"/>
                                      </p:to>
                                    </p:set>
                                    <p:anim calcmode="lin" valueType="num">
                                      <p:cBhvr>
                                        <p:cTn id="21" dur="5000" fill="hold"/>
                                        <p:tgtEl>
                                          <p:spTgt spid="15"/>
                                        </p:tgtEl>
                                        <p:attrNameLst>
                                          <p:attrName>ppt_w</p:attrName>
                                        </p:attrNameLst>
                                      </p:cBhvr>
                                      <p:tavLst>
                                        <p:tav tm="0">
                                          <p:val>
                                            <p:strVal val="4/3*#ppt_w"/>
                                          </p:val>
                                        </p:tav>
                                        <p:tav tm="100000">
                                          <p:val>
                                            <p:strVal val="#ppt_w"/>
                                          </p:val>
                                        </p:tav>
                                      </p:tavLst>
                                    </p:anim>
                                    <p:anim calcmode="lin" valueType="num">
                                      <p:cBhvr>
                                        <p:cTn id="22" dur="5000" fill="hold"/>
                                        <p:tgtEl>
                                          <p:spTgt spid="15"/>
                                        </p:tgtEl>
                                        <p:attrNameLst>
                                          <p:attrName>ppt_h</p:attrName>
                                        </p:attrNameLst>
                                      </p:cBhvr>
                                      <p:tavLst>
                                        <p:tav tm="0">
                                          <p:val>
                                            <p:strVal val="4/3*#ppt_h"/>
                                          </p:val>
                                        </p:tav>
                                        <p:tav tm="100000">
                                          <p:val>
                                            <p:strVal val="#ppt_h"/>
                                          </p:val>
                                        </p:tav>
                                      </p:tavLst>
                                    </p:anim>
                                  </p:childTnLst>
                                </p:cTn>
                              </p:par>
                            </p:childTnLst>
                          </p:cTn>
                        </p:par>
                        <p:par>
                          <p:cTn id="23" fill="hold">
                            <p:stCondLst>
                              <p:cond delay="7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7.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35" name="34 Imagen" descr="146123_maskonur-czerwony-dziob-roslinka.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428596" y="4643450"/>
            <a:ext cx="84296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barco cisne del lago </a:t>
            </a:r>
            <a:r>
              <a:rPr lang="es-ES" i="1" dirty="0" err="1" smtClean="0">
                <a:effectLst>
                  <a:glow rad="101600">
                    <a:srgbClr val="C00000">
                      <a:alpha val="60000"/>
                    </a:srgbClr>
                  </a:glow>
                  <a:outerShdw blurRad="38100" dist="38100" dir="2700000" algn="tl">
                    <a:srgbClr val="000000">
                      <a:alpha val="43137"/>
                    </a:srgbClr>
                  </a:outerShdw>
                </a:effectLst>
              </a:rPr>
              <a:t>Yamanaka</a:t>
            </a:r>
            <a:r>
              <a:rPr lang="es-ES" i="1" dirty="0" smtClean="0">
                <a:effectLst>
                  <a:glow rad="101600">
                    <a:srgbClr val="C00000">
                      <a:alpha val="60000"/>
                    </a:srgbClr>
                  </a:glow>
                  <a:outerShdw blurRad="38100" dist="38100" dir="2700000" algn="tl">
                    <a:srgbClr val="000000">
                      <a:alpha val="43137"/>
                    </a:srgbClr>
                  </a:outerShdw>
                </a:effectLst>
              </a:rPr>
              <a:t>, conocido como "</a:t>
            </a:r>
            <a:r>
              <a:rPr lang="es-ES" i="1" dirty="0" err="1" smtClean="0">
                <a:effectLst>
                  <a:glow rad="101600">
                    <a:srgbClr val="C00000">
                      <a:alpha val="60000"/>
                    </a:srgbClr>
                  </a:glow>
                  <a:outerShdw blurRad="38100" dist="38100" dir="2700000" algn="tl">
                    <a:srgbClr val="000000">
                      <a:alpha val="43137"/>
                    </a:srgbClr>
                  </a:outerShdw>
                </a:effectLst>
              </a:rPr>
              <a:t>Hakucho</a:t>
            </a:r>
            <a:r>
              <a:rPr lang="es-ES" i="1" dirty="0" smtClean="0">
                <a:effectLst>
                  <a:glow rad="101600">
                    <a:srgbClr val="C00000">
                      <a:alpha val="60000"/>
                    </a:srgbClr>
                  </a:glow>
                  <a:outerShdw blurRad="38100" dist="38100" dir="2700000" algn="tl">
                    <a:srgbClr val="000000">
                      <a:alpha val="43137"/>
                    </a:srgbClr>
                  </a:outerShdw>
                </a:effectLst>
              </a:rPr>
              <a:t> Lake", fue diseñado por el famoso diseñador </a:t>
            </a:r>
            <a:r>
              <a:rPr lang="es-ES" i="1" dirty="0" err="1" smtClean="0">
                <a:effectLst>
                  <a:glow rad="101600">
                    <a:srgbClr val="C00000">
                      <a:alpha val="60000"/>
                    </a:srgbClr>
                  </a:glow>
                  <a:outerShdw blurRad="38100" dist="38100" dir="2700000" algn="tl">
                    <a:srgbClr val="000000">
                      <a:alpha val="43137"/>
                    </a:srgbClr>
                  </a:outerShdw>
                </a:effectLst>
              </a:rPr>
              <a:t>Eiji</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Mitooka</a:t>
            </a:r>
            <a:r>
              <a:rPr lang="es-ES" i="1" dirty="0" smtClean="0">
                <a:effectLst>
                  <a:glow rad="101600">
                    <a:srgbClr val="C00000">
                      <a:alpha val="60000"/>
                    </a:srgbClr>
                  </a:glow>
                  <a:outerShdw blurRad="38100" dist="38100" dir="2700000" algn="tl">
                    <a:srgbClr val="000000">
                      <a:alpha val="43137"/>
                    </a:srgbClr>
                  </a:outerShdw>
                </a:effectLst>
              </a:rPr>
              <a:t>, con la idea de "un cisne elegante que flota tranquilamente en el lago </a:t>
            </a:r>
            <a:r>
              <a:rPr lang="es-ES" i="1" dirty="0" err="1" smtClean="0">
                <a:effectLst>
                  <a:glow rad="101600">
                    <a:srgbClr val="C00000">
                      <a:alpha val="60000"/>
                    </a:srgbClr>
                  </a:glow>
                  <a:outerShdw blurRad="38100" dist="38100" dir="2700000" algn="tl">
                    <a:srgbClr val="000000">
                      <a:alpha val="43137"/>
                    </a:srgbClr>
                  </a:outerShdw>
                </a:effectLst>
              </a:rPr>
              <a:t>Yamanaka</a:t>
            </a:r>
            <a:r>
              <a:rPr lang="es-ES" i="1" dirty="0" smtClean="0">
                <a:effectLst>
                  <a:glow rad="101600">
                    <a:srgbClr val="C00000">
                      <a:alpha val="60000"/>
                    </a:srgbClr>
                  </a:glow>
                  <a:outerShdw blurRad="38100" dist="38100" dir="2700000" algn="tl">
                    <a:srgbClr val="000000">
                      <a:alpha val="43137"/>
                    </a:srgbClr>
                  </a:outerShdw>
                </a:effectLst>
              </a:rPr>
              <a:t> al pie del monte </a:t>
            </a:r>
            <a:r>
              <a:rPr lang="es-ES" i="1" dirty="0" err="1" smtClean="0">
                <a:effectLst>
                  <a:glow rad="101600">
                    <a:srgbClr val="C00000">
                      <a:alpha val="60000"/>
                    </a:srgbClr>
                  </a:glow>
                  <a:outerShdw blurRad="38100" dist="38100" dir="2700000" algn="tl">
                    <a:srgbClr val="000000">
                      <a:alpha val="43137"/>
                    </a:srgbClr>
                  </a:outerShdw>
                </a:effectLst>
              </a:rPr>
              <a:t>Fuji</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0000">
        <p14:ripple dir="ld"/>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anim calcmode="lin" valueType="num">
                                      <p:cBhvr>
                                        <p:cTn id="8" dur="5000" fill="hold"/>
                                        <p:tgtEl>
                                          <p:spTgt spid="4"/>
                                        </p:tgtEl>
                                        <p:attrNameLst>
                                          <p:attrName>ppt_x</p:attrName>
                                        </p:attrNameLst>
                                      </p:cBhvr>
                                      <p:tavLst>
                                        <p:tav tm="0">
                                          <p:val>
                                            <p:strVal val="#ppt_x"/>
                                          </p:val>
                                        </p:tav>
                                        <p:tav tm="100000">
                                          <p:val>
                                            <p:strVal val="#ppt_x"/>
                                          </p:val>
                                        </p:tav>
                                      </p:tavLst>
                                    </p:anim>
                                    <p:anim calcmode="lin" valueType="num">
                                      <p:cBhvr>
                                        <p:cTn id="9" dur="5000" fill="hold"/>
                                        <p:tgtEl>
                                          <p:spTgt spid="4"/>
                                        </p:tgtEl>
                                        <p:attrNameLst>
                                          <p:attrName>ppt_y</p:attrName>
                                        </p:attrNameLst>
                                      </p:cBhvr>
                                      <p:tavLst>
                                        <p:tav tm="0">
                                          <p:val>
                                            <p:strVal val="#ppt_y-.1"/>
                                          </p:val>
                                        </p:tav>
                                        <p:tav tm="100000">
                                          <p:val>
                                            <p:strVal val="#ppt_y"/>
                                          </p:val>
                                        </p:tav>
                                      </p:tavLst>
                                    </p:anim>
                                  </p:childTnLst>
                                </p:cTn>
                              </p:par>
                              <p:par>
                                <p:cTn id="10" presetID="16" presetClass="entr" presetSubtype="42"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outHorizontal)">
                                      <p:cBhvr>
                                        <p:cTn id="12" dur="5000"/>
                                        <p:tgtEl>
                                          <p:spTgt spid="4"/>
                                        </p:tgtEl>
                                      </p:cBhvr>
                                    </p:animEffect>
                                  </p:childTnLst>
                                </p:cTn>
                              </p:par>
                              <p:par>
                                <p:cTn id="13" presetID="42" presetClass="entr" presetSubtype="0" fill="hold" nodeType="withEffect">
                                  <p:stCondLst>
                                    <p:cond delay="2000"/>
                                  </p:stCondLst>
                                  <p:childTnLst>
                                    <p:set>
                                      <p:cBhvr>
                                        <p:cTn id="14" dur="1" fill="hold">
                                          <p:stCondLst>
                                            <p:cond delay="0"/>
                                          </p:stCondLst>
                                        </p:cTn>
                                        <p:tgtEl>
                                          <p:spTgt spid="35"/>
                                        </p:tgtEl>
                                        <p:attrNameLst>
                                          <p:attrName>style.visibility</p:attrName>
                                        </p:attrNameLst>
                                      </p:cBhvr>
                                      <p:to>
                                        <p:strVal val="visible"/>
                                      </p:to>
                                    </p:set>
                                    <p:animEffect transition="in" filter="fade">
                                      <p:cBhvr>
                                        <p:cTn id="15" dur="5000"/>
                                        <p:tgtEl>
                                          <p:spTgt spid="35"/>
                                        </p:tgtEl>
                                      </p:cBhvr>
                                    </p:animEffect>
                                    <p:anim calcmode="lin" valueType="num">
                                      <p:cBhvr>
                                        <p:cTn id="16" dur="5000" fill="hold"/>
                                        <p:tgtEl>
                                          <p:spTgt spid="35"/>
                                        </p:tgtEl>
                                        <p:attrNameLst>
                                          <p:attrName>ppt_x</p:attrName>
                                        </p:attrNameLst>
                                      </p:cBhvr>
                                      <p:tavLst>
                                        <p:tav tm="0">
                                          <p:val>
                                            <p:strVal val="#ppt_x"/>
                                          </p:val>
                                        </p:tav>
                                        <p:tav tm="100000">
                                          <p:val>
                                            <p:strVal val="#ppt_x"/>
                                          </p:val>
                                        </p:tav>
                                      </p:tavLst>
                                    </p:anim>
                                    <p:anim calcmode="lin" valueType="num">
                                      <p:cBhvr>
                                        <p:cTn id="17" dur="5000" fill="hold"/>
                                        <p:tgtEl>
                                          <p:spTgt spid="35"/>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2000"/>
                                  </p:stCondLst>
                                  <p:childTnLst>
                                    <p:set>
                                      <p:cBhvr>
                                        <p:cTn id="19" dur="1" fill="hold">
                                          <p:stCondLst>
                                            <p:cond delay="0"/>
                                          </p:stCondLst>
                                        </p:cTn>
                                        <p:tgtEl>
                                          <p:spTgt spid="35"/>
                                        </p:tgtEl>
                                        <p:attrNameLst>
                                          <p:attrName>style.visibility</p:attrName>
                                        </p:attrNameLst>
                                      </p:cBhvr>
                                      <p:to>
                                        <p:strVal val="visible"/>
                                      </p:to>
                                    </p:set>
                                    <p:anim calcmode="lin" valueType="num">
                                      <p:cBhvr>
                                        <p:cTn id="20" dur="5000" fill="hold"/>
                                        <p:tgtEl>
                                          <p:spTgt spid="35"/>
                                        </p:tgtEl>
                                        <p:attrNameLst>
                                          <p:attrName>ppt_w</p:attrName>
                                        </p:attrNameLst>
                                      </p:cBhvr>
                                      <p:tavLst>
                                        <p:tav tm="0">
                                          <p:val>
                                            <p:strVal val="4/3*#ppt_w"/>
                                          </p:val>
                                        </p:tav>
                                        <p:tav tm="100000">
                                          <p:val>
                                            <p:strVal val="#ppt_w"/>
                                          </p:val>
                                        </p:tav>
                                      </p:tavLst>
                                    </p:anim>
                                    <p:anim calcmode="lin" valueType="num">
                                      <p:cBhvr>
                                        <p:cTn id="21" dur="5000" fill="hold"/>
                                        <p:tgtEl>
                                          <p:spTgt spid="35"/>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1"/>
                                          </p:val>
                                        </p:tav>
                                        <p:tav tm="100000">
                                          <p:val>
                                            <p:strVal val="#ppt_x"/>
                                          </p:val>
                                        </p:tav>
                                      </p:tavLst>
                                    </p:anim>
                                    <p:anim calcmode="lin" valueType="num">
                                      <p:cBhvr>
                                        <p:cTn id="2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57158" y="4643450"/>
            <a:ext cx="821537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si hay un espacio que por antonomasia define la relajación y el descanso en la cultura japonesa este es el jardín. Puede ser de cualquier tipo, de rocas zen, de musgo, con estanques o sin ellos, con senderos por donde pasear.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9000">
        <p14:ripple dir="rd"/>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7"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0"/>
                                        <p:tgtEl>
                                          <p:spTgt spid="4"/>
                                        </p:tgtEl>
                                      </p:cBhvr>
                                    </p:animEffect>
                                  </p:childTnLst>
                                </p:cTn>
                              </p:par>
                              <p:par>
                                <p:cTn id="16" presetID="42" presetClass="entr" presetSubtype="0" fill="hold" nodeType="withEffect">
                                  <p:stCondLst>
                                    <p:cond delay="2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anim calcmode="lin" valueType="num">
                                      <p:cBhvr>
                                        <p:cTn id="19" dur="5000" fill="hold"/>
                                        <p:tgtEl>
                                          <p:spTgt spid="4"/>
                                        </p:tgtEl>
                                        <p:attrNameLst>
                                          <p:attrName>ppt_x</p:attrName>
                                        </p:attrNameLst>
                                      </p:cBhvr>
                                      <p:tavLst>
                                        <p:tav tm="0">
                                          <p:val>
                                            <p:strVal val="#ppt_x"/>
                                          </p:val>
                                        </p:tav>
                                        <p:tav tm="100000">
                                          <p:val>
                                            <p:strVal val="#ppt_x"/>
                                          </p:val>
                                        </p:tav>
                                      </p:tavLst>
                                    </p:anim>
                                    <p:anim calcmode="lin" valueType="num">
                                      <p:cBhvr>
                                        <p:cTn id="20" dur="5000" fill="hold"/>
                                        <p:tgtEl>
                                          <p:spTgt spid="4"/>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Grp="1" noChangeAspect="1"/>
          </p:cNvPicPr>
          <p:nvPr>
            <p:ph idx="1"/>
          </p:nvPr>
        </p:nvPicPr>
        <p:blipFill>
          <a:blip r:embed="rId2" cstate="print"/>
          <a:stretch>
            <a:fillRect/>
          </a:stretch>
        </p:blipFill>
        <p:spPr>
          <a:xfrm flipH="1">
            <a:off x="0" y="0"/>
            <a:ext cx="9144000" cy="5714999"/>
          </a:xfrm>
        </p:spPr>
      </p:pic>
      <p:pic>
        <p:nvPicPr>
          <p:cNvPr id="7" name="3 Marcador de contenido" descr="Imagen1.pn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642910" y="4643450"/>
            <a:ext cx="81439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jardines son toda una institución japonesa y en Tokio, como no podía ser de otro modo, están bien presentes. Los hay de estilo occidental, como el Parque </a:t>
            </a:r>
            <a:r>
              <a:rPr lang="es-ES" i="1" dirty="0" err="1" smtClean="0">
                <a:effectLst>
                  <a:glow rad="101600">
                    <a:srgbClr val="C00000">
                      <a:alpha val="60000"/>
                    </a:srgbClr>
                  </a:glow>
                  <a:outerShdw blurRad="38100" dist="38100" dir="2700000" algn="tl">
                    <a:srgbClr val="000000">
                      <a:alpha val="43137"/>
                    </a:srgbClr>
                  </a:outerShdw>
                </a:effectLst>
              </a:rPr>
              <a:t>Hibiya</a:t>
            </a:r>
            <a:r>
              <a:rPr lang="es-ES" i="1" dirty="0" smtClean="0">
                <a:effectLst>
                  <a:glow rad="101600">
                    <a:srgbClr val="C00000">
                      <a:alpha val="60000"/>
                    </a:srgbClr>
                  </a:glow>
                  <a:outerShdw blurRad="38100" dist="38100" dir="2700000" algn="tl">
                    <a:srgbClr val="000000">
                      <a:alpha val="43137"/>
                    </a:srgbClr>
                  </a:outerShdw>
                </a:effectLst>
              </a:rPr>
              <a:t> o jardines tradicionales como el Nacional </a:t>
            </a:r>
            <a:r>
              <a:rPr lang="es-ES" i="1" dirty="0" err="1" smtClean="0">
                <a:effectLst>
                  <a:glow rad="101600">
                    <a:srgbClr val="C00000">
                      <a:alpha val="60000"/>
                    </a:srgbClr>
                  </a:glow>
                  <a:outerShdw blurRad="38100" dist="38100" dir="2700000" algn="tl">
                    <a:srgbClr val="000000">
                      <a:alpha val="43137"/>
                    </a:srgbClr>
                  </a:outerShdw>
                </a:effectLst>
              </a:rPr>
              <a:t>Shinjuku</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Gyoen</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0000">
        <p14:flip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5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Scale>
                                      <p:cBhvr>
                                        <p:cTn id="10" dur="5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 dur="5000" decel="50000" fill="hold">
                                          <p:stCondLst>
                                            <p:cond delay="0"/>
                                          </p:stCondLst>
                                        </p:cTn>
                                        <p:tgtEl>
                                          <p:spTgt spid="4"/>
                                        </p:tgtEl>
                                        <p:attrNameLst>
                                          <p:attrName>ppt_x</p:attrName>
                                          <p:attrName>ppt_y</p:attrName>
                                        </p:attrNameLst>
                                      </p:cBhvr>
                                    </p:animMotion>
                                    <p:animEffect transition="in" filter="fade">
                                      <p:cBhvr>
                                        <p:cTn id="12" dur="5000"/>
                                        <p:tgtEl>
                                          <p:spTgt spid="4"/>
                                        </p:tgtEl>
                                      </p:cBhvr>
                                    </p:animEffect>
                                  </p:childTnLst>
                                </p:cTn>
                              </p:par>
                              <p:par>
                                <p:cTn id="13" presetID="47" presetClass="entr" presetSubtype="0" fill="hold" nodeType="withEffect">
                                  <p:stCondLst>
                                    <p:cond delay="200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0"/>
                                        <p:tgtEl>
                                          <p:spTgt spid="7"/>
                                        </p:tgtEl>
                                      </p:cBhvr>
                                    </p:animEffect>
                                    <p:anim calcmode="lin" valueType="num">
                                      <p:cBhvr>
                                        <p:cTn id="16" dur="5000" fill="hold"/>
                                        <p:tgtEl>
                                          <p:spTgt spid="7"/>
                                        </p:tgtEl>
                                        <p:attrNameLst>
                                          <p:attrName>ppt_x</p:attrName>
                                        </p:attrNameLst>
                                      </p:cBhvr>
                                      <p:tavLst>
                                        <p:tav tm="0">
                                          <p:val>
                                            <p:strVal val="#ppt_x"/>
                                          </p:val>
                                        </p:tav>
                                        <p:tav tm="100000">
                                          <p:val>
                                            <p:strVal val="#ppt_x"/>
                                          </p:val>
                                        </p:tav>
                                      </p:tavLst>
                                    </p:anim>
                                    <p:anim calcmode="lin" valueType="num">
                                      <p:cBhvr>
                                        <p:cTn id="17" dur="5000" fill="hold"/>
                                        <p:tgtEl>
                                          <p:spTgt spid="7"/>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200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0" fill="hold"/>
                                        <p:tgtEl>
                                          <p:spTgt spid="7"/>
                                        </p:tgtEl>
                                        <p:attrNameLst>
                                          <p:attrName>ppt_w</p:attrName>
                                        </p:attrNameLst>
                                      </p:cBhvr>
                                      <p:tavLst>
                                        <p:tav tm="0">
                                          <p:val>
                                            <p:strVal val="4/3*#ppt_w"/>
                                          </p:val>
                                        </p:tav>
                                        <p:tav tm="100000">
                                          <p:val>
                                            <p:strVal val="#ppt_w"/>
                                          </p:val>
                                        </p:tav>
                                      </p:tavLst>
                                    </p:anim>
                                    <p:anim calcmode="lin" valueType="num">
                                      <p:cBhvr>
                                        <p:cTn id="21" dur="5000" fill="hold"/>
                                        <p:tgtEl>
                                          <p:spTgt spid="7"/>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696718357292171317012.jpg"/>
          <p:cNvPicPr>
            <a:picLocks noChangeAspect="1"/>
          </p:cNvPicPr>
          <p:nvPr/>
        </p:nvPicPr>
        <p:blipFill>
          <a:blip r:embed="rId2" cstate="print"/>
          <a:stretch>
            <a:fillRect/>
          </a:stretch>
        </p:blipFill>
        <p:spPr bwMode="auto">
          <a:xfrm flipH="1">
            <a:off x="0" y="1"/>
            <a:ext cx="9144000" cy="5714999"/>
          </a:xfrm>
          <a:prstGeom prst="rect">
            <a:avLst/>
          </a:prstGeom>
          <a:noFill/>
          <a:ln w="9525">
            <a:noFill/>
            <a:miter lim="800000"/>
            <a:headEnd/>
            <a:tailEnd/>
          </a:ln>
        </p:spPr>
      </p:pic>
      <p:pic>
        <p:nvPicPr>
          <p:cNvPr id="13" name="12 Imagen" descr="173956_skaly-maskonur.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357158" y="4929202"/>
            <a:ext cx="835824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Central Park tokiota que se remonta al periodo Edo (1603-1867) o los que se encuentran escondidos dentro del Palacio Imperial, en pleno corazón de Tokio.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4000">
        <p14:flip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0"/>
                                        <p:tgtEl>
                                          <p:spTgt spid="4"/>
                                        </p:tgtEl>
                                      </p:cBhvr>
                                    </p:animEffect>
                                  </p:childTnLst>
                                </p:cTn>
                              </p:par>
                              <p:par>
                                <p:cTn id="8" presetID="2"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5000" fill="hold"/>
                                        <p:tgtEl>
                                          <p:spTgt spid="4"/>
                                        </p:tgtEl>
                                        <p:attrNameLst>
                                          <p:attrName>ppt_x</p:attrName>
                                        </p:attrNameLst>
                                      </p:cBhvr>
                                      <p:tavLst>
                                        <p:tav tm="0">
                                          <p:val>
                                            <p:strVal val="#ppt_x"/>
                                          </p:val>
                                        </p:tav>
                                        <p:tav tm="100000">
                                          <p:val>
                                            <p:strVal val="#ppt_x"/>
                                          </p:val>
                                        </p:tav>
                                      </p:tavLst>
                                    </p:anim>
                                    <p:anim calcmode="lin" valueType="num">
                                      <p:cBhvr additive="base">
                                        <p:cTn id="11" dur="5000" fill="hold"/>
                                        <p:tgtEl>
                                          <p:spTgt spid="4"/>
                                        </p:tgtEl>
                                        <p:attrNameLst>
                                          <p:attrName>ppt_y</p:attrName>
                                        </p:attrNameLst>
                                      </p:cBhvr>
                                      <p:tavLst>
                                        <p:tav tm="0">
                                          <p:val>
                                            <p:strVal val="1+#ppt_h/2"/>
                                          </p:val>
                                        </p:tav>
                                        <p:tav tm="100000">
                                          <p:val>
                                            <p:strVal val="#ppt_y"/>
                                          </p:val>
                                        </p:tav>
                                      </p:tavLst>
                                    </p:anim>
                                  </p:childTnLst>
                                </p:cTn>
                              </p:par>
                              <p:par>
                                <p:cTn id="12" presetID="23" presetClass="entr" presetSubtype="288" fill="hold" nodeType="withEffect">
                                  <p:stCondLst>
                                    <p:cond delay="2000"/>
                                  </p:stCondLst>
                                  <p:childTnLst>
                                    <p:set>
                                      <p:cBhvr>
                                        <p:cTn id="13" dur="1" fill="hold">
                                          <p:stCondLst>
                                            <p:cond delay="0"/>
                                          </p:stCondLst>
                                        </p:cTn>
                                        <p:tgtEl>
                                          <p:spTgt spid="13"/>
                                        </p:tgtEl>
                                        <p:attrNameLst>
                                          <p:attrName>style.visibility</p:attrName>
                                        </p:attrNameLst>
                                      </p:cBhvr>
                                      <p:to>
                                        <p:strVal val="visible"/>
                                      </p:to>
                                    </p:set>
                                    <p:anim calcmode="lin" valueType="num">
                                      <p:cBhvr>
                                        <p:cTn id="14" dur="5000" fill="hold"/>
                                        <p:tgtEl>
                                          <p:spTgt spid="13"/>
                                        </p:tgtEl>
                                        <p:attrNameLst>
                                          <p:attrName>ppt_w</p:attrName>
                                        </p:attrNameLst>
                                      </p:cBhvr>
                                      <p:tavLst>
                                        <p:tav tm="0">
                                          <p:val>
                                            <p:strVal val="4/3*#ppt_w"/>
                                          </p:val>
                                        </p:tav>
                                        <p:tav tm="100000">
                                          <p:val>
                                            <p:strVal val="#ppt_w"/>
                                          </p:val>
                                        </p:tav>
                                      </p:tavLst>
                                    </p:anim>
                                    <p:anim calcmode="lin" valueType="num">
                                      <p:cBhvr>
                                        <p:cTn id="15" dur="5000" fill="hold"/>
                                        <p:tgtEl>
                                          <p:spTgt spid="13"/>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0"/>
                                        <p:tgtEl>
                                          <p:spTgt spid="13"/>
                                        </p:tgtEl>
                                      </p:cBhvr>
                                    </p:animEffect>
                                    <p:anim calcmode="lin" valueType="num">
                                      <p:cBhvr>
                                        <p:cTn id="19" dur="5000" fill="hold"/>
                                        <p:tgtEl>
                                          <p:spTgt spid="13"/>
                                        </p:tgtEl>
                                        <p:attrNameLst>
                                          <p:attrName>ppt_x</p:attrName>
                                        </p:attrNameLst>
                                      </p:cBhvr>
                                      <p:tavLst>
                                        <p:tav tm="0">
                                          <p:val>
                                            <p:strVal val="#ppt_x"/>
                                          </p:val>
                                        </p:tav>
                                        <p:tav tm="100000">
                                          <p:val>
                                            <p:strVal val="#ppt_x"/>
                                          </p:val>
                                        </p:tav>
                                      </p:tavLst>
                                    </p:anim>
                                    <p:anim calcmode="lin" valueType="num">
                                      <p:cBhvr>
                                        <p:cTn id="20" dur="5000" fill="hold"/>
                                        <p:tgtEl>
                                          <p:spTgt spid="13"/>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1" y="0"/>
            <a:ext cx="9144002"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flipH="1">
            <a:off x="-2" y="0"/>
            <a:ext cx="9144002"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500034" y="4643450"/>
            <a:ext cx="81439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de estar en contacto estrecho con la naturaleza, cierto que Tokio es un destino urbano, pero no sólo eso. Alrededor de la ciudad, hay un sinfín de planes para calzarse las botas y cargar la mochila con un picnic y agua.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0000">
        <p14:honeycomb/>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10" presetClass="entr" presetSubtype="0" fill="hold" nodeType="withEffect">
                                  <p:stCondLst>
                                    <p:cond delay="2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0"/>
                                        <p:tgtEl>
                                          <p:spTgt spid="15"/>
                                        </p:tgtEl>
                                      </p:cBhvr>
                                    </p:animEffect>
                                  </p:childTnLst>
                                </p:cTn>
                              </p:par>
                              <p:par>
                                <p:cTn id="18" presetID="50" presetClass="entr" presetSubtype="0" decel="100000" fill="hold" nodeType="withEffect">
                                  <p:stCondLst>
                                    <p:cond delay="2000"/>
                                  </p:stCondLst>
                                  <p:childTnLst>
                                    <p:set>
                                      <p:cBhvr>
                                        <p:cTn id="19" dur="1" fill="hold">
                                          <p:stCondLst>
                                            <p:cond delay="0"/>
                                          </p:stCondLst>
                                        </p:cTn>
                                        <p:tgtEl>
                                          <p:spTgt spid="15"/>
                                        </p:tgtEl>
                                        <p:attrNameLst>
                                          <p:attrName>style.visibility</p:attrName>
                                        </p:attrNameLst>
                                      </p:cBhvr>
                                      <p:to>
                                        <p:strVal val="visible"/>
                                      </p:to>
                                    </p:set>
                                    <p:anim calcmode="lin" valueType="num">
                                      <p:cBhvr>
                                        <p:cTn id="20" dur="5000" fill="hold"/>
                                        <p:tgtEl>
                                          <p:spTgt spid="15"/>
                                        </p:tgtEl>
                                        <p:attrNameLst>
                                          <p:attrName>ppt_w</p:attrName>
                                        </p:attrNameLst>
                                      </p:cBhvr>
                                      <p:tavLst>
                                        <p:tav tm="0">
                                          <p:val>
                                            <p:strVal val="#ppt_w+.3"/>
                                          </p:val>
                                        </p:tav>
                                        <p:tav tm="100000">
                                          <p:val>
                                            <p:strVal val="#ppt_w"/>
                                          </p:val>
                                        </p:tav>
                                      </p:tavLst>
                                    </p:anim>
                                    <p:anim calcmode="lin" valueType="num">
                                      <p:cBhvr>
                                        <p:cTn id="21" dur="5000" fill="hold"/>
                                        <p:tgtEl>
                                          <p:spTgt spid="15"/>
                                        </p:tgtEl>
                                        <p:attrNameLst>
                                          <p:attrName>ppt_h</p:attrName>
                                        </p:attrNameLst>
                                      </p:cBhvr>
                                      <p:tavLst>
                                        <p:tav tm="0">
                                          <p:val>
                                            <p:strVal val="#ppt_h"/>
                                          </p:val>
                                        </p:tav>
                                        <p:tav tm="100000">
                                          <p:val>
                                            <p:strVal val="#ppt_h"/>
                                          </p:val>
                                        </p:tav>
                                      </p:tavLst>
                                    </p:anim>
                                    <p:animEffect transition="in" filter="fade">
                                      <p:cBhvr>
                                        <p:cTn id="22" dur="5000"/>
                                        <p:tgtEl>
                                          <p:spTgt spid="15"/>
                                        </p:tgtEl>
                                      </p:cBhvr>
                                    </p:animEffect>
                                  </p:childTnLst>
                                </p:cTn>
                              </p:par>
                            </p:childTnLst>
                          </p:cTn>
                        </p:par>
                        <p:par>
                          <p:cTn id="23" fill="hold">
                            <p:stCondLst>
                              <p:cond delay="7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3814" y="0"/>
            <a:ext cx="9151623" cy="5714999"/>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flipH="1">
            <a:off x="2541" y="0"/>
            <a:ext cx="9138916" cy="5707063"/>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0238"/>
          </a:xfrm>
          <a:prstGeom prst="rect">
            <a:avLst/>
          </a:prstGeom>
          <a:noFill/>
          <a:ln w="9525">
            <a:noFill/>
            <a:miter lim="800000"/>
            <a:headEnd/>
            <a:tailEnd/>
          </a:ln>
        </p:spPr>
      </p:pic>
      <p:sp>
        <p:nvSpPr>
          <p:cNvPr id="5" name="4 CuadroTexto"/>
          <p:cNvSpPr txBox="1"/>
          <p:nvPr/>
        </p:nvSpPr>
        <p:spPr>
          <a:xfrm>
            <a:off x="428596" y="4357698"/>
            <a:ext cx="828680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los tokiotas les encanta salir el fin de semana o festivos a lugares cercanos como el Monte </a:t>
            </a:r>
            <a:r>
              <a:rPr lang="es-ES" i="1" dirty="0" err="1" smtClean="0">
                <a:effectLst>
                  <a:glow rad="101600">
                    <a:srgbClr val="C00000">
                      <a:alpha val="60000"/>
                    </a:srgbClr>
                  </a:glow>
                  <a:outerShdw blurRad="38100" dist="38100" dir="2700000" algn="tl">
                    <a:srgbClr val="000000">
                      <a:alpha val="43137"/>
                    </a:srgbClr>
                  </a:outerShdw>
                </a:effectLst>
              </a:rPr>
              <a:t>Takao</a:t>
            </a:r>
            <a:r>
              <a:rPr lang="es-ES" i="1" dirty="0" smtClean="0">
                <a:effectLst>
                  <a:glow rad="101600">
                    <a:srgbClr val="C00000">
                      <a:alpha val="60000"/>
                    </a:srgbClr>
                  </a:glow>
                  <a:outerShdw blurRad="38100" dist="38100" dir="2700000" algn="tl">
                    <a:srgbClr val="000000">
                      <a:alpha val="43137"/>
                    </a:srgbClr>
                  </a:outerShdw>
                </a:effectLst>
              </a:rPr>
              <a:t>, todo un refugio natural, a solo 50 minutos en tren de la estación </a:t>
            </a:r>
            <a:r>
              <a:rPr lang="es-ES" i="1" dirty="0" err="1" smtClean="0">
                <a:effectLst>
                  <a:glow rad="101600">
                    <a:srgbClr val="C00000">
                      <a:alpha val="60000"/>
                    </a:srgbClr>
                  </a:glow>
                  <a:outerShdw blurRad="38100" dist="38100" dir="2700000" algn="tl">
                    <a:srgbClr val="000000">
                      <a:alpha val="43137"/>
                    </a:srgbClr>
                  </a:outerShdw>
                </a:effectLst>
              </a:rPr>
              <a:t>Shinjuku</a:t>
            </a:r>
            <a:r>
              <a:rPr lang="es-ES" i="1" dirty="0" smtClean="0">
                <a:effectLst>
                  <a:glow rad="101600">
                    <a:srgbClr val="C00000">
                      <a:alpha val="60000"/>
                    </a:srgbClr>
                  </a:glow>
                  <a:outerShdw blurRad="38100" dist="38100" dir="2700000" algn="tl">
                    <a:srgbClr val="000000">
                      <a:alpha val="43137"/>
                    </a:srgbClr>
                  </a:outerShdw>
                </a:effectLst>
              </a:rPr>
              <a:t>. Vale la pena sobre todo en otoño, cuando el paisaje alcanza niveles visuales realmente sublimes.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34000">
        <p15:prstTrans prst="curtains"/>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5000" fill="hold"/>
                                        <p:tgtEl>
                                          <p:spTgt spid="15"/>
                                        </p:tgtEl>
                                        <p:attrNameLst>
                                          <p:attrName>ppt_w</p:attrName>
                                        </p:attrNameLst>
                                      </p:cBhvr>
                                      <p:tavLst>
                                        <p:tav tm="0">
                                          <p:val>
                                            <p:strVal val="4/3*#ppt_w"/>
                                          </p:val>
                                        </p:tav>
                                        <p:tav tm="100000">
                                          <p:val>
                                            <p:strVal val="#ppt_w"/>
                                          </p:val>
                                        </p:tav>
                                      </p:tavLst>
                                    </p:anim>
                                    <p:anim calcmode="lin" valueType="num">
                                      <p:cBhvr>
                                        <p:cTn id="11" dur="5000" fill="hold"/>
                                        <p:tgtEl>
                                          <p:spTgt spid="15"/>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10" presetClass="entr" presetSubtype="0" fill="hold" nodeType="withEffect">
                                  <p:stCondLst>
                                    <p:cond delay="2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0"/>
                                        <p:tgtEl>
                                          <p:spTgt spid="4"/>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strVal val="4/3*#ppt_w"/>
                                          </p:val>
                                        </p:tav>
                                        <p:tav tm="100000">
                                          <p:val>
                                            <p:strVal val="#ppt_w"/>
                                          </p:val>
                                        </p:tav>
                                      </p:tavLst>
                                    </p:anim>
                                    <p:anim calcmode="lin" valueType="num">
                                      <p:cBhvr>
                                        <p:cTn id="21" dur="5000" fill="hold"/>
                                        <p:tgtEl>
                                          <p:spTgt spid="4"/>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flipH="1">
            <a:off x="6348" y="0"/>
            <a:ext cx="9131301" cy="5707063"/>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3999" cy="5714999"/>
          </a:xfrm>
          <a:prstGeom prst="rect">
            <a:avLst/>
          </a:prstGeom>
          <a:noFill/>
          <a:ln w="9525">
            <a:noFill/>
            <a:miter lim="800000"/>
            <a:headEnd/>
            <a:tailEnd/>
          </a:ln>
        </p:spPr>
      </p:pic>
      <p:sp>
        <p:nvSpPr>
          <p:cNvPr id="4" name="3 CuadroTexto"/>
          <p:cNvSpPr txBox="1"/>
          <p:nvPr/>
        </p:nvSpPr>
        <p:spPr>
          <a:xfrm>
            <a:off x="571472" y="4286260"/>
            <a:ext cx="800105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desfiladero de </a:t>
            </a:r>
            <a:r>
              <a:rPr lang="es-ES" i="1" dirty="0" err="1" smtClean="0">
                <a:effectLst>
                  <a:glow rad="101600">
                    <a:srgbClr val="C00000">
                      <a:alpha val="60000"/>
                    </a:srgbClr>
                  </a:glow>
                  <a:outerShdw blurRad="38100" dist="38100" dir="2700000" algn="tl">
                    <a:srgbClr val="000000">
                      <a:alpha val="43137"/>
                    </a:srgbClr>
                  </a:outerShdw>
                </a:effectLst>
              </a:rPr>
              <a:t>Sodake</a:t>
            </a:r>
            <a:r>
              <a:rPr lang="es-ES" i="1" dirty="0" smtClean="0">
                <a:effectLst>
                  <a:glow rad="101600">
                    <a:srgbClr val="C00000">
                      <a:alpha val="60000"/>
                    </a:srgbClr>
                  </a:glow>
                  <a:outerShdw blurRad="38100" dist="38100" dir="2700000" algn="tl">
                    <a:srgbClr val="000000">
                      <a:alpha val="43137"/>
                    </a:srgbClr>
                  </a:outerShdw>
                </a:effectLst>
              </a:rPr>
              <a:t> también proporciona buenos momentos en la naturaleza, moviéndose en bicicleta entre las nostálgicas aldeas de la zona. Y todo ello sin olvidar que desde la ciudad se puede ir hasta los pies de la montaña y volver en un solo día al Monte </a:t>
            </a:r>
            <a:r>
              <a:rPr lang="es-ES" i="1" dirty="0" err="1" smtClean="0">
                <a:effectLst>
                  <a:glow rad="101600">
                    <a:srgbClr val="C00000">
                      <a:alpha val="60000"/>
                    </a:srgbClr>
                  </a:glow>
                  <a:outerShdw blurRad="38100" dist="38100" dir="2700000" algn="tl">
                    <a:srgbClr val="000000">
                      <a:alpha val="43137"/>
                    </a:srgbClr>
                  </a:outerShdw>
                </a:effectLst>
              </a:rPr>
              <a:t>Fuji</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33000">
        <p15:prstTrans prst="curtains"/>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42"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0"/>
                                        <p:tgtEl>
                                          <p:spTgt spid="16"/>
                                        </p:tgtEl>
                                      </p:cBhvr>
                                    </p:animEffect>
                                    <p:anim calcmode="lin" valueType="num">
                                      <p:cBhvr>
                                        <p:cTn id="11" dur="5000" fill="hold"/>
                                        <p:tgtEl>
                                          <p:spTgt spid="16"/>
                                        </p:tgtEl>
                                        <p:attrNameLst>
                                          <p:attrName>ppt_x</p:attrName>
                                        </p:attrNameLst>
                                      </p:cBhvr>
                                      <p:tavLst>
                                        <p:tav tm="0">
                                          <p:val>
                                            <p:strVal val="#ppt_x"/>
                                          </p:val>
                                        </p:tav>
                                        <p:tav tm="100000">
                                          <p:val>
                                            <p:strVal val="#ppt_x"/>
                                          </p:val>
                                        </p:tav>
                                      </p:tavLst>
                                    </p:anim>
                                    <p:anim calcmode="lin" valueType="num">
                                      <p:cBhvr>
                                        <p:cTn id="12" dur="5000" fill="hold"/>
                                        <p:tgtEl>
                                          <p:spTgt spid="16"/>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0"/>
                                        <p:tgtEl>
                                          <p:spTgt spid="15"/>
                                        </p:tgtEl>
                                      </p:cBhvr>
                                    </p:animEffect>
                                  </p:childTnLst>
                                </p:cTn>
                              </p:par>
                              <p:par>
                                <p:cTn id="16" presetID="50" presetClass="entr" presetSubtype="0" decel="100000" fill="hold" nodeType="withEffect">
                                  <p:stCondLst>
                                    <p:cond delay="200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0" fill="hold"/>
                                        <p:tgtEl>
                                          <p:spTgt spid="15"/>
                                        </p:tgtEl>
                                        <p:attrNameLst>
                                          <p:attrName>ppt_w</p:attrName>
                                        </p:attrNameLst>
                                      </p:cBhvr>
                                      <p:tavLst>
                                        <p:tav tm="0">
                                          <p:val>
                                            <p:strVal val="#ppt_w+.3"/>
                                          </p:val>
                                        </p:tav>
                                        <p:tav tm="100000">
                                          <p:val>
                                            <p:strVal val="#ppt_w"/>
                                          </p:val>
                                        </p:tav>
                                      </p:tavLst>
                                    </p:anim>
                                    <p:anim calcmode="lin" valueType="num">
                                      <p:cBhvr>
                                        <p:cTn id="19" dur="5000" fill="hold"/>
                                        <p:tgtEl>
                                          <p:spTgt spid="15"/>
                                        </p:tgtEl>
                                        <p:attrNameLst>
                                          <p:attrName>ppt_h</p:attrName>
                                        </p:attrNameLst>
                                      </p:cBhvr>
                                      <p:tavLst>
                                        <p:tav tm="0">
                                          <p:val>
                                            <p:strVal val="#ppt_h"/>
                                          </p:val>
                                        </p:tav>
                                        <p:tav tm="100000">
                                          <p:val>
                                            <p:strVal val="#ppt_h"/>
                                          </p:val>
                                        </p:tav>
                                      </p:tavLst>
                                    </p:anim>
                                    <p:animEffect transition="in" filter="fade">
                                      <p:cBhvr>
                                        <p:cTn id="20" dur="5000"/>
                                        <p:tgtEl>
                                          <p:spTgt spid="15"/>
                                        </p:tgtEl>
                                      </p:cBhvr>
                                    </p:animEffect>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flipH="1">
            <a:off x="-1" y="0"/>
            <a:ext cx="9144000" cy="6143648"/>
          </a:xfrm>
          <a:prstGeom prst="rect">
            <a:avLst/>
          </a:prstGeom>
          <a:noFill/>
          <a:ln w="9525">
            <a:noFill/>
            <a:miter lim="800000"/>
            <a:headEnd/>
            <a:tailEnd/>
          </a:ln>
        </p:spPr>
      </p:pic>
      <p:pic>
        <p:nvPicPr>
          <p:cNvPr id="8" name="7 Imagen" descr="706c329b28a7ad873fd18e0fd15fea43.jpg"/>
          <p:cNvPicPr>
            <a:picLocks noGrp="1" noChangeAspect="1"/>
          </p:cNvPicPr>
          <p:nvPr isPhoto="1"/>
        </p:nvPicPr>
        <p:blipFill>
          <a:blip r:embed="rId2" cstate="print"/>
          <a:stretch>
            <a:fillRect/>
          </a:stretch>
        </p:blipFill>
        <p:spPr bwMode="auto">
          <a:xfrm>
            <a:off x="0" y="0"/>
            <a:ext cx="9144000" cy="6143648"/>
          </a:xfrm>
          <a:prstGeom prst="rect">
            <a:avLst/>
          </a:prstGeom>
          <a:noFill/>
          <a:ln w="9525">
            <a:noFill/>
            <a:miter lim="800000"/>
            <a:headEnd/>
            <a:tailEnd/>
          </a:ln>
        </p:spPr>
      </p:pic>
      <p:sp>
        <p:nvSpPr>
          <p:cNvPr id="4" name="3 CuadroTexto"/>
          <p:cNvSpPr txBox="1"/>
          <p:nvPr/>
        </p:nvSpPr>
        <p:spPr>
          <a:xfrm>
            <a:off x="571472" y="4357698"/>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Museo </a:t>
            </a:r>
            <a:r>
              <a:rPr lang="es-ES" i="1" dirty="0" err="1" smtClean="0">
                <a:effectLst>
                  <a:glow rad="101600">
                    <a:srgbClr val="C00000">
                      <a:alpha val="60000"/>
                    </a:srgbClr>
                  </a:glow>
                  <a:outerShdw blurRad="38100" dist="38100" dir="2700000" algn="tl">
                    <a:srgbClr val="000000">
                      <a:alpha val="43137"/>
                    </a:srgbClr>
                  </a:outerShdw>
                </a:effectLst>
              </a:rPr>
              <a:t>Ghibli</a:t>
            </a:r>
            <a:r>
              <a:rPr lang="es-ES" i="1" dirty="0" smtClean="0">
                <a:effectLst>
                  <a:glow rad="101600">
                    <a:srgbClr val="C00000">
                      <a:alpha val="60000"/>
                    </a:srgbClr>
                  </a:glow>
                  <a:outerShdw blurRad="38100" dist="38100" dir="2700000" algn="tl">
                    <a:srgbClr val="000000">
                      <a:alpha val="43137"/>
                    </a:srgbClr>
                  </a:outerShdw>
                </a:effectLst>
              </a:rPr>
              <a:t>, ubicado en </a:t>
            </a:r>
            <a:r>
              <a:rPr lang="es-ES" i="1" dirty="0" err="1" smtClean="0">
                <a:effectLst>
                  <a:glow rad="101600">
                    <a:srgbClr val="C00000">
                      <a:alpha val="60000"/>
                    </a:srgbClr>
                  </a:glow>
                  <a:outerShdw blurRad="38100" dist="38100" dir="2700000" algn="tl">
                    <a:srgbClr val="000000">
                      <a:alpha val="43137"/>
                    </a:srgbClr>
                  </a:outerShdw>
                </a:effectLst>
              </a:rPr>
              <a:t>Mitaka</a:t>
            </a:r>
            <a:r>
              <a:rPr lang="es-ES" i="1" dirty="0" smtClean="0">
                <a:effectLst>
                  <a:glow rad="101600">
                    <a:srgbClr val="C00000">
                      <a:alpha val="60000"/>
                    </a:srgbClr>
                  </a:glow>
                  <a:outerShdw blurRad="38100" dist="38100" dir="2700000" algn="tl">
                    <a:srgbClr val="000000">
                      <a:alpha val="43137"/>
                    </a:srgbClr>
                  </a:outerShdw>
                </a:effectLst>
              </a:rPr>
              <a:t>, Tokio, es un lugar mágico para los amantes de la animación japonesa. Fundado por el estudio de animación </a:t>
            </a:r>
            <a:r>
              <a:rPr lang="es-ES" i="1" dirty="0" err="1" smtClean="0">
                <a:effectLst>
                  <a:glow rad="101600">
                    <a:srgbClr val="C00000">
                      <a:alpha val="60000"/>
                    </a:srgbClr>
                  </a:glow>
                  <a:outerShdw blurRad="38100" dist="38100" dir="2700000" algn="tl">
                    <a:srgbClr val="000000">
                      <a:alpha val="43137"/>
                    </a:srgbClr>
                  </a:outerShdw>
                </a:effectLst>
              </a:rPr>
              <a:t>Ghibli</a:t>
            </a:r>
            <a:r>
              <a:rPr lang="es-ES" i="1" dirty="0" smtClean="0">
                <a:effectLst>
                  <a:glow rad="101600">
                    <a:srgbClr val="C00000">
                      <a:alpha val="60000"/>
                    </a:srgbClr>
                  </a:glow>
                  <a:outerShdw blurRad="38100" dist="38100" dir="2700000" algn="tl">
                    <a:srgbClr val="000000">
                      <a:alpha val="43137"/>
                    </a:srgbClr>
                  </a:outerShdw>
                </a:effectLst>
              </a:rPr>
              <a:t>, el museo es una atracción única que transporta a los visitantes al fascinante mundo de las películas de </a:t>
            </a:r>
            <a:r>
              <a:rPr lang="es-ES" i="1" dirty="0" err="1" smtClean="0">
                <a:effectLst>
                  <a:glow rad="101600">
                    <a:srgbClr val="C00000">
                      <a:alpha val="60000"/>
                    </a:srgbClr>
                  </a:glow>
                  <a:outerShdw blurRad="38100" dist="38100" dir="2700000" algn="tl">
                    <a:srgbClr val="000000">
                      <a:alpha val="43137"/>
                    </a:srgbClr>
                  </a:outerShdw>
                </a:effectLst>
              </a:rPr>
              <a:t>Hayao</a:t>
            </a:r>
            <a:r>
              <a:rPr lang="es-ES" i="1" dirty="0" smtClean="0">
                <a:effectLst>
                  <a:glow rad="101600">
                    <a:srgbClr val="C00000">
                      <a:alpha val="60000"/>
                    </a:srgbClr>
                  </a:glow>
                  <a:outerShdw blurRad="38100" dist="38100" dir="2700000" algn="tl">
                    <a:srgbClr val="000000">
                      <a:alpha val="43137"/>
                    </a:srgbClr>
                  </a:outerShdw>
                </a:effectLst>
              </a:rPr>
              <a:t> Miyazaki e </a:t>
            </a:r>
            <a:r>
              <a:rPr lang="es-ES" i="1" dirty="0" err="1" smtClean="0">
                <a:effectLst>
                  <a:glow rad="101600">
                    <a:srgbClr val="C00000">
                      <a:alpha val="60000"/>
                    </a:srgbClr>
                  </a:glow>
                  <a:outerShdw blurRad="38100" dist="38100" dir="2700000" algn="tl">
                    <a:srgbClr val="000000">
                      <a:alpha val="43137"/>
                    </a:srgbClr>
                  </a:outerShdw>
                </a:effectLst>
              </a:rPr>
              <a:t>Isao</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Takahata</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5000">
        <p14:switch dir="r"/>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0" fill="hold"/>
                                        <p:tgtEl>
                                          <p:spTgt spid="10"/>
                                        </p:tgtEl>
                                        <p:attrNameLst>
                                          <p:attrName>ppt_w</p:attrName>
                                        </p:attrNameLst>
                                      </p:cBhvr>
                                      <p:tavLst>
                                        <p:tav tm="0">
                                          <p:val>
                                            <p:fltVal val="0"/>
                                          </p:val>
                                        </p:tav>
                                        <p:tav tm="100000">
                                          <p:val>
                                            <p:strVal val="#ppt_w"/>
                                          </p:val>
                                        </p:tav>
                                      </p:tavLst>
                                    </p:anim>
                                    <p:anim calcmode="lin" valueType="num">
                                      <p:cBhvr>
                                        <p:cTn id="8" dur="5000" fill="hold"/>
                                        <p:tgtEl>
                                          <p:spTgt spid="10"/>
                                        </p:tgtEl>
                                        <p:attrNameLst>
                                          <p:attrName>ppt_h</p:attrName>
                                        </p:attrNameLst>
                                      </p:cBhvr>
                                      <p:tavLst>
                                        <p:tav tm="0">
                                          <p:val>
                                            <p:strVal val="#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2)">
                                      <p:cBhvr>
                                        <p:cTn id="11" dur="5000"/>
                                        <p:tgtEl>
                                          <p:spTgt spid="10"/>
                                        </p:tgtEl>
                                      </p:cBhvr>
                                    </p:animEffect>
                                  </p:childTnLst>
                                </p:cTn>
                              </p:par>
                              <p:par>
                                <p:cTn id="12" presetID="42" presetClass="entr" presetSubtype="0" fill="hold" nodeType="withEffect">
                                  <p:stCondLst>
                                    <p:cond delay="200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0"/>
                                        <p:tgtEl>
                                          <p:spTgt spid="8"/>
                                        </p:tgtEl>
                                      </p:cBhvr>
                                    </p:animEffect>
                                    <p:anim calcmode="lin" valueType="num">
                                      <p:cBhvr>
                                        <p:cTn id="15" dur="5000" fill="hold"/>
                                        <p:tgtEl>
                                          <p:spTgt spid="8"/>
                                        </p:tgtEl>
                                        <p:attrNameLst>
                                          <p:attrName>ppt_x</p:attrName>
                                        </p:attrNameLst>
                                      </p:cBhvr>
                                      <p:tavLst>
                                        <p:tav tm="0">
                                          <p:val>
                                            <p:strVal val="#ppt_x"/>
                                          </p:val>
                                        </p:tav>
                                        <p:tav tm="100000">
                                          <p:val>
                                            <p:strVal val="#ppt_x"/>
                                          </p:val>
                                        </p:tav>
                                      </p:tavLst>
                                    </p:anim>
                                    <p:anim calcmode="lin" valueType="num">
                                      <p:cBhvr>
                                        <p:cTn id="16" dur="5000" fill="hold"/>
                                        <p:tgtEl>
                                          <p:spTgt spid="8"/>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2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0" fill="hold"/>
                                        <p:tgtEl>
                                          <p:spTgt spid="8"/>
                                        </p:tgtEl>
                                        <p:attrNameLst>
                                          <p:attrName>ppt_w</p:attrName>
                                        </p:attrNameLst>
                                      </p:cBhvr>
                                      <p:tavLst>
                                        <p:tav tm="0">
                                          <p:val>
                                            <p:strVal val="4/3*#ppt_w"/>
                                          </p:val>
                                        </p:tav>
                                        <p:tav tm="100000">
                                          <p:val>
                                            <p:strVal val="#ppt_w"/>
                                          </p:val>
                                        </p:tav>
                                      </p:tavLst>
                                    </p:anim>
                                    <p:anim calcmode="lin" valueType="num">
                                      <p:cBhvr>
                                        <p:cTn id="20" dur="5000" fill="hold"/>
                                        <p:tgtEl>
                                          <p:spTgt spid="8"/>
                                        </p:tgtEl>
                                        <p:attrNameLst>
                                          <p:attrName>ppt_h</p:attrName>
                                        </p:attrNameLst>
                                      </p:cBhvr>
                                      <p:tavLst>
                                        <p:tav tm="0">
                                          <p:val>
                                            <p:strVal val="4/3*#ppt_h"/>
                                          </p:val>
                                        </p:tav>
                                        <p:tav tm="100000">
                                          <p:val>
                                            <p:strVal val="#ppt_h"/>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1" y="0"/>
            <a:ext cx="9143999"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4" name="3 CuadroTexto"/>
          <p:cNvSpPr txBox="1"/>
          <p:nvPr/>
        </p:nvSpPr>
        <p:spPr>
          <a:xfrm>
            <a:off x="500034" y="4357698"/>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su interior, se pueden admirar obras de arte originales de las películas, explorar salas interactivas que recrean los ambientes del estudio y descubrir los secretos de la animación tradicional. El Museo </a:t>
            </a:r>
            <a:r>
              <a:rPr lang="es-ES" i="1" dirty="0" err="1" smtClean="0">
                <a:effectLst>
                  <a:glow rad="101600">
                    <a:srgbClr val="C00000">
                      <a:alpha val="60000"/>
                    </a:srgbClr>
                  </a:glow>
                  <a:outerShdw blurRad="38100" dist="38100" dir="2700000" algn="tl">
                    <a:srgbClr val="000000">
                      <a:alpha val="43137"/>
                    </a:srgbClr>
                  </a:outerShdw>
                </a:effectLst>
              </a:rPr>
              <a:t>Ghibli</a:t>
            </a:r>
            <a:r>
              <a:rPr lang="es-ES" i="1" dirty="0" smtClean="0">
                <a:effectLst>
                  <a:glow rad="101600">
                    <a:srgbClr val="C00000">
                      <a:alpha val="60000"/>
                    </a:srgbClr>
                  </a:glow>
                  <a:outerShdw blurRad="38100" dist="38100" dir="2700000" algn="tl">
                    <a:srgbClr val="000000">
                      <a:alpha val="43137"/>
                    </a:srgbClr>
                  </a:outerShdw>
                </a:effectLst>
              </a:rPr>
              <a:t> es un espacio dedicado a la imaginación, la creatividad y el arte de la animación.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6000">
        <p14:switch dir="l"/>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0"/>
                                        <p:tgtEl>
                                          <p:spTgt spid="16"/>
                                        </p:tgtEl>
                                      </p:cBhvr>
                                    </p:animEffect>
                                  </p:childTnLst>
                                </p:cTn>
                              </p:par>
                              <p:par>
                                <p:cTn id="16" presetID="50" presetClass="entr" presetSubtype="0" decel="100000" fill="hold" nodeType="withEffect">
                                  <p:stCondLst>
                                    <p:cond delay="2000"/>
                                  </p:stCondLst>
                                  <p:childTnLst>
                                    <p:set>
                                      <p:cBhvr>
                                        <p:cTn id="17" dur="1" fill="hold">
                                          <p:stCondLst>
                                            <p:cond delay="0"/>
                                          </p:stCondLst>
                                        </p:cTn>
                                        <p:tgtEl>
                                          <p:spTgt spid="16"/>
                                        </p:tgtEl>
                                        <p:attrNameLst>
                                          <p:attrName>style.visibility</p:attrName>
                                        </p:attrNameLst>
                                      </p:cBhvr>
                                      <p:to>
                                        <p:strVal val="visible"/>
                                      </p:to>
                                    </p:set>
                                    <p:anim calcmode="lin" valueType="num">
                                      <p:cBhvr>
                                        <p:cTn id="18" dur="5000" fill="hold"/>
                                        <p:tgtEl>
                                          <p:spTgt spid="16"/>
                                        </p:tgtEl>
                                        <p:attrNameLst>
                                          <p:attrName>ppt_w</p:attrName>
                                        </p:attrNameLst>
                                      </p:cBhvr>
                                      <p:tavLst>
                                        <p:tav tm="0">
                                          <p:val>
                                            <p:strVal val="#ppt_w+.3"/>
                                          </p:val>
                                        </p:tav>
                                        <p:tav tm="100000">
                                          <p:val>
                                            <p:strVal val="#ppt_w"/>
                                          </p:val>
                                        </p:tav>
                                      </p:tavLst>
                                    </p:anim>
                                    <p:anim calcmode="lin" valueType="num">
                                      <p:cBhvr>
                                        <p:cTn id="19" dur="5000" fill="hold"/>
                                        <p:tgtEl>
                                          <p:spTgt spid="16"/>
                                        </p:tgtEl>
                                        <p:attrNameLst>
                                          <p:attrName>ppt_h</p:attrName>
                                        </p:attrNameLst>
                                      </p:cBhvr>
                                      <p:tavLst>
                                        <p:tav tm="0">
                                          <p:val>
                                            <p:strVal val="#ppt_h"/>
                                          </p:val>
                                        </p:tav>
                                        <p:tav tm="100000">
                                          <p:val>
                                            <p:strVal val="#ppt_h"/>
                                          </p:val>
                                        </p:tav>
                                      </p:tavLst>
                                    </p:anim>
                                    <p:animEffect transition="in" filter="fade">
                                      <p:cBhvr>
                                        <p:cTn id="20" dur="5000"/>
                                        <p:tgtEl>
                                          <p:spTgt spid="16"/>
                                        </p:tgtEl>
                                      </p:cBhvr>
                                    </p:animEffect>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flipH="1">
            <a:off x="-2" y="-399282"/>
            <a:ext cx="9143999" cy="6084915"/>
          </a:xfrm>
          <a:prstGeom prst="rect">
            <a:avLst/>
          </a:prstGeom>
          <a:noFill/>
          <a:ln w="9525">
            <a:noFill/>
            <a:miter lim="800000"/>
            <a:headEnd/>
            <a:tailEnd/>
          </a:ln>
        </p:spPr>
      </p:pic>
      <p:pic>
        <p:nvPicPr>
          <p:cNvPr id="8" name="7 Imagen" descr="706c329b28a7ad873fd18e0fd15fea43.jpg"/>
          <p:cNvPicPr>
            <a:picLocks noGrp="1" noChangeAspect="1"/>
          </p:cNvPicPr>
          <p:nvPr isPhoto="1"/>
        </p:nvPicPr>
        <p:blipFill>
          <a:blip r:embed="rId2" cstate="print"/>
          <a:stretch>
            <a:fillRect/>
          </a:stretch>
        </p:blipFill>
        <p:spPr bwMode="auto">
          <a:xfrm>
            <a:off x="0" y="-399282"/>
            <a:ext cx="9143999" cy="6084915"/>
          </a:xfrm>
          <a:prstGeom prst="rect">
            <a:avLst/>
          </a:prstGeom>
          <a:noFill/>
          <a:ln w="9525">
            <a:noFill/>
            <a:miter lim="800000"/>
            <a:headEnd/>
            <a:tailEnd/>
          </a:ln>
        </p:spPr>
      </p:pic>
      <p:sp>
        <p:nvSpPr>
          <p:cNvPr id="4" name="3 CuadroTexto"/>
          <p:cNvSpPr txBox="1"/>
          <p:nvPr/>
        </p:nvSpPr>
        <p:spPr>
          <a:xfrm>
            <a:off x="214282" y="4643450"/>
            <a:ext cx="8501122" cy="923330"/>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Odaiba</a:t>
            </a:r>
            <a:r>
              <a:rPr lang="es-ES" i="1" dirty="0" smtClean="0">
                <a:effectLst>
                  <a:glow rad="101600">
                    <a:srgbClr val="C00000">
                      <a:alpha val="60000"/>
                    </a:srgbClr>
                  </a:glow>
                  <a:outerShdw blurRad="38100" dist="38100" dir="2700000" algn="tl">
                    <a:srgbClr val="000000">
                      <a:alpha val="43137"/>
                    </a:srgbClr>
                  </a:outerShdw>
                </a:effectLst>
              </a:rPr>
              <a:t>, una isla artificial situada en la bahía de Tokio y conectada con la ciudad por el largo puente </a:t>
            </a:r>
            <a:r>
              <a:rPr lang="es-ES" i="1" dirty="0" err="1" smtClean="0">
                <a:effectLst>
                  <a:glow rad="101600">
                    <a:srgbClr val="C00000">
                      <a:alpha val="60000"/>
                    </a:srgbClr>
                  </a:glow>
                  <a:outerShdw blurRad="38100" dist="38100" dir="2700000" algn="tl">
                    <a:srgbClr val="000000">
                      <a:alpha val="43137"/>
                    </a:srgbClr>
                  </a:outerShdw>
                </a:effectLst>
              </a:rPr>
              <a:t>Rainbow</a:t>
            </a:r>
            <a:r>
              <a:rPr lang="es-ES" i="1" dirty="0" smtClean="0">
                <a:effectLst>
                  <a:glow rad="101600">
                    <a:srgbClr val="C00000">
                      <a:alpha val="60000"/>
                    </a:srgbClr>
                  </a:glow>
                  <a:outerShdw blurRad="38100" dist="38100" dir="2700000" algn="tl">
                    <a:srgbClr val="000000">
                      <a:alpha val="43137"/>
                    </a:srgbClr>
                  </a:outerShdw>
                </a:effectLst>
              </a:rPr>
              <a:t>, es otro de los lugares imprescindibles que ver en Tokio. Además, aquí podrás ver una pequeña réplica de la Estatua de la Libertad.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2000">
        <p:wipe dir="d"/>
      </p:transition>
    </mc:Choice>
    <mc:Fallback>
      <p:transition spd="slow" advTm="32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0" fill="hold"/>
                                        <p:tgtEl>
                                          <p:spTgt spid="10"/>
                                        </p:tgtEl>
                                        <p:attrNameLst>
                                          <p:attrName>ppt_w</p:attrName>
                                        </p:attrNameLst>
                                      </p:cBhvr>
                                      <p:tavLst>
                                        <p:tav tm="0">
                                          <p:val>
                                            <p:fltVal val="0"/>
                                          </p:val>
                                        </p:tav>
                                        <p:tav tm="100000">
                                          <p:val>
                                            <p:strVal val="#ppt_w"/>
                                          </p:val>
                                        </p:tav>
                                      </p:tavLst>
                                    </p:anim>
                                    <p:anim calcmode="lin" valueType="num">
                                      <p:cBhvr>
                                        <p:cTn id="8" dur="5000" fill="hold"/>
                                        <p:tgtEl>
                                          <p:spTgt spid="10"/>
                                        </p:tgtEl>
                                        <p:attrNameLst>
                                          <p:attrName>ppt_h</p:attrName>
                                        </p:attrNameLst>
                                      </p:cBhvr>
                                      <p:tavLst>
                                        <p:tav tm="0">
                                          <p:val>
                                            <p:strVal val="#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0"/>
                                        <p:tgtEl>
                                          <p:spTgt spid="10"/>
                                        </p:tgtEl>
                                      </p:cBhvr>
                                    </p:animEffect>
                                    <p:anim calcmode="lin" valueType="num">
                                      <p:cBhvr>
                                        <p:cTn id="12" dur="5000" fill="hold"/>
                                        <p:tgtEl>
                                          <p:spTgt spid="10"/>
                                        </p:tgtEl>
                                        <p:attrNameLst>
                                          <p:attrName>ppt_x</p:attrName>
                                        </p:attrNameLst>
                                      </p:cBhvr>
                                      <p:tavLst>
                                        <p:tav tm="0">
                                          <p:val>
                                            <p:strVal val="#ppt_x"/>
                                          </p:val>
                                        </p:tav>
                                        <p:tav tm="100000">
                                          <p:val>
                                            <p:strVal val="#ppt_x"/>
                                          </p:val>
                                        </p:tav>
                                      </p:tavLst>
                                    </p:anim>
                                    <p:anim calcmode="lin" valueType="num">
                                      <p:cBhvr>
                                        <p:cTn id="13" dur="5000" fill="hold"/>
                                        <p:tgtEl>
                                          <p:spTgt spid="10"/>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200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0"/>
                                        <p:tgtEl>
                                          <p:spTgt spid="8"/>
                                        </p:tgtEl>
                                      </p:cBhvr>
                                    </p:animEffect>
                                    <p:anim calcmode="lin" valueType="num">
                                      <p:cBhvr>
                                        <p:cTn id="17" dur="5000" fill="hold"/>
                                        <p:tgtEl>
                                          <p:spTgt spid="8"/>
                                        </p:tgtEl>
                                        <p:attrNameLst>
                                          <p:attrName>ppt_x</p:attrName>
                                        </p:attrNameLst>
                                      </p:cBhvr>
                                      <p:tavLst>
                                        <p:tav tm="0">
                                          <p:val>
                                            <p:strVal val="#ppt_x"/>
                                          </p:val>
                                        </p:tav>
                                        <p:tav tm="100000">
                                          <p:val>
                                            <p:strVal val="#ppt_x"/>
                                          </p:val>
                                        </p:tav>
                                      </p:tavLst>
                                    </p:anim>
                                    <p:anim calcmode="lin" valueType="num">
                                      <p:cBhvr>
                                        <p:cTn id="18" dur="5000" fill="hold"/>
                                        <p:tgtEl>
                                          <p:spTgt spid="8"/>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200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0" fill="hold"/>
                                        <p:tgtEl>
                                          <p:spTgt spid="8"/>
                                        </p:tgtEl>
                                        <p:attrNameLst>
                                          <p:attrName>ppt_w</p:attrName>
                                        </p:attrNameLst>
                                      </p:cBhvr>
                                      <p:tavLst>
                                        <p:tav tm="0">
                                          <p:val>
                                            <p:strVal val="4/3*#ppt_w"/>
                                          </p:val>
                                        </p:tav>
                                        <p:tav tm="100000">
                                          <p:val>
                                            <p:strVal val="#ppt_w"/>
                                          </p:val>
                                        </p:tav>
                                      </p:tavLst>
                                    </p:anim>
                                    <p:anim calcmode="lin" valueType="num">
                                      <p:cBhvr>
                                        <p:cTn id="22" dur="5000" fill="hold"/>
                                        <p:tgtEl>
                                          <p:spTgt spid="8"/>
                                        </p:tgtEl>
                                        <p:attrNameLst>
                                          <p:attrName>ppt_h</p:attrName>
                                        </p:attrNameLst>
                                      </p:cBhvr>
                                      <p:tavLst>
                                        <p:tav tm="0">
                                          <p:val>
                                            <p:strVal val="4/3*#ppt_h"/>
                                          </p:val>
                                        </p:tav>
                                        <p:tav tm="100000">
                                          <p:val>
                                            <p:strVal val="#ppt_h"/>
                                          </p:val>
                                        </p:tav>
                                      </p:tavLst>
                                    </p:anim>
                                  </p:childTnLst>
                                </p:cTn>
                              </p:par>
                            </p:childTnLst>
                          </p:cTn>
                        </p:par>
                        <p:par>
                          <p:cTn id="23" fill="hold">
                            <p:stCondLst>
                              <p:cond delay="7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5.jpg"/>
          <p:cNvPicPr>
            <a:picLocks noChangeAspect="1"/>
          </p:cNvPicPr>
          <p:nvPr/>
        </p:nvPicPr>
        <p:blipFill>
          <a:blip r:embed="rId3" cstate="print"/>
          <a:stretch>
            <a:fillRect/>
          </a:stretch>
        </p:blipFill>
        <p:spPr bwMode="auto">
          <a:xfrm flipH="1">
            <a:off x="-1" y="0"/>
            <a:ext cx="9144000" cy="5715000"/>
          </a:xfrm>
          <a:prstGeom prst="rect">
            <a:avLst/>
          </a:prstGeom>
          <a:noFill/>
          <a:ln w="9525">
            <a:noFill/>
            <a:miter lim="800000"/>
            <a:headEnd/>
            <a:tailEnd/>
          </a:ln>
        </p:spPr>
      </p:pic>
      <p:pic>
        <p:nvPicPr>
          <p:cNvPr id="9" name="8 Imagen" descr="178179_maskonur.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57158" y="4572012"/>
            <a:ext cx="84296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Está claro que el cambio es una de las cualidades principales de la ciudad. Pero lo hace sin dejar nunca de ser ella misma, manteniendo vigentes las tradiciones que forman parte del ADN de la cultura japonesa.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9000">
        <p:wipe dir="d"/>
      </p:transition>
    </mc:Choice>
    <mc:Fallback>
      <p:transition spd="slow" advTm="29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0"/>
                                        <p:tgtEl>
                                          <p:spTgt spid="9"/>
                                        </p:tgtEl>
                                      </p:cBhvr>
                                    </p:animEffect>
                                    <p:anim calcmode="lin" valueType="num">
                                      <p:cBhvr>
                                        <p:cTn id="19" dur="5000" fill="hold"/>
                                        <p:tgtEl>
                                          <p:spTgt spid="9"/>
                                        </p:tgtEl>
                                        <p:attrNameLst>
                                          <p:attrName>ppt_x</p:attrName>
                                        </p:attrNameLst>
                                      </p:cBhvr>
                                      <p:tavLst>
                                        <p:tav tm="0">
                                          <p:val>
                                            <p:strVal val="#ppt_x"/>
                                          </p:val>
                                        </p:tav>
                                        <p:tav tm="100000">
                                          <p:val>
                                            <p:strVal val="#ppt_x"/>
                                          </p:val>
                                        </p:tav>
                                      </p:tavLst>
                                    </p:anim>
                                    <p:anim calcmode="lin" valueType="num">
                                      <p:cBhvr>
                                        <p:cTn id="20" dur="5000" fill="hold"/>
                                        <p:tgtEl>
                                          <p:spTgt spid="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933556.jpg"/>
          <p:cNvPicPr>
            <a:picLocks noChangeAspect="1"/>
          </p:cNvPicPr>
          <p:nvPr/>
        </p:nvPicPr>
        <p:blipFill>
          <a:blip r:embed="rId2" cstate="print"/>
          <a:stretch>
            <a:fillRect/>
          </a:stretch>
        </p:blipFill>
        <p:spPr bwMode="auto">
          <a:xfrm flipH="1">
            <a:off x="0" y="0"/>
            <a:ext cx="9144000" cy="5714999"/>
          </a:xfrm>
          <a:prstGeom prst="rect">
            <a:avLst/>
          </a:prstGeom>
          <a:noFill/>
          <a:ln w="9525">
            <a:noFill/>
            <a:miter lim="800000"/>
            <a:headEnd/>
            <a:tailEnd/>
          </a:ln>
        </p:spPr>
      </p:pic>
      <p:pic>
        <p:nvPicPr>
          <p:cNvPr id="6" name="5 Imagen" descr="178491_maskonur-woda-kwiatki.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500034" y="4643450"/>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hay mayor evidencia de ello que los templos que hay repartidos por Tokio, que, sí son lugares religiosos, pero también verdaderos oasis donde descansar del ajetreo diario, lugares de encuentro con la reflexión y con la intimidad.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1000">
        <p:randomBar dir="vert"/>
      </p:transition>
    </mc:Choice>
    <mc:Fallback>
      <p:transition spd="slow" advTm="3100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0" fill="hold"/>
                                        <p:tgtEl>
                                          <p:spTgt spid="6"/>
                                        </p:tgtEl>
                                        <p:attrNameLst>
                                          <p:attrName>ppt_w</p:attrName>
                                        </p:attrNameLst>
                                      </p:cBhvr>
                                      <p:tavLst>
                                        <p:tav tm="0">
                                          <p:val>
                                            <p:strVal val="4/3*#ppt_w"/>
                                          </p:val>
                                        </p:tav>
                                        <p:tav tm="100000">
                                          <p:val>
                                            <p:strVal val="#ppt_w"/>
                                          </p:val>
                                        </p:tav>
                                      </p:tavLst>
                                    </p:anim>
                                    <p:anim calcmode="lin" valueType="num">
                                      <p:cBhvr>
                                        <p:cTn id="15" dur="5000" fill="hold"/>
                                        <p:tgtEl>
                                          <p:spTgt spid="6"/>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00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0"/>
                                        <p:tgtEl>
                                          <p:spTgt spid="6"/>
                                        </p:tgtEl>
                                      </p:cBhvr>
                                    </p:animEffect>
                                    <p:anim calcmode="lin" valueType="num">
                                      <p:cBhvr>
                                        <p:cTn id="19" dur="5000" fill="hold"/>
                                        <p:tgtEl>
                                          <p:spTgt spid="6"/>
                                        </p:tgtEl>
                                        <p:attrNameLst>
                                          <p:attrName>ppt_x</p:attrName>
                                        </p:attrNameLst>
                                      </p:cBhvr>
                                      <p:tavLst>
                                        <p:tav tm="0">
                                          <p:val>
                                            <p:strVal val="#ppt_x"/>
                                          </p:val>
                                        </p:tav>
                                        <p:tav tm="100000">
                                          <p:val>
                                            <p:strVal val="#ppt_x"/>
                                          </p:val>
                                        </p:tav>
                                      </p:tavLst>
                                    </p:anim>
                                    <p:anim calcmode="lin" valueType="num">
                                      <p:cBhvr>
                                        <p:cTn id="20" dur="500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flipH="1">
            <a:off x="-285785" y="1"/>
            <a:ext cx="9715568" cy="5715000"/>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285784" y="0"/>
            <a:ext cx="9715568" cy="5715000"/>
          </a:xfrm>
          <a:prstGeom prst="rect">
            <a:avLst/>
          </a:prstGeom>
          <a:noFill/>
          <a:ln w="9525">
            <a:noFill/>
            <a:miter lim="800000"/>
            <a:headEnd/>
            <a:tailEnd/>
          </a:ln>
        </p:spPr>
      </p:pic>
      <p:sp>
        <p:nvSpPr>
          <p:cNvPr id="4" name="3 CuadroTexto"/>
          <p:cNvSpPr txBox="1"/>
          <p:nvPr/>
        </p:nvSpPr>
        <p:spPr>
          <a:xfrm>
            <a:off x="214282" y="4357698"/>
            <a:ext cx="864396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Hay una gran cantidad de miradores y edificios con observatorios que ofrecen unas vistas panorámicas que te dejarán sin habla. Se recomienda que elijas al menos dos y veas la ciudad desde las alturas de día y de noche. Además, en los días despejados desde la mayoría de ellos podrás ver el monte </a:t>
            </a:r>
            <a:r>
              <a:rPr lang="es-ES" i="1" dirty="0" err="1" smtClean="0">
                <a:effectLst>
                  <a:glow rad="101600">
                    <a:srgbClr val="C00000">
                      <a:alpha val="60000"/>
                    </a:srgbClr>
                  </a:glow>
                  <a:outerShdw blurRad="38100" dist="38100" dir="2700000" algn="tl">
                    <a:srgbClr val="000000">
                      <a:alpha val="43137"/>
                    </a:srgbClr>
                  </a:outerShdw>
                </a:effectLst>
              </a:rPr>
              <a:t>Fuji</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6000">
        <p:randomBar/>
      </p:transition>
    </mc:Choice>
    <mc:Fallback>
      <p:transition spd="slow" advTm="36000">
        <p:randomBa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2000"/>
                                  </p:stCondLst>
                                  <p:childTnLst>
                                    <p:anim calcmode="lin" valueType="num">
                                      <p:cBhvr>
                                        <p:cTn id="13" dur="5000"/>
                                        <p:tgtEl>
                                          <p:spTgt spid="17"/>
                                        </p:tgtEl>
                                        <p:attrNameLst>
                                          <p:attrName>ppt_w</p:attrName>
                                        </p:attrNameLst>
                                      </p:cBhvr>
                                      <p:tavLst>
                                        <p:tav tm="0">
                                          <p:val>
                                            <p:strVal val="ppt_w"/>
                                          </p:val>
                                        </p:tav>
                                        <p:tav tm="100000">
                                          <p:val>
                                            <p:strVal val="4/3*ppt_w"/>
                                          </p:val>
                                        </p:tav>
                                      </p:tavLst>
                                    </p:anim>
                                    <p:anim calcmode="lin" valueType="num">
                                      <p:cBhvr>
                                        <p:cTn id="14" dur="5000"/>
                                        <p:tgtEl>
                                          <p:spTgt spid="17"/>
                                        </p:tgtEl>
                                        <p:attrNameLst>
                                          <p:attrName>ppt_h</p:attrName>
                                        </p:attrNameLst>
                                      </p:cBhvr>
                                      <p:tavLst>
                                        <p:tav tm="0">
                                          <p:val>
                                            <p:strVal val="ppt_h"/>
                                          </p:val>
                                        </p:tav>
                                        <p:tav tm="100000">
                                          <p:val>
                                            <p:strVal val="4/3*ppt_h"/>
                                          </p:val>
                                        </p:tav>
                                      </p:tavLst>
                                    </p:anim>
                                    <p:set>
                                      <p:cBhvr>
                                        <p:cTn id="15" dur="1" fill="hold">
                                          <p:stCondLst>
                                            <p:cond delay="4999"/>
                                          </p:stCondLst>
                                        </p:cTn>
                                        <p:tgtEl>
                                          <p:spTgt spid="17"/>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0" fill="hold"/>
                                        <p:tgtEl>
                                          <p:spTgt spid="18"/>
                                        </p:tgtEl>
                                        <p:attrNameLst>
                                          <p:attrName>ppt_w</p:attrName>
                                        </p:attrNameLst>
                                      </p:cBhvr>
                                      <p:tavLst>
                                        <p:tav tm="0">
                                          <p:val>
                                            <p:strVal val="4/3*#ppt_w"/>
                                          </p:val>
                                        </p:tav>
                                        <p:tav tm="100000">
                                          <p:val>
                                            <p:strVal val="#ppt_w"/>
                                          </p:val>
                                        </p:tav>
                                      </p:tavLst>
                                    </p:anim>
                                    <p:anim calcmode="lin" valueType="num">
                                      <p:cBhvr>
                                        <p:cTn id="19" dur="5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20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0"/>
                                        <p:tgtEl>
                                          <p:spTgt spid="18"/>
                                        </p:tgtEl>
                                      </p:cBhvr>
                                    </p:animEffect>
                                    <p:anim calcmode="lin" valueType="num">
                                      <p:cBhvr>
                                        <p:cTn id="23" dur="5000" fill="hold"/>
                                        <p:tgtEl>
                                          <p:spTgt spid="18"/>
                                        </p:tgtEl>
                                        <p:attrNameLst>
                                          <p:attrName>ppt_x</p:attrName>
                                        </p:attrNameLst>
                                      </p:cBhvr>
                                      <p:tavLst>
                                        <p:tav tm="0">
                                          <p:val>
                                            <p:strVal val="#ppt_x"/>
                                          </p:val>
                                        </p:tav>
                                        <p:tav tm="100000">
                                          <p:val>
                                            <p:strVal val="#ppt_x"/>
                                          </p:val>
                                        </p:tav>
                                      </p:tavLst>
                                    </p:anim>
                                    <p:anim calcmode="lin" valueType="num">
                                      <p:cBhvr>
                                        <p:cTn id="24" dur="5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28596" y="4357698"/>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t>
            </a:r>
            <a:r>
              <a:rPr lang="es-ES" i="1" dirty="0" err="1" smtClean="0">
                <a:effectLst>
                  <a:glow rad="101600">
                    <a:srgbClr val="C00000">
                      <a:alpha val="60000"/>
                    </a:srgbClr>
                  </a:glow>
                  <a:outerShdw blurRad="38100" dist="38100" dir="2700000" algn="tl">
                    <a:srgbClr val="000000">
                      <a:alpha val="43137"/>
                    </a:srgbClr>
                  </a:outerShdw>
                </a:effectLst>
              </a:rPr>
              <a:t>Tokyo</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Skytree</a:t>
            </a:r>
            <a:r>
              <a:rPr lang="es-ES" i="1" dirty="0" smtClean="0">
                <a:effectLst>
                  <a:glow rad="101600">
                    <a:srgbClr val="C00000">
                      <a:alpha val="60000"/>
                    </a:srgbClr>
                  </a:glow>
                  <a:outerShdw blurRad="38100" dist="38100" dir="2700000" algn="tl">
                    <a:srgbClr val="000000">
                      <a:alpha val="43137"/>
                    </a:srgbClr>
                  </a:outerShdw>
                </a:effectLst>
              </a:rPr>
              <a:t>, con 634 metros de altura, es la torre más alta de Japón y una de las más altas del mundo. Cuenta con dos plataformas de observación, a 350 y 450metros de altura, desde donde podrás disfrutar de vistas 360º de la capital y sus alrededores.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2000">
        <p14:shred pattern="rectangle"/>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0" fill="hold"/>
                                        <p:tgtEl>
                                          <p:spTgt spid="15"/>
                                        </p:tgtEl>
                                        <p:attrNameLst>
                                          <p:attrName>ppt_w</p:attrName>
                                        </p:attrNameLst>
                                      </p:cBhvr>
                                      <p:tavLst>
                                        <p:tav tm="0">
                                          <p:val>
                                            <p:strVal val="4/3*#ppt_w"/>
                                          </p:val>
                                        </p:tav>
                                        <p:tav tm="100000">
                                          <p:val>
                                            <p:strVal val="#ppt_w"/>
                                          </p:val>
                                        </p:tav>
                                      </p:tavLst>
                                    </p:anim>
                                    <p:anim calcmode="lin" valueType="num">
                                      <p:cBhvr>
                                        <p:cTn id="18" dur="5000" fill="hold"/>
                                        <p:tgtEl>
                                          <p:spTgt spid="15"/>
                                        </p:tgtEl>
                                        <p:attrNameLst>
                                          <p:attrName>ppt_h</p:attrName>
                                        </p:attrNameLst>
                                      </p:cBhvr>
                                      <p:tavLst>
                                        <p:tav tm="0">
                                          <p:val>
                                            <p:strVal val="4/3*#ppt_h"/>
                                          </p:val>
                                        </p:tav>
                                        <p:tav tm="100000">
                                          <p:val>
                                            <p:strVal val="#ppt_h"/>
                                          </p:val>
                                        </p:tav>
                                      </p:tavLst>
                                    </p:anim>
                                  </p:childTnLst>
                                </p:cTn>
                              </p:par>
                              <p:par>
                                <p:cTn id="19" presetID="10" presetClass="entr" presetSubtype="0" fill="hold" nodeType="withEffect">
                                  <p:stCondLst>
                                    <p:cond delay="2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0"/>
                                        <p:tgtEl>
                                          <p:spTgt spid="16"/>
                                        </p:tgtEl>
                                      </p:cBhvr>
                                    </p:animEffect>
                                  </p:childTnLst>
                                </p:cTn>
                              </p:par>
                              <p:par>
                                <p:cTn id="22" presetID="23" presetClass="entr" presetSubtype="288" fill="hold" nodeType="withEffect">
                                  <p:stCondLst>
                                    <p:cond delay="2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0" fill="hold"/>
                                        <p:tgtEl>
                                          <p:spTgt spid="16"/>
                                        </p:tgtEl>
                                        <p:attrNameLst>
                                          <p:attrName>ppt_w</p:attrName>
                                        </p:attrNameLst>
                                      </p:cBhvr>
                                      <p:tavLst>
                                        <p:tav tm="0">
                                          <p:val>
                                            <p:strVal val="4/3*#ppt_w"/>
                                          </p:val>
                                        </p:tav>
                                        <p:tav tm="100000">
                                          <p:val>
                                            <p:strVal val="#ppt_w"/>
                                          </p:val>
                                        </p:tav>
                                      </p:tavLst>
                                    </p:anim>
                                    <p:anim calcmode="lin" valueType="num">
                                      <p:cBhvr>
                                        <p:cTn id="25" dur="5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7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6359" y="0"/>
            <a:ext cx="9156717" cy="5715000"/>
          </a:xfrm>
          <a:prstGeom prst="rect">
            <a:avLst/>
          </a:prstGeom>
          <a:noFill/>
          <a:ln w="9525">
            <a:noFill/>
            <a:miter lim="800000"/>
            <a:headEnd/>
            <a:tailEnd/>
          </a:ln>
        </p:spPr>
      </p:pic>
      <p:pic>
        <p:nvPicPr>
          <p:cNvPr id="9" name="8 Imagen" descr="195762.jpg"/>
          <p:cNvPicPr>
            <a:picLocks noChangeAspect="1"/>
          </p:cNvPicPr>
          <p:nvPr/>
        </p:nvPicPr>
        <p:blipFill>
          <a:blip r:embed="rId2" cstate="print"/>
          <a:stretch>
            <a:fillRect/>
          </a:stretch>
        </p:blipFill>
        <p:spPr bwMode="auto">
          <a:xfrm>
            <a:off x="0" y="0"/>
            <a:ext cx="9144000" cy="5707063"/>
          </a:xfrm>
          <a:prstGeom prst="rect">
            <a:avLst/>
          </a:prstGeom>
          <a:noFill/>
          <a:ln w="9525">
            <a:noFill/>
            <a:miter lim="800000"/>
            <a:headEnd/>
            <a:tailEnd/>
          </a:ln>
        </p:spPr>
      </p:pic>
      <p:sp>
        <p:nvSpPr>
          <p:cNvPr id="6" name="5 CuadroTexto"/>
          <p:cNvSpPr txBox="1"/>
          <p:nvPr/>
        </p:nvSpPr>
        <p:spPr>
          <a:xfrm>
            <a:off x="428596" y="4071946"/>
            <a:ext cx="8501122"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a:t>
            </a:r>
            <a:r>
              <a:rPr lang="es-ES" i="1" dirty="0" err="1" smtClean="0">
                <a:effectLst>
                  <a:glow rad="101600">
                    <a:srgbClr val="C00000">
                      <a:alpha val="60000"/>
                    </a:srgbClr>
                  </a:glow>
                  <a:outerShdw blurRad="38100" dist="38100" dir="2700000" algn="tl">
                    <a:srgbClr val="000000">
                      <a:alpha val="43137"/>
                    </a:srgbClr>
                  </a:outerShdw>
                </a:effectLst>
              </a:rPr>
              <a:t>Tokyo</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Tower</a:t>
            </a:r>
            <a:r>
              <a:rPr lang="es-ES" i="1" dirty="0" smtClean="0">
                <a:effectLst>
                  <a:glow rad="101600">
                    <a:srgbClr val="C00000">
                      <a:alpha val="60000"/>
                    </a:srgbClr>
                  </a:glow>
                  <a:outerShdw blurRad="38100" dist="38100" dir="2700000" algn="tl">
                    <a:srgbClr val="000000">
                      <a:alpha val="43137"/>
                    </a:srgbClr>
                  </a:outerShdw>
                </a:effectLst>
              </a:rPr>
              <a:t> se distingue en su diseño inspirado en la Torre Eiffel de París. Fue construida en 1958, cuenta con 333 metros de altura y ofrece miradores en dos niveles, a 150 y 250 metros. Al anochecer la torre ofrece una iluminación muy fotogénica, con decoración especial en algunos momentos del año. como Navidad.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8000">
        <p14:shred pattern="rectangle"/>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anim calcmode="lin" valueType="num">
                                      <p:cBhvr>
                                        <p:cTn id="11" dur="5000" fill="hold"/>
                                        <p:tgtEl>
                                          <p:spTgt spid="4"/>
                                        </p:tgtEl>
                                        <p:attrNameLst>
                                          <p:attrName>ppt_x</p:attrName>
                                        </p:attrNameLst>
                                      </p:cBhvr>
                                      <p:tavLst>
                                        <p:tav tm="0">
                                          <p:val>
                                            <p:strVal val="#ppt_x"/>
                                          </p:val>
                                        </p:tav>
                                        <p:tav tm="100000">
                                          <p:val>
                                            <p:strVal val="#ppt_x"/>
                                          </p:val>
                                        </p:tav>
                                      </p:tavLst>
                                    </p:anim>
                                    <p:anim calcmode="lin" valueType="num">
                                      <p:cBhvr>
                                        <p:cTn id="12" dur="5000" fill="hold"/>
                                        <p:tgtEl>
                                          <p:spTgt spid="4"/>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0"/>
                                        <p:tgtEl>
                                          <p:spTgt spid="9"/>
                                        </p:tgtEl>
                                      </p:cBhvr>
                                    </p:animEffect>
                                  </p:childTnLst>
                                </p:cTn>
                              </p:par>
                              <p:par>
                                <p:cTn id="16" presetID="47" presetClass="entr" presetSubtype="0" fill="hold" nodeType="withEffect">
                                  <p:stCondLst>
                                    <p:cond delay="20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0"/>
                                        <p:tgtEl>
                                          <p:spTgt spid="9"/>
                                        </p:tgtEl>
                                      </p:cBhvr>
                                    </p:animEffect>
                                    <p:anim calcmode="lin" valueType="num">
                                      <p:cBhvr>
                                        <p:cTn id="19" dur="5000" fill="hold"/>
                                        <p:tgtEl>
                                          <p:spTgt spid="9"/>
                                        </p:tgtEl>
                                        <p:attrNameLst>
                                          <p:attrName>ppt_x</p:attrName>
                                        </p:attrNameLst>
                                      </p:cBhvr>
                                      <p:tavLst>
                                        <p:tav tm="0">
                                          <p:val>
                                            <p:strVal val="#ppt_x"/>
                                          </p:val>
                                        </p:tav>
                                        <p:tav tm="100000">
                                          <p:val>
                                            <p:strVal val="#ppt_x"/>
                                          </p:val>
                                        </p:tav>
                                      </p:tavLst>
                                    </p:anim>
                                    <p:anim calcmode="lin" valueType="num">
                                      <p:cBhvr>
                                        <p:cTn id="20" dur="5000" fill="hold"/>
                                        <p:tgtEl>
                                          <p:spTgt spid="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baolamlm2.149458.jpg"/>
          <p:cNvPicPr>
            <a:picLocks noChangeAspect="1"/>
          </p:cNvPicPr>
          <p:nvPr/>
        </p:nvPicPr>
        <p:blipFill>
          <a:blip r:embed="rId2" cstate="print"/>
          <a:stretch>
            <a:fillRect/>
          </a:stretch>
        </p:blipFill>
        <p:spPr bwMode="auto">
          <a:xfrm flipH="1">
            <a:off x="-1" y="10391"/>
            <a:ext cx="9144000" cy="5694218"/>
          </a:xfrm>
          <a:prstGeom prst="rect">
            <a:avLst/>
          </a:prstGeom>
          <a:noFill/>
          <a:ln w="9525">
            <a:noFill/>
            <a:miter lim="800000"/>
            <a:headEnd/>
            <a:tailEnd/>
          </a:ln>
        </p:spPr>
      </p:pic>
      <p:pic>
        <p:nvPicPr>
          <p:cNvPr id="12" name="11 Imagen" descr="192777_maskonur-skala.jpg"/>
          <p:cNvPicPr>
            <a:picLocks noGrp="1" noChangeAspect="1"/>
          </p:cNvPicPr>
          <p:nvPr isPhoto="1"/>
        </p:nvPicPr>
        <p:blipFill>
          <a:blip r:embed="rId2" cstate="print"/>
          <a:stretch>
            <a:fillRect/>
          </a:stretch>
        </p:blipFill>
        <p:spPr bwMode="auto">
          <a:xfrm>
            <a:off x="0" y="10391"/>
            <a:ext cx="9144000" cy="5694218"/>
          </a:xfrm>
          <a:prstGeom prst="rect">
            <a:avLst/>
          </a:prstGeom>
          <a:noFill/>
          <a:ln w="9525">
            <a:noFill/>
            <a:miter lim="800000"/>
            <a:headEnd/>
            <a:tailEnd/>
          </a:ln>
        </p:spPr>
      </p:pic>
      <p:sp>
        <p:nvSpPr>
          <p:cNvPr id="6" name="5 CuadroTexto"/>
          <p:cNvSpPr txBox="1"/>
          <p:nvPr/>
        </p:nvSpPr>
        <p:spPr>
          <a:xfrm>
            <a:off x="500034" y="4357698"/>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t>
            </a:r>
            <a:r>
              <a:rPr lang="es-ES" i="1" dirty="0" err="1" smtClean="0">
                <a:effectLst>
                  <a:glow rad="101600">
                    <a:srgbClr val="C00000">
                      <a:alpha val="60000"/>
                    </a:srgbClr>
                  </a:glow>
                  <a:outerShdw blurRad="38100" dist="38100" dir="2700000" algn="tl">
                    <a:srgbClr val="000000">
                      <a:alpha val="43137"/>
                    </a:srgbClr>
                  </a:outerShdw>
                </a:effectLst>
              </a:rPr>
              <a:t>Caretta</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Shiodome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Sky</a:t>
            </a:r>
            <a:r>
              <a:rPr lang="es-ES" i="1" dirty="0" smtClean="0">
                <a:effectLst>
                  <a:glow rad="101600">
                    <a:srgbClr val="C00000">
                      <a:alpha val="60000"/>
                    </a:srgbClr>
                  </a:glow>
                  <a:outerShdw blurRad="38100" dist="38100" dir="2700000" algn="tl">
                    <a:srgbClr val="000000">
                      <a:alpha val="43137"/>
                    </a:srgbClr>
                  </a:outerShdw>
                </a:effectLst>
              </a:rPr>
              <a:t> View es un centro comercial y de oficinas con unas interesantes vistas de la ciudad desde el piso 46 a 200 metros de altura. Algo característico de este lugar es que ofrece la oportunidad de ver muy de cerca la zona de </a:t>
            </a:r>
            <a:r>
              <a:rPr lang="es-ES" i="1" dirty="0" err="1" smtClean="0">
                <a:effectLst>
                  <a:glow rad="101600">
                    <a:srgbClr val="C00000">
                      <a:alpha val="60000"/>
                    </a:srgbClr>
                  </a:glow>
                  <a:outerShdw blurRad="38100" dist="38100" dir="2700000" algn="tl">
                    <a:srgbClr val="000000">
                      <a:alpha val="43137"/>
                    </a:srgbClr>
                  </a:outerShdw>
                </a:effectLst>
              </a:rPr>
              <a:t>Odaiba</a:t>
            </a:r>
            <a:r>
              <a:rPr lang="es-ES" i="1" dirty="0" smtClean="0">
                <a:effectLst>
                  <a:glow rad="101600">
                    <a:srgbClr val="C00000">
                      <a:alpha val="60000"/>
                    </a:srgbClr>
                  </a:glow>
                  <a:outerShdw blurRad="38100" dist="38100" dir="2700000" algn="tl">
                    <a:srgbClr val="000000">
                      <a:alpha val="43137"/>
                    </a:srgbClr>
                  </a:outerShdw>
                </a:effectLst>
              </a:rPr>
              <a:t> y la Bahía de </a:t>
            </a:r>
            <a:r>
              <a:rPr lang="es-ES" i="1" dirty="0" err="1" smtClean="0">
                <a:effectLst>
                  <a:glow rad="101600">
                    <a:srgbClr val="C00000">
                      <a:alpha val="60000"/>
                    </a:srgbClr>
                  </a:glow>
                  <a:outerShdw blurRad="38100" dist="38100" dir="2700000" algn="tl">
                    <a:srgbClr val="000000">
                      <a:alpha val="43137"/>
                    </a:srgbClr>
                  </a:outerShdw>
                </a:effectLst>
              </a:rPr>
              <a:t>Tokyo</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3000">
        <p14:glitter pattern="hexagon"/>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strVal val="#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out)">
                                      <p:cBhvr>
                                        <p:cTn id="11" dur="5000"/>
                                        <p:tgtEl>
                                          <p:spTgt spid="5"/>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2"/>
                                        </p:tgtEl>
                                        <p:attrNameLst>
                                          <p:attrName>style.visibility</p:attrName>
                                        </p:attrNameLst>
                                      </p:cBhvr>
                                      <p:to>
                                        <p:strVal val="visible"/>
                                      </p:to>
                                    </p:set>
                                    <p:anim calcmode="lin" valueType="num">
                                      <p:cBhvr>
                                        <p:cTn id="14" dur="5000" fill="hold"/>
                                        <p:tgtEl>
                                          <p:spTgt spid="12"/>
                                        </p:tgtEl>
                                        <p:attrNameLst>
                                          <p:attrName>ppt_w</p:attrName>
                                        </p:attrNameLst>
                                      </p:cBhvr>
                                      <p:tavLst>
                                        <p:tav tm="0">
                                          <p:val>
                                            <p:strVal val="4/3*#ppt_w"/>
                                          </p:val>
                                        </p:tav>
                                        <p:tav tm="100000">
                                          <p:val>
                                            <p:strVal val="#ppt_w"/>
                                          </p:val>
                                        </p:tav>
                                      </p:tavLst>
                                    </p:anim>
                                    <p:anim calcmode="lin" valueType="num">
                                      <p:cBhvr>
                                        <p:cTn id="15" dur="5000" fill="hold"/>
                                        <p:tgtEl>
                                          <p:spTgt spid="12"/>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00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0"/>
                                        <p:tgtEl>
                                          <p:spTgt spid="12"/>
                                        </p:tgtEl>
                                      </p:cBhvr>
                                    </p:animEffect>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7818-svetik.jpg"/>
          <p:cNvPicPr>
            <a:picLocks noChangeAspect="1"/>
          </p:cNvPicPr>
          <p:nvPr/>
        </p:nvPicPr>
        <p:blipFill>
          <a:blip r:embed="rId2" cstate="print"/>
          <a:stretch>
            <a:fillRect/>
          </a:stretch>
        </p:blipFill>
        <p:spPr bwMode="auto">
          <a:xfrm flipH="1">
            <a:off x="-277557" y="0"/>
            <a:ext cx="9627105" cy="5715000"/>
          </a:xfrm>
          <a:prstGeom prst="rect">
            <a:avLst/>
          </a:prstGeom>
          <a:noFill/>
          <a:ln w="9525">
            <a:noFill/>
            <a:miter lim="800000"/>
            <a:headEnd/>
            <a:tailEnd/>
          </a:ln>
        </p:spPr>
      </p:pic>
      <p:pic>
        <p:nvPicPr>
          <p:cNvPr id="15" name="14 Imagen" descr="32 fiordos-noruegos7.jpg"/>
          <p:cNvPicPr>
            <a:picLocks noChangeAspect="1"/>
          </p:cNvPicPr>
          <p:nvPr/>
        </p:nvPicPr>
        <p:blipFill>
          <a:blip r:embed="rId2" cstate="print"/>
          <a:stretch>
            <a:fillRect/>
          </a:stretch>
        </p:blipFill>
        <p:spPr bwMode="auto">
          <a:xfrm>
            <a:off x="-277557" y="0"/>
            <a:ext cx="9627105" cy="5715000"/>
          </a:xfrm>
          <a:prstGeom prst="rect">
            <a:avLst/>
          </a:prstGeom>
          <a:noFill/>
          <a:ln w="9525">
            <a:noFill/>
            <a:miter lim="800000"/>
            <a:headEnd/>
            <a:tailEnd/>
          </a:ln>
        </p:spPr>
      </p:pic>
      <p:sp>
        <p:nvSpPr>
          <p:cNvPr id="5" name="4 CuadroTexto"/>
          <p:cNvSpPr txBox="1"/>
          <p:nvPr/>
        </p:nvSpPr>
        <p:spPr>
          <a:xfrm>
            <a:off x="785786" y="4357698"/>
            <a:ext cx="800102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Tokio es una ciudad que inspira los sentidos. Ya sea desde su vertiente más futurista, llena de neones, atracciones tecnológicas y calles que parecen un desfile de moda urbana, o desde su lado más tradicional, con sus jardines, palacios y vestigios del periodo Edo, por ejemplo.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5000">
        <p15:prstTrans prst="drape"/>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5000"/>
                                        <p:tgtEl>
                                          <p:spTgt spid="4"/>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0" fill="hold"/>
                                        <p:tgtEl>
                                          <p:spTgt spid="15"/>
                                        </p:tgtEl>
                                        <p:attrNameLst>
                                          <p:attrName>ppt_w</p:attrName>
                                        </p:attrNameLst>
                                      </p:cBhvr>
                                      <p:tavLst>
                                        <p:tav tm="0">
                                          <p:val>
                                            <p:strVal val="4/3*#ppt_w"/>
                                          </p:val>
                                        </p:tav>
                                        <p:tav tm="100000">
                                          <p:val>
                                            <p:strVal val="#ppt_w"/>
                                          </p:val>
                                        </p:tav>
                                      </p:tavLst>
                                    </p:anim>
                                    <p:anim calcmode="lin" valueType="num">
                                      <p:cBhvr>
                                        <p:cTn id="15" dur="5000" fill="hold"/>
                                        <p:tgtEl>
                                          <p:spTgt spid="15"/>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00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0"/>
                                        <p:tgtEl>
                                          <p:spTgt spid="15"/>
                                        </p:tgtEl>
                                      </p:cBhvr>
                                    </p:animEffect>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Jardin_Majorelle_25.03.2011_18-30-28.JPG"/>
          <p:cNvPicPr>
            <a:picLocks noChangeAspect="1"/>
          </p:cNvPicPr>
          <p:nvPr/>
        </p:nvPicPr>
        <p:blipFill>
          <a:blip r:embed="rId2" cstate="print"/>
          <a:stretch>
            <a:fillRect/>
          </a:stretch>
        </p:blipFill>
        <p:spPr bwMode="auto">
          <a:xfrm flipH="1">
            <a:off x="0" y="0"/>
            <a:ext cx="9144000" cy="5714999"/>
          </a:xfrm>
          <a:prstGeom prst="rect">
            <a:avLst/>
          </a:prstGeom>
          <a:noFill/>
          <a:ln w="9525">
            <a:noFill/>
            <a:miter lim="800000"/>
            <a:headEnd/>
            <a:tailEnd/>
          </a:ln>
        </p:spPr>
      </p:pic>
      <p:pic>
        <p:nvPicPr>
          <p:cNvPr id="13" name="12 Imagen" descr="34.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642910" y="4643450"/>
            <a:ext cx="821537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Todo en ella es superlativo. Desde el mismo mapa, que se vuelve vertical en muchas ocasiones, hasta la cantidad de oferta en restauración, vida nocturna, compras, cultura, cafeterías o museos.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8000">
        <p15:prstTrans prst="drape" invX="1"/>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5000"/>
                                        <p:tgtEl>
                                          <p:spTgt spid="4"/>
                                        </p:tgtEl>
                                      </p:cBhvr>
                                    </p:animEffect>
                                  </p:childTnLst>
                                </p:cTn>
                              </p:par>
                              <p:par>
                                <p:cTn id="12" presetID="10" presetClass="entr" presetSubtype="0" fill="hold" nodeType="withEffect">
                                  <p:stCondLst>
                                    <p:cond delay="20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0"/>
                                        <p:tgtEl>
                                          <p:spTgt spid="13"/>
                                        </p:tgtEl>
                                      </p:cBhvr>
                                    </p:animEffect>
                                  </p:childTnLst>
                                </p:cTn>
                              </p:par>
                              <p:par>
                                <p:cTn id="15" presetID="50" presetClass="entr" presetSubtype="0" decel="100000" fill="hold" nodeType="withEffect">
                                  <p:stCondLst>
                                    <p:cond delay="200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0" fill="hold"/>
                                        <p:tgtEl>
                                          <p:spTgt spid="13"/>
                                        </p:tgtEl>
                                        <p:attrNameLst>
                                          <p:attrName>ppt_w</p:attrName>
                                        </p:attrNameLst>
                                      </p:cBhvr>
                                      <p:tavLst>
                                        <p:tav tm="0">
                                          <p:val>
                                            <p:strVal val="#ppt_w+.3"/>
                                          </p:val>
                                        </p:tav>
                                        <p:tav tm="100000">
                                          <p:val>
                                            <p:strVal val="#ppt_w"/>
                                          </p:val>
                                        </p:tav>
                                      </p:tavLst>
                                    </p:anim>
                                    <p:anim calcmode="lin" valueType="num">
                                      <p:cBhvr>
                                        <p:cTn id="18" dur="5000" fill="hold"/>
                                        <p:tgtEl>
                                          <p:spTgt spid="13"/>
                                        </p:tgtEl>
                                        <p:attrNameLst>
                                          <p:attrName>ppt_h</p:attrName>
                                        </p:attrNameLst>
                                      </p:cBhvr>
                                      <p:tavLst>
                                        <p:tav tm="0">
                                          <p:val>
                                            <p:strVal val="#ppt_h"/>
                                          </p:val>
                                        </p:tav>
                                        <p:tav tm="100000">
                                          <p:val>
                                            <p:strVal val="#ppt_h"/>
                                          </p:val>
                                        </p:tav>
                                      </p:tavLst>
                                    </p:anim>
                                    <p:animEffect transition="in" filter="fade">
                                      <p:cBhvr>
                                        <p:cTn id="19" dur="5000"/>
                                        <p:tgtEl>
                                          <p:spTgt spid="13"/>
                                        </p:tgtEl>
                                      </p:cBhvr>
                                    </p:animEffect>
                                  </p:childTnLst>
                                </p:cTn>
                              </p:par>
                            </p:childTnLst>
                          </p:cTn>
                        </p:par>
                        <p:par>
                          <p:cTn id="20" fill="hold">
                            <p:stCondLst>
                              <p:cond delay="7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1" y="0"/>
            <a:ext cx="9144000" cy="5715000"/>
          </a:xfrm>
          <a:prstGeom prst="rect">
            <a:avLst/>
          </a:prstGeom>
          <a:noFill/>
          <a:ln w="9525">
            <a:noFill/>
            <a:miter lim="800000"/>
            <a:headEnd/>
            <a:tailEnd/>
          </a:ln>
        </p:spPr>
      </p:pic>
      <p:sp>
        <p:nvSpPr>
          <p:cNvPr id="5" name="4 CuadroTexto"/>
          <p:cNvSpPr txBox="1"/>
          <p:nvPr/>
        </p:nvSpPr>
        <p:spPr>
          <a:xfrm>
            <a:off x="500034" y="4643450"/>
            <a:ext cx="8286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Vista su extensión, es una ciudad a la que forzosamente hay que aproximarse de barrio en barrio. Sólo avanzando a través de ellos como si fueran casillas de un juego de mesa, se puede ir avanzando en su descubrimiento.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0000">
        <p14:doors dir="vert"/>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0"/>
                                        <p:tgtEl>
                                          <p:spTgt spid="8"/>
                                        </p:tgtEl>
                                      </p:cBhvr>
                                    </p:animEffect>
                                  </p:childTnLst>
                                </p:cTn>
                              </p:par>
                              <p:par>
                                <p:cTn id="8" presetID="23" presetClass="entr" presetSubtype="27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5000" fill="hold"/>
                                        <p:tgtEl>
                                          <p:spTgt spid="8"/>
                                        </p:tgtEl>
                                        <p:attrNameLst>
                                          <p:attrName>ppt_w</p:attrName>
                                        </p:attrNameLst>
                                      </p:cBhvr>
                                      <p:tavLst>
                                        <p:tav tm="0">
                                          <p:val>
                                            <p:strVal val="2/3*#ppt_w"/>
                                          </p:val>
                                        </p:tav>
                                        <p:tav tm="100000">
                                          <p:val>
                                            <p:strVal val="#ppt_w"/>
                                          </p:val>
                                        </p:tav>
                                      </p:tavLst>
                                    </p:anim>
                                    <p:anim calcmode="lin" valueType="num">
                                      <p:cBhvr>
                                        <p:cTn id="11" dur="5000" fill="hold"/>
                                        <p:tgtEl>
                                          <p:spTgt spid="8"/>
                                        </p:tgtEl>
                                        <p:attrNameLst>
                                          <p:attrName>ppt_h</p:attrName>
                                        </p:attrNameLst>
                                      </p:cBhvr>
                                      <p:tavLst>
                                        <p:tav tm="0">
                                          <p:val>
                                            <p:strVal val="2/3*#ppt_h"/>
                                          </p:val>
                                        </p:tav>
                                        <p:tav tm="100000">
                                          <p:val>
                                            <p:strVal val="#ppt_h"/>
                                          </p:val>
                                        </p:tav>
                                      </p:tavLst>
                                    </p:anim>
                                  </p:childTnLst>
                                </p:cTn>
                              </p:par>
                              <p:par>
                                <p:cTn id="12" presetID="23" presetClass="exit" presetSubtype="16" fill="hold" nodeType="withEffect">
                                  <p:stCondLst>
                                    <p:cond delay="2000"/>
                                  </p:stCondLst>
                                  <p:childTnLst>
                                    <p:anim calcmode="lin" valueType="num">
                                      <p:cBhvr>
                                        <p:cTn id="13" dur="5000"/>
                                        <p:tgtEl>
                                          <p:spTgt spid="8"/>
                                        </p:tgtEl>
                                        <p:attrNameLst>
                                          <p:attrName>ppt_w</p:attrName>
                                        </p:attrNameLst>
                                      </p:cBhvr>
                                      <p:tavLst>
                                        <p:tav tm="0">
                                          <p:val>
                                            <p:strVal val="ppt_w"/>
                                          </p:val>
                                        </p:tav>
                                        <p:tav tm="100000">
                                          <p:val>
                                            <p:strVal val="4*ppt_w"/>
                                          </p:val>
                                        </p:tav>
                                      </p:tavLst>
                                    </p:anim>
                                    <p:anim calcmode="lin" valueType="num">
                                      <p:cBhvr>
                                        <p:cTn id="14" dur="5000"/>
                                        <p:tgtEl>
                                          <p:spTgt spid="8"/>
                                        </p:tgtEl>
                                        <p:attrNameLst>
                                          <p:attrName>ppt_h</p:attrName>
                                        </p:attrNameLst>
                                      </p:cBhvr>
                                      <p:tavLst>
                                        <p:tav tm="0">
                                          <p:val>
                                            <p:strVal val="ppt_h"/>
                                          </p:val>
                                        </p:tav>
                                        <p:tav tm="100000">
                                          <p:val>
                                            <p:strVal val="4*ppt_h"/>
                                          </p:val>
                                        </p:tav>
                                      </p:tavLst>
                                    </p:anim>
                                    <p:set>
                                      <p:cBhvr>
                                        <p:cTn id="15" dur="1" fill="hold">
                                          <p:stCondLst>
                                            <p:cond delay="4999"/>
                                          </p:stCondLst>
                                        </p:cTn>
                                        <p:tgtEl>
                                          <p:spTgt spid="8"/>
                                        </p:tgtEl>
                                        <p:attrNameLst>
                                          <p:attrName>style.visibility</p:attrName>
                                        </p:attrNameLst>
                                      </p:cBhvr>
                                      <p:to>
                                        <p:strVal val="hidden"/>
                                      </p:to>
                                    </p:set>
                                  </p:childTnLst>
                                </p:cTn>
                              </p:par>
                              <p:par>
                                <p:cTn id="16" presetID="10" presetClass="entr" presetSubtype="0" fill="hold" nodeType="withEffect">
                                  <p:stCondLst>
                                    <p:cond delay="2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childTnLst>
                                </p:cTn>
                              </p:par>
                              <p:par>
                                <p:cTn id="19" presetID="23" presetClass="entr" presetSubtype="288" fill="hold" nodeType="withEffect">
                                  <p:stCondLst>
                                    <p:cond delay="200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childTnLst>
                          </p:cTn>
                        </p:par>
                        <p:par>
                          <p:cTn id="23" fill="hold">
                            <p:stCondLst>
                              <p:cond delay="7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033_l.jpg"/>
          <p:cNvPicPr>
            <a:picLocks noChangeAspect="1"/>
          </p:cNvPicPr>
          <p:nvPr/>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19" name="18 Imagen" descr="431136-Kycb.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00034" y="4643450"/>
            <a:ext cx="807249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Pasea por las calles y callejuelas llenas de neones cercanas a la estación de </a:t>
            </a:r>
            <a:r>
              <a:rPr lang="es-ES" i="1" dirty="0" err="1" smtClean="0">
                <a:effectLst>
                  <a:glow rad="101600">
                    <a:srgbClr val="C00000">
                      <a:alpha val="60000"/>
                    </a:srgbClr>
                  </a:glow>
                  <a:outerShdw blurRad="38100" dist="38100" dir="2700000" algn="tl">
                    <a:srgbClr val="000000">
                      <a:alpha val="43137"/>
                    </a:srgbClr>
                  </a:outerShdw>
                </a:effectLst>
              </a:rPr>
              <a:t>Shinjuku</a:t>
            </a:r>
            <a:r>
              <a:rPr lang="es-ES" i="1" dirty="0" smtClean="0">
                <a:effectLst>
                  <a:glow rad="101600">
                    <a:srgbClr val="C00000">
                      <a:alpha val="60000"/>
                    </a:srgbClr>
                  </a:glow>
                  <a:outerShdw blurRad="38100" dist="38100" dir="2700000" algn="tl">
                    <a:srgbClr val="000000">
                      <a:alpha val="43137"/>
                    </a:srgbClr>
                  </a:outerShdw>
                </a:effectLst>
              </a:rPr>
              <a:t> y acaba en los callejones de la pequeña </a:t>
            </a:r>
            <a:r>
              <a:rPr lang="es-ES" i="1" dirty="0" err="1" smtClean="0">
                <a:effectLst>
                  <a:glow rad="101600">
                    <a:srgbClr val="C00000">
                      <a:alpha val="60000"/>
                    </a:srgbClr>
                  </a:glow>
                  <a:outerShdw blurRad="38100" dist="38100" dir="2700000" algn="tl">
                    <a:srgbClr val="000000">
                      <a:alpha val="43137"/>
                    </a:srgbClr>
                  </a:outerShdw>
                </a:effectLst>
              </a:rPr>
              <a:t>Golden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Gai</a:t>
            </a:r>
            <a:r>
              <a:rPr lang="es-ES" i="1" dirty="0" smtClean="0">
                <a:effectLst>
                  <a:glow rad="101600">
                    <a:srgbClr val="C00000">
                      <a:alpha val="60000"/>
                    </a:srgbClr>
                  </a:glow>
                  <a:outerShdw blurRad="38100" dist="38100" dir="2700000" algn="tl">
                    <a:srgbClr val="000000">
                      <a:alpha val="43137"/>
                    </a:srgbClr>
                  </a:outerShdw>
                </a:effectLst>
              </a:rPr>
              <a:t>, una joya en plena </a:t>
            </a:r>
            <a:r>
              <a:rPr lang="es-ES" i="1" dirty="0" err="1" smtClean="0">
                <a:effectLst>
                  <a:glow rad="101600">
                    <a:srgbClr val="C00000">
                      <a:alpha val="60000"/>
                    </a:srgbClr>
                  </a:glow>
                  <a:outerShdw blurRad="38100" dist="38100" dir="2700000" algn="tl">
                    <a:srgbClr val="000000">
                      <a:alpha val="43137"/>
                    </a:srgbClr>
                  </a:outerShdw>
                </a:effectLst>
              </a:rPr>
              <a:t>Shinjuku</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5000">
        <p14:doors dir="vert"/>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par>
                                <p:cTn id="12" presetID="10" presetClass="entr" presetSubtype="0" fill="hold" nodeType="withEffect">
                                  <p:stCondLst>
                                    <p:cond delay="2000"/>
                                  </p:stCondLst>
                                  <p:iterate type="lt">
                                    <p:tmPct val="0"/>
                                  </p:iterate>
                                  <p:childTnLst>
                                    <p:set>
                                      <p:cBhvr>
                                        <p:cTn id="13" dur="1" fill="hold">
                                          <p:stCondLst>
                                            <p:cond delay="0"/>
                                          </p:stCondLst>
                                        </p:cTn>
                                        <p:tgtEl>
                                          <p:spTgt spid="19"/>
                                        </p:tgtEl>
                                        <p:attrNameLst>
                                          <p:attrName>style.visibility</p:attrName>
                                        </p:attrNameLst>
                                      </p:cBhvr>
                                      <p:to>
                                        <p:strVal val="visible"/>
                                      </p:to>
                                    </p:set>
                                    <p:animEffect transition="in" filter="fade">
                                      <p:cBhvr>
                                        <p:cTn id="14" dur="5000"/>
                                        <p:tgtEl>
                                          <p:spTgt spid="19"/>
                                        </p:tgtEl>
                                      </p:cBhvr>
                                    </p:animEffect>
                                  </p:childTnLst>
                                </p:cTn>
                              </p:par>
                              <p:par>
                                <p:cTn id="15" presetID="42" presetClass="entr" presetSubtype="0" fill="hold" nodeType="withEffect">
                                  <p:stCondLst>
                                    <p:cond delay="2000"/>
                                  </p:stCondLst>
                                  <p:iterate type="lt">
                                    <p:tmPct val="0"/>
                                  </p:iterate>
                                  <p:childTnLst>
                                    <p:set>
                                      <p:cBhvr>
                                        <p:cTn id="16" dur="1" fill="hold">
                                          <p:stCondLst>
                                            <p:cond delay="0"/>
                                          </p:stCondLst>
                                        </p:cTn>
                                        <p:tgtEl>
                                          <p:spTgt spid="19"/>
                                        </p:tgtEl>
                                        <p:attrNameLst>
                                          <p:attrName>style.visibility</p:attrName>
                                        </p:attrNameLst>
                                      </p:cBhvr>
                                      <p:to>
                                        <p:strVal val="visible"/>
                                      </p:to>
                                    </p:set>
                                    <p:animEffect transition="in" filter="fade">
                                      <p:cBhvr>
                                        <p:cTn id="17" dur="5000"/>
                                        <p:tgtEl>
                                          <p:spTgt spid="19"/>
                                        </p:tgtEl>
                                      </p:cBhvr>
                                    </p:animEffect>
                                    <p:anim calcmode="lin" valueType="num">
                                      <p:cBhvr>
                                        <p:cTn id="18" dur="5000" fill="hold"/>
                                        <p:tgtEl>
                                          <p:spTgt spid="19"/>
                                        </p:tgtEl>
                                        <p:attrNameLst>
                                          <p:attrName>ppt_x</p:attrName>
                                        </p:attrNameLst>
                                      </p:cBhvr>
                                      <p:tavLst>
                                        <p:tav tm="0">
                                          <p:val>
                                            <p:strVal val="#ppt_x"/>
                                          </p:val>
                                        </p:tav>
                                        <p:tav tm="100000">
                                          <p:val>
                                            <p:strVal val="#ppt_x"/>
                                          </p:val>
                                        </p:tav>
                                      </p:tavLst>
                                    </p:anim>
                                    <p:anim calcmode="lin" valueType="num">
                                      <p:cBhvr>
                                        <p:cTn id="19" dur="5000" fill="hold"/>
                                        <p:tgtEl>
                                          <p:spTgt spid="19"/>
                                        </p:tgtEl>
                                        <p:attrNameLst>
                                          <p:attrName>ppt_y</p:attrName>
                                        </p:attrNameLst>
                                      </p:cBhvr>
                                      <p:tavLst>
                                        <p:tav tm="0">
                                          <p:val>
                                            <p:strVal val="#ppt_y+.1"/>
                                          </p:val>
                                        </p:tav>
                                        <p:tav tm="100000">
                                          <p:val>
                                            <p:strVal val="#ppt_y"/>
                                          </p:val>
                                        </p:tav>
                                      </p:tavLst>
                                    </p:anim>
                                  </p:childTnLst>
                                </p:cTn>
                              </p:par>
                            </p:childTnLst>
                          </p:cTn>
                        </p:par>
                        <p:par>
                          <p:cTn id="20" fill="hold">
                            <p:stCondLst>
                              <p:cond delay="7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Diapositiva3.JPG"/>
          <p:cNvPicPr>
            <a:picLocks noGrp="1" noChangeAspect="1"/>
          </p:cNvPicPr>
          <p:nvPr isPhoto="1"/>
        </p:nvPicPr>
        <p:blipFill>
          <a:blip r:embed="rId2" cstate="print"/>
          <a:stretch>
            <a:fillRect/>
          </a:stretch>
        </p:blipFill>
        <p:spPr bwMode="auto">
          <a:xfrm flipH="1">
            <a:off x="16509" y="4763"/>
            <a:ext cx="9110979" cy="5694362"/>
          </a:xfrm>
          <a:prstGeom prst="rect">
            <a:avLst/>
          </a:prstGeom>
          <a:noFill/>
          <a:ln w="9525">
            <a:noFill/>
            <a:miter lim="800000"/>
            <a:headEnd/>
            <a:tailEnd/>
          </a:ln>
        </p:spPr>
      </p:pic>
      <p:pic>
        <p:nvPicPr>
          <p:cNvPr id="9" name="8 Imagen" descr="a-pair-of-puffins.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71472" y="4357698"/>
            <a:ext cx="8072494" cy="1200329"/>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Shibuya</a:t>
            </a:r>
            <a:r>
              <a:rPr lang="es-ES" altLang="ja-JP"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uno de los distritos más emblemáticos de Tokio, es mucho más que su famoso cruce de peatones. Esta área de la metrópoli japonesa es uno de los centros de cultura, moda y entretenimiento más importantes del país, atrayendo visitantes de todo el mundo.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3000">
        <p:comb/>
      </p:transition>
    </mc:Choice>
    <mc:Fallback>
      <p:transition spd="slow" advTm="33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vertical)">
                                      <p:cBhvr>
                                        <p:cTn id="7" dur="5000"/>
                                        <p:tgtEl>
                                          <p:spTgt spid="19"/>
                                        </p:tgtEl>
                                      </p:cBhvr>
                                    </p:animEffect>
                                  </p:childTnLst>
                                </p:cTn>
                              </p:par>
                              <p:par>
                                <p:cTn id="8" presetID="23" presetClass="entr" presetSubtype="288"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p:cTn id="10" dur="5000" fill="hold"/>
                                        <p:tgtEl>
                                          <p:spTgt spid="19"/>
                                        </p:tgtEl>
                                        <p:attrNameLst>
                                          <p:attrName>ppt_w</p:attrName>
                                        </p:attrNameLst>
                                      </p:cBhvr>
                                      <p:tavLst>
                                        <p:tav tm="0">
                                          <p:val>
                                            <p:strVal val="4/3*#ppt_w"/>
                                          </p:val>
                                        </p:tav>
                                        <p:tav tm="100000">
                                          <p:val>
                                            <p:strVal val="#ppt_w"/>
                                          </p:val>
                                        </p:tav>
                                      </p:tavLst>
                                    </p:anim>
                                    <p:anim calcmode="lin" valueType="num">
                                      <p:cBhvr>
                                        <p:cTn id="11" dur="5000" fill="hold"/>
                                        <p:tgtEl>
                                          <p:spTgt spid="19"/>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2000"/>
                                  </p:stCondLst>
                                  <p:childTnLst>
                                    <p:set>
                                      <p:cBhvr>
                                        <p:cTn id="17" dur="1" fill="hold">
                                          <p:stCondLst>
                                            <p:cond delay="0"/>
                                          </p:stCondLst>
                                        </p:cTn>
                                        <p:tgtEl>
                                          <p:spTgt spid="9"/>
                                        </p:tgtEl>
                                        <p:attrNameLst>
                                          <p:attrName>style.visibility</p:attrName>
                                        </p:attrNameLst>
                                      </p:cBhvr>
                                      <p:to>
                                        <p:strVal val="visible"/>
                                      </p:to>
                                    </p:set>
                                    <p:animEffect transition="in" filter="blinds(horizontal)">
                                      <p:cBhvr>
                                        <p:cTn id="18" dur="5000"/>
                                        <p:tgtEl>
                                          <p:spTgt spid="9"/>
                                        </p:tgtEl>
                                      </p:cBhvr>
                                    </p:animEffect>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flipH="1">
            <a:off x="-2" y="0"/>
            <a:ext cx="9128228" cy="5715000"/>
          </a:xfrm>
        </p:spPr>
      </p:pic>
      <p:pic>
        <p:nvPicPr>
          <p:cNvPr id="30" name="3 Marcador de contenido" descr="2993983350_953e8e3e6b_o.jpg"/>
          <p:cNvPicPr>
            <a:picLocks noChangeAspect="1"/>
          </p:cNvPicPr>
          <p:nvPr/>
        </p:nvPicPr>
        <p:blipFill>
          <a:blip r:embed="rId3" cstate="print"/>
          <a:stretch>
            <a:fillRect/>
          </a:stretch>
        </p:blipFill>
        <p:spPr bwMode="auto">
          <a:xfrm>
            <a:off x="1" y="0"/>
            <a:ext cx="9128228" cy="5715000"/>
          </a:xfrm>
          <a:prstGeom prst="rect">
            <a:avLst/>
          </a:prstGeom>
          <a:noFill/>
          <a:ln w="9525">
            <a:noFill/>
            <a:miter lim="800000"/>
            <a:headEnd/>
            <a:tailEnd/>
          </a:ln>
        </p:spPr>
      </p:pic>
      <p:sp>
        <p:nvSpPr>
          <p:cNvPr id="5" name="4 CuadroTexto"/>
          <p:cNvSpPr txBox="1"/>
          <p:nvPr/>
        </p:nvSpPr>
        <p:spPr>
          <a:xfrm>
            <a:off x="642910" y="4357698"/>
            <a:ext cx="807249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les sucede a los pulpos, son varios los corazones que bombean las arterias de Tokio. Imprescindibles son algunos epicentros tan icónicos como        </a:t>
            </a:r>
            <a:r>
              <a:rPr lang="es-ES" i="1" dirty="0" err="1" smtClean="0">
                <a:effectLst>
                  <a:glow rad="101600">
                    <a:srgbClr val="C00000">
                      <a:alpha val="60000"/>
                    </a:srgbClr>
                  </a:glow>
                  <a:outerShdw blurRad="38100" dist="38100" dir="2700000" algn="tl">
                    <a:srgbClr val="000000">
                      <a:alpha val="43137"/>
                    </a:srgbClr>
                  </a:outerShdw>
                </a:effectLst>
              </a:rPr>
              <a:t>Shibuya</a:t>
            </a:r>
            <a:r>
              <a:rPr lang="es-ES" i="1" dirty="0" smtClean="0">
                <a:effectLst>
                  <a:glow rad="101600">
                    <a:srgbClr val="C00000">
                      <a:alpha val="60000"/>
                    </a:srgbClr>
                  </a:glow>
                  <a:outerShdw blurRad="38100" dist="38100" dir="2700000" algn="tl">
                    <a:srgbClr val="000000">
                      <a:alpha val="43137"/>
                    </a:srgbClr>
                  </a:outerShdw>
                </a:effectLst>
              </a:rPr>
              <a:t>, con su mítico cruce, siempre atestado de peatones, y la estatua en bronce del célebre perro </a:t>
            </a:r>
            <a:r>
              <a:rPr lang="es-ES" i="1" dirty="0" err="1" smtClean="0">
                <a:effectLst>
                  <a:glow rad="101600">
                    <a:srgbClr val="C00000">
                      <a:alpha val="60000"/>
                    </a:srgbClr>
                  </a:glow>
                  <a:outerShdw blurRad="38100" dist="38100" dir="2700000" algn="tl">
                    <a:srgbClr val="000000">
                      <a:alpha val="43137"/>
                    </a:srgbClr>
                  </a:outerShdw>
                </a:effectLst>
              </a:rPr>
              <a:t>Hachiko</a:t>
            </a:r>
            <a:r>
              <a:rPr lang="es-ES" i="1" dirty="0" smtClean="0">
                <a:effectLst>
                  <a:glow rad="101600">
                    <a:srgbClr val="C00000">
                      <a:alpha val="60000"/>
                    </a:srgbClr>
                  </a:glow>
                  <a:outerShdw blurRad="38100" dist="38100" dir="2700000" algn="tl">
                    <a:srgbClr val="000000">
                      <a:alpha val="43137"/>
                    </a:srgbClr>
                  </a:outerShdw>
                </a:effectLst>
              </a:rPr>
              <a:t>, un verdadero héroe popular desde 1935.</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6000">
        <p14:prism isInverted="1"/>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5000"/>
                                        <p:tgtEl>
                                          <p:spTgt spid="30"/>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0" fill="hold"/>
                                        <p:tgtEl>
                                          <p:spTgt spid="30"/>
                                        </p:tgtEl>
                                        <p:attrNameLst>
                                          <p:attrName>ppt_w</p:attrName>
                                        </p:attrNameLst>
                                      </p:cBhvr>
                                      <p:tavLst>
                                        <p:tav tm="0">
                                          <p:val>
                                            <p:strVal val="4/3*#ppt_w"/>
                                          </p:val>
                                        </p:tav>
                                        <p:tav tm="100000">
                                          <p:val>
                                            <p:strVal val="#ppt_w"/>
                                          </p:val>
                                        </p:tav>
                                      </p:tavLst>
                                    </p:anim>
                                    <p:anim calcmode="lin" valueType="num">
                                      <p:cBhvr>
                                        <p:cTn id="18" dur="5000" fill="hold"/>
                                        <p:tgtEl>
                                          <p:spTgt spid="30"/>
                                        </p:tgtEl>
                                        <p:attrNameLst>
                                          <p:attrName>ppt_h</p:attrName>
                                        </p:attrNameLst>
                                      </p:cBhvr>
                                      <p:tavLst>
                                        <p:tav tm="0">
                                          <p:val>
                                            <p:strVal val="4/3*#ppt_h"/>
                                          </p:val>
                                        </p:tav>
                                        <p:tav tm="100000">
                                          <p:val>
                                            <p:strVal val="#ppt_h"/>
                                          </p:val>
                                        </p:tav>
                                      </p:tavLst>
                                    </p:anim>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Zakynthos 341.jpg"/>
          <p:cNvPicPr>
            <a:picLocks noGrp="1" noChangeAspect="1"/>
          </p:cNvPicPr>
          <p:nvPr>
            <p:ph idx="4294967295"/>
          </p:nvPr>
        </p:nvPicPr>
        <p:blipFill>
          <a:blip r:embed="rId2" cstate="print"/>
          <a:stretch>
            <a:fillRect/>
          </a:stretch>
        </p:blipFill>
        <p:spPr>
          <a:xfrm flipH="1">
            <a:off x="-8730" y="0"/>
            <a:ext cx="9143998" cy="5714998"/>
          </a:xfrm>
        </p:spPr>
      </p:pic>
      <p:pic>
        <p:nvPicPr>
          <p:cNvPr id="12" name="11 Imagen" descr="Islas-Farne-Northumberland_15.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357158" y="4357698"/>
            <a:ext cx="828680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monumento muy conocido en este distrito es la estatua en memoria de </a:t>
            </a:r>
            <a:r>
              <a:rPr lang="es-ES" i="1" dirty="0" err="1" smtClean="0">
                <a:effectLst>
                  <a:glow rad="101600">
                    <a:srgbClr val="C00000">
                      <a:alpha val="60000"/>
                    </a:srgbClr>
                  </a:glow>
                  <a:outerShdw blurRad="38100" dist="38100" dir="2700000" algn="tl">
                    <a:srgbClr val="000000">
                      <a:alpha val="43137"/>
                    </a:srgbClr>
                  </a:outerShdw>
                </a:effectLst>
              </a:rPr>
              <a:t>Hachiko</a:t>
            </a:r>
            <a:r>
              <a:rPr lang="es-ES" i="1" dirty="0" smtClean="0">
                <a:effectLst>
                  <a:glow rad="101600">
                    <a:srgbClr val="C00000">
                      <a:alpha val="60000"/>
                    </a:srgbClr>
                  </a:glow>
                  <a:outerShdw blurRad="38100" dist="38100" dir="2700000" algn="tl">
                    <a:srgbClr val="000000">
                      <a:alpha val="43137"/>
                    </a:srgbClr>
                  </a:outerShdw>
                </a:effectLst>
              </a:rPr>
              <a:t>, el perro que pasó diez años de su vida esperando a que su dueño, quien había fallecido sin que él lo supiera, volviese del trabajo. </a:t>
            </a:r>
            <a:r>
              <a:rPr lang="es-ES" i="1" dirty="0" err="1" smtClean="0">
                <a:effectLst>
                  <a:glow rad="101600">
                    <a:srgbClr val="C00000">
                      <a:alpha val="60000"/>
                    </a:srgbClr>
                  </a:glow>
                  <a:outerShdw blurRad="38100" dist="38100" dir="2700000" algn="tl">
                    <a:srgbClr val="000000">
                      <a:alpha val="43137"/>
                    </a:srgbClr>
                  </a:outerShdw>
                </a:effectLst>
              </a:rPr>
              <a:t>Hachiko</a:t>
            </a:r>
            <a:r>
              <a:rPr lang="es-ES" i="1" dirty="0" smtClean="0">
                <a:effectLst>
                  <a:glow rad="101600">
                    <a:srgbClr val="C00000">
                      <a:alpha val="60000"/>
                    </a:srgbClr>
                  </a:glow>
                  <a:outerShdw blurRad="38100" dist="38100" dir="2700000" algn="tl">
                    <a:srgbClr val="000000">
                      <a:alpha val="43137"/>
                    </a:srgbClr>
                  </a:outerShdw>
                </a:effectLst>
              </a:rPr>
              <a:t> es tan famoso que ha sido representado en varias producciones culturales.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6000">
        <p14:prism dir="r" isInverted="1"/>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5000"/>
                                        <p:tgtEl>
                                          <p:spTgt spid="4"/>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2"/>
                                        </p:tgtEl>
                                        <p:attrNameLst>
                                          <p:attrName>style.visibility</p:attrName>
                                        </p:attrNameLst>
                                      </p:cBhvr>
                                      <p:to>
                                        <p:strVal val="visible"/>
                                      </p:to>
                                    </p:set>
                                    <p:anim calcmode="lin" valueType="num">
                                      <p:cBhvr>
                                        <p:cTn id="14" dur="5000" fill="hold"/>
                                        <p:tgtEl>
                                          <p:spTgt spid="12"/>
                                        </p:tgtEl>
                                        <p:attrNameLst>
                                          <p:attrName>ppt_w</p:attrName>
                                        </p:attrNameLst>
                                      </p:cBhvr>
                                      <p:tavLst>
                                        <p:tav tm="0">
                                          <p:val>
                                            <p:strVal val="4/3*#ppt_w"/>
                                          </p:val>
                                        </p:tav>
                                        <p:tav tm="100000">
                                          <p:val>
                                            <p:strVal val="#ppt_w"/>
                                          </p:val>
                                        </p:tav>
                                      </p:tavLst>
                                    </p:anim>
                                    <p:anim calcmode="lin" valueType="num">
                                      <p:cBhvr>
                                        <p:cTn id="15" dur="5000" fill="hold"/>
                                        <p:tgtEl>
                                          <p:spTgt spid="12"/>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00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0"/>
                                        <p:tgtEl>
                                          <p:spTgt spid="12"/>
                                        </p:tgtEl>
                                      </p:cBhvr>
                                    </p:animEffect>
                                    <p:anim calcmode="lin" valueType="num">
                                      <p:cBhvr>
                                        <p:cTn id="19" dur="5000" fill="hold"/>
                                        <p:tgtEl>
                                          <p:spTgt spid="12"/>
                                        </p:tgtEl>
                                        <p:attrNameLst>
                                          <p:attrName>ppt_x</p:attrName>
                                        </p:attrNameLst>
                                      </p:cBhvr>
                                      <p:tavLst>
                                        <p:tav tm="0">
                                          <p:val>
                                            <p:strVal val="#ppt_x"/>
                                          </p:val>
                                        </p:tav>
                                        <p:tav tm="100000">
                                          <p:val>
                                            <p:strVal val="#ppt_x"/>
                                          </p:val>
                                        </p:tav>
                                      </p:tavLst>
                                    </p:anim>
                                    <p:anim calcmode="lin" valueType="num">
                                      <p:cBhvr>
                                        <p:cTn id="20" dur="5000" fill="hold"/>
                                        <p:tgtEl>
                                          <p:spTgt spid="12"/>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flipH="1">
            <a:off x="-5" y="-214334"/>
            <a:ext cx="9143999" cy="6429420"/>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214334"/>
            <a:ext cx="9143999" cy="6429420"/>
          </a:xfrm>
          <a:prstGeom prst="rect">
            <a:avLst/>
          </a:prstGeom>
          <a:noFill/>
          <a:ln w="9525">
            <a:noFill/>
            <a:miter lim="800000"/>
            <a:headEnd/>
            <a:tailEnd/>
          </a:ln>
        </p:spPr>
      </p:pic>
      <p:sp>
        <p:nvSpPr>
          <p:cNvPr id="4" name="3 CuadroTexto"/>
          <p:cNvSpPr txBox="1"/>
          <p:nvPr/>
        </p:nvSpPr>
        <p:spPr>
          <a:xfrm>
            <a:off x="285720" y="4071946"/>
            <a:ext cx="864399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de las más famosas es la película japonesa ”</a:t>
            </a:r>
            <a:r>
              <a:rPr lang="es-ES" i="1" dirty="0" err="1" smtClean="0">
                <a:effectLst>
                  <a:glow rad="101600">
                    <a:srgbClr val="C00000">
                      <a:alpha val="60000"/>
                    </a:srgbClr>
                  </a:glow>
                  <a:outerShdw blurRad="38100" dist="38100" dir="2700000" algn="tl">
                    <a:srgbClr val="000000">
                      <a:alpha val="43137"/>
                    </a:srgbClr>
                  </a:outerShdw>
                </a:effectLst>
              </a:rPr>
              <a:t>Hachikō</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Monogatari</a:t>
            </a:r>
            <a:r>
              <a:rPr lang="es-ES" i="1" dirty="0" smtClean="0">
                <a:effectLst>
                  <a:glow rad="101600">
                    <a:srgbClr val="C00000">
                      <a:alpha val="60000"/>
                    </a:srgbClr>
                  </a:glow>
                  <a:outerShdw blurRad="38100" dist="38100" dir="2700000" algn="tl">
                    <a:srgbClr val="000000">
                      <a:alpha val="43137"/>
                    </a:srgbClr>
                  </a:outerShdw>
                </a:effectLst>
              </a:rPr>
              <a:t>” (La historia de </a:t>
            </a:r>
            <a:r>
              <a:rPr lang="es-ES" i="1" dirty="0" err="1" smtClean="0">
                <a:effectLst>
                  <a:glow rad="101600">
                    <a:srgbClr val="C00000">
                      <a:alpha val="60000"/>
                    </a:srgbClr>
                  </a:glow>
                  <a:outerShdw blurRad="38100" dist="38100" dir="2700000" algn="tl">
                    <a:srgbClr val="000000">
                      <a:alpha val="43137"/>
                    </a:srgbClr>
                  </a:outerShdw>
                </a:effectLst>
              </a:rPr>
              <a:t>Hachikō</a:t>
            </a:r>
            <a:r>
              <a:rPr lang="es-ES" i="1" dirty="0" smtClean="0">
                <a:effectLst>
                  <a:glow rad="101600">
                    <a:srgbClr val="C00000">
                      <a:alpha val="60000"/>
                    </a:srgbClr>
                  </a:glow>
                  <a:outerShdw blurRad="38100" dist="38100" dir="2700000" algn="tl">
                    <a:srgbClr val="000000">
                      <a:alpha val="43137"/>
                    </a:srgbClr>
                  </a:outerShdw>
                </a:effectLst>
              </a:rPr>
              <a:t>) de 1987, dirigida por </a:t>
            </a:r>
            <a:r>
              <a:rPr lang="es-ES" i="1" dirty="0" err="1" smtClean="0">
                <a:effectLst>
                  <a:glow rad="101600">
                    <a:srgbClr val="C00000">
                      <a:alpha val="60000"/>
                    </a:srgbClr>
                  </a:glow>
                  <a:outerShdw blurRad="38100" dist="38100" dir="2700000" algn="tl">
                    <a:srgbClr val="000000">
                      <a:alpha val="43137"/>
                    </a:srgbClr>
                  </a:outerShdw>
                </a:effectLst>
              </a:rPr>
              <a:t>Seijirō</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Kōyama</a:t>
            </a:r>
            <a:r>
              <a:rPr lang="es-ES" i="1" dirty="0" smtClean="0">
                <a:effectLst>
                  <a:glow rad="101600">
                    <a:srgbClr val="C00000">
                      <a:alpha val="60000"/>
                    </a:srgbClr>
                  </a:glow>
                  <a:outerShdw blurRad="38100" dist="38100" dir="2700000" algn="tl">
                    <a:srgbClr val="000000">
                      <a:alpha val="43137"/>
                    </a:srgbClr>
                  </a:outerShdw>
                </a:effectLst>
              </a:rPr>
              <a:t>. En 2009 los estadounidenses hicieron una nueva versión de esta película, ”Siempre a tu lado, </a:t>
            </a:r>
            <a:r>
              <a:rPr lang="es-ES" i="1" dirty="0" err="1" smtClean="0">
                <a:effectLst>
                  <a:glow rad="101600">
                    <a:srgbClr val="C00000">
                      <a:alpha val="60000"/>
                    </a:srgbClr>
                  </a:glow>
                  <a:outerShdw blurRad="38100" dist="38100" dir="2700000" algn="tl">
                    <a:srgbClr val="000000">
                      <a:alpha val="43137"/>
                    </a:srgbClr>
                  </a:outerShdw>
                </a:effectLst>
              </a:rPr>
              <a:t>Hachiko</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Hachi</a:t>
            </a:r>
            <a:r>
              <a:rPr lang="es-ES" i="1" dirty="0" smtClean="0">
                <a:effectLst>
                  <a:glow rad="101600">
                    <a:srgbClr val="C00000">
                      <a:alpha val="60000"/>
                    </a:srgbClr>
                  </a:glow>
                  <a:outerShdw blurRad="38100" dist="38100" dir="2700000" algn="tl">
                    <a:srgbClr val="000000">
                      <a:alpha val="43137"/>
                    </a:srgbClr>
                  </a:outerShdw>
                </a:effectLst>
              </a:rPr>
              <a:t>: A </a:t>
            </a:r>
            <a:r>
              <a:rPr lang="es-ES" i="1" dirty="0" err="1" smtClean="0">
                <a:effectLst>
                  <a:glow rad="101600">
                    <a:srgbClr val="C00000">
                      <a:alpha val="60000"/>
                    </a:srgbClr>
                  </a:glow>
                  <a:outerShdw blurRad="38100" dist="38100" dir="2700000" algn="tl">
                    <a:srgbClr val="000000">
                      <a:alpha val="43137"/>
                    </a:srgbClr>
                  </a:outerShdw>
                </a:effectLst>
              </a:rPr>
              <a:t>Dog’s</a:t>
            </a:r>
            <a:r>
              <a:rPr lang="es-ES" i="1" dirty="0" smtClean="0">
                <a:effectLst>
                  <a:glow rad="101600">
                    <a:srgbClr val="C00000">
                      <a:alpha val="60000"/>
                    </a:srgbClr>
                  </a:glow>
                  <a:outerShdw blurRad="38100" dist="38100" dir="2700000" algn="tl">
                    <a:srgbClr val="000000">
                      <a:alpha val="43137"/>
                    </a:srgbClr>
                  </a:outerShdw>
                </a:effectLst>
              </a:rPr>
              <a:t> Tale). Recomendadas ambas películas, pero te avisan que te hará brotar alguna que otra lágrima.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40000">
        <p14:warp dir="in"/>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2000"/>
                                  </p:stCondLst>
                                  <p:childTnLst>
                                    <p:anim calcmode="lin" valueType="num">
                                      <p:cBhvr>
                                        <p:cTn id="13" dur="5000"/>
                                        <p:tgtEl>
                                          <p:spTgt spid="17"/>
                                        </p:tgtEl>
                                        <p:attrNameLst>
                                          <p:attrName>ppt_w</p:attrName>
                                        </p:attrNameLst>
                                      </p:cBhvr>
                                      <p:tavLst>
                                        <p:tav tm="0">
                                          <p:val>
                                            <p:strVal val="ppt_w"/>
                                          </p:val>
                                        </p:tav>
                                        <p:tav tm="100000">
                                          <p:val>
                                            <p:strVal val="4/3*ppt_w"/>
                                          </p:val>
                                        </p:tav>
                                      </p:tavLst>
                                    </p:anim>
                                    <p:anim calcmode="lin" valueType="num">
                                      <p:cBhvr>
                                        <p:cTn id="14" dur="5000"/>
                                        <p:tgtEl>
                                          <p:spTgt spid="17"/>
                                        </p:tgtEl>
                                        <p:attrNameLst>
                                          <p:attrName>ppt_h</p:attrName>
                                        </p:attrNameLst>
                                      </p:cBhvr>
                                      <p:tavLst>
                                        <p:tav tm="0">
                                          <p:val>
                                            <p:strVal val="ppt_h"/>
                                          </p:val>
                                        </p:tav>
                                        <p:tav tm="100000">
                                          <p:val>
                                            <p:strVal val="4/3*ppt_h"/>
                                          </p:val>
                                        </p:tav>
                                      </p:tavLst>
                                    </p:anim>
                                    <p:set>
                                      <p:cBhvr>
                                        <p:cTn id="15" dur="1" fill="hold">
                                          <p:stCondLst>
                                            <p:cond delay="4999"/>
                                          </p:stCondLst>
                                        </p:cTn>
                                        <p:tgtEl>
                                          <p:spTgt spid="17"/>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0" fill="hold"/>
                                        <p:tgtEl>
                                          <p:spTgt spid="18"/>
                                        </p:tgtEl>
                                        <p:attrNameLst>
                                          <p:attrName>ppt_w</p:attrName>
                                        </p:attrNameLst>
                                      </p:cBhvr>
                                      <p:tavLst>
                                        <p:tav tm="0">
                                          <p:val>
                                            <p:strVal val="4/3*#ppt_w"/>
                                          </p:val>
                                        </p:tav>
                                        <p:tav tm="100000">
                                          <p:val>
                                            <p:strVal val="#ppt_w"/>
                                          </p:val>
                                        </p:tav>
                                      </p:tavLst>
                                    </p:anim>
                                    <p:anim calcmode="lin" valueType="num">
                                      <p:cBhvr>
                                        <p:cTn id="19" dur="5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20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0"/>
                                        <p:tgtEl>
                                          <p:spTgt spid="18"/>
                                        </p:tgtEl>
                                      </p:cBhvr>
                                    </p:animEffect>
                                    <p:anim calcmode="lin" valueType="num">
                                      <p:cBhvr>
                                        <p:cTn id="23" dur="5000" fill="hold"/>
                                        <p:tgtEl>
                                          <p:spTgt spid="18"/>
                                        </p:tgtEl>
                                        <p:attrNameLst>
                                          <p:attrName>ppt_x</p:attrName>
                                        </p:attrNameLst>
                                      </p:cBhvr>
                                      <p:tavLst>
                                        <p:tav tm="0">
                                          <p:val>
                                            <p:strVal val="#ppt_x"/>
                                          </p:val>
                                        </p:tav>
                                        <p:tav tm="100000">
                                          <p:val>
                                            <p:strVal val="#ppt_x"/>
                                          </p:val>
                                        </p:tav>
                                      </p:tavLst>
                                    </p:anim>
                                    <p:anim calcmode="lin" valueType="num">
                                      <p:cBhvr>
                                        <p:cTn id="24" dur="5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1" y="0"/>
            <a:ext cx="9144000" cy="5714999"/>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1" y="0"/>
            <a:ext cx="9144000" cy="5714999"/>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6" name="5 CuadroTexto"/>
          <p:cNvSpPr txBox="1"/>
          <p:nvPr/>
        </p:nvSpPr>
        <p:spPr>
          <a:xfrm>
            <a:off x="571472" y="4643450"/>
            <a:ext cx="8286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Espectacular figura de </a:t>
            </a:r>
            <a:r>
              <a:rPr lang="es-ES" i="1" dirty="0" err="1" smtClean="0">
                <a:effectLst>
                  <a:glow rad="101600">
                    <a:srgbClr val="C00000">
                      <a:alpha val="60000"/>
                    </a:srgbClr>
                  </a:glow>
                  <a:outerShdw blurRad="38100" dist="38100" dir="2700000" algn="tl">
                    <a:srgbClr val="000000">
                      <a:alpha val="43137"/>
                    </a:srgbClr>
                  </a:outerShdw>
                </a:effectLst>
              </a:rPr>
              <a:t>Godzilla</a:t>
            </a:r>
            <a:r>
              <a:rPr lang="es-ES" i="1" dirty="0" smtClean="0">
                <a:effectLst>
                  <a:glow rad="101600">
                    <a:srgbClr val="C00000">
                      <a:alpha val="60000"/>
                    </a:srgbClr>
                  </a:glow>
                  <a:outerShdw blurRad="38100" dist="38100" dir="2700000" algn="tl">
                    <a:srgbClr val="000000">
                      <a:alpha val="43137"/>
                    </a:srgbClr>
                  </a:outerShdw>
                </a:effectLst>
              </a:rPr>
              <a:t> surgiendo sobre la azotea de los céntricos cines </a:t>
            </a:r>
            <a:r>
              <a:rPr lang="es-ES" i="1" dirty="0" err="1" smtClean="0">
                <a:effectLst>
                  <a:glow rad="101600">
                    <a:srgbClr val="C00000">
                      <a:alpha val="60000"/>
                    </a:srgbClr>
                  </a:glow>
                  <a:outerShdw blurRad="38100" dist="38100" dir="2700000" algn="tl">
                    <a:srgbClr val="000000">
                      <a:alpha val="43137"/>
                    </a:srgbClr>
                  </a:outerShdw>
                </a:effectLst>
              </a:rPr>
              <a:t>Toho</a:t>
            </a:r>
            <a:r>
              <a:rPr lang="es-ES" i="1" dirty="0" smtClean="0">
                <a:effectLst>
                  <a:glow rad="101600">
                    <a:srgbClr val="C00000">
                      <a:alpha val="60000"/>
                    </a:srgbClr>
                  </a:glow>
                  <a:outerShdw blurRad="38100" dist="38100" dir="2700000" algn="tl">
                    <a:srgbClr val="000000">
                      <a:alpha val="43137"/>
                    </a:srgbClr>
                  </a:outerShdw>
                </a:effectLst>
              </a:rPr>
              <a:t> de </a:t>
            </a:r>
            <a:r>
              <a:rPr lang="es-ES" i="1" dirty="0" err="1" smtClean="0">
                <a:effectLst>
                  <a:glow rad="101600">
                    <a:srgbClr val="C00000">
                      <a:alpha val="60000"/>
                    </a:srgbClr>
                  </a:glow>
                  <a:outerShdw blurRad="38100" dist="38100" dir="2700000" algn="tl">
                    <a:srgbClr val="000000">
                      <a:alpha val="43137"/>
                    </a:srgbClr>
                  </a:outerShdw>
                </a:effectLst>
              </a:rPr>
              <a:t>Shinjuku</a:t>
            </a:r>
            <a:r>
              <a:rPr lang="es-ES" i="1" dirty="0" smtClean="0">
                <a:effectLst>
                  <a:glow rad="101600">
                    <a:srgbClr val="C00000">
                      <a:alpha val="60000"/>
                    </a:srgbClr>
                  </a:glow>
                  <a:outerShdw blurRad="38100" dist="38100" dir="2700000" algn="tl">
                    <a:srgbClr val="000000">
                      <a:alpha val="43137"/>
                    </a:srgbClr>
                  </a:outerShdw>
                </a:effectLst>
              </a:rPr>
              <a:t>. Pero hay mucha vida también en los alrededores de estos polos de atracción.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6000">
        <p14:warp/>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1"/>
                                          </p:val>
                                        </p:tav>
                                        <p:tav tm="100000">
                                          <p:val>
                                            <p:strVal val="#ppt_x"/>
                                          </p:val>
                                        </p:tav>
                                      </p:tavLst>
                                    </p:anim>
                                    <p:anim calcmode="lin" valueType="num">
                                      <p:cBhvr>
                                        <p:cTn id="2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357222" y="0"/>
            <a:ext cx="9858444" cy="5715000"/>
          </a:xfrm>
          <a:prstGeom prst="rect">
            <a:avLst/>
          </a:prstGeom>
          <a:noFill/>
          <a:ln w="9525">
            <a:noFill/>
            <a:miter lim="800000"/>
            <a:headEnd/>
            <a:tailEnd/>
          </a:ln>
        </p:spPr>
      </p:pic>
      <p:pic>
        <p:nvPicPr>
          <p:cNvPr id="6" name="5 Imagen" descr="113 La tierra no se detiene aqui pues aun sobrevivira otros 4.500 millones de años. el proximo capitulo de la historia de la tierra continua aun sin escribir.jpg"/>
          <p:cNvPicPr>
            <a:picLocks noChangeAspect="1"/>
          </p:cNvPicPr>
          <p:nvPr/>
        </p:nvPicPr>
        <p:blipFill>
          <a:blip r:embed="rId2" cstate="print"/>
          <a:stretch>
            <a:fillRect/>
          </a:stretch>
        </p:blipFill>
        <p:spPr>
          <a:xfrm>
            <a:off x="-357222" y="0"/>
            <a:ext cx="9858444" cy="5715000"/>
          </a:xfrm>
          <a:prstGeom prst="rect">
            <a:avLst/>
          </a:prstGeom>
        </p:spPr>
      </p:pic>
      <p:sp>
        <p:nvSpPr>
          <p:cNvPr id="5" name="4 CuadroTexto"/>
          <p:cNvSpPr txBox="1"/>
          <p:nvPr/>
        </p:nvSpPr>
        <p:spPr>
          <a:xfrm>
            <a:off x="357158" y="4357698"/>
            <a:ext cx="828680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Históricamente, en esta zona residía la familia </a:t>
            </a:r>
            <a:r>
              <a:rPr lang="es-ES" i="1" dirty="0" err="1" smtClean="0">
                <a:effectLst>
                  <a:glow rad="101600">
                    <a:srgbClr val="C00000">
                      <a:alpha val="60000"/>
                    </a:srgbClr>
                  </a:glow>
                  <a:outerShdw blurRad="38100" dist="38100" dir="2700000" algn="tl">
                    <a:srgbClr val="000000">
                      <a:alpha val="43137"/>
                    </a:srgbClr>
                  </a:outerShdw>
                </a:effectLst>
              </a:rPr>
              <a:t>Shibuya</a:t>
            </a:r>
            <a:r>
              <a:rPr lang="es-ES" i="1" dirty="0" smtClean="0">
                <a:effectLst>
                  <a:glow rad="101600">
                    <a:srgbClr val="C00000">
                      <a:alpha val="60000"/>
                    </a:srgbClr>
                  </a:glow>
                  <a:outerShdw blurRad="38100" dist="38100" dir="2700000" algn="tl">
                    <a:srgbClr val="000000">
                      <a:alpha val="43137"/>
                    </a:srgbClr>
                  </a:outerShdw>
                </a:effectLst>
              </a:rPr>
              <a:t>, que vivió en un castillo desde el siglo XI hasta finales del periodo Edo (1603-1868). En 1885 se estableció la línea </a:t>
            </a:r>
            <a:r>
              <a:rPr lang="es-ES" i="1" dirty="0" err="1" smtClean="0">
                <a:effectLst>
                  <a:glow rad="101600">
                    <a:srgbClr val="C00000">
                      <a:alpha val="60000"/>
                    </a:srgbClr>
                  </a:glow>
                  <a:outerShdw blurRad="38100" dist="38100" dir="2700000" algn="tl">
                    <a:srgbClr val="000000">
                      <a:alpha val="43137"/>
                    </a:srgbClr>
                  </a:outerShdw>
                </a:effectLst>
              </a:rPr>
              <a:t>Yamanote</a:t>
            </a:r>
            <a:r>
              <a:rPr lang="es-ES" i="1" dirty="0" smtClean="0">
                <a:effectLst>
                  <a:glow rad="101600">
                    <a:srgbClr val="C00000">
                      <a:alpha val="60000"/>
                    </a:srgbClr>
                  </a:glow>
                  <a:outerShdw blurRad="38100" dist="38100" dir="2700000" algn="tl">
                    <a:srgbClr val="000000">
                      <a:alpha val="43137"/>
                    </a:srgbClr>
                  </a:outerShdw>
                </a:effectLst>
              </a:rPr>
              <a:t>, una línea circular y la más popular de Tokio actualmente, marcando el inicio del crecimiento de </a:t>
            </a:r>
            <a:r>
              <a:rPr lang="es-ES" i="1" dirty="0" err="1" smtClean="0">
                <a:effectLst>
                  <a:glow rad="101600">
                    <a:srgbClr val="C00000">
                      <a:alpha val="60000"/>
                    </a:srgbClr>
                  </a:glow>
                  <a:outerShdw blurRad="38100" dist="38100" dir="2700000" algn="tl">
                    <a:srgbClr val="000000">
                      <a:alpha val="43137"/>
                    </a:srgbClr>
                  </a:outerShdw>
                </a:effectLst>
              </a:rPr>
              <a:t>Shibuya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5000">
        <p15:prstTrans prst="pageCurlDouble"/>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0"/>
                                        <p:tgtEl>
                                          <p:spTgt spid="6"/>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0" fill="hold"/>
                                        <p:tgtEl>
                                          <p:spTgt spid="6"/>
                                        </p:tgtEl>
                                        <p:attrNameLst>
                                          <p:attrName>ppt_w</p:attrName>
                                        </p:attrNameLst>
                                      </p:cBhvr>
                                      <p:tavLst>
                                        <p:tav tm="0">
                                          <p:val>
                                            <p:strVal val="4/3*#ppt_w"/>
                                          </p:val>
                                        </p:tav>
                                        <p:tav tm="100000">
                                          <p:val>
                                            <p:strVal val="#ppt_w"/>
                                          </p:val>
                                        </p:tav>
                                      </p:tavLst>
                                    </p:anim>
                                    <p:anim calcmode="lin" valueType="num">
                                      <p:cBhvr>
                                        <p:cTn id="18" dur="5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tretch>
            <a:fillRect/>
          </a:stretch>
        </p:blipFill>
        <p:spPr bwMode="auto">
          <a:xfrm flipH="1">
            <a:off x="9954" y="0"/>
            <a:ext cx="9124092" cy="5715000"/>
          </a:xfrm>
          <a:prstGeom prst="rect">
            <a:avLst/>
          </a:prstGeom>
          <a:noFill/>
          <a:ln w="9525">
            <a:noFill/>
            <a:miter lim="800000"/>
            <a:headEnd/>
            <a:tailEnd/>
          </a:ln>
        </p:spPr>
      </p:pic>
      <p:pic>
        <p:nvPicPr>
          <p:cNvPr id="10" name="9 Imagen" descr="bird-the-atlantic-deadlock-fratercula-arctica-puffin.jpg"/>
          <p:cNvPicPr>
            <a:picLocks noGrp="1" noChangeAspect="1"/>
          </p:cNvPicPr>
          <p:nvPr isPhoto="1"/>
        </p:nvPicPr>
        <p:blipFill>
          <a:blip r:embed="rId2" cstate="print"/>
          <a:stretch>
            <a:fillRect/>
          </a:stretch>
        </p:blipFill>
        <p:spPr bwMode="auto">
          <a:xfrm>
            <a:off x="9954" y="0"/>
            <a:ext cx="9124091" cy="5714999"/>
          </a:xfrm>
          <a:prstGeom prst="rect">
            <a:avLst/>
          </a:prstGeom>
          <a:noFill/>
          <a:ln w="9525">
            <a:noFill/>
            <a:miter lim="800000"/>
            <a:headEnd/>
            <a:tailEnd/>
          </a:ln>
        </p:spPr>
      </p:pic>
      <p:sp>
        <p:nvSpPr>
          <p:cNvPr id="5" name="4 CuadroTexto"/>
          <p:cNvSpPr txBox="1"/>
          <p:nvPr/>
        </p:nvSpPr>
        <p:spPr>
          <a:xfrm>
            <a:off x="428596" y="4357698"/>
            <a:ext cx="8429684" cy="1200329"/>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Shimokitazawa</a:t>
            </a:r>
            <a:r>
              <a:rPr lang="es-ES" i="1" dirty="0" smtClean="0">
                <a:effectLst>
                  <a:glow rad="101600">
                    <a:srgbClr val="C00000">
                      <a:alpha val="60000"/>
                    </a:srgbClr>
                  </a:glow>
                  <a:outerShdw blurRad="38100" dist="38100" dir="2700000" algn="tl">
                    <a:srgbClr val="000000">
                      <a:alpha val="43137"/>
                    </a:srgbClr>
                  </a:outerShdw>
                </a:effectLst>
              </a:rPr>
              <a:t>, también conocido como «</a:t>
            </a:r>
            <a:r>
              <a:rPr lang="es-ES" i="1" dirty="0" err="1" smtClean="0">
                <a:effectLst>
                  <a:glow rad="101600">
                    <a:srgbClr val="C00000">
                      <a:alpha val="60000"/>
                    </a:srgbClr>
                  </a:glow>
                  <a:outerShdw blurRad="38100" dist="38100" dir="2700000" algn="tl">
                    <a:srgbClr val="000000">
                      <a:alpha val="43137"/>
                    </a:srgbClr>
                  </a:outerShdw>
                </a:effectLst>
              </a:rPr>
              <a:t>Shimokita</a:t>
            </a:r>
            <a:r>
              <a:rPr lang="es-ES" i="1" dirty="0" smtClean="0">
                <a:effectLst>
                  <a:glow rad="101600">
                    <a:srgbClr val="C00000">
                      <a:alpha val="60000"/>
                    </a:srgbClr>
                  </a:glow>
                  <a:outerShdw blurRad="38100" dist="38100" dir="2700000" algn="tl">
                    <a:srgbClr val="000000">
                      <a:alpha val="43137"/>
                    </a:srgbClr>
                  </a:outerShdw>
                </a:effectLst>
              </a:rPr>
              <a:t>», es uno de los barrios más de moda de Tokio, apreciado por su ambiente bohemio. Este animado barrio es famoso por sus largas calles repletas de tiendas de ropa </a:t>
            </a:r>
            <a:r>
              <a:rPr lang="es-ES" i="1" dirty="0" err="1" smtClean="0">
                <a:effectLst>
                  <a:glow rad="101600">
                    <a:srgbClr val="C00000">
                      <a:alpha val="60000"/>
                    </a:srgbClr>
                  </a:glow>
                  <a:outerShdw blurRad="38100" dist="38100" dir="2700000" algn="tl">
                    <a:srgbClr val="000000">
                      <a:alpha val="43137"/>
                    </a:srgbClr>
                  </a:outerShdw>
                </a:effectLst>
              </a:rPr>
              <a:t>vintage</a:t>
            </a:r>
            <a:r>
              <a:rPr lang="es-ES" i="1" dirty="0" smtClean="0">
                <a:effectLst>
                  <a:glow rad="101600">
                    <a:srgbClr val="C00000">
                      <a:alpha val="60000"/>
                    </a:srgbClr>
                  </a:glow>
                  <a:outerShdw blurRad="38100" dist="38100" dir="2700000" algn="tl">
                    <a:srgbClr val="000000">
                      <a:alpha val="43137"/>
                    </a:srgbClr>
                  </a:outerShdw>
                </a:effectLst>
              </a:rPr>
              <a:t>, acogedores cafés, teatros, bares y restaurantes.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4000">
        <p15:prstTrans prst="pageCurlDouble" invX="1"/>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diamond(out)">
                                      <p:cBhvr>
                                        <p:cTn id="7" dur="5000"/>
                                        <p:tgtEl>
                                          <p:spTgt spid="1026"/>
                                        </p:tgtEl>
                                      </p:cBhvr>
                                    </p:animEffect>
                                  </p:childTnLst>
                                </p:cTn>
                              </p:par>
                              <p:par>
                                <p:cTn id="8" presetID="23" presetClass="entr" presetSubtype="272"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p:cTn id="10" dur="5000" fill="hold"/>
                                        <p:tgtEl>
                                          <p:spTgt spid="1026"/>
                                        </p:tgtEl>
                                        <p:attrNameLst>
                                          <p:attrName>ppt_w</p:attrName>
                                        </p:attrNameLst>
                                      </p:cBhvr>
                                      <p:tavLst>
                                        <p:tav tm="0">
                                          <p:val>
                                            <p:strVal val="2/3*#ppt_w"/>
                                          </p:val>
                                        </p:tav>
                                        <p:tav tm="100000">
                                          <p:val>
                                            <p:strVal val="#ppt_w"/>
                                          </p:val>
                                        </p:tav>
                                      </p:tavLst>
                                    </p:anim>
                                    <p:anim calcmode="lin" valueType="num">
                                      <p:cBhvr>
                                        <p:cTn id="11" dur="5000" fill="hold"/>
                                        <p:tgtEl>
                                          <p:spTgt spid="1026"/>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0" fill="hold"/>
                                        <p:tgtEl>
                                          <p:spTgt spid="10"/>
                                        </p:tgtEl>
                                        <p:attrNameLst>
                                          <p:attrName>ppt_w</p:attrName>
                                        </p:attrNameLst>
                                      </p:cBhvr>
                                      <p:tavLst>
                                        <p:tav tm="0">
                                          <p:val>
                                            <p:strVal val="4/3*#ppt_w"/>
                                          </p:val>
                                        </p:tav>
                                        <p:tav tm="100000">
                                          <p:val>
                                            <p:strVal val="#ppt_w"/>
                                          </p:val>
                                        </p:tav>
                                      </p:tavLst>
                                    </p:anim>
                                    <p:anim calcmode="lin" valueType="num">
                                      <p:cBhvr>
                                        <p:cTn id="15" dur="5000" fill="hold"/>
                                        <p:tgtEl>
                                          <p:spTgt spid="10"/>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0"/>
                                        <p:tgtEl>
                                          <p:spTgt spid="10"/>
                                        </p:tgtEl>
                                      </p:cBhvr>
                                    </p:animEffect>
                                    <p:anim calcmode="lin" valueType="num">
                                      <p:cBhvr>
                                        <p:cTn id="19" dur="5000" fill="hold"/>
                                        <p:tgtEl>
                                          <p:spTgt spid="10"/>
                                        </p:tgtEl>
                                        <p:attrNameLst>
                                          <p:attrName>ppt_x</p:attrName>
                                        </p:attrNameLst>
                                      </p:cBhvr>
                                      <p:tavLst>
                                        <p:tav tm="0">
                                          <p:val>
                                            <p:strVal val="#ppt_x"/>
                                          </p:val>
                                        </p:tav>
                                        <p:tav tm="100000">
                                          <p:val>
                                            <p:strVal val="#ppt_x"/>
                                          </p:val>
                                        </p:tav>
                                      </p:tavLst>
                                    </p:anim>
                                    <p:anim calcmode="lin" valueType="num">
                                      <p:cBhvr>
                                        <p:cTn id="20" dur="5000" fill="hold"/>
                                        <p:tgtEl>
                                          <p:spTgt spid="10"/>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1694" y="0"/>
            <a:ext cx="9144000" cy="5715000"/>
          </a:xfrm>
          <a:prstGeom prst="rect">
            <a:avLst/>
          </a:prstGeom>
          <a:noFill/>
          <a:ln w="9525">
            <a:noFill/>
            <a:miter lim="800000"/>
            <a:headEnd/>
            <a:tailEnd/>
          </a:ln>
        </p:spPr>
      </p:pic>
      <p:pic>
        <p:nvPicPr>
          <p:cNvPr id="5" name="4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00034" y="4643450"/>
            <a:ext cx="84296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Cuenta con una fuerte presencia artística, con salas de conciertos y teatros que frecuentemente acogen espectáculos independientes y alternativos. Gracias a su creciente popularidad, </a:t>
            </a:r>
            <a:r>
              <a:rPr lang="es-ES" i="1" dirty="0" err="1" smtClean="0">
                <a:effectLst>
                  <a:glow rad="101600">
                    <a:srgbClr val="C00000">
                      <a:alpha val="60000"/>
                    </a:srgbClr>
                  </a:glow>
                  <a:outerShdw blurRad="38100" dist="38100" dir="2700000" algn="tl">
                    <a:srgbClr val="000000">
                      <a:alpha val="43137"/>
                    </a:srgbClr>
                  </a:outerShdw>
                </a:effectLst>
              </a:rPr>
              <a:t>Shimokitazawa</a:t>
            </a:r>
            <a:r>
              <a:rPr lang="es-ES" i="1" dirty="0" smtClean="0">
                <a:effectLst>
                  <a:glow rad="101600">
                    <a:srgbClr val="C00000">
                      <a:alpha val="60000"/>
                    </a:srgbClr>
                  </a:glow>
                  <a:outerShdw blurRad="38100" dist="38100" dir="2700000" algn="tl">
                    <a:srgbClr val="000000">
                      <a:alpha val="43137"/>
                    </a:srgbClr>
                  </a:outerShdw>
                </a:effectLst>
              </a:rPr>
              <a:t> ha conservado su carácter de barrio.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2000">
        <p14:ferris dir="l"/>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0"/>
                                        <p:tgtEl>
                                          <p:spTgt spid="5"/>
                                        </p:tgtEl>
                                      </p:cBhvr>
                                    </p:animEffect>
                                  </p:childTnLst>
                                </p:cTn>
                              </p:par>
                              <p:par>
                                <p:cTn id="16" presetID="47" presetClass="entr" presetSubtype="0" fill="hold" nodeType="withEffect">
                                  <p:stCondLst>
                                    <p:cond delay="200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0"/>
                                        <p:tgtEl>
                                          <p:spTgt spid="5"/>
                                        </p:tgtEl>
                                      </p:cBhvr>
                                    </p:animEffect>
                                    <p:anim calcmode="lin" valueType="num">
                                      <p:cBhvr>
                                        <p:cTn id="19" dur="5000" fill="hold"/>
                                        <p:tgtEl>
                                          <p:spTgt spid="5"/>
                                        </p:tgtEl>
                                        <p:attrNameLst>
                                          <p:attrName>ppt_x</p:attrName>
                                        </p:attrNameLst>
                                      </p:cBhvr>
                                      <p:tavLst>
                                        <p:tav tm="0">
                                          <p:val>
                                            <p:strVal val="#ppt_x"/>
                                          </p:val>
                                        </p:tav>
                                        <p:tav tm="100000">
                                          <p:val>
                                            <p:strVal val="#ppt_x"/>
                                          </p:val>
                                        </p:tav>
                                      </p:tavLst>
                                    </p:anim>
                                    <p:anim calcmode="lin" valueType="num">
                                      <p:cBhvr>
                                        <p:cTn id="20" dur="5000" fill="hold"/>
                                        <p:tgtEl>
                                          <p:spTgt spid="5"/>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44.JPG"/>
          <p:cNvPicPr>
            <a:picLocks noGrp="1" noChangeAspect="1"/>
          </p:cNvPicPr>
          <p:nvPr isPhoto="1"/>
        </p:nvPicPr>
        <p:blipFill>
          <a:blip r:embed="rId2" cstate="print"/>
          <a:stretch>
            <a:fillRect/>
          </a:stretch>
        </p:blipFill>
        <p:spPr bwMode="auto">
          <a:xfrm flipH="1">
            <a:off x="-714412" y="0"/>
            <a:ext cx="10429948" cy="5715000"/>
          </a:xfrm>
          <a:prstGeom prst="rect">
            <a:avLst/>
          </a:prstGeom>
          <a:noFill/>
          <a:ln w="9525">
            <a:noFill/>
            <a:miter lim="800000"/>
            <a:headEnd/>
            <a:tailEnd/>
          </a:ln>
        </p:spPr>
      </p:pic>
      <p:pic>
        <p:nvPicPr>
          <p:cNvPr id="11" name="10 Imagen" descr="622525_original.jpg"/>
          <p:cNvPicPr>
            <a:picLocks noGrp="1" noChangeAspect="1"/>
          </p:cNvPicPr>
          <p:nvPr isPhoto="1"/>
        </p:nvPicPr>
        <p:blipFill>
          <a:blip r:embed="rId2" cstate="print"/>
          <a:stretch>
            <a:fillRect/>
          </a:stretch>
        </p:blipFill>
        <p:spPr bwMode="auto">
          <a:xfrm>
            <a:off x="-714412" y="0"/>
            <a:ext cx="10429948" cy="5715000"/>
          </a:xfrm>
          <a:prstGeom prst="rect">
            <a:avLst/>
          </a:prstGeom>
          <a:noFill/>
          <a:ln w="9525">
            <a:noFill/>
            <a:miter lim="800000"/>
            <a:headEnd/>
            <a:tailEnd/>
          </a:ln>
        </p:spPr>
      </p:pic>
      <p:sp>
        <p:nvSpPr>
          <p:cNvPr id="4" name="3 CuadroTexto"/>
          <p:cNvSpPr txBox="1"/>
          <p:nvPr/>
        </p:nvSpPr>
        <p:spPr>
          <a:xfrm>
            <a:off x="428596" y="4357698"/>
            <a:ext cx="807246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de las áreas más famosas de </a:t>
            </a:r>
            <a:r>
              <a:rPr lang="es-ES" i="1" dirty="0" err="1" smtClean="0">
                <a:effectLst>
                  <a:glow rad="101600">
                    <a:srgbClr val="C00000">
                      <a:alpha val="60000"/>
                    </a:srgbClr>
                  </a:glow>
                  <a:outerShdw blurRad="38100" dist="38100" dir="2700000" algn="tl">
                    <a:srgbClr val="000000">
                      <a:alpha val="43137"/>
                    </a:srgbClr>
                  </a:outerShdw>
                </a:effectLst>
              </a:rPr>
              <a:t>Shibuya</a:t>
            </a:r>
            <a:r>
              <a:rPr lang="es-ES" i="1" dirty="0" smtClean="0">
                <a:effectLst>
                  <a:glow rad="101600">
                    <a:srgbClr val="C00000">
                      <a:alpha val="60000"/>
                    </a:srgbClr>
                  </a:glow>
                  <a:outerShdw blurRad="38100" dist="38100" dir="2700000" algn="tl">
                    <a:srgbClr val="000000">
                      <a:alpha val="43137"/>
                    </a:srgbClr>
                  </a:outerShdw>
                </a:effectLst>
              </a:rPr>
              <a:t>, conocida por su aparición en numerosas películas, es su cruce peatonal, uno de los más transitados del mundo. Se estima que, en hora punta, entre 1000 y 2500 personas lo cruzan cada dos minutos.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1000">
        <p14:ferris dir="r"/>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outVertical)">
                                      <p:cBhvr>
                                        <p:cTn id="7" dur="5000"/>
                                        <p:tgtEl>
                                          <p:spTgt spid="16"/>
                                        </p:tgtEl>
                                      </p:cBhvr>
                                    </p:animEffect>
                                  </p:childTnLst>
                                </p:cTn>
                              </p:par>
                              <p:par>
                                <p:cTn id="8" presetID="23" presetClass="entr" presetSubtype="272"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5000" fill="hold"/>
                                        <p:tgtEl>
                                          <p:spTgt spid="16"/>
                                        </p:tgtEl>
                                        <p:attrNameLst>
                                          <p:attrName>ppt_w</p:attrName>
                                        </p:attrNameLst>
                                      </p:cBhvr>
                                      <p:tavLst>
                                        <p:tav tm="0">
                                          <p:val>
                                            <p:strVal val="2/3*#ppt_w"/>
                                          </p:val>
                                        </p:tav>
                                        <p:tav tm="100000">
                                          <p:val>
                                            <p:strVal val="#ppt_w"/>
                                          </p:val>
                                        </p:tav>
                                      </p:tavLst>
                                    </p:anim>
                                    <p:anim calcmode="lin" valueType="num">
                                      <p:cBhvr>
                                        <p:cTn id="11" dur="5000" fill="hold"/>
                                        <p:tgtEl>
                                          <p:spTgt spid="16"/>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0" fill="hold"/>
                                        <p:tgtEl>
                                          <p:spTgt spid="11"/>
                                        </p:tgtEl>
                                        <p:attrNameLst>
                                          <p:attrName>ppt_w</p:attrName>
                                        </p:attrNameLst>
                                      </p:cBhvr>
                                      <p:tavLst>
                                        <p:tav tm="0">
                                          <p:val>
                                            <p:strVal val="4/3*#ppt_w"/>
                                          </p:val>
                                        </p:tav>
                                        <p:tav tm="100000">
                                          <p:val>
                                            <p:strVal val="#ppt_w"/>
                                          </p:val>
                                        </p:tav>
                                      </p:tavLst>
                                    </p:anim>
                                    <p:anim calcmode="lin" valueType="num">
                                      <p:cBhvr>
                                        <p:cTn id="15" dur="5000" fill="hold"/>
                                        <p:tgtEl>
                                          <p:spTgt spid="11"/>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0"/>
                                        <p:tgtEl>
                                          <p:spTgt spid="11"/>
                                        </p:tgtEl>
                                      </p:cBhvr>
                                    </p:animEffect>
                                    <p:anim calcmode="lin" valueType="num">
                                      <p:cBhvr>
                                        <p:cTn id="19" dur="5000" fill="hold"/>
                                        <p:tgtEl>
                                          <p:spTgt spid="11"/>
                                        </p:tgtEl>
                                        <p:attrNameLst>
                                          <p:attrName>ppt_x</p:attrName>
                                        </p:attrNameLst>
                                      </p:cBhvr>
                                      <p:tavLst>
                                        <p:tav tm="0">
                                          <p:val>
                                            <p:strVal val="#ppt_x"/>
                                          </p:val>
                                        </p:tav>
                                        <p:tav tm="100000">
                                          <p:val>
                                            <p:strVal val="#ppt_x"/>
                                          </p:val>
                                        </p:tav>
                                      </p:tavLst>
                                    </p:anim>
                                    <p:anim calcmode="lin" valueType="num">
                                      <p:cBhvr>
                                        <p:cTn id="20" dur="5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tretch>
            <a:fillRect/>
          </a:stretch>
        </p:blipFill>
        <p:spPr bwMode="auto">
          <a:xfrm flipH="1">
            <a:off x="-2" y="5555"/>
            <a:ext cx="9143999" cy="5714999"/>
          </a:xfrm>
          <a:prstGeom prst="rect">
            <a:avLst/>
          </a:prstGeom>
          <a:noFill/>
          <a:ln w="9525">
            <a:noFill/>
            <a:miter lim="800000"/>
            <a:headEnd/>
            <a:tailEnd/>
          </a:ln>
        </p:spPr>
      </p:pic>
      <p:pic>
        <p:nvPicPr>
          <p:cNvPr id="11" name="10 Imagen" descr="df6c2c1dfbd515848f5b28c90193675b.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71472" y="4357698"/>
            <a:ext cx="814393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este cruce no adquirió su forma actual hasta 1932, con la inauguración de la línea </a:t>
            </a:r>
            <a:r>
              <a:rPr lang="es-ES" i="1" dirty="0" err="1" smtClean="0">
                <a:effectLst>
                  <a:glow rad="101600">
                    <a:srgbClr val="C00000">
                      <a:alpha val="60000"/>
                    </a:srgbClr>
                  </a:glow>
                  <a:outerShdw blurRad="38100" dist="38100" dir="2700000" algn="tl">
                    <a:srgbClr val="000000">
                      <a:alpha val="43137"/>
                    </a:srgbClr>
                  </a:outerShdw>
                </a:effectLst>
              </a:rPr>
              <a:t>Tokyu</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Toyoku</a:t>
            </a:r>
            <a:r>
              <a:rPr lang="es-ES" i="1" dirty="0" smtClean="0">
                <a:effectLst>
                  <a:glow rad="101600">
                    <a:srgbClr val="C00000">
                      <a:alpha val="60000"/>
                    </a:srgbClr>
                  </a:glow>
                  <a:outerShdw blurRad="38100" dist="38100" dir="2700000" algn="tl">
                    <a:srgbClr val="000000">
                      <a:alpha val="43137"/>
                    </a:srgbClr>
                  </a:outerShdw>
                </a:effectLst>
              </a:rPr>
              <a:t>, que conecta </a:t>
            </a:r>
            <a:r>
              <a:rPr lang="es-ES" i="1" dirty="0" err="1" smtClean="0">
                <a:effectLst>
                  <a:glow rad="101600">
                    <a:srgbClr val="C00000">
                      <a:alpha val="60000"/>
                    </a:srgbClr>
                  </a:glow>
                  <a:outerShdw blurRad="38100" dist="38100" dir="2700000" algn="tl">
                    <a:srgbClr val="000000">
                      <a:alpha val="43137"/>
                    </a:srgbClr>
                  </a:outerShdw>
                </a:effectLst>
              </a:rPr>
              <a:t>Shibuya</a:t>
            </a:r>
            <a:r>
              <a:rPr lang="es-ES" i="1" dirty="0" smtClean="0">
                <a:effectLst>
                  <a:glow rad="101600">
                    <a:srgbClr val="C00000">
                      <a:alpha val="60000"/>
                    </a:srgbClr>
                  </a:glow>
                  <a:outerShdw blurRad="38100" dist="38100" dir="2700000" algn="tl">
                    <a:srgbClr val="000000">
                      <a:alpha val="43137"/>
                    </a:srgbClr>
                  </a:outerShdw>
                </a:effectLst>
              </a:rPr>
              <a:t> y Yokohama. Actualmente, tiene más de 230.000 habitantes y posee dos de las estaciones de tren más concurridas del mundo.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2000">
        <p14:conveyor dir="l"/>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5000" fill="hold"/>
                                        <p:tgtEl>
                                          <p:spTgt spid="4098"/>
                                        </p:tgtEl>
                                        <p:attrNameLst>
                                          <p:attrName>ppt_w</p:attrName>
                                        </p:attrNameLst>
                                      </p:cBhvr>
                                      <p:tavLst>
                                        <p:tav tm="0">
                                          <p:val>
                                            <p:strVal val="2/3*#ppt_w"/>
                                          </p:val>
                                        </p:tav>
                                        <p:tav tm="100000">
                                          <p:val>
                                            <p:strVal val="#ppt_w"/>
                                          </p:val>
                                        </p:tav>
                                      </p:tavLst>
                                    </p:anim>
                                    <p:anim calcmode="lin" valueType="num">
                                      <p:cBhvr>
                                        <p:cTn id="8" dur="5000" fill="hold"/>
                                        <p:tgtEl>
                                          <p:spTgt spid="4098"/>
                                        </p:tgtEl>
                                        <p:attrNameLst>
                                          <p:attrName>ppt_h</p:attrName>
                                        </p:attrNameLst>
                                      </p:cBhvr>
                                      <p:tavLst>
                                        <p:tav tm="0">
                                          <p:val>
                                            <p:strVal val="2/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Effect transition="in" filter="circle(out)">
                                      <p:cBhvr>
                                        <p:cTn id="11" dur="5000"/>
                                        <p:tgtEl>
                                          <p:spTgt spid="4098"/>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0" fill="hold"/>
                                        <p:tgtEl>
                                          <p:spTgt spid="11"/>
                                        </p:tgtEl>
                                        <p:attrNameLst>
                                          <p:attrName>ppt_w</p:attrName>
                                        </p:attrNameLst>
                                      </p:cBhvr>
                                      <p:tavLst>
                                        <p:tav tm="0">
                                          <p:val>
                                            <p:strVal val="4/3*#ppt_w"/>
                                          </p:val>
                                        </p:tav>
                                        <p:tav tm="100000">
                                          <p:val>
                                            <p:strVal val="#ppt_w"/>
                                          </p:val>
                                        </p:tav>
                                      </p:tavLst>
                                    </p:anim>
                                    <p:anim calcmode="lin" valueType="num">
                                      <p:cBhvr>
                                        <p:cTn id="15" dur="5000" fill="hold"/>
                                        <p:tgtEl>
                                          <p:spTgt spid="11"/>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0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0"/>
                                        <p:tgtEl>
                                          <p:spTgt spid="11"/>
                                        </p:tgtEl>
                                      </p:cBhvr>
                                    </p:animEffect>
                                    <p:anim calcmode="lin" valueType="num">
                                      <p:cBhvr>
                                        <p:cTn id="19" dur="5000" fill="hold"/>
                                        <p:tgtEl>
                                          <p:spTgt spid="11"/>
                                        </p:tgtEl>
                                        <p:attrNameLst>
                                          <p:attrName>ppt_x</p:attrName>
                                        </p:attrNameLst>
                                      </p:cBhvr>
                                      <p:tavLst>
                                        <p:tav tm="0">
                                          <p:val>
                                            <p:strVal val="#ppt_x"/>
                                          </p:val>
                                        </p:tav>
                                        <p:tav tm="100000">
                                          <p:val>
                                            <p:strVal val="#ppt_x"/>
                                          </p:val>
                                        </p:tav>
                                      </p:tavLst>
                                    </p:anim>
                                    <p:anim calcmode="lin" valueType="num">
                                      <p:cBhvr>
                                        <p:cTn id="20" dur="5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1" y="0"/>
            <a:ext cx="9144002"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285720" y="4643450"/>
            <a:ext cx="850112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Detrás de la plaza donde se encuentra esta estatua, está el Center </a:t>
            </a:r>
            <a:r>
              <a:rPr lang="es-ES" i="1" dirty="0" err="1" smtClean="0">
                <a:effectLst>
                  <a:glow rad="101600">
                    <a:srgbClr val="C00000">
                      <a:alpha val="60000"/>
                    </a:srgbClr>
                  </a:glow>
                  <a:outerShdw blurRad="38100" dist="38100" dir="2700000" algn="tl">
                    <a:srgbClr val="000000">
                      <a:alpha val="43137"/>
                    </a:srgbClr>
                  </a:outerShdw>
                </a:effectLst>
              </a:rPr>
              <a:t>Gai</a:t>
            </a:r>
            <a:r>
              <a:rPr lang="es-ES" i="1" dirty="0" smtClean="0">
                <a:effectLst>
                  <a:glow rad="101600">
                    <a:srgbClr val="C00000">
                      <a:alpha val="60000"/>
                    </a:srgbClr>
                  </a:glow>
                  <a:outerShdw blurRad="38100" dist="38100" dir="2700000" algn="tl">
                    <a:srgbClr val="000000">
                      <a:alpha val="43137"/>
                    </a:srgbClr>
                  </a:outerShdw>
                </a:effectLst>
              </a:rPr>
              <a:t>, y cerca del cruce de peatones citado anteriormente, está el santuario </a:t>
            </a:r>
            <a:r>
              <a:rPr lang="es-ES" i="1" dirty="0" err="1" smtClean="0">
                <a:effectLst>
                  <a:glow rad="101600">
                    <a:srgbClr val="C00000">
                      <a:alpha val="60000"/>
                    </a:srgbClr>
                  </a:glow>
                  <a:outerShdw blurRad="38100" dist="38100" dir="2700000" algn="tl">
                    <a:srgbClr val="000000">
                      <a:alpha val="43137"/>
                    </a:srgbClr>
                  </a:outerShdw>
                </a:effectLst>
              </a:rPr>
              <a:t>Konno</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Hachimangu</a:t>
            </a:r>
            <a:r>
              <a:rPr lang="es-ES" i="1" dirty="0" smtClean="0">
                <a:effectLst>
                  <a:glow rad="101600">
                    <a:srgbClr val="C00000">
                      <a:alpha val="60000"/>
                    </a:srgbClr>
                  </a:glow>
                  <a:outerShdw blurRad="38100" dist="38100" dir="2700000" algn="tl">
                    <a:srgbClr val="000000">
                      <a:alpha val="43137"/>
                    </a:srgbClr>
                  </a:outerShdw>
                </a:effectLst>
              </a:rPr>
              <a:t>, uno de los más antiguos de Tokio, con una historia de casi mil años.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0000">
        <p14:conveyor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0" fill="hold"/>
                                        <p:tgtEl>
                                          <p:spTgt spid="16"/>
                                        </p:tgtEl>
                                        <p:attrNameLst>
                                          <p:attrName>ppt_w</p:attrName>
                                        </p:attrNameLst>
                                      </p:cBhvr>
                                      <p:tavLst>
                                        <p:tav tm="0">
                                          <p:val>
                                            <p:strVal val="4/3*#ppt_w"/>
                                          </p:val>
                                        </p:tav>
                                        <p:tav tm="100000">
                                          <p:val>
                                            <p:strVal val="#ppt_w"/>
                                          </p:val>
                                        </p:tav>
                                      </p:tavLst>
                                    </p:anim>
                                    <p:anim calcmode="lin" valueType="num">
                                      <p:cBhvr>
                                        <p:cTn id="18" dur="5000" fill="hold"/>
                                        <p:tgtEl>
                                          <p:spTgt spid="16"/>
                                        </p:tgtEl>
                                        <p:attrNameLst>
                                          <p:attrName>ppt_h</p:attrName>
                                        </p:attrNameLst>
                                      </p:cBhvr>
                                      <p:tavLst>
                                        <p:tav tm="0">
                                          <p:val>
                                            <p:strVal val="4/3*#ppt_h"/>
                                          </p:val>
                                        </p:tav>
                                        <p:tav tm="100000">
                                          <p:val>
                                            <p:strVal val="#ppt_h"/>
                                          </p:val>
                                        </p:tav>
                                      </p:tavLst>
                                    </p:anim>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3" name="12 Imagen" descr="45ae5ef3b9e000df40c16ee12fcb028e.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00034" y="435769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Santuario sintoísta histórico en </a:t>
            </a:r>
            <a:r>
              <a:rPr lang="es-ES" i="1" dirty="0" err="1" smtClean="0">
                <a:effectLst>
                  <a:glow rad="101600">
                    <a:srgbClr val="C00000">
                      <a:alpha val="60000"/>
                    </a:srgbClr>
                  </a:glow>
                  <a:outerShdw blurRad="38100" dist="38100" dir="2700000" algn="tl">
                    <a:srgbClr val="000000">
                      <a:alpha val="43137"/>
                    </a:srgbClr>
                  </a:outerShdw>
                </a:effectLst>
              </a:rPr>
              <a:t>Shibuya</a:t>
            </a:r>
            <a:r>
              <a:rPr lang="es-ES" i="1" dirty="0" smtClean="0">
                <a:effectLst>
                  <a:glow rad="101600">
                    <a:srgbClr val="C00000">
                      <a:alpha val="60000"/>
                    </a:srgbClr>
                  </a:glow>
                  <a:outerShdw blurRad="38100" dist="38100" dir="2700000" algn="tl">
                    <a:srgbClr val="000000">
                      <a:alpha val="43137"/>
                    </a:srgbClr>
                  </a:outerShdw>
                </a:effectLst>
              </a:rPr>
              <a:t>, fundado en el siglo XI y dedicado a </a:t>
            </a:r>
            <a:r>
              <a:rPr lang="es-ES" i="1" dirty="0" err="1" smtClean="0">
                <a:effectLst>
                  <a:glow rad="101600">
                    <a:srgbClr val="C00000">
                      <a:alpha val="60000"/>
                    </a:srgbClr>
                  </a:glow>
                  <a:outerShdw blurRad="38100" dist="38100" dir="2700000" algn="tl">
                    <a:srgbClr val="000000">
                      <a:alpha val="43137"/>
                    </a:srgbClr>
                  </a:outerShdw>
                </a:effectLst>
              </a:rPr>
              <a:t>Hachiman</a:t>
            </a:r>
            <a:r>
              <a:rPr lang="es-ES" i="1" dirty="0" smtClean="0">
                <a:effectLst>
                  <a:glow rad="101600">
                    <a:srgbClr val="C00000">
                      <a:alpha val="60000"/>
                    </a:srgbClr>
                  </a:glow>
                  <a:outerShdw blurRad="38100" dist="38100" dir="2700000" algn="tl">
                    <a:srgbClr val="000000">
                      <a:alpha val="43137"/>
                    </a:srgbClr>
                  </a:outerShdw>
                </a:effectLst>
              </a:rPr>
              <a:t>, el dios de los guerreros, su ambiente tranquilo a pesar del entorno urbano y las leyendas vinculadas al samurái </a:t>
            </a:r>
            <a:r>
              <a:rPr lang="es-ES" i="1" dirty="0" err="1" smtClean="0">
                <a:effectLst>
                  <a:glow rad="101600">
                    <a:srgbClr val="C00000">
                      <a:alpha val="60000"/>
                    </a:srgbClr>
                  </a:glow>
                  <a:outerShdw blurRad="38100" dist="38100" dir="2700000" algn="tl">
                    <a:srgbClr val="000000">
                      <a:alpha val="43137"/>
                    </a:srgbClr>
                  </a:outerShdw>
                </a:effectLst>
              </a:rPr>
              <a:t>Konno</a:t>
            </a:r>
            <a:r>
              <a:rPr lang="es-ES" i="1" dirty="0" smtClean="0">
                <a:effectLst>
                  <a:glow rad="101600">
                    <a:srgbClr val="C00000">
                      <a:alpha val="60000"/>
                    </a:srgbClr>
                  </a:glow>
                  <a:outerShdw blurRad="38100" dist="38100" dir="2700000" algn="tl">
                    <a:srgbClr val="000000">
                      <a:alpha val="43137"/>
                    </a:srgbClr>
                  </a:outerShdw>
                </a:effectLst>
              </a:rPr>
              <a:t>. Alberga pequeños festivales en septiembre. Un lugar espiritual tranquilo y menos conocido.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6000">
        <p14:prism isContent="1"/>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5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0" fill="hold"/>
                                        <p:tgtEl>
                                          <p:spTgt spid="12"/>
                                        </p:tgtEl>
                                        <p:attrNameLst>
                                          <p:attrName>ppt_w</p:attrName>
                                        </p:attrNameLst>
                                      </p:cBhvr>
                                      <p:tavLst>
                                        <p:tav tm="0">
                                          <p:val>
                                            <p:strVal val="4/3*#ppt_w"/>
                                          </p:val>
                                        </p:tav>
                                        <p:tav tm="100000">
                                          <p:val>
                                            <p:strVal val="#ppt_w"/>
                                          </p:val>
                                        </p:tav>
                                      </p:tavLst>
                                    </p:anim>
                                    <p:anim calcmode="lin" valueType="num">
                                      <p:cBhvr>
                                        <p:cTn id="11" dur="5000" fill="hold"/>
                                        <p:tgtEl>
                                          <p:spTgt spid="12"/>
                                        </p:tgtEl>
                                        <p:attrNameLst>
                                          <p:attrName>ppt_h</p:attrName>
                                        </p:attrNameLst>
                                      </p:cBhvr>
                                      <p:tavLst>
                                        <p:tav tm="0">
                                          <p:val>
                                            <p:strVal val="4/3*#ppt_h"/>
                                          </p:val>
                                        </p:tav>
                                        <p:tav tm="100000">
                                          <p:val>
                                            <p:strVal val="#ppt_h"/>
                                          </p:val>
                                        </p:tav>
                                      </p:tavLst>
                                    </p:anim>
                                  </p:childTnLst>
                                </p:cTn>
                              </p:par>
                              <p:par>
                                <p:cTn id="12" presetID="47" presetClass="entr" presetSubtype="0" fill="hold" nodeType="withEffect">
                                  <p:stCondLst>
                                    <p:cond delay="20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0"/>
                                        <p:tgtEl>
                                          <p:spTgt spid="13"/>
                                        </p:tgtEl>
                                      </p:cBhvr>
                                    </p:animEffect>
                                    <p:anim calcmode="lin" valueType="num">
                                      <p:cBhvr>
                                        <p:cTn id="15" dur="5000" fill="hold"/>
                                        <p:tgtEl>
                                          <p:spTgt spid="13"/>
                                        </p:tgtEl>
                                        <p:attrNameLst>
                                          <p:attrName>ppt_x</p:attrName>
                                        </p:attrNameLst>
                                      </p:cBhvr>
                                      <p:tavLst>
                                        <p:tav tm="0">
                                          <p:val>
                                            <p:strVal val="#ppt_x"/>
                                          </p:val>
                                        </p:tav>
                                        <p:tav tm="100000">
                                          <p:val>
                                            <p:strVal val="#ppt_x"/>
                                          </p:val>
                                        </p:tav>
                                      </p:tavLst>
                                    </p:anim>
                                    <p:anim calcmode="lin" valueType="num">
                                      <p:cBhvr>
                                        <p:cTn id="16" dur="5000" fill="hold"/>
                                        <p:tgtEl>
                                          <p:spTgt spid="13"/>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20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0" fill="hold"/>
                                        <p:tgtEl>
                                          <p:spTgt spid="13"/>
                                        </p:tgtEl>
                                        <p:attrNameLst>
                                          <p:attrName>ppt_w</p:attrName>
                                        </p:attrNameLst>
                                      </p:cBhvr>
                                      <p:tavLst>
                                        <p:tav tm="0">
                                          <p:val>
                                            <p:strVal val="4/3*#ppt_w"/>
                                          </p:val>
                                        </p:tav>
                                        <p:tav tm="100000">
                                          <p:val>
                                            <p:strVal val="#ppt_w"/>
                                          </p:val>
                                        </p:tav>
                                      </p:tavLst>
                                    </p:anim>
                                    <p:anim calcmode="lin" valueType="num">
                                      <p:cBhvr>
                                        <p:cTn id="20" dur="5000" fill="hold"/>
                                        <p:tgtEl>
                                          <p:spTgt spid="13"/>
                                        </p:tgtEl>
                                        <p:attrNameLst>
                                          <p:attrName>ppt_h</p:attrName>
                                        </p:attrNameLst>
                                      </p:cBhvr>
                                      <p:tavLst>
                                        <p:tav tm="0">
                                          <p:val>
                                            <p:strVal val="4/3*#ppt_h"/>
                                          </p:val>
                                        </p:tav>
                                        <p:tav tm="100000">
                                          <p:val>
                                            <p:strVal val="#ppt_h"/>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VERDE NATURAL.jpg"/>
          <p:cNvPicPr>
            <a:picLocks noGrp="1" noChangeAspect="1"/>
          </p:cNvPicPr>
          <p:nvPr isPhoto="1"/>
        </p:nvPicPr>
        <p:blipFill>
          <a:blip r:embed="rId2" cstate="print"/>
          <a:stretch>
            <a:fillRect/>
          </a:stretch>
        </p:blipFill>
        <p:spPr bwMode="auto">
          <a:xfrm flipH="1">
            <a:off x="-357222" y="-7937"/>
            <a:ext cx="9858444" cy="5714999"/>
          </a:xfrm>
          <a:prstGeom prst="rect">
            <a:avLst/>
          </a:prstGeom>
          <a:noFill/>
          <a:ln w="9525">
            <a:noFill/>
            <a:miter lim="800000"/>
            <a:headEnd/>
            <a:tailEnd/>
          </a:ln>
        </p:spPr>
      </p:pic>
      <p:pic>
        <p:nvPicPr>
          <p:cNvPr id="9" name="8 Imagen" descr="193626_maskonury-skala.jpg"/>
          <p:cNvPicPr>
            <a:picLocks noGrp="1" noChangeAspect="1"/>
          </p:cNvPicPr>
          <p:nvPr isPhoto="1"/>
        </p:nvPicPr>
        <p:blipFill>
          <a:blip r:embed="rId2" cstate="print"/>
          <a:stretch>
            <a:fillRect/>
          </a:stretch>
        </p:blipFill>
        <p:spPr bwMode="auto">
          <a:xfrm>
            <a:off x="-357222" y="0"/>
            <a:ext cx="9858444" cy="5714999"/>
          </a:xfrm>
          <a:prstGeom prst="rect">
            <a:avLst/>
          </a:prstGeom>
          <a:noFill/>
          <a:ln w="9525">
            <a:noFill/>
            <a:miter lim="800000"/>
            <a:headEnd/>
            <a:tailEnd/>
          </a:ln>
        </p:spPr>
      </p:pic>
      <p:sp>
        <p:nvSpPr>
          <p:cNvPr id="4" name="3 CuadroTexto"/>
          <p:cNvSpPr txBox="1"/>
          <p:nvPr/>
        </p:nvSpPr>
        <p:spPr>
          <a:xfrm>
            <a:off x="214282" y="4357698"/>
            <a:ext cx="85725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popular lugar para tomar fotos de la "escalera al cielo hacia el Monte </a:t>
            </a:r>
            <a:r>
              <a:rPr lang="es-ES" i="1" dirty="0" err="1" smtClean="0">
                <a:effectLst>
                  <a:glow rad="101600">
                    <a:srgbClr val="C00000">
                      <a:alpha val="60000"/>
                    </a:srgbClr>
                  </a:glow>
                  <a:outerShdw blurRad="38100" dist="38100" dir="2700000" algn="tl">
                    <a:srgbClr val="000000">
                      <a:alpha val="43137"/>
                    </a:srgbClr>
                  </a:outerShdw>
                </a:effectLst>
              </a:rPr>
              <a:t>Fuji</a:t>
            </a:r>
            <a:r>
              <a:rPr lang="es-ES" i="1" dirty="0" smtClean="0">
                <a:effectLst>
                  <a:glow rad="101600">
                    <a:srgbClr val="C00000">
                      <a:alpha val="60000"/>
                    </a:srgbClr>
                  </a:glow>
                  <a:outerShdw blurRad="38100" dist="38100" dir="2700000" algn="tl">
                    <a:srgbClr val="000000">
                      <a:alpha val="43137"/>
                    </a:srgbClr>
                  </a:outerShdw>
                </a:effectLst>
              </a:rPr>
              <a:t>", donde las calles de estilo japonés y el Monte </a:t>
            </a:r>
            <a:r>
              <a:rPr lang="es-ES" i="1" dirty="0" err="1" smtClean="0">
                <a:effectLst>
                  <a:glow rad="101600">
                    <a:srgbClr val="C00000">
                      <a:alpha val="60000"/>
                    </a:srgbClr>
                  </a:glow>
                  <a:outerShdw blurRad="38100" dist="38100" dir="2700000" algn="tl">
                    <a:srgbClr val="000000">
                      <a:alpha val="43137"/>
                    </a:srgbClr>
                  </a:outerShdw>
                </a:effectLst>
              </a:rPr>
              <a:t>Fuji</a:t>
            </a:r>
            <a:r>
              <a:rPr lang="es-ES" i="1" dirty="0" smtClean="0">
                <a:effectLst>
                  <a:glow rad="101600">
                    <a:srgbClr val="C00000">
                      <a:alpha val="60000"/>
                    </a:srgbClr>
                  </a:glow>
                  <a:outerShdw blurRad="38100" dist="38100" dir="2700000" algn="tl">
                    <a:srgbClr val="000000">
                      <a:alpha val="43137"/>
                    </a:srgbClr>
                  </a:outerShdw>
                </a:effectLst>
              </a:rPr>
              <a:t> aparecen en el mismo encuadre. Cualquier foto que tomes parece una gran película dramática japonesa, y es uno de los lugares imprescindibles para visitar en el Monte </a:t>
            </a:r>
            <a:r>
              <a:rPr lang="es-ES" i="1" dirty="0" err="1" smtClean="0">
                <a:effectLst>
                  <a:glow rad="101600">
                    <a:srgbClr val="C00000">
                      <a:alpha val="60000"/>
                    </a:srgbClr>
                  </a:glow>
                  <a:outerShdw blurRad="38100" dist="38100" dir="2700000" algn="tl">
                    <a:srgbClr val="000000">
                      <a:alpha val="43137"/>
                    </a:srgbClr>
                  </a:outerShdw>
                </a:effectLst>
              </a:rPr>
              <a:t>Fuji</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6000">
        <p14:prism dir="r" isContent="1"/>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500"/>
                                  </p:stCondLst>
                                  <p:childTnLst>
                                    <p:set>
                                      <p:cBhvr>
                                        <p:cTn id="6" dur="1" fill="hold">
                                          <p:stCondLst>
                                            <p:cond delay="0"/>
                                          </p:stCondLst>
                                        </p:cTn>
                                        <p:tgtEl>
                                          <p:spTgt spid="17"/>
                                        </p:tgtEl>
                                        <p:attrNameLst>
                                          <p:attrName>style.visibility</p:attrName>
                                        </p:attrNameLst>
                                      </p:cBhvr>
                                      <p:to>
                                        <p:strVal val="visible"/>
                                      </p:to>
                                    </p:set>
                                    <p:animEffect transition="in" filter="barn(outHorizontal)">
                                      <p:cBhvr>
                                        <p:cTn id="7" dur="5000"/>
                                        <p:tgtEl>
                                          <p:spTgt spid="17"/>
                                        </p:tgtEl>
                                      </p:cBhvr>
                                    </p:animEffect>
                                  </p:childTnLst>
                                </p:cTn>
                              </p:par>
                              <p:par>
                                <p:cTn id="8" presetID="23" presetClass="entr" presetSubtype="272" fill="hold" nodeType="withEffect">
                                  <p:stCondLst>
                                    <p:cond delay="50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2/3*#ppt_w"/>
                                          </p:val>
                                        </p:tav>
                                        <p:tav tm="100000">
                                          <p:val>
                                            <p:strVal val="#ppt_w"/>
                                          </p:val>
                                        </p:tav>
                                      </p:tavLst>
                                    </p:anim>
                                    <p:anim calcmode="lin" valueType="num">
                                      <p:cBhvr>
                                        <p:cTn id="11" dur="5000" fill="hold"/>
                                        <p:tgtEl>
                                          <p:spTgt spid="17"/>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0"/>
                                        <p:tgtEl>
                                          <p:spTgt spid="9"/>
                                        </p:tgtEl>
                                      </p:cBhvr>
                                    </p:animEffect>
                                    <p:anim calcmode="lin" valueType="num">
                                      <p:cBhvr>
                                        <p:cTn id="19" dur="5000" fill="hold"/>
                                        <p:tgtEl>
                                          <p:spTgt spid="9"/>
                                        </p:tgtEl>
                                        <p:attrNameLst>
                                          <p:attrName>ppt_x</p:attrName>
                                        </p:attrNameLst>
                                      </p:cBhvr>
                                      <p:tavLst>
                                        <p:tav tm="0">
                                          <p:val>
                                            <p:strVal val="#ppt_x"/>
                                          </p:val>
                                        </p:tav>
                                        <p:tav tm="100000">
                                          <p:val>
                                            <p:strVal val="#ppt_x"/>
                                          </p:val>
                                        </p:tav>
                                      </p:tavLst>
                                    </p:anim>
                                    <p:anim calcmode="lin" valueType="num">
                                      <p:cBhvr>
                                        <p:cTn id="20" dur="5000" fill="hold"/>
                                        <p:tgtEl>
                                          <p:spTgt spid="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flipH="1">
            <a:off x="-2" y="1"/>
            <a:ext cx="9144000" cy="5715000"/>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57158" y="4357698"/>
            <a:ext cx="814393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estación de Tokio es el principal intercambiador de transporte ferroviario en la capital de Japón. Además, también sirve como punto de partida de un buen número de líneas de autobús urbano y de autocar que conectan con otras ciudades de la región de </a:t>
            </a:r>
            <a:r>
              <a:rPr lang="es-ES" i="1" dirty="0" err="1" smtClean="0">
                <a:effectLst>
                  <a:glow rad="101600">
                    <a:srgbClr val="C00000">
                      <a:alpha val="60000"/>
                    </a:srgbClr>
                  </a:glow>
                  <a:outerShdw blurRad="38100" dist="38100" dir="2700000" algn="tl">
                    <a:srgbClr val="000000">
                      <a:alpha val="43137"/>
                    </a:srgbClr>
                  </a:outerShdw>
                </a:effectLst>
              </a:rPr>
              <a:t>Kanto</a:t>
            </a:r>
            <a:r>
              <a:rPr lang="es-ES" i="1" dirty="0" smtClean="0">
                <a:effectLst>
                  <a:glow rad="101600">
                    <a:srgbClr val="C00000">
                      <a:alpha val="60000"/>
                    </a:srgbClr>
                  </a:glow>
                  <a:outerShdw blurRad="38100" dist="38100" dir="2700000" algn="tl">
                    <a:srgbClr val="000000">
                      <a:alpha val="43137"/>
                    </a:srgbClr>
                  </a:outerShdw>
                </a:effectLst>
              </a:rPr>
              <a:t> y de otras regiones japonesas.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5000">
        <p14:window dir="vert"/>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2000"/>
                                  </p:stCondLst>
                                  <p:childTnLst>
                                    <p:anim calcmode="lin" valueType="num">
                                      <p:cBhvr>
                                        <p:cTn id="13" dur="5000"/>
                                        <p:tgtEl>
                                          <p:spTgt spid="17"/>
                                        </p:tgtEl>
                                        <p:attrNameLst>
                                          <p:attrName>ppt_w</p:attrName>
                                        </p:attrNameLst>
                                      </p:cBhvr>
                                      <p:tavLst>
                                        <p:tav tm="0">
                                          <p:val>
                                            <p:strVal val="ppt_w"/>
                                          </p:val>
                                        </p:tav>
                                        <p:tav tm="100000">
                                          <p:val>
                                            <p:strVal val="4/3*ppt_w"/>
                                          </p:val>
                                        </p:tav>
                                      </p:tavLst>
                                    </p:anim>
                                    <p:anim calcmode="lin" valueType="num">
                                      <p:cBhvr>
                                        <p:cTn id="14" dur="5000"/>
                                        <p:tgtEl>
                                          <p:spTgt spid="17"/>
                                        </p:tgtEl>
                                        <p:attrNameLst>
                                          <p:attrName>ppt_h</p:attrName>
                                        </p:attrNameLst>
                                      </p:cBhvr>
                                      <p:tavLst>
                                        <p:tav tm="0">
                                          <p:val>
                                            <p:strVal val="ppt_h"/>
                                          </p:val>
                                        </p:tav>
                                        <p:tav tm="100000">
                                          <p:val>
                                            <p:strVal val="4/3*ppt_h"/>
                                          </p:val>
                                        </p:tav>
                                      </p:tavLst>
                                    </p:anim>
                                    <p:set>
                                      <p:cBhvr>
                                        <p:cTn id="15" dur="1" fill="hold">
                                          <p:stCondLst>
                                            <p:cond delay="4999"/>
                                          </p:stCondLst>
                                        </p:cTn>
                                        <p:tgtEl>
                                          <p:spTgt spid="17"/>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0" fill="hold"/>
                                        <p:tgtEl>
                                          <p:spTgt spid="18"/>
                                        </p:tgtEl>
                                        <p:attrNameLst>
                                          <p:attrName>ppt_w</p:attrName>
                                        </p:attrNameLst>
                                      </p:cBhvr>
                                      <p:tavLst>
                                        <p:tav tm="0">
                                          <p:val>
                                            <p:strVal val="4/3*#ppt_w"/>
                                          </p:val>
                                        </p:tav>
                                        <p:tav tm="100000">
                                          <p:val>
                                            <p:strVal val="#ppt_w"/>
                                          </p:val>
                                        </p:tav>
                                      </p:tavLst>
                                    </p:anim>
                                    <p:anim calcmode="lin" valueType="num">
                                      <p:cBhvr>
                                        <p:cTn id="19" dur="5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20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0"/>
                                        <p:tgtEl>
                                          <p:spTgt spid="18"/>
                                        </p:tgtEl>
                                      </p:cBhvr>
                                    </p:animEffect>
                                    <p:anim calcmode="lin" valueType="num">
                                      <p:cBhvr>
                                        <p:cTn id="23" dur="5000" fill="hold"/>
                                        <p:tgtEl>
                                          <p:spTgt spid="18"/>
                                        </p:tgtEl>
                                        <p:attrNameLst>
                                          <p:attrName>ppt_x</p:attrName>
                                        </p:attrNameLst>
                                      </p:cBhvr>
                                      <p:tavLst>
                                        <p:tav tm="0">
                                          <p:val>
                                            <p:strVal val="#ppt_x"/>
                                          </p:val>
                                        </p:tav>
                                        <p:tav tm="100000">
                                          <p:val>
                                            <p:strVal val="#ppt_x"/>
                                          </p:val>
                                        </p:tav>
                                      </p:tavLst>
                                    </p:anim>
                                    <p:anim calcmode="lin" valueType="num">
                                      <p:cBhvr>
                                        <p:cTn id="24" dur="5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00034" y="4357698"/>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por esta estación pasan 4000 trenes al día, que es el récord en Japón. Eso sí, en cuanto a número de pasajeros, es la tercera más concurrida con más de 2,2 millones de pasajeros al día, por detrás de las estaciones de </a:t>
            </a:r>
            <a:r>
              <a:rPr lang="es-ES" i="1" dirty="0" err="1" smtClean="0">
                <a:effectLst>
                  <a:glow rad="101600">
                    <a:srgbClr val="C00000">
                      <a:alpha val="60000"/>
                    </a:srgbClr>
                  </a:glow>
                  <a:outerShdw blurRad="38100" dist="38100" dir="2700000" algn="tl">
                    <a:srgbClr val="000000">
                      <a:alpha val="43137"/>
                    </a:srgbClr>
                  </a:outerShdw>
                </a:effectLst>
              </a:rPr>
              <a:t>Shinjuku</a:t>
            </a:r>
            <a:r>
              <a:rPr lang="es-ES" i="1" dirty="0" smtClean="0">
                <a:effectLst>
                  <a:glow rad="101600">
                    <a:srgbClr val="C00000">
                      <a:alpha val="60000"/>
                    </a:srgbClr>
                  </a:glow>
                  <a:outerShdw blurRad="38100" dist="38100" dir="2700000" algn="tl">
                    <a:srgbClr val="000000">
                      <a:alpha val="43137"/>
                    </a:srgbClr>
                  </a:outerShdw>
                </a:effectLst>
              </a:rPr>
              <a:t> y de </a:t>
            </a:r>
            <a:r>
              <a:rPr lang="es-ES" i="1" dirty="0" err="1" smtClean="0">
                <a:effectLst>
                  <a:glow rad="101600">
                    <a:srgbClr val="C00000">
                      <a:alpha val="60000"/>
                    </a:srgbClr>
                  </a:glow>
                  <a:outerShdw blurRad="38100" dist="38100" dir="2700000" algn="tl">
                    <a:srgbClr val="000000">
                      <a:alpha val="43137"/>
                    </a:srgbClr>
                  </a:outerShdw>
                </a:effectLst>
              </a:rPr>
              <a:t>Ikebukuro</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2000">
        <p14:prism isContent="1" isInverted="1"/>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0"/>
            <a:ext cx="9144000" cy="5714999"/>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0" y="0"/>
            <a:ext cx="9144000" cy="5714999"/>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428596" y="435769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Museo Nacional de Tokio se centra en la historia de Japón y de Asia. Combina el Museo Nacional de la Institución Administrativa Independiente y el Instituto de Investigación de Propiedades Culturales de la Institución Administrativa Independiente.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3000">
        <p14:flythrough/>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4" y="-2380"/>
            <a:ext cx="9143999" cy="5700451"/>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1"/>
            <a:ext cx="9144000" cy="5700452"/>
          </a:xfrm>
          <a:prstGeom prst="rect">
            <a:avLst/>
          </a:prstGeom>
          <a:noFill/>
          <a:ln w="9525">
            <a:noFill/>
            <a:miter lim="800000"/>
            <a:headEnd/>
            <a:tailEnd/>
          </a:ln>
        </p:spPr>
      </p:pic>
      <p:sp>
        <p:nvSpPr>
          <p:cNvPr id="5" name="4 CuadroTexto"/>
          <p:cNvSpPr txBox="1"/>
          <p:nvPr/>
        </p:nvSpPr>
        <p:spPr>
          <a:xfrm>
            <a:off x="285720" y="4357698"/>
            <a:ext cx="85725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Vive una experiencia inolvidable en </a:t>
            </a:r>
            <a:r>
              <a:rPr lang="es-ES" i="1" dirty="0" err="1" smtClean="0">
                <a:effectLst>
                  <a:glow rad="101600">
                    <a:srgbClr val="C00000">
                      <a:alpha val="60000"/>
                    </a:srgbClr>
                  </a:glow>
                  <a:outerShdw blurRad="38100" dist="38100" dir="2700000" algn="tl">
                    <a:srgbClr val="000000">
                      <a:alpha val="43137"/>
                    </a:srgbClr>
                  </a:outerShdw>
                </a:effectLst>
              </a:rPr>
              <a:t>Fuji</a:t>
            </a:r>
            <a:r>
              <a:rPr lang="es-ES" i="1" dirty="0" smtClean="0">
                <a:effectLst>
                  <a:glow rad="101600">
                    <a:srgbClr val="C00000">
                      <a:alpha val="60000"/>
                    </a:srgbClr>
                  </a:glow>
                  <a:outerShdw blurRad="38100" dist="38100" dir="2700000" algn="tl">
                    <a:srgbClr val="000000">
                      <a:alpha val="43137"/>
                    </a:srgbClr>
                  </a:outerShdw>
                </a:effectLst>
              </a:rPr>
              <a:t>-Q Highland, el parque de atracciones más famoso cerca de Tokio para los amantes de la adrenalina. Situado a los pies del Monte </a:t>
            </a:r>
            <a:r>
              <a:rPr lang="es-ES" i="1" dirty="0" err="1" smtClean="0">
                <a:effectLst>
                  <a:glow rad="101600">
                    <a:srgbClr val="C00000">
                      <a:alpha val="60000"/>
                    </a:srgbClr>
                  </a:glow>
                  <a:outerShdw blurRad="38100" dist="38100" dir="2700000" algn="tl">
                    <a:srgbClr val="000000">
                      <a:alpha val="43137"/>
                    </a:srgbClr>
                  </a:outerShdw>
                </a:effectLst>
              </a:rPr>
              <a:t>Fuji</a:t>
            </a:r>
            <a:r>
              <a:rPr lang="es-ES" i="1" dirty="0" smtClean="0">
                <a:effectLst>
                  <a:glow rad="101600">
                    <a:srgbClr val="C00000">
                      <a:alpha val="60000"/>
                    </a:srgbClr>
                  </a:glow>
                  <a:outerShdw blurRad="38100" dist="38100" dir="2700000" algn="tl">
                    <a:srgbClr val="000000">
                      <a:alpha val="43137"/>
                    </a:srgbClr>
                  </a:outerShdw>
                </a:effectLst>
              </a:rPr>
              <a:t>, ofrece vistas espectaculares mientras disfrutas de montañas rusas legendarias como </a:t>
            </a:r>
            <a:r>
              <a:rPr lang="es-ES" i="1" dirty="0" err="1" smtClean="0">
                <a:effectLst>
                  <a:glow rad="101600">
                    <a:srgbClr val="C00000">
                      <a:alpha val="60000"/>
                    </a:srgbClr>
                  </a:glow>
                  <a:outerShdw blurRad="38100" dist="38100" dir="2700000" algn="tl">
                    <a:srgbClr val="000000">
                      <a:alpha val="43137"/>
                    </a:srgbClr>
                  </a:outerShdw>
                </a:effectLst>
              </a:rPr>
              <a:t>Fujiyama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advTm="34000">
        <p15:prstTrans prst="origami"/>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anim calcmode="lin" valueType="num">
                                      <p:cBhvr>
                                        <p:cTn id="11" dur="5000" fill="hold"/>
                                        <p:tgtEl>
                                          <p:spTgt spid="4"/>
                                        </p:tgtEl>
                                        <p:attrNameLst>
                                          <p:attrName>ppt_x</p:attrName>
                                        </p:attrNameLst>
                                      </p:cBhvr>
                                      <p:tavLst>
                                        <p:tav tm="0">
                                          <p:val>
                                            <p:strVal val="#ppt_x"/>
                                          </p:val>
                                        </p:tav>
                                        <p:tav tm="100000">
                                          <p:val>
                                            <p:strVal val="#ppt_x"/>
                                          </p:val>
                                        </p:tav>
                                      </p:tavLst>
                                    </p:anim>
                                    <p:anim calcmode="lin" valueType="num">
                                      <p:cBhvr>
                                        <p:cTn id="12" dur="5000" fill="hold"/>
                                        <p:tgtEl>
                                          <p:spTgt spid="4"/>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0"/>
                                        <p:tgtEl>
                                          <p:spTgt spid="15"/>
                                        </p:tgtEl>
                                      </p:cBhvr>
                                    </p:animEffect>
                                  </p:childTnLst>
                                </p:cTn>
                              </p:par>
                              <p:par>
                                <p:cTn id="16" presetID="23" presetClass="entr" presetSubtype="288" fill="hold" nodeType="withEffect">
                                  <p:stCondLst>
                                    <p:cond delay="200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0" fill="hold"/>
                                        <p:tgtEl>
                                          <p:spTgt spid="15"/>
                                        </p:tgtEl>
                                        <p:attrNameLst>
                                          <p:attrName>ppt_w</p:attrName>
                                        </p:attrNameLst>
                                      </p:cBhvr>
                                      <p:tavLst>
                                        <p:tav tm="0">
                                          <p:val>
                                            <p:strVal val="4/3*#ppt_w"/>
                                          </p:val>
                                        </p:tav>
                                        <p:tav tm="100000">
                                          <p:val>
                                            <p:strVal val="#ppt_w"/>
                                          </p:val>
                                        </p:tav>
                                      </p:tavLst>
                                    </p:anim>
                                    <p:anim calcmode="lin" valueType="num">
                                      <p:cBhvr>
                                        <p:cTn id="19" dur="5000" fill="hold"/>
                                        <p:tgtEl>
                                          <p:spTgt spid="15"/>
                                        </p:tgtEl>
                                        <p:attrNameLst>
                                          <p:attrName>ppt_h</p:attrName>
                                        </p:attrNameLst>
                                      </p:cBhvr>
                                      <p:tavLst>
                                        <p:tav tm="0">
                                          <p:val>
                                            <p:strVal val="4/3*#ppt_h"/>
                                          </p:val>
                                        </p:tav>
                                        <p:tav tm="100000">
                                          <p:val>
                                            <p:strVal val="#ppt_h"/>
                                          </p:val>
                                        </p:tav>
                                      </p:tavLst>
                                    </p:anim>
                                  </p:childTnLst>
                                </p:cTn>
                              </p:par>
                            </p:childTnLst>
                          </p:cTn>
                        </p:par>
                        <p:par>
                          <p:cTn id="20" fill="hold">
                            <p:stCondLst>
                              <p:cond delay="7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2" y="0"/>
            <a:ext cx="9143999" cy="5714999"/>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57158" y="4357698"/>
            <a:ext cx="8501122" cy="1200329"/>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Tokyo</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Disneyland</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Tokyo</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DisneySea</a:t>
            </a:r>
            <a:r>
              <a:rPr lang="es-ES" i="1" dirty="0" smtClean="0">
                <a:effectLst>
                  <a:glow rad="101600">
                    <a:srgbClr val="C00000">
                      <a:alpha val="60000"/>
                    </a:srgbClr>
                  </a:glow>
                  <a:outerShdw blurRad="38100" dist="38100" dir="2700000" algn="tl">
                    <a:srgbClr val="000000">
                      <a:alpha val="43137"/>
                    </a:srgbClr>
                  </a:outerShdw>
                </a:effectLst>
              </a:rPr>
              <a:t> son dos parques temáticos ubicados en Chiba, cerca de Tokio. </a:t>
            </a:r>
            <a:r>
              <a:rPr lang="es-ES" i="1" dirty="0" err="1" smtClean="0">
                <a:effectLst>
                  <a:glow rad="101600">
                    <a:srgbClr val="C00000">
                      <a:alpha val="60000"/>
                    </a:srgbClr>
                  </a:glow>
                  <a:outerShdw blurRad="38100" dist="38100" dir="2700000" algn="tl">
                    <a:srgbClr val="000000">
                      <a:alpha val="43137"/>
                    </a:srgbClr>
                  </a:outerShdw>
                </a:effectLst>
              </a:rPr>
              <a:t>Tokyo</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Disneyland</a:t>
            </a:r>
            <a:r>
              <a:rPr lang="es-ES" i="1" dirty="0" smtClean="0">
                <a:effectLst>
                  <a:glow rad="101600">
                    <a:srgbClr val="C00000">
                      <a:alpha val="60000"/>
                    </a:srgbClr>
                  </a:glow>
                  <a:outerShdw blurRad="38100" dist="38100" dir="2700000" algn="tl">
                    <a:srgbClr val="000000">
                      <a:alpha val="43137"/>
                    </a:srgbClr>
                  </a:outerShdw>
                </a:effectLst>
              </a:rPr>
              <a:t> fue el primer parque Disney construido en Estados Unidos y abrió sus puertas en 1983, mientras que </a:t>
            </a:r>
            <a:r>
              <a:rPr lang="es-ES" i="1" dirty="0" err="1" smtClean="0">
                <a:effectLst>
                  <a:glow rad="101600">
                    <a:srgbClr val="C00000">
                      <a:alpha val="60000"/>
                    </a:srgbClr>
                  </a:glow>
                  <a:outerShdw blurRad="38100" dist="38100" dir="2700000" algn="tl">
                    <a:srgbClr val="000000">
                      <a:alpha val="43137"/>
                    </a:srgbClr>
                  </a:outerShdw>
                </a:effectLst>
              </a:rPr>
              <a:t>Tokyo</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DisneySea</a:t>
            </a:r>
            <a:r>
              <a:rPr lang="es-ES" i="1" dirty="0" smtClean="0">
                <a:effectLst>
                  <a:glow rad="101600">
                    <a:srgbClr val="C00000">
                      <a:alpha val="60000"/>
                    </a:srgbClr>
                  </a:glow>
                  <a:outerShdw blurRad="38100" dist="38100" dir="2700000" algn="tl">
                    <a:srgbClr val="000000">
                      <a:alpha val="43137"/>
                    </a:srgbClr>
                  </a:outerShdw>
                </a:effectLst>
              </a:rPr>
              <a:t> lo hizo en 2001.</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advTm="32000">
        <p15:prstTrans prst="origami" invX="1"/>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1"/>
                                          </p:val>
                                        </p:tav>
                                        <p:tav tm="100000">
                                          <p:val>
                                            <p:strVal val="#ppt_x"/>
                                          </p:val>
                                        </p:tav>
                                      </p:tavLst>
                                    </p:anim>
                                    <p:anim calcmode="lin" valueType="num">
                                      <p:cBhvr>
                                        <p:cTn id="2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jpg"/>
          <p:cNvPicPr>
            <a:picLocks noChangeAspect="1"/>
          </p:cNvPicPr>
          <p:nvPr/>
        </p:nvPicPr>
        <p:blipFill>
          <a:blip r:embed="rId2" cstate="print"/>
          <a:stretch>
            <a:fillRect/>
          </a:stretch>
        </p:blipFill>
        <p:spPr bwMode="auto">
          <a:xfrm flipH="1">
            <a:off x="0" y="-21432"/>
            <a:ext cx="9144000" cy="5715001"/>
          </a:xfrm>
          <a:prstGeom prst="rect">
            <a:avLst/>
          </a:prstGeom>
          <a:noFill/>
          <a:ln w="9525">
            <a:noFill/>
            <a:miter lim="800000"/>
            <a:headEnd/>
            <a:tailEnd/>
          </a:ln>
        </p:spPr>
      </p:pic>
      <p:pic>
        <p:nvPicPr>
          <p:cNvPr id="15" name="14 Imagen" descr="frailecillos_6796.jpg"/>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428596" y="4357698"/>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Estos parques ofrecen experiencias únicas a los visitantes, desde los personajes clásicos de Disney hasta personajes japoneses como </a:t>
            </a:r>
            <a:r>
              <a:rPr lang="es-ES" i="1" dirty="0" err="1" smtClean="0">
                <a:effectLst>
                  <a:glow rad="101600">
                    <a:srgbClr val="C00000">
                      <a:alpha val="60000"/>
                    </a:srgbClr>
                  </a:glow>
                  <a:outerShdw blurRad="38100" dist="38100" dir="2700000" algn="tl">
                    <a:srgbClr val="000000">
                      <a:alpha val="43137"/>
                    </a:srgbClr>
                  </a:outerShdw>
                </a:effectLst>
              </a:rPr>
              <a:t>Duffy</a:t>
            </a:r>
            <a:r>
              <a:rPr lang="es-ES" i="1" dirty="0" smtClean="0">
                <a:effectLst>
                  <a:glow rad="101600">
                    <a:srgbClr val="C00000">
                      <a:alpha val="60000"/>
                    </a:srgbClr>
                  </a:glow>
                  <a:outerShdw blurRad="38100" dist="38100" dir="2700000" algn="tl">
                    <a:srgbClr val="000000">
                      <a:alpha val="43137"/>
                    </a:srgbClr>
                  </a:outerShdw>
                </a:effectLst>
              </a:rPr>
              <a:t> el Oso Disney y sus amigos. Con actividades durante todo el verano, estos parques se han consolidado como una de las atracciones turísticas más solicitadas de Japón.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6000">
        <p14:flythrough/>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5000"/>
                                        <p:tgtEl>
                                          <p:spTgt spid="4"/>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0" fill="hold"/>
                                        <p:tgtEl>
                                          <p:spTgt spid="15"/>
                                        </p:tgtEl>
                                        <p:attrNameLst>
                                          <p:attrName>ppt_w</p:attrName>
                                        </p:attrNameLst>
                                      </p:cBhvr>
                                      <p:tavLst>
                                        <p:tav tm="0">
                                          <p:val>
                                            <p:strVal val="4/3*#ppt_w"/>
                                          </p:val>
                                        </p:tav>
                                        <p:tav tm="100000">
                                          <p:val>
                                            <p:strVal val="#ppt_w"/>
                                          </p:val>
                                        </p:tav>
                                      </p:tavLst>
                                    </p:anim>
                                    <p:anim calcmode="lin" valueType="num">
                                      <p:cBhvr>
                                        <p:cTn id="15" dur="5000" fill="hold"/>
                                        <p:tgtEl>
                                          <p:spTgt spid="15"/>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0"/>
                                        <p:tgtEl>
                                          <p:spTgt spid="15"/>
                                        </p:tgtEl>
                                      </p:cBhvr>
                                    </p:animEffect>
                                    <p:anim calcmode="lin" valueType="num">
                                      <p:cBhvr>
                                        <p:cTn id="19" dur="5000" fill="hold"/>
                                        <p:tgtEl>
                                          <p:spTgt spid="15"/>
                                        </p:tgtEl>
                                        <p:attrNameLst>
                                          <p:attrName>ppt_x</p:attrName>
                                        </p:attrNameLst>
                                      </p:cBhvr>
                                      <p:tavLst>
                                        <p:tav tm="0">
                                          <p:val>
                                            <p:strVal val="#ppt_x"/>
                                          </p:val>
                                        </p:tav>
                                        <p:tav tm="100000">
                                          <p:val>
                                            <p:strVal val="#ppt_x"/>
                                          </p:val>
                                        </p:tav>
                                      </p:tavLst>
                                    </p:anim>
                                    <p:anim calcmode="lin" valueType="num">
                                      <p:cBhvr>
                                        <p:cTn id="20" dur="5000" fill="hold"/>
                                        <p:tgtEl>
                                          <p:spTgt spid="15"/>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4" name="3 Imagen" descr="0fd9476e7c0c1ff1a8d02f0b489eb290.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857224" y="4357698"/>
            <a:ext cx="77153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Pasea por el parque Kasai </a:t>
            </a:r>
            <a:r>
              <a:rPr lang="es-ES" i="1" dirty="0" err="1" smtClean="0">
                <a:effectLst>
                  <a:glow rad="101600">
                    <a:srgbClr val="C00000">
                      <a:alpha val="60000"/>
                    </a:srgbClr>
                  </a:glow>
                  <a:outerShdw blurRad="38100" dist="38100" dir="2700000" algn="tl">
                    <a:srgbClr val="000000">
                      <a:alpha val="43137"/>
                    </a:srgbClr>
                  </a:outerShdw>
                </a:effectLst>
              </a:rPr>
              <a:t>Rinkai</a:t>
            </a:r>
            <a:r>
              <a:rPr lang="es-ES" i="1" dirty="0" smtClean="0">
                <a:effectLst>
                  <a:glow rad="101600">
                    <a:srgbClr val="C00000">
                      <a:alpha val="60000"/>
                    </a:srgbClr>
                  </a:glow>
                  <a:outerShdw blurRad="38100" dist="38100" dir="2700000" algn="tl">
                    <a:srgbClr val="000000">
                      <a:alpha val="43137"/>
                    </a:srgbClr>
                  </a:outerShdw>
                </a:effectLst>
              </a:rPr>
              <a:t> (sube a la noria, haz un picnic, visita el acuario…) y toma un crucero por la bahía de Tokio. Llegar o irte en uno de los múltiples barcos/cruceros que salen de </a:t>
            </a:r>
            <a:r>
              <a:rPr lang="es-ES" i="1" dirty="0" err="1" smtClean="0">
                <a:effectLst>
                  <a:glow rad="101600">
                    <a:srgbClr val="C00000">
                      <a:alpha val="60000"/>
                    </a:srgbClr>
                  </a:glow>
                  <a:outerShdw blurRad="38100" dist="38100" dir="2700000" algn="tl">
                    <a:srgbClr val="000000">
                      <a:alpha val="43137"/>
                    </a:srgbClr>
                  </a:outerShdw>
                </a:effectLst>
              </a:rPr>
              <a:t>Asakusa</a:t>
            </a:r>
            <a:r>
              <a:rPr lang="es-ES" i="1" dirty="0" smtClean="0">
                <a:effectLst>
                  <a:glow rad="101600">
                    <a:srgbClr val="C00000">
                      <a:alpha val="60000"/>
                    </a:srgbClr>
                  </a:glow>
                  <a:outerShdw blurRad="38100" dist="38100" dir="2700000" algn="tl">
                    <a:srgbClr val="000000">
                      <a:alpha val="43137"/>
                    </a:srgbClr>
                  </a:outerShdw>
                </a:effectLst>
              </a:rPr>
              <a:t>, como el </a:t>
            </a:r>
            <a:r>
              <a:rPr lang="es-ES" i="1" dirty="0" err="1" smtClean="0">
                <a:effectLst>
                  <a:glow rad="101600">
                    <a:srgbClr val="C00000">
                      <a:alpha val="60000"/>
                    </a:srgbClr>
                  </a:glow>
                  <a:outerShdw blurRad="38100" dist="38100" dir="2700000" algn="tl">
                    <a:srgbClr val="000000">
                      <a:alpha val="43137"/>
                    </a:srgbClr>
                  </a:outerShdw>
                </a:effectLst>
              </a:rPr>
              <a:t>Himiko</a:t>
            </a:r>
            <a:r>
              <a:rPr lang="es-ES" i="1" dirty="0" smtClean="0">
                <a:effectLst>
                  <a:glow rad="101600">
                    <a:srgbClr val="C00000">
                      <a:alpha val="60000"/>
                    </a:srgbClr>
                  </a:glow>
                  <a:outerShdw blurRad="38100" dist="38100" dir="2700000" algn="tl">
                    <a:srgbClr val="000000">
                      <a:alpha val="43137"/>
                    </a:srgbClr>
                  </a:outerShdw>
                </a:effectLst>
              </a:rPr>
              <a:t>, diseñado por </a:t>
            </a:r>
            <a:r>
              <a:rPr lang="es-ES" i="1" dirty="0" err="1" smtClean="0">
                <a:effectLst>
                  <a:glow rad="101600">
                    <a:srgbClr val="C00000">
                      <a:alpha val="60000"/>
                    </a:srgbClr>
                  </a:glow>
                  <a:outerShdw blurRad="38100" dist="38100" dir="2700000" algn="tl">
                    <a:srgbClr val="000000">
                      <a:alpha val="43137"/>
                    </a:srgbClr>
                  </a:outerShdw>
                </a:effectLst>
              </a:rPr>
              <a:t>Leiji</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Matsumoto</a:t>
            </a:r>
            <a:r>
              <a:rPr lang="es-ES" i="1" dirty="0" smtClean="0">
                <a:effectLst>
                  <a:glow rad="101600">
                    <a:srgbClr val="C00000">
                      <a:alpha val="60000"/>
                    </a:srgb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3500" advTm="34000">
        <p14:vortex dir="r"/>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Vertical)">
                                      <p:cBhvr>
                                        <p:cTn id="11" dur="5000"/>
                                        <p:tgtEl>
                                          <p:spTgt spid="2"/>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547664" y="337220"/>
            <a:ext cx="6048672" cy="889000"/>
          </a:xfrm>
          <a:prstGeom prst="rect">
            <a:avLst/>
          </a:prstGeom>
        </p:spPr>
        <p:txBody>
          <a:bodyPr wrap="none" fromWordArt="1">
            <a:prstTxWarp prst="textCanUp">
              <a:avLst>
                <a:gd name="adj" fmla="val 7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214546" y="1214426"/>
            <a:ext cx="4321299" cy="573087"/>
          </a:xfrm>
          <a:prstGeom prst="rect">
            <a:avLst/>
          </a:prstGeom>
        </p:spPr>
        <p:txBody>
          <a:bodyPr wrap="none" fromWordArt="1">
            <a:prstTxWarp prst="textDeflateBottom">
              <a:avLst>
                <a:gd name="adj" fmla="val 76472"/>
              </a:avLst>
            </a:prstTxWarp>
            <a:scene3d>
              <a:camera prst="perspectiveFront"/>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4" name="WordArt 6"/>
          <p:cNvSpPr>
            <a:spLocks noChangeArrowheads="1" noChangeShapeType="1" noTextEdit="1"/>
          </p:cNvSpPr>
          <p:nvPr/>
        </p:nvSpPr>
        <p:spPr bwMode="auto">
          <a:xfrm>
            <a:off x="1000100" y="3857632"/>
            <a:ext cx="7500990" cy="577850"/>
          </a:xfrm>
          <a:prstGeom prst="rect">
            <a:avLst/>
          </a:prstGeom>
          <a:noFill/>
          <a:ln>
            <a:noFill/>
          </a:ln>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solidFill>
                    <a:srgbClr val="FFFF00"/>
                  </a:solidFill>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rPr>
              <a:t>- </a:t>
            </a:r>
            <a:r>
              <a:rPr lang="es-ES" sz="3600" kern="10" spc="-360" dirty="0" smtClean="0">
                <a:ln w="12700">
                  <a:solidFill>
                    <a:srgbClr val="FFFF00"/>
                  </a:solidFill>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rPr>
              <a:t> Eh </a:t>
            </a:r>
            <a:r>
              <a:rPr lang="es-ES" sz="3600" kern="10" spc="-360" dirty="0" err="1" smtClean="0">
                <a:ln w="12700">
                  <a:solidFill>
                    <a:srgbClr val="FFFF00"/>
                  </a:solidFill>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rPr>
              <a:t>Oron</a:t>
            </a:r>
            <a:r>
              <a:rPr lang="es-ES" sz="3600" kern="10" spc="-360" dirty="0" smtClean="0">
                <a:ln w="12700">
                  <a:solidFill>
                    <a:srgbClr val="FFFF00"/>
                  </a:solidFill>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rPr>
              <a:t> chin </a:t>
            </a:r>
            <a:r>
              <a:rPr lang="es-ES" sz="3600" kern="10" spc="-360" dirty="0" err="1" smtClean="0">
                <a:ln w="12700">
                  <a:solidFill>
                    <a:srgbClr val="FFFF00"/>
                  </a:solidFill>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rPr>
              <a:t>Duudaj</a:t>
            </a:r>
            <a:r>
              <a:rPr lang="es-ES" sz="3600" kern="10" spc="-360" dirty="0" smtClean="0">
                <a:ln w="12700">
                  <a:solidFill>
                    <a:srgbClr val="FFFF00"/>
                  </a:solidFill>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rPr>
              <a:t> </a:t>
            </a:r>
            <a:r>
              <a:rPr lang="es-ES" sz="3600" kern="10" spc="-360" dirty="0" err="1" smtClean="0">
                <a:ln w="12700">
                  <a:solidFill>
                    <a:srgbClr val="FFFF00"/>
                  </a:solidFill>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rPr>
              <a:t>Baina</a:t>
            </a:r>
            <a:r>
              <a:rPr lang="es-ES" sz="3600" kern="10" spc="-360" dirty="0" smtClean="0">
                <a:ln w="12700">
                  <a:solidFill>
                    <a:srgbClr val="FFFF00"/>
                  </a:solidFill>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rPr>
              <a:t> (  </a:t>
            </a:r>
            <a:r>
              <a:rPr lang="es-ES" sz="3600" kern="10" spc="-360" dirty="0" err="1" smtClean="0">
                <a:ln w="12700">
                  <a:solidFill>
                    <a:srgbClr val="FFFF00"/>
                  </a:solidFill>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rPr>
              <a:t>Jantsannorov</a:t>
            </a:r>
            <a:r>
              <a:rPr lang="es-ES" sz="3600" kern="10" spc="-360" dirty="0" smtClean="0">
                <a:ln w="12700">
                  <a:solidFill>
                    <a:srgbClr val="FFFF00"/>
                  </a:solidFill>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rPr>
              <a:t> </a:t>
            </a:r>
            <a:r>
              <a:rPr lang="es-ES" sz="3600" kern="10" spc="-360" dirty="0" err="1" smtClean="0">
                <a:ln w="12700">
                  <a:solidFill>
                    <a:srgbClr val="FFFF00"/>
                  </a:solidFill>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rPr>
              <a:t>Ayalguu</a:t>
            </a:r>
            <a:r>
              <a:rPr lang="es-ES" sz="3600" kern="10" spc="-360" dirty="0" smtClean="0">
                <a:ln w="12700">
                  <a:solidFill>
                    <a:srgbClr val="FFFF00"/>
                  </a:solidFill>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rPr>
              <a:t>  ) </a:t>
            </a:r>
            <a:r>
              <a:rPr lang="es-ES" sz="3600" kern="10" spc="-360" dirty="0" smtClean="0">
                <a:ln w="12700">
                  <a:solidFill>
                    <a:srgbClr val="FFFF00"/>
                  </a:solidFill>
                  <a:round/>
                  <a:headEnd/>
                  <a:tailEnd/>
                </a:ln>
                <a:no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rPr>
              <a:t> </a:t>
            </a:r>
            <a:r>
              <a:rPr lang="es-ES" sz="3600" kern="10" spc="-360" dirty="0" smtClean="0">
                <a:ln w="12700">
                  <a:solidFill>
                    <a:srgbClr val="FFFF00"/>
                  </a:solidFill>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rPr>
              <a:t>  </a:t>
            </a:r>
            <a:endParaRPr lang="es-ES" sz="3600" kern="10" spc="-360" dirty="0">
              <a:ln w="12700">
                <a:solidFill>
                  <a:srgbClr val="FFFF00"/>
                </a:solidFill>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endParaRPr>
          </a:p>
        </p:txBody>
      </p:sp>
      <p:sp>
        <p:nvSpPr>
          <p:cNvPr id="75787" name="WordArt 11"/>
          <p:cNvSpPr>
            <a:spLocks noChangeArrowheads="1" noChangeShapeType="1" noTextEdit="1"/>
          </p:cNvSpPr>
          <p:nvPr/>
        </p:nvSpPr>
        <p:spPr bwMode="auto">
          <a:xfrm>
            <a:off x="1357290" y="2857500"/>
            <a:ext cx="6048375"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Goodbye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8" name="WordArt 11"/>
          <p:cNvSpPr>
            <a:spLocks noChangeArrowheads="1" noChangeShapeType="1" noTextEdit="1"/>
          </p:cNvSpPr>
          <p:nvPr/>
        </p:nvSpPr>
        <p:spPr bwMode="auto">
          <a:xfrm>
            <a:off x="1500166" y="1928806"/>
            <a:ext cx="6048375"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Tsagaan</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Suvraga</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7" name="WordArt 11"/>
          <p:cNvSpPr>
            <a:spLocks noChangeArrowheads="1" noChangeShapeType="1" noTextEdit="1"/>
          </p:cNvSpPr>
          <p:nvPr/>
        </p:nvSpPr>
        <p:spPr bwMode="auto">
          <a:xfrm>
            <a:off x="1357290" y="4572012"/>
            <a:ext cx="6048375"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Mornings</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next</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yo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you</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Oatmilk</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Fan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500" advTm="21000">
        <p14:vortex/>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23" presetClass="entr" presetSubtype="16" fill="hold" nodeType="afterEffect">
                                  <p:stCondLst>
                                    <p:cond delay="500"/>
                                  </p:stCondLst>
                                  <p:childTnLst>
                                    <p:set>
                                      <p:cBhvr>
                                        <p:cTn id="31" dur="1" fill="hold">
                                          <p:stCondLst>
                                            <p:cond delay="0"/>
                                          </p:stCondLst>
                                        </p:cTn>
                                        <p:tgtEl>
                                          <p:spTgt spid="89094"/>
                                        </p:tgtEl>
                                        <p:attrNameLst>
                                          <p:attrName>style.visibility</p:attrName>
                                        </p:attrNameLst>
                                      </p:cBhvr>
                                      <p:to>
                                        <p:strVal val="visible"/>
                                      </p:to>
                                    </p:set>
                                    <p:anim calcmode="lin" valueType="num">
                                      <p:cBhvr>
                                        <p:cTn id="32" dur="2000" fill="hold"/>
                                        <p:tgtEl>
                                          <p:spTgt spid="89094"/>
                                        </p:tgtEl>
                                        <p:attrNameLst>
                                          <p:attrName>ppt_w</p:attrName>
                                        </p:attrNameLst>
                                      </p:cBhvr>
                                      <p:tavLst>
                                        <p:tav tm="0">
                                          <p:val>
                                            <p:fltVal val="0"/>
                                          </p:val>
                                        </p:tav>
                                        <p:tav tm="100000">
                                          <p:val>
                                            <p:strVal val="#ppt_w"/>
                                          </p:val>
                                        </p:tav>
                                      </p:tavLst>
                                    </p:anim>
                                    <p:anim calcmode="lin" valueType="num">
                                      <p:cBhvr>
                                        <p:cTn id="33" dur="2000" fill="hold"/>
                                        <p:tgtEl>
                                          <p:spTgt spid="89094"/>
                                        </p:tgtEl>
                                        <p:attrNameLst>
                                          <p:attrName>ppt_h</p:attrName>
                                        </p:attrNameLst>
                                      </p:cBhvr>
                                      <p:tavLst>
                                        <p:tav tm="0">
                                          <p:val>
                                            <p:fltVal val="0"/>
                                          </p:val>
                                        </p:tav>
                                        <p:tav tm="100000">
                                          <p:val>
                                            <p:strVal val="#ppt_h"/>
                                          </p:val>
                                        </p:tav>
                                      </p:tavLst>
                                    </p:anim>
                                  </p:childTnLst>
                                </p:cTn>
                              </p:par>
                            </p:childTnLst>
                          </p:cTn>
                        </p:par>
                        <p:par>
                          <p:cTn id="34" fill="hold">
                            <p:stCondLst>
                              <p:cond delay="12000"/>
                            </p:stCondLst>
                            <p:childTnLst>
                              <p:par>
                                <p:cTn id="35" presetID="17" presetClass="entr" presetSubtype="10" fill="hold" nodeType="afterEffect">
                                  <p:stCondLst>
                                    <p:cond delay="500"/>
                                  </p:stCondLst>
                                  <p:childTnLst>
                                    <p:set>
                                      <p:cBhvr>
                                        <p:cTn id="36" dur="1" fill="hold">
                                          <p:stCondLst>
                                            <p:cond delay="0"/>
                                          </p:stCondLst>
                                        </p:cTn>
                                        <p:tgtEl>
                                          <p:spTgt spid="7"/>
                                        </p:tgtEl>
                                        <p:attrNameLst>
                                          <p:attrName>style.visibility</p:attrName>
                                        </p:attrNameLst>
                                      </p:cBhvr>
                                      <p:to>
                                        <p:strVal val="visible"/>
                                      </p:to>
                                    </p:set>
                                    <p:anim calcmode="lin" valueType="num">
                                      <p:cBhvr>
                                        <p:cTn id="37" dur="2000" fill="hold"/>
                                        <p:tgtEl>
                                          <p:spTgt spid="7"/>
                                        </p:tgtEl>
                                        <p:attrNameLst>
                                          <p:attrName>ppt_w</p:attrName>
                                        </p:attrNameLst>
                                      </p:cBhvr>
                                      <p:tavLst>
                                        <p:tav tm="0">
                                          <p:val>
                                            <p:fltVal val="0"/>
                                          </p:val>
                                        </p:tav>
                                        <p:tav tm="100000">
                                          <p:val>
                                            <p:strVal val="#ppt_w"/>
                                          </p:val>
                                        </p:tav>
                                      </p:tavLst>
                                    </p:anim>
                                    <p:anim calcmode="lin" valueType="num">
                                      <p:cBhvr>
                                        <p:cTn id="38"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2157509013"/>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FOTOGRAFIA POETIC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FOTOGRAFIA POETICA --</Template>
  <TotalTime>0</TotalTime>
  <Words>1834</Words>
  <Application>Microsoft Office PowerPoint</Application>
  <PresentationFormat>Presentación en pantalla (16:10)</PresentationFormat>
  <Paragraphs>79</Paragraphs>
  <Slides>63</Slides>
  <Notes>3</Notes>
  <HiddenSlides>0</HiddenSlides>
  <MMClips>0</MMClips>
  <ScaleCrop>false</ScaleCrop>
  <HeadingPairs>
    <vt:vector size="6" baseType="variant">
      <vt:variant>
        <vt:lpstr>Fuentes usadas</vt:lpstr>
      </vt:variant>
      <vt:variant>
        <vt:i4>9</vt:i4>
      </vt:variant>
      <vt:variant>
        <vt:lpstr>Tema</vt:lpstr>
      </vt:variant>
      <vt:variant>
        <vt:i4>2</vt:i4>
      </vt:variant>
      <vt:variant>
        <vt:lpstr>Títulos de diapositiva</vt:lpstr>
      </vt:variant>
      <vt:variant>
        <vt:i4>63</vt:i4>
      </vt:variant>
    </vt:vector>
  </HeadingPairs>
  <TitlesOfParts>
    <vt:vector size="74" baseType="lpstr">
      <vt:lpstr>ＭＳ Ｐゴシック</vt:lpstr>
      <vt:lpstr>Arial</vt:lpstr>
      <vt:lpstr>Arial Black</vt:lpstr>
      <vt:lpstr>Calibri</vt:lpstr>
      <vt:lpstr>Georgia</vt:lpstr>
      <vt:lpstr>High Tower Text</vt:lpstr>
      <vt:lpstr>Kristen ITC</vt:lpstr>
      <vt:lpstr>Lucida Bright</vt:lpstr>
      <vt:lpstr>Times New Roman</vt:lpstr>
      <vt:lpstr>-- FOTOGRAFIA POETICA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2015-05-11T01:46:45Z</dcterms:created>
  <dcterms:modified xsi:type="dcterms:W3CDTF">2026-07-02T11:57:22Z</dcterms:modified>
</cp:coreProperties>
</file>