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3"/>
  </p:notesMasterIdLst>
  <p:sldIdLst>
    <p:sldId id="312" r:id="rId3"/>
    <p:sldId id="316" r:id="rId4"/>
    <p:sldId id="311" r:id="rId5"/>
    <p:sldId id="315" r:id="rId6"/>
    <p:sldId id="307" r:id="rId7"/>
    <p:sldId id="306" r:id="rId8"/>
    <p:sldId id="269" r:id="rId9"/>
    <p:sldId id="270" r:id="rId10"/>
    <p:sldId id="262" r:id="rId11"/>
    <p:sldId id="302" r:id="rId12"/>
    <p:sldId id="272" r:id="rId13"/>
    <p:sldId id="271" r:id="rId14"/>
    <p:sldId id="268" r:id="rId15"/>
    <p:sldId id="267" r:id="rId16"/>
    <p:sldId id="317" r:id="rId17"/>
    <p:sldId id="265" r:id="rId18"/>
    <p:sldId id="318" r:id="rId19"/>
    <p:sldId id="264" r:id="rId20"/>
    <p:sldId id="263" r:id="rId21"/>
    <p:sldId id="295" r:id="rId22"/>
    <p:sldId id="261" r:id="rId23"/>
    <p:sldId id="260" r:id="rId24"/>
    <p:sldId id="289" r:id="rId25"/>
    <p:sldId id="288" r:id="rId26"/>
    <p:sldId id="287" r:id="rId27"/>
    <p:sldId id="286" r:id="rId28"/>
    <p:sldId id="285" r:id="rId29"/>
    <p:sldId id="284" r:id="rId30"/>
    <p:sldId id="282" r:id="rId31"/>
    <p:sldId id="281" r:id="rId32"/>
    <p:sldId id="280" r:id="rId33"/>
    <p:sldId id="279" r:id="rId34"/>
    <p:sldId id="278" r:id="rId35"/>
    <p:sldId id="277" r:id="rId36"/>
    <p:sldId id="276" r:id="rId37"/>
    <p:sldId id="259" r:id="rId38"/>
    <p:sldId id="258" r:id="rId39"/>
    <p:sldId id="274" r:id="rId40"/>
    <p:sldId id="303" r:id="rId41"/>
    <p:sldId id="301" r:id="rId42"/>
    <p:sldId id="300" r:id="rId43"/>
    <p:sldId id="299" r:id="rId44"/>
    <p:sldId id="297" r:id="rId45"/>
    <p:sldId id="296" r:id="rId46"/>
    <p:sldId id="292" r:id="rId47"/>
    <p:sldId id="257" r:id="rId48"/>
    <p:sldId id="290" r:id="rId49"/>
    <p:sldId id="293" r:id="rId50"/>
    <p:sldId id="275" r:id="rId51"/>
    <p:sldId id="319" r:id="rId5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ZrhJeRiBPov1hqda3Jigg" hashData="jrQpqJiuH51Ul4yYM4uzFlqLLp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85582B"/>
    <a:srgbClr val="55381B"/>
    <a:srgbClr val="9E7800"/>
    <a:srgbClr val="226825"/>
    <a:srgbClr val="293315"/>
    <a:srgbClr val="194D1B"/>
    <a:srgbClr val="654321"/>
    <a:srgbClr val="1A4652"/>
    <a:srgbClr val="F5822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191" autoAdjust="0"/>
    <p:restoredTop sz="94660"/>
  </p:normalViewPr>
  <p:slideViewPr>
    <p:cSldViewPr>
      <p:cViewPr>
        <p:scale>
          <a:sx n="60" d="100"/>
          <a:sy n="60" d="100"/>
        </p:scale>
        <p:origin x="-738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5E1B60-4E10-4DE1-B953-29191BE2CF29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151E79-2134-4B13-A80B-E8E0D5F52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51E79-2134-4B13-A80B-E8E0D5F5247A}" type="slidenum">
              <a:rPr lang="es-ES" smtClean="0"/>
              <a:pPr/>
              <a:t>25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51E79-2134-4B13-A80B-E8E0D5F5247A}" type="slidenum">
              <a:rPr lang="es-ES" smtClean="0"/>
              <a:pPr/>
              <a:t>47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E4DF-DA61-4879-9050-DB9F600F52B1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51B1-3955-4C78-9848-E3B9A016C6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E4DF-DA61-4879-9050-DB9F600F52B1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51B1-3955-4C78-9848-E3B9A016C6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E4DF-DA61-4879-9050-DB9F600F52B1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51B1-3955-4C78-9848-E3B9A016C6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E4DF-DA61-4879-9050-DB9F600F52B1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51B1-3955-4C78-9848-E3B9A016C6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E4DF-DA61-4879-9050-DB9F600F52B1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51B1-3955-4C78-9848-E3B9A016C6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E4DF-DA61-4879-9050-DB9F600F52B1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51B1-3955-4C78-9848-E3B9A016C6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E4DF-DA61-4879-9050-DB9F600F52B1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51B1-3955-4C78-9848-E3B9A016C6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E4DF-DA61-4879-9050-DB9F600F52B1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51B1-3955-4C78-9848-E3B9A016C6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E4DF-DA61-4879-9050-DB9F600F52B1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51B1-3955-4C78-9848-E3B9A016C6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E4DF-DA61-4879-9050-DB9F600F52B1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51B1-3955-4C78-9848-E3B9A016C6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5E4DF-DA61-4879-9050-DB9F600F52B1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51B1-3955-4C78-9848-E3B9A016C6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37A09D-0E49-4435-A3DA-24A8A8920DA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35E4DF-DA61-4879-9050-DB9F600F52B1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F751B1-3955-4C78-9848-E3B9A016C6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9CB5E46-B666-4F0F-9775-7E7FE71EC09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3">
              <a:lum bright="-10000" contrast="4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294556248923100_file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144000" cy="6822282"/>
          </a:xfrm>
          <a:solidFill>
            <a:srgbClr val="C00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 flipH="1">
            <a:off x="-428660" y="-285776"/>
            <a:ext cx="71438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3 Marcador de contenido" descr="1294556248923100_fil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428596" y="1714488"/>
            <a:ext cx="364333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TOKIO</a:t>
            </a:r>
          </a:p>
          <a:p>
            <a:r>
              <a:rPr lang="ja-JP" altLang="es-ES" sz="8000" b="1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東京</a:t>
            </a:r>
            <a:endParaRPr lang="es-ES" sz="8000" b="1" dirty="0" smtClean="0">
              <a:ln>
                <a:solidFill>
                  <a:sysClr val="windowText" lastClr="000000"/>
                </a:solidFill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  <a:p>
            <a:endParaRPr lang="es-ES" sz="8000" dirty="0">
              <a:ln>
                <a:solidFill>
                  <a:sysClr val="windowText" lastClr="000000"/>
                </a:solidFill>
              </a:ln>
            </a:endParaRPr>
          </a:p>
        </p:txBody>
      </p:sp>
    </p:spTree>
  </p:cSld>
  <p:clrMapOvr>
    <a:masterClrMapping/>
  </p:clrMapOvr>
  <p:transition advTm="15000">
    <p:sndAc>
      <p:stSnd>
        <p:snd r:embed="rId2" name="1...musica japonesa - teresa teng - enka japanese song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536512-cuatro-ramas-de-bamb-verde-haciendo-un-marco-vac-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208536" cy="6858000"/>
          </a:xfrm>
          <a:blipFill>
            <a:blip r:embed="rId2"/>
            <a:stretch>
              <a:fillRect/>
            </a:stretch>
          </a:blipFill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>
          <a:xfrm>
            <a:off x="428596" y="428604"/>
            <a:ext cx="8358246" cy="600079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00034" y="1214422"/>
            <a:ext cx="807249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blipFill>
                  <a:blip r:embed="rId3"/>
                  <a:stretch>
                    <a:fillRect/>
                  </a:stretch>
                </a:blipFill>
                <a:latin typeface="Monotype Corsiva" pitchFamily="66" charset="0"/>
              </a:rPr>
              <a:t>En la actualidad Tokio es la ciudad más poblada, con alrededor 38 millones de habitantes, y probablemente el centro financiero más importante del planeta. Situada en la región de </a:t>
            </a:r>
            <a:r>
              <a:rPr lang="es-ES" sz="2000" dirty="0" err="1" smtClean="0">
                <a:blipFill>
                  <a:blip r:embed="rId3"/>
                  <a:stretch>
                    <a:fillRect/>
                  </a:stretch>
                </a:blipFill>
                <a:latin typeface="Monotype Corsiva" pitchFamily="66" charset="0"/>
              </a:rPr>
              <a:t>Kanto</a:t>
            </a:r>
            <a:r>
              <a:rPr lang="es-ES" sz="2000" dirty="0" smtClean="0">
                <a:blipFill>
                  <a:blip r:embed="rId3"/>
                  <a:stretch>
                    <a:fillRect/>
                  </a:stretch>
                </a:blipFill>
                <a:latin typeface="Monotype Corsiva" pitchFamily="66" charset="0"/>
              </a:rPr>
              <a:t>, en la isla de </a:t>
            </a:r>
            <a:r>
              <a:rPr lang="es-ES" sz="2000" dirty="0" err="1" smtClean="0">
                <a:blipFill>
                  <a:blip r:embed="rId3"/>
                  <a:stretch>
                    <a:fillRect/>
                  </a:stretch>
                </a:blipFill>
                <a:latin typeface="Monotype Corsiva" pitchFamily="66" charset="0"/>
              </a:rPr>
              <a:t>Honshu</a:t>
            </a:r>
            <a:r>
              <a:rPr lang="es-ES" sz="2000" dirty="0" smtClean="0">
                <a:blipFill>
                  <a:blip r:embed="rId3"/>
                  <a:stretch>
                    <a:fillRect/>
                  </a:stretch>
                </a:blipFill>
                <a:latin typeface="Monotype Corsiva" pitchFamily="66" charset="0"/>
              </a:rPr>
              <a:t>, es una de las 47 prefecturas en las que se divide Japón.</a:t>
            </a:r>
          </a:p>
          <a:p>
            <a:r>
              <a:rPr lang="es-ES" sz="2000" dirty="0" smtClean="0">
                <a:blipFill>
                  <a:blip r:embed="rId3"/>
                  <a:stretch>
                    <a:fillRect/>
                  </a:stretch>
                </a:blipFill>
                <a:latin typeface="Monotype Corsiva" pitchFamily="66" charset="0"/>
              </a:rPr>
              <a:t>Tokio puede dividirse, a grandes rasgos, en dos mitades: a un lado, al oeste de la zona comercial de </a:t>
            </a:r>
            <a:r>
              <a:rPr lang="es-ES" sz="2000" dirty="0" err="1" smtClean="0">
                <a:blipFill>
                  <a:blip r:embed="rId3"/>
                  <a:stretch>
                    <a:fillRect/>
                  </a:stretch>
                </a:blipFill>
                <a:latin typeface="Monotype Corsiva" pitchFamily="66" charset="0"/>
              </a:rPr>
              <a:t>Ginza</a:t>
            </a:r>
            <a:r>
              <a:rPr lang="es-ES" sz="2000" dirty="0" smtClean="0">
                <a:blipFill>
                  <a:blip r:embed="rId3"/>
                  <a:stretch>
                    <a:fillRect/>
                  </a:stretch>
                </a:blipFill>
                <a:latin typeface="Monotype Corsiva" pitchFamily="66" charset="0"/>
              </a:rPr>
              <a:t>, los lujosos barrios comerciales y de oficinas; al otro, en el este, los barrios residenciales, más prosaicos. La mayoría de los lugares turísticos se localizan en la zona delimitada por la línea JR de </a:t>
            </a:r>
            <a:r>
              <a:rPr lang="es-ES" sz="2000" dirty="0" err="1" smtClean="0">
                <a:blipFill>
                  <a:blip r:embed="rId3"/>
                  <a:stretch>
                    <a:fillRect/>
                  </a:stretch>
                </a:blipFill>
                <a:latin typeface="Monotype Corsiva" pitchFamily="66" charset="0"/>
              </a:rPr>
              <a:t>Yamamote</a:t>
            </a:r>
            <a:r>
              <a:rPr lang="es-ES" sz="2000" dirty="0" smtClean="0">
                <a:blipFill>
                  <a:blip r:embed="rId3"/>
                  <a:stretch>
                    <a:fillRect/>
                  </a:stretch>
                </a:blipFill>
                <a:latin typeface="Monotype Corsiva" pitchFamily="66" charset="0"/>
              </a:rPr>
              <a:t>, que rodea el centro de la urbe.</a:t>
            </a:r>
          </a:p>
          <a:p>
            <a:r>
              <a:rPr lang="es-ES" sz="2000" dirty="0" smtClean="0">
                <a:blipFill>
                  <a:blip r:embed="rId3"/>
                  <a:stretch>
                    <a:fillRect/>
                  </a:stretch>
                </a:blipFill>
                <a:latin typeface="Monotype Corsiva" pitchFamily="66" charset="0"/>
              </a:rPr>
              <a:t>Es un lugar de contrastes, donde el arrollador espíritu consumista contrasta con la tranquilidad de las tradiciones legendarias. A la sombra de los rascacielos todavía se pueden encontrar calles plagadas de minúsculas tiendecitas y abarrotados restaurantes que abren hasta altas horas de la noche  . Tokio es, sin duda, la ciudad más apasionante de Asia. Aquí la tradición de siglos pasados coexiste con los elementos siempre cambiantes de la cultura urbana más reciente, y cada uno irradia una atmósfera y una energía muy especial. El área metropolitana de </a:t>
            </a:r>
            <a:r>
              <a:rPr lang="es-ES" sz="2000" dirty="0" err="1" smtClean="0">
                <a:blipFill>
                  <a:blip r:embed="rId3"/>
                  <a:stretch>
                    <a:fillRect/>
                  </a:stretch>
                </a:blipFill>
                <a:latin typeface="Monotype Corsiva" pitchFamily="66" charset="0"/>
              </a:rPr>
              <a:t>Tokyo</a:t>
            </a:r>
            <a:r>
              <a:rPr lang="es-ES" sz="2000" dirty="0" smtClean="0">
                <a:blipFill>
                  <a:blip r:embed="rId3"/>
                  <a:stretch>
                    <a:fillRect/>
                  </a:stretch>
                </a:blipFill>
                <a:latin typeface="Monotype Corsiva" pitchFamily="66" charset="0"/>
              </a:rPr>
              <a:t> y sus prefecturas adyacentes acoge a un cuarto de la población japonesa, 12 millones de almas que viven dentro de los límites de la ciudad.</a:t>
            </a:r>
            <a:endParaRPr lang="es-ES" sz="2000" dirty="0">
              <a:blipFill>
                <a:blip r:embed="rId3"/>
                <a:stretch>
                  <a:fillRect/>
                </a:stretch>
              </a:blipFill>
              <a:latin typeface="Monotype Corsiva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000364" y="500042"/>
            <a:ext cx="30003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blipFill>
                  <a:blip r:embed="rId3"/>
                  <a:stretch>
                    <a:fillRect/>
                  </a:stretch>
                </a:blipFill>
                <a:latin typeface="Monotype Corsiva" pitchFamily="66" charset="0"/>
              </a:rPr>
              <a:t>Tokio - Japón</a:t>
            </a:r>
            <a:endParaRPr lang="es-ES" sz="4000" dirty="0">
              <a:blipFill>
                <a:blip r:embed="rId3"/>
                <a:stretch>
                  <a:fillRect/>
                </a:stretch>
              </a:blipFill>
              <a:latin typeface="Monotype Corsiva" pitchFamily="66" charset="0"/>
            </a:endParaRPr>
          </a:p>
        </p:txBody>
      </p:sp>
    </p:spTree>
  </p:cSld>
  <p:clrMapOvr>
    <a:masterClrMapping/>
  </p:clrMapOvr>
  <p:transition advTm="6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okyo-building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ullet_train_-_ginza_district_tokyo_japa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yo-brid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DA00">
              <a:alpha val="5568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yo-Japan-Skyline-Night-Wallpaper[3]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E341A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3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a noche de Tokio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33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 noche de Tok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6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nza Di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0"/>
            <a:ext cx="5572146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857356" y="0"/>
            <a:ext cx="5572164" cy="6858000"/>
          </a:xfrm>
          <a:prstGeom prst="rect">
            <a:avLst/>
          </a:prstGeom>
          <a:solidFill>
            <a:schemeClr val="tx2">
              <a:lumMod val="2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857356" y="0"/>
            <a:ext cx="5572164" cy="6858000"/>
          </a:xfrm>
          <a:prstGeom prst="rect">
            <a:avLst/>
          </a:prstGeom>
          <a:solidFill>
            <a:schemeClr val="tx2">
              <a:lumMod val="50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 de la vida nocturna de Navid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B2C7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ín japonés puente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94D1B">
              <a:alpha val="7058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>
    <p:sndAc>
      <p:stSnd>
        <p:snd r:embed="rId2" name="1...musica japonesa - teresa teng - enka japanese song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 ciudad de Tokio tecnologí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6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2146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s rascacielos de Tok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6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C2C04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unouch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65000"/>
              <a:lumOff val="3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oki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60000">
              <a:alpha val="7568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unouchi rascacielos de negoci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75000"/>
              <a:lumOff val="25000"/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okyo-towe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60000">
              <a:alpha val="7568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daiba pue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acio Imperial de Tokio emperad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 palacio del emperador Mika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acio Imperial de Tokio entr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acio Imperial de Tokio Mika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acio Imperial de Tokio Nijubash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3">
              <a:lum bright="-20000" contrast="4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scacielos de Shinjuku forma de huev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000232" y="0"/>
            <a:ext cx="5143536" cy="6858000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000232" y="0"/>
            <a:ext cx="5143536" cy="6858000"/>
          </a:xfrm>
          <a:prstGeom prst="rect">
            <a:avLst/>
          </a:prstGeom>
          <a:solidFill>
            <a:srgbClr val="BBC2DF">
              <a:alpha val="6392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>
    <p:sndAc>
      <p:stSnd>
        <p:snd r:embed="rId2" name="1...musica japonesa - teresa teng - enka japanese song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>
              <a:lum bright="-20000"/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scacielos de Toki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356" y="0"/>
            <a:ext cx="550070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857356" y="0"/>
            <a:ext cx="5500726" cy="6858000"/>
          </a:xfrm>
          <a:prstGeom prst="rect">
            <a:avLst/>
          </a:prstGeom>
          <a:solidFill>
            <a:schemeClr val="tx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857356" y="0"/>
            <a:ext cx="5500726" cy="6858000"/>
          </a:xfrm>
          <a:prstGeom prst="rect">
            <a:avLst/>
          </a:prstGeom>
          <a:solidFill>
            <a:schemeClr val="tx1">
              <a:lumMod val="85000"/>
              <a:alpha val="5529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taurant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0"/>
            <a:ext cx="542928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857356" y="0"/>
            <a:ext cx="5429288" cy="6858000"/>
          </a:xfrm>
          <a:prstGeom prst="rect">
            <a:avLst/>
          </a:prstGeom>
          <a:solidFill>
            <a:srgbClr val="654321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857356" y="0"/>
            <a:ext cx="5429288" cy="6858000"/>
          </a:xfrm>
          <a:prstGeom prst="rect">
            <a:avLst/>
          </a:prstGeom>
          <a:solidFill>
            <a:srgbClr val="FFC0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taurante japoné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600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nsoji Temp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94D1B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injuku rascacielos de negoci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enda de productos japones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600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85000"/>
              <a:lumOff val="1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  jardín naturale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85000"/>
              <a:lumOff val="1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 Akihabar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0"/>
            <a:ext cx="614365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571604" y="0"/>
            <a:ext cx="6143668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571604" y="0"/>
            <a:ext cx="6143668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 aveni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75000"/>
              <a:lumOff val="25000"/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8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 calle comerci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50000"/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 calle por la tar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50000"/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40000"/>
              <a:lumOff val="60000"/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 coche de la calle Japó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54321">
              <a:alpha val="6078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>
    <p:sndAc>
      <p:stSnd>
        <p:snd r:embed="rId2" name="1...musica japonesa - teresa teng - enka japanese song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 coches de tráf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50000"/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 columna  rascaciel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0"/>
            <a:ext cx="542925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857356" y="0"/>
            <a:ext cx="5500726" cy="6858000"/>
          </a:xfrm>
          <a:prstGeom prst="rect">
            <a:avLst/>
          </a:prstGeom>
          <a:solidFill>
            <a:schemeClr val="bg2">
              <a:lumMod val="40000"/>
              <a:lumOff val="60000"/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928794" y="0"/>
            <a:ext cx="5429288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 Comerci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75000"/>
              <a:lumOff val="2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lum bright="-2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 escaleras de la estación de metro.jpg"/>
          <p:cNvPicPr>
            <a:picLocks noChangeAspect="1"/>
          </p:cNvPicPr>
          <p:nvPr/>
        </p:nvPicPr>
        <p:blipFill>
          <a:blip r:embed="rId3">
            <a:lum bright="-20000"/>
          </a:blip>
          <a:stretch>
            <a:fillRect/>
          </a:stretch>
        </p:blipFill>
        <p:spPr>
          <a:xfrm>
            <a:off x="1571604" y="0"/>
            <a:ext cx="628654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571604" y="0"/>
            <a:ext cx="6286544" cy="6858000"/>
          </a:xfrm>
          <a:prstGeom prst="rect">
            <a:avLst/>
          </a:prstGeom>
          <a:solidFill>
            <a:schemeClr val="tx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571604" y="0"/>
            <a:ext cx="6296068" cy="6858000"/>
          </a:xfrm>
          <a:prstGeom prst="rect">
            <a:avLst/>
          </a:prstGeom>
          <a:solidFill>
            <a:srgbClr val="1A4652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 estación de metro de mosaico de vid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5381B">
              <a:alpha val="8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E7800">
              <a:alpha val="8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 Japón jardín pin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26825">
              <a:alpha val="8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94D1B">
              <a:alpha val="8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 noche pue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26825">
              <a:alpha val="6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6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 palacio de congresos de ar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alpha val="6666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85000"/>
              <a:lumOff val="15000"/>
              <a:alpha val="6666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 restaurante del chef coc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5381B">
              <a:alpha val="6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 Shibuya temp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6666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 Suitengu Santuari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65000"/>
              <a:lumOff val="35000"/>
              <a:alpha val="6666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143240" y="6215082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000" dirty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500166" y="6072206"/>
            <a:ext cx="26356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000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 por el cent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6666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Rectangle 23"/>
          <p:cNvSpPr>
            <a:spLocks noChangeArrowheads="1"/>
          </p:cNvSpPr>
          <p:nvPr/>
        </p:nvSpPr>
        <p:spPr bwMode="auto">
          <a:xfrm>
            <a:off x="2879725" y="2916238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1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 centro de la ciudad crepuscula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0"/>
            <a:ext cx="564358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857356" y="0"/>
            <a:ext cx="5643602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857356" y="0"/>
            <a:ext cx="5643602" cy="6858000"/>
          </a:xfrm>
          <a:prstGeom prst="rect">
            <a:avLst/>
          </a:prstGeom>
          <a:solidFill>
            <a:schemeClr val="bg2">
              <a:lumMod val="50000"/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143372" y="6211669"/>
            <a:ext cx="23952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Francisco del Olmo-Jazmín</a:t>
            </a:r>
          </a:p>
          <a:p>
            <a:endParaRPr lang="es-ES" dirty="0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kio-japon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tokio-japon-milespowerpoints.com</Template>
  <TotalTime>0</TotalTime>
  <Words>77</Words>
  <Application>Microsoft Office PowerPoint</Application>
  <PresentationFormat>Presentación en pantalla (4:3)</PresentationFormat>
  <Paragraphs>57</Paragraphs>
  <Slides>50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tokio-japon-milespowerpoints.com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2012-06-04T20:19:36Z</dcterms:created>
  <dcterms:modified xsi:type="dcterms:W3CDTF">2012-06-04T20:21:25Z</dcterms:modified>
</cp:coreProperties>
</file>