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68" r:id="rId3"/>
    <p:sldId id="312" r:id="rId4"/>
    <p:sldId id="313" r:id="rId5"/>
    <p:sldId id="314" r:id="rId6"/>
    <p:sldId id="315" r:id="rId7"/>
    <p:sldId id="316" r:id="rId8"/>
    <p:sldId id="317" r:id="rId9"/>
    <p:sldId id="318" r:id="rId10"/>
    <p:sldId id="319" r:id="rId11"/>
    <p:sldId id="320" r:id="rId12"/>
    <p:sldId id="321" r:id="rId13"/>
    <p:sldId id="322" r:id="rId14"/>
    <p:sldId id="323" r:id="rId15"/>
    <p:sldId id="324" r:id="rId16"/>
    <p:sldId id="325" r:id="rId17"/>
    <p:sldId id="327" r:id="rId18"/>
    <p:sldId id="328" r:id="rId19"/>
    <p:sldId id="329" r:id="rId20"/>
    <p:sldId id="330" r:id="rId21"/>
    <p:sldId id="333" r:id="rId22"/>
    <p:sldId id="334" r:id="rId23"/>
    <p:sldId id="331" r:id="rId24"/>
    <p:sldId id="332" r:id="rId25"/>
    <p:sldId id="341" r:id="rId26"/>
    <p:sldId id="335" r:id="rId27"/>
    <p:sldId id="347" r:id="rId28"/>
    <p:sldId id="348" r:id="rId29"/>
    <p:sldId id="336" r:id="rId30"/>
    <p:sldId id="338" r:id="rId31"/>
    <p:sldId id="339" r:id="rId32"/>
    <p:sldId id="342" r:id="rId33"/>
    <p:sldId id="343" r:id="rId34"/>
    <p:sldId id="344" r:id="rId35"/>
    <p:sldId id="345" r:id="rId36"/>
    <p:sldId id="349" r:id="rId37"/>
    <p:sldId id="350" r:id="rId38"/>
    <p:sldId id="351" r:id="rId39"/>
    <p:sldId id="294" r:id="rId40"/>
    <p:sldId id="353" r:id="rId41"/>
    <p:sldId id="352" r:id="rId42"/>
    <p:sldId id="354" r:id="rId43"/>
    <p:sldId id="355" r:id="rId44"/>
    <p:sldId id="356" r:id="rId45"/>
    <p:sldId id="357" r:id="rId46"/>
    <p:sldId id="359" r:id="rId47"/>
    <p:sldId id="360" r:id="rId48"/>
    <p:sldId id="361" r:id="rId49"/>
    <p:sldId id="362" r:id="rId50"/>
    <p:sldId id="363" r:id="rId51"/>
    <p:sldId id="364" r:id="rId52"/>
    <p:sldId id="365" r:id="rId53"/>
    <p:sldId id="366" r:id="rId54"/>
    <p:sldId id="367" r:id="rId55"/>
    <p:sldId id="369" r:id="rId56"/>
    <p:sldId id="370" r:id="rId57"/>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rQzTZG1YDeVcWHl9zNzq3g==" hashData="UBw7gt6RZIzMMTQQW3iEhED8s+4="/>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7EEFF"/>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592" autoAdjust="0"/>
    <p:restoredTop sz="94660"/>
  </p:normalViewPr>
  <p:slideViewPr>
    <p:cSldViewPr>
      <p:cViewPr>
        <p:scale>
          <a:sx n="60" d="100"/>
          <a:sy n="60" d="100"/>
        </p:scale>
        <p:origin x="470" y="571"/>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040A9431-6A93-49A1-9B8B-AAE84B437550}" type="datetimeFigureOut">
              <a:rPr lang="es-ES"/>
              <a:pPr>
                <a:defRPr/>
              </a:pPr>
              <a:t>29/04/2024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97333E7-CE70-4B90-AC4C-87A0797224FD}" type="slidenum">
              <a:rPr lang="es-ES"/>
              <a:pPr>
                <a:defRPr/>
              </a:pPr>
              <a:t>‹Nº›</a:t>
            </a:fld>
            <a:endParaRPr lang="es-ES"/>
          </a:p>
        </p:txBody>
      </p:sp>
    </p:spTree>
    <p:extLst>
      <p:ext uri="{BB962C8B-B14F-4D97-AF65-F5344CB8AC3E}">
        <p14:creationId xmlns:p14="http://schemas.microsoft.com/office/powerpoint/2010/main" val="4123574647"/>
      </p:ext>
    </p:extLst>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B0CF126-8FCB-491A-8039-B1CCC91BE7FA}" type="datetimeFigureOut">
              <a:rPr lang="es-ES"/>
              <a:pPr>
                <a:defRPr/>
              </a:pPr>
              <a:t>29/04/2024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2865DB3-DE29-4478-A539-E65451D8D779}" type="slidenum">
              <a:rPr lang="es-ES"/>
              <a:pPr>
                <a:defRPr/>
              </a:pPr>
              <a:t>‹Nº›</a:t>
            </a:fld>
            <a:endParaRPr lang="es-ES"/>
          </a:p>
        </p:txBody>
      </p:sp>
    </p:spTree>
    <p:extLst>
      <p:ext uri="{BB962C8B-B14F-4D97-AF65-F5344CB8AC3E}">
        <p14:creationId xmlns:p14="http://schemas.microsoft.com/office/powerpoint/2010/main" val="311303766"/>
      </p:ext>
    </p:extLst>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A418E8B-A02A-49D4-9D03-5415381850B9}" type="datetimeFigureOut">
              <a:rPr lang="es-ES"/>
              <a:pPr>
                <a:defRPr/>
              </a:pPr>
              <a:t>29/04/2024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8BB9B09-26EE-4682-A7AA-D0BD5FD76484}" type="slidenum">
              <a:rPr lang="es-ES"/>
              <a:pPr>
                <a:defRPr/>
              </a:pPr>
              <a:t>‹Nº›</a:t>
            </a:fld>
            <a:endParaRPr lang="es-ES"/>
          </a:p>
        </p:txBody>
      </p:sp>
    </p:spTree>
    <p:extLst>
      <p:ext uri="{BB962C8B-B14F-4D97-AF65-F5344CB8AC3E}">
        <p14:creationId xmlns:p14="http://schemas.microsoft.com/office/powerpoint/2010/main" val="1773455911"/>
      </p:ext>
    </p:extLst>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DB190D10-DF9A-4337-8ECB-377CCD2F78AB}" type="datetimeFigureOut">
              <a:rPr lang="es-ES"/>
              <a:pPr>
                <a:defRPr/>
              </a:pPr>
              <a:t>29/04/2024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501D823-E252-49E6-9B57-77C639467EDD}" type="slidenum">
              <a:rPr lang="es-ES"/>
              <a:pPr>
                <a:defRPr/>
              </a:pPr>
              <a:t>‹Nº›</a:t>
            </a:fld>
            <a:endParaRPr lang="es-ES"/>
          </a:p>
        </p:txBody>
      </p:sp>
    </p:spTree>
    <p:extLst>
      <p:ext uri="{BB962C8B-B14F-4D97-AF65-F5344CB8AC3E}">
        <p14:creationId xmlns:p14="http://schemas.microsoft.com/office/powerpoint/2010/main" val="3851287817"/>
      </p:ext>
    </p:extLst>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9210E64-F306-4C67-89B6-9E9EABA50151}" type="datetimeFigureOut">
              <a:rPr lang="es-ES"/>
              <a:pPr>
                <a:defRPr/>
              </a:pPr>
              <a:t>29/04/2024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AAB5C522-435D-4EF9-B795-EF1C7FAA7E3B}" type="slidenum">
              <a:rPr lang="es-ES"/>
              <a:pPr>
                <a:defRPr/>
              </a:pPr>
              <a:t>‹Nº›</a:t>
            </a:fld>
            <a:endParaRPr lang="es-ES"/>
          </a:p>
        </p:txBody>
      </p:sp>
    </p:spTree>
    <p:extLst>
      <p:ext uri="{BB962C8B-B14F-4D97-AF65-F5344CB8AC3E}">
        <p14:creationId xmlns:p14="http://schemas.microsoft.com/office/powerpoint/2010/main" val="1223861690"/>
      </p:ext>
    </p:extLst>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3F3CD89E-B227-4631-B394-998A3AEA89B8}" type="datetimeFigureOut">
              <a:rPr lang="es-ES"/>
              <a:pPr>
                <a:defRPr/>
              </a:pPr>
              <a:t>29/04/2024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7D03E54F-F8A8-4054-B725-6C1F6DAED27C}" type="slidenum">
              <a:rPr lang="es-ES"/>
              <a:pPr>
                <a:defRPr/>
              </a:pPr>
              <a:t>‹Nº›</a:t>
            </a:fld>
            <a:endParaRPr lang="es-ES"/>
          </a:p>
        </p:txBody>
      </p:sp>
    </p:spTree>
    <p:extLst>
      <p:ext uri="{BB962C8B-B14F-4D97-AF65-F5344CB8AC3E}">
        <p14:creationId xmlns:p14="http://schemas.microsoft.com/office/powerpoint/2010/main" val="1551400504"/>
      </p:ext>
    </p:extLst>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1AA9DBA5-108F-4596-91AC-06937ADDCF63}" type="datetimeFigureOut">
              <a:rPr lang="es-ES"/>
              <a:pPr>
                <a:defRPr/>
              </a:pPr>
              <a:t>29/04/2024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BC82B2AB-BAB2-4FC8-B594-8FC1ADE0BB01}" type="slidenum">
              <a:rPr lang="es-ES"/>
              <a:pPr>
                <a:defRPr/>
              </a:pPr>
              <a:t>‹Nº›</a:t>
            </a:fld>
            <a:endParaRPr lang="es-ES"/>
          </a:p>
        </p:txBody>
      </p:sp>
    </p:spTree>
    <p:extLst>
      <p:ext uri="{BB962C8B-B14F-4D97-AF65-F5344CB8AC3E}">
        <p14:creationId xmlns:p14="http://schemas.microsoft.com/office/powerpoint/2010/main" val="2441504542"/>
      </p:ext>
    </p:extLst>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D72831F-6812-402F-B217-D149EAD64498}" type="datetimeFigureOut">
              <a:rPr lang="es-ES"/>
              <a:pPr>
                <a:defRPr/>
              </a:pPr>
              <a:t>29/04/2024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C0CC807-0B83-4466-B877-A7A0F1EF8694}" type="slidenum">
              <a:rPr lang="es-ES"/>
              <a:pPr>
                <a:defRPr/>
              </a:pPr>
              <a:t>‹Nº›</a:t>
            </a:fld>
            <a:endParaRPr lang="es-ES"/>
          </a:p>
        </p:txBody>
      </p:sp>
    </p:spTree>
    <p:extLst>
      <p:ext uri="{BB962C8B-B14F-4D97-AF65-F5344CB8AC3E}">
        <p14:creationId xmlns:p14="http://schemas.microsoft.com/office/powerpoint/2010/main" val="1723895014"/>
      </p:ext>
    </p:extLst>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D2D8872-5C10-402A-A308-EC81A072CCE2}" type="datetimeFigureOut">
              <a:rPr lang="es-ES"/>
              <a:pPr>
                <a:defRPr/>
              </a:pPr>
              <a:t>29/04/2024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CB6CF81-DFCB-426D-9F95-320C4E692C7C}" type="slidenum">
              <a:rPr lang="es-ES"/>
              <a:pPr>
                <a:defRPr/>
              </a:pPr>
              <a:t>‹Nº›</a:t>
            </a:fld>
            <a:endParaRPr lang="es-ES"/>
          </a:p>
        </p:txBody>
      </p:sp>
    </p:spTree>
    <p:extLst>
      <p:ext uri="{BB962C8B-B14F-4D97-AF65-F5344CB8AC3E}">
        <p14:creationId xmlns:p14="http://schemas.microsoft.com/office/powerpoint/2010/main" val="1038293146"/>
      </p:ext>
    </p:extLst>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2C2D147-6403-4673-BE55-C74CAAD4BF44}" type="datetimeFigureOut">
              <a:rPr lang="es-ES"/>
              <a:pPr>
                <a:defRPr/>
              </a:pPr>
              <a:t>29/04/2024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6C50FBE-18D1-4D82-B8F6-C1850410A872}" type="slidenum">
              <a:rPr lang="es-ES"/>
              <a:pPr>
                <a:defRPr/>
              </a:pPr>
              <a:t>‹Nº›</a:t>
            </a:fld>
            <a:endParaRPr lang="es-ES"/>
          </a:p>
        </p:txBody>
      </p:sp>
    </p:spTree>
    <p:extLst>
      <p:ext uri="{BB962C8B-B14F-4D97-AF65-F5344CB8AC3E}">
        <p14:creationId xmlns:p14="http://schemas.microsoft.com/office/powerpoint/2010/main" val="230493014"/>
      </p:ext>
    </p:extLst>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612F17A-AC75-4FAA-B786-B0E4CC7F18DF}" type="datetimeFigureOut">
              <a:rPr lang="es-ES"/>
              <a:pPr>
                <a:defRPr/>
              </a:pPr>
              <a:t>29/04/2024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968B128-48AB-47EC-9CC8-EC4B58E4469A}" type="slidenum">
              <a:rPr lang="es-ES"/>
              <a:pPr>
                <a:defRPr/>
              </a:pPr>
              <a:t>‹Nº›</a:t>
            </a:fld>
            <a:endParaRPr lang="es-ES"/>
          </a:p>
        </p:txBody>
      </p:sp>
    </p:spTree>
    <p:extLst>
      <p:ext uri="{BB962C8B-B14F-4D97-AF65-F5344CB8AC3E}">
        <p14:creationId xmlns:p14="http://schemas.microsoft.com/office/powerpoint/2010/main" val="2228668489"/>
      </p:ext>
    </p:extLst>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1506867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D8557775-7EB0-426D-A6B6-D4C2D6E822C6}" type="datetimeFigureOut">
              <a:rPr lang="es-ES"/>
              <a:pPr>
                <a:defRPr/>
              </a:pPr>
              <a:t>29/04/2024</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B75FD424-8306-4C8E-927F-E68E133AC472}"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4713"/>
            <a:ext cx="2133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solidFill>
                  <a:srgbClr val="000000"/>
                </a:solidFill>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00113" y="123825"/>
            <a:ext cx="7345362" cy="971550"/>
          </a:xfrm>
          <a:prstGeom prst="rect">
            <a:avLst/>
          </a:prstGeom>
        </p:spPr>
        <p:txBody>
          <a:bodyPr wrap="none" fromWordArt="1">
            <a:prstTxWarp prst="textTriangle">
              <a:avLst>
                <a:gd name="adj" fmla="val 40968"/>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T</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emplo de </a:t>
            </a:r>
            <a:r>
              <a:rPr lang="es-ES" sz="3600" kern="10" dirty="0" err="1">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Debod</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en Madrid  </a:t>
            </a:r>
          </a:p>
        </p:txBody>
      </p:sp>
      <p:sp>
        <p:nvSpPr>
          <p:cNvPr id="16388" name="WordArt 4"/>
          <p:cNvSpPr>
            <a:spLocks noChangeArrowheads="1" noChangeShapeType="1" noTextEdit="1"/>
          </p:cNvSpPr>
          <p:nvPr/>
        </p:nvSpPr>
        <p:spPr bwMode="auto">
          <a:xfrm>
            <a:off x="827088" y="1347788"/>
            <a:ext cx="7345362" cy="88106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de mi Propiedad y alguna de Internet  </a:t>
            </a:r>
          </a:p>
        </p:txBody>
      </p:sp>
      <p:sp>
        <p:nvSpPr>
          <p:cNvPr id="16389" name="WordArt 5"/>
          <p:cNvSpPr>
            <a:spLocks noChangeArrowheads="1" noChangeShapeType="1" noTextEdit="1"/>
          </p:cNvSpPr>
          <p:nvPr/>
        </p:nvSpPr>
        <p:spPr bwMode="auto">
          <a:xfrm>
            <a:off x="684213" y="2571750"/>
            <a:ext cx="7704137" cy="647700"/>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p>
        </p:txBody>
      </p:sp>
      <p:sp>
        <p:nvSpPr>
          <p:cNvPr id="16390" name="WordArt 6"/>
          <p:cNvSpPr>
            <a:spLocks noChangeArrowheads="1" noChangeShapeType="1" noTextEdit="1"/>
          </p:cNvSpPr>
          <p:nvPr/>
        </p:nvSpPr>
        <p:spPr bwMode="auto">
          <a:xfrm>
            <a:off x="1908175" y="3508375"/>
            <a:ext cx="5472113" cy="67468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38" y="4371975"/>
            <a:ext cx="3240087" cy="51752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251520" y="1707654"/>
            <a:ext cx="8605838" cy="3139321"/>
          </a:xfrm>
          <a:prstGeom prst="rect">
            <a:avLst/>
          </a:prstGeom>
          <a:noFill/>
          <a:scene3d>
            <a:camera prst="orthographicFront"/>
            <a:lightRig rig="threePt" dir="t"/>
          </a:scene3d>
          <a:sp3d/>
        </p:spPr>
        <p:txBody>
          <a:bodyPr>
            <a:spAutoFit/>
            <a:sp3d extrusionH="57150">
              <a:bevelT w="38100" h="38100"/>
            </a:sp3d>
          </a:bodyPr>
          <a:lstStyle/>
          <a:p>
            <a:pPr>
              <a:defRPr/>
            </a:pPr>
            <a:r>
              <a:rPr lang="es-ES" sz="2200" i="1" dirty="0">
                <a:solidFill>
                  <a:srgbClr val="FFC0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Templo de </a:t>
            </a:r>
            <a:r>
              <a:rPr lang="es-ES" sz="2200" i="1" dirty="0" err="1">
                <a:solidFill>
                  <a:srgbClr val="FFC0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Debod</a:t>
            </a:r>
            <a:r>
              <a:rPr lang="es-ES" sz="2200" i="1" dirty="0">
                <a:solidFill>
                  <a:srgbClr val="FFC0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 es un edificio del </a:t>
            </a:r>
            <a:r>
              <a:rPr lang="es-ES" sz="2200" i="1" dirty="0" smtClean="0">
                <a:solidFill>
                  <a:srgbClr val="FFC0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antiguo Egipto localizado </a:t>
            </a:r>
            <a:r>
              <a:rPr lang="es-ES" sz="2200" i="1" dirty="0">
                <a:solidFill>
                  <a:srgbClr val="FFC0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actualmente en Madrid (España). Está situado al oeste de la Plaza de España, junto al Paseo del Pintor Rosales (Parque del Oeste), en un alto donde se encontraba el Cuartel de la Montaña (en el que se produjo un sangriento episodio de la Guerra Civil Española). Al ser trasladado a España, se situó de manera que conservase aproximadamente la misma orientación que en </a:t>
            </a:r>
            <a:r>
              <a:rPr lang="es-ES" sz="2200" i="1" dirty="0" smtClean="0">
                <a:solidFill>
                  <a:srgbClr val="FFC0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su </a:t>
            </a:r>
            <a:r>
              <a:rPr lang="es-ES" sz="2200" i="1" dirty="0">
                <a:solidFill>
                  <a:srgbClr val="FFC000"/>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rPr>
              <a:t>lugar de origen, de Este a Oeste.</a:t>
            </a:r>
          </a:p>
        </p:txBody>
      </p:sp>
      <p:sp>
        <p:nvSpPr>
          <p:cNvPr id="4" name="3 Rectángulo"/>
          <p:cNvSpPr/>
          <p:nvPr/>
        </p:nvSpPr>
        <p:spPr>
          <a:xfrm>
            <a:off x="1331640" y="339502"/>
            <a:ext cx="5832648" cy="792088"/>
          </a:xfrm>
          <a:prstGeom prst="rect">
            <a:avLst/>
          </a:prstGeom>
          <a:noFill/>
        </p:spPr>
        <p:txBody>
          <a:bodyPr wrap="none">
            <a:prstTxWarp prst="textChevron">
              <a:avLst>
                <a:gd name="adj" fmla="val 1004"/>
              </a:avLst>
            </a:prstTxWarp>
            <a:spAutoFit/>
            <a:scene3d>
              <a:camera prst="perspectiveRelaxedModerately"/>
              <a:lightRig rig="flat" dir="tl"/>
            </a:scene3d>
            <a:sp3d extrusionH="57150" contourW="19050" prstMaterial="clear">
              <a:bevelT w="50800" h="50800" prst="angle"/>
              <a:contourClr>
                <a:schemeClr val="accent5">
                  <a:tint val="70000"/>
                  <a:satMod val="180000"/>
                  <a:alpha val="70000"/>
                </a:schemeClr>
              </a:contourClr>
            </a:sp3d>
          </a:bodyPr>
          <a:lstStyle/>
          <a:p>
            <a:pPr algn="ctr">
              <a:defRPr/>
            </a:pPr>
            <a:r>
              <a:rPr lang="es-ES" sz="3200" b="1" dirty="0">
                <a:ln/>
                <a:solidFill>
                  <a:schemeClr val="accent5">
                    <a:tint val="50000"/>
                    <a:satMod val="180000"/>
                  </a:schemeClr>
                </a:solidFill>
                <a:effectLst>
                  <a:reflection blurRad="6350" stA="60000" endA="900" endPos="58000" dir="5400000" sy="-100000" algn="bl" rotWithShape="0"/>
                </a:effectLst>
              </a:rPr>
              <a:t> </a:t>
            </a:r>
            <a:r>
              <a:rPr lang="es-ES" sz="3200" b="1" dirty="0">
                <a:ln/>
                <a:solidFill>
                  <a:srgbClr val="FFC000"/>
                </a:solidFill>
                <a:effectLst>
                  <a:reflection blurRad="6350" stA="60000" endA="900" endPos="58000" dir="5400000" sy="-100000" algn="bl" rotWithShape="0"/>
                </a:effectLst>
              </a:rPr>
              <a:t>Templo de </a:t>
            </a:r>
            <a:r>
              <a:rPr lang="es-ES" sz="3200" b="1" dirty="0" err="1">
                <a:ln/>
                <a:solidFill>
                  <a:srgbClr val="FFC000"/>
                </a:solidFill>
                <a:effectLst>
                  <a:reflection blurRad="6350" stA="60000" endA="900" endPos="58000" dir="5400000" sy="-100000" algn="bl" rotWithShape="0"/>
                </a:effectLst>
              </a:rPr>
              <a:t>Debod</a:t>
            </a:r>
            <a:r>
              <a:rPr lang="es-ES" sz="3200" b="1" dirty="0">
                <a:ln/>
                <a:solidFill>
                  <a:schemeClr val="accent5">
                    <a:tint val="50000"/>
                    <a:satMod val="180000"/>
                  </a:schemeClr>
                </a:solidFill>
                <a:effectLst>
                  <a:reflection blurRad="6350" stA="60000" endA="900" endPos="58000" dir="5400000" sy="-100000" algn="bl" rotWithShape="0"/>
                </a:effectLst>
              </a:rPr>
              <a:t> </a:t>
            </a:r>
          </a:p>
        </p:txBody>
      </p:sp>
    </p:spTree>
  </p:cSld>
  <p:clrMapOvr>
    <a:masterClrMapping/>
  </p:clrMapOvr>
  <mc:AlternateContent xmlns:mc="http://schemas.openxmlformats.org/markup-compatibility/2006" xmlns:p14="http://schemas.microsoft.com/office/powerpoint/2010/main">
    <mc:Choice Requires="p14">
      <p:transition spd="slow" p14:dur="2500" advTm="45000">
        <p14:vortex dir="r"/>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1"/>
                                          </p:val>
                                        </p:tav>
                                        <p:tav tm="100000">
                                          <p:val>
                                            <p:strVal val="#ppt_x"/>
                                          </p:val>
                                        </p:tav>
                                      </p:tavLst>
                                    </p:anim>
                                    <p:anim calcmode="lin" valueType="num">
                                      <p:cBhvr>
                                        <p:cTn id="15"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asyCapture1.jpg"/>
          <p:cNvPicPr>
            <a:picLocks noChangeAspect="1"/>
          </p:cNvPicPr>
          <p:nvPr/>
        </p:nvPicPr>
        <p:blipFill>
          <a:blip r:embed="rId3"/>
          <a:stretch>
            <a:fillRect/>
          </a:stretch>
        </p:blipFill>
        <p:spPr>
          <a:xfrm>
            <a:off x="0" y="0"/>
            <a:ext cx="9144000" cy="5143500"/>
          </a:xfrm>
          <a:prstGeom prst="rect">
            <a:avLst/>
          </a:prstGeom>
          <a:ln>
            <a:noFill/>
          </a:ln>
          <a:effectLst/>
        </p:spPr>
      </p:pic>
      <p:sp>
        <p:nvSpPr>
          <p:cNvPr id="5" name="4 CuadroTexto"/>
          <p:cNvSpPr txBox="1"/>
          <p:nvPr/>
        </p:nvSpPr>
        <p:spPr>
          <a:xfrm>
            <a:off x="935831" y="4083918"/>
            <a:ext cx="7272338"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Llevábamos un tiempo comentando  en casa que teníamos que hacer una visita al Templo de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 y aquí estamos subiendo por estas escaleras que nos llevan directas a el.</a:t>
            </a:r>
          </a:p>
        </p:txBody>
      </p:sp>
    </p:spTree>
  </p:cSld>
  <p:clrMapOvr>
    <a:masterClrMapping/>
  </p:clrMapOvr>
  <mc:AlternateContent xmlns:mc="http://schemas.openxmlformats.org/markup-compatibility/2006">
    <mc:Choice xmlns:p14="http://schemas.microsoft.com/office/powerpoint/2010/main" Requires="p14">
      <p:transition spd="slow" p14:dur="2500" advTm="22000">
        <p14:vortex dir="d"/>
        <p:sndAc>
          <p:stSnd loop="1">
            <p:snd r:embed="rId2" name="Variadas.wav"/>
          </p:stSnd>
        </p:sndAc>
      </p:transition>
    </mc:Choice>
    <mc:Fallback>
      <p:transition spd="slow" advTm="22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
                                          </p:val>
                                        </p:tav>
                                        <p:tav tm="100000">
                                          <p:val>
                                            <p:strVal val="#ppt_x"/>
                                          </p:val>
                                        </p:tav>
                                      </p:tavLst>
                                    </p:anim>
                                    <p:anim calcmode="lin" valueType="num">
                                      <p:cBhvr>
                                        <p:cTn id="8" dur="3000" fill="hold"/>
                                        <p:tgtEl>
                                          <p:spTgt spid="4"/>
                                        </p:tgtEl>
                                        <p:attrNameLst>
                                          <p:attrName>ppt_y</p:attrName>
                                        </p:attrNameLst>
                                      </p:cBhvr>
                                      <p:tavLst>
                                        <p:tav tm="0">
                                          <p:val>
                                            <p:strVal val="#ppt_y+#ppt_h/2"/>
                                          </p:val>
                                        </p:tav>
                                        <p:tav tm="100000">
                                          <p:val>
                                            <p:strVal val="#ppt_y"/>
                                          </p:val>
                                        </p:tav>
                                      </p:tavLst>
                                    </p:anim>
                                    <p:anim calcmode="lin" valueType="num">
                                      <p:cBhvr>
                                        <p:cTn id="9" dur="3000" fill="hold"/>
                                        <p:tgtEl>
                                          <p:spTgt spid="4"/>
                                        </p:tgtEl>
                                        <p:attrNameLst>
                                          <p:attrName>ppt_w</p:attrName>
                                        </p:attrNameLst>
                                      </p:cBhvr>
                                      <p:tavLst>
                                        <p:tav tm="0">
                                          <p:val>
                                            <p:strVal val="#ppt_w"/>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caribbeanshores12h.jpg"/>
          <p:cNvPicPr>
            <a:picLocks noChangeAspect="1" noChangeArrowheads="1"/>
          </p:cNvPicPr>
          <p:nvPr/>
        </p:nvPicPr>
        <p:blipFill>
          <a:blip r:embed="rId2">
            <a:extLst>
              <a:ext uri="{28A0092B-C50C-407E-A947-70E740481C1C}">
                <a14:useLocalDpi xmlns:a14="http://schemas.microsoft.com/office/drawing/2010/main" val="0"/>
              </a:ext>
            </a:extLst>
          </a:blip>
          <a:srcRect l="75200"/>
          <a:stretch>
            <a:fillRect/>
          </a:stretch>
        </p:blipFill>
        <p:spPr bwMode="auto">
          <a:xfrm>
            <a:off x="6875463" y="0"/>
            <a:ext cx="2268537"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descr="C:\Users\Ana María\Desktop\caribbeanshores12h.jpg"/>
          <p:cNvPicPr>
            <a:picLocks noChangeAspect="1" noChangeArrowheads="1"/>
          </p:cNvPicPr>
          <p:nvPr/>
        </p:nvPicPr>
        <p:blipFill>
          <a:blip r:embed="rId2">
            <a:extLst>
              <a:ext uri="{28A0092B-C50C-407E-A947-70E740481C1C}">
                <a14:useLocalDpi xmlns:a14="http://schemas.microsoft.com/office/drawing/2010/main" val="0"/>
              </a:ext>
            </a:extLst>
          </a:blip>
          <a:srcRect l="50000" r="24800"/>
          <a:stretch>
            <a:fillRect/>
          </a:stretch>
        </p:blipFill>
        <p:spPr bwMode="auto">
          <a:xfrm>
            <a:off x="4572000" y="0"/>
            <a:ext cx="23034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C:\Users\Ana María\Desktop\caribbeanshores12h.jpg"/>
          <p:cNvPicPr>
            <a:picLocks noChangeAspect="1" noChangeArrowheads="1"/>
          </p:cNvPicPr>
          <p:nvPr/>
        </p:nvPicPr>
        <p:blipFill>
          <a:blip r:embed="rId2">
            <a:extLst>
              <a:ext uri="{28A0092B-C50C-407E-A947-70E740481C1C}">
                <a14:useLocalDpi xmlns:a14="http://schemas.microsoft.com/office/drawing/2010/main" val="0"/>
              </a:ext>
            </a:extLst>
          </a:blip>
          <a:srcRect l="24800" r="50000"/>
          <a:stretch>
            <a:fillRect/>
          </a:stretch>
        </p:blipFill>
        <p:spPr bwMode="auto">
          <a:xfrm>
            <a:off x="2268538" y="0"/>
            <a:ext cx="23034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Users\Ana María\Desktop\caribbeanshores12h.jpg"/>
          <p:cNvPicPr>
            <a:picLocks noChangeAspect="1" noChangeArrowheads="1"/>
          </p:cNvPicPr>
          <p:nvPr/>
        </p:nvPicPr>
        <p:blipFill>
          <a:blip r:embed="rId2">
            <a:extLst>
              <a:ext uri="{28A0092B-C50C-407E-A947-70E740481C1C}">
                <a14:useLocalDpi xmlns:a14="http://schemas.microsoft.com/office/drawing/2010/main" val="0"/>
              </a:ext>
            </a:extLst>
          </a:blip>
          <a:srcRect r="75200"/>
          <a:stretch>
            <a:fillRect/>
          </a:stretch>
        </p:blipFill>
        <p:spPr bwMode="auto">
          <a:xfrm>
            <a:off x="0" y="0"/>
            <a:ext cx="2268538"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468313" y="3795713"/>
            <a:ext cx="7742504" cy="1200329"/>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1F497D"/>
                  </a:outerShdw>
                </a:effectLst>
              </a:rPr>
              <a:t>Tras subir las primeras escaleras llegamos a una calle o paseo, desde </a:t>
            </a:r>
          </a:p>
          <a:p>
            <a:pPr>
              <a:defRPr/>
            </a:pPr>
            <a:r>
              <a:rPr lang="es-ES" i="1" dirty="0">
                <a:effectLst>
                  <a:glow rad="101600">
                    <a:schemeClr val="accent2">
                      <a:satMod val="175000"/>
                      <a:alpha val="40000"/>
                    </a:schemeClr>
                  </a:glow>
                  <a:outerShdw blurRad="38100" dist="38100" dir="2700000" algn="tl">
                    <a:srgbClr val="1F497D"/>
                  </a:outerShdw>
                </a:effectLst>
              </a:rPr>
              <a:t>donde hice esta foto para capturar el edificio de </a:t>
            </a:r>
            <a:r>
              <a:rPr lang="es-ES" i="1" dirty="0" smtClean="0">
                <a:effectLst>
                  <a:glow rad="101600">
                    <a:schemeClr val="accent2">
                      <a:satMod val="175000"/>
                      <a:alpha val="40000"/>
                    </a:schemeClr>
                  </a:glow>
                  <a:outerShdw blurRad="38100" dist="38100" dir="2700000" algn="tl">
                    <a:srgbClr val="1F497D"/>
                  </a:outerShdw>
                </a:effectLst>
              </a:rPr>
              <a:t>Torre de Madrid </a:t>
            </a:r>
            <a:r>
              <a:rPr lang="es-ES" i="1" dirty="0">
                <a:effectLst>
                  <a:glow rad="101600">
                    <a:schemeClr val="accent2">
                      <a:satMod val="175000"/>
                      <a:alpha val="40000"/>
                    </a:schemeClr>
                  </a:glow>
                  <a:outerShdw blurRad="38100" dist="38100" dir="2700000" algn="tl">
                    <a:srgbClr val="1F497D"/>
                  </a:outerShdw>
                </a:effectLst>
              </a:rPr>
              <a:t>que está </a:t>
            </a:r>
          </a:p>
          <a:p>
            <a:pPr>
              <a:defRPr/>
            </a:pPr>
            <a:r>
              <a:rPr lang="es-ES" i="1" dirty="0">
                <a:effectLst>
                  <a:glow rad="101600">
                    <a:schemeClr val="accent2">
                      <a:satMod val="175000"/>
                      <a:alpha val="40000"/>
                    </a:schemeClr>
                  </a:glow>
                  <a:outerShdw blurRad="38100" dist="38100" dir="2700000" algn="tl">
                    <a:srgbClr val="1F497D"/>
                  </a:outerShdw>
                </a:effectLst>
              </a:rPr>
              <a:t>situado en la misma Plaza de España, es el que vemos al fondo, </a:t>
            </a:r>
          </a:p>
          <a:p>
            <a:pPr>
              <a:defRPr/>
            </a:pPr>
            <a:r>
              <a:rPr lang="es-ES" i="1" dirty="0">
                <a:effectLst>
                  <a:glow rad="101600">
                    <a:schemeClr val="accent2">
                      <a:satMod val="175000"/>
                      <a:alpha val="40000"/>
                    </a:schemeClr>
                  </a:glow>
                  <a:outerShdw blurRad="38100" dist="38100" dir="2700000" algn="tl">
                    <a:srgbClr val="1F497D"/>
                  </a:outerShdw>
                </a:effectLst>
              </a:rPr>
              <a:t>después continuamos subiendo mas escaleras.</a:t>
            </a:r>
          </a:p>
        </p:txBody>
      </p:sp>
    </p:spTree>
  </p:cSld>
  <p:clrMapOvr>
    <a:masterClrMapping/>
  </p:clrMapOvr>
  <mc:AlternateContent xmlns:mc="http://schemas.openxmlformats.org/markup-compatibility/2006" xmlns:p14="http://schemas.microsoft.com/office/powerpoint/2010/main">
    <mc:Choice Requires="p14">
      <p:transition spd="slow" p14:dur="2500" advTm="30000">
        <p14:vortex/>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ppt_w/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 calcmode="lin" valueType="num">
                                      <p:cBhvr>
                                        <p:cTn id="9" dur="1000" fill="hold"/>
                                        <p:tgtEl>
                                          <p:spTgt spid="2"/>
                                        </p:tgtEl>
                                        <p:attrNameLst>
                                          <p:attrName>ppt_w</p:attrName>
                                        </p:attrNameLst>
                                      </p:cBhvr>
                                      <p:tavLst>
                                        <p:tav tm="0">
                                          <p:val>
                                            <p:fltVal val="0"/>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childTnLst>
                                </p:cTn>
                              </p:par>
                            </p:childTnLst>
                          </p:cTn>
                        </p:par>
                        <p:par>
                          <p:cTn id="11" fill="hold" nodeType="afterGroup">
                            <p:stCondLst>
                              <p:cond delay="1000"/>
                            </p:stCondLst>
                            <p:childTnLst>
                              <p:par>
                                <p:cTn id="12" presetID="17" presetClass="entr" presetSubtype="2"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ppt_x</p:attrName>
                                        </p:attrNameLst>
                                      </p:cBhvr>
                                      <p:tavLst>
                                        <p:tav tm="0">
                                          <p:val>
                                            <p:strVal val="#ppt_x+#ppt_w/2"/>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anim calcmode="lin" valueType="num">
                                      <p:cBhvr>
                                        <p:cTn id="16" dur="1000" fill="hold"/>
                                        <p:tgtEl>
                                          <p:spTgt spid="3"/>
                                        </p:tgtEl>
                                        <p:attrNameLst>
                                          <p:attrName>ppt_w</p:attrName>
                                        </p:attrNameLst>
                                      </p:cBhvr>
                                      <p:tavLst>
                                        <p:tav tm="0">
                                          <p:val>
                                            <p:fltVal val="0"/>
                                          </p:val>
                                        </p:tav>
                                        <p:tav tm="100000">
                                          <p:val>
                                            <p:strVal val="#ppt_w"/>
                                          </p:val>
                                        </p:tav>
                                      </p:tavLst>
                                    </p:anim>
                                    <p:anim calcmode="lin" valueType="num">
                                      <p:cBhvr>
                                        <p:cTn id="17" dur="1000" fill="hold"/>
                                        <p:tgtEl>
                                          <p:spTgt spid="3"/>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2000"/>
                            </p:stCondLst>
                            <p:childTnLst>
                              <p:par>
                                <p:cTn id="19" presetID="17" presetClass="entr" presetSubtype="2"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ppt_x</p:attrName>
                                        </p:attrNameLst>
                                      </p:cBhvr>
                                      <p:tavLst>
                                        <p:tav tm="0">
                                          <p:val>
                                            <p:strVal val="#ppt_x+#ppt_w/2"/>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strVal val="#ppt_h"/>
                                          </p:val>
                                        </p:tav>
                                        <p:tav tm="100000">
                                          <p:val>
                                            <p:strVal val="#ppt_h"/>
                                          </p:val>
                                        </p:tav>
                                      </p:tavLst>
                                    </p:anim>
                                  </p:childTnLst>
                                </p:cTn>
                              </p:par>
                            </p:childTnLst>
                          </p:cTn>
                        </p:par>
                        <p:par>
                          <p:cTn id="25" fill="hold" nodeType="afterGroup">
                            <p:stCondLst>
                              <p:cond delay="3000"/>
                            </p:stCondLst>
                            <p:childTnLst>
                              <p:par>
                                <p:cTn id="26" presetID="17" presetClass="entr" presetSubtype="2"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ppt_x+#ppt_w/2"/>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anim calcmode="lin" valueType="num">
                                      <p:cBhvr>
                                        <p:cTn id="30" dur="1000" fill="hold"/>
                                        <p:tgtEl>
                                          <p:spTgt spid="5"/>
                                        </p:tgtEl>
                                        <p:attrNameLst>
                                          <p:attrName>ppt_w</p:attrName>
                                        </p:attrNameLst>
                                      </p:cBhvr>
                                      <p:tavLst>
                                        <p:tav tm="0">
                                          <p:val>
                                            <p:fltVal val="0"/>
                                          </p:val>
                                        </p:tav>
                                        <p:tav tm="100000">
                                          <p:val>
                                            <p:strVal val="#ppt_w"/>
                                          </p:val>
                                        </p:tav>
                                      </p:tavLst>
                                    </p:anim>
                                    <p:anim calcmode="lin" valueType="num">
                                      <p:cBhvr>
                                        <p:cTn id="31" dur="1000" fill="hold"/>
                                        <p:tgtEl>
                                          <p:spTgt spid="5"/>
                                        </p:tgtEl>
                                        <p:attrNameLst>
                                          <p:attrName>ppt_h</p:attrName>
                                        </p:attrNameLst>
                                      </p:cBhvr>
                                      <p:tavLst>
                                        <p:tav tm="0">
                                          <p:val>
                                            <p:strVal val="#ppt_h"/>
                                          </p:val>
                                        </p:tav>
                                        <p:tav tm="100000">
                                          <p:val>
                                            <p:strVal val="#ppt_h"/>
                                          </p:val>
                                        </p:tav>
                                      </p:tavLst>
                                    </p:anim>
                                  </p:childTnLst>
                                </p:cTn>
                              </p:par>
                            </p:childTnLst>
                          </p:cTn>
                        </p:par>
                        <p:par>
                          <p:cTn id="32" fill="hold" nodeType="afterGroup">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ntercalar"/>
          <p:cNvSpPr/>
          <p:nvPr/>
        </p:nvSpPr>
        <p:spPr>
          <a:xfrm>
            <a:off x="2428875" y="0"/>
            <a:ext cx="4357688" cy="5143500"/>
          </a:xfrm>
          <a:prstGeom prst="flowChartCollat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0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827584" y="4371975"/>
            <a:ext cx="7200800" cy="646331"/>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Por fin terminamos de subir las últimas escaleras </a:t>
            </a:r>
            <a:r>
              <a:rPr lang="es-ES" i="1" dirty="0" smtClean="0">
                <a:effectLst>
                  <a:glow rad="101600">
                    <a:schemeClr val="accent2">
                      <a:satMod val="175000"/>
                      <a:alpha val="40000"/>
                    </a:schemeClr>
                  </a:glow>
                  <a:outerShdw blurRad="38100" dist="38100" dir="2700000" algn="tl">
                    <a:srgbClr val="000000">
                      <a:alpha val="43137"/>
                    </a:srgbClr>
                  </a:outerShdw>
                </a:effectLst>
              </a:rPr>
              <a:t>y llegamos al Parque del Oeste donde está instalado </a:t>
            </a:r>
            <a:r>
              <a:rPr lang="es-ES" i="1" dirty="0">
                <a:effectLst>
                  <a:glow rad="101600">
                    <a:schemeClr val="accent2">
                      <a:satMod val="175000"/>
                      <a:alpha val="40000"/>
                    </a:schemeClr>
                  </a:glow>
                  <a:outerShdw blurRad="38100" dist="38100" dir="2700000" algn="tl">
                    <a:srgbClr val="000000">
                      <a:alpha val="43137"/>
                    </a:srgbClr>
                  </a:outerShdw>
                </a:effectLst>
              </a:rPr>
              <a:t>el Templo de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500" advTm="17000">
        <p14:vortex dir="u"/>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3000"/>
                                        <p:tgtEl>
                                          <p:spTgt spid="3"/>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Ovejas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Ovejas.jpg"/>
          <p:cNvPicPr>
            <a:picLocks noChangeAspect="1"/>
          </p:cNvPicPr>
          <p:nvPr/>
        </p:nvPicPr>
        <p:blipFill>
          <a:blip r:embed="rId3">
            <a:extLst>
              <a:ext uri="{28A0092B-C50C-407E-A947-70E740481C1C}">
                <a14:useLocalDpi xmlns:a14="http://schemas.microsoft.com/office/drawing/2010/main" val="0"/>
              </a:ext>
            </a:extLst>
          </a:blip>
          <a:srcRect l="50000" t="50000"/>
          <a:stretch>
            <a:fillRect/>
          </a:stretch>
        </p:blipFill>
        <p:spPr bwMode="auto">
          <a:xfrm>
            <a:off x="457200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Ovejas.jpg"/>
          <p:cNvPicPr>
            <a:picLocks noChangeAspect="1"/>
          </p:cNvPicPr>
          <p:nvPr/>
        </p:nvPicPr>
        <p:blipFill>
          <a:blip r:embed="rId3">
            <a:extLst>
              <a:ext uri="{28A0092B-C50C-407E-A947-70E740481C1C}">
                <a14:useLocalDpi xmlns:a14="http://schemas.microsoft.com/office/drawing/2010/main" val="0"/>
              </a:ext>
            </a:extLst>
          </a:blip>
          <a:srcRect t="50000" r="50000"/>
          <a:stretch>
            <a:fillRect/>
          </a:stretch>
        </p:blipFill>
        <p:spPr bwMode="auto">
          <a:xfrm>
            <a:off x="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Ovejas.jpg"/>
          <p:cNvPicPr>
            <a:picLocks noChangeAspect="1"/>
          </p:cNvPicPr>
          <p:nvPr/>
        </p:nvPicPr>
        <p:blipFill>
          <a:blip r:embed="rId3">
            <a:extLst>
              <a:ext uri="{28A0092B-C50C-407E-A947-70E740481C1C}">
                <a14:useLocalDpi xmlns:a14="http://schemas.microsoft.com/office/drawing/2010/main" val="0"/>
              </a:ext>
            </a:extLst>
          </a:blip>
          <a:srcRect r="50000" b="50000"/>
          <a:stretch>
            <a:fillRect/>
          </a:stretch>
        </p:blipFill>
        <p:spPr bwMode="auto">
          <a:xfrm>
            <a:off x="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Ovejas.jpg"/>
          <p:cNvPicPr>
            <a:picLocks noChangeAspect="1"/>
          </p:cNvPicPr>
          <p:nvPr/>
        </p:nvPicPr>
        <p:blipFill>
          <a:blip r:embed="rId3">
            <a:extLst>
              <a:ext uri="{28A0092B-C50C-407E-A947-70E740481C1C}">
                <a14:useLocalDpi xmlns:a14="http://schemas.microsoft.com/office/drawing/2010/main" val="0"/>
              </a:ext>
            </a:extLst>
          </a:blip>
          <a:srcRect l="50000" b="50000"/>
          <a:stretch>
            <a:fillRect/>
          </a:stretch>
        </p:blipFill>
        <p:spPr bwMode="auto">
          <a:xfrm>
            <a:off x="457200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95288" y="3795713"/>
            <a:ext cx="8065144" cy="1200150"/>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Estamos ante el famoso Templo de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 aunque mas de uno piense</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que es una réplica del original, tengo que decirle que está muy equivocado,</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y podremos comprobarlo si la historia no nos engaña, pues si la historia nos engaña, deja de ser </a:t>
            </a:r>
            <a:r>
              <a:rPr lang="es-ES" i="1" dirty="0" smtClean="0">
                <a:effectLst>
                  <a:glow rad="101600">
                    <a:schemeClr val="accent2">
                      <a:satMod val="175000"/>
                      <a:alpha val="40000"/>
                    </a:schemeClr>
                  </a:glow>
                  <a:outerShdw blurRad="38100" dist="38100" dir="2700000" algn="tl">
                    <a:srgbClr val="000000">
                      <a:alpha val="43137"/>
                    </a:srgbClr>
                  </a:outerShdw>
                </a:effectLst>
              </a:rPr>
              <a:t>historia ya que sería un cuento.</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glitter pattern="hexago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amond(in)">
                                      <p:cBhvr>
                                        <p:cTn id="7" dur="3000"/>
                                        <p:tgtEl>
                                          <p:spTgt spid="12"/>
                                        </p:tgtEl>
                                      </p:cBhvr>
                                    </p:animEffect>
                                  </p:childTnLst>
                                </p:cTn>
                              </p:par>
                              <p:par>
                                <p:cTn id="8" presetID="53"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3000" fill="hold"/>
                                        <p:tgtEl>
                                          <p:spTgt spid="12"/>
                                        </p:tgtEl>
                                        <p:attrNameLst>
                                          <p:attrName>ppt_w</p:attrName>
                                        </p:attrNameLst>
                                      </p:cBhvr>
                                      <p:tavLst>
                                        <p:tav tm="0">
                                          <p:val>
                                            <p:fltVal val="0"/>
                                          </p:val>
                                        </p:tav>
                                        <p:tav tm="100000">
                                          <p:val>
                                            <p:strVal val="#ppt_w"/>
                                          </p:val>
                                        </p:tav>
                                      </p:tavLst>
                                    </p:anim>
                                    <p:anim calcmode="lin" valueType="num">
                                      <p:cBhvr>
                                        <p:cTn id="11" dur="3000" fill="hold"/>
                                        <p:tgtEl>
                                          <p:spTgt spid="12"/>
                                        </p:tgtEl>
                                        <p:attrNameLst>
                                          <p:attrName>ppt_h</p:attrName>
                                        </p:attrNameLst>
                                      </p:cBhvr>
                                      <p:tavLst>
                                        <p:tav tm="0">
                                          <p:val>
                                            <p:fltVal val="0"/>
                                          </p:val>
                                        </p:tav>
                                        <p:tav tm="100000">
                                          <p:val>
                                            <p:strVal val="#ppt_h"/>
                                          </p:val>
                                        </p:tav>
                                      </p:tavLst>
                                    </p:anim>
                                    <p:animEffect transition="in" filter="fade">
                                      <p:cBhvr>
                                        <p:cTn id="12" dur="3000"/>
                                        <p:tgtEl>
                                          <p:spTgt spid="12"/>
                                        </p:tgtEl>
                                      </p:cBhvr>
                                    </p:animEffect>
                                  </p:childTnLst>
                                </p:cTn>
                              </p:par>
                            </p:childTnLst>
                          </p:cTn>
                        </p:par>
                        <p:par>
                          <p:cTn id="13" fill="hold" nodeType="afterGroup">
                            <p:stCondLst>
                              <p:cond delay="3000"/>
                            </p:stCondLst>
                            <p:childTnLst>
                              <p:par>
                                <p:cTn id="14" presetID="8" presetClass="entr" presetSubtype="16"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3000"/>
                                        <p:tgtEl>
                                          <p:spTgt spid="9"/>
                                        </p:tgtEl>
                                      </p:cBhvr>
                                    </p:animEffect>
                                  </p:childTnLst>
                                </p:cTn>
                              </p:par>
                              <p:par>
                                <p:cTn id="17" presetID="8"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amond(in)">
                                      <p:cBhvr>
                                        <p:cTn id="19" dur="3000"/>
                                        <p:tgtEl>
                                          <p:spTgt spid="8"/>
                                        </p:tgtEl>
                                      </p:cBhvr>
                                    </p:animEffect>
                                  </p:childTnLst>
                                </p:cTn>
                              </p:par>
                              <p:par>
                                <p:cTn id="20" presetID="8"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in)">
                                      <p:cBhvr>
                                        <p:cTn id="22" dur="3000"/>
                                        <p:tgtEl>
                                          <p:spTgt spid="10"/>
                                        </p:tgtEl>
                                      </p:cBhvr>
                                    </p:animEffect>
                                  </p:childTnLst>
                                </p:cTn>
                              </p:par>
                              <p:par>
                                <p:cTn id="23" presetID="8"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diamond(in)">
                                      <p:cBhvr>
                                        <p:cTn id="25" dur="3000"/>
                                        <p:tgtEl>
                                          <p:spTgt spid="11"/>
                                        </p:tgtEl>
                                      </p:cBhvr>
                                    </p:animEffect>
                                  </p:childTnLst>
                                </p:cTn>
                              </p:par>
                            </p:childTnLst>
                          </p:cTn>
                        </p:par>
                        <p:par>
                          <p:cTn id="26" fill="hold" nodeType="afterGroup">
                            <p:stCondLst>
                              <p:cond delay="6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Users\Ana María\Desktop\508291_cvety_trava.jpg"/>
          <p:cNvPicPr>
            <a:picLocks noChangeAspect="1" noChangeArrowheads="1"/>
          </p:cNvPicPr>
          <p:nvPr/>
        </p:nvPicPr>
        <p:blipFill>
          <a:blip r:embed="rId2">
            <a:extLst>
              <a:ext uri="{28A0092B-C50C-407E-A947-70E740481C1C}">
                <a14:useLocalDpi xmlns:a14="http://schemas.microsoft.com/office/drawing/2010/main" val="0"/>
              </a:ext>
            </a:extLst>
          </a:blip>
          <a:srcRect r="83075"/>
          <a:stretch>
            <a:fillRect/>
          </a:stretch>
        </p:blipFill>
        <p:spPr bwMode="auto">
          <a:xfrm>
            <a:off x="0" y="0"/>
            <a:ext cx="154781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C:\Users\Ana María\Desktop\508291_cvety_trava.jpg"/>
          <p:cNvPicPr>
            <a:picLocks noChangeAspect="1" noChangeArrowheads="1"/>
          </p:cNvPicPr>
          <p:nvPr/>
        </p:nvPicPr>
        <p:blipFill>
          <a:blip r:embed="rId2">
            <a:extLst>
              <a:ext uri="{28A0092B-C50C-407E-A947-70E740481C1C}">
                <a14:useLocalDpi xmlns:a14="http://schemas.microsoft.com/office/drawing/2010/main" val="0"/>
              </a:ext>
            </a:extLst>
          </a:blip>
          <a:srcRect l="16925" r="65750"/>
          <a:stretch>
            <a:fillRect/>
          </a:stretch>
        </p:blipFill>
        <p:spPr bwMode="auto">
          <a:xfrm>
            <a:off x="1547813" y="0"/>
            <a:ext cx="15843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descr="C:\Users\Ana María\Desktop\508291_cvety_trava.jpg"/>
          <p:cNvPicPr>
            <a:picLocks noChangeAspect="1" noChangeArrowheads="1"/>
          </p:cNvPicPr>
          <p:nvPr/>
        </p:nvPicPr>
        <p:blipFill>
          <a:blip r:embed="rId2">
            <a:extLst>
              <a:ext uri="{28A0092B-C50C-407E-A947-70E740481C1C}">
                <a14:useLocalDpi xmlns:a14="http://schemas.microsoft.com/office/drawing/2010/main" val="0"/>
              </a:ext>
            </a:extLst>
          </a:blip>
          <a:srcRect l="34250" r="50000"/>
          <a:stretch>
            <a:fillRect/>
          </a:stretch>
        </p:blipFill>
        <p:spPr bwMode="auto">
          <a:xfrm>
            <a:off x="3132138" y="0"/>
            <a:ext cx="14398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descr="C:\Users\Ana María\Desktop\508291_cvety_trava.jpg"/>
          <p:cNvPicPr>
            <a:picLocks noChangeAspect="1" noChangeArrowheads="1"/>
          </p:cNvPicPr>
          <p:nvPr/>
        </p:nvPicPr>
        <p:blipFill>
          <a:blip r:embed="rId2">
            <a:extLst>
              <a:ext uri="{28A0092B-C50C-407E-A947-70E740481C1C}">
                <a14:useLocalDpi xmlns:a14="http://schemas.microsoft.com/office/drawing/2010/main" val="0"/>
              </a:ext>
            </a:extLst>
          </a:blip>
          <a:srcRect l="50000" r="31886"/>
          <a:stretch>
            <a:fillRect/>
          </a:stretch>
        </p:blipFill>
        <p:spPr bwMode="auto">
          <a:xfrm>
            <a:off x="4572000" y="0"/>
            <a:ext cx="16557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 descr="C:\Users\Ana María\Desktop\508291_cvety_trava.jpg"/>
          <p:cNvPicPr>
            <a:picLocks noChangeAspect="1" noChangeArrowheads="1"/>
          </p:cNvPicPr>
          <p:nvPr/>
        </p:nvPicPr>
        <p:blipFill>
          <a:blip r:embed="rId2">
            <a:extLst>
              <a:ext uri="{28A0092B-C50C-407E-A947-70E740481C1C}">
                <a14:useLocalDpi xmlns:a14="http://schemas.microsoft.com/office/drawing/2010/main" val="0"/>
              </a:ext>
            </a:extLst>
          </a:blip>
          <a:srcRect l="68114" r="16138"/>
          <a:stretch>
            <a:fillRect/>
          </a:stretch>
        </p:blipFill>
        <p:spPr bwMode="auto">
          <a:xfrm>
            <a:off x="6227763" y="0"/>
            <a:ext cx="14398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3" descr="C:\Users\Ana María\Desktop\508291_cvety_trava.jpg"/>
          <p:cNvPicPr>
            <a:picLocks noChangeAspect="1" noChangeArrowheads="1"/>
          </p:cNvPicPr>
          <p:nvPr/>
        </p:nvPicPr>
        <p:blipFill>
          <a:blip r:embed="rId2">
            <a:extLst>
              <a:ext uri="{28A0092B-C50C-407E-A947-70E740481C1C}">
                <a14:useLocalDpi xmlns:a14="http://schemas.microsoft.com/office/drawing/2010/main" val="0"/>
              </a:ext>
            </a:extLst>
          </a:blip>
          <a:srcRect l="83862"/>
          <a:stretch>
            <a:fillRect/>
          </a:stretch>
        </p:blipFill>
        <p:spPr bwMode="auto">
          <a:xfrm>
            <a:off x="7667625" y="0"/>
            <a:ext cx="147637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827088" y="4084638"/>
            <a:ext cx="74168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Templo de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 es un edificio del antiguo Egipto localizado actualmente en Madrid (España). Está situado al oeste de la Plaza de España, junto al Paseo del Pintor Rosales (Parque del Oeste).</a:t>
            </a:r>
          </a:p>
        </p:txBody>
      </p:sp>
    </p:spTree>
  </p:cSld>
  <p:clrMapOvr>
    <a:masterClrMapping/>
  </p:clrMapOvr>
  <mc:AlternateContent xmlns:mc="http://schemas.openxmlformats.org/markup-compatibility/2006" xmlns:p14="http://schemas.microsoft.com/office/powerpoint/2010/main">
    <mc:Choice Requires="p14">
      <p:transition spd="slow" p14:dur="2500" advTm="26000">
        <p14:glitter dir="u"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0"/>
                                        <p:tgtEl>
                                          <p:spTgt spid="6"/>
                                        </p:tgtEl>
                                      </p:cBhvr>
                                    </p:animEffect>
                                    <p:anim calcmode="lin" valueType="num">
                                      <p:cBhvr>
                                        <p:cTn id="8" dur="3000" fill="hold"/>
                                        <p:tgtEl>
                                          <p:spTgt spid="6"/>
                                        </p:tgtEl>
                                        <p:attrNameLst>
                                          <p:attrName>style.rotation</p:attrName>
                                        </p:attrNameLst>
                                      </p:cBhvr>
                                      <p:tavLst>
                                        <p:tav tm="0">
                                          <p:val>
                                            <p:fltVal val="720"/>
                                          </p:val>
                                        </p:tav>
                                        <p:tav tm="100000">
                                          <p:val>
                                            <p:fltVal val="0"/>
                                          </p:val>
                                        </p:tav>
                                      </p:tavLst>
                                    </p:anim>
                                    <p:anim calcmode="lin" valueType="num">
                                      <p:cBhvr>
                                        <p:cTn id="9" dur="3000" fill="hold"/>
                                        <p:tgtEl>
                                          <p:spTgt spid="6"/>
                                        </p:tgtEl>
                                        <p:attrNameLst>
                                          <p:attrName>ppt_h</p:attrName>
                                        </p:attrNameLst>
                                      </p:cBhvr>
                                      <p:tavLst>
                                        <p:tav tm="0">
                                          <p:val>
                                            <p:fltVal val="0"/>
                                          </p:val>
                                        </p:tav>
                                        <p:tav tm="100000">
                                          <p:val>
                                            <p:strVal val="#ppt_h"/>
                                          </p:val>
                                        </p:tav>
                                      </p:tavLst>
                                    </p:anim>
                                    <p:anim calcmode="lin" valueType="num">
                                      <p:cBhvr>
                                        <p:cTn id="10" dur="3000" fill="hold"/>
                                        <p:tgtEl>
                                          <p:spTgt spid="6"/>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5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3000"/>
                                        <p:tgtEl>
                                          <p:spTgt spid="11"/>
                                        </p:tgtEl>
                                      </p:cBhvr>
                                    </p:animEffect>
                                    <p:anim calcmode="lin" valueType="num">
                                      <p:cBhvr>
                                        <p:cTn id="14" dur="3000" fill="hold"/>
                                        <p:tgtEl>
                                          <p:spTgt spid="11"/>
                                        </p:tgtEl>
                                        <p:attrNameLst>
                                          <p:attrName>style.rotation</p:attrName>
                                        </p:attrNameLst>
                                      </p:cBhvr>
                                      <p:tavLst>
                                        <p:tav tm="0">
                                          <p:val>
                                            <p:fltVal val="720"/>
                                          </p:val>
                                        </p:tav>
                                        <p:tav tm="100000">
                                          <p:val>
                                            <p:fltVal val="0"/>
                                          </p:val>
                                        </p:tav>
                                      </p:tavLst>
                                    </p:anim>
                                    <p:anim calcmode="lin" valueType="num">
                                      <p:cBhvr>
                                        <p:cTn id="15" dur="3000" fill="hold"/>
                                        <p:tgtEl>
                                          <p:spTgt spid="11"/>
                                        </p:tgtEl>
                                        <p:attrNameLst>
                                          <p:attrName>ppt_h</p:attrName>
                                        </p:attrNameLst>
                                      </p:cBhvr>
                                      <p:tavLst>
                                        <p:tav tm="0">
                                          <p:val>
                                            <p:fltVal val="0"/>
                                          </p:val>
                                        </p:tav>
                                        <p:tav tm="100000">
                                          <p:val>
                                            <p:strVal val="#ppt_h"/>
                                          </p:val>
                                        </p:tav>
                                      </p:tavLst>
                                    </p:anim>
                                    <p:anim calcmode="lin" valueType="num">
                                      <p:cBhvr>
                                        <p:cTn id="16" dur="3000" fill="hold"/>
                                        <p:tgtEl>
                                          <p:spTgt spid="11"/>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50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3000"/>
                                        <p:tgtEl>
                                          <p:spTgt spid="13"/>
                                        </p:tgtEl>
                                      </p:cBhvr>
                                    </p:animEffect>
                                    <p:anim calcmode="lin" valueType="num">
                                      <p:cBhvr>
                                        <p:cTn id="20" dur="3000" fill="hold"/>
                                        <p:tgtEl>
                                          <p:spTgt spid="13"/>
                                        </p:tgtEl>
                                        <p:attrNameLst>
                                          <p:attrName>style.rotation</p:attrName>
                                        </p:attrNameLst>
                                      </p:cBhvr>
                                      <p:tavLst>
                                        <p:tav tm="0">
                                          <p:val>
                                            <p:fltVal val="720"/>
                                          </p:val>
                                        </p:tav>
                                        <p:tav tm="100000">
                                          <p:val>
                                            <p:fltVal val="0"/>
                                          </p:val>
                                        </p:tav>
                                      </p:tavLst>
                                    </p:anim>
                                    <p:anim calcmode="lin" valueType="num">
                                      <p:cBhvr>
                                        <p:cTn id="21" dur="3000" fill="hold"/>
                                        <p:tgtEl>
                                          <p:spTgt spid="13"/>
                                        </p:tgtEl>
                                        <p:attrNameLst>
                                          <p:attrName>ppt_h</p:attrName>
                                        </p:attrNameLst>
                                      </p:cBhvr>
                                      <p:tavLst>
                                        <p:tav tm="0">
                                          <p:val>
                                            <p:fltVal val="0"/>
                                          </p:val>
                                        </p:tav>
                                        <p:tav tm="100000">
                                          <p:val>
                                            <p:strVal val="#ppt_h"/>
                                          </p:val>
                                        </p:tav>
                                      </p:tavLst>
                                    </p:anim>
                                    <p:anim calcmode="lin" valueType="num">
                                      <p:cBhvr>
                                        <p:cTn id="22" dur="3000" fill="hold"/>
                                        <p:tgtEl>
                                          <p:spTgt spid="13"/>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3000"/>
                                        <p:tgtEl>
                                          <p:spTgt spid="7"/>
                                        </p:tgtEl>
                                      </p:cBhvr>
                                    </p:animEffect>
                                    <p:anim calcmode="lin" valueType="num">
                                      <p:cBhvr>
                                        <p:cTn id="26" dur="3000" fill="hold"/>
                                        <p:tgtEl>
                                          <p:spTgt spid="7"/>
                                        </p:tgtEl>
                                        <p:attrNameLst>
                                          <p:attrName>style.rotation</p:attrName>
                                        </p:attrNameLst>
                                      </p:cBhvr>
                                      <p:tavLst>
                                        <p:tav tm="0">
                                          <p:val>
                                            <p:fltVal val="720"/>
                                          </p:val>
                                        </p:tav>
                                        <p:tav tm="100000">
                                          <p:val>
                                            <p:fltVal val="0"/>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anim calcmode="lin" valueType="num">
                                      <p:cBhvr>
                                        <p:cTn id="28" dur="3000" fill="hold"/>
                                        <p:tgtEl>
                                          <p:spTgt spid="7"/>
                                        </p:tgtEl>
                                        <p:attrNameLst>
                                          <p:attrName>ppt_w</p:attrName>
                                        </p:attrNameLst>
                                      </p:cBhvr>
                                      <p:tavLst>
                                        <p:tav tm="0">
                                          <p:val>
                                            <p:fltVal val="0"/>
                                          </p:val>
                                        </p:tav>
                                        <p:tav tm="100000">
                                          <p:val>
                                            <p:strVal val="#ppt_w"/>
                                          </p:val>
                                        </p:tav>
                                      </p:tavLst>
                                    </p:anim>
                                  </p:childTnLst>
                                </p:cTn>
                              </p:par>
                              <p:par>
                                <p:cTn id="29" presetID="35" presetClass="entr" presetSubtype="0" fill="hold" nodeType="withEffect">
                                  <p:stCondLst>
                                    <p:cond delay="100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3000"/>
                                        <p:tgtEl>
                                          <p:spTgt spid="12"/>
                                        </p:tgtEl>
                                      </p:cBhvr>
                                    </p:animEffect>
                                    <p:anim calcmode="lin" valueType="num">
                                      <p:cBhvr>
                                        <p:cTn id="32" dur="3000" fill="hold"/>
                                        <p:tgtEl>
                                          <p:spTgt spid="12"/>
                                        </p:tgtEl>
                                        <p:attrNameLst>
                                          <p:attrName>style.rotation</p:attrName>
                                        </p:attrNameLst>
                                      </p:cBhvr>
                                      <p:tavLst>
                                        <p:tav tm="0">
                                          <p:val>
                                            <p:fltVal val="720"/>
                                          </p:val>
                                        </p:tav>
                                        <p:tav tm="100000">
                                          <p:val>
                                            <p:fltVal val="0"/>
                                          </p:val>
                                        </p:tav>
                                      </p:tavLst>
                                    </p:anim>
                                    <p:anim calcmode="lin" valueType="num">
                                      <p:cBhvr>
                                        <p:cTn id="33" dur="3000" fill="hold"/>
                                        <p:tgtEl>
                                          <p:spTgt spid="12"/>
                                        </p:tgtEl>
                                        <p:attrNameLst>
                                          <p:attrName>ppt_h</p:attrName>
                                        </p:attrNameLst>
                                      </p:cBhvr>
                                      <p:tavLst>
                                        <p:tav tm="0">
                                          <p:val>
                                            <p:fltVal val="0"/>
                                          </p:val>
                                        </p:tav>
                                        <p:tav tm="100000">
                                          <p:val>
                                            <p:strVal val="#ppt_h"/>
                                          </p:val>
                                        </p:tav>
                                      </p:tavLst>
                                    </p:anim>
                                    <p:anim calcmode="lin" valueType="num">
                                      <p:cBhvr>
                                        <p:cTn id="34" dur="3000" fill="hold"/>
                                        <p:tgtEl>
                                          <p:spTgt spid="12"/>
                                        </p:tgtEl>
                                        <p:attrNameLst>
                                          <p:attrName>ppt_w</p:attrName>
                                        </p:attrNameLst>
                                      </p:cBhvr>
                                      <p:tavLst>
                                        <p:tav tm="0">
                                          <p:val>
                                            <p:fltVal val="0"/>
                                          </p:val>
                                        </p:tav>
                                        <p:tav tm="100000">
                                          <p:val>
                                            <p:strVal val="#ppt_w"/>
                                          </p:val>
                                        </p:tav>
                                      </p:tavLst>
                                    </p:anim>
                                  </p:childTnLst>
                                </p:cTn>
                              </p:par>
                              <p:par>
                                <p:cTn id="35" presetID="35" presetClass="entr" presetSubtype="0" fill="hold" nodeType="withEffect">
                                  <p:stCondLst>
                                    <p:cond delay="150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3000"/>
                                        <p:tgtEl>
                                          <p:spTgt spid="14"/>
                                        </p:tgtEl>
                                      </p:cBhvr>
                                    </p:animEffect>
                                    <p:anim calcmode="lin" valueType="num">
                                      <p:cBhvr>
                                        <p:cTn id="38" dur="3000" fill="hold"/>
                                        <p:tgtEl>
                                          <p:spTgt spid="14"/>
                                        </p:tgtEl>
                                        <p:attrNameLst>
                                          <p:attrName>style.rotation</p:attrName>
                                        </p:attrNameLst>
                                      </p:cBhvr>
                                      <p:tavLst>
                                        <p:tav tm="0">
                                          <p:val>
                                            <p:fltVal val="720"/>
                                          </p:val>
                                        </p:tav>
                                        <p:tav tm="100000">
                                          <p:val>
                                            <p:fltVal val="0"/>
                                          </p:val>
                                        </p:tav>
                                      </p:tavLst>
                                    </p:anim>
                                    <p:anim calcmode="lin" valueType="num">
                                      <p:cBhvr>
                                        <p:cTn id="39" dur="3000" fill="hold"/>
                                        <p:tgtEl>
                                          <p:spTgt spid="14"/>
                                        </p:tgtEl>
                                        <p:attrNameLst>
                                          <p:attrName>ppt_h</p:attrName>
                                        </p:attrNameLst>
                                      </p:cBhvr>
                                      <p:tavLst>
                                        <p:tav tm="0">
                                          <p:val>
                                            <p:fltVal val="0"/>
                                          </p:val>
                                        </p:tav>
                                        <p:tav tm="100000">
                                          <p:val>
                                            <p:strVal val="#ppt_h"/>
                                          </p:val>
                                        </p:tav>
                                      </p:tavLst>
                                    </p:anim>
                                    <p:anim calcmode="lin" valueType="num">
                                      <p:cBhvr>
                                        <p:cTn id="40" dur="3000" fill="hold"/>
                                        <p:tgtEl>
                                          <p:spTgt spid="14"/>
                                        </p:tgtEl>
                                        <p:attrNameLst>
                                          <p:attrName>ppt_w</p:attrName>
                                        </p:attrNameLst>
                                      </p:cBhvr>
                                      <p:tavLst>
                                        <p:tav tm="0">
                                          <p:val>
                                            <p:fltVal val="0"/>
                                          </p:val>
                                        </p:tav>
                                        <p:tav tm="100000">
                                          <p:val>
                                            <p:strVal val="#ppt_w"/>
                                          </p:val>
                                        </p:tav>
                                      </p:tavLst>
                                    </p:anim>
                                  </p:childTnLst>
                                </p:cTn>
                              </p:par>
                            </p:childTnLst>
                          </p:cTn>
                        </p:par>
                        <p:par>
                          <p:cTn id="41" fill="hold" nodeType="afterGroup">
                            <p:stCondLst>
                              <p:cond delay="45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1"/>
                                          </p:val>
                                        </p:tav>
                                        <p:tav tm="100000">
                                          <p:val>
                                            <p:strVal val="#ppt_x"/>
                                          </p:val>
                                        </p:tav>
                                      </p:tavLst>
                                    </p:anim>
                                    <p:anim calcmode="lin" valueType="num">
                                      <p:cBhvr>
                                        <p:cTn id="4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C:\Users\Ana María\Desktop\5763120784_92df31d660_b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7" descr="C:\Users\Ana María\Desktop\5763120784_92df31d660_b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84213" y="4371975"/>
            <a:ext cx="835342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Se encuentra en un alto donde se encontraba el Cuartel de la Montaña,  </a:t>
            </a:r>
          </a:p>
          <a:p>
            <a:pPr>
              <a:defRPr/>
            </a:pPr>
            <a:r>
              <a:rPr lang="es-ES" i="1" dirty="0">
                <a:effectLst>
                  <a:glow rad="101600">
                    <a:schemeClr val="accent2">
                      <a:satMod val="175000"/>
                      <a:alpha val="40000"/>
                    </a:schemeClr>
                  </a:glow>
                  <a:outerShdw blurRad="38100" dist="38100" dir="2700000" algn="tl">
                    <a:srgbClr val="1F497D"/>
                  </a:outerShdw>
                </a:effectLst>
              </a:rPr>
              <a:t>(en el que se produjo un sangriento episodio de la Guerra Civil Española).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0000">
        <p15:prstTrans prst="peelOff"/>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out)">
                                      <p:cBhvr>
                                        <p:cTn id="11" dur="3000"/>
                                        <p:tgtEl>
                                          <p:spTgt spid="3"/>
                                        </p:tgtEl>
                                      </p:cBhvr>
                                    </p:animEffect>
                                  </p:childTnLst>
                                </p:cTn>
                              </p:par>
                              <p:par>
                                <p:cTn id="12" presetID="23" presetClass="entr" presetSubtype="27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2/3*#ppt_w"/>
                                          </p:val>
                                        </p:tav>
                                        <p:tav tm="100000">
                                          <p:val>
                                            <p:strVal val="#ppt_w"/>
                                          </p:val>
                                        </p:tav>
                                      </p:tavLst>
                                    </p:anim>
                                    <p:anim calcmode="lin" valueType="num">
                                      <p:cBhvr>
                                        <p:cTn id="15" dur="3000" fill="hold"/>
                                        <p:tgtEl>
                                          <p:spTgt spid="2"/>
                                        </p:tgtEl>
                                        <p:attrNameLst>
                                          <p:attrName>ppt_h</p:attrName>
                                        </p:attrNameLst>
                                      </p:cBhvr>
                                      <p:tavLst>
                                        <p:tav tm="0">
                                          <p:val>
                                            <p:strVal val="2/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in)">
                                      <p:cBhvr>
                                        <p:cTn id="18" dur="3000"/>
                                        <p:tgtEl>
                                          <p:spTgt spid="2"/>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a:srcRect/>
          <a:stretch>
            <a:fillRect/>
          </a:stretch>
        </p:blipFill>
        <p:spPr>
          <a:xfrm>
            <a:off x="11895138" y="428625"/>
            <a:ext cx="63500" cy="53975"/>
          </a:xfrm>
          <a:effectLst>
            <a:outerShdw algn="tl" rotWithShape="0">
              <a:srgbClr val="000000">
                <a:alpha val="70000"/>
              </a:srgbClr>
            </a:outerShdw>
          </a:effectLst>
        </p:spPr>
      </p:pic>
      <p:sp>
        <p:nvSpPr>
          <p:cNvPr id="4" name="3 Rectángulo"/>
          <p:cNvSpPr/>
          <p:nvPr/>
        </p:nvSpPr>
        <p:spPr>
          <a:xfrm flipV="1">
            <a:off x="-642974" y="5143501"/>
            <a:ext cx="45719" cy="3428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10501322" y="5518568"/>
            <a:ext cx="428660" cy="107121"/>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redondeado"/>
          <p:cNvSpPr/>
          <p:nvPr/>
        </p:nvSpPr>
        <p:spPr>
          <a:xfrm flipH="1">
            <a:off x="-428660" y="0"/>
            <a:ext cx="71439" cy="51435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flipV="1">
            <a:off x="11312924" y="5464954"/>
            <a:ext cx="45719" cy="3428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redondeado"/>
          <p:cNvSpPr/>
          <p:nvPr/>
        </p:nvSpPr>
        <p:spPr>
          <a:xfrm flipH="1" flipV="1">
            <a:off x="10644231" y="321453"/>
            <a:ext cx="71439" cy="10715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redondeado"/>
          <p:cNvSpPr/>
          <p:nvPr/>
        </p:nvSpPr>
        <p:spPr>
          <a:xfrm>
            <a:off x="1187450" y="0"/>
            <a:ext cx="936625" cy="5143500"/>
          </a:xfrm>
          <a:prstGeom prst="roundRect">
            <a:avLst>
              <a:gd name="adj" fmla="val 0"/>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redondeado"/>
          <p:cNvSpPr/>
          <p:nvPr/>
        </p:nvSpPr>
        <p:spPr>
          <a:xfrm>
            <a:off x="7019925" y="0"/>
            <a:ext cx="865188" cy="5143500"/>
          </a:xfrm>
          <a:prstGeom prst="roundRect">
            <a:avLst>
              <a:gd name="adj" fmla="val 0"/>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redondeado"/>
          <p:cNvSpPr/>
          <p:nvPr/>
        </p:nvSpPr>
        <p:spPr>
          <a:xfrm>
            <a:off x="-1143040" y="4446998"/>
            <a:ext cx="142876" cy="214278"/>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redondeado"/>
          <p:cNvSpPr/>
          <p:nvPr/>
        </p:nvSpPr>
        <p:spPr>
          <a:xfrm>
            <a:off x="0" y="0"/>
            <a:ext cx="755650" cy="5143500"/>
          </a:xfrm>
          <a:prstGeom prst="roundRect">
            <a:avLst>
              <a:gd name="adj" fmla="val 0"/>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redondeado"/>
          <p:cNvSpPr/>
          <p:nvPr/>
        </p:nvSpPr>
        <p:spPr>
          <a:xfrm>
            <a:off x="8316913" y="0"/>
            <a:ext cx="827087" cy="5143500"/>
          </a:xfrm>
          <a:prstGeom prst="roundRect">
            <a:avLst>
              <a:gd name="adj" fmla="val 0"/>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5" name="14 Imagen" descr="3278988561_179521be32_b.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24075" y="0"/>
            <a:ext cx="489585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17 Rectángulo redondeado"/>
          <p:cNvSpPr/>
          <p:nvPr/>
        </p:nvSpPr>
        <p:spPr>
          <a:xfrm>
            <a:off x="755650" y="0"/>
            <a:ext cx="469900" cy="5143500"/>
          </a:xfrm>
          <a:prstGeom prst="roundRect">
            <a:avLst>
              <a:gd name="adj" fmla="val 0"/>
            </a:avLst>
          </a:prstGeom>
          <a:solidFill>
            <a:schemeClr val="accent1">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redondeado"/>
          <p:cNvSpPr/>
          <p:nvPr/>
        </p:nvSpPr>
        <p:spPr>
          <a:xfrm>
            <a:off x="7885113" y="0"/>
            <a:ext cx="431800" cy="5143500"/>
          </a:xfrm>
          <a:prstGeom prst="roundRect">
            <a:avLst>
              <a:gd name="adj" fmla="val 0"/>
            </a:avLst>
          </a:prstGeom>
          <a:solidFill>
            <a:schemeClr val="accent1">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Rectángulo"/>
          <p:cNvSpPr/>
          <p:nvPr/>
        </p:nvSpPr>
        <p:spPr>
          <a:xfrm>
            <a:off x="2124075" y="0"/>
            <a:ext cx="4895850" cy="51435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uadroTexto"/>
          <p:cNvSpPr txBox="1"/>
          <p:nvPr/>
        </p:nvSpPr>
        <p:spPr>
          <a:xfrm>
            <a:off x="1692275" y="4084638"/>
            <a:ext cx="5903913" cy="922337"/>
          </a:xfrm>
          <a:prstGeom prst="rect">
            <a:avLst/>
          </a:prstGeom>
          <a:noFill/>
          <a:ln>
            <a:noFill/>
          </a:ln>
          <a:effectLst/>
          <a:scene3d>
            <a:camera prst="orthographicFront">
              <a:rot lat="0" lon="0" rev="0"/>
            </a:camera>
            <a:lightRig rig="balanced" dir="t">
              <a:rot lat="0" lon="0" rev="8700000"/>
            </a:lightRig>
          </a:scene3d>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Al ser trasladado a España, se situó de manera que </a:t>
            </a:r>
            <a:r>
              <a:rPr lang="es-ES" i="1" dirty="0" smtClean="0">
                <a:effectLst>
                  <a:glow rad="101600">
                    <a:schemeClr val="accent2">
                      <a:satMod val="175000"/>
                      <a:alpha val="40000"/>
                    </a:schemeClr>
                  </a:glow>
                  <a:outerShdw blurRad="38100" dist="38100" dir="2700000" algn="tl">
                    <a:srgbClr val="000000">
                      <a:alpha val="43137"/>
                    </a:srgbClr>
                  </a:outerShdw>
                </a:effectLst>
              </a:rPr>
              <a:t>conservara </a:t>
            </a:r>
            <a:r>
              <a:rPr lang="es-ES" i="1" dirty="0">
                <a:effectLst>
                  <a:glow rad="101600">
                    <a:schemeClr val="accent2">
                      <a:satMod val="175000"/>
                      <a:alpha val="40000"/>
                    </a:schemeClr>
                  </a:glow>
                  <a:outerShdw blurRad="38100" dist="38100" dir="2700000" algn="tl">
                    <a:srgbClr val="000000">
                      <a:alpha val="43137"/>
                    </a:srgbClr>
                  </a:outerShdw>
                </a:effectLst>
              </a:rPr>
              <a:t>aproximadamente la misma orientación que en su lugar de origen, de Este a Oeste.</a:t>
            </a:r>
          </a:p>
        </p:txBody>
      </p:sp>
    </p:spTree>
  </p:cSld>
  <p:clrMapOvr>
    <a:masterClrMapping/>
  </p:clrMapOvr>
  <mc:AlternateContent xmlns:mc="http://schemas.openxmlformats.org/markup-compatibility/2006" xmlns:p14="http://schemas.microsoft.com/office/powerpoint/2010/main">
    <mc:Choice Requires="p14">
      <p:transition spd="slow" p14:dur="2500" advTm="20000">
        <p14:glitter dir="d" pattern="hexago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7" presetClass="entr" presetSubtype="1"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ppt_x"/>
                                          </p:val>
                                        </p:tav>
                                        <p:tav tm="100000">
                                          <p:val>
                                            <p:strVal val="#ppt_x"/>
                                          </p:val>
                                        </p:tav>
                                      </p:tavLst>
                                    </p:anim>
                                    <p:anim calcmode="lin" valueType="num">
                                      <p:cBhvr additive="base">
                                        <p:cTn id="12" dur="3000" fill="hold"/>
                                        <p:tgtEl>
                                          <p:spTgt spid="10"/>
                                        </p:tgtEl>
                                        <p:attrNameLst>
                                          <p:attrName>ppt_y</p:attrName>
                                        </p:attrNameLst>
                                      </p:cBhvr>
                                      <p:tavLst>
                                        <p:tav tm="0">
                                          <p:val>
                                            <p:strVal val="0-#ppt_h/2"/>
                                          </p:val>
                                        </p:tav>
                                        <p:tav tm="100000">
                                          <p:val>
                                            <p:strVal val="#ppt_y"/>
                                          </p:val>
                                        </p:tav>
                                      </p:tavLst>
                                    </p:anim>
                                  </p:childTnLst>
                                </p:cTn>
                              </p:par>
                              <p:par>
                                <p:cTn id="13" presetID="7" presetClass="entr" presetSubtype="1"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ppt_x"/>
                                          </p:val>
                                        </p:tav>
                                        <p:tav tm="100000">
                                          <p:val>
                                            <p:strVal val="#ppt_x"/>
                                          </p:val>
                                        </p:tav>
                                      </p:tavLst>
                                    </p:anim>
                                    <p:anim calcmode="lin" valueType="num">
                                      <p:cBhvr additive="base">
                                        <p:cTn id="20" dur="3000" fill="hold"/>
                                        <p:tgtEl>
                                          <p:spTgt spid="17"/>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2000" fill="hold"/>
                                        <p:tgtEl>
                                          <p:spTgt spid="18"/>
                                        </p:tgtEl>
                                        <p:attrNameLst>
                                          <p:attrName>ppt_x</p:attrName>
                                        </p:attrNameLst>
                                      </p:cBhvr>
                                      <p:tavLst>
                                        <p:tav tm="0">
                                          <p:val>
                                            <p:strVal val="#ppt_x"/>
                                          </p:val>
                                        </p:tav>
                                        <p:tav tm="100000">
                                          <p:val>
                                            <p:strVal val="#ppt_x"/>
                                          </p:val>
                                        </p:tav>
                                      </p:tavLst>
                                    </p:anim>
                                    <p:anim calcmode="lin" valueType="num">
                                      <p:cBhvr additive="base">
                                        <p:cTn id="24" dur="2000" fill="hold"/>
                                        <p:tgtEl>
                                          <p:spTgt spid="18"/>
                                        </p:tgtEl>
                                        <p:attrNameLst>
                                          <p:attrName>ppt_y</p:attrName>
                                        </p:attrNameLst>
                                      </p:cBhvr>
                                      <p:tavLst>
                                        <p:tav tm="0">
                                          <p:val>
                                            <p:strVal val="1+#ppt_h/2"/>
                                          </p:val>
                                        </p:tav>
                                        <p:tav tm="100000">
                                          <p:val>
                                            <p:strVal val="#ppt_y"/>
                                          </p:val>
                                        </p:tav>
                                      </p:tavLst>
                                    </p:anim>
                                  </p:childTnLst>
                                </p:cTn>
                              </p:par>
                              <p:par>
                                <p:cTn id="25" presetID="7" presetClass="entr" presetSubtype="4"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2000" fill="hold"/>
                                        <p:tgtEl>
                                          <p:spTgt spid="19"/>
                                        </p:tgtEl>
                                        <p:attrNameLst>
                                          <p:attrName>ppt_x</p:attrName>
                                        </p:attrNameLst>
                                      </p:cBhvr>
                                      <p:tavLst>
                                        <p:tav tm="0">
                                          <p:val>
                                            <p:strVal val="#ppt_x"/>
                                          </p:val>
                                        </p:tav>
                                        <p:tav tm="100000">
                                          <p:val>
                                            <p:strVal val="#ppt_x"/>
                                          </p:val>
                                        </p:tav>
                                      </p:tavLst>
                                    </p:anim>
                                    <p:anim calcmode="lin" valueType="num">
                                      <p:cBhvr additive="base">
                                        <p:cTn id="28" dur="2000" fill="hold"/>
                                        <p:tgtEl>
                                          <p:spTgt spid="19"/>
                                        </p:tgtEl>
                                        <p:attrNameLst>
                                          <p:attrName>ppt_y</p:attrName>
                                        </p:attrNameLst>
                                      </p:cBhvr>
                                      <p:tavLst>
                                        <p:tav tm="0">
                                          <p:val>
                                            <p:strVal val="1+#ppt_h/2"/>
                                          </p:val>
                                        </p:tav>
                                        <p:tav tm="100000">
                                          <p:val>
                                            <p:strVal val="#ppt_y"/>
                                          </p:val>
                                        </p:tav>
                                      </p:tavLst>
                                    </p:anim>
                                  </p:childTnLst>
                                </p:cTn>
                              </p:par>
                              <p:par>
                                <p:cTn id="29" presetID="3" presetClass="entr" presetSubtype="5"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linds(vertical)">
                                      <p:cBhvr>
                                        <p:cTn id="31" dur="3000"/>
                                        <p:tgtEl>
                                          <p:spTgt spid="15"/>
                                        </p:tgtEl>
                                      </p:cBhvr>
                                    </p:animEffect>
                                  </p:childTnLst>
                                </p:cTn>
                              </p:par>
                              <p:par>
                                <p:cTn id="32" presetID="13" presetClass="exit" presetSubtype="32" fill="hold" grpId="0" nodeType="withEffect">
                                  <p:stCondLst>
                                    <p:cond delay="0"/>
                                  </p:stCondLst>
                                  <p:childTnLst>
                                    <p:animEffect transition="out" filter="plus(out)">
                                      <p:cBhvr>
                                        <p:cTn id="33" dur="3000"/>
                                        <p:tgtEl>
                                          <p:spTgt spid="21"/>
                                        </p:tgtEl>
                                      </p:cBhvr>
                                    </p:animEffect>
                                    <p:set>
                                      <p:cBhvr>
                                        <p:cTn id="34" dur="1" fill="hold">
                                          <p:stCondLst>
                                            <p:cond delay="2999"/>
                                          </p:stCondLst>
                                        </p:cTn>
                                        <p:tgtEl>
                                          <p:spTgt spid="21"/>
                                        </p:tgtEl>
                                        <p:attrNameLst>
                                          <p:attrName>style.visibility</p:attrName>
                                        </p:attrNameLst>
                                      </p:cBhvr>
                                      <p:to>
                                        <p:strVal val="hidden"/>
                                      </p:to>
                                    </p:set>
                                  </p:childTnLst>
                                </p:cTn>
                              </p:par>
                            </p:childTnLst>
                          </p:cTn>
                        </p:par>
                        <p:par>
                          <p:cTn id="35" fill="hold" nodeType="afterGroup">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20"/>
                                        </p:tgtEl>
                                        <p:attrNameLst>
                                          <p:attrName>style.visibility</p:attrName>
                                        </p:attrNameLst>
                                      </p:cBhvr>
                                      <p:to>
                                        <p:strVal val="visible"/>
                                      </p:to>
                                    </p:set>
                                    <p:animEffect transition="in" filter="fade">
                                      <p:cBhvr>
                                        <p:cTn id="38" dur="1000"/>
                                        <p:tgtEl>
                                          <p:spTgt spid="20"/>
                                        </p:tgtEl>
                                      </p:cBhvr>
                                    </p:animEffect>
                                    <p:anim calcmode="lin" valueType="num">
                                      <p:cBhvr>
                                        <p:cTn id="39" dur="1000" fill="hold"/>
                                        <p:tgtEl>
                                          <p:spTgt spid="20"/>
                                        </p:tgtEl>
                                        <p:attrNameLst>
                                          <p:attrName>ppt_x</p:attrName>
                                        </p:attrNameLst>
                                      </p:cBhvr>
                                      <p:tavLst>
                                        <p:tav tm="0">
                                          <p:val>
                                            <p:strVal val="#ppt_x-.1"/>
                                          </p:val>
                                        </p:tav>
                                        <p:tav tm="100000">
                                          <p:val>
                                            <p:strVal val="#ppt_x"/>
                                          </p:val>
                                        </p:tav>
                                      </p:tavLst>
                                    </p:anim>
                                    <p:anim calcmode="lin" valueType="num">
                                      <p:cBhvr>
                                        <p:cTn id="40"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0" y="0"/>
            <a:ext cx="9144000" cy="5143500"/>
          </a:xfrm>
          <a:prstGeom prst="rect">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84213" y="4084638"/>
            <a:ext cx="79930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Templo de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 fue un regalo de Egipto a España en 1968 en compensación por la ayuda española tras el llamamiento internacional realizado por la Unesco para salvar los templos de Nubia.</a:t>
            </a:r>
          </a:p>
        </p:txBody>
      </p:sp>
    </p:spTree>
  </p:cSld>
  <p:clrMapOvr>
    <a:masterClrMapping/>
  </p:clrMapOvr>
  <mc:AlternateContent xmlns:mc="http://schemas.openxmlformats.org/markup-compatibility/2006" xmlns:p14="http://schemas.microsoft.com/office/powerpoint/2010/main">
    <mc:Choice Requires="p14">
      <p:transition spd="slow" p14:dur="2500" advTm="23000">
        <p14:glitte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strVal val="#ppt_h"/>
                                          </p:val>
                                        </p:tav>
                                        <p:tav tm="100000">
                                          <p:val>
                                            <p:strVal val="#ppt_h"/>
                                          </p:val>
                                        </p:tav>
                                      </p:tavLst>
                                    </p:anim>
                                  </p:childTnLst>
                                </p:cTn>
                              </p:par>
                              <p:par>
                                <p:cTn id="9" presetID="5" presetClass="exit" presetSubtype="10" fill="hold" nodeType="withEffect">
                                  <p:stCondLst>
                                    <p:cond delay="0"/>
                                  </p:stCondLst>
                                  <p:childTnLst>
                                    <p:animEffect transition="out" filter="checkerboard(across)">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3000"/>
                                        <p:tgtEl>
                                          <p:spTgt spid="5"/>
                                        </p:tgtEl>
                                      </p:cBhvr>
                                    </p:animEffect>
                                  </p:childTnLst>
                                </p:cTn>
                              </p:par>
                              <p:par>
                                <p:cTn id="18" presetID="17" presetClass="entr" presetSubtype="1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strVal val="#ppt_h"/>
                                          </p:val>
                                        </p:tav>
                                        <p:tav tm="100000">
                                          <p:val>
                                            <p:strVal val="#ppt_h"/>
                                          </p:val>
                                        </p:tav>
                                      </p:tavLst>
                                    </p:anim>
                                  </p:childTnLst>
                                </p:cTn>
                              </p:par>
                              <p:par>
                                <p:cTn id="22" presetID="23" presetClass="entr" presetSubtype="16"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0" fill="hold"/>
                                        <p:tgtEl>
                                          <p:spTgt spid="5"/>
                                        </p:tgtEl>
                                        <p:attrNameLst>
                                          <p:attrName>ppt_w</p:attrName>
                                        </p:attrNameLst>
                                      </p:cBhvr>
                                      <p:tavLst>
                                        <p:tav tm="0">
                                          <p:val>
                                            <p:fltVal val="0"/>
                                          </p:val>
                                        </p:tav>
                                        <p:tav tm="100000">
                                          <p:val>
                                            <p:strVal val="#ppt_w"/>
                                          </p:val>
                                        </p:tav>
                                      </p:tavLst>
                                    </p:anim>
                                    <p:anim calcmode="lin" valueType="num">
                                      <p:cBhvr>
                                        <p:cTn id="25" dur="3000" fill="hold"/>
                                        <p:tgtEl>
                                          <p:spTgt spid="5"/>
                                        </p:tgtEl>
                                        <p:attrNameLst>
                                          <p:attrName>ppt_h</p:attrName>
                                        </p:attrNameLst>
                                      </p:cBhvr>
                                      <p:tavLst>
                                        <p:tav tm="0">
                                          <p:val>
                                            <p:fltVal val="0"/>
                                          </p:val>
                                        </p:tav>
                                        <p:tav tm="100000">
                                          <p:val>
                                            <p:strVal val="#ppt_h"/>
                                          </p:val>
                                        </p:tav>
                                      </p:tavLst>
                                    </p:anim>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0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0" y="0"/>
            <a:ext cx="9144000" cy="5143500"/>
          </a:xfrm>
          <a:prstGeom prst="rect">
            <a:avLst/>
          </a:prstGeom>
          <a:solidFill>
            <a:schemeClr val="bg2">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971550" y="4300538"/>
            <a:ext cx="648077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Principalmente el de Abu </a:t>
            </a:r>
            <a:r>
              <a:rPr lang="es-ES" i="1" dirty="0" err="1">
                <a:effectLst>
                  <a:glow rad="101600">
                    <a:schemeClr val="accent2">
                      <a:satMod val="175000"/>
                      <a:alpha val="40000"/>
                    </a:schemeClr>
                  </a:glow>
                  <a:outerShdw blurRad="38100" dist="38100" dir="2700000" algn="tl">
                    <a:srgbClr val="000000">
                      <a:alpha val="43137"/>
                    </a:srgbClr>
                  </a:outerShdw>
                </a:effectLst>
              </a:rPr>
              <a:t>Simbel</a:t>
            </a:r>
            <a:r>
              <a:rPr lang="es-ES" i="1" dirty="0">
                <a:effectLst>
                  <a:glow rad="101600">
                    <a:schemeClr val="accent2">
                      <a:satMod val="175000"/>
                      <a:alpha val="40000"/>
                    </a:schemeClr>
                  </a:glow>
                  <a:outerShdw blurRad="38100" dist="38100" dir="2700000" algn="tl">
                    <a:srgbClr val="000000">
                      <a:alpha val="43137"/>
                    </a:srgbClr>
                  </a:outerShdw>
                </a:effectLst>
              </a:rPr>
              <a:t>, en peligro de desaparición debido a la construcción de la presa de Asuán.</a:t>
            </a:r>
          </a:p>
        </p:txBody>
      </p:sp>
    </p:spTree>
  </p:cSld>
  <p:clrMapOvr>
    <a:masterClrMapping/>
  </p:clrMapOvr>
  <mc:AlternateContent xmlns:mc="http://schemas.openxmlformats.org/markup-compatibility/2006" xmlns:p14="http://schemas.microsoft.com/office/powerpoint/2010/main">
    <mc:Choice Requires="p14">
      <p:transition spd="slow" p14:dur="2500" advTm="17000">
        <p14:glitter dir="u"/>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out)">
                                      <p:cBhvr>
                                        <p:cTn id="17" dur="3000"/>
                                        <p:tgtEl>
                                          <p:spTgt spid="5"/>
                                        </p:tgtEl>
                                      </p:cBhvr>
                                    </p:animEffect>
                                  </p:childTnLst>
                                </p:cTn>
                              </p:par>
                              <p:par>
                                <p:cTn id="18" presetID="17" presetClass="entr" presetSubtype="1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strVal val="#ppt_h"/>
                                          </p:val>
                                        </p:tav>
                                        <p:tav tm="100000">
                                          <p:val>
                                            <p:strVal val="#ppt_h"/>
                                          </p:val>
                                        </p:tav>
                                      </p:tavLst>
                                    </p:anim>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59532" y="3867894"/>
            <a:ext cx="8424936"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Egipto donó cuatro de los templos salvados a distintas </a:t>
            </a:r>
            <a:r>
              <a:rPr lang="es-ES" i="1" dirty="0" smtClean="0">
                <a:effectLst>
                  <a:glow rad="101600">
                    <a:schemeClr val="accent2">
                      <a:satMod val="175000"/>
                      <a:alpha val="40000"/>
                    </a:schemeClr>
                  </a:glow>
                  <a:outerShdw blurRad="38100" dist="38100" dir="2700000" algn="tl">
                    <a:srgbClr val="000000">
                      <a:alpha val="43137"/>
                    </a:srgbClr>
                  </a:outerShdw>
                </a:effectLst>
              </a:rPr>
              <a:t>naciones colaboradoras: </a:t>
            </a:r>
            <a:r>
              <a:rPr lang="es-ES" i="1" dirty="0" err="1" smtClean="0">
                <a:effectLst>
                  <a:glow rad="101600">
                    <a:schemeClr val="accent2">
                      <a:satMod val="175000"/>
                      <a:alpha val="40000"/>
                    </a:schemeClr>
                  </a:glow>
                  <a:outerShdw blurRad="38100" dist="38100" dir="2700000" algn="tl">
                    <a:srgbClr val="000000">
                      <a:alpha val="43137"/>
                    </a:srgbClr>
                  </a:outerShdw>
                </a:effectLst>
              </a:rPr>
              <a:t>Dendur</a:t>
            </a:r>
            <a:r>
              <a:rPr lang="es-ES" i="1" dirty="0">
                <a:effectLst>
                  <a:glow rad="101600">
                    <a:schemeClr val="accent2">
                      <a:satMod val="175000"/>
                      <a:alpha val="40000"/>
                    </a:schemeClr>
                  </a:glow>
                  <a:outerShdw blurRad="38100" dist="38100" dir="2700000" algn="tl">
                    <a:srgbClr val="000000">
                      <a:alpha val="43137"/>
                    </a:srgbClr>
                  </a:outerShdw>
                </a:effectLst>
              </a:rPr>
              <a:t> a los Estados Unidos (se encuentra actualmente en el </a:t>
            </a:r>
            <a:r>
              <a:rPr lang="es-ES" i="1" dirty="0" err="1">
                <a:effectLst>
                  <a:glow rad="101600">
                    <a:schemeClr val="accent2">
                      <a:satMod val="175000"/>
                      <a:alpha val="40000"/>
                    </a:schemeClr>
                  </a:glow>
                  <a:outerShdw blurRad="38100" dist="38100" dir="2700000" algn="tl">
                    <a:srgbClr val="000000">
                      <a:alpha val="43137"/>
                    </a:srgbClr>
                  </a:outerShdw>
                </a:effectLst>
              </a:rPr>
              <a:t>Metropolitan</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Museum</a:t>
            </a:r>
            <a:r>
              <a:rPr lang="es-ES" i="1" dirty="0">
                <a:effectLst>
                  <a:glow rad="101600">
                    <a:schemeClr val="accent2">
                      <a:satMod val="175000"/>
                      <a:alpha val="40000"/>
                    </a:schemeClr>
                  </a:glow>
                  <a:outerShdw blurRad="38100" dist="38100" dir="2700000" algn="tl">
                    <a:srgbClr val="000000">
                      <a:alpha val="43137"/>
                    </a:srgbClr>
                  </a:outerShdw>
                </a:effectLst>
              </a:rPr>
              <a:t> de Nueva York), </a:t>
            </a:r>
            <a:r>
              <a:rPr lang="es-ES" i="1" dirty="0" err="1">
                <a:effectLst>
                  <a:glow rad="101600">
                    <a:schemeClr val="accent2">
                      <a:satMod val="175000"/>
                      <a:alpha val="40000"/>
                    </a:schemeClr>
                  </a:glow>
                  <a:outerShdw blurRad="38100" dist="38100" dir="2700000" algn="tl">
                    <a:srgbClr val="000000">
                      <a:alpha val="43137"/>
                    </a:srgbClr>
                  </a:outerShdw>
                </a:effectLst>
              </a:rPr>
              <a:t>Ellesiya</a:t>
            </a:r>
            <a:r>
              <a:rPr lang="es-ES" i="1" dirty="0">
                <a:effectLst>
                  <a:glow rad="101600">
                    <a:schemeClr val="accent2">
                      <a:satMod val="175000"/>
                      <a:alpha val="40000"/>
                    </a:schemeClr>
                  </a:glow>
                  <a:outerShdw blurRad="38100" dist="38100" dir="2700000" algn="tl">
                    <a:srgbClr val="000000">
                      <a:alpha val="43137"/>
                    </a:srgbClr>
                  </a:outerShdw>
                </a:effectLst>
              </a:rPr>
              <a:t> a Italia (Museo Egipcio de Turín), </a:t>
            </a:r>
            <a:r>
              <a:rPr lang="es-ES" i="1" dirty="0" err="1">
                <a:effectLst>
                  <a:glow rad="101600">
                    <a:schemeClr val="accent2">
                      <a:satMod val="175000"/>
                      <a:alpha val="40000"/>
                    </a:schemeClr>
                  </a:glow>
                  <a:outerShdw blurRad="38100" dist="38100" dir="2700000" algn="tl">
                    <a:srgbClr val="000000">
                      <a:alpha val="43137"/>
                    </a:srgbClr>
                  </a:outerShdw>
                </a:effectLst>
              </a:rPr>
              <a:t>Taffa</a:t>
            </a:r>
            <a:r>
              <a:rPr lang="es-ES" i="1" dirty="0">
                <a:effectLst>
                  <a:glow rad="101600">
                    <a:schemeClr val="accent2">
                      <a:satMod val="175000"/>
                      <a:alpha val="40000"/>
                    </a:schemeClr>
                  </a:glow>
                  <a:outerShdw blurRad="38100" dist="38100" dir="2700000" algn="tl">
                    <a:srgbClr val="000000">
                      <a:alpha val="43137"/>
                    </a:srgbClr>
                  </a:outerShdw>
                </a:effectLst>
              </a:rPr>
              <a:t> a los Países Bajos (</a:t>
            </a:r>
            <a:r>
              <a:rPr lang="es-ES" i="1" dirty="0" err="1">
                <a:effectLst>
                  <a:glow rad="101600">
                    <a:schemeClr val="accent2">
                      <a:satMod val="175000"/>
                      <a:alpha val="40000"/>
                    </a:schemeClr>
                  </a:glow>
                  <a:outerShdw blurRad="38100" dist="38100" dir="2700000" algn="tl">
                    <a:srgbClr val="000000">
                      <a:alpha val="43137"/>
                    </a:srgbClr>
                  </a:outerShdw>
                </a:effectLst>
              </a:rPr>
              <a:t>Rijksmuseum</a:t>
            </a:r>
            <a:r>
              <a:rPr lang="es-ES" i="1" dirty="0">
                <a:effectLst>
                  <a:glow rad="101600">
                    <a:schemeClr val="accent2">
                      <a:satMod val="175000"/>
                      <a:alpha val="40000"/>
                    </a:schemeClr>
                  </a:glow>
                  <a:outerShdw blurRad="38100" dist="38100" dir="2700000" algn="tl">
                    <a:srgbClr val="000000">
                      <a:alpha val="43137"/>
                    </a:srgbClr>
                  </a:outerShdw>
                </a:effectLst>
              </a:rPr>
              <a:t> van </a:t>
            </a:r>
            <a:r>
              <a:rPr lang="es-ES" i="1" dirty="0" err="1">
                <a:effectLst>
                  <a:glow rad="101600">
                    <a:schemeClr val="accent2">
                      <a:satMod val="175000"/>
                      <a:alpha val="40000"/>
                    </a:schemeClr>
                  </a:glow>
                  <a:outerShdw blurRad="38100" dist="38100" dir="2700000" algn="tl">
                    <a:srgbClr val="000000">
                      <a:alpha val="43137"/>
                    </a:srgbClr>
                  </a:outerShdw>
                </a:effectLst>
              </a:rPr>
              <a:t>Oudheden</a:t>
            </a:r>
            <a:r>
              <a:rPr lang="es-ES" i="1" dirty="0">
                <a:effectLst>
                  <a:glow rad="101600">
                    <a:schemeClr val="accent2">
                      <a:satMod val="175000"/>
                      <a:alpha val="40000"/>
                    </a:schemeClr>
                  </a:glow>
                  <a:outerShdw blurRad="38100" dist="38100" dir="2700000" algn="tl">
                    <a:srgbClr val="000000">
                      <a:alpha val="43137"/>
                    </a:srgbClr>
                  </a:outerShdw>
                </a:effectLst>
              </a:rPr>
              <a:t> de Leiden), y </a:t>
            </a:r>
            <a:r>
              <a:rPr lang="es-ES" i="1" dirty="0" err="1" smtClean="0">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 a España.</a:t>
            </a:r>
          </a:p>
        </p:txBody>
      </p:sp>
    </p:spTree>
  </p:cSld>
  <p:clrMapOvr>
    <a:masterClrMapping/>
  </p:clrMapOvr>
  <mc:AlternateContent xmlns:mc="http://schemas.openxmlformats.org/markup-compatibility/2006" xmlns:p14="http://schemas.microsoft.com/office/powerpoint/2010/main">
    <mc:Choice Requires="p14">
      <p:transition spd="slow" p14:dur="2500" advTm="35000">
        <p14:glitter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in)">
                                      <p:cBhvr>
                                        <p:cTn id="11" dur="3000"/>
                                        <p:tgtEl>
                                          <p:spTgt spid="5"/>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23850" y="4083918"/>
            <a:ext cx="84963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Tiene una antigüedad de unos </a:t>
            </a:r>
            <a:r>
              <a:rPr lang="es-ES" i="1" dirty="0" smtClean="0">
                <a:effectLst>
                  <a:glow rad="101600">
                    <a:schemeClr val="accent2">
                      <a:satMod val="175000"/>
                      <a:alpha val="40000"/>
                    </a:schemeClr>
                  </a:glow>
                  <a:outerShdw blurRad="38100" dist="38100" dir="2700000" algn="tl">
                    <a:srgbClr val="000000">
                      <a:alpha val="43137"/>
                    </a:srgbClr>
                  </a:outerShdw>
                </a:effectLst>
              </a:rPr>
              <a:t>2.200 </a:t>
            </a:r>
            <a:r>
              <a:rPr lang="es-ES" i="1" dirty="0">
                <a:effectLst>
                  <a:glow rad="101600">
                    <a:schemeClr val="accent2">
                      <a:satMod val="175000"/>
                      <a:alpha val="40000"/>
                    </a:schemeClr>
                  </a:glow>
                  <a:outerShdw blurRad="38100" dist="38100" dir="2700000" algn="tl">
                    <a:srgbClr val="000000">
                      <a:alpha val="43137"/>
                    </a:srgbClr>
                  </a:outerShdw>
                </a:effectLst>
              </a:rPr>
              <a:t>años. Su núcleo más antiguo fue quizás erigido bajo el faraón Ptolomeo IV </a:t>
            </a:r>
            <a:r>
              <a:rPr lang="es-ES" i="1" dirty="0" err="1" smtClean="0">
                <a:effectLst>
                  <a:glow rad="101600">
                    <a:schemeClr val="accent2">
                      <a:satMod val="175000"/>
                      <a:alpha val="40000"/>
                    </a:schemeClr>
                  </a:glow>
                  <a:outerShdw blurRad="38100" dist="38100" dir="2700000" algn="tl">
                    <a:srgbClr val="000000">
                      <a:alpha val="43137"/>
                    </a:srgbClr>
                  </a:outerShdw>
                </a:effectLst>
              </a:rPr>
              <a:t>Filopator</a:t>
            </a:r>
            <a:r>
              <a:rPr lang="es-ES" i="1" dirty="0">
                <a:effectLst>
                  <a:glow rad="101600">
                    <a:schemeClr val="accent2">
                      <a:satMod val="175000"/>
                      <a:alpha val="40000"/>
                    </a:schemeClr>
                  </a:glow>
                  <a:outerShdw blurRad="38100" dist="38100" dir="2700000" algn="tl">
                    <a:srgbClr val="000000">
                      <a:alpha val="43137"/>
                    </a:srgbClr>
                  </a:outerShdw>
                </a:effectLst>
              </a:rPr>
              <a:t>, y decorado posteriormente por el rey </a:t>
            </a:r>
            <a:r>
              <a:rPr lang="es-ES" i="1" dirty="0" err="1">
                <a:effectLst>
                  <a:glow rad="101600">
                    <a:schemeClr val="accent2">
                      <a:satMod val="175000"/>
                      <a:alpha val="40000"/>
                    </a:schemeClr>
                  </a:glow>
                  <a:outerShdw blurRad="38100" dist="38100" dir="2700000" algn="tl">
                    <a:srgbClr val="000000">
                      <a:alpha val="43137"/>
                    </a:srgbClr>
                  </a:outerShdw>
                </a:effectLst>
              </a:rPr>
              <a:t>nubio</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Adikhalamani</a:t>
            </a:r>
            <a:r>
              <a:rPr lang="es-ES" i="1" dirty="0">
                <a:effectLst>
                  <a:glow rad="101600">
                    <a:schemeClr val="accent2">
                      <a:satMod val="175000"/>
                      <a:alpha val="40000"/>
                    </a:schemeClr>
                  </a:glow>
                  <a:outerShdw blurRad="38100" dist="38100" dir="2700000" algn="tl">
                    <a:srgbClr val="000000">
                      <a:alpha val="43137"/>
                    </a:srgbClr>
                  </a:outerShdw>
                </a:effectLst>
              </a:rPr>
              <a:t> de </a:t>
            </a:r>
            <a:r>
              <a:rPr lang="es-ES" i="1" dirty="0" err="1">
                <a:effectLst>
                  <a:glow rad="101600">
                    <a:schemeClr val="accent2">
                      <a:satMod val="175000"/>
                      <a:alpha val="40000"/>
                    </a:schemeClr>
                  </a:glow>
                  <a:outerShdw blurRad="38100" dist="38100" dir="2700000" algn="tl">
                    <a:srgbClr val="000000">
                      <a:alpha val="43137"/>
                    </a:srgbClr>
                  </a:outerShdw>
                </a:effectLst>
              </a:rPr>
              <a:t>Meroe</a:t>
            </a:r>
            <a:r>
              <a:rPr lang="es-ES" i="1" dirty="0">
                <a:effectLst>
                  <a:glow rad="101600">
                    <a:schemeClr val="accent2">
                      <a:satMod val="175000"/>
                      <a:alpha val="40000"/>
                    </a:schemeClr>
                  </a:glow>
                  <a:outerShdw blurRad="38100" dist="38100" dir="2700000" algn="tl">
                    <a:srgbClr val="000000">
                      <a:alpha val="43137"/>
                    </a:srgbClr>
                  </a:outerShdw>
                </a:effectLst>
              </a:rPr>
              <a:t> hacia 200-180 a. C.</a:t>
            </a:r>
          </a:p>
        </p:txBody>
      </p:sp>
    </p:spTree>
  </p:cSld>
  <p:clrMapOvr>
    <a:masterClrMapping/>
  </p:clrMapOvr>
  <mc:AlternateContent xmlns:mc="http://schemas.openxmlformats.org/markup-compatibility/2006" xmlns:p14="http://schemas.microsoft.com/office/powerpoint/2010/main">
    <mc:Choice Requires="p14">
      <p:transition spd="slow" p14:dur="2500" advTm="25000">
        <p14:glitter dir="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3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fltVal val="0"/>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Ana María\Desktop\546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0863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3" descr="C:\Users\Ana María\Desktop\Lirios-de-Calla-coloridas-flores-Flowerbed-720x1152.jpg"/>
          <p:cNvPicPr>
            <a:picLocks noChangeAspect="1" noChangeArrowheads="1"/>
          </p:cNvPicPr>
          <p:nvPr/>
        </p:nvPicPr>
        <p:blipFill>
          <a:blip r:embed="rId3">
            <a:extLst>
              <a:ext uri="{28A0092B-C50C-407E-A947-70E740481C1C}">
                <a14:useLocalDpi xmlns:a14="http://schemas.microsoft.com/office/drawing/2010/main" val="0"/>
              </a:ext>
            </a:extLst>
          </a:blip>
          <a:srcRect r="50000" b="50000"/>
          <a:stretch>
            <a:fillRect/>
          </a:stretch>
        </p:blipFill>
        <p:spPr bwMode="auto">
          <a:xfrm>
            <a:off x="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C:\Users\Ana María\Desktop\Lirios-de-Calla-coloridas-flores-Flowerbed-720x1152.jpg"/>
          <p:cNvPicPr>
            <a:picLocks noChangeAspect="1" noChangeArrowheads="1"/>
          </p:cNvPicPr>
          <p:nvPr/>
        </p:nvPicPr>
        <p:blipFill>
          <a:blip r:embed="rId3">
            <a:extLst>
              <a:ext uri="{28A0092B-C50C-407E-A947-70E740481C1C}">
                <a14:useLocalDpi xmlns:a14="http://schemas.microsoft.com/office/drawing/2010/main" val="0"/>
              </a:ext>
            </a:extLst>
          </a:blip>
          <a:srcRect l="50000" b="50000"/>
          <a:stretch>
            <a:fillRect/>
          </a:stretch>
        </p:blipFill>
        <p:spPr bwMode="auto">
          <a:xfrm>
            <a:off x="4572000" y="0"/>
            <a:ext cx="4572000" cy="2571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descr="C:\Users\Ana María\Desktop\Lirios-de-Calla-coloridas-flores-Flowerbed-720x1152.jpg"/>
          <p:cNvPicPr>
            <a:picLocks noChangeAspect="1" noChangeArrowheads="1"/>
          </p:cNvPicPr>
          <p:nvPr/>
        </p:nvPicPr>
        <p:blipFill>
          <a:blip r:embed="rId3">
            <a:extLst>
              <a:ext uri="{28A0092B-C50C-407E-A947-70E740481C1C}">
                <a14:useLocalDpi xmlns:a14="http://schemas.microsoft.com/office/drawing/2010/main" val="0"/>
              </a:ext>
            </a:extLst>
          </a:blip>
          <a:srcRect t="50000" r="50000"/>
          <a:stretch>
            <a:fillRect/>
          </a:stretch>
        </p:blipFill>
        <p:spPr bwMode="auto">
          <a:xfrm>
            <a:off x="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C:\Users\Ana María\Desktop\Lirios-de-Calla-coloridas-flores-Flowerbed-720x1152.jpg"/>
          <p:cNvPicPr>
            <a:picLocks noChangeAspect="1" noChangeArrowheads="1"/>
          </p:cNvPicPr>
          <p:nvPr/>
        </p:nvPicPr>
        <p:blipFill>
          <a:blip r:embed="rId3">
            <a:extLst>
              <a:ext uri="{28A0092B-C50C-407E-A947-70E740481C1C}">
                <a14:useLocalDpi xmlns:a14="http://schemas.microsoft.com/office/drawing/2010/main" val="0"/>
              </a:ext>
            </a:extLst>
          </a:blip>
          <a:srcRect l="50000" t="50000"/>
          <a:stretch>
            <a:fillRect/>
          </a:stretch>
        </p:blipFill>
        <p:spPr bwMode="auto">
          <a:xfrm>
            <a:off x="457200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9 CuadroTexto"/>
          <p:cNvSpPr txBox="1"/>
          <p:nvPr/>
        </p:nvSpPr>
        <p:spPr>
          <a:xfrm>
            <a:off x="323528" y="4011910"/>
            <a:ext cx="8281293" cy="923330"/>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Siendo dedicado a Amón de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Amani</a:t>
            </a:r>
            <a:r>
              <a:rPr lang="es-ES" i="1" dirty="0">
                <a:effectLst>
                  <a:glow rad="101600">
                    <a:schemeClr val="accent2">
                      <a:satMod val="175000"/>
                      <a:alpha val="40000"/>
                    </a:schemeClr>
                  </a:glow>
                  <a:outerShdw blurRad="38100" dist="38100" dir="2700000" algn="tl">
                    <a:srgbClr val="000000">
                      <a:alpha val="43137"/>
                    </a:srgbClr>
                  </a:outerShdw>
                </a:effectLst>
              </a:rPr>
              <a:t>", en idioma </a:t>
            </a:r>
            <a:r>
              <a:rPr lang="es-ES" i="1" dirty="0" err="1">
                <a:effectLst>
                  <a:glow rad="101600">
                    <a:schemeClr val="accent2">
                      <a:satMod val="175000"/>
                      <a:alpha val="40000"/>
                    </a:schemeClr>
                  </a:glow>
                  <a:outerShdw blurRad="38100" dist="38100" dir="2700000" algn="tl">
                    <a:srgbClr val="000000">
                      <a:alpha val="43137"/>
                    </a:srgbClr>
                  </a:outerShdw>
                </a:effectLst>
              </a:rPr>
              <a:t>kushita</a:t>
            </a:r>
            <a:r>
              <a:rPr lang="es-ES" i="1" dirty="0">
                <a:effectLst>
                  <a:glow rad="101600">
                    <a:schemeClr val="accent2">
                      <a:satMod val="175000"/>
                      <a:alpha val="40000"/>
                    </a:schemeClr>
                  </a:glow>
                  <a:outerShdw blurRad="38100" dist="38100" dir="2700000" algn="tl">
                    <a:srgbClr val="000000">
                      <a:alpha val="43137"/>
                    </a:srgbClr>
                  </a:outerShdw>
                </a:effectLst>
              </a:rPr>
              <a:t>) e Isis, aunque a decir verdad la mayoría de los investigadores piensan que su erección fue obra de </a:t>
            </a:r>
            <a:r>
              <a:rPr lang="es-ES" i="1" dirty="0" err="1">
                <a:effectLst>
                  <a:glow rad="101600">
                    <a:schemeClr val="accent2">
                      <a:satMod val="175000"/>
                      <a:alpha val="40000"/>
                    </a:schemeClr>
                  </a:glow>
                  <a:outerShdw blurRad="38100" dist="38100" dir="2700000" algn="tl">
                    <a:srgbClr val="000000">
                      <a:alpha val="43137"/>
                    </a:srgbClr>
                  </a:outerShdw>
                </a:effectLst>
              </a:rPr>
              <a:t>Adikhalamani</a:t>
            </a:r>
            <a:r>
              <a:rPr lang="es-ES" i="1" dirty="0">
                <a:effectLst>
                  <a:glow rad="101600">
                    <a:schemeClr val="accent2">
                      <a:satMod val="175000"/>
                      <a:alpha val="40000"/>
                    </a:schemeClr>
                  </a:glow>
                  <a:outerShdw blurRad="38100" dist="38100" dir="2700000" algn="tl">
                    <a:srgbClr val="000000">
                      <a:alpha val="43137"/>
                    </a:srgbClr>
                  </a:outerShdw>
                </a:effectLst>
              </a:rPr>
              <a:t>, interviniendo posteriormente </a:t>
            </a:r>
            <a:r>
              <a:rPr lang="es-ES" i="1" dirty="0" err="1">
                <a:effectLst>
                  <a:glow rad="101600">
                    <a:schemeClr val="accent2">
                      <a:satMod val="175000"/>
                      <a:alpha val="40000"/>
                    </a:schemeClr>
                  </a:glow>
                  <a:outerShdw blurRad="38100" dist="38100" dir="2700000" algn="tl">
                    <a:srgbClr val="000000">
                      <a:alpha val="43137"/>
                    </a:srgbClr>
                  </a:outerShdw>
                </a:effectLst>
              </a:rPr>
              <a:t>Ptolomeo</a:t>
            </a:r>
            <a:r>
              <a:rPr lang="es-ES" i="1" dirty="0">
                <a:effectLst>
                  <a:glow rad="101600">
                    <a:schemeClr val="accent2">
                      <a:satMod val="175000"/>
                      <a:alpha val="40000"/>
                    </a:schemeClr>
                  </a:glow>
                  <a:outerShdw blurRad="38100" dist="38100" dir="2700000" algn="tl">
                    <a:srgbClr val="000000">
                      <a:alpha val="43137"/>
                    </a:srgbClr>
                  </a:outerShdw>
                </a:effectLst>
              </a:rPr>
              <a:t> IV en él.</a:t>
            </a:r>
          </a:p>
        </p:txBody>
      </p:sp>
    </p:spTree>
  </p:cSld>
  <p:clrMapOvr>
    <a:masterClrMapping/>
  </p:clrMapOvr>
  <mc:AlternateContent xmlns:mc="http://schemas.openxmlformats.org/markup-compatibility/2006" xmlns:p14="http://schemas.microsoft.com/office/powerpoint/2010/main">
    <mc:Choice Requires="p14">
      <p:transition spd="slow" p14:dur="2500" advTm="30000">
        <p14:honeycomb/>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strips(downRight)">
                                      <p:cBhvr>
                                        <p:cTn id="7" dur="3000"/>
                                        <p:tgtEl>
                                          <p:spTgt spid="5123"/>
                                        </p:tgtEl>
                                      </p:cBhvr>
                                    </p:animEffect>
                                  </p:childTnLst>
                                </p:cTn>
                              </p:par>
                              <p:par>
                                <p:cTn id="8" presetID="18" presetClass="entr" presetSubtype="1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trips(downLeft)">
                                      <p:cBhvr>
                                        <p:cTn id="10" dur="3000"/>
                                        <p:tgtEl>
                                          <p:spTgt spid="7"/>
                                        </p:tgtEl>
                                      </p:cBhvr>
                                    </p:animEffect>
                                  </p:childTnLst>
                                </p:cTn>
                              </p:par>
                              <p:par>
                                <p:cTn id="11" presetID="18" presetClass="entr" presetSubtype="3"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trips(upRight)">
                                      <p:cBhvr>
                                        <p:cTn id="13" dur="3000"/>
                                        <p:tgtEl>
                                          <p:spTgt spid="8"/>
                                        </p:tgtEl>
                                      </p:cBhvr>
                                    </p:animEffect>
                                  </p:childTnLst>
                                </p:cTn>
                              </p:par>
                              <p:par>
                                <p:cTn id="14" presetID="18" presetClass="entr" presetSubtype="9"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strips(upLeft)">
                                      <p:cBhvr>
                                        <p:cTn id="16" dur="3000"/>
                                        <p:tgtEl>
                                          <p:spTgt spid="9"/>
                                        </p:tgtEl>
                                      </p:cBhvr>
                                    </p:animEffect>
                                  </p:childTnLst>
                                </p:cTn>
                              </p:par>
                            </p:childTnLst>
                          </p:cTn>
                        </p:par>
                        <p:par>
                          <p:cTn id="17" fill="hold" nodeType="afterGroup">
                            <p:stCondLst>
                              <p:cond delay="3000"/>
                            </p:stCondLst>
                            <p:childTnLst>
                              <p:par>
                                <p:cTn id="18" presetID="18" presetClass="exit" presetSubtype="6" fill="hold" nodeType="afterEffect">
                                  <p:stCondLst>
                                    <p:cond delay="0"/>
                                  </p:stCondLst>
                                  <p:childTnLst>
                                    <p:animEffect transition="out" filter="strips(downRight)">
                                      <p:cBhvr>
                                        <p:cTn id="19" dur="3000"/>
                                        <p:tgtEl>
                                          <p:spTgt spid="5123"/>
                                        </p:tgtEl>
                                      </p:cBhvr>
                                    </p:animEffect>
                                    <p:set>
                                      <p:cBhvr>
                                        <p:cTn id="20" dur="1" fill="hold">
                                          <p:stCondLst>
                                            <p:cond delay="2999"/>
                                          </p:stCondLst>
                                        </p:cTn>
                                        <p:tgtEl>
                                          <p:spTgt spid="5123"/>
                                        </p:tgtEl>
                                        <p:attrNameLst>
                                          <p:attrName>style.visibility</p:attrName>
                                        </p:attrNameLst>
                                      </p:cBhvr>
                                      <p:to>
                                        <p:strVal val="hidden"/>
                                      </p:to>
                                    </p:set>
                                  </p:childTnLst>
                                </p:cTn>
                              </p:par>
                              <p:par>
                                <p:cTn id="21" presetID="18" presetClass="exit" presetSubtype="12" fill="hold" nodeType="withEffect">
                                  <p:stCondLst>
                                    <p:cond delay="0"/>
                                  </p:stCondLst>
                                  <p:childTnLst>
                                    <p:animEffect transition="out" filter="strips(downLeft)">
                                      <p:cBhvr>
                                        <p:cTn id="22" dur="3000"/>
                                        <p:tgtEl>
                                          <p:spTgt spid="7"/>
                                        </p:tgtEl>
                                      </p:cBhvr>
                                    </p:animEffect>
                                    <p:set>
                                      <p:cBhvr>
                                        <p:cTn id="23" dur="1" fill="hold">
                                          <p:stCondLst>
                                            <p:cond delay="2999"/>
                                          </p:stCondLst>
                                        </p:cTn>
                                        <p:tgtEl>
                                          <p:spTgt spid="7"/>
                                        </p:tgtEl>
                                        <p:attrNameLst>
                                          <p:attrName>style.visibility</p:attrName>
                                        </p:attrNameLst>
                                      </p:cBhvr>
                                      <p:to>
                                        <p:strVal val="hidden"/>
                                      </p:to>
                                    </p:set>
                                  </p:childTnLst>
                                </p:cTn>
                              </p:par>
                              <p:par>
                                <p:cTn id="24" presetID="18" presetClass="exit" presetSubtype="3" fill="hold" nodeType="withEffect">
                                  <p:stCondLst>
                                    <p:cond delay="0"/>
                                  </p:stCondLst>
                                  <p:childTnLst>
                                    <p:animEffect transition="out" filter="strips(upRight)">
                                      <p:cBhvr>
                                        <p:cTn id="25" dur="3000"/>
                                        <p:tgtEl>
                                          <p:spTgt spid="8"/>
                                        </p:tgtEl>
                                      </p:cBhvr>
                                    </p:animEffect>
                                    <p:set>
                                      <p:cBhvr>
                                        <p:cTn id="26" dur="1" fill="hold">
                                          <p:stCondLst>
                                            <p:cond delay="2999"/>
                                          </p:stCondLst>
                                        </p:cTn>
                                        <p:tgtEl>
                                          <p:spTgt spid="8"/>
                                        </p:tgtEl>
                                        <p:attrNameLst>
                                          <p:attrName>style.visibility</p:attrName>
                                        </p:attrNameLst>
                                      </p:cBhvr>
                                      <p:to>
                                        <p:strVal val="hidden"/>
                                      </p:to>
                                    </p:set>
                                  </p:childTnLst>
                                </p:cTn>
                              </p:par>
                              <p:par>
                                <p:cTn id="27" presetID="18" presetClass="exit" presetSubtype="9" fill="hold" nodeType="withEffect">
                                  <p:stCondLst>
                                    <p:cond delay="0"/>
                                  </p:stCondLst>
                                  <p:childTnLst>
                                    <p:animEffect transition="out" filter="strips(upLeft)">
                                      <p:cBhvr>
                                        <p:cTn id="28" dur="3000"/>
                                        <p:tgtEl>
                                          <p:spTgt spid="9"/>
                                        </p:tgtEl>
                                      </p:cBhvr>
                                    </p:animEffect>
                                    <p:set>
                                      <p:cBhvr>
                                        <p:cTn id="29" dur="1" fill="hold">
                                          <p:stCondLst>
                                            <p:cond delay="2999"/>
                                          </p:stCondLst>
                                        </p:cTn>
                                        <p:tgtEl>
                                          <p:spTgt spid="9"/>
                                        </p:tgtEl>
                                        <p:attrNameLst>
                                          <p:attrName>style.visibility</p:attrName>
                                        </p:attrNameLst>
                                      </p:cBhvr>
                                      <p:to>
                                        <p:strVal val="hidden"/>
                                      </p:to>
                                    </p:set>
                                  </p:childTnLst>
                                </p:cTn>
                              </p:par>
                            </p:childTnLst>
                          </p:cTn>
                        </p:par>
                        <p:par>
                          <p:cTn id="30" fill="hold" nodeType="afterGroup">
                            <p:stCondLst>
                              <p:cond delay="6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na María\Desktop\116570.jpg"/>
          <p:cNvPicPr>
            <a:picLocks noChangeAspect="1" noChangeArrowheads="1"/>
          </p:cNvPicPr>
          <p:nvPr/>
        </p:nvPicPr>
        <p:blipFill>
          <a:blip r:embed="rId2">
            <a:extLst>
              <a:ext uri="{28A0092B-C50C-407E-A947-70E740481C1C}">
                <a14:useLocalDpi xmlns:a14="http://schemas.microsoft.com/office/drawing/2010/main" val="0"/>
              </a:ext>
            </a:extLst>
          </a:blip>
          <a:srcRect l="24800" r="50000"/>
          <a:stretch>
            <a:fillRect/>
          </a:stretch>
        </p:blipFill>
        <p:spPr bwMode="auto">
          <a:xfrm>
            <a:off x="2268538" y="0"/>
            <a:ext cx="23034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116570.jpg"/>
          <p:cNvPicPr>
            <a:picLocks noChangeAspect="1" noChangeArrowheads="1"/>
          </p:cNvPicPr>
          <p:nvPr/>
        </p:nvPicPr>
        <p:blipFill>
          <a:blip r:embed="rId2">
            <a:extLst>
              <a:ext uri="{28A0092B-C50C-407E-A947-70E740481C1C}">
                <a14:useLocalDpi xmlns:a14="http://schemas.microsoft.com/office/drawing/2010/main" val="0"/>
              </a:ext>
            </a:extLst>
          </a:blip>
          <a:srcRect r="75200"/>
          <a:stretch>
            <a:fillRect/>
          </a:stretch>
        </p:blipFill>
        <p:spPr bwMode="auto">
          <a:xfrm>
            <a:off x="0" y="0"/>
            <a:ext cx="2268538"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Users\Ana María\Desktop\116570.jpg"/>
          <p:cNvPicPr>
            <a:picLocks noChangeAspect="1" noChangeArrowheads="1"/>
          </p:cNvPicPr>
          <p:nvPr/>
        </p:nvPicPr>
        <p:blipFill>
          <a:blip r:embed="rId2">
            <a:extLst>
              <a:ext uri="{28A0092B-C50C-407E-A947-70E740481C1C}">
                <a14:useLocalDpi xmlns:a14="http://schemas.microsoft.com/office/drawing/2010/main" val="0"/>
              </a:ext>
            </a:extLst>
          </a:blip>
          <a:srcRect l="50000" r="24800"/>
          <a:stretch>
            <a:fillRect/>
          </a:stretch>
        </p:blipFill>
        <p:spPr bwMode="auto">
          <a:xfrm>
            <a:off x="4572000" y="0"/>
            <a:ext cx="23034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C:\Users\Ana María\Desktop\116570.jpg"/>
          <p:cNvPicPr>
            <a:picLocks noChangeAspect="1" noChangeArrowheads="1"/>
          </p:cNvPicPr>
          <p:nvPr/>
        </p:nvPicPr>
        <p:blipFill>
          <a:blip r:embed="rId2">
            <a:extLst>
              <a:ext uri="{28A0092B-C50C-407E-A947-70E740481C1C}">
                <a14:useLocalDpi xmlns:a14="http://schemas.microsoft.com/office/drawing/2010/main" val="0"/>
              </a:ext>
            </a:extLst>
          </a:blip>
          <a:srcRect l="75200"/>
          <a:stretch>
            <a:fillRect/>
          </a:stretch>
        </p:blipFill>
        <p:spPr bwMode="auto">
          <a:xfrm>
            <a:off x="6875463" y="0"/>
            <a:ext cx="2268537"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1619250" y="4371975"/>
            <a:ext cx="5689054" cy="646113"/>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Posee importantes añadidos de época ptolemaica y romano-imperial (del siglo I a. C. al II d. C.)</a:t>
            </a:r>
          </a:p>
        </p:txBody>
      </p:sp>
    </p:spTree>
  </p:cSld>
  <p:clrMapOvr>
    <a:masterClrMapping/>
  </p:clrMapOvr>
  <mc:AlternateContent xmlns:mc="http://schemas.openxmlformats.org/markup-compatibility/2006" xmlns:p14="http://schemas.microsoft.com/office/powerpoint/2010/main">
    <mc:Choice Requires="p14">
      <p:transition spd="slow" p14:dur="2500" advTm="16000">
        <p14:honeycomb/>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2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1"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2"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anim calcmode="lin" valueType="num">
                                      <p:cBhvr>
                                        <p:cTn id="14"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5"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6"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17" dur="3000" decel="50000">
                                          <p:stCondLst>
                                            <p:cond delay="0"/>
                                          </p:stCondLst>
                                        </p:cTn>
                                        <p:tgtEl>
                                          <p:spTgt spid="5"/>
                                        </p:tgtEl>
                                      </p:cBhvr>
                                    </p:animEffect>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par>
                                <p:cTn id="21" presetID="25"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4"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5"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anim calcmode="lin" valueType="num">
                                      <p:cBhvr>
                                        <p:cTn id="27"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8"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9"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30" dur="3000" decel="50000">
                                          <p:stCondLst>
                                            <p:cond delay="0"/>
                                          </p:stCondLst>
                                        </p:cTn>
                                        <p:tgtEl>
                                          <p:spTgt spid="4"/>
                                        </p:tgtEl>
                                      </p:cBhvr>
                                    </p:animEffect>
                                  </p:childTnLst>
                                </p:cTn>
                              </p:par>
                              <p:par>
                                <p:cTn id="31" presetID="3" presetClass="entr" presetSubtype="5"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linds(vertical)">
                                      <p:cBhvr>
                                        <p:cTn id="33" dur="3000"/>
                                        <p:tgtEl>
                                          <p:spTgt spid="6"/>
                                        </p:tgtEl>
                                      </p:cBhvr>
                                    </p:animEffect>
                                  </p:childTnLst>
                                </p:cTn>
                              </p:par>
                              <p:par>
                                <p:cTn id="34" presetID="25" presetClass="entr" presetSubtype="0" fill="hold"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1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37" dur="1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38" dur="1500" accel="50000" fill="hold">
                                          <p:stCondLst>
                                            <p:cond delay="1500"/>
                                          </p:stCondLst>
                                        </p:cTn>
                                        <p:tgtEl>
                                          <p:spTgt spid="6"/>
                                        </p:tgtEl>
                                        <p:attrNameLst>
                                          <p:attrName>ppt_w</p:attrName>
                                        </p:attrNameLst>
                                      </p:cBhvr>
                                      <p:tavLst>
                                        <p:tav tm="0">
                                          <p:val>
                                            <p:strVal val="#ppt_w*.05"/>
                                          </p:val>
                                        </p:tav>
                                        <p:tav tm="100000">
                                          <p:val>
                                            <p:strVal val="#ppt_w"/>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anim calcmode="lin" valueType="num">
                                      <p:cBhvr>
                                        <p:cTn id="40" dur="1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41" dur="1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42" dur="1500" accel="50000" fill="hold">
                                          <p:stCondLst>
                                            <p:cond delay="1500"/>
                                          </p:stCondLst>
                                        </p:cTn>
                                        <p:tgtEl>
                                          <p:spTgt spid="6"/>
                                        </p:tgtEl>
                                        <p:attrNameLst>
                                          <p:attrName>ppt_y</p:attrName>
                                        </p:attrNameLst>
                                      </p:cBhvr>
                                      <p:tavLst>
                                        <p:tav tm="0">
                                          <p:val>
                                            <p:strVal val="#ppt_y+.1"/>
                                          </p:val>
                                        </p:tav>
                                        <p:tav tm="100000">
                                          <p:val>
                                            <p:strVal val="#ppt_y"/>
                                          </p:val>
                                        </p:tav>
                                      </p:tavLst>
                                    </p:anim>
                                    <p:animEffect transition="in" filter="fade">
                                      <p:cBhvr>
                                        <p:cTn id="43" dur="3000" decel="50000">
                                          <p:stCondLst>
                                            <p:cond delay="0"/>
                                          </p:stCondLst>
                                        </p:cTn>
                                        <p:tgtEl>
                                          <p:spTgt spid="6"/>
                                        </p:tgtEl>
                                      </p:cBhvr>
                                    </p:animEffect>
                                  </p:childTnLst>
                                </p:cTn>
                              </p:par>
                              <p:par>
                                <p:cTn id="44" presetID="3" presetClass="entr" presetSubtype="5"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blinds(vertical)">
                                      <p:cBhvr>
                                        <p:cTn id="46" dur="3000"/>
                                        <p:tgtEl>
                                          <p:spTgt spid="7"/>
                                        </p:tgtEl>
                                      </p:cBhvr>
                                    </p:animEffect>
                                  </p:childTnLst>
                                </p:cTn>
                              </p:par>
                              <p:par>
                                <p:cTn id="47" presetID="25" presetClass="entr" presetSubtype="0"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1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50" dur="1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51" dur="1500" accel="50000" fill="hold">
                                          <p:stCondLst>
                                            <p:cond delay="1500"/>
                                          </p:stCondLst>
                                        </p:cTn>
                                        <p:tgtEl>
                                          <p:spTgt spid="7"/>
                                        </p:tgtEl>
                                        <p:attrNameLst>
                                          <p:attrName>ppt_w</p:attrName>
                                        </p:attrNameLst>
                                      </p:cBhvr>
                                      <p:tavLst>
                                        <p:tav tm="0">
                                          <p:val>
                                            <p:strVal val="#ppt_w*.05"/>
                                          </p:val>
                                        </p:tav>
                                        <p:tav tm="100000">
                                          <p:val>
                                            <p:strVal val="#ppt_w"/>
                                          </p:val>
                                        </p:tav>
                                      </p:tavLst>
                                    </p:anim>
                                    <p:anim calcmode="lin" valueType="num">
                                      <p:cBhvr>
                                        <p:cTn id="52" dur="3000" fill="hold"/>
                                        <p:tgtEl>
                                          <p:spTgt spid="7"/>
                                        </p:tgtEl>
                                        <p:attrNameLst>
                                          <p:attrName>ppt_h</p:attrName>
                                        </p:attrNameLst>
                                      </p:cBhvr>
                                      <p:tavLst>
                                        <p:tav tm="0">
                                          <p:val>
                                            <p:strVal val="#ppt_h"/>
                                          </p:val>
                                        </p:tav>
                                        <p:tav tm="100000">
                                          <p:val>
                                            <p:strVal val="#ppt_h"/>
                                          </p:val>
                                        </p:tav>
                                      </p:tavLst>
                                    </p:anim>
                                    <p:anim calcmode="lin" valueType="num">
                                      <p:cBhvr>
                                        <p:cTn id="53" dur="1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54" dur="1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55" dur="1500" accel="50000" fill="hold">
                                          <p:stCondLst>
                                            <p:cond delay="1500"/>
                                          </p:stCondLst>
                                        </p:cTn>
                                        <p:tgtEl>
                                          <p:spTgt spid="7"/>
                                        </p:tgtEl>
                                        <p:attrNameLst>
                                          <p:attrName>ppt_y</p:attrName>
                                        </p:attrNameLst>
                                      </p:cBhvr>
                                      <p:tavLst>
                                        <p:tav tm="0">
                                          <p:val>
                                            <p:strVal val="#ppt_y+.1"/>
                                          </p:val>
                                        </p:tav>
                                        <p:tav tm="100000">
                                          <p:val>
                                            <p:strVal val="#ppt_y"/>
                                          </p:val>
                                        </p:tav>
                                      </p:tavLst>
                                    </p:anim>
                                    <p:animEffect transition="in" filter="fade">
                                      <p:cBhvr>
                                        <p:cTn id="56" dur="3000" decel="50000">
                                          <p:stCondLst>
                                            <p:cond delay="0"/>
                                          </p:stCondLst>
                                        </p:cTn>
                                        <p:tgtEl>
                                          <p:spTgt spid="7"/>
                                        </p:tgtEl>
                                      </p:cBhvr>
                                    </p:animEffect>
                                  </p:childTnLst>
                                </p:cTn>
                              </p:par>
                            </p:childTnLst>
                          </p:cTn>
                        </p:par>
                        <p:par>
                          <p:cTn id="57" fill="hold" nodeType="afterGroup">
                            <p:stCondLst>
                              <p:cond delay="3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8"/>
                                        </p:tgtEl>
                                        <p:attrNameLst>
                                          <p:attrName>style.visibility</p:attrName>
                                        </p:attrNameLst>
                                      </p:cBhvr>
                                      <p:to>
                                        <p:strVal val="visible"/>
                                      </p:to>
                                    </p:set>
                                    <p:animEffect transition="in" filter="fade">
                                      <p:cBhvr>
                                        <p:cTn id="60" dur="1000"/>
                                        <p:tgtEl>
                                          <p:spTgt spid="8"/>
                                        </p:tgtEl>
                                      </p:cBhvr>
                                    </p:animEffect>
                                    <p:anim calcmode="lin" valueType="num">
                                      <p:cBhvr>
                                        <p:cTn id="61" dur="1000" fill="hold"/>
                                        <p:tgtEl>
                                          <p:spTgt spid="8"/>
                                        </p:tgtEl>
                                        <p:attrNameLst>
                                          <p:attrName>ppt_x</p:attrName>
                                        </p:attrNameLst>
                                      </p:cBhvr>
                                      <p:tavLst>
                                        <p:tav tm="0">
                                          <p:val>
                                            <p:strVal val="#ppt_x-.1"/>
                                          </p:val>
                                        </p:tav>
                                        <p:tav tm="100000">
                                          <p:val>
                                            <p:strVal val="#ppt_x"/>
                                          </p:val>
                                        </p:tav>
                                      </p:tavLst>
                                    </p:anim>
                                    <p:anim calcmode="lin" valueType="num">
                                      <p:cBhvr>
                                        <p:cTn id="6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755650" y="4084638"/>
            <a:ext cx="7920038"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templo de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 se encontraba situado en la pequeña localidad que llevaba este nombre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 en las orillas del río Nilo, próximo a la primera catarata, en la Baja Nubia.</a:t>
            </a:r>
          </a:p>
        </p:txBody>
      </p:sp>
    </p:spTree>
  </p:cSld>
  <p:clrMapOvr>
    <a:masterClrMapping/>
  </p:clrMapOvr>
  <mc:AlternateContent xmlns:mc="http://schemas.openxmlformats.org/markup-compatibility/2006" xmlns:p14="http://schemas.microsoft.com/office/powerpoint/2010/main">
    <mc:Choice Requires="p14">
      <p:transition spd="slow" p14:dur="2000" advTm="23000">
        <p14:ripp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3000"/>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39552" y="4083918"/>
            <a:ext cx="820737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Un poco más al norte, en la isla de </a:t>
            </a:r>
            <a:r>
              <a:rPr lang="es-ES" i="1" dirty="0" err="1">
                <a:effectLst>
                  <a:glow rad="101600">
                    <a:schemeClr val="accent2">
                      <a:satMod val="175000"/>
                      <a:alpha val="40000"/>
                    </a:schemeClr>
                  </a:glow>
                  <a:outerShdw blurRad="38100" dist="38100" dir="2700000" algn="tl">
                    <a:srgbClr val="000000">
                      <a:alpha val="43137"/>
                    </a:srgbClr>
                  </a:outerShdw>
                </a:effectLst>
              </a:rPr>
              <a:t>Filé</a:t>
            </a:r>
            <a:r>
              <a:rPr lang="es-ES" i="1" dirty="0">
                <a:effectLst>
                  <a:glow rad="101600">
                    <a:schemeClr val="accent2">
                      <a:satMod val="175000"/>
                      <a:alpha val="40000"/>
                    </a:schemeClr>
                  </a:glow>
                  <a:outerShdw blurRad="38100" dist="38100" dir="2700000" algn="tl">
                    <a:srgbClr val="000000">
                      <a:alpha val="43137"/>
                    </a:srgbClr>
                  </a:outerShdw>
                </a:effectLst>
              </a:rPr>
              <a:t>, se encontraba el gran santuario de la diosa Isis. El templo de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 formaba indirectamente parte de ese santuario, aunque su culto estaba dedicado al dios Amón de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5000">
        <p15:prstTrans prst="prestig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84213" y="4371975"/>
            <a:ext cx="7776219"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yacimiento arqueológico que se conoce como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 (hoy bajo las aguas del Nilo), los restos más antiguos se remontan al Imperio Medio.</a:t>
            </a:r>
          </a:p>
        </p:txBody>
      </p:sp>
    </p:spTree>
  </p:cSld>
  <p:clrMapOvr>
    <a:masterClrMapping/>
  </p:clrMapOvr>
  <mc:AlternateContent xmlns:mc="http://schemas.openxmlformats.org/markup-compatibility/2006" xmlns:p14="http://schemas.microsoft.com/office/powerpoint/2010/main">
    <mc:Choice Requires="p14">
      <p:transition spd="slow" p14:dur="2000" advTm="20000">
        <p14:ripple dir="lu"/>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17"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ppt_w/2"/>
                                          </p:val>
                                        </p:tav>
                                        <p:tav tm="100000">
                                          <p:val>
                                            <p:strVal val="#ppt_x"/>
                                          </p:val>
                                        </p:tav>
                                      </p:tavLst>
                                    </p:anim>
                                    <p:anim calcmode="lin" valueType="num">
                                      <p:cBhvr>
                                        <p:cTn id="11" dur="3000" fill="hold"/>
                                        <p:tgtEl>
                                          <p:spTgt spid="3"/>
                                        </p:tgtEl>
                                        <p:attrNameLst>
                                          <p:attrName>ppt_y</p:attrName>
                                        </p:attrNameLst>
                                      </p:cBhvr>
                                      <p:tavLst>
                                        <p:tav tm="0">
                                          <p:val>
                                            <p:strVal val="#ppt_y"/>
                                          </p:val>
                                        </p:tav>
                                        <p:tav tm="100000">
                                          <p:val>
                                            <p:strVal val="#ppt_y"/>
                                          </p:val>
                                        </p:tav>
                                      </p:tavLst>
                                    </p:anim>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par>
                                <p:cTn id="14" presetID="8" presetClass="emph" presetSubtype="0" autoRev="1" fill="hold" nodeType="withEffect">
                                  <p:stCondLst>
                                    <p:cond delay="0"/>
                                  </p:stCondLst>
                                  <p:childTnLst>
                                    <p:animRot by="3600000">
                                      <p:cBhvr>
                                        <p:cTn id="15" dur="1000" fill="hold"/>
                                        <p:tgtEl>
                                          <p:spTgt spid="3"/>
                                        </p:tgtEl>
                                        <p:attrNameLst>
                                          <p:attrName>r</p:attrName>
                                        </p:attrNameLst>
                                      </p:cBhvr>
                                    </p:animRo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755576" y="4083918"/>
            <a:ext cx="7848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construcción del templo la inició a comienzos del siglo II a. C. el rey </a:t>
            </a:r>
            <a:r>
              <a:rPr lang="es-ES" i="1" dirty="0" err="1">
                <a:effectLst>
                  <a:glow rad="101600">
                    <a:schemeClr val="accent2">
                      <a:satMod val="175000"/>
                      <a:alpha val="40000"/>
                    </a:schemeClr>
                  </a:glow>
                  <a:outerShdw blurRad="38100" dist="38100" dir="2700000" algn="tl">
                    <a:srgbClr val="000000">
                      <a:alpha val="43137"/>
                    </a:srgbClr>
                  </a:outerShdw>
                </a:effectLst>
              </a:rPr>
              <a:t>nubio</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Adijalamani</a:t>
            </a:r>
            <a:r>
              <a:rPr lang="es-ES" i="1" dirty="0">
                <a:effectLst>
                  <a:glow rad="101600">
                    <a:schemeClr val="accent2">
                      <a:satMod val="175000"/>
                      <a:alpha val="40000"/>
                    </a:schemeClr>
                  </a:glow>
                  <a:outerShdw blurRad="38100" dist="38100" dir="2700000" algn="tl">
                    <a:srgbClr val="000000">
                      <a:alpha val="43137"/>
                    </a:srgbClr>
                  </a:outerShdw>
                </a:effectLst>
              </a:rPr>
              <a:t> de </a:t>
            </a:r>
            <a:r>
              <a:rPr lang="es-ES" i="1" dirty="0" err="1">
                <a:effectLst>
                  <a:glow rad="101600">
                    <a:schemeClr val="accent2">
                      <a:satMod val="175000"/>
                      <a:alpha val="40000"/>
                    </a:schemeClr>
                  </a:glow>
                  <a:outerShdw blurRad="38100" dist="38100" dir="2700000" algn="tl">
                    <a:srgbClr val="000000">
                      <a:alpha val="43137"/>
                    </a:srgbClr>
                  </a:outerShdw>
                </a:effectLst>
              </a:rPr>
              <a:t>Meroe</a:t>
            </a:r>
            <a:r>
              <a:rPr lang="es-ES" i="1" dirty="0">
                <a:effectLst>
                  <a:glow rad="101600">
                    <a:schemeClr val="accent2">
                      <a:satMod val="175000"/>
                      <a:alpha val="40000"/>
                    </a:schemeClr>
                  </a:glow>
                  <a:outerShdw blurRad="38100" dist="38100" dir="2700000" algn="tl">
                    <a:srgbClr val="000000">
                      <a:alpha val="43137"/>
                    </a:srgbClr>
                  </a:outerShdw>
                </a:effectLst>
              </a:rPr>
              <a:t>, quien levantó una capilla dedicada a los dioses Amón e Isis.</a:t>
            </a:r>
          </a:p>
        </p:txBody>
      </p:sp>
    </p:spTree>
  </p:cSld>
  <p:clrMapOvr>
    <a:masterClrMapping/>
  </p:clrMapOvr>
  <mc:AlternateContent xmlns:mc="http://schemas.openxmlformats.org/markup-compatibility/2006" xmlns:p14="http://schemas.microsoft.com/office/powerpoint/2010/main">
    <mc:Choice Requires="p14">
      <p:transition spd="slow" p14:dur="2000" advTm="21000">
        <p14:ripple dir="ld"/>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900113" y="4011613"/>
            <a:ext cx="698425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1F497D"/>
                  </a:outerShdw>
                </a:effectLst>
              </a:rPr>
              <a:t>El templo surge estrechamente vinculado a un hecho histórico de extraordinaria importancia en la historia del Egipto ptolemaico: la llamada "Secesión Tebana“.</a:t>
            </a:r>
          </a:p>
        </p:txBody>
      </p:sp>
    </p:spTree>
  </p:cSld>
  <p:clrMapOvr>
    <a:masterClrMapping/>
  </p:clrMapOvr>
  <mc:AlternateContent xmlns:mc="http://schemas.openxmlformats.org/markup-compatibility/2006" xmlns:p14="http://schemas.microsoft.com/office/powerpoint/2010/main">
    <mc:Choice Requires="p14">
      <p:transition spd="slow" p14:dur="2000" advTm="22000">
        <p14:ripple dir="r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870">
                                          <p:stCondLst>
                                            <p:cond delay="0"/>
                                          </p:stCondLst>
                                        </p:cTn>
                                        <p:tgtEl>
                                          <p:spTgt spid="3"/>
                                        </p:tgtEl>
                                      </p:cBhvr>
                                    </p:animEffect>
                                    <p:anim calcmode="lin" valueType="num">
                                      <p:cBhvr>
                                        <p:cTn id="8" dur="2733"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3"/>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3"/>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3"/>
                                        </p:tgtEl>
                                        <p:attrNameLst>
                                          <p:attrName>ppt_y</p:attrName>
                                        </p:attrNameLst>
                                      </p:cBhvr>
                                      <p:tavLst>
                                        <p:tav tm="0" fmla="#ppt_y-sin(pi*$)/81">
                                          <p:val>
                                            <p:fltVal val="0"/>
                                          </p:val>
                                        </p:tav>
                                        <p:tav tm="100000">
                                          <p:val>
                                            <p:fltVal val="1"/>
                                          </p:val>
                                        </p:tav>
                                      </p:tavLst>
                                    </p:anim>
                                    <p:animScale>
                                      <p:cBhvr>
                                        <p:cTn id="13" dur="39">
                                          <p:stCondLst>
                                            <p:cond delay="975"/>
                                          </p:stCondLst>
                                        </p:cTn>
                                        <p:tgtEl>
                                          <p:spTgt spid="3"/>
                                        </p:tgtEl>
                                      </p:cBhvr>
                                      <p:to x="100000" y="60000"/>
                                    </p:animScale>
                                    <p:animScale>
                                      <p:cBhvr>
                                        <p:cTn id="14" dur="249" decel="50000">
                                          <p:stCondLst>
                                            <p:cond delay="1014"/>
                                          </p:stCondLst>
                                        </p:cTn>
                                        <p:tgtEl>
                                          <p:spTgt spid="3"/>
                                        </p:tgtEl>
                                      </p:cBhvr>
                                      <p:to x="100000" y="100000"/>
                                    </p:animScale>
                                    <p:animScale>
                                      <p:cBhvr>
                                        <p:cTn id="15" dur="39">
                                          <p:stCondLst>
                                            <p:cond delay="1968"/>
                                          </p:stCondLst>
                                        </p:cTn>
                                        <p:tgtEl>
                                          <p:spTgt spid="3"/>
                                        </p:tgtEl>
                                      </p:cBhvr>
                                      <p:to x="100000" y="80000"/>
                                    </p:animScale>
                                    <p:animScale>
                                      <p:cBhvr>
                                        <p:cTn id="16" dur="249" decel="50000">
                                          <p:stCondLst>
                                            <p:cond delay="2007"/>
                                          </p:stCondLst>
                                        </p:cTn>
                                        <p:tgtEl>
                                          <p:spTgt spid="3"/>
                                        </p:tgtEl>
                                      </p:cBhvr>
                                      <p:to x="100000" y="100000"/>
                                    </p:animScale>
                                    <p:animScale>
                                      <p:cBhvr>
                                        <p:cTn id="17" dur="39">
                                          <p:stCondLst>
                                            <p:cond delay="2463"/>
                                          </p:stCondLst>
                                        </p:cTn>
                                        <p:tgtEl>
                                          <p:spTgt spid="3"/>
                                        </p:tgtEl>
                                      </p:cBhvr>
                                      <p:to x="100000" y="90000"/>
                                    </p:animScale>
                                    <p:animScale>
                                      <p:cBhvr>
                                        <p:cTn id="18" dur="249" decel="50000">
                                          <p:stCondLst>
                                            <p:cond delay="2502"/>
                                          </p:stCondLst>
                                        </p:cTn>
                                        <p:tgtEl>
                                          <p:spTgt spid="3"/>
                                        </p:tgtEl>
                                      </p:cBhvr>
                                      <p:to x="100000" y="100000"/>
                                    </p:animScale>
                                    <p:animScale>
                                      <p:cBhvr>
                                        <p:cTn id="19" dur="39">
                                          <p:stCondLst>
                                            <p:cond delay="2712"/>
                                          </p:stCondLst>
                                        </p:cTn>
                                        <p:tgtEl>
                                          <p:spTgt spid="3"/>
                                        </p:tgtEl>
                                      </p:cBhvr>
                                      <p:to x="100000" y="95000"/>
                                    </p:animScale>
                                    <p:animScale>
                                      <p:cBhvr>
                                        <p:cTn id="20" dur="249" decel="50000">
                                          <p:stCondLst>
                                            <p:cond delay="2751"/>
                                          </p:stCondLst>
                                        </p:cTn>
                                        <p:tgtEl>
                                          <p:spTgt spid="3"/>
                                        </p:tgtEl>
                                      </p:cBhvr>
                                      <p:to x="100000" y="100000"/>
                                    </p:animScale>
                                  </p:childTnLst>
                                </p:cTn>
                              </p:par>
                              <p:par>
                                <p:cTn id="21" presetID="30"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2400" decel="100000"/>
                                        <p:tgtEl>
                                          <p:spTgt spid="3"/>
                                        </p:tgtEl>
                                      </p:cBhvr>
                                    </p:animEffect>
                                    <p:anim calcmode="lin" valueType="num">
                                      <p:cBhvr>
                                        <p:cTn id="24" dur="2400" decel="100000" fill="hold"/>
                                        <p:tgtEl>
                                          <p:spTgt spid="3"/>
                                        </p:tgtEl>
                                        <p:attrNameLst>
                                          <p:attrName>style.rotation</p:attrName>
                                        </p:attrNameLst>
                                      </p:cBhvr>
                                      <p:tavLst>
                                        <p:tav tm="0">
                                          <p:val>
                                            <p:fltVal val="-90"/>
                                          </p:val>
                                        </p:tav>
                                        <p:tav tm="100000">
                                          <p:val>
                                            <p:fltVal val="0"/>
                                          </p:val>
                                        </p:tav>
                                      </p:tavLst>
                                    </p:anim>
                                    <p:anim calcmode="lin" valueType="num">
                                      <p:cBhvr>
                                        <p:cTn id="25" dur="2400" decel="100000" fill="hold"/>
                                        <p:tgtEl>
                                          <p:spTgt spid="3"/>
                                        </p:tgtEl>
                                        <p:attrNameLst>
                                          <p:attrName>ppt_x</p:attrName>
                                        </p:attrNameLst>
                                      </p:cBhvr>
                                      <p:tavLst>
                                        <p:tav tm="0">
                                          <p:val>
                                            <p:strVal val="#ppt_x+0.4"/>
                                          </p:val>
                                        </p:tav>
                                        <p:tav tm="100000">
                                          <p:val>
                                            <p:strVal val="#ppt_x-0.05"/>
                                          </p:val>
                                        </p:tav>
                                      </p:tavLst>
                                    </p:anim>
                                    <p:anim calcmode="lin" valueType="num">
                                      <p:cBhvr>
                                        <p:cTn id="26" dur="2400" decel="100000" fill="hold"/>
                                        <p:tgtEl>
                                          <p:spTgt spid="3"/>
                                        </p:tgtEl>
                                        <p:attrNameLst>
                                          <p:attrName>ppt_y</p:attrName>
                                        </p:attrNameLst>
                                      </p:cBhvr>
                                      <p:tavLst>
                                        <p:tav tm="0">
                                          <p:val>
                                            <p:strVal val="#ppt_y-0.4"/>
                                          </p:val>
                                        </p:tav>
                                        <p:tav tm="100000">
                                          <p:val>
                                            <p:strVal val="#ppt_y+0.1"/>
                                          </p:val>
                                        </p:tav>
                                      </p:tavLst>
                                    </p:anim>
                                    <p:anim calcmode="lin" valueType="num">
                                      <p:cBhvr>
                                        <p:cTn id="27" dur="600" accel="100000" fill="hold">
                                          <p:stCondLst>
                                            <p:cond delay="2400"/>
                                          </p:stCondLst>
                                        </p:cTn>
                                        <p:tgtEl>
                                          <p:spTgt spid="3"/>
                                        </p:tgtEl>
                                        <p:attrNameLst>
                                          <p:attrName>ppt_x</p:attrName>
                                        </p:attrNameLst>
                                      </p:cBhvr>
                                      <p:tavLst>
                                        <p:tav tm="0">
                                          <p:val>
                                            <p:strVal val="#ppt_x-0.05"/>
                                          </p:val>
                                        </p:tav>
                                        <p:tav tm="100000">
                                          <p:val>
                                            <p:strVal val="#ppt_x"/>
                                          </p:val>
                                        </p:tav>
                                      </p:tavLst>
                                    </p:anim>
                                    <p:anim calcmode="lin" valueType="num">
                                      <p:cBhvr>
                                        <p:cTn id="28" dur="600" accel="100000" fill="hold">
                                          <p:stCondLst>
                                            <p:cond delay="2400"/>
                                          </p:stCondLst>
                                        </p:cTn>
                                        <p:tgtEl>
                                          <p:spTgt spid="3"/>
                                        </p:tgtEl>
                                        <p:attrNameLst>
                                          <p:attrName>ppt_y</p:attrName>
                                        </p:attrNameLst>
                                      </p:cBhvr>
                                      <p:tavLst>
                                        <p:tav tm="0">
                                          <p:val>
                                            <p:strVal val="#ppt_y+0.1"/>
                                          </p:val>
                                        </p:tav>
                                        <p:tav tm="100000">
                                          <p:val>
                                            <p:strVal val="#ppt_y"/>
                                          </p:val>
                                        </p:tav>
                                      </p:tavLst>
                                    </p:anim>
                                  </p:childTnLst>
                                </p:cTn>
                              </p:par>
                            </p:childTnLst>
                          </p:cTn>
                        </p:par>
                        <p:par>
                          <p:cTn id="29" fill="hold" nodeType="afterGroup">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C:\Users\Ana María\Desktop\ENAGU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C:\Users\Ana María\Desktop\ENAGU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683568" y="4083918"/>
            <a:ext cx="7704856"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 la llegada de los romanos y la incorporación de Egipto al Imperio, se realizaron nuevas obras de ampliación en el templo, fechables bajo los principados de Augusto y Tiberio.</a:t>
            </a:r>
          </a:p>
        </p:txBody>
      </p:sp>
    </p:spTree>
  </p:cSld>
  <p:clrMapOvr>
    <a:masterClrMapping/>
  </p:clrMapOvr>
  <mc:AlternateContent xmlns:mc="http://schemas.openxmlformats.org/markup-compatibility/2006" xmlns:p14="http://schemas.microsoft.com/office/powerpoint/2010/main">
    <mc:Choice Requires="p14">
      <p:transition spd="slow" p14:dur="2000" advTm="23000">
        <p:wheel spokes="1"/>
      </p:transition>
    </mc:Choice>
    <mc:Fallback xmlns="">
      <p:transition spd="slow" advTm="23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9221"/>
                                        </p:tgtEl>
                                      </p:cBhvr>
                                    </p:animEffect>
                                    <p:set>
                                      <p:cBhvr>
                                        <p:cTn id="7" dur="1" fill="hold">
                                          <p:stCondLst>
                                            <p:cond delay="2999"/>
                                          </p:stCondLst>
                                        </p:cTn>
                                        <p:tgtEl>
                                          <p:spTgt spid="9221"/>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23" presetClass="entr" presetSubtype="27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strVal val="2/3*#ppt_w"/>
                                          </p:val>
                                        </p:tav>
                                        <p:tav tm="100000">
                                          <p:val>
                                            <p:strVal val="#ppt_w"/>
                                          </p:val>
                                        </p:tav>
                                      </p:tavLst>
                                    </p:anim>
                                    <p:anim calcmode="lin" valueType="num">
                                      <p:cBhvr>
                                        <p:cTn id="14" dur="3000" fill="hold"/>
                                        <p:tgtEl>
                                          <p:spTgt spid="7"/>
                                        </p:tgtEl>
                                        <p:attrNameLst>
                                          <p:attrName>ppt_h</p:attrName>
                                        </p:attrNameLst>
                                      </p:cBhvr>
                                      <p:tavLst>
                                        <p:tav tm="0">
                                          <p:val>
                                            <p:strVal val="2/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3000"/>
                                        <p:tgtEl>
                                          <p:spTgt spid="7"/>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palmeracaida.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C:\Users\Ana María\Desktop\palmeracaida.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Intercalar"/>
          <p:cNvSpPr/>
          <p:nvPr/>
        </p:nvSpPr>
        <p:spPr>
          <a:xfrm>
            <a:off x="0" y="0"/>
            <a:ext cx="9144000" cy="5143500"/>
          </a:xfrm>
          <a:prstGeom prst="flowChartCollat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uadroTexto"/>
          <p:cNvSpPr txBox="1"/>
          <p:nvPr/>
        </p:nvSpPr>
        <p:spPr>
          <a:xfrm>
            <a:off x="827088" y="4084638"/>
            <a:ext cx="6481216" cy="923925"/>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Tras la anexión de Egipto por el Imperio Romano, fueron los emperadores Augusto, Tiberio y, tal vez Adriano, quienes culminaron la construcción y decoración del edificio.</a:t>
            </a:r>
          </a:p>
        </p:txBody>
      </p:sp>
    </p:spTree>
  </p:cSld>
  <p:clrMapOvr>
    <a:masterClrMapping/>
  </p:clrMapOvr>
  <mc:AlternateContent xmlns:mc="http://schemas.openxmlformats.org/markup-compatibility/2006" xmlns:p14="http://schemas.microsoft.com/office/powerpoint/2010/main">
    <mc:Choice Requires="p14">
      <p:transition spd="slow" p14:dur="2000" advTm="24000">
        <p14:wheelReverse spokes="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2000"/>
                                        <p:tgtEl>
                                          <p:spTgt spid="5"/>
                                        </p:tgtEl>
                                      </p:cBhvr>
                                    </p:animEffect>
                                  </p:childTnLst>
                                </p:cTn>
                              </p:par>
                            </p:childTnLst>
                          </p:cTn>
                        </p:par>
                        <p:par>
                          <p:cTn id="8" fill="hold" nodeType="afterGroup">
                            <p:stCondLst>
                              <p:cond delay="2000"/>
                            </p:stCondLst>
                            <p:childTnLst>
                              <p:par>
                                <p:cTn id="9" presetID="17"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2000" fill="hold"/>
                                        <p:tgtEl>
                                          <p:spTgt spid="8"/>
                                        </p:tgtEl>
                                        <p:attrNameLst>
                                          <p:attrName>ppt_x</p:attrName>
                                        </p:attrNameLst>
                                      </p:cBhvr>
                                      <p:tavLst>
                                        <p:tav tm="0">
                                          <p:val>
                                            <p:strVal val="#ppt_x+#ppt_w/2"/>
                                          </p:val>
                                        </p:tav>
                                        <p:tav tm="100000">
                                          <p:val>
                                            <p:strVal val="#ppt_x"/>
                                          </p:val>
                                        </p:tav>
                                      </p:tavLst>
                                    </p:anim>
                                    <p:anim calcmode="lin" valueType="num">
                                      <p:cBhvr>
                                        <p:cTn id="12" dur="2000" fill="hold"/>
                                        <p:tgtEl>
                                          <p:spTgt spid="8"/>
                                        </p:tgtEl>
                                        <p:attrNameLst>
                                          <p:attrName>ppt_y</p:attrName>
                                        </p:attrNameLst>
                                      </p:cBhvr>
                                      <p:tavLst>
                                        <p:tav tm="0">
                                          <p:val>
                                            <p:strVal val="#ppt_y"/>
                                          </p:val>
                                        </p:tav>
                                        <p:tav tm="100000">
                                          <p:val>
                                            <p:strVal val="#ppt_y"/>
                                          </p:val>
                                        </p:tav>
                                      </p:tavLst>
                                    </p:anim>
                                    <p:anim calcmode="lin" valueType="num">
                                      <p:cBhvr>
                                        <p:cTn id="13" dur="2000" fill="hold"/>
                                        <p:tgtEl>
                                          <p:spTgt spid="8"/>
                                        </p:tgtEl>
                                        <p:attrNameLst>
                                          <p:attrName>ppt_w</p:attrName>
                                        </p:attrNameLst>
                                      </p:cBhvr>
                                      <p:tavLst>
                                        <p:tav tm="0">
                                          <p:val>
                                            <p:fltVal val="0"/>
                                          </p:val>
                                        </p:tav>
                                        <p:tav tm="100000">
                                          <p:val>
                                            <p:strVal val="#ppt_w"/>
                                          </p:val>
                                        </p:tav>
                                      </p:tavLst>
                                    </p:anim>
                                    <p:anim calcmode="lin" valueType="num">
                                      <p:cBhvr>
                                        <p:cTn id="14" dur="2000" fill="hold"/>
                                        <p:tgtEl>
                                          <p:spTgt spid="8"/>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2000" fill="hold"/>
                                        <p:tgtEl>
                                          <p:spTgt spid="8"/>
                                        </p:tgtEl>
                                        <p:attrNameLst>
                                          <p:attrName>ppt_w</p:attrName>
                                        </p:attrNameLst>
                                      </p:cBhvr>
                                      <p:tavLst>
                                        <p:tav tm="0">
                                          <p:val>
                                            <p:fltVal val="0"/>
                                          </p:val>
                                        </p:tav>
                                        <p:tav tm="100000">
                                          <p:val>
                                            <p:strVal val="#ppt_w"/>
                                          </p:val>
                                        </p:tav>
                                      </p:tavLst>
                                    </p:anim>
                                    <p:anim calcmode="lin" valueType="num">
                                      <p:cBhvr>
                                        <p:cTn id="18" dur="2000" fill="hold"/>
                                        <p:tgtEl>
                                          <p:spTgt spid="8"/>
                                        </p:tgtEl>
                                        <p:attrNameLst>
                                          <p:attrName>ppt_h</p:attrName>
                                        </p:attrNameLst>
                                      </p:cBhvr>
                                      <p:tavLst>
                                        <p:tav tm="0">
                                          <p:val>
                                            <p:fltVal val="0"/>
                                          </p:val>
                                        </p:tav>
                                        <p:tav tm="100000">
                                          <p:val>
                                            <p:strVal val="#ppt_h"/>
                                          </p:val>
                                        </p:tav>
                                      </p:tavLst>
                                    </p:anim>
                                  </p:childTnLst>
                                </p:cTn>
                              </p:par>
                              <p:par>
                                <p:cTn id="19" presetID="14" presetClass="entr" presetSubtype="5"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randombar(vertical)">
                                      <p:cBhvr>
                                        <p:cTn id="21" dur="2000"/>
                                        <p:tgtEl>
                                          <p:spTgt spid="8"/>
                                        </p:tgtEl>
                                      </p:cBhvr>
                                    </p:animEffect>
                                  </p:childTnLst>
                                </p:cTn>
                              </p:par>
                              <p:par>
                                <p:cTn id="22" presetID="17" presetClass="entr" presetSubtype="8" fill="hold" nodeType="withEffect">
                                  <p:stCondLst>
                                    <p:cond delay="0"/>
                                  </p:stCondLst>
                                  <p:childTnLst>
                                    <p:set>
                                      <p:cBhvr>
                                        <p:cTn id="23" dur="1" fill="hold">
                                          <p:stCondLst>
                                            <p:cond delay="0"/>
                                          </p:stCondLst>
                                        </p:cTn>
                                        <p:tgtEl>
                                          <p:spTgt spid="4098"/>
                                        </p:tgtEl>
                                        <p:attrNameLst>
                                          <p:attrName>style.visibility</p:attrName>
                                        </p:attrNameLst>
                                      </p:cBhvr>
                                      <p:to>
                                        <p:strVal val="visible"/>
                                      </p:to>
                                    </p:set>
                                    <p:anim calcmode="lin" valueType="num">
                                      <p:cBhvr>
                                        <p:cTn id="24" dur="2000" fill="hold"/>
                                        <p:tgtEl>
                                          <p:spTgt spid="4098"/>
                                        </p:tgtEl>
                                        <p:attrNameLst>
                                          <p:attrName>ppt_x</p:attrName>
                                        </p:attrNameLst>
                                      </p:cBhvr>
                                      <p:tavLst>
                                        <p:tav tm="0">
                                          <p:val>
                                            <p:strVal val="#ppt_x-#ppt_w/2"/>
                                          </p:val>
                                        </p:tav>
                                        <p:tav tm="100000">
                                          <p:val>
                                            <p:strVal val="#ppt_x"/>
                                          </p:val>
                                        </p:tav>
                                      </p:tavLst>
                                    </p:anim>
                                    <p:anim calcmode="lin" valueType="num">
                                      <p:cBhvr>
                                        <p:cTn id="25" dur="2000" fill="hold"/>
                                        <p:tgtEl>
                                          <p:spTgt spid="4098"/>
                                        </p:tgtEl>
                                        <p:attrNameLst>
                                          <p:attrName>ppt_y</p:attrName>
                                        </p:attrNameLst>
                                      </p:cBhvr>
                                      <p:tavLst>
                                        <p:tav tm="0">
                                          <p:val>
                                            <p:strVal val="#ppt_y"/>
                                          </p:val>
                                        </p:tav>
                                        <p:tav tm="100000">
                                          <p:val>
                                            <p:strVal val="#ppt_y"/>
                                          </p:val>
                                        </p:tav>
                                      </p:tavLst>
                                    </p:anim>
                                    <p:anim calcmode="lin" valueType="num">
                                      <p:cBhvr>
                                        <p:cTn id="26" dur="2000" fill="hold"/>
                                        <p:tgtEl>
                                          <p:spTgt spid="4098"/>
                                        </p:tgtEl>
                                        <p:attrNameLst>
                                          <p:attrName>ppt_w</p:attrName>
                                        </p:attrNameLst>
                                      </p:cBhvr>
                                      <p:tavLst>
                                        <p:tav tm="0">
                                          <p:val>
                                            <p:fltVal val="0"/>
                                          </p:val>
                                        </p:tav>
                                        <p:tav tm="100000">
                                          <p:val>
                                            <p:strVal val="#ppt_w"/>
                                          </p:val>
                                        </p:tav>
                                      </p:tavLst>
                                    </p:anim>
                                    <p:anim calcmode="lin" valueType="num">
                                      <p:cBhvr>
                                        <p:cTn id="27" dur="2000" fill="hold"/>
                                        <p:tgtEl>
                                          <p:spTgt spid="4098"/>
                                        </p:tgtEl>
                                        <p:attrNameLst>
                                          <p:attrName>ppt_h</p:attrName>
                                        </p:attrNameLst>
                                      </p:cBhvr>
                                      <p:tavLst>
                                        <p:tav tm="0">
                                          <p:val>
                                            <p:strVal val="#ppt_h"/>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4098"/>
                                        </p:tgtEl>
                                        <p:attrNameLst>
                                          <p:attrName>style.visibility</p:attrName>
                                        </p:attrNameLst>
                                      </p:cBhvr>
                                      <p:to>
                                        <p:strVal val="visible"/>
                                      </p:to>
                                    </p:set>
                                    <p:anim calcmode="lin" valueType="num">
                                      <p:cBhvr>
                                        <p:cTn id="30" dur="2000" fill="hold"/>
                                        <p:tgtEl>
                                          <p:spTgt spid="4098"/>
                                        </p:tgtEl>
                                        <p:attrNameLst>
                                          <p:attrName>ppt_w</p:attrName>
                                        </p:attrNameLst>
                                      </p:cBhvr>
                                      <p:tavLst>
                                        <p:tav tm="0">
                                          <p:val>
                                            <p:fltVal val="0"/>
                                          </p:val>
                                        </p:tav>
                                        <p:tav tm="100000">
                                          <p:val>
                                            <p:strVal val="#ppt_w"/>
                                          </p:val>
                                        </p:tav>
                                      </p:tavLst>
                                    </p:anim>
                                    <p:anim calcmode="lin" valueType="num">
                                      <p:cBhvr>
                                        <p:cTn id="31" dur="2000" fill="hold"/>
                                        <p:tgtEl>
                                          <p:spTgt spid="4098"/>
                                        </p:tgtEl>
                                        <p:attrNameLst>
                                          <p:attrName>ppt_h</p:attrName>
                                        </p:attrNameLst>
                                      </p:cBhvr>
                                      <p:tavLst>
                                        <p:tav tm="0">
                                          <p:val>
                                            <p:fltVal val="0"/>
                                          </p:val>
                                        </p:tav>
                                        <p:tav tm="100000">
                                          <p:val>
                                            <p:strVal val="#ppt_h"/>
                                          </p:val>
                                        </p:tav>
                                      </p:tavLst>
                                    </p:anim>
                                  </p:childTnLst>
                                </p:cTn>
                              </p:par>
                              <p:par>
                                <p:cTn id="32" presetID="14" presetClass="entr" presetSubtype="5" fill="hold" nodeType="withEffect">
                                  <p:stCondLst>
                                    <p:cond delay="0"/>
                                  </p:stCondLst>
                                  <p:childTnLst>
                                    <p:set>
                                      <p:cBhvr>
                                        <p:cTn id="33" dur="1" fill="hold">
                                          <p:stCondLst>
                                            <p:cond delay="0"/>
                                          </p:stCondLst>
                                        </p:cTn>
                                        <p:tgtEl>
                                          <p:spTgt spid="4098"/>
                                        </p:tgtEl>
                                        <p:attrNameLst>
                                          <p:attrName>style.visibility</p:attrName>
                                        </p:attrNameLst>
                                      </p:cBhvr>
                                      <p:to>
                                        <p:strVal val="visible"/>
                                      </p:to>
                                    </p:set>
                                    <p:animEffect transition="in" filter="randombar(vertical)">
                                      <p:cBhvr>
                                        <p:cTn id="34" dur="2000"/>
                                        <p:tgtEl>
                                          <p:spTgt spid="4098"/>
                                        </p:tgtEl>
                                      </p:cBhvr>
                                    </p:animEffect>
                                  </p:childTnLst>
                                </p:cTn>
                              </p:par>
                            </p:childTnLst>
                          </p:cTn>
                        </p:par>
                        <p:par>
                          <p:cTn id="35" fill="hold" nodeType="afterGroup">
                            <p:stCondLst>
                              <p:cond delay="4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250825" y="4300538"/>
            <a:ext cx="864235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 el cierre de los santuarios de Isis en </a:t>
            </a:r>
            <a:r>
              <a:rPr lang="es-ES" i="1" dirty="0" err="1">
                <a:effectLst>
                  <a:glow rad="101600">
                    <a:schemeClr val="accent2">
                      <a:satMod val="175000"/>
                      <a:alpha val="40000"/>
                    </a:schemeClr>
                  </a:glow>
                  <a:outerShdw blurRad="38100" dist="38100" dir="2700000" algn="tl">
                    <a:srgbClr val="000000">
                      <a:alpha val="43137"/>
                    </a:srgbClr>
                  </a:outerShdw>
                </a:effectLst>
              </a:rPr>
              <a:t>Filé</a:t>
            </a:r>
            <a:r>
              <a:rPr lang="es-ES" i="1" dirty="0">
                <a:effectLst>
                  <a:glow rad="101600">
                    <a:schemeClr val="accent2">
                      <a:satMod val="175000"/>
                      <a:alpha val="40000"/>
                    </a:schemeClr>
                  </a:glow>
                  <a:outerShdw blurRad="38100" dist="38100" dir="2700000" algn="tl">
                    <a:srgbClr val="000000">
                      <a:alpha val="43137"/>
                    </a:srgbClr>
                  </a:outerShdw>
                </a:effectLst>
              </a:rPr>
              <a:t> en el siglo VI, el templo dejó de ser lugar de culto pagano, y comenzó su progresivo abandono y deterioro.</a:t>
            </a:r>
          </a:p>
        </p:txBody>
      </p:sp>
    </p:spTree>
  </p:cSld>
  <p:clrMapOvr>
    <a:masterClrMapping/>
  </p:clrMapOvr>
  <mc:AlternateContent xmlns:mc="http://schemas.openxmlformats.org/markup-compatibility/2006" xmlns:p14="http://schemas.microsoft.com/office/powerpoint/2010/main">
    <mc:Choice Requires="p14">
      <p:transition spd="slow" p14:dur="2500" advTm="21000">
        <p14:shred/>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3000"/>
                                        <p:tgtEl>
                                          <p:spTgt spid="3"/>
                                        </p:tgtEl>
                                      </p:cBhvr>
                                    </p:animEffect>
                                  </p:childTnLst>
                                </p:cTn>
                              </p:par>
                              <p:par>
                                <p:cTn id="8" presetID="37"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3000"/>
                                        <p:tgtEl>
                                          <p:spTgt spid="3"/>
                                        </p:tgtEl>
                                      </p:cBhvr>
                                    </p:animEffect>
                                    <p:anim calcmode="lin" valueType="num">
                                      <p:cBhvr>
                                        <p:cTn id="11" dur="3000" fill="hold"/>
                                        <p:tgtEl>
                                          <p:spTgt spid="3"/>
                                        </p:tgtEl>
                                        <p:attrNameLst>
                                          <p:attrName>ppt_x</p:attrName>
                                        </p:attrNameLst>
                                      </p:cBhvr>
                                      <p:tavLst>
                                        <p:tav tm="0">
                                          <p:val>
                                            <p:strVal val="#ppt_x"/>
                                          </p:val>
                                        </p:tav>
                                        <p:tav tm="100000">
                                          <p:val>
                                            <p:strVal val="#ppt_x"/>
                                          </p:val>
                                        </p:tav>
                                      </p:tavLst>
                                    </p:anim>
                                    <p:anim calcmode="lin" valueType="num">
                                      <p:cBhvr>
                                        <p:cTn id="12" dur="2700" decel="100000" fill="hold"/>
                                        <p:tgtEl>
                                          <p:spTgt spid="3"/>
                                        </p:tgtEl>
                                        <p:attrNameLst>
                                          <p:attrName>ppt_y</p:attrName>
                                        </p:attrNameLst>
                                      </p:cBhvr>
                                      <p:tavLst>
                                        <p:tav tm="0">
                                          <p:val>
                                            <p:strVal val="#ppt_y+1"/>
                                          </p:val>
                                        </p:tav>
                                        <p:tav tm="100000">
                                          <p:val>
                                            <p:strVal val="#ppt_y-.03"/>
                                          </p:val>
                                        </p:tav>
                                      </p:tavLst>
                                    </p:anim>
                                    <p:anim calcmode="lin" valueType="num">
                                      <p:cBhvr>
                                        <p:cTn id="13" dur="300" accel="100000" fill="hold">
                                          <p:stCondLst>
                                            <p:cond delay="2700"/>
                                          </p:stCondLst>
                                        </p:cTn>
                                        <p:tgtEl>
                                          <p:spTgt spid="3"/>
                                        </p:tgtEl>
                                        <p:attrNameLst>
                                          <p:attrName>ppt_y</p:attrName>
                                        </p:attrNameLst>
                                      </p:cBhvr>
                                      <p:tavLst>
                                        <p:tav tm="0">
                                          <p:val>
                                            <p:strVal val="#ppt_y-.03"/>
                                          </p:val>
                                        </p:tav>
                                        <p:tav tm="100000">
                                          <p:val>
                                            <p:strVal val="#ppt_y"/>
                                          </p:val>
                                        </p:tav>
                                      </p:tavLst>
                                    </p:anim>
                                  </p:childTnLst>
                                </p:cTn>
                              </p:par>
                              <p:par>
                                <p:cTn id="14" presetID="26" presetClass="emph" presetSubtype="0" fill="hold" nodeType="withEffect">
                                  <p:stCondLst>
                                    <p:cond delay="0"/>
                                  </p:stCondLst>
                                  <p:childTnLst>
                                    <p:animEffect transition="out" filter="fade">
                                      <p:cBhvr>
                                        <p:cTn id="15" dur="2000" tmFilter="0, 0; .2, .5; .8, .5; 1, 0"/>
                                        <p:tgtEl>
                                          <p:spTgt spid="3"/>
                                        </p:tgtEl>
                                      </p:cBhvr>
                                    </p:animEffect>
                                    <p:animScale>
                                      <p:cBhvr>
                                        <p:cTn id="16" dur="1000" autoRev="1" fill="hold"/>
                                        <p:tgtEl>
                                          <p:spTgt spid="3"/>
                                        </p:tgtEl>
                                      </p:cBhvr>
                                      <p:by x="105000" y="105000"/>
                                    </p:animScale>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na María\Desktop\9090814.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9090814.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C:\Users\Ana María\Desktop\90908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719448" y="3795886"/>
            <a:ext cx="7705103" cy="1200150"/>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Al Templo de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 no pudimos entrar nadie por que estaba cerrado por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reformas. A partir de la próxima diapositiva, lo que veremos son unas        imágenes que recogí de internet para ver el templo desde su interior. Es una de las pocas cosas de las que hoy todavía se puede entrar </a:t>
            </a:r>
            <a:r>
              <a:rPr lang="es-ES" i="1" dirty="0" smtClean="0">
                <a:effectLst>
                  <a:glow rad="101600">
                    <a:schemeClr val="accent2">
                      <a:satMod val="175000"/>
                      <a:alpha val="40000"/>
                    </a:schemeClr>
                  </a:glow>
                  <a:outerShdw blurRad="38100" dist="38100" dir="2700000" algn="tl">
                    <a:srgbClr val="000000">
                      <a:alpha val="43137"/>
                    </a:srgbClr>
                  </a:outerShdw>
                </a:effectLst>
              </a:rPr>
              <a:t>gratis.</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shred dir="ou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par>
                                <p:cTn id="8" presetID="18"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Left)">
                                      <p:cBhvr>
                                        <p:cTn id="10" dur="3000"/>
                                        <p:tgtEl>
                                          <p:spTgt spid="3"/>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3000"/>
                                        <p:tgtEl>
                                          <p:spTgt spid="4"/>
                                        </p:tgtEl>
                                      </p:cBhvr>
                                    </p:animEffect>
                                  </p:childTnLst>
                                </p:cTn>
                              </p:par>
                            </p:childTnLst>
                          </p:cTn>
                        </p:par>
                        <p:par>
                          <p:cTn id="14" fill="hold" nodeType="afterGroup">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404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404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395288" y="3795713"/>
            <a:ext cx="842486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El Templo de </a:t>
            </a:r>
            <a:r>
              <a:rPr lang="es-ES" i="1" dirty="0" err="1">
                <a:effectLst>
                  <a:glow rad="101600">
                    <a:schemeClr val="accent2">
                      <a:satMod val="175000"/>
                      <a:alpha val="40000"/>
                    </a:schemeClr>
                  </a:glow>
                  <a:outerShdw blurRad="38100" dist="38100" dir="2700000" algn="tl">
                    <a:srgbClr val="1F497D"/>
                  </a:outerShdw>
                </a:effectLst>
              </a:rPr>
              <a:t>Debod</a:t>
            </a:r>
            <a:r>
              <a:rPr lang="es-ES" i="1" dirty="0">
                <a:effectLst>
                  <a:glow rad="101600">
                    <a:schemeClr val="accent2">
                      <a:satMod val="175000"/>
                      <a:alpha val="40000"/>
                    </a:schemeClr>
                  </a:glow>
                  <a:outerShdw blurRad="38100" dist="38100" dir="2700000" algn="tl">
                    <a:srgbClr val="1F497D"/>
                  </a:outerShdw>
                </a:effectLst>
              </a:rPr>
              <a:t> se construyó a comienzos del siglo II a.C., por orden de </a:t>
            </a:r>
            <a:r>
              <a:rPr lang="es-ES" i="1" dirty="0" err="1">
                <a:effectLst>
                  <a:glow rad="101600">
                    <a:schemeClr val="accent2">
                      <a:satMod val="175000"/>
                      <a:alpha val="40000"/>
                    </a:schemeClr>
                  </a:glow>
                  <a:outerShdw blurRad="38100" dist="38100" dir="2700000" algn="tl">
                    <a:srgbClr val="1F497D"/>
                  </a:outerShdw>
                </a:effectLst>
              </a:rPr>
              <a:t>Adijalamani</a:t>
            </a:r>
            <a:r>
              <a:rPr lang="es-ES" i="1" dirty="0">
                <a:effectLst>
                  <a:glow rad="101600">
                    <a:schemeClr val="accent2">
                      <a:satMod val="175000"/>
                      <a:alpha val="40000"/>
                    </a:schemeClr>
                  </a:glow>
                  <a:outerShdw blurRad="38100" dist="38100" dir="2700000" algn="tl">
                    <a:srgbClr val="1F497D"/>
                  </a:outerShdw>
                </a:effectLst>
              </a:rPr>
              <a:t>, rey de </a:t>
            </a:r>
            <a:r>
              <a:rPr lang="es-ES" i="1" dirty="0" err="1">
                <a:effectLst>
                  <a:glow rad="101600">
                    <a:schemeClr val="accent2">
                      <a:satMod val="175000"/>
                      <a:alpha val="40000"/>
                    </a:schemeClr>
                  </a:glow>
                  <a:outerShdw blurRad="38100" dist="38100" dir="2700000" algn="tl">
                    <a:srgbClr val="1F497D"/>
                  </a:outerShdw>
                </a:effectLst>
              </a:rPr>
              <a:t>Meroe</a:t>
            </a:r>
            <a:r>
              <a:rPr lang="es-ES" i="1" dirty="0">
                <a:effectLst>
                  <a:glow rad="101600">
                    <a:schemeClr val="accent2">
                      <a:satMod val="175000"/>
                      <a:alpha val="40000"/>
                    </a:schemeClr>
                  </a:glow>
                  <a:outerShdw blurRad="38100" dist="38100" dir="2700000" algn="tl">
                    <a:srgbClr val="1F497D"/>
                  </a:outerShdw>
                </a:effectLst>
              </a:rPr>
              <a:t>, como lugar de culto a Isis y Amón. Más tarde, los monarcas </a:t>
            </a:r>
            <a:r>
              <a:rPr lang="es-ES" i="1" dirty="0" err="1" smtClean="0">
                <a:effectLst>
                  <a:glow rad="101600">
                    <a:schemeClr val="accent2">
                      <a:satMod val="175000"/>
                      <a:alpha val="40000"/>
                    </a:schemeClr>
                  </a:glow>
                  <a:outerShdw blurRad="38100" dist="38100" dir="2700000" algn="tl">
                    <a:srgbClr val="1F497D"/>
                  </a:outerShdw>
                </a:effectLst>
              </a:rPr>
              <a:t>ptolomeicos</a:t>
            </a:r>
            <a:r>
              <a:rPr lang="es-ES" i="1" dirty="0" smtClean="0">
                <a:effectLst>
                  <a:glow rad="101600">
                    <a:schemeClr val="accent2">
                      <a:satMod val="175000"/>
                      <a:alpha val="40000"/>
                    </a:schemeClr>
                  </a:glow>
                  <a:outerShdw blurRad="38100" dist="38100" dir="2700000" algn="tl">
                    <a:srgbClr val="1F497D"/>
                  </a:outerShdw>
                </a:effectLst>
              </a:rPr>
              <a:t> </a:t>
            </a:r>
            <a:r>
              <a:rPr lang="es-ES" i="1" dirty="0">
                <a:effectLst>
                  <a:glow rad="101600">
                    <a:schemeClr val="accent2">
                      <a:satMod val="175000"/>
                      <a:alpha val="40000"/>
                    </a:schemeClr>
                  </a:glow>
                  <a:outerShdw blurRad="38100" dist="38100" dir="2700000" algn="tl">
                    <a:srgbClr val="1F497D"/>
                  </a:outerShdw>
                </a:effectLst>
              </a:rPr>
              <a:t>ampliaron el templo, construyendo nuevas estancias alrededor de las originales. </a:t>
            </a:r>
          </a:p>
        </p:txBody>
      </p:sp>
    </p:spTree>
  </p:cSld>
  <p:clrMapOvr>
    <a:masterClrMapping/>
  </p:clrMapOvr>
  <mc:AlternateContent xmlns:mc="http://schemas.openxmlformats.org/markup-compatibility/2006" xmlns:p14="http://schemas.microsoft.com/office/powerpoint/2010/main">
    <mc:Choice Requires="p14">
      <p:transition spd="slow" p14:dur="2500" advTm="30000">
        <p14:shred pattern="rectang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21"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1"/>
                                          </p:val>
                                        </p:tav>
                                        <p:tav tm="100000">
                                          <p:val>
                                            <p:strVal val="#ppt_x"/>
                                          </p:val>
                                        </p:tav>
                                      </p:tavLst>
                                    </p:anim>
                                    <p:anim calcmode="lin" valueType="num">
                                      <p:cBhvr>
                                        <p:cTn id="1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763"/>
            <a:ext cx="9144000" cy="51339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763"/>
            <a:ext cx="9144000" cy="51339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3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387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9 CuadroTexto"/>
          <p:cNvSpPr txBox="1"/>
          <p:nvPr/>
        </p:nvSpPr>
        <p:spPr>
          <a:xfrm>
            <a:off x="684213" y="4084638"/>
            <a:ext cx="7920037"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capilla construida por </a:t>
            </a:r>
            <a:r>
              <a:rPr lang="es-ES" i="1" dirty="0" err="1">
                <a:effectLst>
                  <a:glow rad="101600">
                    <a:schemeClr val="accent2">
                      <a:satMod val="175000"/>
                      <a:alpha val="40000"/>
                    </a:schemeClr>
                  </a:glow>
                  <a:outerShdw blurRad="38100" dist="38100" dir="2700000" algn="tl">
                    <a:srgbClr val="000000">
                      <a:alpha val="43137"/>
                    </a:srgbClr>
                  </a:outerShdw>
                </a:effectLst>
              </a:rPr>
              <a:t>Adijalamani</a:t>
            </a:r>
            <a:r>
              <a:rPr lang="es-ES" i="1" dirty="0">
                <a:effectLst>
                  <a:glow rad="101600">
                    <a:schemeClr val="accent2">
                      <a:satMod val="175000"/>
                      <a:alpha val="40000"/>
                    </a:schemeClr>
                  </a:glow>
                  <a:outerShdw blurRad="38100" dist="38100" dir="2700000" algn="tl">
                    <a:srgbClr val="000000">
                      <a:alpha val="43137"/>
                    </a:srgbClr>
                  </a:outerShdw>
                </a:effectLst>
              </a:rPr>
              <a:t> constituye el núcleo original del templo de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 En sus paredes, decoradas con escenas, se nos muestra a este rey </a:t>
            </a:r>
            <a:r>
              <a:rPr lang="es-ES" i="1" dirty="0" err="1" smtClean="0">
                <a:effectLst>
                  <a:glow rad="101600">
                    <a:schemeClr val="accent2">
                      <a:satMod val="175000"/>
                      <a:alpha val="40000"/>
                    </a:schemeClr>
                  </a:glow>
                  <a:outerShdw blurRad="38100" dist="38100" dir="2700000" algn="tl">
                    <a:srgbClr val="000000">
                      <a:alpha val="43137"/>
                    </a:srgbClr>
                  </a:outerShdw>
                </a:effectLst>
              </a:rPr>
              <a:t>meroíta</a:t>
            </a:r>
            <a:r>
              <a:rPr lang="es-ES" i="1" dirty="0" smtClean="0">
                <a:effectLst>
                  <a:glow rad="101600">
                    <a:schemeClr val="accent2">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realizando ofrendas a los dioses egipcios.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win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2" fill="hold" nodeType="withEffect">
                                  <p:stCondLst>
                                    <p:cond delay="0"/>
                                  </p:stCondLst>
                                  <p:childTnLst>
                                    <p:animEffect transition="out" filter="wheel(2)">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ppt_w+.3"/>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animEffect transition="in" filter="fade">
                                      <p:cBhvr>
                                        <p:cTn id="15" dur="3000"/>
                                        <p:tgtEl>
                                          <p:spTgt spid="5"/>
                                        </p:tgtEl>
                                      </p:cBhvr>
                                    </p:animEffec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1"/>
                                          </p:val>
                                        </p:tav>
                                        <p:tav tm="100000">
                                          <p:val>
                                            <p:strVal val="#ppt_x"/>
                                          </p:val>
                                        </p:tav>
                                      </p:tavLst>
                                    </p:anim>
                                    <p:anim calcmode="lin" valueType="num">
                                      <p:cBhvr>
                                        <p:cTn id="2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451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451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1" name="Rectangle 7"/>
          <p:cNvSpPr>
            <a:spLocks noChangeArrowheads="1"/>
          </p:cNvSpPr>
          <p:nvPr/>
        </p:nvSpPr>
        <p:spPr bwMode="auto">
          <a:xfrm>
            <a:off x="684213" y="3795713"/>
            <a:ext cx="7883525" cy="1200150"/>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Antiguamente la capilla presentaba un aspecto muy distinto al actual, ya que sus paredes y techo estaban pintados. Los restos de color se perdieron definitivamente en el siglo XX tras su larga inmersión bajo las aguas del lago de Asuán. </a:t>
            </a:r>
          </a:p>
        </p:txBody>
      </p:sp>
    </p:spTree>
  </p:cSld>
  <p:clrMapOvr>
    <a:masterClrMapping/>
  </p:clrMapOvr>
  <mc:AlternateContent xmlns:mc="http://schemas.openxmlformats.org/markup-compatibility/2006" xmlns:p14="http://schemas.microsoft.com/office/powerpoint/2010/main">
    <mc:Choice Requires="p14">
      <p:transition spd="slow" p14:dur="2000" advTm="28000">
        <p14:switch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8)">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36871"/>
                                        </p:tgtEl>
                                        <p:attrNameLst>
                                          <p:attrName>style.visibility</p:attrName>
                                        </p:attrNameLst>
                                      </p:cBhvr>
                                      <p:to>
                                        <p:strVal val="visible"/>
                                      </p:to>
                                    </p:set>
                                    <p:animEffect transition="in" filter="fade">
                                      <p:cBhvr>
                                        <p:cTn id="22" dur="1000"/>
                                        <p:tgtEl>
                                          <p:spTgt spid="36871"/>
                                        </p:tgtEl>
                                      </p:cBhvr>
                                    </p:animEffect>
                                    <p:anim calcmode="lin" valueType="num">
                                      <p:cBhvr>
                                        <p:cTn id="23" dur="1000" fill="hold"/>
                                        <p:tgtEl>
                                          <p:spTgt spid="36871"/>
                                        </p:tgtEl>
                                        <p:attrNameLst>
                                          <p:attrName>ppt_x</p:attrName>
                                        </p:attrNameLst>
                                      </p:cBhvr>
                                      <p:tavLst>
                                        <p:tav tm="0">
                                          <p:val>
                                            <p:strVal val="#ppt_x-.1"/>
                                          </p:val>
                                        </p:tav>
                                        <p:tav tm="100000">
                                          <p:val>
                                            <p:strVal val="#ppt_x"/>
                                          </p:val>
                                        </p:tav>
                                      </p:tavLst>
                                    </p:anim>
                                    <p:anim calcmode="lin" valueType="num">
                                      <p:cBhvr>
                                        <p:cTn id="24" dur="1000" fill="hold"/>
                                        <p:tgtEl>
                                          <p:spTgt spid="368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rhino10_by_redbeard31-d53zwln.jpg"/>
          <p:cNvPicPr>
            <a:picLocks noChangeAspect="1" noChangeArrowheads="1"/>
          </p:cNvPicPr>
          <p:nvPr/>
        </p:nvPicPr>
        <p:blipFill>
          <a:blip r:embed="rId2">
            <a:extLst>
              <a:ext uri="{28A0092B-C50C-407E-A947-70E740481C1C}">
                <a14:useLocalDpi xmlns:a14="http://schemas.microsoft.com/office/drawing/2010/main" val="0"/>
              </a:ext>
            </a:extLst>
          </a:blip>
          <a:srcRect b="76224"/>
          <a:stretch>
            <a:fillRect/>
          </a:stretch>
        </p:blipFill>
        <p:spPr bwMode="auto">
          <a:xfrm>
            <a:off x="0" y="0"/>
            <a:ext cx="9144000" cy="134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rhino10_by_redbeard31-d53zwln.jpg"/>
          <p:cNvPicPr>
            <a:picLocks noChangeAspect="1" noChangeArrowheads="1"/>
          </p:cNvPicPr>
          <p:nvPr/>
        </p:nvPicPr>
        <p:blipFill>
          <a:blip r:embed="rId2">
            <a:extLst>
              <a:ext uri="{28A0092B-C50C-407E-A947-70E740481C1C}">
                <a14:useLocalDpi xmlns:a14="http://schemas.microsoft.com/office/drawing/2010/main" val="0"/>
              </a:ext>
            </a:extLst>
          </a:blip>
          <a:srcRect t="23776" b="49545"/>
          <a:stretch>
            <a:fillRect/>
          </a:stretch>
        </p:blipFill>
        <p:spPr bwMode="auto">
          <a:xfrm>
            <a:off x="0" y="1347788"/>
            <a:ext cx="9144000"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Ana María\Desktop\rhino10_by_redbeard31-d53zwln.jpg"/>
          <p:cNvPicPr>
            <a:picLocks noChangeAspect="1" noChangeArrowheads="1"/>
          </p:cNvPicPr>
          <p:nvPr/>
        </p:nvPicPr>
        <p:blipFill>
          <a:blip r:embed="rId2">
            <a:extLst>
              <a:ext uri="{28A0092B-C50C-407E-A947-70E740481C1C}">
                <a14:useLocalDpi xmlns:a14="http://schemas.microsoft.com/office/drawing/2010/main" val="0"/>
              </a:ext>
            </a:extLst>
          </a:blip>
          <a:srcRect t="50455" b="22867"/>
          <a:stretch>
            <a:fillRect/>
          </a:stretch>
        </p:blipFill>
        <p:spPr bwMode="auto">
          <a:xfrm>
            <a:off x="0" y="2859088"/>
            <a:ext cx="9144000" cy="151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02 terraza-maqueta.jpg"/>
          <p:cNvPicPr>
            <a:picLocks noChangeAspect="1"/>
          </p:cNvPicPr>
          <p:nvPr/>
        </p:nvPicPr>
        <p:blipFill>
          <a:blip r:embed="rId2">
            <a:extLst>
              <a:ext uri="{28A0092B-C50C-407E-A947-70E740481C1C}">
                <a14:useLocalDpi xmlns:a14="http://schemas.microsoft.com/office/drawing/2010/main" val="0"/>
              </a:ext>
            </a:extLst>
          </a:blip>
          <a:srcRect t="74910"/>
          <a:stretch>
            <a:fillRect/>
          </a:stretch>
        </p:blipFill>
        <p:spPr bwMode="auto">
          <a:xfrm>
            <a:off x="0" y="4227513"/>
            <a:ext cx="9144000" cy="151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9 CuadroTexto"/>
          <p:cNvSpPr txBox="1"/>
          <p:nvPr/>
        </p:nvSpPr>
        <p:spPr>
          <a:xfrm>
            <a:off x="611188" y="3943350"/>
            <a:ext cx="8281987"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Ya durante dominio romano, los emperadores Augusto, Tiberio y Adriano finalizaron la construcción y la decoración del edificio. En el siglo VI, con la implantación del cristianismo, al igual que otros templos como el de </a:t>
            </a:r>
            <a:r>
              <a:rPr lang="es-ES" i="1" dirty="0" err="1">
                <a:effectLst>
                  <a:glow rad="101600">
                    <a:schemeClr val="accent2">
                      <a:satMod val="175000"/>
                      <a:alpha val="40000"/>
                    </a:schemeClr>
                  </a:glow>
                  <a:outerShdw blurRad="38100" dist="38100" dir="2700000" algn="tl">
                    <a:srgbClr val="1F497D"/>
                  </a:outerShdw>
                </a:effectLst>
              </a:rPr>
              <a:t>File</a:t>
            </a:r>
            <a:r>
              <a:rPr lang="es-ES" i="1" dirty="0">
                <a:effectLst>
                  <a:glow rad="101600">
                    <a:schemeClr val="accent2">
                      <a:satMod val="175000"/>
                      <a:alpha val="40000"/>
                    </a:schemeClr>
                  </a:glow>
                  <a:outerShdw blurRad="38100" dist="38100" dir="2700000" algn="tl">
                    <a:srgbClr val="1F497D"/>
                  </a:outerShdw>
                </a:effectLst>
              </a:rPr>
              <a:t>, se cerró y se abandonó. </a:t>
            </a:r>
          </a:p>
        </p:txBody>
      </p:sp>
    </p:spTree>
  </p:cSld>
  <p:clrMapOvr>
    <a:masterClrMapping/>
  </p:clrMapOvr>
  <mc:AlternateContent xmlns:mc="http://schemas.openxmlformats.org/markup-compatibility/2006" xmlns:p14="http://schemas.microsoft.com/office/powerpoint/2010/main">
    <mc:Choice Requires="p14">
      <p:transition spd="slow" p14:dur="2000" advTm="30000">
        <p14:switch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3000"/>
                                        <p:tgtEl>
                                          <p:spTgt spid="2"/>
                                        </p:tgtEl>
                                      </p:cBhvr>
                                    </p:animEffect>
                                  </p:childTnLst>
                                </p:cTn>
                              </p:par>
                              <p:par>
                                <p:cTn id="8" presetID="18" presetClass="entr" presetSubtype="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Right)">
                                      <p:cBhvr>
                                        <p:cTn id="10" dur="3000"/>
                                        <p:tgtEl>
                                          <p:spTgt spid="3"/>
                                        </p:tgtEl>
                                      </p:cBhvr>
                                    </p:animEffect>
                                  </p:childTnLst>
                                </p:cTn>
                              </p:par>
                              <p:par>
                                <p:cTn id="11" presetID="18"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upRight)">
                                      <p:cBhvr>
                                        <p:cTn id="13" dur="3000"/>
                                        <p:tgtEl>
                                          <p:spTgt spid="4"/>
                                        </p:tgtEl>
                                      </p:cBhvr>
                                    </p:animEffect>
                                  </p:childTnLst>
                                </p:cTn>
                              </p:par>
                              <p:par>
                                <p:cTn id="14" presetID="18" presetClass="entr" presetSubtype="9"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strips(upLeft)">
                                      <p:cBhvr>
                                        <p:cTn id="16" dur="3000"/>
                                        <p:tgtEl>
                                          <p:spTgt spid="9"/>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Users\Ana María\Desktop\nastroenie_otdyx_otpusk_leto.jpg"/>
          <p:cNvPicPr>
            <a:picLocks noChangeAspect="1" noChangeArrowheads="1"/>
          </p:cNvPicPr>
          <p:nvPr/>
        </p:nvPicPr>
        <p:blipFill>
          <a:blip r:embed="rId2">
            <a:extLst>
              <a:ext uri="{28A0092B-C50C-407E-A947-70E740481C1C}">
                <a14:useLocalDpi xmlns:a14="http://schemas.microsoft.com/office/drawing/2010/main" val="0"/>
              </a:ext>
            </a:extLst>
          </a:blip>
          <a:srcRect r="50000" b="49545"/>
          <a:stretch>
            <a:fillRect/>
          </a:stretch>
        </p:blipFill>
        <p:spPr bwMode="auto">
          <a:xfrm>
            <a:off x="0" y="0"/>
            <a:ext cx="4572000" cy="285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descr="C:\Users\Ana María\Desktop\nastroenie_otdyx_otpusk_leto.jpg"/>
          <p:cNvPicPr>
            <a:picLocks noChangeAspect="1" noChangeArrowheads="1"/>
          </p:cNvPicPr>
          <p:nvPr/>
        </p:nvPicPr>
        <p:blipFill>
          <a:blip r:embed="rId2">
            <a:extLst>
              <a:ext uri="{28A0092B-C50C-407E-A947-70E740481C1C}">
                <a14:useLocalDpi xmlns:a14="http://schemas.microsoft.com/office/drawing/2010/main" val="0"/>
              </a:ext>
            </a:extLst>
          </a:blip>
          <a:srcRect l="50000" b="50179"/>
          <a:stretch>
            <a:fillRect/>
          </a:stretch>
        </p:blipFill>
        <p:spPr bwMode="auto">
          <a:xfrm>
            <a:off x="4572000" y="0"/>
            <a:ext cx="4572000" cy="285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 descr="C:\Users\Ana María\Desktop\nastroenie_otdyx_otpusk_leto.jpg"/>
          <p:cNvPicPr>
            <a:picLocks noChangeAspect="1" noChangeArrowheads="1"/>
          </p:cNvPicPr>
          <p:nvPr/>
        </p:nvPicPr>
        <p:blipFill>
          <a:blip r:embed="rId2">
            <a:extLst>
              <a:ext uri="{28A0092B-C50C-407E-A947-70E740481C1C}">
                <a14:useLocalDpi xmlns:a14="http://schemas.microsoft.com/office/drawing/2010/main" val="0"/>
              </a:ext>
            </a:extLst>
          </a:blip>
          <a:srcRect l="50000" t="49815"/>
          <a:stretch>
            <a:fillRect/>
          </a:stretch>
        </p:blipFill>
        <p:spPr bwMode="auto">
          <a:xfrm>
            <a:off x="4572000" y="2787650"/>
            <a:ext cx="4572000"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descr="C:\Users\Ana María\Desktop\nastroenie_otdyx_otpusk_leto.jpg"/>
          <p:cNvPicPr>
            <a:picLocks noChangeAspect="1" noChangeArrowheads="1"/>
          </p:cNvPicPr>
          <p:nvPr/>
        </p:nvPicPr>
        <p:blipFill>
          <a:blip r:embed="rId2">
            <a:extLst>
              <a:ext uri="{28A0092B-C50C-407E-A947-70E740481C1C}">
                <a14:useLocalDpi xmlns:a14="http://schemas.microsoft.com/office/drawing/2010/main" val="0"/>
              </a:ext>
            </a:extLst>
          </a:blip>
          <a:srcRect t="50455" r="50000"/>
          <a:stretch>
            <a:fillRect/>
          </a:stretch>
        </p:blipFill>
        <p:spPr bwMode="auto">
          <a:xfrm>
            <a:off x="0" y="2859088"/>
            <a:ext cx="4572000"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CuadroTexto"/>
          <p:cNvSpPr txBox="1"/>
          <p:nvPr/>
        </p:nvSpPr>
        <p:spPr>
          <a:xfrm>
            <a:off x="539750" y="3795713"/>
            <a:ext cx="8353425"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Con la construcción de la presa de Asuán, en 1907, muchos edificios quedaron bajo las aguas. Egipto pidió ayuda a la UNESCO para salvar los monumentos de Nubia que quedaban bajo las aguas. España participó, en la década de los 60, en estas misiones de “salvamento”. </a:t>
            </a:r>
          </a:p>
        </p:txBody>
      </p:sp>
    </p:spTree>
  </p:cSld>
  <p:clrMapOvr>
    <a:masterClrMapping/>
  </p:clrMapOvr>
  <mc:AlternateContent xmlns:mc="http://schemas.openxmlformats.org/markup-compatibility/2006" xmlns:p14="http://schemas.microsoft.com/office/powerpoint/2010/main">
    <mc:Choice Requires="p14">
      <p:transition spd="slow" p14:dur="2000" advTm="30000">
        <p14:flip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with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checkerboard(across)">
                                      <p:cBhvr>
                                        <p:cTn id="7" dur="3000"/>
                                        <p:tgtEl>
                                          <p:spTgt spid="11267"/>
                                        </p:tgtEl>
                                      </p:cBhvr>
                                    </p:animEffect>
                                  </p:childTnLst>
                                </p:cTn>
                              </p:par>
                              <p:par>
                                <p:cTn id="8" presetID="23" presetClass="entr" presetSubtype="16" fill="hold" nodeType="withEffect">
                                  <p:stCondLst>
                                    <p:cond delay="0"/>
                                  </p:stCondLst>
                                  <p:childTnLst>
                                    <p:set>
                                      <p:cBhvr>
                                        <p:cTn id="9" dur="1" fill="hold">
                                          <p:stCondLst>
                                            <p:cond delay="0"/>
                                          </p:stCondLst>
                                        </p:cTn>
                                        <p:tgtEl>
                                          <p:spTgt spid="11267"/>
                                        </p:tgtEl>
                                        <p:attrNameLst>
                                          <p:attrName>style.visibility</p:attrName>
                                        </p:attrNameLst>
                                      </p:cBhvr>
                                      <p:to>
                                        <p:strVal val="visible"/>
                                      </p:to>
                                    </p:set>
                                    <p:anim calcmode="lin" valueType="num">
                                      <p:cBhvr>
                                        <p:cTn id="10" dur="3000" fill="hold"/>
                                        <p:tgtEl>
                                          <p:spTgt spid="11267"/>
                                        </p:tgtEl>
                                        <p:attrNameLst>
                                          <p:attrName>ppt_w</p:attrName>
                                        </p:attrNameLst>
                                      </p:cBhvr>
                                      <p:tavLst>
                                        <p:tav tm="0">
                                          <p:val>
                                            <p:fltVal val="0"/>
                                          </p:val>
                                        </p:tav>
                                        <p:tav tm="100000">
                                          <p:val>
                                            <p:strVal val="#ppt_w"/>
                                          </p:val>
                                        </p:tav>
                                      </p:tavLst>
                                    </p:anim>
                                    <p:anim calcmode="lin" valueType="num">
                                      <p:cBhvr>
                                        <p:cTn id="11" dur="3000" fill="hold"/>
                                        <p:tgtEl>
                                          <p:spTgt spid="11267"/>
                                        </p:tgtEl>
                                        <p:attrNameLst>
                                          <p:attrName>ppt_h</p:attrName>
                                        </p:attrNameLst>
                                      </p:cBhvr>
                                      <p:tavLst>
                                        <p:tav tm="0">
                                          <p:val>
                                            <p:fltVal val="0"/>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heckerboard(across)">
                                      <p:cBhvr>
                                        <p:cTn id="14" dur="3000"/>
                                        <p:tgtEl>
                                          <p:spTgt spid="8"/>
                                        </p:tgtEl>
                                      </p:cBhvr>
                                    </p:animEffect>
                                  </p:childTnLst>
                                </p:cTn>
                              </p:par>
                              <p:par>
                                <p:cTn id="15" presetID="23"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ppt_w</p:attrName>
                                        </p:attrNameLst>
                                      </p:cBhvr>
                                      <p:tavLst>
                                        <p:tav tm="0">
                                          <p:val>
                                            <p:fltVal val="0"/>
                                          </p:val>
                                        </p:tav>
                                        <p:tav tm="100000">
                                          <p:val>
                                            <p:strVal val="#ppt_w"/>
                                          </p:val>
                                        </p:tav>
                                      </p:tavLst>
                                    </p:anim>
                                    <p:anim calcmode="lin" valueType="num">
                                      <p:cBhvr>
                                        <p:cTn id="18" dur="3000" fill="hold"/>
                                        <p:tgtEl>
                                          <p:spTgt spid="8"/>
                                        </p:tgtEl>
                                        <p:attrNameLst>
                                          <p:attrName>ppt_h</p:attrName>
                                        </p:attrNameLst>
                                      </p:cBhvr>
                                      <p:tavLst>
                                        <p:tav tm="0">
                                          <p:val>
                                            <p:fltVal val="0"/>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checkerboard(across)">
                                      <p:cBhvr>
                                        <p:cTn id="21" dur="3000"/>
                                        <p:tgtEl>
                                          <p:spTgt spid="11"/>
                                        </p:tgtEl>
                                      </p:cBhvr>
                                    </p:animEffect>
                                  </p:childTnLst>
                                </p:cTn>
                              </p:par>
                              <p:par>
                                <p:cTn id="22" presetID="23" presetClass="entr" presetSubtype="16"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3000" fill="hold"/>
                                        <p:tgtEl>
                                          <p:spTgt spid="11"/>
                                        </p:tgtEl>
                                        <p:attrNameLst>
                                          <p:attrName>ppt_w</p:attrName>
                                        </p:attrNameLst>
                                      </p:cBhvr>
                                      <p:tavLst>
                                        <p:tav tm="0">
                                          <p:val>
                                            <p:fltVal val="0"/>
                                          </p:val>
                                        </p:tav>
                                        <p:tav tm="100000">
                                          <p:val>
                                            <p:strVal val="#ppt_w"/>
                                          </p:val>
                                        </p:tav>
                                      </p:tavLst>
                                    </p:anim>
                                    <p:anim calcmode="lin" valueType="num">
                                      <p:cBhvr>
                                        <p:cTn id="25" dur="3000" fill="hold"/>
                                        <p:tgtEl>
                                          <p:spTgt spid="11"/>
                                        </p:tgtEl>
                                        <p:attrNameLst>
                                          <p:attrName>ppt_h</p:attrName>
                                        </p:attrNameLst>
                                      </p:cBhvr>
                                      <p:tavLst>
                                        <p:tav tm="0">
                                          <p:val>
                                            <p:fltVal val="0"/>
                                          </p:val>
                                        </p:tav>
                                        <p:tav tm="100000">
                                          <p:val>
                                            <p:strVal val="#ppt_h"/>
                                          </p:val>
                                        </p:tav>
                                      </p:tavLst>
                                    </p:anim>
                                  </p:childTnLst>
                                </p:cTn>
                              </p:par>
                              <p:par>
                                <p:cTn id="26" presetID="5" presetClass="entr" presetSubtype="10"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checkerboard(across)">
                                      <p:cBhvr>
                                        <p:cTn id="28" dur="3000"/>
                                        <p:tgtEl>
                                          <p:spTgt spid="10"/>
                                        </p:tgtEl>
                                      </p:cBhvr>
                                    </p:animEffect>
                                  </p:childTnLst>
                                </p:cTn>
                              </p:par>
                              <p:par>
                                <p:cTn id="29" presetID="23" presetClass="entr" presetSubtype="16"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ppt_w</p:attrName>
                                        </p:attrNameLst>
                                      </p:cBhvr>
                                      <p:tavLst>
                                        <p:tav tm="0">
                                          <p:val>
                                            <p:fltVal val="0"/>
                                          </p:val>
                                        </p:tav>
                                        <p:tav tm="100000">
                                          <p:val>
                                            <p:strVal val="#ppt_w"/>
                                          </p:val>
                                        </p:tav>
                                      </p:tavLst>
                                    </p:anim>
                                    <p:anim calcmode="lin" valueType="num">
                                      <p:cBhvr>
                                        <p:cTn id="32" dur="3000" fill="hold"/>
                                        <p:tgtEl>
                                          <p:spTgt spid="10"/>
                                        </p:tgtEl>
                                        <p:attrNameLst>
                                          <p:attrName>ppt_h</p:attrName>
                                        </p:attrNameLst>
                                      </p:cBhvr>
                                      <p:tavLst>
                                        <p:tav tm="0">
                                          <p:val>
                                            <p:fltVal val="0"/>
                                          </p:val>
                                        </p:tav>
                                        <p:tav tm="100000">
                                          <p:val>
                                            <p:strVal val="#ppt_h"/>
                                          </p:val>
                                        </p:tav>
                                      </p:tavLst>
                                    </p:anim>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404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2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404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2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404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9 CuadroTexto"/>
          <p:cNvSpPr txBox="1"/>
          <p:nvPr/>
        </p:nvSpPr>
        <p:spPr>
          <a:xfrm>
            <a:off x="611188" y="3795713"/>
            <a:ext cx="820896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Cuando los </a:t>
            </a:r>
            <a:r>
              <a:rPr lang="es-ES" i="1" dirty="0" err="1" smtClean="0">
                <a:effectLst>
                  <a:glow rad="101600">
                    <a:schemeClr val="accent2">
                      <a:satMod val="175000"/>
                      <a:alpha val="40000"/>
                    </a:schemeClr>
                  </a:glow>
                  <a:outerShdw blurRad="38100" dist="38100" dir="2700000" algn="tl">
                    <a:srgbClr val="1F497D"/>
                  </a:outerShdw>
                </a:effectLst>
              </a:rPr>
              <a:t>Ptolomeos</a:t>
            </a:r>
            <a:r>
              <a:rPr lang="es-ES" i="1" dirty="0" smtClean="0">
                <a:effectLst>
                  <a:glow rad="101600">
                    <a:schemeClr val="accent2">
                      <a:satMod val="175000"/>
                      <a:alpha val="40000"/>
                    </a:schemeClr>
                  </a:glow>
                  <a:outerShdw blurRad="38100" dist="38100" dir="2700000" algn="tl">
                    <a:srgbClr val="1F497D"/>
                  </a:outerShdw>
                </a:effectLst>
              </a:rPr>
              <a:t> </a:t>
            </a:r>
            <a:r>
              <a:rPr lang="es-ES" i="1" dirty="0">
                <a:effectLst>
                  <a:glow rad="101600">
                    <a:schemeClr val="accent2">
                      <a:satMod val="175000"/>
                      <a:alpha val="40000"/>
                    </a:schemeClr>
                  </a:glow>
                  <a:outerShdw blurRad="38100" dist="38100" dir="2700000" algn="tl">
                    <a:srgbClr val="1F497D"/>
                  </a:outerShdw>
                </a:effectLst>
              </a:rPr>
              <a:t>unifican de nuevo Egipto, en el 185 a.C., realizan obras de ampliación sobre el templo original, dotándolo de nuevas instancias que rodean a la capilla inicial. Este proceso dura casi 2 siglos y es realizado por diferentes faraones.</a:t>
            </a:r>
          </a:p>
        </p:txBody>
      </p:sp>
    </p:spTree>
  </p:cSld>
  <p:clrMapOvr>
    <a:masterClrMapping/>
  </p:clrMapOvr>
  <mc:AlternateContent xmlns:mc="http://schemas.openxmlformats.org/markup-compatibility/2006" xmlns:p14="http://schemas.microsoft.com/office/powerpoint/2010/main">
    <mc:Choice Requires="p14">
      <p:transition spd="slow" p14:dur="2000" advTm="30000">
        <p14:flip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2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3000"/>
                                        <p:tgtEl>
                                          <p:spTgt spid="6"/>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ppt_w+.3"/>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animEffect transition="in" filter="fade">
                                      <p:cBhvr>
                                        <p:cTn id="15" dur="3000"/>
                                        <p:tgtEl>
                                          <p:spTgt spid="5"/>
                                        </p:tgtEl>
                                      </p:cBhvr>
                                    </p:animEffec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1"/>
                                          </p:val>
                                        </p:tav>
                                        <p:tav tm="100000">
                                          <p:val>
                                            <p:strVal val="#ppt_x"/>
                                          </p:val>
                                        </p:tav>
                                      </p:tavLst>
                                    </p:anim>
                                    <p:anim calcmode="lin" valueType="num">
                                      <p:cBhvr>
                                        <p:cTn id="2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464210K.jpg"/>
          <p:cNvPicPr>
            <a:picLocks noChangeAspect="1" noChangeArrowheads="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descr="C:\Users\Ana María\Desktop\464210K.jpg"/>
          <p:cNvPicPr>
            <a:picLocks noChangeAspect="1" noChangeArrowheads="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C:\Users\Ana María\Desktop\464210K.jpg"/>
          <p:cNvPicPr>
            <a:picLocks noChangeAspect="1" noChangeArrowheads="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Users\Ana María\Desktop\464210K.jpg"/>
          <p:cNvPicPr>
            <a:picLocks noChangeAspect="1" noChangeArrowheads="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CuadroTexto"/>
          <p:cNvSpPr txBox="1"/>
          <p:nvPr/>
        </p:nvSpPr>
        <p:spPr>
          <a:xfrm>
            <a:off x="539750" y="4084638"/>
            <a:ext cx="8208963"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En el siglo III d.C., bajo el reinado de </a:t>
            </a:r>
            <a:r>
              <a:rPr lang="es-ES" i="1" dirty="0" err="1">
                <a:effectLst>
                  <a:glow rad="101600">
                    <a:schemeClr val="accent2">
                      <a:satMod val="175000"/>
                      <a:alpha val="40000"/>
                    </a:schemeClr>
                  </a:glow>
                  <a:outerShdw blurRad="38100" dist="38100" dir="2700000" algn="tl">
                    <a:srgbClr val="1F497D"/>
                  </a:outerShdw>
                </a:effectLst>
              </a:rPr>
              <a:t>Diocleciano</a:t>
            </a:r>
            <a:r>
              <a:rPr lang="es-ES" i="1" dirty="0">
                <a:effectLst>
                  <a:glow rad="101600">
                    <a:schemeClr val="accent2">
                      <a:satMod val="175000"/>
                      <a:alpha val="40000"/>
                    </a:schemeClr>
                  </a:glow>
                  <a:outerShdw blurRad="38100" dist="38100" dir="2700000" algn="tl">
                    <a:srgbClr val="1F497D"/>
                  </a:outerShdw>
                </a:effectLst>
              </a:rPr>
              <a:t>, el sur de Egipto es atacado por el pueblo nómada de los </a:t>
            </a:r>
            <a:r>
              <a:rPr lang="es-ES" i="1" dirty="0" err="1">
                <a:effectLst>
                  <a:glow rad="101600">
                    <a:schemeClr val="accent2">
                      <a:satMod val="175000"/>
                      <a:alpha val="40000"/>
                    </a:schemeClr>
                  </a:glow>
                  <a:outerShdw blurRad="38100" dist="38100" dir="2700000" algn="tl">
                    <a:srgbClr val="1F497D"/>
                  </a:outerShdw>
                </a:effectLst>
              </a:rPr>
              <a:t>blemitas</a:t>
            </a:r>
            <a:r>
              <a:rPr lang="es-ES" i="1" dirty="0">
                <a:effectLst>
                  <a:glow rad="101600">
                    <a:schemeClr val="accent2">
                      <a:satMod val="175000"/>
                      <a:alpha val="40000"/>
                    </a:schemeClr>
                  </a:glow>
                  <a:outerShdw blurRad="38100" dist="38100" dir="2700000" algn="tl">
                    <a:srgbClr val="1F497D"/>
                  </a:outerShdw>
                </a:effectLst>
              </a:rPr>
              <a:t> que hacen retroceder a las legiones romanas. El templo va perdiendo peso religioso en la zona. </a:t>
            </a:r>
          </a:p>
        </p:txBody>
      </p:sp>
    </p:spTree>
  </p:cSld>
  <p:clrMapOvr>
    <a:masterClrMapping/>
  </p:clrMapOvr>
  <mc:AlternateContent xmlns:mc="http://schemas.openxmlformats.org/markup-compatibility/2006" xmlns:p14="http://schemas.microsoft.com/office/powerpoint/2010/main">
    <mc:Choice Requires="p14">
      <p:transition spd="slow" p14:dur="2000" advTm="27000">
        <p14:gallery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3000"/>
                                        <p:tgtEl>
                                          <p:spTgt spid="2"/>
                                        </p:tgtEl>
                                      </p:cBhvr>
                                    </p:animEffect>
                                  </p:childTnLst>
                                </p:cTn>
                              </p:par>
                              <p:par>
                                <p:cTn id="8" presetID="18" presetClass="entr" presetSubtype="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Right)">
                                      <p:cBhvr>
                                        <p:cTn id="10" dur="3000"/>
                                        <p:tgtEl>
                                          <p:spTgt spid="3"/>
                                        </p:tgtEl>
                                      </p:cBhvr>
                                    </p:animEffect>
                                  </p:childTnLst>
                                </p:cTn>
                              </p:par>
                              <p:par>
                                <p:cTn id="11" presetID="18" presetClass="entr" presetSubtype="9"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upLeft)">
                                      <p:cBhvr>
                                        <p:cTn id="13" dur="3000"/>
                                        <p:tgtEl>
                                          <p:spTgt spid="4"/>
                                        </p:tgtEl>
                                      </p:cBhvr>
                                    </p:animEffect>
                                  </p:childTnLst>
                                </p:cTn>
                              </p:par>
                              <p:par>
                                <p:cTn id="14" presetID="18" presetClass="entr" presetSubtype="3"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strips(upRight)">
                                      <p:cBhvr>
                                        <p:cTn id="16" dur="3000"/>
                                        <p:tgtEl>
                                          <p:spTgt spid="5"/>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1"/>
                                          </p:val>
                                        </p:tav>
                                        <p:tav tm="100000">
                                          <p:val>
                                            <p:strVal val="#ppt_x"/>
                                          </p:val>
                                        </p:tav>
                                      </p:tavLst>
                                    </p:anim>
                                    <p:anim calcmode="lin" valueType="num">
                                      <p:cBhvr>
                                        <p:cTn id="2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683568" y="4299942"/>
            <a:ext cx="8209161"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1F497D"/>
                  </a:outerShdw>
                </a:effectLst>
              </a:rPr>
              <a:t>Cuando el emperador Teodosio I manda el cierre de todos los templos paganos del imperio en el siglo IV d.C., </a:t>
            </a:r>
            <a:r>
              <a:rPr lang="es-ES" i="1" dirty="0" err="1">
                <a:effectLst>
                  <a:glow rad="101600">
                    <a:schemeClr val="accent2">
                      <a:satMod val="175000"/>
                      <a:alpha val="40000"/>
                    </a:schemeClr>
                  </a:glow>
                  <a:outerShdw blurRad="38100" dist="38100" dir="2700000" algn="tl">
                    <a:srgbClr val="1F497D"/>
                  </a:outerShdw>
                </a:effectLst>
              </a:rPr>
              <a:t>Debod</a:t>
            </a:r>
            <a:r>
              <a:rPr lang="es-ES" i="1" dirty="0">
                <a:effectLst>
                  <a:glow rad="101600">
                    <a:schemeClr val="accent2">
                      <a:satMod val="175000"/>
                      <a:alpha val="40000"/>
                    </a:schemeClr>
                  </a:glow>
                  <a:outerShdw blurRad="38100" dist="38100" dir="2700000" algn="tl">
                    <a:srgbClr val="1F497D"/>
                  </a:outerShdw>
                </a:effectLst>
              </a:rPr>
              <a:t> ya no esta bajo control romano.</a:t>
            </a:r>
          </a:p>
        </p:txBody>
      </p:sp>
    </p:spTree>
  </p:cSld>
  <p:clrMapOvr>
    <a:masterClrMapping/>
  </p:clrMapOvr>
  <mc:AlternateContent xmlns:mc="http://schemas.openxmlformats.org/markup-compatibility/2006" xmlns:p14="http://schemas.microsoft.com/office/powerpoint/2010/main">
    <mc:Choice Requires="p14">
      <p:transition spd="slow" p14:dur="2000" advTm="23000">
        <p14:gallery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from="(-#ppt_w/2)" to="(#ppt_x)" calcmode="lin" valueType="num">
                                      <p:cBhvr>
                                        <p:cTn id="7" dur="1800" fill="hold">
                                          <p:stCondLst>
                                            <p:cond delay="0"/>
                                          </p:stCondLst>
                                        </p:cTn>
                                        <p:tgtEl>
                                          <p:spTgt spid="3"/>
                                        </p:tgtEl>
                                        <p:attrNameLst>
                                          <p:attrName>ppt_x</p:attrName>
                                        </p:attrNameLst>
                                      </p:cBhvr>
                                    </p:anim>
                                    <p:anim from="0" to="-1.0" calcmode="lin" valueType="num">
                                      <p:cBhvr>
                                        <p:cTn id="8" dur="600" decel="50000" autoRev="1" fill="hold">
                                          <p:stCondLst>
                                            <p:cond delay="1800"/>
                                          </p:stCondLst>
                                        </p:cTn>
                                        <p:tgtEl>
                                          <p:spTgt spid="3"/>
                                        </p:tgtEl>
                                        <p:attrNameLst>
                                          <p:attrName>xshear</p:attrName>
                                        </p:attrNameLst>
                                      </p:cBhvr>
                                    </p:anim>
                                    <p:animScale>
                                      <p:cBhvr>
                                        <p:cTn id="9" dur="600" decel="100000" autoRev="1" fill="hold">
                                          <p:stCondLst>
                                            <p:cond delay="1800"/>
                                          </p:stCondLst>
                                        </p:cTn>
                                        <p:tgtEl>
                                          <p:spTgt spid="3"/>
                                        </p:tgtEl>
                                      </p:cBhvr>
                                      <p:from x="100000" y="100000"/>
                                      <p:to x="80000" y="100000"/>
                                    </p:animScale>
                                    <p:anim by="(#ppt_h/3+#ppt_w*0.1)" calcmode="lin" valueType="num">
                                      <p:cBhvr additive="sum">
                                        <p:cTn id="10" dur="600" decel="100000" autoRev="1" fill="hold">
                                          <p:stCondLst>
                                            <p:cond delay="1800"/>
                                          </p:stCondLst>
                                        </p:cTn>
                                        <p:tgtEl>
                                          <p:spTgt spid="3"/>
                                        </p:tgtEl>
                                        <p:attrNameLst>
                                          <p:attrName>ppt_x</p:attrName>
                                        </p:attrNameLst>
                                      </p:cBhvr>
                                    </p:anim>
                                  </p:childTnLst>
                                </p:cTn>
                              </p:par>
                              <p:par>
                                <p:cTn id="11" presetID="35"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3000"/>
                                        <p:tgtEl>
                                          <p:spTgt spid="3"/>
                                        </p:tgtEl>
                                      </p:cBhvr>
                                    </p:animEffect>
                                    <p:anim calcmode="lin" valueType="num">
                                      <p:cBhvr>
                                        <p:cTn id="14" dur="3000" fill="hold"/>
                                        <p:tgtEl>
                                          <p:spTgt spid="3"/>
                                        </p:tgtEl>
                                        <p:attrNameLst>
                                          <p:attrName>style.rotation</p:attrName>
                                        </p:attrNameLst>
                                      </p:cBhvr>
                                      <p:tavLst>
                                        <p:tav tm="0">
                                          <p:val>
                                            <p:fltVal val="720"/>
                                          </p:val>
                                        </p:tav>
                                        <p:tav tm="100000">
                                          <p:val>
                                            <p:fltVal val="0"/>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anim calcmode="lin" valueType="num">
                                      <p:cBhvr>
                                        <p:cTn id="16" dur="3000" fill="hold"/>
                                        <p:tgtEl>
                                          <p:spTgt spid="3"/>
                                        </p:tgtEl>
                                        <p:attrNameLst>
                                          <p:attrName>ppt_w</p:attrName>
                                        </p:attrNameLst>
                                      </p:cBhvr>
                                      <p:tavLst>
                                        <p:tav tm="0">
                                          <p:val>
                                            <p:fltVal val="0"/>
                                          </p:val>
                                        </p:tav>
                                        <p:tav tm="100000">
                                          <p:val>
                                            <p:strVal val="#ppt_w"/>
                                          </p:val>
                                        </p:tav>
                                      </p:tavLst>
                                    </p:anim>
                                  </p:childTnLst>
                                </p:cTn>
                              </p:par>
                              <p:par>
                                <p:cTn id="17" presetID="23" presetClass="entr" presetSubtype="528" fill="hold" nodeType="withEffect">
                                  <p:stCondLst>
                                    <p:cond delay="2500"/>
                                  </p:stCondLst>
                                  <p:childTnLst>
                                    <p:set>
                                      <p:cBhvr>
                                        <p:cTn id="18" dur="1" fill="hold">
                                          <p:stCondLst>
                                            <p:cond delay="0"/>
                                          </p:stCondLst>
                                        </p:cTn>
                                        <p:tgtEl>
                                          <p:spTgt spid="3"/>
                                        </p:tgtEl>
                                        <p:attrNameLst>
                                          <p:attrName>style.visibility</p:attrName>
                                        </p:attrNameLst>
                                      </p:cBhvr>
                                      <p:to>
                                        <p:strVal val="visible"/>
                                      </p:to>
                                    </p:set>
                                    <p:anim calcmode="lin" valueType="num">
                                      <p:cBhvr>
                                        <p:cTn id="19" dur="3000" fill="hold"/>
                                        <p:tgtEl>
                                          <p:spTgt spid="3"/>
                                        </p:tgtEl>
                                        <p:attrNameLst>
                                          <p:attrName>ppt_w</p:attrName>
                                        </p:attrNameLst>
                                      </p:cBhvr>
                                      <p:tavLst>
                                        <p:tav tm="0">
                                          <p:val>
                                            <p:fltVal val="0"/>
                                          </p:val>
                                        </p:tav>
                                        <p:tav tm="100000">
                                          <p:val>
                                            <p:strVal val="#ppt_w"/>
                                          </p:val>
                                        </p:tav>
                                      </p:tavLst>
                                    </p:anim>
                                    <p:anim calcmode="lin" valueType="num">
                                      <p:cBhvr>
                                        <p:cTn id="20" dur="3000" fill="hold"/>
                                        <p:tgtEl>
                                          <p:spTgt spid="3"/>
                                        </p:tgtEl>
                                        <p:attrNameLst>
                                          <p:attrName>ppt_h</p:attrName>
                                        </p:attrNameLst>
                                      </p:cBhvr>
                                      <p:tavLst>
                                        <p:tav tm="0">
                                          <p:val>
                                            <p:fltVal val="0"/>
                                          </p:val>
                                        </p:tav>
                                        <p:tav tm="100000">
                                          <p:val>
                                            <p:strVal val="#ppt_h"/>
                                          </p:val>
                                        </p:tav>
                                      </p:tavLst>
                                    </p:anim>
                                    <p:anim calcmode="lin" valueType="num">
                                      <p:cBhvr>
                                        <p:cTn id="21" dur="3000" fill="hold"/>
                                        <p:tgtEl>
                                          <p:spTgt spid="3"/>
                                        </p:tgtEl>
                                        <p:attrNameLst>
                                          <p:attrName>ppt_x</p:attrName>
                                        </p:attrNameLst>
                                      </p:cBhvr>
                                      <p:tavLst>
                                        <p:tav tm="0">
                                          <p:val>
                                            <p:fltVal val="0.5"/>
                                          </p:val>
                                        </p:tav>
                                        <p:tav tm="100000">
                                          <p:val>
                                            <p:strVal val="#ppt_x"/>
                                          </p:val>
                                        </p:tav>
                                      </p:tavLst>
                                    </p:anim>
                                    <p:anim calcmode="lin" valueType="num">
                                      <p:cBhvr>
                                        <p:cTn id="22" dur="3000" fill="hold"/>
                                        <p:tgtEl>
                                          <p:spTgt spid="3"/>
                                        </p:tgtEl>
                                        <p:attrNameLst>
                                          <p:attrName>ppt_y</p:attrName>
                                        </p:attrNameLst>
                                      </p:cBhvr>
                                      <p:tavLst>
                                        <p:tav tm="0">
                                          <p:val>
                                            <p:fltVal val="0.5"/>
                                          </p:val>
                                        </p:tav>
                                        <p:tav tm="100000">
                                          <p:val>
                                            <p:strVal val="#ppt_y"/>
                                          </p:val>
                                        </p:tav>
                                      </p:tavLst>
                                    </p:anim>
                                  </p:childTnLst>
                                </p:cTn>
                              </p:par>
                              <p:par>
                                <p:cTn id="23" presetID="5" presetClass="entr" presetSubtype="10" fill="hold" nodeType="withEffect">
                                  <p:stCondLst>
                                    <p:cond delay="3500"/>
                                  </p:stCondLst>
                                  <p:childTnLst>
                                    <p:set>
                                      <p:cBhvr>
                                        <p:cTn id="24" dur="1" fill="hold">
                                          <p:stCondLst>
                                            <p:cond delay="0"/>
                                          </p:stCondLst>
                                        </p:cTn>
                                        <p:tgtEl>
                                          <p:spTgt spid="3"/>
                                        </p:tgtEl>
                                        <p:attrNameLst>
                                          <p:attrName>style.visibility</p:attrName>
                                        </p:attrNameLst>
                                      </p:cBhvr>
                                      <p:to>
                                        <p:strVal val="visible"/>
                                      </p:to>
                                    </p:set>
                                    <p:animEffect transition="in" filter="checkerboard(across)">
                                      <p:cBhvr>
                                        <p:cTn id="25" dur="2000"/>
                                        <p:tgtEl>
                                          <p:spTgt spid="3"/>
                                        </p:tgtEl>
                                      </p:cBhvr>
                                    </p:animEffect>
                                  </p:childTnLst>
                                </p:cTn>
                              </p:par>
                            </p:childTnLst>
                          </p:cTn>
                        </p:par>
                        <p:par>
                          <p:cTn id="26" fill="hold" nodeType="afterGroup">
                            <p:stCondLst>
                              <p:cond delay="5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9750" y="411163"/>
            <a:ext cx="8064500" cy="43211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2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468313" y="3795713"/>
            <a:ext cx="80645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Tras la caída de Roma y la creación del Imperio Bizantino, la zona queda bajo la influencia del nuevo imperio. El emperador bizantino Justiniano I decreta en el siglo XI d.C. el cierre definitivo de todo culto no cristiano, dando a su fin con la adoración a Amón e Isis.</a:t>
            </a:r>
          </a:p>
        </p:txBody>
      </p:sp>
    </p:spTree>
  </p:cSld>
  <p:clrMapOvr>
    <a:masterClrMapping/>
  </p:clrMapOvr>
  <mc:AlternateContent xmlns:mc="http://schemas.openxmlformats.org/markup-compatibility/2006" xmlns:p14="http://schemas.microsoft.com/office/powerpoint/2010/main">
    <mc:Choice Requires="p14">
      <p:transition spd="slow" p14:dur="2000" advTm="31000">
        <p14:prism/>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70" decel="100000"/>
                                        <p:tgtEl>
                                          <p:spTgt spid="5"/>
                                        </p:tgtEl>
                                      </p:cBhvr>
                                    </p:animEffect>
                                    <p:animScale>
                                      <p:cBhvr>
                                        <p:cTn id="8" dur="770" decel="100000"/>
                                        <p:tgtEl>
                                          <p:spTgt spid="5"/>
                                        </p:tgtEl>
                                      </p:cBhvr>
                                      <p:from x="10000" y="10000"/>
                                      <p:to x="200000" y="450000"/>
                                    </p:animScale>
                                    <p:animScale>
                                      <p:cBhvr>
                                        <p:cTn id="9" dur="1230" accel="100000" fill="hold">
                                          <p:stCondLst>
                                            <p:cond delay="770"/>
                                          </p:stCondLst>
                                        </p:cTn>
                                        <p:tgtEl>
                                          <p:spTgt spid="5"/>
                                        </p:tgtEl>
                                      </p:cBhvr>
                                      <p:from x="200000" y="450000"/>
                                      <p:to x="100000" y="100000"/>
                                    </p:animScale>
                                    <p:set>
                                      <p:cBhvr>
                                        <p:cTn id="10" dur="770" fill="hold"/>
                                        <p:tgtEl>
                                          <p:spTgt spid="5"/>
                                        </p:tgtEl>
                                        <p:attrNameLst>
                                          <p:attrName>ppt_x</p:attrName>
                                        </p:attrNameLst>
                                      </p:cBhvr>
                                      <p:to>
                                        <p:strVal val="(0.5)"/>
                                      </p:to>
                                    </p:set>
                                    <p:anim from="(0.5)" to="(#ppt_x)" calcmode="lin" valueType="num">
                                      <p:cBhvr>
                                        <p:cTn id="11" dur="1230" accel="100000" fill="hold">
                                          <p:stCondLst>
                                            <p:cond delay="770"/>
                                          </p:stCondLst>
                                        </p:cTn>
                                        <p:tgtEl>
                                          <p:spTgt spid="5"/>
                                        </p:tgtEl>
                                        <p:attrNameLst>
                                          <p:attrName>ppt_x</p:attrName>
                                        </p:attrNameLst>
                                      </p:cBhvr>
                                    </p:anim>
                                    <p:set>
                                      <p:cBhvr>
                                        <p:cTn id="12" dur="770" fill="hold"/>
                                        <p:tgtEl>
                                          <p:spTgt spid="5"/>
                                        </p:tgtEl>
                                        <p:attrNameLst>
                                          <p:attrName>ppt_y</p:attrName>
                                        </p:attrNameLst>
                                      </p:cBhvr>
                                      <p:to>
                                        <p:strVal val="(#ppt_y+0.4)"/>
                                      </p:to>
                                    </p:set>
                                    <p:anim from="(#ppt_y+0.4)" to="(#ppt_y)" calcmode="lin" valueType="num">
                                      <p:cBhvr>
                                        <p:cTn id="13" dur="1230" accel="100000" fill="hold">
                                          <p:stCondLst>
                                            <p:cond delay="770"/>
                                          </p:stCondLst>
                                        </p:cTn>
                                        <p:tgtEl>
                                          <p:spTgt spid="5"/>
                                        </p:tgtEl>
                                        <p:attrNameLst>
                                          <p:attrName>ppt_y</p:attrName>
                                        </p:attrNameLst>
                                      </p:cBhvr>
                                    </p:anim>
                                  </p:childTnLst>
                                </p:cTn>
                              </p:par>
                              <p:par>
                                <p:cTn id="14" presetID="3"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3000"/>
                                        <p:tgtEl>
                                          <p:spTgt spid="5"/>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p:val>
                                            <p:fltVal val="0"/>
                                          </p:val>
                                        </p:tav>
                                        <p:tav tm="100000">
                                          <p:val>
                                            <p:strVal val="#ppt_w"/>
                                          </p:val>
                                        </p:tav>
                                      </p:tavLst>
                                    </p:anim>
                                    <p:anim calcmode="lin" valueType="num">
                                      <p:cBhvr>
                                        <p:cTn id="20" dur="3000" fill="hold"/>
                                        <p:tgtEl>
                                          <p:spTgt spid="5"/>
                                        </p:tgtEl>
                                        <p:attrNameLst>
                                          <p:attrName>ppt_h</p:attrName>
                                        </p:attrNameLst>
                                      </p:cBhvr>
                                      <p:tavLst>
                                        <p:tav tm="0">
                                          <p:val>
                                            <p:fltVal val="0"/>
                                          </p:val>
                                        </p:tav>
                                        <p:tav tm="100000">
                                          <p:val>
                                            <p:strVal val="#ppt_h"/>
                                          </p:val>
                                        </p:tav>
                                      </p:tavLst>
                                    </p:anim>
                                    <p:anim calcmode="lin" valueType="num">
                                      <p:cBhvr>
                                        <p:cTn id="21" dur="3000" fill="hold"/>
                                        <p:tgtEl>
                                          <p:spTgt spid="5"/>
                                        </p:tgtEl>
                                        <p:attrNameLst>
                                          <p:attrName>style.rotation</p:attrName>
                                        </p:attrNameLst>
                                      </p:cBhvr>
                                      <p:tavLst>
                                        <p:tav tm="0">
                                          <p:val>
                                            <p:fltVal val="360"/>
                                          </p:val>
                                        </p:tav>
                                        <p:tav tm="100000">
                                          <p:val>
                                            <p:fltVal val="0"/>
                                          </p:val>
                                        </p:tav>
                                      </p:tavLst>
                                    </p:anim>
                                    <p:animEffect transition="in" filter="fade">
                                      <p:cBhvr>
                                        <p:cTn id="22" dur="3000"/>
                                        <p:tgtEl>
                                          <p:spTgt spid="5"/>
                                        </p:tgtEl>
                                      </p:cBhvr>
                                    </p:animEffect>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3000"/>
                                        <p:tgtEl>
                                          <p:spTgt spid="6"/>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396081" y="3939902"/>
            <a:ext cx="8351837"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rgbClr val="C00000">
                      <a:alpha val="40000"/>
                    </a:srgbClr>
                  </a:glow>
                  <a:outerShdw blurRad="38100" dist="38100" dir="2700000" algn="tl">
                    <a:srgbClr val="1F497D"/>
                  </a:outerShdw>
                </a:effectLst>
              </a:rPr>
              <a:t>Con el paso de los siglos el templo va cayendo en el olvido, hasta que en el año 1.813, el explorador suizo Johann Ludwig </a:t>
            </a:r>
            <a:r>
              <a:rPr lang="es-ES" i="1" dirty="0" err="1">
                <a:effectLst>
                  <a:glow rad="101600">
                    <a:srgbClr val="C00000">
                      <a:alpha val="40000"/>
                    </a:srgbClr>
                  </a:glow>
                  <a:outerShdw blurRad="38100" dist="38100" dir="2700000" algn="tl">
                    <a:srgbClr val="1F497D"/>
                  </a:outerShdw>
                </a:effectLst>
              </a:rPr>
              <a:t>Burckhardt</a:t>
            </a:r>
            <a:r>
              <a:rPr lang="es-ES" i="1" dirty="0">
                <a:effectLst>
                  <a:glow rad="101600">
                    <a:srgbClr val="C00000">
                      <a:alpha val="40000"/>
                    </a:srgbClr>
                  </a:glow>
                  <a:outerShdw blurRad="38100" dist="38100" dir="2700000" algn="tl">
                    <a:srgbClr val="1F497D"/>
                  </a:outerShdw>
                </a:effectLst>
              </a:rPr>
              <a:t> encuentra el templo en su misión de inspeccionar y catalogar la zona bajo órdenes de Napoleón.</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Tm="27000">
        <p15:prstTrans prst="curtains"/>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CuadroTexto"/>
          <p:cNvSpPr txBox="1"/>
          <p:nvPr/>
        </p:nvSpPr>
        <p:spPr>
          <a:xfrm>
            <a:off x="468313" y="3943350"/>
            <a:ext cx="84963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Cuando se construye la primera presa de Asuán, en 1.907, el templo queda bajo las aguas del Nilo durante largos periodos de tiempo, lo que provoca su deterioro. A la vista de lo sucedido el Servicio de Antigüedades de Egipto contrata al arquitecto egipcio Al-</a:t>
            </a:r>
            <a:r>
              <a:rPr lang="es-ES" i="1" dirty="0" err="1">
                <a:effectLst>
                  <a:glow rad="101600">
                    <a:schemeClr val="accent2">
                      <a:satMod val="175000"/>
                      <a:alpha val="40000"/>
                    </a:schemeClr>
                  </a:glow>
                  <a:outerShdw blurRad="38100" dist="38100" dir="2700000" algn="tl">
                    <a:srgbClr val="1F497D"/>
                  </a:outerShdw>
                </a:effectLst>
              </a:rPr>
              <a:t>Barsanti</a:t>
            </a:r>
            <a:r>
              <a:rPr lang="es-ES" i="1" dirty="0">
                <a:effectLst>
                  <a:glow rad="101600">
                    <a:schemeClr val="accent2">
                      <a:satMod val="175000"/>
                      <a:alpha val="40000"/>
                    </a:schemeClr>
                  </a:glow>
                  <a:outerShdw blurRad="38100" dist="38100" dir="2700000" algn="tl">
                    <a:srgbClr val="1F497D"/>
                  </a:outerShdw>
                </a:effectLst>
              </a:rPr>
              <a:t> para realizar una restauración.</a:t>
            </a:r>
          </a:p>
        </p:txBody>
      </p:sp>
    </p:spTree>
  </p:cSld>
  <p:clrMapOvr>
    <a:masterClrMapping/>
  </p:clrMapOvr>
  <mc:AlternateContent xmlns:mc="http://schemas.openxmlformats.org/markup-compatibility/2006" xmlns:p14="http://schemas.microsoft.com/office/powerpoint/2010/main">
    <mc:Choice Requires="p14">
      <p:transition spd="slow" p14:dur="2000" advTm="34000">
        <p14:prism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3000"/>
                                        <p:tgtEl>
                                          <p:spTgt spid="4"/>
                                        </p:tgtEl>
                                      </p:cBhvr>
                                    </p:animEffect>
                                  </p:childTnLst>
                                </p:cTn>
                              </p:par>
                              <p:par>
                                <p:cTn id="8" presetID="13"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out)">
                                      <p:cBhvr>
                                        <p:cTn id="10" dur="3000"/>
                                        <p:tgtEl>
                                          <p:spTgt spid="5"/>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1"/>
                                          </p:val>
                                        </p:tav>
                                        <p:tav tm="100000">
                                          <p:val>
                                            <p:strVal val="#ppt_x"/>
                                          </p:val>
                                        </p:tav>
                                      </p:tavLst>
                                    </p:anim>
                                    <p:anim calcmode="lin" valueType="num">
                                      <p:cBhvr>
                                        <p:cTn id="1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36.jpg"/>
          <p:cNvPicPr>
            <a:picLocks noChangeAspect="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36.jpg"/>
          <p:cNvPicPr>
            <a:picLocks noChangeAspect="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36.jpg"/>
          <p:cNvPicPr>
            <a:picLocks noChangeAspect="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11 Imagen" descr="36.jpg"/>
          <p:cNvPicPr>
            <a:picLocks noChangeAspect="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39750" y="4084638"/>
            <a:ext cx="7391767"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nuestro caminar que nos gusta mucho por cierto, llegamos a los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jardines de La Rosaleda que dicho sea de paso, a mi me pareció mas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grande que la Rosaleda que hay en el Parque del Retiro.</a:t>
            </a:r>
          </a:p>
        </p:txBody>
      </p:sp>
    </p:spTree>
  </p:cSld>
  <p:clrMapOvr>
    <a:masterClrMapping/>
  </p:clrMapOvr>
  <mc:AlternateContent xmlns:mc="http://schemas.openxmlformats.org/markup-compatibility/2006" xmlns:p14="http://schemas.microsoft.com/office/powerpoint/2010/main">
    <mc:Choice Requires="p14">
      <p:transition spd="slow" p14:dur="2000" advTm="23000">
        <p14:prism dir="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upLeft)">
                                      <p:cBhvr>
                                        <p:cTn id="7" dur="1000"/>
                                        <p:tgtEl>
                                          <p:spTgt spid="9"/>
                                        </p:tgtEl>
                                      </p:cBhvr>
                                    </p:animEffect>
                                  </p:childTnLst>
                                </p:cTn>
                              </p:par>
                            </p:childTnLst>
                          </p:cTn>
                        </p:par>
                        <p:par>
                          <p:cTn id="8" fill="hold" nodeType="afterGroup">
                            <p:stCondLst>
                              <p:cond delay="1000"/>
                            </p:stCondLst>
                            <p:childTnLst>
                              <p:par>
                                <p:cTn id="9" presetID="18" presetClass="entr" presetSubtype="12"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strips(downLeft)">
                                      <p:cBhvr>
                                        <p:cTn id="11" dur="1000"/>
                                        <p:tgtEl>
                                          <p:spTgt spid="10"/>
                                        </p:tgtEl>
                                      </p:cBhvr>
                                    </p:animEffect>
                                  </p:childTnLst>
                                </p:cTn>
                              </p:par>
                            </p:childTnLst>
                          </p:cTn>
                        </p:par>
                        <p:par>
                          <p:cTn id="12" fill="hold" nodeType="afterGroup">
                            <p:stCondLst>
                              <p:cond delay="2000"/>
                            </p:stCondLst>
                            <p:childTnLst>
                              <p:par>
                                <p:cTn id="13" presetID="18" presetClass="entr" presetSubtype="6"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strips(downRight)">
                                      <p:cBhvr>
                                        <p:cTn id="15" dur="1000"/>
                                        <p:tgtEl>
                                          <p:spTgt spid="12"/>
                                        </p:tgtEl>
                                      </p:cBhvr>
                                    </p:animEffect>
                                  </p:childTnLst>
                                </p:cTn>
                              </p:par>
                            </p:childTnLst>
                          </p:cTn>
                        </p:par>
                        <p:par>
                          <p:cTn id="16" fill="hold" nodeType="afterGroup">
                            <p:stCondLst>
                              <p:cond delay="3000"/>
                            </p:stCondLst>
                            <p:childTnLst>
                              <p:par>
                                <p:cTn id="17" presetID="18" presetClass="entr" presetSubtype="3"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1000"/>
                                        <p:tgtEl>
                                          <p:spTgt spid="11"/>
                                        </p:tgtEl>
                                      </p:cBhvr>
                                    </p:animEffect>
                                  </p:childTnLst>
                                </p:cTn>
                              </p:par>
                            </p:childTnLst>
                          </p:cTn>
                        </p:par>
                        <p:par>
                          <p:cTn id="20" fill="hold" nodeType="afterGroup">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dosleones.jpg"/>
          <p:cNvPicPr>
            <a:picLocks noChangeAspect="1" noChangeArrowheads="1"/>
          </p:cNvPicPr>
          <p:nvPr/>
        </p:nvPicPr>
        <p:blipFill>
          <a:blip r:embed="rId2">
            <a:extLst>
              <a:ext uri="{28A0092B-C50C-407E-A947-70E740481C1C}">
                <a14:useLocalDpi xmlns:a14="http://schemas.microsoft.com/office/drawing/2010/main" val="0"/>
              </a:ext>
            </a:extLst>
          </a:blip>
          <a:srcRect b="50000"/>
          <a:stretch>
            <a:fillRect/>
          </a:stretch>
        </p:blipFill>
        <p:spPr bwMode="auto">
          <a:xfrm>
            <a:off x="0" y="0"/>
            <a:ext cx="9144000" cy="2571750"/>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dosleones.jpg"/>
          <p:cNvPicPr>
            <a:picLocks noChangeAspect="1" noChangeArrowheads="1"/>
          </p:cNvPicPr>
          <p:nvPr/>
        </p:nvPicPr>
        <p:blipFill>
          <a:blip r:embed="rId2">
            <a:extLst>
              <a:ext uri="{28A0092B-C50C-407E-A947-70E740481C1C}">
                <a14:useLocalDpi xmlns:a14="http://schemas.microsoft.com/office/drawing/2010/main" val="0"/>
              </a:ext>
            </a:extLst>
          </a:blip>
          <a:srcRect t="50000"/>
          <a:stretch>
            <a:fillRect/>
          </a:stretch>
        </p:blipFill>
        <p:spPr bwMode="auto">
          <a:xfrm>
            <a:off x="0" y="2571750"/>
            <a:ext cx="9144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1042988" y="4084638"/>
            <a:ext cx="6913562"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jardín de la Rosaleda acoge más de 500 variedades de rosales procedentes de todo el mundo y es un lugar perfecto para pasear y hacer buenas fotografías.</a:t>
            </a:r>
          </a:p>
        </p:txBody>
      </p:sp>
    </p:spTree>
  </p:cSld>
  <p:clrMapOvr>
    <a:masterClrMapping/>
  </p:clrMapOvr>
  <mc:AlternateContent xmlns:mc="http://schemas.openxmlformats.org/markup-compatibility/2006" xmlns:p14="http://schemas.microsoft.com/office/powerpoint/2010/main">
    <mc:Choice Requires="p14">
      <p:transition spd="slow" p14:dur="2000" advTm="21000">
        <p14:doors dir="vert"/>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in)">
                                      <p:cBhvr>
                                        <p:cTn id="11" dur="3000"/>
                                        <p:tgtEl>
                                          <p:spTgt spid="2"/>
                                        </p:tgtEl>
                                      </p:cBhvr>
                                    </p:animEffect>
                                  </p:childTnLst>
                                </p:cTn>
                              </p:par>
                              <p:par>
                                <p:cTn id="12" presetID="17"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diamond(in)">
                                      <p:cBhvr>
                                        <p:cTn id="18" dur="3000"/>
                                        <p:tgtEl>
                                          <p:spTgt spid="3"/>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39938" name="1 Imagen" descr="38.jpg"/>
          <p:cNvPicPr>
            <a:picLocks noGrp="1" noChangeAspect="1"/>
          </p:cNvPicPr>
          <p:nvPr isPhoto="1"/>
        </p:nvPicPr>
        <p:blipFill>
          <a:blip r:embed="rId2"/>
          <a:srcRect/>
          <a:stretch>
            <a:fillRect/>
          </a:stretch>
        </p:blipFill>
        <p:spPr bwMode="auto">
          <a:xfrm>
            <a:off x="0" y="0"/>
            <a:ext cx="9144000" cy="51435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827088" y="4227513"/>
            <a:ext cx="727392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De todos los rincones del parque, éste es el único que se cierra fuera de horario y el que es objeto de mayores cuidados.</a:t>
            </a:r>
          </a:p>
        </p:txBody>
      </p:sp>
    </p:spTree>
  </p:cSld>
  <p:clrMapOvr>
    <a:masterClrMapping/>
  </p:clrMapOvr>
  <mc:AlternateContent xmlns:mc="http://schemas.openxmlformats.org/markup-compatibility/2006" xmlns:p14="http://schemas.microsoft.com/office/powerpoint/2010/main">
    <mc:Choice Requires="p14">
      <p:transition spd="slow" p14:dur="2000" advTm="18000">
        <p14:doors/>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nodeType="with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wipe(down)">
                                      <p:cBhvr>
                                        <p:cTn id="7" dur="1160">
                                          <p:stCondLst>
                                            <p:cond delay="0"/>
                                          </p:stCondLst>
                                        </p:cTn>
                                        <p:tgtEl>
                                          <p:spTgt spid="39938"/>
                                        </p:tgtEl>
                                      </p:cBhvr>
                                    </p:animEffect>
                                    <p:anim calcmode="lin" valueType="num">
                                      <p:cBhvr>
                                        <p:cTn id="8" dur="3644" tmFilter="0,0; 0.14,0.36; 0.43,0.73; 0.71,0.91; 1.0,1.0">
                                          <p:stCondLst>
                                            <p:cond delay="0"/>
                                          </p:stCondLst>
                                        </p:cTn>
                                        <p:tgtEl>
                                          <p:spTgt spid="39938"/>
                                        </p:tgtEl>
                                        <p:attrNameLst>
                                          <p:attrName>ppt_x</p:attrName>
                                        </p:attrNameLst>
                                      </p:cBhvr>
                                      <p:tavLst>
                                        <p:tav tm="0">
                                          <p:val>
                                            <p:strVal val="#ppt_x-0.25"/>
                                          </p:val>
                                        </p:tav>
                                        <p:tav tm="100000">
                                          <p:val>
                                            <p:strVal val="#ppt_x"/>
                                          </p:val>
                                        </p:tav>
                                      </p:tavLst>
                                    </p:anim>
                                    <p:anim calcmode="lin" valueType="num">
                                      <p:cBhvr>
                                        <p:cTn id="9" dur="1328" tmFilter="0.0,0.0; 0.25,0.07; 0.50,0.2; 0.75,0.467; 1.0,1.0">
                                          <p:stCondLst>
                                            <p:cond delay="0"/>
                                          </p:stCondLst>
                                        </p:cTn>
                                        <p:tgtEl>
                                          <p:spTgt spid="39938"/>
                                        </p:tgtEl>
                                        <p:attrNameLst>
                                          <p:attrName>ppt_y</p:attrName>
                                        </p:attrNameLst>
                                      </p:cBhvr>
                                      <p:tavLst>
                                        <p:tav tm="0" fmla="#ppt_y-sin(pi*$)/3">
                                          <p:val>
                                            <p:fltVal val="0.5"/>
                                          </p:val>
                                        </p:tav>
                                        <p:tav tm="100000">
                                          <p:val>
                                            <p:fltVal val="1"/>
                                          </p:val>
                                        </p:tav>
                                      </p:tavLst>
                                    </p:anim>
                                    <p:anim calcmode="lin" valueType="num">
                                      <p:cBhvr>
                                        <p:cTn id="10" dur="1328" tmFilter="0, 0; 0.125,0.2665; 0.25,0.4; 0.375,0.465; 0.5,0.5;  0.625,0.535; 0.75,0.6; 0.875,0.7335; 1,1">
                                          <p:stCondLst>
                                            <p:cond delay="1328"/>
                                          </p:stCondLst>
                                        </p:cTn>
                                        <p:tgtEl>
                                          <p:spTgt spid="39938"/>
                                        </p:tgtEl>
                                        <p:attrNameLst>
                                          <p:attrName>ppt_y</p:attrName>
                                        </p:attrNameLst>
                                      </p:cBhvr>
                                      <p:tavLst>
                                        <p:tav tm="0" fmla="#ppt_y-sin(pi*$)/9">
                                          <p:val>
                                            <p:fltVal val="0"/>
                                          </p:val>
                                        </p:tav>
                                        <p:tav tm="100000">
                                          <p:val>
                                            <p:fltVal val="1"/>
                                          </p:val>
                                        </p:tav>
                                      </p:tavLst>
                                    </p:anim>
                                    <p:anim calcmode="lin" valueType="num">
                                      <p:cBhvr>
                                        <p:cTn id="11" dur="664" tmFilter="0, 0; 0.125,0.2665; 0.25,0.4; 0.375,0.465; 0.5,0.5;  0.625,0.535; 0.75,0.6; 0.875,0.7335; 1,1">
                                          <p:stCondLst>
                                            <p:cond delay="2648"/>
                                          </p:stCondLst>
                                        </p:cTn>
                                        <p:tgtEl>
                                          <p:spTgt spid="39938"/>
                                        </p:tgtEl>
                                        <p:attrNameLst>
                                          <p:attrName>ppt_y</p:attrName>
                                        </p:attrNameLst>
                                      </p:cBhvr>
                                      <p:tavLst>
                                        <p:tav tm="0" fmla="#ppt_y-sin(pi*$)/27">
                                          <p:val>
                                            <p:fltVal val="0"/>
                                          </p:val>
                                        </p:tav>
                                        <p:tav tm="100000">
                                          <p:val>
                                            <p:fltVal val="1"/>
                                          </p:val>
                                        </p:tav>
                                      </p:tavLst>
                                    </p:anim>
                                    <p:anim calcmode="lin" valueType="num">
                                      <p:cBhvr>
                                        <p:cTn id="12" dur="328" tmFilter="0, 0; 0.125,0.2665; 0.25,0.4; 0.375,0.465; 0.5,0.5;  0.625,0.535; 0.75,0.6; 0.875,0.7335; 1,1">
                                          <p:stCondLst>
                                            <p:cond delay="3312"/>
                                          </p:stCondLst>
                                        </p:cTn>
                                        <p:tgtEl>
                                          <p:spTgt spid="39938"/>
                                        </p:tgtEl>
                                        <p:attrNameLst>
                                          <p:attrName>ppt_y</p:attrName>
                                        </p:attrNameLst>
                                      </p:cBhvr>
                                      <p:tavLst>
                                        <p:tav tm="0" fmla="#ppt_y-sin(pi*$)/81">
                                          <p:val>
                                            <p:fltVal val="0"/>
                                          </p:val>
                                        </p:tav>
                                        <p:tav tm="100000">
                                          <p:val>
                                            <p:fltVal val="1"/>
                                          </p:val>
                                        </p:tav>
                                      </p:tavLst>
                                    </p:anim>
                                    <p:animScale>
                                      <p:cBhvr>
                                        <p:cTn id="13" dur="52">
                                          <p:stCondLst>
                                            <p:cond delay="1300"/>
                                          </p:stCondLst>
                                        </p:cTn>
                                        <p:tgtEl>
                                          <p:spTgt spid="39938"/>
                                        </p:tgtEl>
                                      </p:cBhvr>
                                      <p:to x="100000" y="60000"/>
                                    </p:animScale>
                                    <p:animScale>
                                      <p:cBhvr>
                                        <p:cTn id="14" dur="332" decel="50000">
                                          <p:stCondLst>
                                            <p:cond delay="1352"/>
                                          </p:stCondLst>
                                        </p:cTn>
                                        <p:tgtEl>
                                          <p:spTgt spid="39938"/>
                                        </p:tgtEl>
                                      </p:cBhvr>
                                      <p:to x="100000" y="100000"/>
                                    </p:animScale>
                                    <p:animScale>
                                      <p:cBhvr>
                                        <p:cTn id="15" dur="52">
                                          <p:stCondLst>
                                            <p:cond delay="2624"/>
                                          </p:stCondLst>
                                        </p:cTn>
                                        <p:tgtEl>
                                          <p:spTgt spid="39938"/>
                                        </p:tgtEl>
                                      </p:cBhvr>
                                      <p:to x="100000" y="80000"/>
                                    </p:animScale>
                                    <p:animScale>
                                      <p:cBhvr>
                                        <p:cTn id="16" dur="332" decel="50000">
                                          <p:stCondLst>
                                            <p:cond delay="2676"/>
                                          </p:stCondLst>
                                        </p:cTn>
                                        <p:tgtEl>
                                          <p:spTgt spid="39938"/>
                                        </p:tgtEl>
                                      </p:cBhvr>
                                      <p:to x="100000" y="100000"/>
                                    </p:animScale>
                                    <p:animScale>
                                      <p:cBhvr>
                                        <p:cTn id="17" dur="52">
                                          <p:stCondLst>
                                            <p:cond delay="3284"/>
                                          </p:stCondLst>
                                        </p:cTn>
                                        <p:tgtEl>
                                          <p:spTgt spid="39938"/>
                                        </p:tgtEl>
                                      </p:cBhvr>
                                      <p:to x="100000" y="90000"/>
                                    </p:animScale>
                                    <p:animScale>
                                      <p:cBhvr>
                                        <p:cTn id="18" dur="332" decel="50000">
                                          <p:stCondLst>
                                            <p:cond delay="3336"/>
                                          </p:stCondLst>
                                        </p:cTn>
                                        <p:tgtEl>
                                          <p:spTgt spid="39938"/>
                                        </p:tgtEl>
                                      </p:cBhvr>
                                      <p:to x="100000" y="100000"/>
                                    </p:animScale>
                                    <p:animScale>
                                      <p:cBhvr>
                                        <p:cTn id="19" dur="52">
                                          <p:stCondLst>
                                            <p:cond delay="3616"/>
                                          </p:stCondLst>
                                        </p:cTn>
                                        <p:tgtEl>
                                          <p:spTgt spid="39938"/>
                                        </p:tgtEl>
                                      </p:cBhvr>
                                      <p:to x="100000" y="95000"/>
                                    </p:animScale>
                                    <p:animScale>
                                      <p:cBhvr>
                                        <p:cTn id="20" dur="332" decel="50000">
                                          <p:stCondLst>
                                            <p:cond delay="3668"/>
                                          </p:stCondLst>
                                        </p:cTn>
                                        <p:tgtEl>
                                          <p:spTgt spid="39938"/>
                                        </p:tgtEl>
                                      </p:cBhvr>
                                      <p:to x="100000" y="100000"/>
                                    </p:animScale>
                                  </p:childTnLst>
                                </p:cTn>
                              </p:par>
                              <p:par>
                                <p:cTn id="21" presetID="26" presetClass="emph" presetSubtype="0" repeatCount="4000" fill="hold" nodeType="withEffect">
                                  <p:stCondLst>
                                    <p:cond delay="0"/>
                                  </p:stCondLst>
                                  <p:childTnLst>
                                    <p:animEffect transition="out" filter="fade">
                                      <p:cBhvr>
                                        <p:cTn id="22" dur="1000" tmFilter="0, 0; .2, .5; .8, .5; 1, 0"/>
                                        <p:tgtEl>
                                          <p:spTgt spid="39938"/>
                                        </p:tgtEl>
                                      </p:cBhvr>
                                    </p:animEffect>
                                    <p:animScale>
                                      <p:cBhvr>
                                        <p:cTn id="23" dur="500" autoRev="1" fill="hold"/>
                                        <p:tgtEl>
                                          <p:spTgt spid="39938"/>
                                        </p:tgtEl>
                                      </p:cBhvr>
                                      <p:by x="105000" y="105000"/>
                                    </p:animScale>
                                  </p:childTnLst>
                                </p:cTn>
                              </p:par>
                              <p:par>
                                <p:cTn id="24" presetID="8" presetClass="emph" presetSubtype="0" fill="hold" nodeType="withEffect">
                                  <p:stCondLst>
                                    <p:cond delay="0"/>
                                  </p:stCondLst>
                                  <p:childTnLst>
                                    <p:animRot by="10800000">
                                      <p:cBhvr>
                                        <p:cTn id="25" dur="1500" fill="hold"/>
                                        <p:tgtEl>
                                          <p:spTgt spid="39938"/>
                                        </p:tgtEl>
                                        <p:attrNameLst>
                                          <p:attrName>r</p:attrName>
                                        </p:attrNameLst>
                                      </p:cBhvr>
                                    </p:animRot>
                                  </p:childTnLst>
                                </p:cTn>
                              </p:par>
                              <p:par>
                                <p:cTn id="26" presetID="8" presetClass="emph" presetSubtype="0" fill="hold" nodeType="withEffect">
                                  <p:stCondLst>
                                    <p:cond delay="1500"/>
                                  </p:stCondLst>
                                  <p:childTnLst>
                                    <p:animRot by="-10800000">
                                      <p:cBhvr>
                                        <p:cTn id="27" dur="1500" fill="hold"/>
                                        <p:tgtEl>
                                          <p:spTgt spid="39938"/>
                                        </p:tgtEl>
                                        <p:attrNameLst>
                                          <p:attrName>r</p:attrName>
                                        </p:attrNameLst>
                                      </p:cBhvr>
                                    </p:animRot>
                                  </p:childTnLst>
                                </p:cTn>
                              </p:par>
                              <p:par>
                                <p:cTn id="28" presetID="23" presetClass="entr" presetSubtype="16" fill="hold" nodeType="withEffect">
                                  <p:stCondLst>
                                    <p:cond delay="0"/>
                                  </p:stCondLst>
                                  <p:childTnLst>
                                    <p:set>
                                      <p:cBhvr>
                                        <p:cTn id="29" dur="1" fill="hold">
                                          <p:stCondLst>
                                            <p:cond delay="0"/>
                                          </p:stCondLst>
                                        </p:cTn>
                                        <p:tgtEl>
                                          <p:spTgt spid="39938"/>
                                        </p:tgtEl>
                                        <p:attrNameLst>
                                          <p:attrName>style.visibility</p:attrName>
                                        </p:attrNameLst>
                                      </p:cBhvr>
                                      <p:to>
                                        <p:strVal val="visible"/>
                                      </p:to>
                                    </p:set>
                                    <p:anim calcmode="lin" valueType="num">
                                      <p:cBhvr>
                                        <p:cTn id="30" dur="3000" fill="hold"/>
                                        <p:tgtEl>
                                          <p:spTgt spid="39938"/>
                                        </p:tgtEl>
                                        <p:attrNameLst>
                                          <p:attrName>ppt_w</p:attrName>
                                        </p:attrNameLst>
                                      </p:cBhvr>
                                      <p:tavLst>
                                        <p:tav tm="0">
                                          <p:val>
                                            <p:fltVal val="0"/>
                                          </p:val>
                                        </p:tav>
                                        <p:tav tm="100000">
                                          <p:val>
                                            <p:strVal val="#ppt_w"/>
                                          </p:val>
                                        </p:tav>
                                      </p:tavLst>
                                    </p:anim>
                                    <p:anim calcmode="lin" valueType="num">
                                      <p:cBhvr>
                                        <p:cTn id="31" dur="3000" fill="hold"/>
                                        <p:tgtEl>
                                          <p:spTgt spid="39938"/>
                                        </p:tgtEl>
                                        <p:attrNameLst>
                                          <p:attrName>ppt_h</p:attrName>
                                        </p:attrNameLst>
                                      </p:cBhvr>
                                      <p:tavLst>
                                        <p:tav tm="0">
                                          <p:val>
                                            <p:fltVal val="0"/>
                                          </p:val>
                                        </p:tav>
                                        <p:tav tm="100000">
                                          <p:val>
                                            <p:strVal val="#ppt_h"/>
                                          </p:val>
                                        </p:tav>
                                      </p:tavLst>
                                    </p:anim>
                                  </p:childTnLst>
                                </p:cTn>
                              </p:par>
                            </p:childTnLst>
                          </p:cTn>
                        </p:par>
                        <p:par>
                          <p:cTn id="32" fill="hold" nodeType="afterGroup">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1"/>
                                          </p:val>
                                        </p:tav>
                                        <p:tav tm="100000">
                                          <p:val>
                                            <p:strVal val="#ppt_x"/>
                                          </p:val>
                                        </p:tav>
                                      </p:tavLst>
                                    </p:anim>
                                    <p:anim calcmode="lin" valueType="num">
                                      <p:cBhvr>
                                        <p:cTn id="3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54386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C:\Documents and Settings\Ana María\Escritorio\lagos.jpg"/>
          <p:cNvPicPr>
            <a:picLocks noChangeAspect="1" noChangeArrowheads="1"/>
          </p:cNvPicPr>
          <p:nvPr/>
        </p:nvPicPr>
        <p:blipFill>
          <a:blip r:embed="rId3">
            <a:extLst>
              <a:ext uri="{28A0092B-C50C-407E-A947-70E740481C1C}">
                <a14:useLocalDpi xmlns:a14="http://schemas.microsoft.com/office/drawing/2010/main" val="0"/>
              </a:ext>
            </a:extLst>
          </a:blip>
          <a:srcRect r="50000"/>
          <a:stretch>
            <a:fillRect/>
          </a:stretch>
        </p:blipFill>
        <p:spPr bwMode="auto">
          <a:xfrm>
            <a:off x="0" y="0"/>
            <a:ext cx="4572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Documents and Settings\Ana María\Escritorio\lagos.jpg"/>
          <p:cNvPicPr>
            <a:picLocks noChangeAspect="1" noChangeArrowheads="1"/>
          </p:cNvPicPr>
          <p:nvPr/>
        </p:nvPicPr>
        <p:blipFill>
          <a:blip r:embed="rId3">
            <a:extLst>
              <a:ext uri="{28A0092B-C50C-407E-A947-70E740481C1C}">
                <a14:useLocalDpi xmlns:a14="http://schemas.microsoft.com/office/drawing/2010/main" val="0"/>
              </a:ext>
            </a:extLst>
          </a:blip>
          <a:srcRect l="50000"/>
          <a:stretch>
            <a:fillRect/>
          </a:stretch>
        </p:blipFill>
        <p:spPr bwMode="auto">
          <a:xfrm>
            <a:off x="4572000" y="0"/>
            <a:ext cx="4572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971550" y="4227513"/>
            <a:ext cx="6985000"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La Rosaleda del Parque del Oeste existe desde 1956. Es obra del Jardinero Mayor de la capital Ramón Ortiz Ferré….</a:t>
            </a:r>
          </a:p>
        </p:txBody>
      </p:sp>
    </p:spTree>
  </p:cSld>
  <p:clrMapOvr>
    <a:masterClrMapping/>
  </p:clrMapOvr>
  <mc:AlternateContent xmlns:mc="http://schemas.openxmlformats.org/markup-compatibility/2006" xmlns:p14="http://schemas.microsoft.com/office/powerpoint/2010/main">
    <mc:Choice Requires="p14">
      <p:transition spd="slow" p14:dur="2000" advTm="17000">
        <p14:prism isInverted="1"/>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ppt_x</p:attrName>
                                        </p:attrNameLst>
                                      </p:cBhvr>
                                      <p:tavLst>
                                        <p:tav tm="0">
                                          <p:val>
                                            <p:strVal val="#ppt_x+#ppt_w/2"/>
                                          </p:val>
                                        </p:tav>
                                        <p:tav tm="100000">
                                          <p:val>
                                            <p:strVal val="#ppt_x"/>
                                          </p:val>
                                        </p:tav>
                                      </p:tavLst>
                                    </p:anim>
                                    <p:anim calcmode="lin" valueType="num">
                                      <p:cBhvr>
                                        <p:cTn id="8" dur="3000" fill="hold"/>
                                        <p:tgtEl>
                                          <p:spTgt spid="7"/>
                                        </p:tgtEl>
                                        <p:attrNameLst>
                                          <p:attrName>ppt_y</p:attrName>
                                        </p:attrNameLst>
                                      </p:cBhvr>
                                      <p:tavLst>
                                        <p:tav tm="0">
                                          <p:val>
                                            <p:strVal val="#ppt_y"/>
                                          </p:val>
                                        </p:tav>
                                        <p:tav tm="100000">
                                          <p:val>
                                            <p:strVal val="#ppt_y"/>
                                          </p:val>
                                        </p:tav>
                                      </p:tavLst>
                                    </p:anim>
                                    <p:anim calcmode="lin" valueType="num">
                                      <p:cBhvr>
                                        <p:cTn id="9" dur="3000" fill="hold"/>
                                        <p:tgtEl>
                                          <p:spTgt spid="7"/>
                                        </p:tgtEl>
                                        <p:attrNameLst>
                                          <p:attrName>ppt_w</p:attrName>
                                        </p:attrNameLst>
                                      </p:cBhvr>
                                      <p:tavLst>
                                        <p:tav tm="0">
                                          <p:val>
                                            <p:fltVal val="0"/>
                                          </p:val>
                                        </p:tav>
                                        <p:tav tm="100000">
                                          <p:val>
                                            <p:strVal val="#ppt_w"/>
                                          </p:val>
                                        </p:tav>
                                      </p:tavLst>
                                    </p:anim>
                                    <p:anim calcmode="lin" valueType="num">
                                      <p:cBhvr>
                                        <p:cTn id="10" dur="3000" fill="hold"/>
                                        <p:tgtEl>
                                          <p:spTgt spid="7"/>
                                        </p:tgtEl>
                                        <p:attrNameLst>
                                          <p:attrName>ppt_h</p:attrName>
                                        </p:attrNameLst>
                                      </p:cBhvr>
                                      <p:tavLst>
                                        <p:tav tm="0">
                                          <p:val>
                                            <p:strVal val="#ppt_h"/>
                                          </p:val>
                                        </p:tav>
                                        <p:tav tm="100000">
                                          <p:val>
                                            <p:strVal val="#ppt_h"/>
                                          </p:val>
                                        </p:tav>
                                      </p:tavLst>
                                    </p:anim>
                                  </p:childTnLst>
                                </p:cTn>
                              </p:par>
                              <p:par>
                                <p:cTn id="11" presetID="18"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strips(downLeft)">
                                      <p:cBhvr>
                                        <p:cTn id="13" dur="3000"/>
                                        <p:tgtEl>
                                          <p:spTgt spid="7"/>
                                        </p:tgtEl>
                                      </p:cBhvr>
                                    </p:animEffect>
                                  </p:childTnLst>
                                </p:cTn>
                              </p:par>
                              <p:par>
                                <p:cTn id="14" presetID="17"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8" presetClass="entr" presetSubtype="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Right)">
                                      <p:cBhvr>
                                        <p:cTn id="22" dur="3000"/>
                                        <p:tgtEl>
                                          <p:spTgt spid="6"/>
                                        </p:tgtEl>
                                      </p:cBhvr>
                                    </p:animEffect>
                                  </p:childTnLst>
                                </p:cTn>
                              </p:par>
                              <p:par>
                                <p:cTn id="23" presetID="23" presetClass="entr" presetSubtype="28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strVal val="4/3*#ppt_w"/>
                                          </p:val>
                                        </p:tav>
                                        <p:tav tm="100000">
                                          <p:val>
                                            <p:strVal val="#ppt_w"/>
                                          </p:val>
                                        </p:tav>
                                      </p:tavLst>
                                    </p:anim>
                                    <p:anim calcmode="lin" valueType="num">
                                      <p:cBhvr>
                                        <p:cTn id="26" dur="3000" fill="hold"/>
                                        <p:tgtEl>
                                          <p:spTgt spid="5"/>
                                        </p:tgtEl>
                                        <p:attrNameLst>
                                          <p:attrName>ppt_h</p:attrName>
                                        </p:attrNameLst>
                                      </p:cBhvr>
                                      <p:tavLst>
                                        <p:tav tm="0">
                                          <p:val>
                                            <p:strVal val="4/3*#ppt_h"/>
                                          </p:val>
                                        </p:tav>
                                        <p:tav tm="100000">
                                          <p:val>
                                            <p:strVal val="#ppt_h"/>
                                          </p:val>
                                        </p:tav>
                                      </p:tavLst>
                                    </p:anim>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4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4" name="Rectangle 6"/>
          <p:cNvSpPr>
            <a:spLocks noChangeArrowheads="1"/>
          </p:cNvSpPr>
          <p:nvPr/>
        </p:nvSpPr>
        <p:spPr bwMode="auto">
          <a:xfrm>
            <a:off x="683568" y="4083918"/>
            <a:ext cx="8280400" cy="923925"/>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nchor="ctr">
            <a:spAutoFit/>
          </a:bodyPr>
          <a:lstStyle/>
          <a:p>
            <a:pPr eaLnBrk="0" hangingPunct="0">
              <a:defRPr/>
            </a:pPr>
            <a:r>
              <a:rPr lang="es-ES" i="1" dirty="0">
                <a:effectLst>
                  <a:glow rad="101600">
                    <a:schemeClr val="accent2">
                      <a:satMod val="175000"/>
                      <a:alpha val="40000"/>
                    </a:schemeClr>
                  </a:glow>
                  <a:outerShdw blurRad="38100" dist="38100" dir="2700000" algn="tl">
                    <a:srgbClr val="1F497D"/>
                  </a:outerShdw>
                </a:effectLst>
                <a:cs typeface="Times New Roman" pitchFamily="18" charset="0"/>
              </a:rPr>
              <a:t>…que se inspiró en las rosaledas de París, Roma y Ginebra de finales del siglo XIX y primeros del XX, así como en la Rosaleda del Parque del Retiro diseñada en 1915 por su maestro Cecilio Rodríguez.</a:t>
            </a:r>
            <a:endParaRPr lang="es-ES" i="1"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prism dir="u"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in)">
                                      <p:cBhvr>
                                        <p:cTn id="11" dur="3000"/>
                                        <p:tgtEl>
                                          <p:spTgt spid="5"/>
                                        </p:tgtEl>
                                      </p:cBhvr>
                                    </p:animEffect>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par>
                                <p:cTn id="19" presetID="4" presetClass="entr" presetSubtype="1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ox(in)">
                                      <p:cBhvr>
                                        <p:cTn id="21" dur="3000"/>
                                        <p:tgtEl>
                                          <p:spTgt spid="7"/>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3014"/>
                                        </p:tgtEl>
                                        <p:attrNameLst>
                                          <p:attrName>style.visibility</p:attrName>
                                        </p:attrNameLst>
                                      </p:cBhvr>
                                      <p:to>
                                        <p:strVal val="visible"/>
                                      </p:to>
                                    </p:set>
                                    <p:animEffect transition="in" filter="fade">
                                      <p:cBhvr>
                                        <p:cTn id="25" dur="1000"/>
                                        <p:tgtEl>
                                          <p:spTgt spid="43014"/>
                                        </p:tgtEl>
                                      </p:cBhvr>
                                    </p:animEffect>
                                    <p:anim calcmode="lin" valueType="num">
                                      <p:cBhvr>
                                        <p:cTn id="26" dur="1000" fill="hold"/>
                                        <p:tgtEl>
                                          <p:spTgt spid="43014"/>
                                        </p:tgtEl>
                                        <p:attrNameLst>
                                          <p:attrName>ppt_x</p:attrName>
                                        </p:attrNameLst>
                                      </p:cBhvr>
                                      <p:tavLst>
                                        <p:tav tm="0">
                                          <p:val>
                                            <p:strVal val="#ppt_x-.1"/>
                                          </p:val>
                                        </p:tav>
                                        <p:tav tm="100000">
                                          <p:val>
                                            <p:strVal val="#ppt_x"/>
                                          </p:val>
                                        </p:tav>
                                      </p:tavLst>
                                    </p:anim>
                                    <p:anim calcmode="lin" valueType="num">
                                      <p:cBhvr>
                                        <p:cTn id="27" dur="1000" fill="hold"/>
                                        <p:tgtEl>
                                          <p:spTgt spid="430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23850" y="4587875"/>
            <a:ext cx="8424863" cy="36988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su parte central, la Rosaleda tiene un pequeño estanque con nenúfares.</a:t>
            </a:r>
          </a:p>
        </p:txBody>
      </p:sp>
    </p:spTree>
  </p:cSld>
  <p:clrMapOvr>
    <a:masterClrMapping/>
  </p:clrMapOvr>
  <mc:AlternateContent xmlns:mc="http://schemas.openxmlformats.org/markup-compatibility/2006" xmlns:p14="http://schemas.microsoft.com/office/powerpoint/2010/main">
    <mc:Choice Requires="p14">
      <p:transition spd="slow" p14:dur="2000" advTm="15000">
        <p14:prism dir="r" isInverted="1"/>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childTnLst>
                          </p:cTn>
                        </p:par>
                        <p:par>
                          <p:cTn id="15" fill="hold" nodeType="afterGroup">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Users\Ana María\Desktop\3841183342.jpg"/>
          <p:cNvPicPr>
            <a:picLocks noChangeAspect="1" noChangeArrowheads="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C:\Users\Ana María\Desktop\3841183342.jpg"/>
          <p:cNvPicPr>
            <a:picLocks noChangeAspect="1" noChangeArrowheads="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descr="C:\Users\Ana María\Desktop\3841183342.jpg"/>
          <p:cNvPicPr>
            <a:picLocks noChangeAspect="1" noChangeArrowheads="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C:\Users\Ana María\Desktop\3841183342.jpg"/>
          <p:cNvPicPr>
            <a:picLocks noChangeAspect="1" noChangeArrowheads="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9 CuadroTexto"/>
          <p:cNvSpPr txBox="1"/>
          <p:nvPr/>
        </p:nvSpPr>
        <p:spPr>
          <a:xfrm>
            <a:off x="755650" y="3795713"/>
            <a:ext cx="7488238"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Una de las atracciones de la Rosaleda del Parque del Oeste es el        Concurso Internacional de Rosas Nuevas que se celebra todos los años a finales del mes de mayo. Bueno pues, habrá que esperar a mayo para venir a verlo.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fallOve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3"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upRight)">
                                      <p:cBhvr>
                                        <p:cTn id="7" dur="3000"/>
                                        <p:tgtEl>
                                          <p:spTgt spid="6"/>
                                        </p:tgtEl>
                                      </p:cBhvr>
                                    </p:animEffect>
                                  </p:childTnLst>
                                </p:cTn>
                              </p:par>
                              <p:par>
                                <p:cTn id="8" presetID="18" presetClass="entr" presetSubtype="9"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trips(upLeft)">
                                      <p:cBhvr>
                                        <p:cTn id="10" dur="3000"/>
                                        <p:tgtEl>
                                          <p:spTgt spid="7"/>
                                        </p:tgtEl>
                                      </p:cBhvr>
                                    </p:animEffect>
                                  </p:childTnLst>
                                </p:cTn>
                              </p:par>
                              <p:par>
                                <p:cTn id="11" presetID="18" presetClass="entr" presetSubtype="1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trips(downLeft)">
                                      <p:cBhvr>
                                        <p:cTn id="13" dur="3000"/>
                                        <p:tgtEl>
                                          <p:spTgt spid="8"/>
                                        </p:tgtEl>
                                      </p:cBhvr>
                                    </p:animEffect>
                                  </p:childTnLst>
                                </p:cTn>
                              </p:par>
                              <p:par>
                                <p:cTn id="14" presetID="18" presetClass="entr" presetSubtype="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strips(downRight)">
                                      <p:cBhvr>
                                        <p:cTn id="16" dur="3000"/>
                                        <p:tgtEl>
                                          <p:spTgt spid="9"/>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na María\Escritorio\lagos-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lagos-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755651" y="4371975"/>
            <a:ext cx="7704782"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este concurso un jurado internacional compuesto por expertos del gremio valora las rosas participantes y elige las variedades ganadoras.</a:t>
            </a:r>
          </a:p>
        </p:txBody>
      </p:sp>
    </p:spTree>
  </p:cSld>
  <p:clrMapOvr>
    <a:masterClrMapping/>
  </p:clrMapOvr>
  <mc:AlternateContent xmlns:mc="http://schemas.openxmlformats.org/markup-compatibility/2006" xmlns:p14="http://schemas.microsoft.com/office/powerpoint/2010/main">
    <mc:Choice Requires="p14">
      <p:transition spd="slow" p14:dur="2000" advTm="20000">
        <p14:warp dir="i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3000"/>
                                        <p:tgtEl>
                                          <p:spTgt spid="3"/>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ppt_w+.3"/>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animEffect transition="in" filter="fade">
                                      <p:cBhvr>
                                        <p:cTn id="12" dur="3000"/>
                                        <p:tgtEl>
                                          <p:spTgt spid="3"/>
                                        </p:tgtEl>
                                      </p:cBhvr>
                                    </p:animEffect>
                                  </p:childTnLst>
                                </p:cTn>
                              </p:par>
                              <p:par>
                                <p:cTn id="13" presetID="2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3000"/>
                                        <p:tgtEl>
                                          <p:spTgt spid="4"/>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strVal val="#ppt_w+.3"/>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animEffect transition="in" filter="fade">
                                      <p:cBhvr>
                                        <p:cTn id="20" dur="3000"/>
                                        <p:tgtEl>
                                          <p:spTgt spid="4"/>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na María\Escritorio\lagos-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lagos-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971550" y="4011613"/>
            <a:ext cx="77041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Unos días antes se celebra el Concurso Popular Rosa de Madrid, en el que son los visitantes los que eligen su rosa favorita entre las que se presentan al Concurso Internacional.</a:t>
            </a:r>
          </a:p>
        </p:txBody>
      </p:sp>
    </p:spTree>
  </p:cSld>
  <p:clrMapOvr>
    <a:masterClrMapping/>
  </p:clrMapOvr>
  <mc:AlternateContent xmlns:mc="http://schemas.openxmlformats.org/markup-compatibility/2006" xmlns:p14="http://schemas.microsoft.com/office/powerpoint/2010/main">
    <mc:Choice Requires="p14">
      <p:transition spd="slow" p14:dur="2000" advTm="22000">
        <p14:pan dir="u"/>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3000"/>
                                        <p:tgtEl>
                                          <p:spTgt spid="3"/>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ppt_w+.3"/>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animEffect transition="in" filter="fade">
                                      <p:cBhvr>
                                        <p:cTn id="12" dur="3000"/>
                                        <p:tgtEl>
                                          <p:spTgt spid="3"/>
                                        </p:tgtEl>
                                      </p:cBhvr>
                                    </p:animEffect>
                                  </p:childTnLst>
                                </p:cTn>
                              </p:par>
                              <p:par>
                                <p:cTn id="13" presetID="22" presetClass="entr" presetSubtype="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3000"/>
                                        <p:tgtEl>
                                          <p:spTgt spid="4"/>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strVal val="#ppt_w+.3"/>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animEffect transition="in" filter="fade">
                                      <p:cBhvr>
                                        <p:cTn id="20" dur="3000"/>
                                        <p:tgtEl>
                                          <p:spTgt spid="4"/>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na María\Escritorio\lagos-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lagos-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323850" y="4084638"/>
            <a:ext cx="83518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mejor época para visitar la Rosaleda es la primavera, cuando todos los rosales están en flor y forman una alfombra de colores impresionante, nosotros como hemos venido en septiembre,,, pues eso.</a:t>
            </a:r>
          </a:p>
        </p:txBody>
      </p:sp>
    </p:spTree>
  </p:cSld>
  <p:clrMapOvr>
    <a:masterClrMapping/>
  </p:clrMapOvr>
  <mc:AlternateContent xmlns:mc="http://schemas.openxmlformats.org/markup-compatibility/2006" xmlns:p14="http://schemas.microsoft.com/office/powerpoint/2010/main">
    <mc:Choice Requires="p14">
      <p:transition spd="slow" p14:dur="2000" advTm="24000">
        <p:push dir="u"/>
      </p:transition>
    </mc:Choice>
    <mc:Fallback xmlns="">
      <p:transition spd="slow" advTm="24000">
        <p:push dir="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3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3"/>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par>
                                <p:cTn id="13" presetID="16" presetClass="entr" presetSubtype="2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Horizontal)">
                                      <p:cBhvr>
                                        <p:cTn id="15" dur="3000"/>
                                        <p:tgtEl>
                                          <p:spTgt spid="3"/>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000" fill="hold"/>
                                        <p:tgtEl>
                                          <p:spTgt spid="3"/>
                                        </p:tgtEl>
                                        <p:attrNameLst>
                                          <p:attrName>ppt_w</p:attrName>
                                        </p:attrNameLst>
                                      </p:cBhvr>
                                      <p:tavLst>
                                        <p:tav tm="0">
                                          <p:val>
                                            <p:strVal val="#ppt_w+.3"/>
                                          </p:val>
                                        </p:tav>
                                        <p:tav tm="100000">
                                          <p:val>
                                            <p:strVal val="#ppt_w"/>
                                          </p:val>
                                        </p:tav>
                                      </p:tavLst>
                                    </p:anim>
                                    <p:anim calcmode="lin" valueType="num">
                                      <p:cBhvr>
                                        <p:cTn id="19" dur="3000" fill="hold"/>
                                        <p:tgtEl>
                                          <p:spTgt spid="3"/>
                                        </p:tgtEl>
                                        <p:attrNameLst>
                                          <p:attrName>ppt_h</p:attrName>
                                        </p:attrNameLst>
                                      </p:cBhvr>
                                      <p:tavLst>
                                        <p:tav tm="0">
                                          <p:val>
                                            <p:strVal val="#ppt_h"/>
                                          </p:val>
                                        </p:tav>
                                        <p:tav tm="100000">
                                          <p:val>
                                            <p:strVal val="#ppt_h"/>
                                          </p:val>
                                        </p:tav>
                                      </p:tavLst>
                                    </p:anim>
                                    <p:animEffect transition="in" filter="fade">
                                      <p:cBhvr>
                                        <p:cTn id="20" dur="3000"/>
                                        <p:tgtEl>
                                          <p:spTgt spid="3"/>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na María\Escritorio\Anini-Beach-Kauai-Hawai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CuadroTexto"/>
          <p:cNvSpPr txBox="1"/>
          <p:nvPr/>
        </p:nvSpPr>
        <p:spPr>
          <a:xfrm>
            <a:off x="827088" y="4300538"/>
            <a:ext cx="669724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Durante el resto del año el conjunto, aunque sin tantas flores, también presenta una imagen apetecible para pasar un rato.</a:t>
            </a:r>
          </a:p>
        </p:txBody>
      </p:sp>
    </p:spTree>
  </p:cSld>
  <p:clrMapOvr>
    <a:masterClrMapping/>
  </p:clrMapOvr>
  <mc:AlternateContent xmlns:mc="http://schemas.openxmlformats.org/markup-compatibility/2006" xmlns:p14="http://schemas.microsoft.com/office/powerpoint/2010/main">
    <mc:Choice Requires="p14">
      <p:transition spd="slow" p14:dur="2000" advTm="18000">
        <p14:pan dir="d"/>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0-#ppt_w/2"/>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5"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3000"/>
                                        <p:tgtEl>
                                          <p:spTgt spid="2"/>
                                        </p:tgtEl>
                                      </p:cBhvr>
                                    </p:animEffect>
                                  </p:childTnLst>
                                </p:cTn>
                              </p:par>
                              <p:par>
                                <p:cTn id="12" presetID="49" presetClass="entr" presetSubtype="0" decel="10000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fltVal val="0"/>
                                          </p:val>
                                        </p:tav>
                                        <p:tav tm="100000">
                                          <p:val>
                                            <p:strVal val="#ppt_w"/>
                                          </p:val>
                                        </p:tav>
                                      </p:tavLst>
                                    </p:anim>
                                    <p:anim calcmode="lin" valueType="num">
                                      <p:cBhvr>
                                        <p:cTn id="15" dur="3000" fill="hold"/>
                                        <p:tgtEl>
                                          <p:spTgt spid="2"/>
                                        </p:tgtEl>
                                        <p:attrNameLst>
                                          <p:attrName>ppt_h</p:attrName>
                                        </p:attrNameLst>
                                      </p:cBhvr>
                                      <p:tavLst>
                                        <p:tav tm="0">
                                          <p:val>
                                            <p:fltVal val="0"/>
                                          </p:val>
                                        </p:tav>
                                        <p:tav tm="100000">
                                          <p:val>
                                            <p:strVal val="#ppt_h"/>
                                          </p:val>
                                        </p:tav>
                                      </p:tavLst>
                                    </p:anim>
                                    <p:anim calcmode="lin" valueType="num">
                                      <p:cBhvr>
                                        <p:cTn id="16" dur="3000" fill="hold"/>
                                        <p:tgtEl>
                                          <p:spTgt spid="2"/>
                                        </p:tgtEl>
                                        <p:attrNameLst>
                                          <p:attrName>style.rotation</p:attrName>
                                        </p:attrNameLst>
                                      </p:cBhvr>
                                      <p:tavLst>
                                        <p:tav tm="0">
                                          <p:val>
                                            <p:fltVal val="360"/>
                                          </p:val>
                                        </p:tav>
                                        <p:tav tm="100000">
                                          <p:val>
                                            <p:fltVal val="0"/>
                                          </p:val>
                                        </p:tav>
                                      </p:tavLst>
                                    </p:anim>
                                    <p:animEffect transition="in" filter="fade">
                                      <p:cBhvr>
                                        <p:cTn id="17" dur="3000"/>
                                        <p:tgtEl>
                                          <p:spTgt spid="2"/>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1"/>
                                          </p:val>
                                        </p:tav>
                                        <p:tav tm="100000">
                                          <p:val>
                                            <p:strVal val="#ppt_x"/>
                                          </p:val>
                                        </p:tav>
                                      </p:tavLst>
                                    </p:anim>
                                    <p:anim calcmode="lin" valueType="num">
                                      <p:cBhvr>
                                        <p:cTn id="2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r="75200" b="75200"/>
          <a:stretch>
            <a:fillRect/>
          </a:stretch>
        </p:blipFill>
        <p:spPr bwMode="auto">
          <a:xfrm>
            <a:off x="0" y="0"/>
            <a:ext cx="2268538"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24800" r="50000" b="75200"/>
          <a:stretch>
            <a:fillRect/>
          </a:stretch>
        </p:blipFill>
        <p:spPr bwMode="auto">
          <a:xfrm>
            <a:off x="2268538" y="0"/>
            <a:ext cx="23034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50000" r="24800" b="75200"/>
          <a:stretch>
            <a:fillRect/>
          </a:stretch>
        </p:blipFill>
        <p:spPr bwMode="auto">
          <a:xfrm>
            <a:off x="4572000" y="0"/>
            <a:ext cx="23034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75200" b="75200"/>
          <a:stretch>
            <a:fillRect/>
          </a:stretch>
        </p:blipFill>
        <p:spPr bwMode="auto">
          <a:xfrm>
            <a:off x="6875463" y="0"/>
            <a:ext cx="2268537"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t="24800" r="75200" b="50000"/>
          <a:stretch>
            <a:fillRect/>
          </a:stretch>
        </p:blipFill>
        <p:spPr bwMode="auto">
          <a:xfrm>
            <a:off x="0" y="1276350"/>
            <a:ext cx="226853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24800" t="24800" r="50000" b="50000"/>
          <a:stretch>
            <a:fillRect/>
          </a:stretch>
        </p:blipFill>
        <p:spPr bwMode="auto">
          <a:xfrm>
            <a:off x="2268538" y="1276350"/>
            <a:ext cx="2303462"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50000" t="24800" r="24800" b="50000"/>
          <a:stretch>
            <a:fillRect/>
          </a:stretch>
        </p:blipFill>
        <p:spPr bwMode="auto">
          <a:xfrm>
            <a:off x="4572000" y="1276350"/>
            <a:ext cx="2303463"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75200" t="24800" b="50000"/>
          <a:stretch>
            <a:fillRect/>
          </a:stretch>
        </p:blipFill>
        <p:spPr bwMode="auto">
          <a:xfrm>
            <a:off x="6875463" y="1276350"/>
            <a:ext cx="2268537"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t="50000" r="75200" b="24800"/>
          <a:stretch>
            <a:fillRect/>
          </a:stretch>
        </p:blipFill>
        <p:spPr bwMode="auto">
          <a:xfrm>
            <a:off x="0" y="2571750"/>
            <a:ext cx="226853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24800" t="50000" r="50000" b="24800"/>
          <a:stretch>
            <a:fillRect/>
          </a:stretch>
        </p:blipFill>
        <p:spPr bwMode="auto">
          <a:xfrm>
            <a:off x="2268538" y="2571750"/>
            <a:ext cx="2303462"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50000" t="50000" r="24800" b="24800"/>
          <a:stretch>
            <a:fillRect/>
          </a:stretch>
        </p:blipFill>
        <p:spPr bwMode="auto">
          <a:xfrm>
            <a:off x="4572000" y="2571750"/>
            <a:ext cx="2303463"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75198" t="50000" r="2" b="24800"/>
          <a:stretch>
            <a:fillRect/>
          </a:stretch>
        </p:blipFill>
        <p:spPr bwMode="auto">
          <a:xfrm>
            <a:off x="6875463" y="2571750"/>
            <a:ext cx="2268537"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t="73801" r="75200"/>
          <a:stretch>
            <a:fillRect/>
          </a:stretch>
        </p:blipFill>
        <p:spPr bwMode="auto">
          <a:xfrm>
            <a:off x="0" y="3795713"/>
            <a:ext cx="2268538" cy="134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24800" t="73801" r="50000"/>
          <a:stretch>
            <a:fillRect/>
          </a:stretch>
        </p:blipFill>
        <p:spPr bwMode="auto">
          <a:xfrm>
            <a:off x="2268538" y="3795713"/>
            <a:ext cx="2303462" cy="134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50000" t="73801" r="24800"/>
          <a:stretch>
            <a:fillRect/>
          </a:stretch>
        </p:blipFill>
        <p:spPr bwMode="auto">
          <a:xfrm>
            <a:off x="4572000" y="3795713"/>
            <a:ext cx="2303463" cy="134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75200" t="73801"/>
          <a:stretch>
            <a:fillRect/>
          </a:stretch>
        </p:blipFill>
        <p:spPr bwMode="auto">
          <a:xfrm>
            <a:off x="6875463" y="3795713"/>
            <a:ext cx="2268537" cy="134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18 CuadroTexto"/>
          <p:cNvSpPr txBox="1"/>
          <p:nvPr/>
        </p:nvSpPr>
        <p:spPr>
          <a:xfrm>
            <a:off x="900113" y="4084638"/>
            <a:ext cx="7632700"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Rosaleda del Parque del Oeste se encuentra en la calle Rosaleda s/n, un poco más abajo del Paseo del Pintor Rosales, muy cerca del Templo de </a:t>
            </a:r>
            <a:r>
              <a:rPr lang="es-ES" i="1" dirty="0" err="1">
                <a:effectLst>
                  <a:glow rad="101600">
                    <a:schemeClr val="accent2">
                      <a:satMod val="175000"/>
                      <a:alpha val="40000"/>
                    </a:schemeClr>
                  </a:glow>
                  <a:outerShdw blurRad="38100" dist="38100" dir="2700000" algn="tl">
                    <a:srgbClr val="000000">
                      <a:alpha val="43137"/>
                    </a:srgbClr>
                  </a:outerShdw>
                </a:effectLst>
              </a:rPr>
              <a:t>Debod</a:t>
            </a:r>
            <a:r>
              <a:rPr lang="es-ES" i="1" dirty="0">
                <a:effectLst>
                  <a:glow rad="101600">
                    <a:schemeClr val="accent2">
                      <a:satMod val="175000"/>
                      <a:alpha val="40000"/>
                    </a:schemeClr>
                  </a:glow>
                  <a:outerShdw blurRad="38100" dist="38100" dir="2700000" algn="tl">
                    <a:srgbClr val="000000">
                      <a:alpha val="43137"/>
                    </a:srgbClr>
                  </a:outerShdw>
                </a:effectLst>
              </a:rPr>
              <a:t> y a escasos metros del Teleférico de Madrid.</a:t>
            </a:r>
          </a:p>
        </p:txBody>
      </p:sp>
    </p:spTree>
  </p:cSld>
  <p:clrMapOvr>
    <a:masterClrMapping/>
  </p:clrMapOvr>
  <mc:AlternateContent xmlns:mc="http://schemas.openxmlformats.org/markup-compatibility/2006" xmlns:p14="http://schemas.microsoft.com/office/powerpoint/2010/main">
    <mc:Choice Requires="p14">
      <p:transition spd="slow" p14:dur="2000" advTm="24000">
        <p14:ferris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ppt_x</p:attrName>
                                        </p:attrNameLst>
                                      </p:cBhvr>
                                      <p:tavLst>
                                        <p:tav tm="0">
                                          <p:val>
                                            <p:strVal val="#ppt_x-#ppt_w/2"/>
                                          </p:val>
                                        </p:tav>
                                        <p:tav tm="100000">
                                          <p:val>
                                            <p:strVal val="#ppt_x"/>
                                          </p:val>
                                        </p:tav>
                                      </p:tavLst>
                                    </p:anim>
                                    <p:anim calcmode="lin" valueType="num">
                                      <p:cBhvr>
                                        <p:cTn id="14" dur="3000" fill="hold"/>
                                        <p:tgtEl>
                                          <p:spTgt spid="3"/>
                                        </p:tgtEl>
                                        <p:attrNameLst>
                                          <p:attrName>ppt_y</p:attrName>
                                        </p:attrNameLst>
                                      </p:cBhvr>
                                      <p:tavLst>
                                        <p:tav tm="0">
                                          <p:val>
                                            <p:strVal val="#ppt_y"/>
                                          </p:val>
                                        </p:tav>
                                        <p:tav tm="100000">
                                          <p:val>
                                            <p:strVal val="#ppt_y"/>
                                          </p:val>
                                        </p:tav>
                                      </p:tavLst>
                                    </p:anim>
                                    <p:anim calcmode="lin" valueType="num">
                                      <p:cBhvr>
                                        <p:cTn id="15" dur="3000" fill="hold"/>
                                        <p:tgtEl>
                                          <p:spTgt spid="3"/>
                                        </p:tgtEl>
                                        <p:attrNameLst>
                                          <p:attrName>ppt_w</p:attrName>
                                        </p:attrNameLst>
                                      </p:cBhvr>
                                      <p:tavLst>
                                        <p:tav tm="0">
                                          <p:val>
                                            <p:fltVal val="0"/>
                                          </p:val>
                                        </p:tav>
                                        <p:tav tm="100000">
                                          <p:val>
                                            <p:strVal val="#ppt_w"/>
                                          </p:val>
                                        </p:tav>
                                      </p:tavLst>
                                    </p:anim>
                                    <p:anim calcmode="lin" valueType="num">
                                      <p:cBhvr>
                                        <p:cTn id="16" dur="3000" fill="hold"/>
                                        <p:tgtEl>
                                          <p:spTgt spid="3"/>
                                        </p:tgtEl>
                                        <p:attrNameLst>
                                          <p:attrName>ppt_h</p:attrName>
                                        </p:attrNameLst>
                                      </p:cBhvr>
                                      <p:tavLst>
                                        <p:tav tm="0">
                                          <p:val>
                                            <p:strVal val="#ppt_h"/>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7" presetClass="entr" presetSubtype="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ppt_x</p:attrName>
                                        </p:attrNameLst>
                                      </p:cBhvr>
                                      <p:tavLst>
                                        <p:tav tm="0">
                                          <p:val>
                                            <p:strVal val="#ppt_x-#ppt_w/2"/>
                                          </p:val>
                                        </p:tav>
                                        <p:tav tm="100000">
                                          <p:val>
                                            <p:strVal val="#ppt_x"/>
                                          </p:val>
                                        </p:tav>
                                      </p:tavLst>
                                    </p:anim>
                                    <p:anim calcmode="lin" valueType="num">
                                      <p:cBhvr>
                                        <p:cTn id="26" dur="3000" fill="hold"/>
                                        <p:tgtEl>
                                          <p:spTgt spid="5"/>
                                        </p:tgtEl>
                                        <p:attrNameLst>
                                          <p:attrName>ppt_y</p:attrName>
                                        </p:attrNameLst>
                                      </p:cBhvr>
                                      <p:tavLst>
                                        <p:tav tm="0">
                                          <p:val>
                                            <p:strVal val="#ppt_y"/>
                                          </p:val>
                                        </p:tav>
                                        <p:tav tm="100000">
                                          <p:val>
                                            <p:strVal val="#ppt_y"/>
                                          </p:val>
                                        </p:tav>
                                      </p:tavLst>
                                    </p:anim>
                                    <p:anim calcmode="lin" valueType="num">
                                      <p:cBhvr>
                                        <p:cTn id="27" dur="3000" fill="hold"/>
                                        <p:tgtEl>
                                          <p:spTgt spid="5"/>
                                        </p:tgtEl>
                                        <p:attrNameLst>
                                          <p:attrName>ppt_w</p:attrName>
                                        </p:attrNameLst>
                                      </p:cBhvr>
                                      <p:tavLst>
                                        <p:tav tm="0">
                                          <p:val>
                                            <p:fltVal val="0"/>
                                          </p:val>
                                        </p:tav>
                                        <p:tav tm="100000">
                                          <p:val>
                                            <p:strVal val="#ppt_w"/>
                                          </p:val>
                                        </p:tav>
                                      </p:tavLst>
                                    </p:anim>
                                    <p:anim calcmode="lin" valueType="num">
                                      <p:cBhvr>
                                        <p:cTn id="28" dur="3000" fill="hold"/>
                                        <p:tgtEl>
                                          <p:spTgt spid="5"/>
                                        </p:tgtEl>
                                        <p:attrNameLst>
                                          <p:attrName>ppt_h</p:attrName>
                                        </p:attrNameLst>
                                      </p:cBhvr>
                                      <p:tavLst>
                                        <p:tav tm="0">
                                          <p:val>
                                            <p:strVal val="#ppt_h"/>
                                          </p:val>
                                        </p:tav>
                                        <p:tav tm="100000">
                                          <p:val>
                                            <p:strVal val="#ppt_h"/>
                                          </p:val>
                                        </p:tav>
                                      </p:tavLst>
                                    </p:anim>
                                  </p:childTnLst>
                                </p:cTn>
                              </p:par>
                              <p:par>
                                <p:cTn id="29" presetID="17" presetClass="entr" presetSubtype="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ppt_x</p:attrName>
                                        </p:attrNameLst>
                                      </p:cBhvr>
                                      <p:tavLst>
                                        <p:tav tm="0">
                                          <p:val>
                                            <p:strVal val="#ppt_x+#ppt_w/2"/>
                                          </p:val>
                                        </p:tav>
                                        <p:tav tm="100000">
                                          <p:val>
                                            <p:strVal val="#ppt_x"/>
                                          </p:val>
                                        </p:tav>
                                      </p:tavLst>
                                    </p:anim>
                                    <p:anim calcmode="lin" valueType="num">
                                      <p:cBhvr>
                                        <p:cTn id="32" dur="3000" fill="hold"/>
                                        <p:tgtEl>
                                          <p:spTgt spid="6"/>
                                        </p:tgtEl>
                                        <p:attrNameLst>
                                          <p:attrName>ppt_y</p:attrName>
                                        </p:attrNameLst>
                                      </p:cBhvr>
                                      <p:tavLst>
                                        <p:tav tm="0">
                                          <p:val>
                                            <p:strVal val="#ppt_y"/>
                                          </p:val>
                                        </p:tav>
                                        <p:tav tm="100000">
                                          <p:val>
                                            <p:strVal val="#ppt_y"/>
                                          </p:val>
                                        </p:tav>
                                      </p:tavLst>
                                    </p:anim>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strVal val="#ppt_h"/>
                                          </p:val>
                                        </p:tav>
                                        <p:tav tm="100000">
                                          <p:val>
                                            <p:strVal val="#ppt_h"/>
                                          </p:val>
                                        </p:tav>
                                      </p:tavLst>
                                    </p:anim>
                                  </p:childTnLst>
                                </p:cTn>
                              </p:par>
                              <p:par>
                                <p:cTn id="35" presetID="17" presetClass="entr" presetSubtype="1"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ppt_x</p:attrName>
                                        </p:attrNameLst>
                                      </p:cBhvr>
                                      <p:tavLst>
                                        <p:tav tm="0">
                                          <p:val>
                                            <p:strVal val="#ppt_x"/>
                                          </p:val>
                                        </p:tav>
                                        <p:tav tm="100000">
                                          <p:val>
                                            <p:strVal val="#ppt_x"/>
                                          </p:val>
                                        </p:tav>
                                      </p:tavLst>
                                    </p:anim>
                                    <p:anim calcmode="lin" valueType="num">
                                      <p:cBhvr>
                                        <p:cTn id="38" dur="3000" fill="hold"/>
                                        <p:tgtEl>
                                          <p:spTgt spid="7"/>
                                        </p:tgtEl>
                                        <p:attrNameLst>
                                          <p:attrName>ppt_y</p:attrName>
                                        </p:attrNameLst>
                                      </p:cBhvr>
                                      <p:tavLst>
                                        <p:tav tm="0">
                                          <p:val>
                                            <p:strVal val="#ppt_y-#ppt_h/2"/>
                                          </p:val>
                                        </p:tav>
                                        <p:tav tm="100000">
                                          <p:val>
                                            <p:strVal val="#ppt_y"/>
                                          </p:val>
                                        </p:tav>
                                      </p:tavLst>
                                    </p:anim>
                                    <p:anim calcmode="lin" valueType="num">
                                      <p:cBhvr>
                                        <p:cTn id="39" dur="3000" fill="hold"/>
                                        <p:tgtEl>
                                          <p:spTgt spid="7"/>
                                        </p:tgtEl>
                                        <p:attrNameLst>
                                          <p:attrName>ppt_w</p:attrName>
                                        </p:attrNameLst>
                                      </p:cBhvr>
                                      <p:tavLst>
                                        <p:tav tm="0">
                                          <p:val>
                                            <p:strVal val="#ppt_w"/>
                                          </p:val>
                                        </p:tav>
                                        <p:tav tm="100000">
                                          <p:val>
                                            <p:strVal val="#ppt_w"/>
                                          </p:val>
                                        </p:tav>
                                      </p:tavLst>
                                    </p:anim>
                                    <p:anim calcmode="lin" valueType="num">
                                      <p:cBhvr>
                                        <p:cTn id="40" dur="3000" fill="hold"/>
                                        <p:tgtEl>
                                          <p:spTgt spid="7"/>
                                        </p:tgtEl>
                                        <p:attrNameLst>
                                          <p:attrName>ppt_h</p:attrName>
                                        </p:attrNameLst>
                                      </p:cBhvr>
                                      <p:tavLst>
                                        <p:tav tm="0">
                                          <p:val>
                                            <p:fltVal val="0"/>
                                          </p:val>
                                        </p:tav>
                                        <p:tav tm="100000">
                                          <p:val>
                                            <p:strVal val="#ppt_h"/>
                                          </p:val>
                                        </p:tav>
                                      </p:tavLst>
                                    </p:anim>
                                  </p:childTnLst>
                                </p:cTn>
                              </p:par>
                              <p:par>
                                <p:cTn id="41" presetID="17" presetClass="entr" presetSubtype="2"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ppt_x</p:attrName>
                                        </p:attrNameLst>
                                      </p:cBhvr>
                                      <p:tavLst>
                                        <p:tav tm="0">
                                          <p:val>
                                            <p:strVal val="#ppt_x+#ppt_w/2"/>
                                          </p:val>
                                        </p:tav>
                                        <p:tav tm="100000">
                                          <p:val>
                                            <p:strVal val="#ppt_x"/>
                                          </p:val>
                                        </p:tav>
                                      </p:tavLst>
                                    </p:anim>
                                    <p:anim calcmode="lin" valueType="num">
                                      <p:cBhvr>
                                        <p:cTn id="44" dur="3000" fill="hold"/>
                                        <p:tgtEl>
                                          <p:spTgt spid="8"/>
                                        </p:tgtEl>
                                        <p:attrNameLst>
                                          <p:attrName>ppt_y</p:attrName>
                                        </p:attrNameLst>
                                      </p:cBhvr>
                                      <p:tavLst>
                                        <p:tav tm="0">
                                          <p:val>
                                            <p:strVal val="#ppt_y"/>
                                          </p:val>
                                        </p:tav>
                                        <p:tav tm="100000">
                                          <p:val>
                                            <p:strVal val="#ppt_y"/>
                                          </p:val>
                                        </p:tav>
                                      </p:tavLst>
                                    </p:anim>
                                    <p:anim calcmode="lin" valueType="num">
                                      <p:cBhvr>
                                        <p:cTn id="45" dur="3000" fill="hold"/>
                                        <p:tgtEl>
                                          <p:spTgt spid="8"/>
                                        </p:tgtEl>
                                        <p:attrNameLst>
                                          <p:attrName>ppt_w</p:attrName>
                                        </p:attrNameLst>
                                      </p:cBhvr>
                                      <p:tavLst>
                                        <p:tav tm="0">
                                          <p:val>
                                            <p:fltVal val="0"/>
                                          </p:val>
                                        </p:tav>
                                        <p:tav tm="100000">
                                          <p:val>
                                            <p:strVal val="#ppt_w"/>
                                          </p:val>
                                        </p:tav>
                                      </p:tavLst>
                                    </p:anim>
                                    <p:anim calcmode="lin" valueType="num">
                                      <p:cBhvr>
                                        <p:cTn id="46" dur="3000" fill="hold"/>
                                        <p:tgtEl>
                                          <p:spTgt spid="8"/>
                                        </p:tgtEl>
                                        <p:attrNameLst>
                                          <p:attrName>ppt_h</p:attrName>
                                        </p:attrNameLst>
                                      </p:cBhvr>
                                      <p:tavLst>
                                        <p:tav tm="0">
                                          <p:val>
                                            <p:strVal val="#ppt_h"/>
                                          </p:val>
                                        </p:tav>
                                        <p:tav tm="100000">
                                          <p:val>
                                            <p:strVal val="#ppt_h"/>
                                          </p:val>
                                        </p:tav>
                                      </p:tavLst>
                                    </p:anim>
                                  </p:childTnLst>
                                </p:cTn>
                              </p:par>
                              <p:par>
                                <p:cTn id="47" presetID="17" presetClass="entr" presetSubtype="1"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3000" fill="hold"/>
                                        <p:tgtEl>
                                          <p:spTgt spid="9"/>
                                        </p:tgtEl>
                                        <p:attrNameLst>
                                          <p:attrName>ppt_x</p:attrName>
                                        </p:attrNameLst>
                                      </p:cBhvr>
                                      <p:tavLst>
                                        <p:tav tm="0">
                                          <p:val>
                                            <p:strVal val="#ppt_x"/>
                                          </p:val>
                                        </p:tav>
                                        <p:tav tm="100000">
                                          <p:val>
                                            <p:strVal val="#ppt_x"/>
                                          </p:val>
                                        </p:tav>
                                      </p:tavLst>
                                    </p:anim>
                                    <p:anim calcmode="lin" valueType="num">
                                      <p:cBhvr>
                                        <p:cTn id="50" dur="3000" fill="hold"/>
                                        <p:tgtEl>
                                          <p:spTgt spid="9"/>
                                        </p:tgtEl>
                                        <p:attrNameLst>
                                          <p:attrName>ppt_y</p:attrName>
                                        </p:attrNameLst>
                                      </p:cBhvr>
                                      <p:tavLst>
                                        <p:tav tm="0">
                                          <p:val>
                                            <p:strVal val="#ppt_y-#ppt_h/2"/>
                                          </p:val>
                                        </p:tav>
                                        <p:tav tm="100000">
                                          <p:val>
                                            <p:strVal val="#ppt_y"/>
                                          </p:val>
                                        </p:tav>
                                      </p:tavLst>
                                    </p:anim>
                                    <p:anim calcmode="lin" valueType="num">
                                      <p:cBhvr>
                                        <p:cTn id="51" dur="3000" fill="hold"/>
                                        <p:tgtEl>
                                          <p:spTgt spid="9"/>
                                        </p:tgtEl>
                                        <p:attrNameLst>
                                          <p:attrName>ppt_w</p:attrName>
                                        </p:attrNameLst>
                                      </p:cBhvr>
                                      <p:tavLst>
                                        <p:tav tm="0">
                                          <p:val>
                                            <p:strVal val="#ppt_w"/>
                                          </p:val>
                                        </p:tav>
                                        <p:tav tm="100000">
                                          <p:val>
                                            <p:strVal val="#ppt_w"/>
                                          </p:val>
                                        </p:tav>
                                      </p:tavLst>
                                    </p:anim>
                                    <p:anim calcmode="lin" valueType="num">
                                      <p:cBhvr>
                                        <p:cTn id="52" dur="3000" fill="hold"/>
                                        <p:tgtEl>
                                          <p:spTgt spid="9"/>
                                        </p:tgtEl>
                                        <p:attrNameLst>
                                          <p:attrName>ppt_h</p:attrName>
                                        </p:attrNameLst>
                                      </p:cBhvr>
                                      <p:tavLst>
                                        <p:tav tm="0">
                                          <p:val>
                                            <p:fltVal val="0"/>
                                          </p:val>
                                        </p:tav>
                                        <p:tav tm="100000">
                                          <p:val>
                                            <p:strVal val="#ppt_h"/>
                                          </p:val>
                                        </p:tav>
                                      </p:tavLst>
                                    </p:anim>
                                  </p:childTnLst>
                                </p:cTn>
                              </p:par>
                              <p:par>
                                <p:cTn id="53" presetID="17" presetClass="entr" presetSubtype="4"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000" fill="hold"/>
                                        <p:tgtEl>
                                          <p:spTgt spid="10"/>
                                        </p:tgtEl>
                                        <p:attrNameLst>
                                          <p:attrName>ppt_x</p:attrName>
                                        </p:attrNameLst>
                                      </p:cBhvr>
                                      <p:tavLst>
                                        <p:tav tm="0">
                                          <p:val>
                                            <p:strVal val="#ppt_x"/>
                                          </p:val>
                                        </p:tav>
                                        <p:tav tm="100000">
                                          <p:val>
                                            <p:strVal val="#ppt_x"/>
                                          </p:val>
                                        </p:tav>
                                      </p:tavLst>
                                    </p:anim>
                                    <p:anim calcmode="lin" valueType="num">
                                      <p:cBhvr>
                                        <p:cTn id="56" dur="3000" fill="hold"/>
                                        <p:tgtEl>
                                          <p:spTgt spid="10"/>
                                        </p:tgtEl>
                                        <p:attrNameLst>
                                          <p:attrName>ppt_y</p:attrName>
                                        </p:attrNameLst>
                                      </p:cBhvr>
                                      <p:tavLst>
                                        <p:tav tm="0">
                                          <p:val>
                                            <p:strVal val="#ppt_y+#ppt_h/2"/>
                                          </p:val>
                                        </p:tav>
                                        <p:tav tm="100000">
                                          <p:val>
                                            <p:strVal val="#ppt_y"/>
                                          </p:val>
                                        </p:tav>
                                      </p:tavLst>
                                    </p:anim>
                                    <p:anim calcmode="lin" valueType="num">
                                      <p:cBhvr>
                                        <p:cTn id="57" dur="3000" fill="hold"/>
                                        <p:tgtEl>
                                          <p:spTgt spid="10"/>
                                        </p:tgtEl>
                                        <p:attrNameLst>
                                          <p:attrName>ppt_w</p:attrName>
                                        </p:attrNameLst>
                                      </p:cBhvr>
                                      <p:tavLst>
                                        <p:tav tm="0">
                                          <p:val>
                                            <p:strVal val="#ppt_w"/>
                                          </p:val>
                                        </p:tav>
                                        <p:tav tm="100000">
                                          <p:val>
                                            <p:strVal val="#ppt_w"/>
                                          </p:val>
                                        </p:tav>
                                      </p:tavLst>
                                    </p:anim>
                                    <p:anim calcmode="lin" valueType="num">
                                      <p:cBhvr>
                                        <p:cTn id="58" dur="3000" fill="hold"/>
                                        <p:tgtEl>
                                          <p:spTgt spid="10"/>
                                        </p:tgtEl>
                                        <p:attrNameLst>
                                          <p:attrName>ppt_h</p:attrName>
                                        </p:attrNameLst>
                                      </p:cBhvr>
                                      <p:tavLst>
                                        <p:tav tm="0">
                                          <p:val>
                                            <p:fltVal val="0"/>
                                          </p:val>
                                        </p:tav>
                                        <p:tav tm="100000">
                                          <p:val>
                                            <p:strVal val="#ppt_h"/>
                                          </p:val>
                                        </p:tav>
                                      </p:tavLst>
                                    </p:anim>
                                  </p:childTnLst>
                                </p:cTn>
                              </p:par>
                              <p:par>
                                <p:cTn id="59" presetID="17" presetClass="entr" presetSubtype="8"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3000" fill="hold"/>
                                        <p:tgtEl>
                                          <p:spTgt spid="11"/>
                                        </p:tgtEl>
                                        <p:attrNameLst>
                                          <p:attrName>ppt_x</p:attrName>
                                        </p:attrNameLst>
                                      </p:cBhvr>
                                      <p:tavLst>
                                        <p:tav tm="0">
                                          <p:val>
                                            <p:strVal val="#ppt_x-#ppt_w/2"/>
                                          </p:val>
                                        </p:tav>
                                        <p:tav tm="100000">
                                          <p:val>
                                            <p:strVal val="#ppt_x"/>
                                          </p:val>
                                        </p:tav>
                                      </p:tavLst>
                                    </p:anim>
                                    <p:anim calcmode="lin" valueType="num">
                                      <p:cBhvr>
                                        <p:cTn id="62" dur="3000" fill="hold"/>
                                        <p:tgtEl>
                                          <p:spTgt spid="11"/>
                                        </p:tgtEl>
                                        <p:attrNameLst>
                                          <p:attrName>ppt_y</p:attrName>
                                        </p:attrNameLst>
                                      </p:cBhvr>
                                      <p:tavLst>
                                        <p:tav tm="0">
                                          <p:val>
                                            <p:strVal val="#ppt_y"/>
                                          </p:val>
                                        </p:tav>
                                        <p:tav tm="100000">
                                          <p:val>
                                            <p:strVal val="#ppt_y"/>
                                          </p:val>
                                        </p:tav>
                                      </p:tavLst>
                                    </p:anim>
                                    <p:anim calcmode="lin" valueType="num">
                                      <p:cBhvr>
                                        <p:cTn id="63" dur="3000" fill="hold"/>
                                        <p:tgtEl>
                                          <p:spTgt spid="11"/>
                                        </p:tgtEl>
                                        <p:attrNameLst>
                                          <p:attrName>ppt_w</p:attrName>
                                        </p:attrNameLst>
                                      </p:cBhvr>
                                      <p:tavLst>
                                        <p:tav tm="0">
                                          <p:val>
                                            <p:fltVal val="0"/>
                                          </p:val>
                                        </p:tav>
                                        <p:tav tm="100000">
                                          <p:val>
                                            <p:strVal val="#ppt_w"/>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7" presetClass="entr" presetSubtype="4"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ppt_x</p:attrName>
                                        </p:attrNameLst>
                                      </p:cBhvr>
                                      <p:tavLst>
                                        <p:tav tm="0">
                                          <p:val>
                                            <p:strVal val="#ppt_x"/>
                                          </p:val>
                                        </p:tav>
                                        <p:tav tm="100000">
                                          <p:val>
                                            <p:strVal val="#ppt_x"/>
                                          </p:val>
                                        </p:tav>
                                      </p:tavLst>
                                    </p:anim>
                                    <p:anim calcmode="lin" valueType="num">
                                      <p:cBhvr>
                                        <p:cTn id="68" dur="3000" fill="hold"/>
                                        <p:tgtEl>
                                          <p:spTgt spid="12"/>
                                        </p:tgtEl>
                                        <p:attrNameLst>
                                          <p:attrName>ppt_y</p:attrName>
                                        </p:attrNameLst>
                                      </p:cBhvr>
                                      <p:tavLst>
                                        <p:tav tm="0">
                                          <p:val>
                                            <p:strVal val="#ppt_y+#ppt_h/2"/>
                                          </p:val>
                                        </p:tav>
                                        <p:tav tm="100000">
                                          <p:val>
                                            <p:strVal val="#ppt_y"/>
                                          </p:val>
                                        </p:tav>
                                      </p:tavLst>
                                    </p:anim>
                                    <p:anim calcmode="lin" valueType="num">
                                      <p:cBhvr>
                                        <p:cTn id="69" dur="3000" fill="hold"/>
                                        <p:tgtEl>
                                          <p:spTgt spid="12"/>
                                        </p:tgtEl>
                                        <p:attrNameLst>
                                          <p:attrName>ppt_w</p:attrName>
                                        </p:attrNameLst>
                                      </p:cBhvr>
                                      <p:tavLst>
                                        <p:tav tm="0">
                                          <p:val>
                                            <p:strVal val="#ppt_w"/>
                                          </p:val>
                                        </p:tav>
                                        <p:tav tm="100000">
                                          <p:val>
                                            <p:strVal val="#ppt_w"/>
                                          </p:val>
                                        </p:tav>
                                      </p:tavLst>
                                    </p:anim>
                                    <p:anim calcmode="lin" valueType="num">
                                      <p:cBhvr>
                                        <p:cTn id="70" dur="3000" fill="hold"/>
                                        <p:tgtEl>
                                          <p:spTgt spid="12"/>
                                        </p:tgtEl>
                                        <p:attrNameLst>
                                          <p:attrName>ppt_h</p:attrName>
                                        </p:attrNameLst>
                                      </p:cBhvr>
                                      <p:tavLst>
                                        <p:tav tm="0">
                                          <p:val>
                                            <p:fltVal val="0"/>
                                          </p:val>
                                        </p:tav>
                                        <p:tav tm="100000">
                                          <p:val>
                                            <p:strVal val="#ppt_h"/>
                                          </p:val>
                                        </p:tav>
                                      </p:tavLst>
                                    </p:anim>
                                  </p:childTnLst>
                                </p:cTn>
                              </p:par>
                              <p:par>
                                <p:cTn id="71" presetID="17" presetClass="entr" presetSubtype="8"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3000" fill="hold"/>
                                        <p:tgtEl>
                                          <p:spTgt spid="13"/>
                                        </p:tgtEl>
                                        <p:attrNameLst>
                                          <p:attrName>ppt_x</p:attrName>
                                        </p:attrNameLst>
                                      </p:cBhvr>
                                      <p:tavLst>
                                        <p:tav tm="0">
                                          <p:val>
                                            <p:strVal val="#ppt_x-#ppt_w/2"/>
                                          </p:val>
                                        </p:tav>
                                        <p:tav tm="100000">
                                          <p:val>
                                            <p:strVal val="#ppt_x"/>
                                          </p:val>
                                        </p:tav>
                                      </p:tavLst>
                                    </p:anim>
                                    <p:anim calcmode="lin" valueType="num">
                                      <p:cBhvr>
                                        <p:cTn id="74" dur="3000" fill="hold"/>
                                        <p:tgtEl>
                                          <p:spTgt spid="13"/>
                                        </p:tgtEl>
                                        <p:attrNameLst>
                                          <p:attrName>ppt_y</p:attrName>
                                        </p:attrNameLst>
                                      </p:cBhvr>
                                      <p:tavLst>
                                        <p:tav tm="0">
                                          <p:val>
                                            <p:strVal val="#ppt_y"/>
                                          </p:val>
                                        </p:tav>
                                        <p:tav tm="100000">
                                          <p:val>
                                            <p:strVal val="#ppt_y"/>
                                          </p:val>
                                        </p:tav>
                                      </p:tavLst>
                                    </p:anim>
                                    <p:anim calcmode="lin" valueType="num">
                                      <p:cBhvr>
                                        <p:cTn id="75" dur="3000" fill="hold"/>
                                        <p:tgtEl>
                                          <p:spTgt spid="13"/>
                                        </p:tgtEl>
                                        <p:attrNameLst>
                                          <p:attrName>ppt_w</p:attrName>
                                        </p:attrNameLst>
                                      </p:cBhvr>
                                      <p:tavLst>
                                        <p:tav tm="0">
                                          <p:val>
                                            <p:fltVal val="0"/>
                                          </p:val>
                                        </p:tav>
                                        <p:tav tm="100000">
                                          <p:val>
                                            <p:strVal val="#ppt_w"/>
                                          </p:val>
                                        </p:tav>
                                      </p:tavLst>
                                    </p:anim>
                                    <p:anim calcmode="lin" valueType="num">
                                      <p:cBhvr>
                                        <p:cTn id="76" dur="3000" fill="hold"/>
                                        <p:tgtEl>
                                          <p:spTgt spid="13"/>
                                        </p:tgtEl>
                                        <p:attrNameLst>
                                          <p:attrName>ppt_h</p:attrName>
                                        </p:attrNameLst>
                                      </p:cBhvr>
                                      <p:tavLst>
                                        <p:tav tm="0">
                                          <p:val>
                                            <p:strVal val="#ppt_h"/>
                                          </p:val>
                                        </p:tav>
                                        <p:tav tm="100000">
                                          <p:val>
                                            <p:strVal val="#ppt_h"/>
                                          </p:val>
                                        </p:tav>
                                      </p:tavLst>
                                    </p:anim>
                                  </p:childTnLst>
                                </p:cTn>
                              </p:par>
                              <p:par>
                                <p:cTn id="77" presetID="17" presetClass="entr" presetSubtype="1" fill="hold"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3000" fill="hold"/>
                                        <p:tgtEl>
                                          <p:spTgt spid="15"/>
                                        </p:tgtEl>
                                        <p:attrNameLst>
                                          <p:attrName>ppt_x</p:attrName>
                                        </p:attrNameLst>
                                      </p:cBhvr>
                                      <p:tavLst>
                                        <p:tav tm="0">
                                          <p:val>
                                            <p:strVal val="#ppt_x"/>
                                          </p:val>
                                        </p:tav>
                                        <p:tav tm="100000">
                                          <p:val>
                                            <p:strVal val="#ppt_x"/>
                                          </p:val>
                                        </p:tav>
                                      </p:tavLst>
                                    </p:anim>
                                    <p:anim calcmode="lin" valueType="num">
                                      <p:cBhvr>
                                        <p:cTn id="80" dur="3000" fill="hold"/>
                                        <p:tgtEl>
                                          <p:spTgt spid="15"/>
                                        </p:tgtEl>
                                        <p:attrNameLst>
                                          <p:attrName>ppt_y</p:attrName>
                                        </p:attrNameLst>
                                      </p:cBhvr>
                                      <p:tavLst>
                                        <p:tav tm="0">
                                          <p:val>
                                            <p:strVal val="#ppt_y-#ppt_h/2"/>
                                          </p:val>
                                        </p:tav>
                                        <p:tav tm="100000">
                                          <p:val>
                                            <p:strVal val="#ppt_y"/>
                                          </p:val>
                                        </p:tav>
                                      </p:tavLst>
                                    </p:anim>
                                    <p:anim calcmode="lin" valueType="num">
                                      <p:cBhvr>
                                        <p:cTn id="81" dur="3000" fill="hold"/>
                                        <p:tgtEl>
                                          <p:spTgt spid="15"/>
                                        </p:tgtEl>
                                        <p:attrNameLst>
                                          <p:attrName>ppt_w</p:attrName>
                                        </p:attrNameLst>
                                      </p:cBhvr>
                                      <p:tavLst>
                                        <p:tav tm="0">
                                          <p:val>
                                            <p:strVal val="#ppt_w"/>
                                          </p:val>
                                        </p:tav>
                                        <p:tav tm="100000">
                                          <p:val>
                                            <p:strVal val="#ppt_w"/>
                                          </p:val>
                                        </p:tav>
                                      </p:tavLst>
                                    </p:anim>
                                    <p:anim calcmode="lin" valueType="num">
                                      <p:cBhvr>
                                        <p:cTn id="82" dur="3000" fill="hold"/>
                                        <p:tgtEl>
                                          <p:spTgt spid="15"/>
                                        </p:tgtEl>
                                        <p:attrNameLst>
                                          <p:attrName>ppt_h</p:attrName>
                                        </p:attrNameLst>
                                      </p:cBhvr>
                                      <p:tavLst>
                                        <p:tav tm="0">
                                          <p:val>
                                            <p:fltVal val="0"/>
                                          </p:val>
                                        </p:tav>
                                        <p:tav tm="100000">
                                          <p:val>
                                            <p:strVal val="#ppt_h"/>
                                          </p:val>
                                        </p:tav>
                                      </p:tavLst>
                                    </p:anim>
                                  </p:childTnLst>
                                </p:cTn>
                              </p:par>
                              <p:par>
                                <p:cTn id="83" presetID="17" presetClass="entr" presetSubtype="2"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p:cTn id="85" dur="3000" fill="hold"/>
                                        <p:tgtEl>
                                          <p:spTgt spid="14"/>
                                        </p:tgtEl>
                                        <p:attrNameLst>
                                          <p:attrName>ppt_x</p:attrName>
                                        </p:attrNameLst>
                                      </p:cBhvr>
                                      <p:tavLst>
                                        <p:tav tm="0">
                                          <p:val>
                                            <p:strVal val="#ppt_x+#ppt_w/2"/>
                                          </p:val>
                                        </p:tav>
                                        <p:tav tm="100000">
                                          <p:val>
                                            <p:strVal val="#ppt_x"/>
                                          </p:val>
                                        </p:tav>
                                      </p:tavLst>
                                    </p:anim>
                                    <p:anim calcmode="lin" valueType="num">
                                      <p:cBhvr>
                                        <p:cTn id="86" dur="3000" fill="hold"/>
                                        <p:tgtEl>
                                          <p:spTgt spid="14"/>
                                        </p:tgtEl>
                                        <p:attrNameLst>
                                          <p:attrName>ppt_y</p:attrName>
                                        </p:attrNameLst>
                                      </p:cBhvr>
                                      <p:tavLst>
                                        <p:tav tm="0">
                                          <p:val>
                                            <p:strVal val="#ppt_y"/>
                                          </p:val>
                                        </p:tav>
                                        <p:tav tm="100000">
                                          <p:val>
                                            <p:strVal val="#ppt_y"/>
                                          </p:val>
                                        </p:tav>
                                      </p:tavLst>
                                    </p:anim>
                                    <p:anim calcmode="lin" valueType="num">
                                      <p:cBhvr>
                                        <p:cTn id="87" dur="3000" fill="hold"/>
                                        <p:tgtEl>
                                          <p:spTgt spid="14"/>
                                        </p:tgtEl>
                                        <p:attrNameLst>
                                          <p:attrName>ppt_w</p:attrName>
                                        </p:attrNameLst>
                                      </p:cBhvr>
                                      <p:tavLst>
                                        <p:tav tm="0">
                                          <p:val>
                                            <p:fltVal val="0"/>
                                          </p:val>
                                        </p:tav>
                                        <p:tav tm="100000">
                                          <p:val>
                                            <p:strVal val="#ppt_w"/>
                                          </p:val>
                                        </p:tav>
                                      </p:tavLst>
                                    </p:anim>
                                    <p:anim calcmode="lin" valueType="num">
                                      <p:cBhvr>
                                        <p:cTn id="88" dur="3000" fill="hold"/>
                                        <p:tgtEl>
                                          <p:spTgt spid="14"/>
                                        </p:tgtEl>
                                        <p:attrNameLst>
                                          <p:attrName>ppt_h</p:attrName>
                                        </p:attrNameLst>
                                      </p:cBhvr>
                                      <p:tavLst>
                                        <p:tav tm="0">
                                          <p:val>
                                            <p:strVal val="#ppt_h"/>
                                          </p:val>
                                        </p:tav>
                                        <p:tav tm="100000">
                                          <p:val>
                                            <p:strVal val="#ppt_h"/>
                                          </p:val>
                                        </p:tav>
                                      </p:tavLst>
                                    </p:anim>
                                  </p:childTnLst>
                                </p:cTn>
                              </p:par>
                              <p:par>
                                <p:cTn id="89" presetID="17" presetClass="entr" presetSubtype="2" fill="hold"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p:cTn id="91" dur="3000" fill="hold"/>
                                        <p:tgtEl>
                                          <p:spTgt spid="16"/>
                                        </p:tgtEl>
                                        <p:attrNameLst>
                                          <p:attrName>ppt_x</p:attrName>
                                        </p:attrNameLst>
                                      </p:cBhvr>
                                      <p:tavLst>
                                        <p:tav tm="0">
                                          <p:val>
                                            <p:strVal val="#ppt_x+#ppt_w/2"/>
                                          </p:val>
                                        </p:tav>
                                        <p:tav tm="100000">
                                          <p:val>
                                            <p:strVal val="#ppt_x"/>
                                          </p:val>
                                        </p:tav>
                                      </p:tavLst>
                                    </p:anim>
                                    <p:anim calcmode="lin" valueType="num">
                                      <p:cBhvr>
                                        <p:cTn id="92" dur="3000" fill="hold"/>
                                        <p:tgtEl>
                                          <p:spTgt spid="16"/>
                                        </p:tgtEl>
                                        <p:attrNameLst>
                                          <p:attrName>ppt_y</p:attrName>
                                        </p:attrNameLst>
                                      </p:cBhvr>
                                      <p:tavLst>
                                        <p:tav tm="0">
                                          <p:val>
                                            <p:strVal val="#ppt_y"/>
                                          </p:val>
                                        </p:tav>
                                        <p:tav tm="100000">
                                          <p:val>
                                            <p:strVal val="#ppt_y"/>
                                          </p:val>
                                        </p:tav>
                                      </p:tavLst>
                                    </p:anim>
                                    <p:anim calcmode="lin" valueType="num">
                                      <p:cBhvr>
                                        <p:cTn id="93" dur="3000" fill="hold"/>
                                        <p:tgtEl>
                                          <p:spTgt spid="16"/>
                                        </p:tgtEl>
                                        <p:attrNameLst>
                                          <p:attrName>ppt_w</p:attrName>
                                        </p:attrNameLst>
                                      </p:cBhvr>
                                      <p:tavLst>
                                        <p:tav tm="0">
                                          <p:val>
                                            <p:fltVal val="0"/>
                                          </p:val>
                                        </p:tav>
                                        <p:tav tm="100000">
                                          <p:val>
                                            <p:strVal val="#ppt_w"/>
                                          </p:val>
                                        </p:tav>
                                      </p:tavLst>
                                    </p:anim>
                                    <p:anim calcmode="lin" valueType="num">
                                      <p:cBhvr>
                                        <p:cTn id="94" dur="3000" fill="hold"/>
                                        <p:tgtEl>
                                          <p:spTgt spid="16"/>
                                        </p:tgtEl>
                                        <p:attrNameLst>
                                          <p:attrName>ppt_h</p:attrName>
                                        </p:attrNameLst>
                                      </p:cBhvr>
                                      <p:tavLst>
                                        <p:tav tm="0">
                                          <p:val>
                                            <p:strVal val="#ppt_h"/>
                                          </p:val>
                                        </p:tav>
                                        <p:tav tm="100000">
                                          <p:val>
                                            <p:strVal val="#ppt_h"/>
                                          </p:val>
                                        </p:tav>
                                      </p:tavLst>
                                    </p:anim>
                                  </p:childTnLst>
                                </p:cTn>
                              </p:par>
                              <p:par>
                                <p:cTn id="95" presetID="17" presetClass="entr" presetSubtype="1" fill="hold"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p:cTn id="97" dur="3000" fill="hold"/>
                                        <p:tgtEl>
                                          <p:spTgt spid="18"/>
                                        </p:tgtEl>
                                        <p:attrNameLst>
                                          <p:attrName>ppt_x</p:attrName>
                                        </p:attrNameLst>
                                      </p:cBhvr>
                                      <p:tavLst>
                                        <p:tav tm="0">
                                          <p:val>
                                            <p:strVal val="#ppt_x"/>
                                          </p:val>
                                        </p:tav>
                                        <p:tav tm="100000">
                                          <p:val>
                                            <p:strVal val="#ppt_x"/>
                                          </p:val>
                                        </p:tav>
                                      </p:tavLst>
                                    </p:anim>
                                    <p:anim calcmode="lin" valueType="num">
                                      <p:cBhvr>
                                        <p:cTn id="98" dur="3000" fill="hold"/>
                                        <p:tgtEl>
                                          <p:spTgt spid="18"/>
                                        </p:tgtEl>
                                        <p:attrNameLst>
                                          <p:attrName>ppt_y</p:attrName>
                                        </p:attrNameLst>
                                      </p:cBhvr>
                                      <p:tavLst>
                                        <p:tav tm="0">
                                          <p:val>
                                            <p:strVal val="#ppt_y-#ppt_h/2"/>
                                          </p:val>
                                        </p:tav>
                                        <p:tav tm="100000">
                                          <p:val>
                                            <p:strVal val="#ppt_y"/>
                                          </p:val>
                                        </p:tav>
                                      </p:tavLst>
                                    </p:anim>
                                    <p:anim calcmode="lin" valueType="num">
                                      <p:cBhvr>
                                        <p:cTn id="99" dur="3000" fill="hold"/>
                                        <p:tgtEl>
                                          <p:spTgt spid="18"/>
                                        </p:tgtEl>
                                        <p:attrNameLst>
                                          <p:attrName>ppt_w</p:attrName>
                                        </p:attrNameLst>
                                      </p:cBhvr>
                                      <p:tavLst>
                                        <p:tav tm="0">
                                          <p:val>
                                            <p:strVal val="#ppt_w"/>
                                          </p:val>
                                        </p:tav>
                                        <p:tav tm="100000">
                                          <p:val>
                                            <p:strVal val="#ppt_w"/>
                                          </p:val>
                                        </p:tav>
                                      </p:tavLst>
                                    </p:anim>
                                    <p:anim calcmode="lin" valueType="num">
                                      <p:cBhvr>
                                        <p:cTn id="100" dur="3000" fill="hold"/>
                                        <p:tgtEl>
                                          <p:spTgt spid="18"/>
                                        </p:tgtEl>
                                        <p:attrNameLst>
                                          <p:attrName>ppt_h</p:attrName>
                                        </p:attrNameLst>
                                      </p:cBhvr>
                                      <p:tavLst>
                                        <p:tav tm="0">
                                          <p:val>
                                            <p:fltVal val="0"/>
                                          </p:val>
                                        </p:tav>
                                        <p:tav tm="100000">
                                          <p:val>
                                            <p:strVal val="#ppt_h"/>
                                          </p:val>
                                        </p:tav>
                                      </p:tavLst>
                                    </p:anim>
                                  </p:childTnLst>
                                </p:cTn>
                              </p:par>
                            </p:childTnLst>
                          </p:cTn>
                        </p:par>
                        <p:par>
                          <p:cTn id="101" fill="hold" nodeType="afterGroup">
                            <p:stCondLst>
                              <p:cond delay="3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9"/>
                                        </p:tgtEl>
                                        <p:attrNameLst>
                                          <p:attrName>style.visibility</p:attrName>
                                        </p:attrNameLst>
                                      </p:cBhvr>
                                      <p:to>
                                        <p:strVal val="visible"/>
                                      </p:to>
                                    </p:set>
                                    <p:animEffect transition="in" filter="fade">
                                      <p:cBhvr>
                                        <p:cTn id="104" dur="1000"/>
                                        <p:tgtEl>
                                          <p:spTgt spid="19"/>
                                        </p:tgtEl>
                                      </p:cBhvr>
                                    </p:animEffect>
                                    <p:anim calcmode="lin" valueType="num">
                                      <p:cBhvr>
                                        <p:cTn id="105" dur="1000" fill="hold"/>
                                        <p:tgtEl>
                                          <p:spTgt spid="19"/>
                                        </p:tgtEl>
                                        <p:attrNameLst>
                                          <p:attrName>ppt_x</p:attrName>
                                        </p:attrNameLst>
                                      </p:cBhvr>
                                      <p:tavLst>
                                        <p:tav tm="0">
                                          <p:val>
                                            <p:strVal val="#ppt_x-.1"/>
                                          </p:val>
                                        </p:tav>
                                        <p:tav tm="100000">
                                          <p:val>
                                            <p:strVal val="#ppt_x"/>
                                          </p:val>
                                        </p:tav>
                                      </p:tavLst>
                                    </p:anim>
                                    <p:anim calcmode="lin" valueType="num">
                                      <p:cBhvr>
                                        <p:cTn id="106"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picograndote.jpg"/>
          <p:cNvPicPr>
            <a:picLocks noChangeAspect="1" noChangeArrowheads="1"/>
          </p:cNvPicPr>
          <p:nvPr/>
        </p:nvPicPr>
        <p:blipFill>
          <a:blip r:embed="rId2">
            <a:extLst>
              <a:ext uri="{28A0092B-C50C-407E-A947-70E740481C1C}">
                <a14:useLocalDpi xmlns:a14="http://schemas.microsoft.com/office/drawing/2010/main" val="0"/>
              </a:ext>
            </a:extLst>
          </a:blip>
          <a:srcRect b="82201"/>
          <a:stretch>
            <a:fillRect/>
          </a:stretch>
        </p:blipFill>
        <p:spPr bwMode="auto">
          <a:xfrm>
            <a:off x="0" y="0"/>
            <a:ext cx="91440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picograndote.jpg"/>
          <p:cNvPicPr>
            <a:picLocks noChangeAspect="1" noChangeArrowheads="1"/>
          </p:cNvPicPr>
          <p:nvPr/>
        </p:nvPicPr>
        <p:blipFill>
          <a:blip r:embed="rId2">
            <a:extLst>
              <a:ext uri="{28A0092B-C50C-407E-A947-70E740481C1C}">
                <a14:useLocalDpi xmlns:a14="http://schemas.microsoft.com/office/drawing/2010/main" val="0"/>
              </a:ext>
            </a:extLst>
          </a:blip>
          <a:srcRect t="17799" b="64000"/>
          <a:stretch>
            <a:fillRect/>
          </a:stretch>
        </p:blipFill>
        <p:spPr bwMode="auto">
          <a:xfrm>
            <a:off x="0" y="915988"/>
            <a:ext cx="9144000" cy="93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Ana María\Desktop\picograndote.jpg"/>
          <p:cNvPicPr>
            <a:picLocks noChangeAspect="1" noChangeArrowheads="1"/>
          </p:cNvPicPr>
          <p:nvPr/>
        </p:nvPicPr>
        <p:blipFill>
          <a:blip r:embed="rId2">
            <a:extLst>
              <a:ext uri="{28A0092B-C50C-407E-A947-70E740481C1C}">
                <a14:useLocalDpi xmlns:a14="http://schemas.microsoft.com/office/drawing/2010/main" val="0"/>
              </a:ext>
            </a:extLst>
          </a:blip>
          <a:srcRect t="34599" b="50000"/>
          <a:stretch>
            <a:fillRect/>
          </a:stretch>
        </p:blipFill>
        <p:spPr bwMode="auto">
          <a:xfrm>
            <a:off x="0" y="1779588"/>
            <a:ext cx="9144000"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picograndote.jpg"/>
          <p:cNvPicPr>
            <a:picLocks noChangeAspect="1" noChangeArrowheads="1"/>
          </p:cNvPicPr>
          <p:nvPr/>
        </p:nvPicPr>
        <p:blipFill>
          <a:blip r:embed="rId2">
            <a:extLst>
              <a:ext uri="{28A0092B-C50C-407E-A947-70E740481C1C}">
                <a14:useLocalDpi xmlns:a14="http://schemas.microsoft.com/office/drawing/2010/main" val="0"/>
              </a:ext>
            </a:extLst>
          </a:blip>
          <a:srcRect t="50000" b="33200"/>
          <a:stretch>
            <a:fillRect/>
          </a:stretch>
        </p:blipFill>
        <p:spPr bwMode="auto">
          <a:xfrm>
            <a:off x="0" y="2571750"/>
            <a:ext cx="91440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Users\Ana María\Desktop\picograndote.jpg"/>
          <p:cNvPicPr>
            <a:picLocks noChangeAspect="1" noChangeArrowheads="1"/>
          </p:cNvPicPr>
          <p:nvPr/>
        </p:nvPicPr>
        <p:blipFill>
          <a:blip r:embed="rId2">
            <a:extLst>
              <a:ext uri="{28A0092B-C50C-407E-A947-70E740481C1C}">
                <a14:useLocalDpi xmlns:a14="http://schemas.microsoft.com/office/drawing/2010/main" val="0"/>
              </a:ext>
            </a:extLst>
          </a:blip>
          <a:srcRect t="66800" b="14999"/>
          <a:stretch>
            <a:fillRect/>
          </a:stretch>
        </p:blipFill>
        <p:spPr bwMode="auto">
          <a:xfrm>
            <a:off x="0" y="3435350"/>
            <a:ext cx="9144000"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C:\Users\Ana María\Desktop\picograndote.jpg"/>
          <p:cNvPicPr>
            <a:picLocks noChangeAspect="1" noChangeArrowheads="1"/>
          </p:cNvPicPr>
          <p:nvPr/>
        </p:nvPicPr>
        <p:blipFill>
          <a:blip r:embed="rId2">
            <a:extLst>
              <a:ext uri="{28A0092B-C50C-407E-A947-70E740481C1C}">
                <a14:useLocalDpi xmlns:a14="http://schemas.microsoft.com/office/drawing/2010/main" val="0"/>
              </a:ext>
            </a:extLst>
          </a:blip>
          <a:srcRect t="85001"/>
          <a:stretch>
            <a:fillRect/>
          </a:stretch>
        </p:blipFill>
        <p:spPr bwMode="auto">
          <a:xfrm>
            <a:off x="0" y="4371975"/>
            <a:ext cx="9144000"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755650" y="4084638"/>
            <a:ext cx="7532831"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Bueno, al final nos volvimos para atrás en vez de adentrarnos mas en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el parque, ya que empezaron a aparecer unos nubarrones y estos eran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poco de fiar.</a:t>
            </a:r>
          </a:p>
        </p:txBody>
      </p:sp>
    </p:spTree>
  </p:cSld>
  <p:clrMapOvr>
    <a:masterClrMapping/>
  </p:clrMapOvr>
  <mc:AlternateContent xmlns:mc="http://schemas.openxmlformats.org/markup-compatibility/2006" xmlns:p14="http://schemas.microsoft.com/office/powerpoint/2010/main">
    <mc:Choice Requires="p14">
      <p:transition spd="slow" p14:dur="2000" advTm="23000">
        <p14:ferris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ppt_w"/>
                                          </p:val>
                                        </p:tav>
                                        <p:tav tm="100000">
                                          <p:val>
                                            <p:strVal val="#ppt_w"/>
                                          </p:val>
                                        </p:tav>
                                      </p:tavLst>
                                    </p:anim>
                                    <p:anim calcmode="lin" valueType="num">
                                      <p:cBhvr>
                                        <p:cTn id="8" dur="3000" fill="hold"/>
                                        <p:tgtEl>
                                          <p:spTgt spid="2"/>
                                        </p:tgtEl>
                                        <p:attrNameLst>
                                          <p:attrName>ppt_h</p:attrName>
                                        </p:attrNameLst>
                                      </p:cBhvr>
                                      <p:tavLst>
                                        <p:tav tm="0" fmla="#ppt_h*sin(2.5*pi*$)">
                                          <p:val>
                                            <p:fltVal val="0"/>
                                          </p:val>
                                        </p:tav>
                                        <p:tav tm="100000">
                                          <p:val>
                                            <p:fltVal val="1"/>
                                          </p:val>
                                        </p:tav>
                                      </p:tavLst>
                                    </p:anim>
                                  </p:childTnLst>
                                </p:cTn>
                              </p:par>
                              <p:par>
                                <p:cTn id="9" presetID="19" presetClass="entr" presetSubtype="5"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ppt_w"/>
                                          </p:val>
                                        </p:tav>
                                        <p:tav tm="100000">
                                          <p:val>
                                            <p:strVal val="#ppt_w"/>
                                          </p:val>
                                        </p:tav>
                                      </p:tavLst>
                                    </p:anim>
                                    <p:anim calcmode="lin" valueType="num">
                                      <p:cBhvr>
                                        <p:cTn id="12" dur="3000" fill="hold"/>
                                        <p:tgtEl>
                                          <p:spTgt spid="3"/>
                                        </p:tgtEl>
                                        <p:attrNameLst>
                                          <p:attrName>ppt_h</p:attrName>
                                        </p:attrNameLst>
                                      </p:cBhvr>
                                      <p:tavLst>
                                        <p:tav tm="0" fmla="#ppt_h*sin(2.5*pi*$)">
                                          <p:val>
                                            <p:fltVal val="0"/>
                                          </p:val>
                                        </p:tav>
                                        <p:tav tm="100000">
                                          <p:val>
                                            <p:fltVal val="1"/>
                                          </p:val>
                                        </p:tav>
                                      </p:tavLst>
                                    </p:anim>
                                  </p:childTnLst>
                                </p:cTn>
                              </p:par>
                              <p:par>
                                <p:cTn id="13" presetID="19" presetClass="entr" presetSubtype="5"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fmla="#ppt_h*sin(2.5*pi*$)">
                                          <p:val>
                                            <p:fltVal val="0"/>
                                          </p:val>
                                        </p:tav>
                                        <p:tav tm="100000">
                                          <p:val>
                                            <p:fltVal val="1"/>
                                          </p:val>
                                        </p:tav>
                                      </p:tavLst>
                                    </p:anim>
                                  </p:childTnLst>
                                </p:cTn>
                              </p:par>
                              <p:par>
                                <p:cTn id="17" presetID="19" presetClass="entr" presetSubtype="5" fill="hold" nodeType="withEffect">
                                  <p:stCondLst>
                                    <p:cond delay="1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p:val>
                                            <p:strVal val="#ppt_w"/>
                                          </p:val>
                                        </p:tav>
                                        <p:tav tm="100000">
                                          <p:val>
                                            <p:strVal val="#ppt_w"/>
                                          </p:val>
                                        </p:tav>
                                      </p:tavLst>
                                    </p:anim>
                                    <p:anim calcmode="lin" valueType="num">
                                      <p:cBhvr>
                                        <p:cTn id="20" dur="3000" fill="hold"/>
                                        <p:tgtEl>
                                          <p:spTgt spid="5"/>
                                        </p:tgtEl>
                                        <p:attrNameLst>
                                          <p:attrName>ppt_h</p:attrName>
                                        </p:attrNameLst>
                                      </p:cBhvr>
                                      <p:tavLst>
                                        <p:tav tm="0" fmla="#ppt_h*sin(2.5*pi*$)">
                                          <p:val>
                                            <p:fltVal val="0"/>
                                          </p:val>
                                        </p:tav>
                                        <p:tav tm="100000">
                                          <p:val>
                                            <p:fltVal val="1"/>
                                          </p:val>
                                        </p:tav>
                                      </p:tavLst>
                                    </p:anim>
                                  </p:childTnLst>
                                </p:cTn>
                              </p:par>
                              <p:par>
                                <p:cTn id="21" presetID="19" presetClass="entr" presetSubtype="5" fill="hold" nodeType="withEffect">
                                  <p:stCondLst>
                                    <p:cond delay="20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ppt_w</p:attrName>
                                        </p:attrNameLst>
                                      </p:cBhvr>
                                      <p:tavLst>
                                        <p:tav tm="0">
                                          <p:val>
                                            <p:strVal val="#ppt_w"/>
                                          </p:val>
                                        </p:tav>
                                        <p:tav tm="100000">
                                          <p:val>
                                            <p:strVal val="#ppt_w"/>
                                          </p:val>
                                        </p:tav>
                                      </p:tavLst>
                                    </p:anim>
                                    <p:anim calcmode="lin" valueType="num">
                                      <p:cBhvr>
                                        <p:cTn id="24" dur="3000" fill="hold"/>
                                        <p:tgtEl>
                                          <p:spTgt spid="6"/>
                                        </p:tgtEl>
                                        <p:attrNameLst>
                                          <p:attrName>ppt_h</p:attrName>
                                        </p:attrNameLst>
                                      </p:cBhvr>
                                      <p:tavLst>
                                        <p:tav tm="0" fmla="#ppt_h*sin(2.5*pi*$)">
                                          <p:val>
                                            <p:fltVal val="0"/>
                                          </p:val>
                                        </p:tav>
                                        <p:tav tm="100000">
                                          <p:val>
                                            <p:fltVal val="1"/>
                                          </p:val>
                                        </p:tav>
                                      </p:tavLst>
                                    </p:anim>
                                  </p:childTnLst>
                                </p:cTn>
                              </p:par>
                              <p:par>
                                <p:cTn id="25" presetID="19" presetClass="entr" presetSubtype="5" fill="hold" nodeType="withEffect">
                                  <p:stCondLst>
                                    <p:cond delay="250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strVal val="#ppt_w"/>
                                          </p:val>
                                        </p:tav>
                                        <p:tav tm="100000">
                                          <p:val>
                                            <p:strVal val="#ppt_w"/>
                                          </p:val>
                                        </p:tav>
                                      </p:tavLst>
                                    </p:anim>
                                    <p:anim calcmode="lin" valueType="num">
                                      <p:cBhvr>
                                        <p:cTn id="28" dur="3000" fill="hold"/>
                                        <p:tgtEl>
                                          <p:spTgt spid="7"/>
                                        </p:tgtEl>
                                        <p:attrNameLst>
                                          <p:attrName>ppt_h</p:attrName>
                                        </p:attrNameLst>
                                      </p:cBhvr>
                                      <p:tavLst>
                                        <p:tav tm="0" fmla="#ppt_h*sin(2.5*pi*$)">
                                          <p:val>
                                            <p:fltVal val="0"/>
                                          </p:val>
                                        </p:tav>
                                        <p:tav tm="100000">
                                          <p:val>
                                            <p:fltVal val="1"/>
                                          </p:val>
                                        </p:tav>
                                      </p:tavLst>
                                    </p:anim>
                                  </p:childTnLst>
                                </p:cTn>
                              </p:par>
                            </p:childTnLst>
                          </p:cTn>
                        </p:par>
                        <p:par>
                          <p:cTn id="29" fill="hold" nodeType="afterGroup">
                            <p:stCondLst>
                              <p:cond delay="55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5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14 Imagen" descr="5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Marco"/>
          <p:cNvSpPr/>
          <p:nvPr/>
        </p:nvSpPr>
        <p:spPr>
          <a:xfrm>
            <a:off x="0" y="0"/>
            <a:ext cx="9144000" cy="5143500"/>
          </a:xfrm>
          <a:prstGeom prst="frame">
            <a:avLst>
              <a:gd name="adj1" fmla="val 7283"/>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3 Marco"/>
          <p:cNvSpPr/>
          <p:nvPr/>
        </p:nvSpPr>
        <p:spPr>
          <a:xfrm>
            <a:off x="428625" y="322263"/>
            <a:ext cx="8286750" cy="4500562"/>
          </a:xfrm>
          <a:prstGeom prst="frame">
            <a:avLst>
              <a:gd name="adj1" fmla="val 7952"/>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Marco"/>
          <p:cNvSpPr/>
          <p:nvPr/>
        </p:nvSpPr>
        <p:spPr>
          <a:xfrm>
            <a:off x="857250" y="642938"/>
            <a:ext cx="7429500" cy="3857625"/>
          </a:xfrm>
          <a:prstGeom prst="frame">
            <a:avLst>
              <a:gd name="adj1" fmla="val 9175"/>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285875" y="965200"/>
            <a:ext cx="6572250" cy="3214688"/>
          </a:xfrm>
          <a:prstGeom prst="frame">
            <a:avLst>
              <a:gd name="adj1" fmla="val 10585"/>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1714500" y="1285875"/>
            <a:ext cx="5715000" cy="2571750"/>
          </a:xfrm>
          <a:prstGeom prst="frame">
            <a:avLst>
              <a:gd name="adj1" fmla="val 14387"/>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2143125" y="1608138"/>
            <a:ext cx="4857750" cy="1928812"/>
          </a:xfrm>
          <a:prstGeom prst="frame">
            <a:avLst>
              <a:gd name="adj1" fmla="val 20003"/>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2643188" y="1982788"/>
            <a:ext cx="3857625" cy="1179512"/>
          </a:xfrm>
          <a:prstGeom prst="frame">
            <a:avLst>
              <a:gd name="adj1" fmla="val 33844"/>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143250" y="2305050"/>
            <a:ext cx="2857500" cy="481013"/>
          </a:xfrm>
          <a:prstGeom prst="frame">
            <a:avLst>
              <a:gd name="adj1" fmla="val 46211"/>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Rectángulo"/>
          <p:cNvSpPr/>
          <p:nvPr/>
        </p:nvSpPr>
        <p:spPr>
          <a:xfrm>
            <a:off x="3429000" y="2465388"/>
            <a:ext cx="2357438" cy="160337"/>
          </a:xfrm>
          <a:prstGeom prst="rect">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323850" y="4084638"/>
            <a:ext cx="7943265"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Volveremos otro día a visitar de nuevo el Parque del Oeste, por que nos ha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quedado mucho por ver, pero eso igual lo dejamos para mayo cuando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se celebre el Concurso de Rosas.</a:t>
            </a:r>
          </a:p>
        </p:txBody>
      </p:sp>
    </p:spTree>
  </p:cSld>
  <p:clrMapOvr>
    <a:masterClrMapping/>
  </p:clrMapOvr>
  <mc:AlternateContent xmlns:mc="http://schemas.openxmlformats.org/markup-compatibility/2006" xmlns:p14="http://schemas.microsoft.com/office/powerpoint/2010/main">
    <mc:Choice Requires="p14">
      <p:transition spd="slow" p14:dur="2000" advTm="23000">
        <p14:conveyor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5" presetClass="exit" presetSubtype="10" fill="hold" nodeType="withEffect">
                                  <p:stCondLst>
                                    <p:cond delay="0"/>
                                  </p:stCondLst>
                                  <p:childTnLst>
                                    <p:animEffect transition="out" filter="checkerboard(across)">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5" presetClass="exit" presetSubtype="10" fill="hold" nodeType="withEffect">
                                  <p:stCondLst>
                                    <p:cond delay="0"/>
                                  </p:stCondLst>
                                  <p:childTnLst>
                                    <p:animEffect transition="out" filter="checkerboard(across)">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5" presetClass="exit" presetSubtype="10" fill="hold" nodeType="withEffect">
                                  <p:stCondLst>
                                    <p:cond delay="0"/>
                                  </p:stCondLst>
                                  <p:childTnLst>
                                    <p:animEffect transition="out" filter="checkerboard(across)">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5" presetClass="exit" presetSubtype="10" fill="hold" nodeType="withEffect">
                                  <p:stCondLst>
                                    <p:cond delay="0"/>
                                  </p:stCondLst>
                                  <p:childTnLst>
                                    <p:animEffect transition="out" filter="checkerboard(across)">
                                      <p:cBhvr>
                                        <p:cTn id="21" dur="4000"/>
                                        <p:tgtEl>
                                          <p:spTgt spid="8"/>
                                        </p:tgtEl>
                                      </p:cBhvr>
                                    </p:animEffect>
                                    <p:set>
                                      <p:cBhvr>
                                        <p:cTn id="22" dur="1" fill="hold">
                                          <p:stCondLst>
                                            <p:cond delay="3999"/>
                                          </p:stCondLst>
                                        </p:cTn>
                                        <p:tgtEl>
                                          <p:spTgt spid="8"/>
                                        </p:tgtEl>
                                        <p:attrNameLst>
                                          <p:attrName>style.visibility</p:attrName>
                                        </p:attrNameLst>
                                      </p:cBhvr>
                                      <p:to>
                                        <p:strVal val="hidden"/>
                                      </p:to>
                                    </p:set>
                                  </p:childTnLst>
                                </p:cTn>
                              </p:par>
                              <p:par>
                                <p:cTn id="23" presetID="5" presetClass="exit" presetSubtype="10" fill="hold" nodeType="withEffect">
                                  <p:stCondLst>
                                    <p:cond delay="0"/>
                                  </p:stCondLst>
                                  <p:childTnLst>
                                    <p:animEffect transition="out" filter="checkerboard(across)">
                                      <p:cBhvr>
                                        <p:cTn id="24" dur="4000"/>
                                        <p:tgtEl>
                                          <p:spTgt spid="9"/>
                                        </p:tgtEl>
                                      </p:cBhvr>
                                    </p:animEffect>
                                    <p:set>
                                      <p:cBhvr>
                                        <p:cTn id="25" dur="1" fill="hold">
                                          <p:stCondLst>
                                            <p:cond delay="3999"/>
                                          </p:stCondLst>
                                        </p:cTn>
                                        <p:tgtEl>
                                          <p:spTgt spid="9"/>
                                        </p:tgtEl>
                                        <p:attrNameLst>
                                          <p:attrName>style.visibility</p:attrName>
                                        </p:attrNameLst>
                                      </p:cBhvr>
                                      <p:to>
                                        <p:strVal val="hidden"/>
                                      </p:to>
                                    </p:set>
                                  </p:childTnLst>
                                </p:cTn>
                              </p:par>
                              <p:par>
                                <p:cTn id="26" presetID="5" presetClass="exit" presetSubtype="10" fill="hold" nodeType="withEffect">
                                  <p:stCondLst>
                                    <p:cond delay="0"/>
                                  </p:stCondLst>
                                  <p:childTnLst>
                                    <p:animEffect transition="out" filter="checkerboard(across)">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4000"/>
                                        <p:tgtEl>
                                          <p:spTgt spid="13"/>
                                        </p:tgtEl>
                                      </p:cBhvr>
                                    </p:animEffect>
                                    <p:set>
                                      <p:cBhvr>
                                        <p:cTn id="31" dur="1" fill="hold">
                                          <p:stCondLst>
                                            <p:cond delay="3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2000"/>
                                        <p:tgtEl>
                                          <p:spTgt spid="15"/>
                                        </p:tgtEl>
                                      </p:cBhvr>
                                    </p:animEffect>
                                    <p:set>
                                      <p:cBhvr>
                                        <p:cTn id="34" dur="1" fill="hold">
                                          <p:stCondLst>
                                            <p:cond delay="1999"/>
                                          </p:stCondLst>
                                        </p:cTn>
                                        <p:tgtEl>
                                          <p:spTgt spid="15"/>
                                        </p:tgtEl>
                                        <p:attrNameLst>
                                          <p:attrName>style.visibility</p:attrName>
                                        </p:attrNameLst>
                                      </p:cBhvr>
                                      <p:to>
                                        <p:strVal val="hidden"/>
                                      </p:to>
                                    </p:set>
                                  </p:childTnLst>
                                </p:cTn>
                              </p:par>
                              <p:par>
                                <p:cTn id="35" presetID="3" presetClass="entr" presetSubtype="5" fill="hold" nodeType="withEffect">
                                  <p:stCondLst>
                                    <p:cond delay="2000"/>
                                  </p:stCondLst>
                                  <p:childTnLst>
                                    <p:set>
                                      <p:cBhvr>
                                        <p:cTn id="36" dur="1" fill="hold">
                                          <p:stCondLst>
                                            <p:cond delay="0"/>
                                          </p:stCondLst>
                                        </p:cTn>
                                        <p:tgtEl>
                                          <p:spTgt spid="14"/>
                                        </p:tgtEl>
                                        <p:attrNameLst>
                                          <p:attrName>style.visibility</p:attrName>
                                        </p:attrNameLst>
                                      </p:cBhvr>
                                      <p:to>
                                        <p:strVal val="visible"/>
                                      </p:to>
                                    </p:set>
                                    <p:animEffect transition="in" filter="blinds(vertical)">
                                      <p:cBhvr>
                                        <p:cTn id="37" dur="2000"/>
                                        <p:tgtEl>
                                          <p:spTgt spid="14"/>
                                        </p:tgtEl>
                                      </p:cBhvr>
                                    </p:animEffect>
                                  </p:childTnLst>
                                </p:cTn>
                              </p:par>
                            </p:childTnLst>
                          </p:cTn>
                        </p:par>
                        <p:par>
                          <p:cTn id="38" fill="hold" nodeType="afterGroup">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6"/>
                                        </p:tgtEl>
                                        <p:attrNameLst>
                                          <p:attrName>style.visibility</p:attrName>
                                        </p:attrNameLst>
                                      </p:cBhvr>
                                      <p:to>
                                        <p:strVal val="visible"/>
                                      </p:to>
                                    </p:set>
                                    <p:animEffect transition="in" filter="fade">
                                      <p:cBhvr>
                                        <p:cTn id="41" dur="1000"/>
                                        <p:tgtEl>
                                          <p:spTgt spid="16"/>
                                        </p:tgtEl>
                                      </p:cBhvr>
                                    </p:animEffect>
                                    <p:anim calcmode="lin" valueType="num">
                                      <p:cBhvr>
                                        <p:cTn id="42" dur="1000" fill="hold"/>
                                        <p:tgtEl>
                                          <p:spTgt spid="16"/>
                                        </p:tgtEl>
                                        <p:attrNameLst>
                                          <p:attrName>ppt_x</p:attrName>
                                        </p:attrNameLst>
                                      </p:cBhvr>
                                      <p:tavLst>
                                        <p:tav tm="0">
                                          <p:val>
                                            <p:strVal val="#ppt_x-.1"/>
                                          </p:val>
                                        </p:tav>
                                        <p:tav tm="100000">
                                          <p:val>
                                            <p:strVal val="#ppt_x"/>
                                          </p:val>
                                        </p:tav>
                                      </p:tavLst>
                                    </p:anim>
                                    <p:anim calcmode="lin" valueType="num">
                                      <p:cBhvr>
                                        <p:cTn id="4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95288" y="4300538"/>
            <a:ext cx="7489825"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Ahora debemos bajar este primer tramo de escaleras para volver por donde vinimos, esperemos que la lluvia se espere un poco.</a:t>
            </a:r>
          </a:p>
        </p:txBody>
      </p:sp>
    </p:spTree>
  </p:cSld>
  <p:clrMapOvr>
    <a:masterClrMapping/>
  </p:clrMapOvr>
  <mc:AlternateContent xmlns:mc="http://schemas.openxmlformats.org/markup-compatibility/2006" xmlns:p14="http://schemas.microsoft.com/office/powerpoint/2010/main">
    <mc:Choice Requires="p14">
      <p:transition spd="slow" p14:dur="2000" advTm="20000">
        <p14:conveyor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3000"/>
                                        <p:tgtEl>
                                          <p:spTgt spid="3"/>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6" presetClass="emph" presetSubtype="0" autoRev="1" fill="hold" nodeType="withEffect">
                                  <p:stCondLst>
                                    <p:cond delay="0"/>
                                  </p:stCondLst>
                                  <p:childTnLst>
                                    <p:animScale>
                                      <p:cBhvr>
                                        <p:cTn id="15" dur="2000" fill="hold"/>
                                        <p:tgtEl>
                                          <p:spTgt spid="3"/>
                                        </p:tgtEl>
                                      </p:cBhvr>
                                      <p:by x="120000" y="120000"/>
                                    </p:animScale>
                                  </p:childTnLst>
                                </p:cTn>
                              </p:par>
                              <p:par>
                                <p:cTn id="16" presetID="8" presetClass="emph" presetSubtype="0" fill="hold" nodeType="withEffect">
                                  <p:stCondLst>
                                    <p:cond delay="0"/>
                                  </p:stCondLst>
                                  <p:childTnLst>
                                    <p:animRot by="21600000">
                                      <p:cBhvr>
                                        <p:cTn id="17" dur="2000" fill="hold"/>
                                        <p:tgtEl>
                                          <p:spTgt spid="3"/>
                                        </p:tgtEl>
                                        <p:attrNameLst>
                                          <p:attrName>r</p:attrName>
                                        </p:attrNameLst>
                                      </p:cBhvr>
                                    </p:animRot>
                                  </p:childTnLst>
                                </p:cTn>
                              </p:par>
                            </p:childTnLst>
                          </p:cTn>
                        </p:par>
                        <p:par>
                          <p:cTn id="18" fill="hold" nodeType="afterGroup">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1024x768_blue_flower_quin-489452.jpg"/>
          <p:cNvPicPr>
            <a:picLocks noChangeAspect="1" noChangeArrowheads="1"/>
          </p:cNvPicPr>
          <p:nvPr/>
        </p:nvPicPr>
        <p:blipFill>
          <a:blip r:embed="rId2">
            <a:extLst>
              <a:ext uri="{28A0092B-C50C-407E-A947-70E740481C1C}">
                <a14:useLocalDpi xmlns:a14="http://schemas.microsoft.com/office/drawing/2010/main" val="0"/>
              </a:ext>
            </a:extLst>
          </a:blip>
          <a:srcRect r="75200"/>
          <a:stretch>
            <a:fillRect/>
          </a:stretch>
        </p:blipFill>
        <p:spPr bwMode="auto">
          <a:xfrm>
            <a:off x="0" y="0"/>
            <a:ext cx="2268538"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descr="C:\Users\Ana María\Desktop\1024x768_blue_flower_quin-489452.jpg"/>
          <p:cNvPicPr>
            <a:picLocks noChangeAspect="1" noChangeArrowheads="1"/>
          </p:cNvPicPr>
          <p:nvPr/>
        </p:nvPicPr>
        <p:blipFill>
          <a:blip r:embed="rId2">
            <a:extLst>
              <a:ext uri="{28A0092B-C50C-407E-A947-70E740481C1C}">
                <a14:useLocalDpi xmlns:a14="http://schemas.microsoft.com/office/drawing/2010/main" val="0"/>
              </a:ext>
            </a:extLst>
          </a:blip>
          <a:srcRect l="24800" r="50000"/>
          <a:stretch>
            <a:fillRect/>
          </a:stretch>
        </p:blipFill>
        <p:spPr bwMode="auto">
          <a:xfrm>
            <a:off x="2268538" y="0"/>
            <a:ext cx="23034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C:\Users\Ana María\Desktop\1024x768_blue_flower_quin-489452.jpg"/>
          <p:cNvPicPr>
            <a:picLocks noChangeAspect="1" noChangeArrowheads="1"/>
          </p:cNvPicPr>
          <p:nvPr/>
        </p:nvPicPr>
        <p:blipFill>
          <a:blip r:embed="rId2">
            <a:extLst>
              <a:ext uri="{28A0092B-C50C-407E-A947-70E740481C1C}">
                <a14:useLocalDpi xmlns:a14="http://schemas.microsoft.com/office/drawing/2010/main" val="0"/>
              </a:ext>
            </a:extLst>
          </a:blip>
          <a:srcRect l="50000" r="24800"/>
          <a:stretch>
            <a:fillRect/>
          </a:stretch>
        </p:blipFill>
        <p:spPr bwMode="auto">
          <a:xfrm>
            <a:off x="4572000" y="0"/>
            <a:ext cx="23034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Users\Ana María\Desktop\1024x768_blue_flower_quin-489452.jpg"/>
          <p:cNvPicPr>
            <a:picLocks noChangeAspect="1" noChangeArrowheads="1"/>
          </p:cNvPicPr>
          <p:nvPr/>
        </p:nvPicPr>
        <p:blipFill>
          <a:blip r:embed="rId2">
            <a:extLst>
              <a:ext uri="{28A0092B-C50C-407E-A947-70E740481C1C}">
                <a14:useLocalDpi xmlns:a14="http://schemas.microsoft.com/office/drawing/2010/main" val="0"/>
              </a:ext>
            </a:extLst>
          </a:blip>
          <a:srcRect l="75200"/>
          <a:stretch>
            <a:fillRect/>
          </a:stretch>
        </p:blipFill>
        <p:spPr bwMode="auto">
          <a:xfrm>
            <a:off x="6875463" y="0"/>
            <a:ext cx="2268537"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827088" y="4084638"/>
            <a:ext cx="7276351"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Continuamos bajando el siguiente tramo de escaleras y de momento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todavía no nos hemos mojado por la lluvia, lo que ahora bajamos,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antes tuvimos que subir.</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1000">
        <p15:prstTrans prst="airplane"/>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3000"/>
                                        <p:tgtEl>
                                          <p:spTgt spid="2"/>
                                        </p:tgtEl>
                                      </p:cBhvr>
                                    </p:animEffect>
                                  </p:childTnLst>
                                </p:cTn>
                              </p:par>
                              <p:par>
                                <p:cTn id="8" presetID="23"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fltVal val="0"/>
                                          </p:val>
                                        </p:tav>
                                        <p:tav tm="100000">
                                          <p:val>
                                            <p:strVal val="#ppt_w"/>
                                          </p:val>
                                        </p:tav>
                                      </p:tavLst>
                                    </p:anim>
                                    <p:anim calcmode="lin" valueType="num">
                                      <p:cBhvr>
                                        <p:cTn id="11" dur="3000" fill="hold"/>
                                        <p:tgtEl>
                                          <p:spTgt spid="2"/>
                                        </p:tgtEl>
                                        <p:attrNameLst>
                                          <p:attrName>ppt_h</p:attrName>
                                        </p:attrNameLst>
                                      </p:cBhvr>
                                      <p:tavLst>
                                        <p:tav tm="0">
                                          <p:val>
                                            <p:fltVal val="0"/>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edge">
                                      <p:cBhvr>
                                        <p:cTn id="14" dur="3000"/>
                                        <p:tgtEl>
                                          <p:spTgt spid="3"/>
                                        </p:tgtEl>
                                      </p:cBhvr>
                                    </p:animEffect>
                                  </p:childTnLst>
                                </p:cTn>
                              </p:par>
                              <p:par>
                                <p:cTn id="15" presetID="23" presetClass="entr" presetSubtype="16"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fltVal val="0"/>
                                          </p:val>
                                        </p:tav>
                                        <p:tav tm="100000">
                                          <p:val>
                                            <p:strVal val="#ppt_w"/>
                                          </p:val>
                                        </p:tav>
                                      </p:tavLst>
                                    </p:anim>
                                    <p:anim calcmode="lin" valueType="num">
                                      <p:cBhvr>
                                        <p:cTn id="18" dur="3000" fill="hold"/>
                                        <p:tgtEl>
                                          <p:spTgt spid="3"/>
                                        </p:tgtEl>
                                        <p:attrNameLst>
                                          <p:attrName>ppt_h</p:attrName>
                                        </p:attrNameLst>
                                      </p:cBhvr>
                                      <p:tavLst>
                                        <p:tav tm="0">
                                          <p:val>
                                            <p:fltVal val="0"/>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childTnLst>
                                </p:cTn>
                              </p:par>
                              <p:par>
                                <p:cTn id="26" presetID="2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edge">
                                      <p:cBhvr>
                                        <p:cTn id="28" dur="3000"/>
                                        <p:tgtEl>
                                          <p:spTgt spid="5"/>
                                        </p:tgtEl>
                                      </p:cBhvr>
                                    </p:animEffect>
                                  </p:childTnLst>
                                </p:cTn>
                              </p:par>
                              <p:par>
                                <p:cTn id="29" presetID="23" presetClass="entr" presetSubtype="1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fltVal val="0"/>
                                          </p:val>
                                        </p:tav>
                                        <p:tav tm="100000">
                                          <p:val>
                                            <p:strVal val="#ppt_w"/>
                                          </p:val>
                                        </p:tav>
                                      </p:tavLst>
                                    </p:anim>
                                    <p:anim calcmode="lin" valueType="num">
                                      <p:cBhvr>
                                        <p:cTn id="32" dur="3000" fill="hold"/>
                                        <p:tgtEl>
                                          <p:spTgt spid="5"/>
                                        </p:tgtEl>
                                        <p:attrNameLst>
                                          <p:attrName>ppt_h</p:attrName>
                                        </p:attrNameLst>
                                      </p:cBhvr>
                                      <p:tavLst>
                                        <p:tav tm="0">
                                          <p:val>
                                            <p:fltVal val="0"/>
                                          </p:val>
                                        </p:tav>
                                        <p:tav tm="100000">
                                          <p:val>
                                            <p:strVal val="#ppt_h"/>
                                          </p:val>
                                        </p:tav>
                                      </p:tavLst>
                                    </p:anim>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image33.jpg"/>
          <p:cNvPicPr>
            <a:picLocks noChangeAspect="1" noChangeArrowheads="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image33.jpg"/>
          <p:cNvPicPr>
            <a:picLocks noChangeAspect="1" noChangeArrowheads="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Documents and Settings\Ana María\Escritorio\image33.jpg"/>
          <p:cNvPicPr>
            <a:picLocks noChangeAspect="1" noChangeArrowheads="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Documents and Settings\Ana María\Escritorio\image33.jpg"/>
          <p:cNvPicPr>
            <a:picLocks noChangeAspect="1" noChangeArrowheads="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11188" y="4084638"/>
            <a:ext cx="7314823"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Al final tuvimos suerte de llegar hasta la estación de Príncipe Pío, sin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que la lluvia llegara a nosotros, por eso mismo nos entretuvimos un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poco mas, haciendo unas </a:t>
            </a:r>
            <a:r>
              <a:rPr lang="es-ES" i="1" dirty="0" err="1">
                <a:effectLst>
                  <a:glow rad="101600">
                    <a:schemeClr val="accent2">
                      <a:satMod val="175000"/>
                      <a:alpha val="40000"/>
                    </a:schemeClr>
                  </a:glow>
                  <a:outerShdw blurRad="38100" dist="38100" dir="2700000" algn="tl">
                    <a:srgbClr val="000000">
                      <a:alpha val="43137"/>
                    </a:srgbClr>
                  </a:outerShdw>
                </a:effectLst>
              </a:rPr>
              <a:t>foticos</a:t>
            </a:r>
            <a:r>
              <a:rPr lang="es-ES" i="1" dirty="0">
                <a:effectLst>
                  <a:glow rad="101600">
                    <a:schemeClr val="accent2">
                      <a:satMod val="175000"/>
                      <a:alpha val="40000"/>
                    </a:schemeClr>
                  </a:glow>
                  <a:outerShdw blurRad="38100" dist="38100" dir="2700000" algn="tl">
                    <a:srgbClr val="000000">
                      <a:alpha val="43137"/>
                    </a:srgbClr>
                  </a:outerShdw>
                </a:effectLst>
              </a:rPr>
              <a:t> a la Puerta de San Vicente.</a:t>
            </a:r>
          </a:p>
        </p:txBody>
      </p:sp>
    </p:spTree>
  </p:cSld>
  <p:clrMapOvr>
    <a:masterClrMapping/>
  </p:clrMapOvr>
  <mc:AlternateContent xmlns:mc="http://schemas.openxmlformats.org/markup-compatibility/2006">
    <mc:Choice xmlns:p14="http://schemas.microsoft.com/office/powerpoint/2010/main" Requires="p14">
      <p:transition spd="slow" p14:dur="2000" advTm="24000">
        <p14:prism isContent="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fmla="#ppt_w*sin(2.5*pi*$)">
                                          <p:val>
                                            <p:fltVal val="0"/>
                                          </p:val>
                                        </p:tav>
                                        <p:tav tm="100000">
                                          <p:val>
                                            <p:fltVal val="1"/>
                                          </p:val>
                                        </p:tav>
                                      </p:tavLst>
                                    </p:anim>
                                    <p:anim calcmode="lin" valueType="num">
                                      <p:cBhvr>
                                        <p:cTn id="12" dur="3000" fill="hold"/>
                                        <p:tgtEl>
                                          <p:spTgt spid="3"/>
                                        </p:tgtEl>
                                        <p:attrNameLst>
                                          <p:attrName>ppt_h</p:attrName>
                                        </p:attrNameLst>
                                      </p:cBhvr>
                                      <p:tavLst>
                                        <p:tav tm="0">
                                          <p:val>
                                            <p:strVal val="#ppt_h"/>
                                          </p:val>
                                        </p:tav>
                                        <p:tav tm="100000">
                                          <p:val>
                                            <p:strVal val="#ppt_h"/>
                                          </p:val>
                                        </p:tav>
                                      </p:tavLst>
                                    </p:anim>
                                  </p:childTnLst>
                                </p:cTn>
                              </p:par>
                              <p:par>
                                <p:cTn id="13" presetID="2"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3000" fill="hold"/>
                                        <p:tgtEl>
                                          <p:spTgt spid="4"/>
                                        </p:tgtEl>
                                        <p:attrNameLst>
                                          <p:attrName>ppt_x</p:attrName>
                                        </p:attrNameLst>
                                      </p:cBhvr>
                                      <p:tavLst>
                                        <p:tav tm="0">
                                          <p:val>
                                            <p:strVal val="0-#ppt_w/2"/>
                                          </p:val>
                                        </p:tav>
                                        <p:tav tm="100000">
                                          <p:val>
                                            <p:strVal val="#ppt_x"/>
                                          </p:val>
                                        </p:tav>
                                      </p:tavLst>
                                    </p:anim>
                                    <p:anim calcmode="lin" valueType="num">
                                      <p:cBhvr additive="base">
                                        <p:cTn id="16" dur="3000" fill="hold"/>
                                        <p:tgtEl>
                                          <p:spTgt spid="4"/>
                                        </p:tgtEl>
                                        <p:attrNameLst>
                                          <p:attrName>ppt_y</p:attrName>
                                        </p:attrNameLst>
                                      </p:cBhvr>
                                      <p:tavLst>
                                        <p:tav tm="0">
                                          <p:val>
                                            <p:strVal val="1+#ppt_h/2"/>
                                          </p:val>
                                        </p:tav>
                                        <p:tav tm="100000">
                                          <p:val>
                                            <p:strVal val="#ppt_y"/>
                                          </p:val>
                                        </p:tav>
                                      </p:tavLst>
                                    </p:anim>
                                  </p:childTnLst>
                                </p:cTn>
                              </p:par>
                              <p:par>
                                <p:cTn id="17" presetID="19"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
                                          </p:val>
                                        </p:tav>
                                        <p:tav tm="100000">
                                          <p:val>
                                            <p:strVal val="#ppt_w"/>
                                          </p:val>
                                        </p:tav>
                                      </p:tavLst>
                                    </p:anim>
                                    <p:anim calcmode="lin" valueType="num">
                                      <p:cBhvr>
                                        <p:cTn id="20" dur="3000" fill="hold"/>
                                        <p:tgtEl>
                                          <p:spTgt spid="4"/>
                                        </p:tgtEl>
                                        <p:attrNameLst>
                                          <p:attrName>ppt_h</p:attrName>
                                        </p:attrNameLst>
                                      </p:cBhvr>
                                      <p:tavLst>
                                        <p:tav tm="0" fmla="#ppt_h*sin(2.5*pi*$)">
                                          <p:val>
                                            <p:fltVal val="0"/>
                                          </p:val>
                                        </p:tav>
                                        <p:tav tm="100000">
                                          <p:val>
                                            <p:fltVal val="1"/>
                                          </p:val>
                                        </p:tav>
                                      </p:tavLst>
                                    </p:anim>
                                  </p:childTnLst>
                                </p:cTn>
                              </p:par>
                              <p:par>
                                <p:cTn id="21" presetID="2" presetClass="entr" presetSubtype="9"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19" presetClass="entr" presetSubtype="1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fmla="#ppt_w*sin(2.5*pi*$)">
                                          <p:val>
                                            <p:fltVal val="0"/>
                                          </p:val>
                                        </p:tav>
                                        <p:tav tm="100000">
                                          <p:val>
                                            <p:fltVal val="1"/>
                                          </p:val>
                                        </p:tav>
                                      </p:tavLst>
                                    </p:anim>
                                    <p:anim calcmode="lin" valueType="num">
                                      <p:cBhvr>
                                        <p:cTn id="28" dur="3000" fill="hold"/>
                                        <p:tgtEl>
                                          <p:spTgt spid="6"/>
                                        </p:tgtEl>
                                        <p:attrNameLst>
                                          <p:attrName>ppt_h</p:attrName>
                                        </p:attrNameLst>
                                      </p:cBhvr>
                                      <p:tavLst>
                                        <p:tav tm="0">
                                          <p:val>
                                            <p:strVal val="#ppt_h"/>
                                          </p:val>
                                        </p:tav>
                                        <p:tav tm="100000">
                                          <p:val>
                                            <p:strVal val="#ppt_h"/>
                                          </p:val>
                                        </p:tav>
                                      </p:tavLst>
                                    </p:anim>
                                  </p:childTnLst>
                                </p:cTn>
                              </p:par>
                              <p:par>
                                <p:cTn id="29" presetID="2" presetClass="entr" presetSubtype="3"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1+#ppt_w/2"/>
                                          </p:val>
                                        </p:tav>
                                        <p:tav tm="100000">
                                          <p:val>
                                            <p:strVal val="#ppt_x"/>
                                          </p:val>
                                        </p:tav>
                                      </p:tavLst>
                                    </p:anim>
                                    <p:anim calcmode="lin" valueType="num">
                                      <p:cBhvr additive="base">
                                        <p:cTn id="32" dur="3000" fill="hold"/>
                                        <p:tgtEl>
                                          <p:spTgt spid="5"/>
                                        </p:tgtEl>
                                        <p:attrNameLst>
                                          <p:attrName>ppt_y</p:attrName>
                                        </p:attrNameLst>
                                      </p:cBhvr>
                                      <p:tavLst>
                                        <p:tav tm="0">
                                          <p:val>
                                            <p:strVal val="0-#ppt_h/2"/>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strVal val="#ppt_w"/>
                                          </p:val>
                                        </p:tav>
                                        <p:tav tm="100000">
                                          <p:val>
                                            <p:strVal val="#ppt_w"/>
                                          </p:val>
                                        </p:tav>
                                      </p:tavLst>
                                    </p:anim>
                                    <p:anim calcmode="lin" valueType="num">
                                      <p:cBhvr>
                                        <p:cTn id="36" dur="3000" fill="hold"/>
                                        <p:tgtEl>
                                          <p:spTgt spid="5"/>
                                        </p:tgtEl>
                                        <p:attrNameLst>
                                          <p:attrName>ppt_h</p:attrName>
                                        </p:attrNameLst>
                                      </p:cBhvr>
                                      <p:tavLst>
                                        <p:tav tm="0" fmla="#ppt_h*sin(2.5*pi*$)">
                                          <p:val>
                                            <p:fltVal val="0"/>
                                          </p:val>
                                        </p:tav>
                                        <p:tav tm="100000">
                                          <p:val>
                                            <p:fltVal val="1"/>
                                          </p:val>
                                        </p:tav>
                                      </p:tavLst>
                                    </p:anim>
                                  </p:childTnLst>
                                </p:cTn>
                              </p:par>
                            </p:childTnLst>
                          </p:cTn>
                        </p:par>
                        <p:par>
                          <p:cTn id="37" fill="hold" nodeType="afterGroup">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anim calcmode="lin" valueType="num">
                                      <p:cBhvr>
                                        <p:cTn id="41" dur="1000" fill="hold"/>
                                        <p:tgtEl>
                                          <p:spTgt spid="7"/>
                                        </p:tgtEl>
                                        <p:attrNameLst>
                                          <p:attrName>ppt_x</p:attrName>
                                        </p:attrNameLst>
                                      </p:cBhvr>
                                      <p:tavLst>
                                        <p:tav tm="0">
                                          <p:val>
                                            <p:strVal val="#ppt_x-.1"/>
                                          </p:val>
                                        </p:tav>
                                        <p:tav tm="100000">
                                          <p:val>
                                            <p:strVal val="#ppt_x"/>
                                          </p:val>
                                        </p:tav>
                                      </p:tavLst>
                                    </p:anim>
                                    <p:anim calcmode="lin" valueType="num">
                                      <p:cBhvr>
                                        <p:cTn id="4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Documents and Settings\Ana María\Escritorio\imagenes-playas.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C:\Documents and Settings\Ana María\Escritorio\imagenes-playas.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0" name="Picture 2" descr="C:\Documents and Settings\Ana María\Escritorio\Islas-Surin-en-el-Parque-Nacional-de-Taulandia-Surin-island-national-park-in-thailand.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Islas-Surin-en-el-Parque-Nacional-de-Taulandia-Surin-island-national-park-in-thailand.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23850" y="3795713"/>
            <a:ext cx="8097088" cy="1200329"/>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Otra </a:t>
            </a:r>
            <a:r>
              <a:rPr lang="es-ES" i="1" dirty="0" err="1">
                <a:effectLst>
                  <a:glow rad="101600">
                    <a:schemeClr val="accent2">
                      <a:satMod val="175000"/>
                      <a:alpha val="40000"/>
                    </a:schemeClr>
                  </a:glow>
                  <a:outerShdw blurRad="38100" dist="38100" dir="2700000" algn="tl">
                    <a:srgbClr val="000000">
                      <a:alpha val="43137"/>
                    </a:srgbClr>
                  </a:outerShdw>
                </a:effectLst>
              </a:rPr>
              <a:t>fotico</a:t>
            </a:r>
            <a:r>
              <a:rPr lang="es-ES" i="1" dirty="0">
                <a:effectLst>
                  <a:glow rad="101600">
                    <a:schemeClr val="accent2">
                      <a:satMod val="175000"/>
                      <a:alpha val="40000"/>
                    </a:schemeClr>
                  </a:glow>
                  <a:outerShdw blurRad="38100" dist="38100" dir="2700000" algn="tl">
                    <a:srgbClr val="000000">
                      <a:alpha val="43137"/>
                    </a:srgbClr>
                  </a:outerShdw>
                </a:effectLst>
              </a:rPr>
              <a:t> de la estación de Príncipe Pío que es por donde hemos venido,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y desde luego que como el paseo de hoy nos ha encantado y nos hemos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quedado con ganas de más, la próxima vez continuaremos a partir de donde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lo hemos dejado hoy, mientras tanto iremos a otros sitios.</a:t>
            </a:r>
          </a:p>
        </p:txBody>
      </p:sp>
    </p:spTree>
  </p:cSld>
  <p:clrMapOvr>
    <a:masterClrMapping/>
  </p:clrMapOvr>
  <mc:AlternateContent xmlns:mc="http://schemas.openxmlformats.org/markup-compatibility/2006" xmlns:p14="http://schemas.microsoft.com/office/powerpoint/2010/main">
    <mc:Choice Requires="p14">
      <p:transition spd="slow" p14:dur="1600" advTm="32000">
        <p14:prism dir="r" isContent="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nodeType="withEffect">
                                  <p:stCondLst>
                                    <p:cond delay="0"/>
                                  </p:stCondLst>
                                  <p:childTnLst>
                                    <p:animEffect transition="out" filter="strips(upLeft)">
                                      <p:cBhvr>
                                        <p:cTn id="6" dur="3000"/>
                                        <p:tgtEl>
                                          <p:spTgt spid="37890"/>
                                        </p:tgtEl>
                                      </p:cBhvr>
                                    </p:animEffect>
                                    <p:set>
                                      <p:cBhvr>
                                        <p:cTn id="7" dur="1" fill="hold">
                                          <p:stCondLst>
                                            <p:cond delay="2999"/>
                                          </p:stCondLst>
                                        </p:cTn>
                                        <p:tgtEl>
                                          <p:spTgt spid="37890"/>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18" presetClass="entr" presetSubtype="1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Left)">
                                      <p:cBhvr>
                                        <p:cTn id="13" dur="3000"/>
                                        <p:tgtEl>
                                          <p:spTgt spid="4"/>
                                        </p:tgtEl>
                                      </p:cBhvr>
                                    </p:animEffect>
                                  </p:childTnLst>
                                </p:cTn>
                              </p:par>
                              <p:par>
                                <p:cTn id="14" presetID="18" presetClass="entr" presetSubtype="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strips(downRight)">
                                      <p:cBhvr>
                                        <p:cTn id="16" dur="3000"/>
                                        <p:tgtEl>
                                          <p:spTgt spid="5"/>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727981" y="159147"/>
            <a:ext cx="4895949" cy="594978"/>
          </a:xfrm>
          <a:prstGeom prst="rect">
            <a:avLst/>
          </a:prstGeom>
        </p:spPr>
        <p:txBody>
          <a:bodyPr wrap="none" fromWordArt="1">
            <a:prstTxWarp prst="textCanUp">
              <a:avLst>
                <a:gd name="adj" fmla="val 66667"/>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 Música Enlazada: </a:t>
            </a:r>
          </a:p>
        </p:txBody>
      </p:sp>
      <p:sp>
        <p:nvSpPr>
          <p:cNvPr id="89091" name="WordArt 3"/>
          <p:cNvSpPr>
            <a:spLocks noChangeArrowheads="1" noChangeShapeType="1" noTextEdit="1"/>
          </p:cNvSpPr>
          <p:nvPr/>
        </p:nvSpPr>
        <p:spPr bwMode="auto">
          <a:xfrm>
            <a:off x="1979712" y="879528"/>
            <a:ext cx="4104456" cy="53913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2" name="WordArt 4"/>
          <p:cNvSpPr>
            <a:spLocks noChangeArrowheads="1" noChangeShapeType="1" noTextEdit="1"/>
          </p:cNvSpPr>
          <p:nvPr/>
        </p:nvSpPr>
        <p:spPr bwMode="auto">
          <a:xfrm>
            <a:off x="1187624" y="1729185"/>
            <a:ext cx="6264696" cy="712978"/>
          </a:xfrm>
          <a:prstGeom prst="rect">
            <a:avLst/>
          </a:prstGeom>
        </p:spPr>
        <p:txBody>
          <a:bodyPr wrap="none" fromWordArt="1">
            <a:prstTxWarp prst="textCanDown">
              <a:avLst>
                <a:gd name="adj" fmla="val 1"/>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Sharazan</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Albano y Romina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Power</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75787" name="WordArt 11"/>
          <p:cNvSpPr>
            <a:spLocks noChangeArrowheads="1" noChangeShapeType="1" noTextEdit="1"/>
          </p:cNvSpPr>
          <p:nvPr/>
        </p:nvSpPr>
        <p:spPr bwMode="auto">
          <a:xfrm>
            <a:off x="1437556" y="2521157"/>
            <a:ext cx="5544616" cy="581689"/>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I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Love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to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Love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Tina Charles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6" name="WordArt 4"/>
          <p:cNvSpPr>
            <a:spLocks noChangeArrowheads="1" noChangeShapeType="1" noTextEdit="1"/>
          </p:cNvSpPr>
          <p:nvPr/>
        </p:nvSpPr>
        <p:spPr bwMode="auto">
          <a:xfrm>
            <a:off x="1329544" y="3246263"/>
            <a:ext cx="5760640" cy="720725"/>
          </a:xfrm>
          <a:prstGeom prst="rect">
            <a:avLst/>
          </a:prstGeom>
        </p:spPr>
        <p:txBody>
          <a:bodyPr wrap="none" fromWordArt="1">
            <a:prstTxWarp prst="textCanDown">
              <a:avLst>
                <a:gd name="adj" fmla="val 7476"/>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Without</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You</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Nilsson</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7" name="WordArt 11"/>
          <p:cNvSpPr>
            <a:spLocks noChangeArrowheads="1" noChangeShapeType="1" noTextEdit="1"/>
          </p:cNvSpPr>
          <p:nvPr/>
        </p:nvSpPr>
        <p:spPr bwMode="auto">
          <a:xfrm>
            <a:off x="1329544" y="4110405"/>
            <a:ext cx="5544616" cy="64611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Y tú te vas ( J.L. Perales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500"/>
                            </p:stCondLst>
                            <p:childTnLst>
                              <p:par>
                                <p:cTn id="20" presetID="42" presetClass="entr" presetSubtype="0" fill="hold"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7000"/>
                            </p:stCondLst>
                            <p:childTnLst>
                              <p:par>
                                <p:cTn id="26" presetID="17" presetClass="entr" presetSubtype="10" fill="hold" nodeType="afterEffect">
                                  <p:stCondLst>
                                    <p:cond delay="500"/>
                                  </p:stCondLst>
                                  <p:childTnLst>
                                    <p:set>
                                      <p:cBhvr>
                                        <p:cTn id="27" dur="1" fill="hold">
                                          <p:stCondLst>
                                            <p:cond delay="0"/>
                                          </p:stCondLst>
                                        </p:cTn>
                                        <p:tgtEl>
                                          <p:spTgt spid="75787"/>
                                        </p:tgtEl>
                                        <p:attrNameLst>
                                          <p:attrName>style.visibility</p:attrName>
                                        </p:attrNameLst>
                                      </p:cBhvr>
                                      <p:to>
                                        <p:strVal val="visible"/>
                                      </p:to>
                                    </p:set>
                                    <p:anim calcmode="lin" valueType="num">
                                      <p:cBhvr>
                                        <p:cTn id="28" dur="2000" fill="hold"/>
                                        <p:tgtEl>
                                          <p:spTgt spid="75787"/>
                                        </p:tgtEl>
                                        <p:attrNameLst>
                                          <p:attrName>ppt_w</p:attrName>
                                        </p:attrNameLst>
                                      </p:cBhvr>
                                      <p:tavLst>
                                        <p:tav tm="0">
                                          <p:val>
                                            <p:fltVal val="0"/>
                                          </p:val>
                                        </p:tav>
                                        <p:tav tm="100000">
                                          <p:val>
                                            <p:strVal val="#ppt_w"/>
                                          </p:val>
                                        </p:tav>
                                      </p:tavLst>
                                    </p:anim>
                                    <p:anim calcmode="lin" valueType="num">
                                      <p:cBhvr>
                                        <p:cTn id="29" dur="2000" fill="hold"/>
                                        <p:tgtEl>
                                          <p:spTgt spid="75787"/>
                                        </p:tgtEl>
                                        <p:attrNameLst>
                                          <p:attrName>ppt_h</p:attrName>
                                        </p:attrNameLst>
                                      </p:cBhvr>
                                      <p:tavLst>
                                        <p:tav tm="0">
                                          <p:val>
                                            <p:strVal val="#ppt_h"/>
                                          </p:val>
                                        </p:tav>
                                        <p:tav tm="100000">
                                          <p:val>
                                            <p:strVal val="#ppt_h"/>
                                          </p:val>
                                        </p:tav>
                                      </p:tavLst>
                                    </p:anim>
                                  </p:childTnLst>
                                </p:cTn>
                              </p:par>
                            </p:childTnLst>
                          </p:cTn>
                        </p:par>
                        <p:par>
                          <p:cTn id="30" fill="hold">
                            <p:stCondLst>
                              <p:cond delay="9500"/>
                            </p:stCondLst>
                            <p:childTnLst>
                              <p:par>
                                <p:cTn id="31" presetID="42" presetClass="entr" presetSubtype="0" fill="hold" nodeType="afterEffect">
                                  <p:stCondLst>
                                    <p:cond delay="50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2000"/>
                                        <p:tgtEl>
                                          <p:spTgt spid="6"/>
                                        </p:tgtEl>
                                      </p:cBhvr>
                                    </p:animEffect>
                                    <p:anim calcmode="lin" valueType="num">
                                      <p:cBhvr>
                                        <p:cTn id="34" dur="2000" fill="hold"/>
                                        <p:tgtEl>
                                          <p:spTgt spid="6"/>
                                        </p:tgtEl>
                                        <p:attrNameLst>
                                          <p:attrName>ppt_x</p:attrName>
                                        </p:attrNameLst>
                                      </p:cBhvr>
                                      <p:tavLst>
                                        <p:tav tm="0">
                                          <p:val>
                                            <p:strVal val="#ppt_x"/>
                                          </p:val>
                                        </p:tav>
                                        <p:tav tm="100000">
                                          <p:val>
                                            <p:strVal val="#ppt_x"/>
                                          </p:val>
                                        </p:tav>
                                      </p:tavLst>
                                    </p:anim>
                                    <p:anim calcmode="lin" valueType="num">
                                      <p:cBhvr>
                                        <p:cTn id="35" dur="2000" fill="hold"/>
                                        <p:tgtEl>
                                          <p:spTgt spid="6"/>
                                        </p:tgtEl>
                                        <p:attrNameLst>
                                          <p:attrName>ppt_y</p:attrName>
                                        </p:attrNameLst>
                                      </p:cBhvr>
                                      <p:tavLst>
                                        <p:tav tm="0">
                                          <p:val>
                                            <p:strVal val="#ppt_y+.1"/>
                                          </p:val>
                                        </p:tav>
                                        <p:tav tm="100000">
                                          <p:val>
                                            <p:strVal val="#ppt_y"/>
                                          </p:val>
                                        </p:tav>
                                      </p:tavLst>
                                    </p:anim>
                                  </p:childTnLst>
                                </p:cTn>
                              </p:par>
                            </p:childTnLst>
                          </p:cTn>
                        </p:par>
                        <p:par>
                          <p:cTn id="36" fill="hold">
                            <p:stCondLst>
                              <p:cond delay="12000"/>
                            </p:stCondLst>
                            <p:childTnLst>
                              <p:par>
                                <p:cTn id="37" presetID="17" presetClass="entr" presetSubtype="10" fill="hold" nodeType="afterEffect">
                                  <p:stCondLst>
                                    <p:cond delay="500"/>
                                  </p:stCondLst>
                                  <p:childTnLst>
                                    <p:set>
                                      <p:cBhvr>
                                        <p:cTn id="38" dur="1" fill="hold">
                                          <p:stCondLst>
                                            <p:cond delay="0"/>
                                          </p:stCondLst>
                                        </p:cTn>
                                        <p:tgtEl>
                                          <p:spTgt spid="7"/>
                                        </p:tgtEl>
                                        <p:attrNameLst>
                                          <p:attrName>style.visibility</p:attrName>
                                        </p:attrNameLst>
                                      </p:cBhvr>
                                      <p:to>
                                        <p:strVal val="visible"/>
                                      </p:to>
                                    </p:set>
                                    <p:anim calcmode="lin" valueType="num">
                                      <p:cBhvr>
                                        <p:cTn id="39" dur="2000" fill="hold"/>
                                        <p:tgtEl>
                                          <p:spTgt spid="7"/>
                                        </p:tgtEl>
                                        <p:attrNameLst>
                                          <p:attrName>ppt_w</p:attrName>
                                        </p:attrNameLst>
                                      </p:cBhvr>
                                      <p:tavLst>
                                        <p:tav tm="0">
                                          <p:val>
                                            <p:fltVal val="0"/>
                                          </p:val>
                                        </p:tav>
                                        <p:tav tm="100000">
                                          <p:val>
                                            <p:strVal val="#ppt_w"/>
                                          </p:val>
                                        </p:tav>
                                      </p:tavLst>
                                    </p:anim>
                                    <p:anim calcmode="lin" valueType="num">
                                      <p:cBhvr>
                                        <p:cTn id="40"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5837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58371" name="Rectangle 5"/>
          <p:cNvSpPr>
            <a:spLocks noChangeArrowheads="1"/>
          </p:cNvSpPr>
          <p:nvPr/>
        </p:nvSpPr>
        <p:spPr bwMode="auto">
          <a:xfrm>
            <a:off x="0" y="1371600"/>
            <a:ext cx="91440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a:solidFill>
                <a:srgbClr val="000000"/>
              </a:solidFill>
            </a:endParaRPr>
          </a:p>
        </p:txBody>
      </p:sp>
      <p:pic>
        <p:nvPicPr>
          <p:cNvPr id="5837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3" name="Text Box 8"/>
          <p:cNvSpPr txBox="1">
            <a:spLocks noChangeArrowheads="1"/>
          </p:cNvSpPr>
          <p:nvPr/>
        </p:nvSpPr>
        <p:spPr bwMode="auto">
          <a:xfrm>
            <a:off x="0" y="142875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58374" name="Text Box 11"/>
          <p:cNvSpPr txBox="1">
            <a:spLocks noChangeArrowheads="1"/>
          </p:cNvSpPr>
          <p:nvPr/>
        </p:nvSpPr>
        <p:spPr bwMode="auto">
          <a:xfrm>
            <a:off x="1143000" y="35433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eaLnBrk="1" hangingPunct="1">
              <a:spcBef>
                <a:spcPct val="50000"/>
              </a:spcBef>
            </a:pPr>
            <a:endParaRPr lang="es-ES" b="1">
              <a:solidFill>
                <a:srgbClr val="0066FF"/>
              </a:solidFill>
            </a:endParaRPr>
          </a:p>
        </p:txBody>
      </p:sp>
      <p:pic>
        <p:nvPicPr>
          <p:cNvPr id="5837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8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4047</TotalTime>
  <Words>2174</Words>
  <Application>Microsoft Office PowerPoint</Application>
  <PresentationFormat>Presentación en pantalla (16:9)</PresentationFormat>
  <Paragraphs>86</Paragraphs>
  <Slides>55</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55</vt:i4>
      </vt:variant>
    </vt:vector>
  </HeadingPairs>
  <TitlesOfParts>
    <vt:vector size="64"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261</cp:revision>
  <dcterms:created xsi:type="dcterms:W3CDTF">2016-09-15T22:16:32Z</dcterms:created>
  <dcterms:modified xsi:type="dcterms:W3CDTF">2024-04-29T16:39:30Z</dcterms:modified>
</cp:coreProperties>
</file>