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5057" r:id="rId3"/>
    <p:sldMasterId id="2147485093" r:id="rId4"/>
  </p:sldMasterIdLst>
  <p:notesMasterIdLst>
    <p:notesMasterId r:id="rId46"/>
  </p:notesMasterIdLst>
  <p:sldIdLst>
    <p:sldId id="479" r:id="rId5"/>
    <p:sldId id="493" r:id="rId6"/>
    <p:sldId id="421" r:id="rId7"/>
    <p:sldId id="489" r:id="rId8"/>
    <p:sldId id="487" r:id="rId9"/>
    <p:sldId id="518" r:id="rId10"/>
    <p:sldId id="488" r:id="rId11"/>
    <p:sldId id="483" r:id="rId12"/>
    <p:sldId id="495" r:id="rId13"/>
    <p:sldId id="501" r:id="rId14"/>
    <p:sldId id="496" r:id="rId15"/>
    <p:sldId id="494" r:id="rId16"/>
    <p:sldId id="497" r:id="rId17"/>
    <p:sldId id="498" r:id="rId18"/>
    <p:sldId id="534" r:id="rId19"/>
    <p:sldId id="502" r:id="rId20"/>
    <p:sldId id="491" r:id="rId21"/>
    <p:sldId id="503" r:id="rId22"/>
    <p:sldId id="505" r:id="rId23"/>
    <p:sldId id="520" r:id="rId24"/>
    <p:sldId id="519" r:id="rId25"/>
    <p:sldId id="521" r:id="rId26"/>
    <p:sldId id="504" r:id="rId27"/>
    <p:sldId id="522" r:id="rId28"/>
    <p:sldId id="523" r:id="rId29"/>
    <p:sldId id="524" r:id="rId30"/>
    <p:sldId id="525" r:id="rId31"/>
    <p:sldId id="526" r:id="rId32"/>
    <p:sldId id="532" r:id="rId33"/>
    <p:sldId id="506" r:id="rId34"/>
    <p:sldId id="509" r:id="rId35"/>
    <p:sldId id="510" r:id="rId36"/>
    <p:sldId id="531" r:id="rId37"/>
    <p:sldId id="507" r:id="rId38"/>
    <p:sldId id="508" r:id="rId39"/>
    <p:sldId id="516" r:id="rId40"/>
    <p:sldId id="533" r:id="rId41"/>
    <p:sldId id="500" r:id="rId42"/>
    <p:sldId id="471" r:id="rId43"/>
    <p:sldId id="447" r:id="rId44"/>
    <p:sldId id="440" r:id="rId45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0000FF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8958" autoAdjust="0"/>
  </p:normalViewPr>
  <p:slideViewPr>
    <p:cSldViewPr showGuides="1">
      <p:cViewPr varScale="1">
        <p:scale>
          <a:sx n="92" d="100"/>
          <a:sy n="92" d="100"/>
        </p:scale>
        <p:origin x="-444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22/07/2015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CF06-837B-43A0-8AAB-95C871F9B260}" type="datetimeFigureOut">
              <a:rPr lang="es-ES"/>
              <a:pPr>
                <a:defRPr/>
              </a:pPr>
              <a:t>22/07/2015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01A9-C84E-4330-9488-6B3777A658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3321340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2893-EF2B-4558-94EA-827202B44FA5}" type="datetimeFigureOut">
              <a:rPr lang="es-ES"/>
              <a:pPr>
                <a:defRPr/>
              </a:pPr>
              <a:t>22/07/2015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0D263-3B22-42B3-B382-58BFBD6CA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8269489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8D9ED-F6D4-4719-9F47-B6F978F78040}" type="datetimeFigureOut">
              <a:rPr lang="es-ES"/>
              <a:pPr>
                <a:defRPr/>
              </a:pPr>
              <a:t>22/07/2015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77CF9-F91E-4BBB-AAB2-DE9C8C9162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341926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E7B75-A53D-457F-A74B-C365E1B39122}" type="datetimeFigureOut">
              <a:rPr lang="es-ES"/>
              <a:pPr>
                <a:defRPr/>
              </a:pPr>
              <a:t>22/07/2015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8F9C7-327D-42D8-9077-F3013F5BF8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2026948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CF3E0-8BDA-44A9-8034-38F5A46459E1}" type="datetimeFigureOut">
              <a:rPr lang="es-ES"/>
              <a:pPr>
                <a:defRPr/>
              </a:pPr>
              <a:t>22/07/2015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A2452-485A-40D2-961F-B0B70C3F0F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8679979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13CD6-A7CB-4B42-8501-E812AC608175}" type="datetimeFigureOut">
              <a:rPr lang="es-ES"/>
              <a:pPr>
                <a:defRPr/>
              </a:pPr>
              <a:t>22/07/2015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F4912-3E55-46F6-AC6F-45F3D1BAFE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8566866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0570B-F20A-464E-8BD4-FCE6C9C105E3}" type="datetimeFigureOut">
              <a:rPr lang="es-ES"/>
              <a:pPr>
                <a:defRPr/>
              </a:pPr>
              <a:t>22/07/2015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D372B-1D3F-4664-A9FD-248974FF00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2994255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E90D2-72F8-4A77-9FD2-4BE6C98D58F0}" type="datetimeFigureOut">
              <a:rPr lang="es-ES"/>
              <a:pPr>
                <a:defRPr/>
              </a:pPr>
              <a:t>22/07/2015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AA814-C192-4D23-8882-D73C93066A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5583729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FFCF6-458B-4AFB-9D63-20664A5BF603}" type="datetimeFigureOut">
              <a:rPr lang="es-ES"/>
              <a:pPr>
                <a:defRPr/>
              </a:pPr>
              <a:t>22/07/2015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A3842-EE6B-4D11-AA49-54E23A3775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1720009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58861-1BA1-4E37-9249-A40A6CAE63C8}" type="datetimeFigureOut">
              <a:rPr lang="es-ES"/>
              <a:pPr>
                <a:defRPr/>
              </a:pPr>
              <a:t>22/07/2015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EBE26-5E85-4D3C-A110-FF48E4526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1901823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AAF7E-8C71-45C5-B1FC-1B890F3D87EB}" type="datetimeFigureOut">
              <a:rPr lang="es-ES"/>
              <a:pPr>
                <a:defRPr/>
              </a:pPr>
              <a:t>22/07/2015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67A88-124A-4597-9D99-93266817DE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8480615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0771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8399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9463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5703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763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8429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029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2255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8946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7613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619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994443"/>
      </p:ext>
    </p:extLst>
  </p:cSld>
  <p:clrMapOvr>
    <a:masterClrMapping/>
  </p:clrMapOvr>
  <p:transition spd="med" advTm="5000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922751"/>
      </p:ext>
    </p:extLst>
  </p:cSld>
  <p:clrMapOvr>
    <a:masterClrMapping/>
  </p:clrMapOvr>
  <p:transition spd="med" advTm="5000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219022"/>
      </p:ext>
    </p:extLst>
  </p:cSld>
  <p:clrMapOvr>
    <a:masterClrMapping/>
  </p:clrMapOvr>
  <p:transition spd="med" advTm="5000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73957"/>
      </p:ext>
    </p:extLst>
  </p:cSld>
  <p:clrMapOvr>
    <a:masterClrMapping/>
  </p:clrMapOvr>
  <p:transition spd="med" advTm="5000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132331"/>
      </p:ext>
    </p:extLst>
  </p:cSld>
  <p:clrMapOvr>
    <a:masterClrMapping/>
  </p:clrMapOvr>
  <p:transition spd="med" advTm="5000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004006"/>
      </p:ext>
    </p:extLst>
  </p:cSld>
  <p:clrMapOvr>
    <a:masterClrMapping/>
  </p:clrMapOvr>
  <p:transition spd="med" advTm="5000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367252"/>
      </p:ext>
    </p:extLst>
  </p:cSld>
  <p:clrMapOvr>
    <a:masterClrMapping/>
  </p:clrMapOvr>
  <p:transition spd="med" advTm="5000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143090"/>
      </p:ext>
    </p:extLst>
  </p:cSld>
  <p:clrMapOvr>
    <a:masterClrMapping/>
  </p:clrMapOvr>
  <p:transition spd="med" advTm="5000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249301"/>
      </p:ext>
    </p:extLst>
  </p:cSld>
  <p:clrMapOvr>
    <a:masterClrMapping/>
  </p:clrMapOvr>
  <p:transition spd="med" advTm="5000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889639"/>
      </p:ext>
    </p:extLst>
  </p:cSld>
  <p:clrMapOvr>
    <a:masterClrMapping/>
  </p:clrMapOvr>
  <p:transition spd="med" advTm="5000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655169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51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72B995-5023-4929-8C3D-C303B167DEE2}" type="datetimeFigureOut">
              <a:rPr lang="es-ES"/>
              <a:pPr>
                <a:defRPr/>
              </a:pPr>
              <a:t>22/07/2015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0AD509-9005-4573-93D6-E5060B5F91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91" r:id="rId1"/>
    <p:sldLayoutId id="2147484992" r:id="rId2"/>
    <p:sldLayoutId id="2147484993" r:id="rId3"/>
    <p:sldLayoutId id="2147484994" r:id="rId4"/>
    <p:sldLayoutId id="2147484995" r:id="rId5"/>
    <p:sldLayoutId id="2147484996" r:id="rId6"/>
    <p:sldLayoutId id="2147484997" r:id="rId7"/>
    <p:sldLayoutId id="2147484998" r:id="rId8"/>
    <p:sldLayoutId id="2147484999" r:id="rId9"/>
    <p:sldLayoutId id="2147485000" r:id="rId10"/>
    <p:sldLayoutId id="2147485001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22/07/2015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27679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10000">
              <a:schemeClr val="bg1">
                <a:lumMod val="70000"/>
                <a:lumOff val="30000"/>
              </a:schemeClr>
            </a:gs>
            <a:gs pos="15000">
              <a:srgbClr val="009900"/>
            </a:gs>
            <a:gs pos="7000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8227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94" r:id="rId1"/>
    <p:sldLayoutId id="2147485095" r:id="rId2"/>
    <p:sldLayoutId id="2147485096" r:id="rId3"/>
    <p:sldLayoutId id="2147485097" r:id="rId4"/>
    <p:sldLayoutId id="2147485098" r:id="rId5"/>
    <p:sldLayoutId id="2147485099" r:id="rId6"/>
    <p:sldLayoutId id="2147485100" r:id="rId7"/>
    <p:sldLayoutId id="2147485101" r:id="rId8"/>
    <p:sldLayoutId id="2147485102" r:id="rId9"/>
    <p:sldLayoutId id="2147485103" r:id="rId10"/>
    <p:sldLayoutId id="2147485104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23.xml"/><Relationship Id="rId7" Type="http://schemas.microsoft.com/office/2007/relationships/hdphoto" Target="../media/hdphoto1.wdp"/><Relationship Id="rId12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11" Type="http://schemas.openxmlformats.org/officeDocument/2006/relationships/image" Target="../media/image5.png"/><Relationship Id="rId5" Type="http://schemas.openxmlformats.org/officeDocument/2006/relationships/image" Target="../media/image1.jpg"/><Relationship Id="rId10" Type="http://schemas.openxmlformats.org/officeDocument/2006/relationships/image" Target="../media/image4.png"/><Relationship Id="rId4" Type="http://schemas.openxmlformats.org/officeDocument/2006/relationships/audio" Target="../media/audio1.wav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9.jpeg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4.png"/><Relationship Id="rId5" Type="http://schemas.microsoft.com/office/2007/relationships/hdphoto" Target="../media/hdphoto4.wdp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9.jpeg"/><Relationship Id="rId4" Type="http://schemas.microsoft.com/office/2007/relationships/hdphoto" Target="../media/hdphoto7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4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microsoft.com/office/2007/relationships/hdphoto" Target="../media/hdphoto8.wdp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7.png"/><Relationship Id="rId7" Type="http://schemas.openxmlformats.org/officeDocument/2006/relationships/image" Target="../media/image5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8.png"/><Relationship Id="rId5" Type="http://schemas.openxmlformats.org/officeDocument/2006/relationships/image" Target="../media/image56.png"/><Relationship Id="rId10" Type="http://schemas.openxmlformats.org/officeDocument/2006/relationships/image" Target="../media/image62.png"/><Relationship Id="rId4" Type="http://schemas.microsoft.com/office/2007/relationships/hdphoto" Target="../media/hdphoto8.wdp"/><Relationship Id="rId9" Type="http://schemas.openxmlformats.org/officeDocument/2006/relationships/image" Target="../media/image61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3.jpeg"/><Relationship Id="rId7" Type="http://schemas.microsoft.com/office/2007/relationships/hdphoto" Target="../media/hdphoto10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5.png"/><Relationship Id="rId5" Type="http://schemas.microsoft.com/office/2007/relationships/hdphoto" Target="../media/hdphoto9.wdp"/><Relationship Id="rId4" Type="http://schemas.openxmlformats.org/officeDocument/2006/relationships/image" Target="../media/image64.png"/><Relationship Id="rId9" Type="http://schemas.microsoft.com/office/2007/relationships/hdphoto" Target="../media/hdphoto11.wdp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1.jp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5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75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72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png"/><Relationship Id="rId11" Type="http://schemas.openxmlformats.org/officeDocument/2006/relationships/image" Target="../media/image74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76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70.png"/><Relationship Id="rId9" Type="http://schemas.openxmlformats.org/officeDocument/2006/relationships/image" Target="../media/image73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 descr="C:\Users\capiA\Desktop\Tehuacán\fotos tehuacan\Olmeken_-_Wassergott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0625" l="5060" r="96429">
                        <a14:foregroundMark x1="46726" y1="72321" x2="46726" y2="72321"/>
                        <a14:foregroundMark x1="42560" y1="71875" x2="42560" y2="71875"/>
                        <a14:foregroundMark x1="60714" y1="84375" x2="60714" y2="84375"/>
                        <a14:foregroundMark x1="62798" y1="65625" x2="62798" y2="65625"/>
                        <a14:foregroundMark x1="36310" y1="70313" x2="36310" y2="70313"/>
                        <a14:foregroundMark x1="24702" y1="29464" x2="24702" y2="29464"/>
                        <a14:foregroundMark x1="17560" y1="39955" x2="17560" y2="39955"/>
                        <a14:foregroundMark x1="7143" y1="49330" x2="7143" y2="49330"/>
                        <a14:foregroundMark x1="11310" y1="49330" x2="11310" y2="49330"/>
                        <a14:foregroundMark x1="13393" y1="65625" x2="13393" y2="65625"/>
                        <a14:foregroundMark x1="11310" y1="63393" x2="11310" y2="63393"/>
                        <a14:backgroundMark x1="23810" y1="77455" x2="23810" y2="77455"/>
                        <a14:backgroundMark x1="13988" y1="79688" x2="13988" y2="79688"/>
                        <a14:backgroundMark x1="24702" y1="84821" x2="24702" y2="84821"/>
                        <a14:backgroundMark x1="75298" y1="82143" x2="75298" y2="82143"/>
                        <a14:backgroundMark x1="76190" y1="77009" x2="76190" y2="77009"/>
                        <a14:backgroundMark x1="62798" y1="77455" x2="62798" y2="77455"/>
                        <a14:backgroundMark x1="63690" y1="73438" x2="63690" y2="73438"/>
                        <a14:backgroundMark x1="63690" y1="69196" x2="63690" y2="69196"/>
                        <a14:backgroundMark x1="58631" y1="77455" x2="58631" y2="77455"/>
                        <a14:backgroundMark x1="39286" y1="83259" x2="39286" y2="83259"/>
                        <a14:backgroundMark x1="35714" y1="77009" x2="35714" y2="77009"/>
                        <a14:backgroundMark x1="39881" y1="75893" x2="39881" y2="75893"/>
                        <a14:backgroundMark x1="12798" y1="58259" x2="12798" y2="58259"/>
                        <a14:backgroundMark x1="14881" y1="54464" x2="14881" y2="54464"/>
                        <a14:backgroundMark x1="10714" y1="51339" x2="10714" y2="51339"/>
                        <a14:backgroundMark x1="11905" y1="48884" x2="11905" y2="48884"/>
                        <a14:backgroundMark x1="15476" y1="84821" x2="15476" y2="84821"/>
                        <a14:backgroundMark x1="29464" y1="82813" x2="29464" y2="82813"/>
                        <a14:backgroundMark x1="28869" y1="80134" x2="28869" y2="80134"/>
                        <a14:backgroundMark x1="70536" y1="80134" x2="70536" y2="80134"/>
                        <a14:backgroundMark x1="83929" y1="82143" x2="83929" y2="82143"/>
                        <a14:backgroundMark x1="76190" y1="63839" x2="76190" y2="63839"/>
                        <a14:backgroundMark x1="71131" y1="61384" x2="71131" y2="61384"/>
                        <a14:backgroundMark x1="70536" y1="66071" x2="70536" y2="66071"/>
                        <a14:backgroundMark x1="69048" y1="66071" x2="69048" y2="66071"/>
                        <a14:backgroundMark x1="77381" y1="59821" x2="77381" y2="59821"/>
                        <a14:backgroundMark x1="83929" y1="67634" x2="83929" y2="67634"/>
                        <a14:backgroundMark x1="78869" y1="69196" x2="78869" y2="69196"/>
                        <a14:backgroundMark x1="82440" y1="65625" x2="82440" y2="65625"/>
                        <a14:backgroundMark x1="86607" y1="65625" x2="86607" y2="65625"/>
                        <a14:backgroundMark x1="90774" y1="66071" x2="90774" y2="66071"/>
                        <a14:backgroundMark x1="88690" y1="61384" x2="88690" y2="61384"/>
                        <a14:backgroundMark x1="78869" y1="52009" x2="78869" y2="52009"/>
                        <a14:backgroundMark x1="82440" y1="47768" x2="82440" y2="47768"/>
                        <a14:backgroundMark x1="77381" y1="46205" x2="77381" y2="46205"/>
                        <a14:backgroundMark x1="73214" y1="43527" x2="73214" y2="43527"/>
                        <a14:backgroundMark x1="71131" y1="41518" x2="71131" y2="41518"/>
                        <a14:backgroundMark x1="70536" y1="38839" x2="70536" y2="38839"/>
                        <a14:backgroundMark x1="19643" y1="50446" x2="19643" y2="50446"/>
                        <a14:backgroundMark x1="21131" y1="52902" x2="21131" y2="52902"/>
                        <a14:backgroundMark x1="23810" y1="57589" x2="23810" y2="57589"/>
                        <a14:backgroundMark x1="16964" y1="62277" x2="16964" y2="62277"/>
                        <a14:backgroundMark x1="19048" y1="59152" x2="19048" y2="59152"/>
                        <a14:backgroundMark x1="90774" y1="54464" x2="90774" y2="54464"/>
                        <a14:backgroundMark x1="87202" y1="33036" x2="87202" y2="33036"/>
                        <a14:backgroundMark x1="90774" y1="39286" x2="90774" y2="39286"/>
                        <a14:backgroundMark x1="94345" y1="37723" x2="94345" y2="37723"/>
                        <a14:backgroundMark x1="92262" y1="33036" x2="92262" y2="33036"/>
                        <a14:backgroundMark x1="94345" y1="39955" x2="94345" y2="39955"/>
                        <a14:backgroundMark x1="84524" y1="29911" x2="84524" y2="29911"/>
                        <a14:backgroundMark x1="77381" y1="27455" x2="77381" y2="27455"/>
                        <a14:backgroundMark x1="75298" y1="24330" x2="75298" y2="24330"/>
                        <a14:backgroundMark x1="8631" y1="78125" x2="8631" y2="78125"/>
                        <a14:backgroundMark x1="18155" y1="75893" x2="18155" y2="75893"/>
                        <a14:backgroundMark x1="18155" y1="75893" x2="18155" y2="75893"/>
                        <a14:backgroundMark x1="30952" y1="75000" x2="30952" y2="75000"/>
                        <a14:backgroundMark x1="26786" y1="75446" x2="26786" y2="75446"/>
                        <a14:backgroundMark x1="19048" y1="80580" x2="19048" y2="80580"/>
                        <a14:backgroundMark x1="69048" y1="76563" x2="69048" y2="76563"/>
                        <a14:backgroundMark x1="85119" y1="21652" x2="85119" y2="21652"/>
                        <a14:backgroundMark x1="81845" y1="25223" x2="81845" y2="25223"/>
                        <a14:backgroundMark x1="10714" y1="62946" x2="10714" y2="62946"/>
                        <a14:backgroundMark x1="13988" y1="66518" x2="13988" y2="66518"/>
                        <a14:backgroundMark x1="88690" y1="29018" x2="88690" y2="29018"/>
                        <a14:backgroundMark x1="85119" y1="55134" x2="85119" y2="551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-20538"/>
            <a:ext cx="1707367" cy="2276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capiA\Desktop\Tehuacán\fotos tehuacan\6.jp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618" b="100000" l="0" r="97628">
                        <a14:backgroundMark x1="17336" y1="83246" x2="17336" y2="83246"/>
                        <a14:backgroundMark x1="17153" y1="93455" x2="17153" y2="93455"/>
                        <a14:backgroundMark x1="11131" y1="74607" x2="11131" y2="74607"/>
                        <a14:backgroundMark x1="11131" y1="76178" x2="11131" y2="761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863" y="774304"/>
            <a:ext cx="5675417" cy="3957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323528" y="3880668"/>
            <a:ext cx="590465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6" name="Picture 2" descr="C:\Users\capiA\Desktop\Eaglenest 767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370" y="4227748"/>
            <a:ext cx="1186782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aterrizando 023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0299104" y="5138886"/>
            <a:ext cx="609600" cy="457200"/>
          </a:xfrm>
          <a:prstGeom prst="rect">
            <a:avLst/>
          </a:prstGeom>
        </p:spPr>
      </p:pic>
      <p:pic>
        <p:nvPicPr>
          <p:cNvPr id="9" name="Picture 2" descr="C:\Users\capiA\Desktop\Eaglenest 767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9201668" y="3365231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22208" y="1059582"/>
            <a:ext cx="4898264" cy="189195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To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80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Tehuacán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‘Lugar de aguas curativas’</a:t>
            </a:r>
            <a:endParaRPr lang="es-ES" sz="20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5683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/>
        <p:sndAc>
          <p:stSnd loop="1">
            <p:snd r:embed="rId4" name="Eaglenest-Aria-1.wav"/>
          </p:stSnd>
        </p:sndAc>
      </p:transition>
    </mc:Choice>
    <mc:Fallback xmlns="">
      <p:transition spd="slow" advTm="0">
        <p:fade/>
        <p:sndAc>
          <p:stSnd loop="1">
            <p:snd r:embed="rId13" name="Eaglenest-Aria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8802 -0.02839 L -0.52448 0.17747 L -1.01424 0.18179 " pathEditMode="relative" rAng="0" ptsTypes="FAF">
                                      <p:cBhvr>
                                        <p:cTn id="6" dur="2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104" y="1049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164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3" presetClass="path" presetSubtype="0" accel="50000" decel="50000" fill="hold" nodeType="withEffect">
                                  <p:stCondLst>
                                    <p:cond delay="11750"/>
                                  </p:stCondLst>
                                  <p:childTnLst>
                                    <p:animMotion origin="layout" path="M -2.22222E-6 -4.19753E-6 L -0.46267 0.0142 " pathEditMode="relative" rAng="0" ptsTypes="AA">
                                      <p:cBhvr>
                                        <p:cTn id="46" dur="1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42" y="71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228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capiA\Desktop\Tehuacán\fotos tehuacan\mapa-tehuacan-01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-10000"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83518"/>
            <a:ext cx="3960440" cy="3960440"/>
          </a:xfrm>
          <a:prstGeom prst="rect">
            <a:avLst/>
          </a:prstGeom>
          <a:ln w="127000" cap="rnd">
            <a:gradFill flip="none" rotWithShape="1">
              <a:gsLst>
                <a:gs pos="0">
                  <a:srgbClr val="D6B19C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2700000" scaled="1"/>
              <a:tileRect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Flecha derecha"/>
          <p:cNvSpPr/>
          <p:nvPr/>
        </p:nvSpPr>
        <p:spPr>
          <a:xfrm rot="1553651">
            <a:off x="2750250" y="1453303"/>
            <a:ext cx="3715507" cy="959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Flecha derecha"/>
          <p:cNvSpPr/>
          <p:nvPr/>
        </p:nvSpPr>
        <p:spPr>
          <a:xfrm rot="18979364">
            <a:off x="3144088" y="3126027"/>
            <a:ext cx="3609092" cy="1344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5 Rectángulo"/>
          <p:cNvSpPr/>
          <p:nvPr/>
        </p:nvSpPr>
        <p:spPr>
          <a:xfrm>
            <a:off x="323528" y="411510"/>
            <a:ext cx="4086200" cy="424731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Aft>
                <a:spcPts val="0"/>
              </a:spcAft>
            </a:pPr>
            <a:r>
              <a:rPr lang="es-MX" b="1" dirty="0" smtClean="0">
                <a:ln w="11430"/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Tehuacán</a:t>
            </a:r>
          </a:p>
          <a:p>
            <a:pPr algn="ctr">
              <a:spcAft>
                <a:spcPts val="0"/>
              </a:spcAft>
            </a:pPr>
            <a:r>
              <a:rPr lang="es-MX" b="1" dirty="0" smtClean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MX" b="1" dirty="0" smtClean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(</a:t>
            </a:r>
            <a:r>
              <a:rPr lang="es-MX" b="1" dirty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en náhuatl: </a:t>
            </a:r>
            <a:r>
              <a:rPr lang="es-MX" b="1" dirty="0" err="1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Teōhuacān</a:t>
            </a:r>
            <a:r>
              <a:rPr lang="es-MX" b="1" dirty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, </a:t>
            </a:r>
            <a:endParaRPr lang="es-MX" b="1" dirty="0" smtClean="0">
              <a:ln w="11430"/>
              <a:solidFill>
                <a:srgbClr val="0000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 smtClean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‘</a:t>
            </a:r>
            <a:r>
              <a:rPr lang="es-MX" b="1" dirty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lugar de aguas curativas </a:t>
            </a:r>
            <a:r>
              <a:rPr lang="es-MX" b="1" dirty="0" smtClean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’) </a:t>
            </a:r>
          </a:p>
          <a:p>
            <a:pPr algn="ctr">
              <a:spcAft>
                <a:spcPts val="0"/>
              </a:spcAft>
            </a:pPr>
            <a:r>
              <a:rPr lang="es-MX" b="1" dirty="0" smtClean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es </a:t>
            </a:r>
            <a:r>
              <a:rPr lang="es-MX" b="1" dirty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uno de los 217 municipios </a:t>
            </a:r>
            <a:endParaRPr lang="es-MX" b="1" dirty="0" smtClean="0">
              <a:ln w="11430"/>
              <a:solidFill>
                <a:srgbClr val="0000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 smtClean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que </a:t>
            </a:r>
            <a:r>
              <a:rPr lang="es-MX" b="1" dirty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conforman </a:t>
            </a:r>
            <a:endParaRPr lang="es-MX" b="1" dirty="0" smtClean="0">
              <a:ln w="11430"/>
              <a:solidFill>
                <a:srgbClr val="0000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 smtClean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al </a:t>
            </a:r>
            <a:r>
              <a:rPr lang="es-MX" b="1" dirty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estado mexicano de Puebla. </a:t>
            </a:r>
            <a:endParaRPr lang="es-MX" b="1" dirty="0" smtClean="0">
              <a:ln w="11430"/>
              <a:solidFill>
                <a:srgbClr val="0000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b="1" dirty="0">
              <a:ln w="11430"/>
              <a:solidFill>
                <a:srgbClr val="0000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 smtClean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La </a:t>
            </a:r>
            <a:r>
              <a:rPr lang="es-MX" b="1" dirty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población según el censo del 2010 </a:t>
            </a:r>
            <a:endParaRPr lang="es-MX" b="1" dirty="0" smtClean="0">
              <a:ln w="11430"/>
              <a:solidFill>
                <a:srgbClr val="0000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 smtClean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es </a:t>
            </a:r>
            <a:r>
              <a:rPr lang="es-MX" b="1" dirty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de 274 906 habitantes</a:t>
            </a:r>
            <a:r>
              <a:rPr lang="es-MX" b="1" dirty="0" smtClean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es-MX" b="1" dirty="0" smtClean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MX" b="1" dirty="0" smtClean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Tehuacán </a:t>
            </a:r>
            <a:r>
              <a:rPr lang="es-MX" b="1" dirty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es parte de la </a:t>
            </a:r>
            <a:r>
              <a:rPr lang="es-MX" b="1" dirty="0" smtClean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zona</a:t>
            </a:r>
          </a:p>
          <a:p>
            <a:pPr algn="ctr">
              <a:spcAft>
                <a:spcPts val="0"/>
              </a:spcAft>
            </a:pPr>
            <a:r>
              <a:rPr lang="es-MX" b="1" dirty="0" smtClean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 metropolitana de </a:t>
            </a:r>
            <a:r>
              <a:rPr lang="es-MX" b="1" dirty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Tehuacán </a:t>
            </a:r>
            <a:endParaRPr lang="es-MX" b="1" dirty="0" smtClean="0">
              <a:ln w="11430"/>
              <a:solidFill>
                <a:srgbClr val="0000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 smtClean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en </a:t>
            </a:r>
            <a:r>
              <a:rPr lang="es-MX" b="1" dirty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conjunto </a:t>
            </a:r>
            <a:r>
              <a:rPr lang="es-MX" b="1" dirty="0" smtClean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con </a:t>
            </a:r>
            <a:r>
              <a:rPr lang="es-MX" b="1" dirty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el municipio </a:t>
            </a:r>
            <a:endParaRPr lang="es-MX" b="1" dirty="0" smtClean="0">
              <a:ln w="11430"/>
              <a:solidFill>
                <a:srgbClr val="0000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 smtClean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de </a:t>
            </a:r>
            <a:r>
              <a:rPr lang="es-MX" b="1" dirty="0">
                <a:ln w="11430"/>
                <a:solidFill>
                  <a:srgbClr val="00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ea typeface="Calibri"/>
                <a:cs typeface="Times New Roman"/>
              </a:rPr>
              <a:t>Santiago Miahuatlán.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5653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1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2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2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2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3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3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500"/>
                            </p:stCondLst>
                            <p:childTnLst>
                              <p:par>
                                <p:cTn id="59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5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animBg="1"/>
      <p:bldP spid="5" grpId="0" animBg="1"/>
      <p:bldP spid="6" grpId="0" build="p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capiA\Desktop\Tehuacán\fotos tehuacan\mapa-tehuacan-01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-10000"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83518"/>
            <a:ext cx="3960440" cy="3960440"/>
          </a:xfrm>
          <a:prstGeom prst="rect">
            <a:avLst/>
          </a:prstGeom>
          <a:ln w="127000" cap="rnd">
            <a:gradFill flip="none" rotWithShape="1">
              <a:gsLst>
                <a:gs pos="0">
                  <a:srgbClr val="D6B19C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2700000" scaled="1"/>
              <a:tileRect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552" y="411510"/>
            <a:ext cx="4032448" cy="132343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 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raza nativa de Tehuacán </a:t>
            </a:r>
            <a:endParaRPr lang="es-MX" sz="1600" dirty="0" smtClean="0">
              <a:ln w="11430">
                <a:solidFill>
                  <a:srgbClr val="0000FF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fue 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 cultura </a:t>
            </a:r>
            <a:r>
              <a:rPr lang="es-MX" sz="1600" dirty="0" err="1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popoloca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</a:t>
            </a:r>
            <a:endParaRPr lang="es-MX" sz="1600" dirty="0" smtClean="0">
              <a:ln w="11430">
                <a:solidFill>
                  <a:srgbClr val="0000FF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el 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primer lugar </a:t>
            </a:r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que 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ocupó </a:t>
            </a:r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 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ciudad </a:t>
            </a:r>
            <a:endParaRPr lang="es-MX" sz="1600" dirty="0" smtClean="0">
              <a:ln w="11430">
                <a:solidFill>
                  <a:srgbClr val="0000FF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fue 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en donde hoy está </a:t>
            </a:r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el 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pueblo </a:t>
            </a:r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 </a:t>
            </a:r>
          </a:p>
          <a:p>
            <a:pPr algn="ctr"/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Santa 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María </a:t>
            </a:r>
            <a:r>
              <a:rPr lang="es-MX" sz="1600" dirty="0" err="1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Coapan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(Tierra de víboras</a:t>
            </a:r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)</a:t>
            </a:r>
            <a:endParaRPr lang="es-MX" sz="3200" dirty="0">
              <a:ln w="11430">
                <a:solidFill>
                  <a:srgbClr val="0000FF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4 Flecha derecha"/>
          <p:cNvSpPr/>
          <p:nvPr/>
        </p:nvSpPr>
        <p:spPr>
          <a:xfrm rot="1879455">
            <a:off x="4213256" y="2176794"/>
            <a:ext cx="1750459" cy="7291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075" name="Picture 3" descr="C:\Users\capiA\Desktop\153702915_e6bde86dbb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7654"/>
            <a:ext cx="4547408" cy="2952328"/>
          </a:xfrm>
          <a:prstGeom prst="rect">
            <a:avLst/>
          </a:prstGeom>
          <a:noFill/>
          <a:effectLst>
            <a:softEdge rad="4191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5767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" fill="hold" grpId="0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uiExpand="1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grayscl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39552" y="556101"/>
            <a:ext cx="8064896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después 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 permanecer centenares de años dejaron el pueblo </a:t>
            </a:r>
            <a:endParaRPr lang="es-MX" sz="1600" dirty="0" smtClean="0">
              <a:ln w="11430">
                <a:solidFill>
                  <a:srgbClr val="0000FF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 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llegaron a </a:t>
            </a:r>
            <a:r>
              <a:rPr lang="es-MX" sz="1600" dirty="0" err="1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Calcahualco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s-MX" sz="1600" b="1" dirty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(hoy conocido como Tehuacán viejo</a:t>
            </a:r>
            <a:r>
              <a:rPr lang="es-MX" sz="16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).</a:t>
            </a:r>
            <a:endParaRPr lang="es-MX" sz="3200" dirty="0">
              <a:ln w="11430">
                <a:solidFill>
                  <a:srgbClr val="0000FF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539552" y="4147215"/>
            <a:ext cx="8064896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3200" dirty="0" err="1" smtClean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Calcahualco</a:t>
            </a:r>
            <a:r>
              <a:rPr lang="es-MX" sz="3200" dirty="0" smtClean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s-MX" sz="3200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significa Lugar de Tigres</a:t>
            </a:r>
            <a:r>
              <a:rPr lang="es-MX" sz="3200" dirty="0" smtClean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es-MX" sz="3200" dirty="0">
              <a:ln w="11430">
                <a:solidFill>
                  <a:srgbClr val="0000FF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170" name="Picture 2" descr="C:\Users\capiA\Desktop\Tehuacán\fotos tehuacan\00a49dc9eb946fcdfe9282f1ca7076f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78" y="1140877"/>
            <a:ext cx="4055021" cy="313999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capiA\Desktop\Tehuacán\fotos tehuacan\la-mesa-ruinas-de-tehuacan-viejo_39648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1140877"/>
            <a:ext cx="4032448" cy="3139992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5828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9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3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capiA\Desktop\Tehuacán\fotos tehuacan\la-mesa-ruinas-de-tehuacan-viejo_39647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55526"/>
            <a:ext cx="4176464" cy="3672408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63688" y="377245"/>
            <a:ext cx="3096344" cy="255454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1600" dirty="0" err="1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Xelhua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conquistador </a:t>
            </a:r>
            <a:r>
              <a:rPr lang="es-MX" sz="1600" dirty="0" err="1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nanolca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</a:t>
            </a:r>
            <a:endParaRPr lang="es-MX" sz="1600" dirty="0" smtClean="0">
              <a:ln w="11430">
                <a:solidFill>
                  <a:srgbClr val="0000FF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se 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posesiono </a:t>
            </a:r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 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estas tierras </a:t>
            </a:r>
            <a:endParaRPr lang="es-MX" sz="1600" dirty="0" smtClean="0">
              <a:ln w="11430">
                <a:solidFill>
                  <a:srgbClr val="0000FF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mediados del siglo XV</a:t>
            </a:r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</a:p>
          <a:p>
            <a:pPr algn="ctr"/>
            <a:endParaRPr lang="es-MX" sz="1600" dirty="0">
              <a:ln w="11430">
                <a:solidFill>
                  <a:srgbClr val="0000FF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Dada la fertilidad de sus tierras, ayudaron a la producción </a:t>
            </a:r>
            <a:endParaRPr lang="es-MX" sz="1600" dirty="0" smtClean="0">
              <a:ln w="11430">
                <a:solidFill>
                  <a:srgbClr val="0000FF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 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 granada roja, </a:t>
            </a:r>
            <a:endParaRPr lang="es-MX" sz="1600" dirty="0" smtClean="0">
              <a:ln w="11430">
                <a:solidFill>
                  <a:srgbClr val="0000FF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 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debido a eso la ciudad </a:t>
            </a:r>
            <a:endParaRPr lang="es-MX" sz="1600" dirty="0" smtClean="0">
              <a:ln w="11430">
                <a:solidFill>
                  <a:srgbClr val="0000FF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es 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también conocida como </a:t>
            </a:r>
            <a:endParaRPr lang="es-MX" sz="1600" dirty="0" smtClean="0">
              <a:ln w="11430">
                <a:solidFill>
                  <a:srgbClr val="0000FF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1600" dirty="0" smtClean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Tehuacán </a:t>
            </a:r>
            <a:r>
              <a:rPr lang="es-MX" sz="1600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 las </a:t>
            </a:r>
            <a:r>
              <a:rPr lang="es-MX" sz="1600" dirty="0" smtClean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granadas</a:t>
            </a:r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es-MX" sz="1600" dirty="0">
              <a:ln w="11430">
                <a:solidFill>
                  <a:srgbClr val="0000FF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074" name="Picture 2" descr="C:\Users\capiA\Desktop\Tehuacán\fotos orden tehuacan\xelhua-1001b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100000" l="26875" r="67500">
                        <a14:backgroundMark x1="40625" y1="34583" x2="40625" y2="34583"/>
                        <a14:backgroundMark x1="58438" y1="43333" x2="58438" y2="43333"/>
                        <a14:backgroundMark x1="55625" y1="46667" x2="55625" y2="46667"/>
                        <a14:backgroundMark x1="53125" y1="45833" x2="53125" y2="45833"/>
                        <a14:backgroundMark x1="54375" y1="44167" x2="54375" y2="44167"/>
                        <a14:backgroundMark x1="51563" y1="43750" x2="51563" y2="43750"/>
                        <a14:backgroundMark x1="50313" y1="45000" x2="50313" y2="45000"/>
                        <a14:backgroundMark x1="52188" y1="49583" x2="52188" y2="49583"/>
                        <a14:backgroundMark x1="55000" y1="50833" x2="55000" y2="50833"/>
                        <a14:backgroundMark x1="55313" y1="57917" x2="55313" y2="57917"/>
                        <a14:backgroundMark x1="52500" y1="55833" x2="52500" y2="55833"/>
                        <a14:backgroundMark x1="63438" y1="51250" x2="63438" y2="51250"/>
                        <a14:backgroundMark x1="59375" y1="54167" x2="59375" y2="54167"/>
                        <a14:backgroundMark x1="60000" y1="52500" x2="60000" y2="52500"/>
                        <a14:backgroundMark x1="56875" y1="54167" x2="56875" y2="54167"/>
                        <a14:backgroundMark x1="51875" y1="60417" x2="51875" y2="60417"/>
                        <a14:backgroundMark x1="51563" y1="63333" x2="51563" y2="63333"/>
                        <a14:backgroundMark x1="52812" y1="70000" x2="52812" y2="70000"/>
                        <a14:backgroundMark x1="51563" y1="67500" x2="51563" y2="67500"/>
                        <a14:backgroundMark x1="50313" y1="65833" x2="50313" y2="65833"/>
                        <a14:backgroundMark x1="51250" y1="70417" x2="51250" y2="70417"/>
                        <a14:backgroundMark x1="51563" y1="73750" x2="51563" y2="73750"/>
                        <a14:backgroundMark x1="51875" y1="77083" x2="51875" y2="77083"/>
                        <a14:backgroundMark x1="52188" y1="79583" x2="52188" y2="79583"/>
                        <a14:backgroundMark x1="51875" y1="81667" x2="51875" y2="81667"/>
                        <a14:backgroundMark x1="50938" y1="85417" x2="50938" y2="854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431" r="22107"/>
          <a:stretch/>
        </p:blipFill>
        <p:spPr bwMode="auto">
          <a:xfrm>
            <a:off x="395536" y="627534"/>
            <a:ext cx="2700331" cy="4179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capiA\Desktop\pomegranate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815" b="96353" l="2902" r="977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583000"/>
            <a:ext cx="3024336" cy="2220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5181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1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capiA\Desktop\Tehuacán\fotos tehuacan\la-mesa-ruinas-de-tehuacan-viejo_39648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99542"/>
            <a:ext cx="4176464" cy="3675030"/>
          </a:xfrm>
          <a:prstGeom prst="rect">
            <a:avLst/>
          </a:prstGeom>
          <a:noFill/>
          <a:effectLst>
            <a:softEdge rad="4191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3" name="2 Rectángulo"/>
          <p:cNvSpPr/>
          <p:nvPr/>
        </p:nvSpPr>
        <p:spPr>
          <a:xfrm>
            <a:off x="539552" y="771550"/>
            <a:ext cx="43204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>
                <a:solidFill>
                  <a:prstClr val="black"/>
                </a:solidFill>
              </a:rPr>
              <a:t>Lo </a:t>
            </a:r>
            <a:r>
              <a:rPr lang="es-MX" sz="1600" dirty="0">
                <a:solidFill>
                  <a:prstClr val="black"/>
                </a:solidFill>
              </a:rPr>
              <a:t>más sobresaliente de este lugar </a:t>
            </a:r>
            <a:endParaRPr lang="es-MX" sz="1600" dirty="0" smtClean="0">
              <a:solidFill>
                <a:prstClr val="black"/>
              </a:solidFill>
            </a:endParaRPr>
          </a:p>
          <a:p>
            <a:pPr algn="ctr"/>
            <a:r>
              <a:rPr lang="es-MX" sz="1600" dirty="0" smtClean="0">
                <a:solidFill>
                  <a:prstClr val="black"/>
                </a:solidFill>
              </a:rPr>
              <a:t>es </a:t>
            </a:r>
            <a:r>
              <a:rPr lang="es-MX" sz="1600" dirty="0">
                <a:solidFill>
                  <a:prstClr val="black"/>
                </a:solidFill>
              </a:rPr>
              <a:t>el templo en donde se encontraron calaveras fijadas con estuco </a:t>
            </a:r>
            <a:endParaRPr lang="es-MX" sz="1600" dirty="0" smtClean="0">
              <a:solidFill>
                <a:prstClr val="black"/>
              </a:solidFill>
            </a:endParaRPr>
          </a:p>
          <a:p>
            <a:pPr algn="ctr"/>
            <a:r>
              <a:rPr lang="es-MX" sz="1600" dirty="0" smtClean="0">
                <a:solidFill>
                  <a:prstClr val="black"/>
                </a:solidFill>
              </a:rPr>
              <a:t>en </a:t>
            </a:r>
            <a:r>
              <a:rPr lang="es-MX" sz="1600" dirty="0">
                <a:solidFill>
                  <a:prstClr val="black"/>
                </a:solidFill>
              </a:rPr>
              <a:t>los muros laterales. </a:t>
            </a:r>
            <a:endParaRPr lang="es-MX" sz="1600" dirty="0" smtClean="0">
              <a:solidFill>
                <a:prstClr val="black"/>
              </a:solidFill>
            </a:endParaRPr>
          </a:p>
          <a:p>
            <a:pPr algn="ctr"/>
            <a:endParaRPr lang="es-MX" sz="1600" dirty="0">
              <a:solidFill>
                <a:prstClr val="black"/>
              </a:solidFill>
            </a:endParaRPr>
          </a:p>
          <a:p>
            <a:pPr algn="ctr"/>
            <a:r>
              <a:rPr lang="es-MX" sz="1600" dirty="0" smtClean="0">
                <a:solidFill>
                  <a:prstClr val="black"/>
                </a:solidFill>
              </a:rPr>
              <a:t>Parece </a:t>
            </a:r>
            <a:r>
              <a:rPr lang="es-MX" sz="1600" dirty="0">
                <a:solidFill>
                  <a:prstClr val="black"/>
                </a:solidFill>
              </a:rPr>
              <a:t>que está dedicado </a:t>
            </a:r>
            <a:endParaRPr lang="es-MX" sz="1600" dirty="0" smtClean="0">
              <a:solidFill>
                <a:prstClr val="black"/>
              </a:solidFill>
            </a:endParaRPr>
          </a:p>
          <a:p>
            <a:pPr algn="ctr"/>
            <a:r>
              <a:rPr lang="es-MX" sz="1600" dirty="0" smtClean="0">
                <a:solidFill>
                  <a:prstClr val="black"/>
                </a:solidFill>
              </a:rPr>
              <a:t>al </a:t>
            </a:r>
            <a:r>
              <a:rPr lang="es-MX" sz="1600" dirty="0">
                <a:solidFill>
                  <a:prstClr val="black"/>
                </a:solidFill>
              </a:rPr>
              <a:t>dios del inframundo, o Mictlantecuhtli, </a:t>
            </a:r>
            <a:endParaRPr lang="es-MX" sz="1600" dirty="0" smtClean="0">
              <a:solidFill>
                <a:prstClr val="black"/>
              </a:solidFill>
            </a:endParaRPr>
          </a:p>
          <a:p>
            <a:pPr algn="ctr"/>
            <a:r>
              <a:rPr lang="es-MX" sz="1600" dirty="0" smtClean="0">
                <a:solidFill>
                  <a:prstClr val="black"/>
                </a:solidFill>
              </a:rPr>
              <a:t>y </a:t>
            </a:r>
            <a:r>
              <a:rPr lang="es-MX" sz="1600" dirty="0">
                <a:solidFill>
                  <a:prstClr val="black"/>
                </a:solidFill>
              </a:rPr>
              <a:t>también se le conoce como </a:t>
            </a:r>
            <a:endParaRPr lang="es-MX" sz="1600" dirty="0" smtClean="0">
              <a:solidFill>
                <a:prstClr val="black"/>
              </a:solidFill>
            </a:endParaRPr>
          </a:p>
          <a:p>
            <a:pPr algn="ctr"/>
            <a:r>
              <a:rPr lang="es-MX" sz="1600" dirty="0" smtClean="0">
                <a:solidFill>
                  <a:prstClr val="black"/>
                </a:solidFill>
              </a:rPr>
              <a:t>el </a:t>
            </a:r>
            <a:r>
              <a:rPr lang="es-MX" sz="1600" dirty="0">
                <a:solidFill>
                  <a:prstClr val="black"/>
                </a:solidFill>
              </a:rPr>
              <a:t>Templo de las Calaveras. </a:t>
            </a:r>
            <a:endParaRPr lang="es-MX" sz="1600" dirty="0" smtClean="0">
              <a:solidFill>
                <a:prstClr val="black"/>
              </a:solidFill>
            </a:endParaRPr>
          </a:p>
          <a:p>
            <a:pPr algn="ctr"/>
            <a:endParaRPr lang="es-MX" sz="1600" dirty="0">
              <a:solidFill>
                <a:prstClr val="black"/>
              </a:solidFill>
            </a:endParaRPr>
          </a:p>
          <a:p>
            <a:pPr algn="ctr"/>
            <a:r>
              <a:rPr lang="es-MX" sz="1600" dirty="0" smtClean="0">
                <a:solidFill>
                  <a:prstClr val="black"/>
                </a:solidFill>
              </a:rPr>
              <a:t>Es </a:t>
            </a:r>
            <a:r>
              <a:rPr lang="es-MX" sz="1600" dirty="0">
                <a:solidFill>
                  <a:prstClr val="black"/>
                </a:solidFill>
              </a:rPr>
              <a:t>el único que se ha encontrado </a:t>
            </a:r>
            <a:endParaRPr lang="es-MX" sz="1600" dirty="0" smtClean="0">
              <a:solidFill>
                <a:prstClr val="black"/>
              </a:solidFill>
            </a:endParaRPr>
          </a:p>
          <a:p>
            <a:pPr algn="ctr"/>
            <a:r>
              <a:rPr lang="es-MX" sz="1600" dirty="0" smtClean="0">
                <a:solidFill>
                  <a:prstClr val="black"/>
                </a:solidFill>
              </a:rPr>
              <a:t>dedicado </a:t>
            </a:r>
            <a:r>
              <a:rPr lang="es-MX" sz="1600" dirty="0">
                <a:solidFill>
                  <a:prstClr val="black"/>
                </a:solidFill>
              </a:rPr>
              <a:t>a la deidad de la muerte, </a:t>
            </a:r>
            <a:endParaRPr lang="es-MX" sz="1600" dirty="0" smtClean="0">
              <a:solidFill>
                <a:prstClr val="black"/>
              </a:solidFill>
            </a:endParaRPr>
          </a:p>
          <a:p>
            <a:pPr algn="ctr"/>
            <a:r>
              <a:rPr lang="es-MX" sz="1600" dirty="0" smtClean="0">
                <a:solidFill>
                  <a:prstClr val="black"/>
                </a:solidFill>
              </a:rPr>
              <a:t>pero </a:t>
            </a:r>
            <a:r>
              <a:rPr lang="es-MX" sz="1600" dirty="0">
                <a:solidFill>
                  <a:prstClr val="black"/>
                </a:solidFill>
              </a:rPr>
              <a:t>también cuenta con otras edificaciones que son una muestra </a:t>
            </a:r>
            <a:r>
              <a:rPr lang="es-MX" sz="1600" dirty="0" smtClean="0">
                <a:solidFill>
                  <a:prstClr val="black"/>
                </a:solidFill>
              </a:rPr>
              <a:t>de </a:t>
            </a:r>
            <a:r>
              <a:rPr lang="es-MX" sz="1600" dirty="0">
                <a:solidFill>
                  <a:prstClr val="black"/>
                </a:solidFill>
              </a:rPr>
              <a:t>la cultura </a:t>
            </a:r>
            <a:r>
              <a:rPr lang="es-MX" sz="1600" dirty="0" err="1" smtClean="0">
                <a:solidFill>
                  <a:prstClr val="black"/>
                </a:solidFill>
              </a:rPr>
              <a:t>popoloca</a:t>
            </a:r>
            <a:r>
              <a:rPr lang="es-MX" sz="1600" dirty="0">
                <a:solidFill>
                  <a:prstClr val="black"/>
                </a:solidFill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1159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44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85000"/>
                    </a14:imgEffect>
                  </a14:imgLayer>
                </a14:imgProps>
              </a:ext>
            </a:extLst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899592" y="411510"/>
            <a:ext cx="7272808" cy="33855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El </a:t>
            </a:r>
            <a:r>
              <a:rPr lang="es-MX" sz="1600" dirty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nombre de dicho lugar se cambio el 31 se agosto de 1884</a:t>
            </a:r>
            <a:r>
              <a:rPr lang="es-MX" sz="1600" dirty="0" smtClean="0">
                <a:ln w="11430"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es-MX" sz="1600" dirty="0">
              <a:ln w="11430">
                <a:solidFill>
                  <a:srgbClr val="0000FF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Picture 2" descr="C:\Users\capiA\Desktop\Tehuacán\fotos tehuacan\la-mesa-ruinas-de-tehuacan-viejo_39647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50063"/>
            <a:ext cx="4032448" cy="4125943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capiA\Desktop\Tehuacán\fotos tehuacan\1132c342859917a6c50618a52adb9d3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750063"/>
            <a:ext cx="4464496" cy="4125943"/>
          </a:xfrm>
          <a:prstGeom prst="rect">
            <a:avLst/>
          </a:prstGeom>
          <a:noFill/>
          <a:effectLst>
            <a:softEdge rad="4191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3538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6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292080" y="915566"/>
            <a:ext cx="19442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palacio municipal</a:t>
            </a:r>
            <a:endParaRPr lang="es-MX" sz="1600" dirty="0"/>
          </a:p>
        </p:txBody>
      </p:sp>
      <p:pic>
        <p:nvPicPr>
          <p:cNvPr id="9218" name="Picture 2" descr="C:\Users\capiA\Desktop\Tehuacán\fotos tehuacan\30042_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34" y="425030"/>
            <a:ext cx="3985432" cy="26507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capiA\Desktop\Tehuacán\fotos tehuacan\41tehuacan-palacio-municipal_gp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039" y="1721174"/>
            <a:ext cx="3918409" cy="29388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8" name="7 Rectángulo"/>
          <p:cNvSpPr/>
          <p:nvPr/>
        </p:nvSpPr>
        <p:spPr>
          <a:xfrm>
            <a:off x="1619672" y="3715167"/>
            <a:ext cx="23762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Arcada</a:t>
            </a:r>
          </a:p>
          <a:p>
            <a:pPr algn="ctr"/>
            <a:r>
              <a:rPr lang="es-MX" sz="1600" dirty="0" smtClean="0"/>
              <a:t>Del palacio municipal</a:t>
            </a:r>
            <a:endParaRPr lang="es-MX" sz="1600" dirty="0"/>
          </a:p>
        </p:txBody>
      </p:sp>
    </p:spTree>
    <p:extLst>
      <p:ext uri="{BB962C8B-B14F-4D97-AF65-F5344CB8AC3E}">
        <p14:creationId xmlns:p14="http://schemas.microsoft.com/office/powerpoint/2010/main" val="56163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capiA\Desktop\Tehuacán\fotos tehuacan\tehuacan-puebl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22328"/>
            <a:ext cx="5760640" cy="2109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3919574" y="1131590"/>
            <a:ext cx="158852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la Catedral</a:t>
            </a:r>
          </a:p>
          <a:p>
            <a:pPr algn="ctr"/>
            <a:r>
              <a:rPr lang="es-MX" sz="1600" dirty="0" smtClean="0"/>
              <a:t>De la </a:t>
            </a:r>
            <a:r>
              <a:rPr lang="es-MX" sz="1600" dirty="0" err="1" smtClean="0"/>
              <a:t>Purisima</a:t>
            </a:r>
            <a:endParaRPr lang="es-MX" sz="1600" dirty="0" smtClean="0"/>
          </a:p>
          <a:p>
            <a:pPr algn="ctr"/>
            <a:r>
              <a:rPr lang="es-MX" sz="1600" dirty="0"/>
              <a:t>Concepción</a:t>
            </a:r>
            <a:r>
              <a:rPr lang="es-MX" sz="1600" dirty="0" smtClean="0"/>
              <a:t> </a:t>
            </a:r>
          </a:p>
          <a:p>
            <a:pPr algn="ctr"/>
            <a:r>
              <a:rPr lang="es-MX" sz="1600" dirty="0" smtClean="0"/>
              <a:t>de Tehuacán</a:t>
            </a:r>
            <a:endParaRPr lang="es-MX" sz="1600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pic>
        <p:nvPicPr>
          <p:cNvPr id="10242" name="Picture 2" descr="C:\Users\capiA\Desktop\Tehuacán\fotos tehuacan\131024-tehuaca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11511"/>
            <a:ext cx="3236007" cy="2157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:\Users\capiA\Desktop\Tehuacán\fotos tehuacan\5040045035_b04718c35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5" y="411510"/>
            <a:ext cx="3080094" cy="21573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9278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C:\Users\capiA\Desktop\Tehuacán\fotos tehuacan\full-Santuario Santa MarÃ­a de Guadalupe - Enrique Lopez-Tamayo Biosc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31590"/>
            <a:ext cx="3893064" cy="29016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:\Users\capiA\Desktop\Tehuacán\fotos tehuacan\catedral_01_we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1510"/>
            <a:ext cx="3888432" cy="2072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capiA\Desktop\Tehuacán\fotos tehuacan\tehuacan02_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43758"/>
            <a:ext cx="3024336" cy="19999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21508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pic>
        <p:nvPicPr>
          <p:cNvPr id="11266" name="Picture 2" descr="C:\Users\capiA\Desktop\Tehuacán\fotos tehuacan\af827172-c56f-437f-b93d-513538d5284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69115"/>
            <a:ext cx="3969972" cy="25507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capiA\Desktop\Tehuacán\fotos tehuacan\6292443195_c413872cf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6892" y="1779662"/>
            <a:ext cx="3977556" cy="26729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33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grayscl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:\Users\capiA\Desktop\Tehuacán\fotos tehuacan\2201304532_18f3987b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572885"/>
            <a:ext cx="3960440" cy="2934969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C:\Users\capiA\Desktop\Tehuacán\fotos tehuacan\46b3581859ba4EA-000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134" y="2110567"/>
            <a:ext cx="3958384" cy="2621423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552" y="915566"/>
            <a:ext cx="40324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1600" dirty="0">
                <a:solidFill>
                  <a:prstClr val="black"/>
                </a:solidFill>
              </a:rPr>
              <a:t>Tehuacán fue parte del Camino Real </a:t>
            </a:r>
            <a:endParaRPr lang="es-MX" sz="1600" dirty="0" smtClean="0">
              <a:solidFill>
                <a:prstClr val="black"/>
              </a:solidFill>
            </a:endParaRP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que </a:t>
            </a:r>
            <a:r>
              <a:rPr lang="es-MX" sz="1600" dirty="0">
                <a:solidFill>
                  <a:prstClr val="black"/>
                </a:solidFill>
              </a:rPr>
              <a:t>comunicaba el Puerto de Veracruz </a:t>
            </a:r>
          </a:p>
          <a:p>
            <a:pPr lvl="0" algn="ctr"/>
            <a:r>
              <a:rPr lang="es-MX" sz="1600" dirty="0">
                <a:solidFill>
                  <a:prstClr val="black"/>
                </a:solidFill>
              </a:rPr>
              <a:t>con la Gran </a:t>
            </a:r>
            <a:r>
              <a:rPr lang="es-MX" sz="1600" dirty="0" smtClean="0">
                <a:solidFill>
                  <a:prstClr val="black"/>
                </a:solidFill>
              </a:rPr>
              <a:t>Tenochtitlan,</a:t>
            </a:r>
            <a:endParaRPr lang="es-MX" sz="1600" dirty="0">
              <a:solidFill>
                <a:prstClr val="black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572000" y="3756977"/>
            <a:ext cx="40324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lo </a:t>
            </a:r>
            <a:r>
              <a:rPr lang="es-MX" sz="1600" dirty="0">
                <a:solidFill>
                  <a:prstClr val="black"/>
                </a:solidFill>
              </a:rPr>
              <a:t>cual influye para que la construcción </a:t>
            </a:r>
            <a:endParaRPr lang="es-MX" sz="1600" dirty="0" smtClean="0">
              <a:solidFill>
                <a:prstClr val="black"/>
              </a:solidFill>
            </a:endParaRP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del </a:t>
            </a:r>
            <a:r>
              <a:rPr lang="es-MX" sz="1600" dirty="0">
                <a:solidFill>
                  <a:prstClr val="black"/>
                </a:solidFill>
              </a:rPr>
              <a:t>Templo Carmelita se haya destinado en la actual localización.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6061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1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Users\capiA\Desktop\Tehuacán\fotos tehuacan\tehuacan1r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954" y="1059582"/>
            <a:ext cx="4304542" cy="3028553"/>
          </a:xfrm>
          <a:prstGeom prst="rect">
            <a:avLst/>
          </a:prstGeom>
          <a:noFill/>
          <a:effectLst>
            <a:softEdge rad="4191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C:\Users\capiA\Desktop\Tehuacán\fotos tehuacan\tehuaca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83518"/>
            <a:ext cx="3168352" cy="4229715"/>
          </a:xfrm>
          <a:prstGeom prst="rect">
            <a:avLst/>
          </a:prstGeom>
          <a:noFill/>
          <a:effectLst>
            <a:softEdge rad="4191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1499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5" decel="100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5" decel="100000"/>
                                        <p:tgtEl>
                                          <p:spTgt spid="1433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5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925" decel="100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1925" decel="100000"/>
                                        <p:tgtEl>
                                          <p:spTgt spid="1433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1925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1925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grayscl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capiA\Desktop\Tehuacán\fotos tehuacan\IMG_218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843558"/>
            <a:ext cx="4536504" cy="34023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C:\Users\capiA\Desktop\Tehuacán\fotos tehuacan\RomanStyleMonument_Tehuaca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2474" y="411510"/>
            <a:ext cx="3200699" cy="42675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1421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71500" y="411510"/>
            <a:ext cx="80329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Hallazgos arqueológicos demuestran que fue habitado por comunidades aldeanas.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Su pasado remota 8500 </a:t>
            </a:r>
            <a:r>
              <a:rPr kumimoji="0" lang="es-MX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a.c.</a:t>
            </a:r>
            <a:endParaRPr kumimoji="0" lang="es-MX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5" name="Picture 2" descr="C:\Users\capiA\Desktop\Tehuacán\fotos tehuacan\Coxcatlá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203598"/>
            <a:ext cx="460851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180012" y="2082210"/>
            <a:ext cx="34244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Tuvo un papel trascendental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en el proceso de domesticación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y cultivo de plantas.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En Tehuacán se encontró el fósil más antiguo de maíz en el mundo.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9090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39552" y="658306"/>
            <a:ext cx="82089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Historia</a:t>
            </a:r>
          </a:p>
          <a:p>
            <a:pPr algn="ctr"/>
            <a:endParaRPr lang="es-MX" sz="1600" dirty="0"/>
          </a:p>
          <a:p>
            <a:pPr algn="ctr"/>
            <a:r>
              <a:rPr lang="es-MX" sz="1600" dirty="0" smtClean="0"/>
              <a:t>En </a:t>
            </a:r>
            <a:r>
              <a:rPr lang="es-MX" sz="1600" dirty="0"/>
              <a:t>1454 Moctezuma invadió y conquistó el lugar </a:t>
            </a:r>
            <a:endParaRPr lang="es-MX" sz="1600" dirty="0" smtClean="0"/>
          </a:p>
          <a:p>
            <a:pPr algn="ctr"/>
            <a:r>
              <a:rPr lang="es-MX" sz="1600" dirty="0" smtClean="0"/>
              <a:t>por </a:t>
            </a:r>
            <a:r>
              <a:rPr lang="es-MX" sz="1600" dirty="0"/>
              <a:t>ser un punto estratégico </a:t>
            </a:r>
            <a:r>
              <a:rPr lang="es-MX" sz="1600" dirty="0" smtClean="0"/>
              <a:t>para </a:t>
            </a:r>
            <a:r>
              <a:rPr lang="es-MX" sz="1600" dirty="0"/>
              <a:t>posteriores conquistas. </a:t>
            </a:r>
            <a:endParaRPr lang="es-MX" sz="1600" dirty="0" smtClean="0"/>
          </a:p>
          <a:p>
            <a:pPr algn="ctr"/>
            <a:endParaRPr lang="es-MX" sz="1600" dirty="0"/>
          </a:p>
          <a:p>
            <a:pPr algn="ctr"/>
            <a:r>
              <a:rPr lang="es-MX" sz="1600" dirty="0" smtClean="0"/>
              <a:t>La </a:t>
            </a:r>
            <a:r>
              <a:rPr lang="es-MX" sz="1600" dirty="0"/>
              <a:t>población se refugió en el cerro colorado donde finalmente fueron vencidos,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después de la derrota de los Aztecas el 13 de agosto de 1521 </a:t>
            </a:r>
            <a:endParaRPr lang="es-MX" sz="1600" dirty="0" smtClean="0"/>
          </a:p>
          <a:p>
            <a:pPr algn="ctr"/>
            <a:r>
              <a:rPr lang="es-MX" sz="1600" dirty="0" smtClean="0"/>
              <a:t>quedó </a:t>
            </a:r>
            <a:r>
              <a:rPr lang="es-MX" sz="1600" dirty="0"/>
              <a:t>sometido a los españoles</a:t>
            </a:r>
            <a:r>
              <a:rPr lang="es-MX" sz="1600" dirty="0" smtClean="0"/>
              <a:t>.</a:t>
            </a:r>
          </a:p>
          <a:p>
            <a:pPr algn="ctr"/>
            <a:endParaRPr lang="es-MX" sz="1600" dirty="0"/>
          </a:p>
          <a:p>
            <a:pPr algn="ctr"/>
            <a:r>
              <a:rPr lang="es-MX" sz="1600" dirty="0"/>
              <a:t>El 16 de marzo de 1660 los indios de la región adquieren el título de </a:t>
            </a:r>
            <a:endParaRPr lang="es-MX" sz="1600" dirty="0" smtClean="0"/>
          </a:p>
          <a:p>
            <a:pPr algn="ctr"/>
            <a:r>
              <a:rPr lang="es-MX" sz="4000" dirty="0" smtClean="0">
                <a:solidFill>
                  <a:srgbClr val="C00000"/>
                </a:solidFill>
                <a:latin typeface="Algerian" panose="04020705040A02060702" pitchFamily="82" charset="0"/>
              </a:rPr>
              <a:t>Tehuacán</a:t>
            </a:r>
            <a:r>
              <a:rPr lang="es-MX" sz="4000" dirty="0">
                <a:solidFill>
                  <a:srgbClr val="C00000"/>
                </a:solidFill>
                <a:latin typeface="Algerian" panose="04020705040A02060702" pitchFamily="82" charset="0"/>
              </a:rPr>
              <a:t>, Ciudad de Indios,</a:t>
            </a:r>
            <a:r>
              <a:rPr lang="es-MX" sz="1600" dirty="0"/>
              <a:t> </a:t>
            </a:r>
            <a:endParaRPr lang="es-MX" sz="1600" dirty="0" smtClean="0"/>
          </a:p>
          <a:p>
            <a:pPr algn="ctr"/>
            <a:r>
              <a:rPr lang="es-MX" sz="1600" dirty="0" smtClean="0"/>
              <a:t>ganándole </a:t>
            </a:r>
            <a:r>
              <a:rPr lang="es-MX" sz="1600" dirty="0"/>
              <a:t>con su oferta a los españoles de aquella época</a:t>
            </a:r>
            <a:r>
              <a:rPr lang="es-MX" sz="1600" dirty="0" smtClean="0"/>
              <a:t>.</a:t>
            </a:r>
            <a:endParaRPr lang="es-MX" sz="1600" dirty="0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16073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4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88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4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8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2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38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5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uiExpand="1" build="allAtOnce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411760" y="1194887"/>
            <a:ext cx="61926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Durante </a:t>
            </a:r>
            <a:r>
              <a:rPr lang="es-MX" sz="1600" dirty="0"/>
              <a:t>la guerra de Independencia, </a:t>
            </a:r>
            <a:r>
              <a:rPr lang="es-MX" sz="1600" dirty="0" smtClean="0"/>
              <a:t>la </a:t>
            </a:r>
            <a:r>
              <a:rPr lang="es-MX" sz="1600" dirty="0"/>
              <a:t>ciudad fue utilizada </a:t>
            </a:r>
            <a:endParaRPr lang="es-MX" sz="1600" dirty="0" smtClean="0"/>
          </a:p>
          <a:p>
            <a:pPr algn="ctr"/>
            <a:r>
              <a:rPr lang="es-MX" sz="1600" dirty="0" smtClean="0"/>
              <a:t>como </a:t>
            </a:r>
            <a:r>
              <a:rPr lang="es-MX" sz="1600" dirty="0"/>
              <a:t>cuartel militar </a:t>
            </a:r>
            <a:r>
              <a:rPr lang="es-MX" sz="1600" dirty="0" smtClean="0"/>
              <a:t>por </a:t>
            </a:r>
            <a:r>
              <a:rPr lang="es-MX" sz="1600" dirty="0"/>
              <a:t>el ilustre caudillo Valerio Trujano</a:t>
            </a:r>
            <a:r>
              <a:rPr lang="es-MX" sz="1600" dirty="0" smtClean="0"/>
              <a:t>.</a:t>
            </a:r>
            <a:endParaRPr lang="es-MX" sz="1600" dirty="0"/>
          </a:p>
        </p:txBody>
      </p:sp>
      <p:pic>
        <p:nvPicPr>
          <p:cNvPr id="17410" name="Picture 2" descr="C:\Users\capiA\Desktop\63_big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185" b="100000" l="32167" r="67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555" t="27004" r="31929"/>
          <a:stretch/>
        </p:blipFill>
        <p:spPr bwMode="auto">
          <a:xfrm>
            <a:off x="971600" y="483518"/>
            <a:ext cx="1520253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259632" y="2795319"/>
            <a:ext cx="48965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También</a:t>
            </a:r>
            <a:r>
              <a:rPr lang="es-MX" sz="1600" dirty="0"/>
              <a:t>, durante la guerra de independencia, </a:t>
            </a:r>
            <a:endParaRPr lang="es-MX" sz="1600" dirty="0" smtClean="0"/>
          </a:p>
          <a:p>
            <a:pPr algn="ctr"/>
            <a:r>
              <a:rPr lang="es-MX" sz="1600" dirty="0" smtClean="0"/>
              <a:t>el </a:t>
            </a:r>
            <a:r>
              <a:rPr lang="es-MX" sz="1600" dirty="0"/>
              <a:t>general José </a:t>
            </a:r>
            <a:r>
              <a:rPr lang="es-MX" sz="1600" dirty="0" err="1"/>
              <a:t>Maria</a:t>
            </a:r>
            <a:r>
              <a:rPr lang="es-MX" sz="1600" dirty="0"/>
              <a:t> Morelos y Pavón, </a:t>
            </a:r>
            <a:endParaRPr lang="es-MX" sz="1600" dirty="0" smtClean="0"/>
          </a:p>
          <a:p>
            <a:pPr algn="ctr"/>
            <a:r>
              <a:rPr lang="es-MX" sz="1600" dirty="0" smtClean="0"/>
              <a:t>tuvo </a:t>
            </a:r>
            <a:r>
              <a:rPr lang="es-MX" sz="1600" dirty="0"/>
              <a:t>una residencia en la ciudad de </a:t>
            </a:r>
            <a:r>
              <a:rPr lang="es-MX" sz="1600" dirty="0" err="1" smtClean="0"/>
              <a:t>Tehuacan</a:t>
            </a:r>
            <a:r>
              <a:rPr lang="es-MX" sz="1600" dirty="0" smtClean="0"/>
              <a:t>.</a:t>
            </a:r>
            <a:endParaRPr lang="es-MX" sz="1600" dirty="0"/>
          </a:p>
        </p:txBody>
      </p:sp>
      <p:sp>
        <p:nvSpPr>
          <p:cNvPr id="5" name="4 Rectángulo"/>
          <p:cNvSpPr/>
          <p:nvPr/>
        </p:nvSpPr>
        <p:spPr>
          <a:xfrm>
            <a:off x="611560" y="4083918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En </a:t>
            </a:r>
            <a:r>
              <a:rPr lang="es-MX" sz="1600" dirty="0"/>
              <a:t>el edificio de la presidencia municipal, </a:t>
            </a:r>
            <a:endParaRPr lang="es-MX" sz="1600" dirty="0" smtClean="0"/>
          </a:p>
          <a:p>
            <a:pPr algn="ctr"/>
            <a:r>
              <a:rPr lang="es-MX" sz="1600" dirty="0" smtClean="0"/>
              <a:t>hay </a:t>
            </a:r>
            <a:r>
              <a:rPr lang="es-MX" sz="1600" dirty="0"/>
              <a:t>un mural dedicado </a:t>
            </a:r>
            <a:r>
              <a:rPr lang="es-MX" sz="1600" dirty="0" smtClean="0"/>
              <a:t>a </a:t>
            </a:r>
            <a:r>
              <a:rPr lang="es-MX" sz="1600" dirty="0"/>
              <a:t>esta etapa de la historia de </a:t>
            </a:r>
            <a:r>
              <a:rPr lang="es-MX" sz="1600" dirty="0" err="1" smtClean="0"/>
              <a:t>Tehuacan</a:t>
            </a:r>
            <a:r>
              <a:rPr lang="es-MX" sz="1600" dirty="0" smtClean="0"/>
              <a:t>.</a:t>
            </a:r>
            <a:endParaRPr lang="es-MX" sz="1600" dirty="0"/>
          </a:p>
        </p:txBody>
      </p:sp>
      <p:pic>
        <p:nvPicPr>
          <p:cNvPr id="17411" name="Picture 3" descr="C:\Users\capiA\Desktop\mrelo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791001"/>
            <a:ext cx="1584176" cy="2297857"/>
          </a:xfrm>
          <a:prstGeom prst="rect">
            <a:avLst/>
          </a:prstGeom>
          <a:noFill/>
          <a:effectLst>
            <a:softEdge rad="190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6981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3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1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48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39552" y="556101"/>
            <a:ext cx="82089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En </a:t>
            </a:r>
            <a:r>
              <a:rPr lang="es-MX" sz="1600" dirty="0"/>
              <a:t>marzo de 1862, el ejército francés que invade el territorio mexicano, </a:t>
            </a:r>
            <a:endParaRPr lang="es-MX" sz="1600" dirty="0" smtClean="0"/>
          </a:p>
          <a:p>
            <a:pPr algn="ctr"/>
            <a:r>
              <a:rPr lang="es-MX" sz="1600" dirty="0" smtClean="0"/>
              <a:t>Y se </a:t>
            </a:r>
            <a:r>
              <a:rPr lang="es-MX" sz="1600" dirty="0"/>
              <a:t>aloja en </a:t>
            </a:r>
            <a:r>
              <a:rPr lang="es-MX" sz="1600" dirty="0" smtClean="0"/>
              <a:t>Tehuacán.</a:t>
            </a:r>
          </a:p>
          <a:p>
            <a:pPr algn="ctr"/>
            <a:endParaRPr lang="es-MX" sz="1600" dirty="0"/>
          </a:p>
          <a:p>
            <a:pPr algn="ctr"/>
            <a:r>
              <a:rPr lang="es-MX" sz="1600" dirty="0" smtClean="0"/>
              <a:t>Todo </a:t>
            </a:r>
            <a:r>
              <a:rPr lang="es-MX" sz="1600" dirty="0"/>
              <a:t>el estado de Puebla estuvo bajo el dominio de los imperialistas </a:t>
            </a:r>
            <a:endParaRPr lang="es-MX" sz="1600" dirty="0" smtClean="0"/>
          </a:p>
          <a:p>
            <a:pPr algn="ctr"/>
            <a:r>
              <a:rPr lang="es-MX" sz="1600" dirty="0" smtClean="0"/>
              <a:t>del </a:t>
            </a:r>
            <a:r>
              <a:rPr lang="es-MX" sz="1600" dirty="0"/>
              <a:t>emperador Maximiliano I de México hasta el año de 1867</a:t>
            </a:r>
            <a:r>
              <a:rPr lang="es-MX" sz="1600" dirty="0" smtClean="0"/>
              <a:t>.</a:t>
            </a:r>
          </a:p>
          <a:p>
            <a:pPr algn="ctr"/>
            <a:endParaRPr lang="es-MX" sz="1600" dirty="0"/>
          </a:p>
          <a:p>
            <a:pPr algn="ctr"/>
            <a:r>
              <a:rPr lang="es-MX" sz="1600" dirty="0"/>
              <a:t>Una de las leyendas que se cuentan es que las Iglesias de la temporada </a:t>
            </a:r>
            <a:endParaRPr lang="es-MX" sz="1600" dirty="0" smtClean="0"/>
          </a:p>
          <a:p>
            <a:pPr algn="ctr"/>
            <a:r>
              <a:rPr lang="es-MX" sz="1600" dirty="0" smtClean="0"/>
              <a:t>se </a:t>
            </a:r>
            <a:r>
              <a:rPr lang="es-MX" sz="1600" dirty="0"/>
              <a:t>encontraban unidas entre sí por túneles subterráneos que desembocaban </a:t>
            </a:r>
            <a:endParaRPr lang="es-MX" sz="1600" dirty="0" smtClean="0"/>
          </a:p>
          <a:p>
            <a:pPr algn="ctr"/>
            <a:r>
              <a:rPr lang="es-MX" sz="1600" dirty="0" smtClean="0"/>
              <a:t>en </a:t>
            </a:r>
            <a:r>
              <a:rPr lang="es-MX" sz="1600" dirty="0"/>
              <a:t>el Cerro colorado, por dichos túneles los lugareños escapaban a las persecuciones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se refugiaban en el Cerro Colorado</a:t>
            </a:r>
            <a:r>
              <a:rPr lang="es-MX" sz="1600" dirty="0" smtClean="0"/>
              <a:t>.</a:t>
            </a:r>
          </a:p>
          <a:p>
            <a:pPr algn="ctr"/>
            <a:endParaRPr lang="es-MX" sz="1600" dirty="0"/>
          </a:p>
          <a:p>
            <a:pPr algn="ctr"/>
            <a:r>
              <a:rPr lang="es-MX" sz="1600" dirty="0"/>
              <a:t>Las Iglesias que se encontraban unidas por túneles eran: </a:t>
            </a:r>
            <a:endParaRPr lang="es-MX" sz="1600" dirty="0" smtClean="0"/>
          </a:p>
          <a:p>
            <a:pPr algn="ctr"/>
            <a:r>
              <a:rPr lang="es-MX" sz="1600" dirty="0" smtClean="0"/>
              <a:t>la </a:t>
            </a:r>
            <a:r>
              <a:rPr lang="es-MX" sz="1600" dirty="0"/>
              <a:t>Catedral, el Calvario y la Iglesia del Carmen, </a:t>
            </a:r>
            <a:endParaRPr lang="es-MX" sz="1600" dirty="0" smtClean="0"/>
          </a:p>
          <a:p>
            <a:pPr algn="ctr"/>
            <a:r>
              <a:rPr lang="es-MX" sz="1600" dirty="0" smtClean="0"/>
              <a:t>a </a:t>
            </a:r>
            <a:r>
              <a:rPr lang="es-MX" sz="1600" dirty="0"/>
              <a:t>parte de que utilizaban los túneles para esconderse en la época de la revolución, </a:t>
            </a:r>
            <a:endParaRPr lang="es-MX" sz="1600" dirty="0" smtClean="0"/>
          </a:p>
          <a:p>
            <a:pPr algn="ctr"/>
            <a:r>
              <a:rPr lang="es-MX" sz="1600" dirty="0" smtClean="0"/>
              <a:t>eran </a:t>
            </a:r>
            <a:r>
              <a:rPr lang="es-MX" sz="1600" dirty="0"/>
              <a:t>utilizados como medio de comunicación entre las iglesias por las monjas, </a:t>
            </a:r>
            <a:endParaRPr lang="es-MX" sz="1600" dirty="0" smtClean="0"/>
          </a:p>
          <a:p>
            <a:pPr algn="ctr"/>
            <a:r>
              <a:rPr lang="es-MX" sz="1600" dirty="0" smtClean="0"/>
              <a:t>para </a:t>
            </a:r>
            <a:r>
              <a:rPr lang="es-MX" sz="1600" dirty="0"/>
              <a:t>evitar que las </a:t>
            </a:r>
            <a:r>
              <a:rPr lang="es-MX" sz="1600" dirty="0" smtClean="0"/>
              <a:t>raptaran.</a:t>
            </a:r>
            <a:endParaRPr lang="es-MX" sz="1600" dirty="0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5804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8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4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2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8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8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61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1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68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18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96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71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39552" y="233229"/>
            <a:ext cx="8208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En </a:t>
            </a:r>
            <a:r>
              <a:rPr lang="es-MX" sz="1600" dirty="0"/>
              <a:t>la zona hay una gran cantidad de manantiales de aguas minerales, </a:t>
            </a:r>
            <a:endParaRPr lang="es-MX" sz="1600" dirty="0" smtClean="0"/>
          </a:p>
          <a:p>
            <a:pPr algn="ctr"/>
            <a:r>
              <a:rPr lang="es-MX" sz="1600" dirty="0" smtClean="0"/>
              <a:t>como </a:t>
            </a:r>
            <a:r>
              <a:rPr lang="es-MX" sz="1600" dirty="0"/>
              <a:t>los de El </a:t>
            </a:r>
            <a:r>
              <a:rPr lang="es-MX" sz="1600" dirty="0" smtClean="0"/>
              <a:t>Riego, </a:t>
            </a:r>
            <a:r>
              <a:rPr lang="es-MX" sz="1600" dirty="0" err="1"/>
              <a:t>Garci</a:t>
            </a:r>
            <a:r>
              <a:rPr lang="es-MX" sz="1600" dirty="0"/>
              <a:t>-Crespo, San Lorenzo, Peñafiel, San Miguelito y </a:t>
            </a:r>
            <a:r>
              <a:rPr lang="es-MX" sz="1600" dirty="0" smtClean="0"/>
              <a:t>otros.</a:t>
            </a:r>
            <a:endParaRPr lang="es-MX" sz="1600" dirty="0"/>
          </a:p>
        </p:txBody>
      </p:sp>
      <p:pic>
        <p:nvPicPr>
          <p:cNvPr id="20482" name="Picture 2" descr="C:\Users\capiA\Desktop\Tehuacán\fotos tehuacan\ElRiego.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92944"/>
            <a:ext cx="5688632" cy="39390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6228184" y="1517759"/>
            <a:ext cx="25202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Existe </a:t>
            </a:r>
            <a:r>
              <a:rPr lang="es-MX" sz="1600" dirty="0"/>
              <a:t>una gran cantidad de manantiales, </a:t>
            </a:r>
            <a:r>
              <a:rPr lang="es-MX" sz="1600" dirty="0" err="1"/>
              <a:t>escurrimentos</a:t>
            </a:r>
            <a:r>
              <a:rPr lang="es-MX" sz="1600" dirty="0"/>
              <a:t>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de galerías filtrantes </a:t>
            </a:r>
            <a:endParaRPr lang="es-MX" sz="1600" dirty="0" smtClean="0"/>
          </a:p>
          <a:p>
            <a:pPr algn="ctr"/>
            <a:r>
              <a:rPr lang="es-MX" sz="1600" dirty="0" smtClean="0"/>
              <a:t>de </a:t>
            </a:r>
            <a:r>
              <a:rPr lang="es-MX" sz="1600" dirty="0"/>
              <a:t>agua del subsuelo, </a:t>
            </a:r>
            <a:endParaRPr lang="es-MX" sz="1600" dirty="0" smtClean="0"/>
          </a:p>
          <a:p>
            <a:pPr algn="ctr"/>
            <a:r>
              <a:rPr lang="es-MX" sz="1600" dirty="0" smtClean="0"/>
              <a:t>los </a:t>
            </a:r>
            <a:r>
              <a:rPr lang="es-MX" sz="1600" dirty="0"/>
              <a:t>cuales atraviesan gran parte de la Ciudad de </a:t>
            </a:r>
            <a:r>
              <a:rPr lang="es-MX" sz="1600" dirty="0" smtClean="0"/>
              <a:t>Tehuacán.</a:t>
            </a:r>
            <a:endParaRPr lang="es-MX" sz="1600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1029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4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99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39552" y="1275606"/>
            <a:ext cx="25202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El </a:t>
            </a:r>
            <a:r>
              <a:rPr lang="es-MX" sz="1600" dirty="0"/>
              <a:t>Riego, </a:t>
            </a:r>
            <a:endParaRPr lang="es-MX" sz="1600" dirty="0" smtClean="0"/>
          </a:p>
          <a:p>
            <a:pPr algn="ctr"/>
            <a:r>
              <a:rPr lang="es-MX" sz="1600" dirty="0" smtClean="0"/>
              <a:t>el </a:t>
            </a:r>
            <a:r>
              <a:rPr lang="es-MX" sz="1600" dirty="0"/>
              <a:t>cual es explotado </a:t>
            </a:r>
            <a:endParaRPr lang="es-MX" sz="1600" dirty="0" smtClean="0"/>
          </a:p>
          <a:p>
            <a:pPr algn="ctr"/>
            <a:r>
              <a:rPr lang="es-MX" sz="1600" dirty="0" smtClean="0"/>
              <a:t>por </a:t>
            </a:r>
            <a:r>
              <a:rPr lang="es-MX" sz="1600" dirty="0"/>
              <a:t>la embotelladora </a:t>
            </a:r>
            <a:endParaRPr lang="es-MX" sz="1600" dirty="0" smtClean="0"/>
          </a:p>
          <a:p>
            <a:pPr algn="ctr"/>
            <a:r>
              <a:rPr lang="es-MX" sz="1600" dirty="0" smtClean="0"/>
              <a:t>del </a:t>
            </a:r>
            <a:r>
              <a:rPr lang="es-MX" sz="1600" dirty="0"/>
              <a:t>mismo nombre, </a:t>
            </a:r>
            <a:endParaRPr lang="es-MX" sz="1600" dirty="0" smtClean="0"/>
          </a:p>
          <a:p>
            <a:pPr algn="ctr"/>
            <a:r>
              <a:rPr lang="es-MX" sz="1600" dirty="0" smtClean="0"/>
              <a:t>San </a:t>
            </a:r>
            <a:r>
              <a:rPr lang="es-MX" sz="1600" dirty="0"/>
              <a:t>Lorenzo, </a:t>
            </a:r>
            <a:endParaRPr lang="es-MX" sz="1600" dirty="0" smtClean="0"/>
          </a:p>
          <a:p>
            <a:pPr algn="ctr"/>
            <a:r>
              <a:rPr lang="es-MX" sz="1600" dirty="0" err="1" smtClean="0"/>
              <a:t>Garci</a:t>
            </a:r>
            <a:r>
              <a:rPr lang="es-MX" sz="1600" dirty="0" smtClean="0"/>
              <a:t>-Crespo</a:t>
            </a:r>
            <a:r>
              <a:rPr lang="es-MX" sz="1600" dirty="0"/>
              <a:t>, </a:t>
            </a:r>
            <a:endParaRPr lang="es-MX" sz="1600" dirty="0" smtClean="0"/>
          </a:p>
          <a:p>
            <a:pPr algn="ctr"/>
            <a:r>
              <a:rPr lang="es-MX" sz="1600" dirty="0" smtClean="0"/>
              <a:t>también </a:t>
            </a:r>
            <a:r>
              <a:rPr lang="es-MX" sz="1600" dirty="0"/>
              <a:t>aprovechado </a:t>
            </a:r>
            <a:endParaRPr lang="es-MX" sz="1600" dirty="0" smtClean="0"/>
          </a:p>
          <a:p>
            <a:pPr algn="ctr"/>
            <a:r>
              <a:rPr lang="es-MX" sz="1600" dirty="0" smtClean="0"/>
              <a:t>por </a:t>
            </a:r>
            <a:r>
              <a:rPr lang="es-MX" sz="1600" dirty="0"/>
              <a:t>la embotelladora </a:t>
            </a:r>
            <a:endParaRPr lang="es-MX" sz="1600" dirty="0" smtClean="0"/>
          </a:p>
          <a:p>
            <a:pPr algn="ctr"/>
            <a:r>
              <a:rPr lang="es-MX" sz="1600" dirty="0" smtClean="0"/>
              <a:t>del </a:t>
            </a:r>
            <a:r>
              <a:rPr lang="es-MX" sz="1600" dirty="0"/>
              <a:t>mismo nombre, </a:t>
            </a:r>
            <a:endParaRPr lang="es-MX" sz="1600" dirty="0" smtClean="0"/>
          </a:p>
          <a:p>
            <a:pPr algn="ctr"/>
            <a:r>
              <a:rPr lang="es-MX" sz="1600" dirty="0" smtClean="0"/>
              <a:t>Santa </a:t>
            </a:r>
            <a:r>
              <a:rPr lang="es-MX" sz="1600" dirty="0"/>
              <a:t>Cruz, La Granja, San Miguelito, </a:t>
            </a:r>
            <a:endParaRPr lang="es-MX" sz="1600" dirty="0" smtClean="0"/>
          </a:p>
          <a:p>
            <a:pPr algn="ctr"/>
            <a:r>
              <a:rPr lang="es-MX" sz="1600" dirty="0" smtClean="0"/>
              <a:t>entre </a:t>
            </a:r>
            <a:r>
              <a:rPr lang="es-MX" sz="1600" dirty="0"/>
              <a:t>otros</a:t>
            </a:r>
            <a:r>
              <a:rPr lang="es-MX" sz="1600" dirty="0" smtClean="0"/>
              <a:t>.</a:t>
            </a:r>
            <a:endParaRPr lang="es-MX" sz="1600" dirty="0"/>
          </a:p>
        </p:txBody>
      </p:sp>
      <p:pic>
        <p:nvPicPr>
          <p:cNvPr id="20483" name="Picture 3" descr="C:\Users\capiA\Desktop\Tehuacán\fotos tehuacan\Manantiales Peñafie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019319"/>
            <a:ext cx="5544616" cy="3568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11560" y="339502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En </a:t>
            </a:r>
            <a:r>
              <a:rPr lang="es-MX" sz="1600" dirty="0">
                <a:solidFill>
                  <a:prstClr val="black"/>
                </a:solidFill>
              </a:rPr>
              <a:t>el municipio existen varios manantiales minerales </a:t>
            </a:r>
            <a:r>
              <a:rPr lang="es-MX" sz="1600" dirty="0" smtClean="0">
                <a:solidFill>
                  <a:prstClr val="black"/>
                </a:solidFill>
              </a:rPr>
              <a:t>entre los </a:t>
            </a:r>
            <a:r>
              <a:rPr lang="es-MX" sz="1600" dirty="0">
                <a:solidFill>
                  <a:prstClr val="black"/>
                </a:solidFill>
              </a:rPr>
              <a:t>que </a:t>
            </a:r>
            <a:r>
              <a:rPr lang="es-MX" sz="1600" dirty="0" smtClean="0">
                <a:solidFill>
                  <a:prstClr val="black"/>
                </a:solidFill>
              </a:rPr>
              <a:t>destacan PEÑAFIEL </a:t>
            </a:r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8242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2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8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2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FilmGrain/>
                    </a14:imgEffect>
                  </a14:imgLayer>
                </a14:imgProps>
              </a:ext>
            </a:extLst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851920" y="279683"/>
            <a:ext cx="47525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Manantiales Peñafiel y </a:t>
            </a:r>
            <a:r>
              <a:rPr lang="es-MX" sz="1600" dirty="0" err="1" smtClean="0">
                <a:solidFill>
                  <a:prstClr val="black"/>
                </a:solidFill>
              </a:rPr>
              <a:t>Garci</a:t>
            </a:r>
            <a:r>
              <a:rPr lang="es-MX" sz="1600" dirty="0" smtClean="0">
                <a:solidFill>
                  <a:prstClr val="black"/>
                </a:solidFill>
              </a:rPr>
              <a:t>-Crespo.</a:t>
            </a:r>
          </a:p>
          <a:p>
            <a:pPr lvl="0" algn="ctr"/>
            <a:endParaRPr lang="es-MX" sz="1600" dirty="0" smtClean="0">
              <a:solidFill>
                <a:prstClr val="black"/>
              </a:solidFill>
            </a:endParaRP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Al llegar a este museo empiezas tu recorrido aprendiendo sobre la historia del manantial, </a:t>
            </a: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desde 1445 cuando los pobladores </a:t>
            </a: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ya sabían sobre las cualidades curativas </a:t>
            </a: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de los minerales del agua. </a:t>
            </a:r>
          </a:p>
          <a:p>
            <a:pPr lvl="0" algn="ctr"/>
            <a:endParaRPr lang="es-MX" sz="1600" dirty="0" smtClean="0">
              <a:solidFill>
                <a:prstClr val="black"/>
              </a:solidFill>
            </a:endParaRP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Pasas por un mural </a:t>
            </a: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de Desiderio Hernández </a:t>
            </a:r>
            <a:r>
              <a:rPr lang="es-MX" sz="1600" dirty="0" err="1" smtClean="0">
                <a:solidFill>
                  <a:prstClr val="black"/>
                </a:solidFill>
              </a:rPr>
              <a:t>Xochitiotzin</a:t>
            </a:r>
            <a:r>
              <a:rPr lang="es-MX" sz="1600" dirty="0" smtClean="0">
                <a:solidFill>
                  <a:prstClr val="black"/>
                </a:solidFill>
              </a:rPr>
              <a:t> </a:t>
            </a: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que narra la historia de Tehuacán, </a:t>
            </a: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por un jardín de cactáceas, </a:t>
            </a: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salas con maquinaria, manuales y más, </a:t>
            </a: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hasta llegar al lugar de nacimiento </a:t>
            </a: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de un manantial. </a:t>
            </a:r>
          </a:p>
          <a:p>
            <a:pPr lvl="0" algn="ctr"/>
            <a:endParaRPr lang="es-MX" sz="1600" dirty="0">
              <a:solidFill>
                <a:prstClr val="black"/>
              </a:solidFill>
            </a:endParaRP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Incluso podrás degustar </a:t>
            </a: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el agua de El Chorrito.</a:t>
            </a:r>
            <a:endParaRPr lang="es-MX" sz="1600" dirty="0">
              <a:solidFill>
                <a:prstClr val="black"/>
              </a:solidFill>
            </a:endParaRPr>
          </a:p>
        </p:txBody>
      </p:sp>
      <p:pic>
        <p:nvPicPr>
          <p:cNvPr id="21506" name="Picture 2" descr="C:\Users\capiA\Desktop\Tehuacán\fotos tehuacan\manantia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1510"/>
            <a:ext cx="3168352" cy="42202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53169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8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18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capiA\Desktop\Tehuacán\fotos tehuacan\19601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699" y="417590"/>
            <a:ext cx="6372693" cy="4242392"/>
          </a:xfrm>
          <a:prstGeom prst="rect">
            <a:avLst/>
          </a:prstGeom>
          <a:ln w="127000" cap="rnd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67739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39553" y="1131590"/>
            <a:ext cx="381642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El </a:t>
            </a:r>
            <a:r>
              <a:rPr lang="es-MX" sz="1600" dirty="0"/>
              <a:t>valle de Tehuacán </a:t>
            </a:r>
            <a:endParaRPr lang="es-MX" sz="1600" dirty="0" smtClean="0"/>
          </a:p>
          <a:p>
            <a:pPr algn="ctr"/>
            <a:r>
              <a:rPr lang="es-MX" sz="1600" dirty="0" smtClean="0"/>
              <a:t>cuenta </a:t>
            </a:r>
            <a:r>
              <a:rPr lang="es-MX" sz="1600" dirty="0"/>
              <a:t>con vegetación desértica </a:t>
            </a:r>
            <a:endParaRPr lang="es-MX" sz="1600" dirty="0" smtClean="0"/>
          </a:p>
          <a:p>
            <a:pPr algn="ctr"/>
            <a:r>
              <a:rPr lang="es-MX" sz="1600" dirty="0" smtClean="0"/>
              <a:t>única </a:t>
            </a:r>
            <a:r>
              <a:rPr lang="es-MX" sz="1600" dirty="0"/>
              <a:t>en el mundo</a:t>
            </a:r>
            <a:r>
              <a:rPr lang="es-MX" sz="1600" dirty="0" smtClean="0"/>
              <a:t>.</a:t>
            </a:r>
          </a:p>
          <a:p>
            <a:pPr algn="ctr"/>
            <a:endParaRPr lang="es-MX" sz="1600" dirty="0"/>
          </a:p>
          <a:p>
            <a:pPr algn="ctr"/>
            <a:r>
              <a:rPr lang="es-MX" sz="1600" dirty="0"/>
              <a:t>El municipio presenta </a:t>
            </a:r>
            <a:endParaRPr lang="es-MX" sz="1600" dirty="0" smtClean="0"/>
          </a:p>
          <a:p>
            <a:pPr algn="ctr"/>
            <a:r>
              <a:rPr lang="es-MX" sz="1600" dirty="0" smtClean="0"/>
              <a:t>una </a:t>
            </a:r>
            <a:r>
              <a:rPr lang="es-MX" sz="1600" dirty="0"/>
              <a:t>gran diversidad en este ámbito. </a:t>
            </a:r>
            <a:endParaRPr lang="es-MX" sz="1600" dirty="0" smtClean="0"/>
          </a:p>
          <a:p>
            <a:pPr algn="ctr"/>
            <a:endParaRPr lang="es-MX" sz="1600" dirty="0"/>
          </a:p>
          <a:p>
            <a:pPr algn="ctr"/>
            <a:r>
              <a:rPr lang="es-MX" sz="1600" dirty="0" smtClean="0"/>
              <a:t>En </a:t>
            </a:r>
            <a:r>
              <a:rPr lang="es-MX" sz="1600" dirty="0"/>
              <a:t>áreas del valle donde el terreno </a:t>
            </a:r>
            <a:endParaRPr lang="es-MX" sz="1600" dirty="0" smtClean="0"/>
          </a:p>
          <a:p>
            <a:pPr algn="ctr"/>
            <a:r>
              <a:rPr lang="es-MX" sz="1600" dirty="0" smtClean="0"/>
              <a:t>no </a:t>
            </a:r>
            <a:r>
              <a:rPr lang="es-MX" sz="1600" dirty="0"/>
              <a:t>es demasiado </a:t>
            </a:r>
            <a:r>
              <a:rPr lang="es-MX" sz="1600" dirty="0" smtClean="0"/>
              <a:t>plano </a:t>
            </a:r>
          </a:p>
          <a:p>
            <a:pPr algn="ctr"/>
            <a:r>
              <a:rPr lang="es-MX" sz="1600" dirty="0" smtClean="0"/>
              <a:t>pero </a:t>
            </a:r>
            <a:r>
              <a:rPr lang="es-MX" sz="1600" dirty="0"/>
              <a:t>tampoco demasiado accidentado, se encuentran zonas de mezquitales</a:t>
            </a:r>
            <a:r>
              <a:rPr lang="es-MX" sz="1600" dirty="0" smtClean="0"/>
              <a:t>.</a:t>
            </a:r>
            <a:endParaRPr lang="es-MX" sz="1600" dirty="0"/>
          </a:p>
        </p:txBody>
      </p:sp>
      <p:pic>
        <p:nvPicPr>
          <p:cNvPr id="22530" name="Picture 2" descr="C:\Users\capiA\Desktop\Tehuacán\fotos tehuacan\10.previe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955526"/>
            <a:ext cx="4267200" cy="320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8486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8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292080" y="1036930"/>
            <a:ext cx="34563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En </a:t>
            </a:r>
            <a:r>
              <a:rPr lang="es-MX" sz="1600" dirty="0"/>
              <a:t>las sierras de Zapotitlán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 err="1"/>
              <a:t>Zongolica</a:t>
            </a:r>
            <a:r>
              <a:rPr lang="es-MX" sz="1600" dirty="0"/>
              <a:t>, la vegetación </a:t>
            </a:r>
            <a:endParaRPr lang="es-MX" sz="1600" dirty="0" smtClean="0"/>
          </a:p>
          <a:p>
            <a:pPr algn="ctr"/>
            <a:r>
              <a:rPr lang="es-MX" sz="1600" dirty="0" smtClean="0"/>
              <a:t>está </a:t>
            </a:r>
            <a:r>
              <a:rPr lang="es-MX" sz="1600" dirty="0"/>
              <a:t>constituida principalmente </a:t>
            </a:r>
            <a:endParaRPr lang="es-MX" sz="1600" dirty="0" smtClean="0"/>
          </a:p>
          <a:p>
            <a:pPr algn="ctr"/>
            <a:r>
              <a:rPr lang="es-MX" sz="1600" dirty="0" smtClean="0"/>
              <a:t>por </a:t>
            </a:r>
            <a:r>
              <a:rPr lang="es-MX" sz="1600" dirty="0"/>
              <a:t>matorral desértico, </a:t>
            </a:r>
            <a:endParaRPr lang="es-MX" sz="1600" dirty="0" smtClean="0"/>
          </a:p>
          <a:p>
            <a:pPr algn="ctr"/>
            <a:r>
              <a:rPr lang="es-MX" sz="1600" dirty="0" smtClean="0"/>
              <a:t>chaparrales </a:t>
            </a:r>
            <a:r>
              <a:rPr lang="es-MX" sz="1600" dirty="0"/>
              <a:t>y vegetación </a:t>
            </a:r>
            <a:endParaRPr lang="es-MX" sz="1600" dirty="0" smtClean="0"/>
          </a:p>
          <a:p>
            <a:pPr algn="ctr"/>
            <a:r>
              <a:rPr lang="es-MX" sz="1600" dirty="0" smtClean="0"/>
              <a:t>de </a:t>
            </a:r>
            <a:r>
              <a:rPr lang="es-MX" sz="1600" dirty="0"/>
              <a:t>selva baja caducifolia. </a:t>
            </a:r>
            <a:endParaRPr lang="es-MX" sz="1600" dirty="0" smtClean="0"/>
          </a:p>
          <a:p>
            <a:pPr algn="ctr"/>
            <a:endParaRPr lang="es-MX" sz="1600" dirty="0"/>
          </a:p>
          <a:p>
            <a:pPr algn="ctr"/>
            <a:r>
              <a:rPr lang="es-MX" sz="1600" dirty="0" smtClean="0"/>
              <a:t>Al </a:t>
            </a:r>
            <a:r>
              <a:rPr lang="es-MX" sz="1600" dirty="0"/>
              <a:t>noroeste, donde el municipio alcanza mayor altura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el clima es más templado, </a:t>
            </a:r>
            <a:endParaRPr lang="es-MX" sz="1600" dirty="0" smtClean="0"/>
          </a:p>
          <a:p>
            <a:pPr algn="ctr"/>
            <a:r>
              <a:rPr lang="es-MX" sz="1600" dirty="0" smtClean="0"/>
              <a:t>se </a:t>
            </a:r>
            <a:r>
              <a:rPr lang="es-MX" sz="1600" dirty="0"/>
              <a:t>presentan bosques </a:t>
            </a:r>
            <a:endParaRPr lang="es-MX" sz="1600" dirty="0" smtClean="0"/>
          </a:p>
          <a:p>
            <a:pPr algn="ctr"/>
            <a:r>
              <a:rPr lang="es-MX" sz="1600" dirty="0" smtClean="0"/>
              <a:t>de </a:t>
            </a:r>
            <a:r>
              <a:rPr lang="es-MX" sz="1600" dirty="0"/>
              <a:t>pino-encino</a:t>
            </a:r>
            <a:r>
              <a:rPr lang="es-MX" sz="1600" dirty="0" smtClean="0"/>
              <a:t>.</a:t>
            </a:r>
            <a:endParaRPr lang="es-MX" sz="1600" dirty="0"/>
          </a:p>
        </p:txBody>
      </p:sp>
      <p:pic>
        <p:nvPicPr>
          <p:cNvPr id="24578" name="Picture 2" descr="C:\Users\capiA\Desktop\Tehuacán\fotos tehuacan\clip_image0041%5B1%5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627534"/>
            <a:ext cx="5086989" cy="3816424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9110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capiA\Desktop\Tehuacán\fotos tehuacan\echinocactus_plathyacanthus_grand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1510"/>
            <a:ext cx="2962275" cy="4267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4" name="Picture 4" descr="C:\Users\capiA\Desktop\Tehuacán\fotos tehuacan\DSC0285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170498"/>
            <a:ext cx="4652644" cy="34894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01826" y="339502"/>
            <a:ext cx="51026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1600" dirty="0">
                <a:solidFill>
                  <a:prstClr val="black"/>
                </a:solidFill>
              </a:rPr>
              <a:t>En la carretera Tehuacán-</a:t>
            </a:r>
            <a:r>
              <a:rPr lang="es-MX" sz="1600" dirty="0" err="1">
                <a:solidFill>
                  <a:prstClr val="black"/>
                </a:solidFill>
              </a:rPr>
              <a:t>Cuicatlán</a:t>
            </a:r>
            <a:r>
              <a:rPr lang="es-MX" sz="1600" dirty="0">
                <a:solidFill>
                  <a:prstClr val="black"/>
                </a:solidFill>
              </a:rPr>
              <a:t> (211 km) predominan las cactáceas, </a:t>
            </a:r>
            <a:r>
              <a:rPr lang="es-MX" sz="1600" dirty="0" smtClean="0">
                <a:solidFill>
                  <a:prstClr val="black"/>
                </a:solidFill>
              </a:rPr>
              <a:t>entre </a:t>
            </a:r>
            <a:r>
              <a:rPr lang="es-MX" sz="1600" dirty="0">
                <a:solidFill>
                  <a:prstClr val="black"/>
                </a:solidFill>
              </a:rPr>
              <a:t>ellas, </a:t>
            </a:r>
            <a:endParaRPr lang="es-MX" sz="1600" dirty="0" smtClean="0">
              <a:solidFill>
                <a:prstClr val="black"/>
              </a:solidFill>
            </a:endParaRP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se </a:t>
            </a:r>
            <a:r>
              <a:rPr lang="es-MX" sz="1600" dirty="0">
                <a:solidFill>
                  <a:prstClr val="black"/>
                </a:solidFill>
              </a:rPr>
              <a:t>encuentran muchísimos cactus y biznagas.</a:t>
            </a:r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4431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7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9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capiA\Desktop\Tehuacán\fotos tehuacan\full-pata de elefante - gobierno de tehuac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662" y="411510"/>
            <a:ext cx="5682778" cy="4265873"/>
          </a:xfrm>
          <a:prstGeom prst="rect">
            <a:avLst/>
          </a:prstGeom>
          <a:ln w="127000" cap="rnd">
            <a:gradFill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5400000" scaled="0"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39552" y="915566"/>
            <a:ext cx="2232248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En </a:t>
            </a:r>
            <a:r>
              <a:rPr lang="es-MX" sz="1600" dirty="0"/>
              <a:t>la zona </a:t>
            </a:r>
            <a:endParaRPr lang="es-MX" sz="1600" dirty="0" smtClean="0"/>
          </a:p>
          <a:p>
            <a:pPr algn="ctr"/>
            <a:r>
              <a:rPr lang="es-MX" sz="1600" dirty="0" smtClean="0"/>
              <a:t>de </a:t>
            </a:r>
            <a:r>
              <a:rPr lang="es-MX" sz="1600" dirty="0"/>
              <a:t>San Juan Raya pueden hallarse macrofósiles </a:t>
            </a:r>
            <a:endParaRPr lang="es-MX" sz="1600" dirty="0" smtClean="0"/>
          </a:p>
          <a:p>
            <a:pPr algn="ctr"/>
            <a:r>
              <a:rPr lang="es-MX" sz="1600" dirty="0" smtClean="0"/>
              <a:t>de </a:t>
            </a:r>
            <a:r>
              <a:rPr lang="es-MX" sz="1600" dirty="0"/>
              <a:t>caracoles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 err="1"/>
              <a:t>ammonitas</a:t>
            </a:r>
            <a:r>
              <a:rPr lang="es-MX" sz="1600" dirty="0"/>
              <a:t> diseminados </a:t>
            </a:r>
            <a:endParaRPr lang="es-MX" sz="1600" dirty="0" smtClean="0"/>
          </a:p>
          <a:p>
            <a:pPr algn="ctr"/>
            <a:r>
              <a:rPr lang="es-MX" sz="1600" dirty="0" smtClean="0"/>
              <a:t>en </a:t>
            </a:r>
            <a:r>
              <a:rPr lang="es-MX" sz="1600" dirty="0"/>
              <a:t>el paisaje. </a:t>
            </a:r>
            <a:endParaRPr lang="es-MX" sz="1600" dirty="0" smtClean="0"/>
          </a:p>
          <a:p>
            <a:pPr algn="ctr"/>
            <a:endParaRPr lang="es-MX" sz="1600" dirty="0"/>
          </a:p>
          <a:p>
            <a:pPr algn="ctr"/>
            <a:r>
              <a:rPr lang="es-MX" sz="1600" dirty="0" smtClean="0"/>
              <a:t>Estos </a:t>
            </a:r>
            <a:r>
              <a:rPr lang="es-MX" sz="1600" dirty="0"/>
              <a:t>fósiles </a:t>
            </a:r>
            <a:endParaRPr lang="es-MX" sz="1600" dirty="0" smtClean="0"/>
          </a:p>
          <a:p>
            <a:pPr algn="ctr"/>
            <a:r>
              <a:rPr lang="es-MX" sz="1600" dirty="0" smtClean="0"/>
              <a:t>pueden </a:t>
            </a:r>
            <a:r>
              <a:rPr lang="es-MX" sz="1600" dirty="0"/>
              <a:t>observarse </a:t>
            </a:r>
            <a:endParaRPr lang="es-MX" sz="1600" dirty="0" smtClean="0"/>
          </a:p>
          <a:p>
            <a:pPr algn="ctr"/>
            <a:r>
              <a:rPr lang="es-MX" sz="1600" dirty="0" smtClean="0"/>
              <a:t>a </a:t>
            </a:r>
            <a:r>
              <a:rPr lang="es-MX" sz="1600" dirty="0"/>
              <a:t>simple vista </a:t>
            </a:r>
            <a:endParaRPr lang="es-MX" sz="1600" dirty="0" smtClean="0"/>
          </a:p>
          <a:p>
            <a:pPr algn="ctr"/>
            <a:r>
              <a:rPr lang="es-MX" sz="1600" dirty="0" smtClean="0"/>
              <a:t>y palparse.</a:t>
            </a:r>
            <a:endParaRPr lang="es-MX" sz="1600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09906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capiA\Desktop\Tehuacán\fotos tehuacan\IC14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411510"/>
            <a:ext cx="7920881" cy="20616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1" name="Picture 3" descr="C:\Users\capiA\Desktop\Tehuacán\fotos tehuacan\piramide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607754"/>
            <a:ext cx="2683025" cy="20122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39552" y="2976503"/>
            <a:ext cx="48245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err="1" smtClean="0"/>
              <a:t>Asímismo</a:t>
            </a:r>
            <a:r>
              <a:rPr lang="es-MX" sz="1600" dirty="0"/>
              <a:t>, </a:t>
            </a:r>
            <a:endParaRPr lang="es-MX" sz="1600" dirty="0" smtClean="0"/>
          </a:p>
          <a:p>
            <a:pPr algn="ctr"/>
            <a:r>
              <a:rPr lang="es-MX" sz="1600" dirty="0" smtClean="0"/>
              <a:t>conviene examinarlos con </a:t>
            </a:r>
            <a:r>
              <a:rPr lang="es-MX" sz="1600" dirty="0"/>
              <a:t>una lupa </a:t>
            </a:r>
            <a:endParaRPr lang="es-MX" sz="1600" dirty="0" smtClean="0"/>
          </a:p>
          <a:p>
            <a:pPr algn="ctr"/>
            <a:r>
              <a:rPr lang="es-MX" sz="1600" dirty="0" smtClean="0"/>
              <a:t>para </a:t>
            </a:r>
            <a:r>
              <a:rPr lang="es-MX" sz="1600" dirty="0"/>
              <a:t>apreciar mejor </a:t>
            </a:r>
            <a:r>
              <a:rPr lang="es-MX" sz="1600" dirty="0" smtClean="0"/>
              <a:t>los detalles… </a:t>
            </a:r>
          </a:p>
          <a:p>
            <a:pPr algn="ctr"/>
            <a:r>
              <a:rPr lang="es-MX" sz="1600" dirty="0" smtClean="0"/>
              <a:t>pero </a:t>
            </a:r>
            <a:r>
              <a:rPr lang="es-MX" sz="1600" dirty="0"/>
              <a:t>no deben sustraerse </a:t>
            </a:r>
            <a:endParaRPr lang="es-MX" sz="1600" dirty="0" smtClean="0"/>
          </a:p>
          <a:p>
            <a:pPr algn="ctr"/>
            <a:r>
              <a:rPr lang="es-MX" sz="1600" dirty="0" smtClean="0"/>
              <a:t>ya </a:t>
            </a:r>
            <a:r>
              <a:rPr lang="es-MX" sz="1600" dirty="0"/>
              <a:t>que están protegidos por la </a:t>
            </a:r>
            <a:r>
              <a:rPr lang="es-MX" sz="1600" dirty="0" smtClean="0"/>
              <a:t>ley.</a:t>
            </a:r>
          </a:p>
          <a:p>
            <a:pPr algn="ctr"/>
            <a:endParaRPr lang="es-MX" sz="1600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7959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6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capiA\Desktop\Tehuacán\fotos tehuacan\reservatehuacancuicatl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491869"/>
            <a:ext cx="5256585" cy="41681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868144" y="1131590"/>
            <a:ext cx="288032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1600" dirty="0">
                <a:solidFill>
                  <a:prstClr val="black"/>
                </a:solidFill>
              </a:rPr>
              <a:t>este jardín cuenta </a:t>
            </a:r>
            <a:endParaRPr lang="es-MX" sz="1600" dirty="0" smtClean="0">
              <a:solidFill>
                <a:prstClr val="black"/>
              </a:solidFill>
            </a:endParaRP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con </a:t>
            </a:r>
            <a:r>
              <a:rPr lang="es-MX" sz="1600" dirty="0">
                <a:solidFill>
                  <a:prstClr val="black"/>
                </a:solidFill>
              </a:rPr>
              <a:t>una impresionante variedad de cactáceas </a:t>
            </a:r>
            <a:endParaRPr lang="es-MX" sz="1600" dirty="0" smtClean="0">
              <a:solidFill>
                <a:prstClr val="black"/>
              </a:solidFill>
            </a:endParaRP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en </a:t>
            </a:r>
            <a:r>
              <a:rPr lang="es-MX" sz="1600" dirty="0">
                <a:solidFill>
                  <a:prstClr val="black"/>
                </a:solidFill>
              </a:rPr>
              <a:t>su entorno natural.</a:t>
            </a:r>
          </a:p>
          <a:p>
            <a:pPr lvl="0" algn="ctr"/>
            <a:endParaRPr lang="es-MX" sz="1600" dirty="0">
              <a:solidFill>
                <a:prstClr val="black"/>
              </a:solidFill>
            </a:endParaRPr>
          </a:p>
          <a:p>
            <a:pPr lvl="0" algn="ctr"/>
            <a:r>
              <a:rPr lang="es-MX" sz="1600" dirty="0">
                <a:solidFill>
                  <a:prstClr val="black"/>
                </a:solidFill>
              </a:rPr>
              <a:t>Con una serie de senderos por los que puedes caminar, podrás apreciar </a:t>
            </a:r>
          </a:p>
          <a:p>
            <a:pPr lvl="0" algn="ctr"/>
            <a:r>
              <a:rPr lang="es-MX" sz="1600" dirty="0">
                <a:solidFill>
                  <a:prstClr val="black"/>
                </a:solidFill>
              </a:rPr>
              <a:t>estos enormes cactus algunos de los cuales </a:t>
            </a:r>
            <a:endParaRPr lang="es-MX" sz="1600" dirty="0" smtClean="0">
              <a:solidFill>
                <a:prstClr val="black"/>
              </a:solidFill>
            </a:endParaRP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están </a:t>
            </a:r>
            <a:r>
              <a:rPr lang="es-MX" sz="1600" dirty="0">
                <a:solidFill>
                  <a:prstClr val="black"/>
                </a:solidFill>
              </a:rPr>
              <a:t>en peligro de extinción</a:t>
            </a:r>
            <a:r>
              <a:rPr lang="es-MX" sz="1600" dirty="0" smtClean="0">
                <a:solidFill>
                  <a:prstClr val="black"/>
                </a:solidFill>
              </a:rPr>
              <a:t>.</a:t>
            </a:r>
            <a:endParaRPr lang="es-MX" sz="1600" dirty="0">
              <a:solidFill>
                <a:prstClr val="black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72202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2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capiA\Desktop\Tehuacán\fotos tehuacan\reserva-de-la-bisfera-tehuacn-cuicatln-1-7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6539" y="411511"/>
            <a:ext cx="3122780" cy="4165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552" y="411510"/>
            <a:ext cx="472497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Ahí </a:t>
            </a:r>
            <a:r>
              <a:rPr lang="es-MX" sz="1600" dirty="0">
                <a:solidFill>
                  <a:prstClr val="black"/>
                </a:solidFill>
              </a:rPr>
              <a:t>también se encuentra el Cerro de </a:t>
            </a:r>
            <a:r>
              <a:rPr lang="es-MX" sz="1600" dirty="0" err="1">
                <a:solidFill>
                  <a:prstClr val="black"/>
                </a:solidFill>
              </a:rPr>
              <a:t>Cuthá</a:t>
            </a:r>
            <a:r>
              <a:rPr lang="es-MX" sz="1600" dirty="0">
                <a:solidFill>
                  <a:prstClr val="black"/>
                </a:solidFill>
              </a:rPr>
              <a:t>, </a:t>
            </a:r>
            <a:endParaRPr lang="es-MX" sz="1600" dirty="0" smtClean="0">
              <a:solidFill>
                <a:prstClr val="black"/>
              </a:solidFill>
            </a:endParaRP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que </a:t>
            </a:r>
            <a:r>
              <a:rPr lang="es-MX" sz="1600" dirty="0">
                <a:solidFill>
                  <a:prstClr val="black"/>
                </a:solidFill>
              </a:rPr>
              <a:t>fue sagrado para la cultura </a:t>
            </a:r>
            <a:r>
              <a:rPr lang="es-MX" sz="1600" dirty="0" err="1">
                <a:solidFill>
                  <a:prstClr val="black"/>
                </a:solidFill>
              </a:rPr>
              <a:t>popoloca</a:t>
            </a:r>
            <a:r>
              <a:rPr lang="es-MX" sz="1600" dirty="0">
                <a:solidFill>
                  <a:prstClr val="black"/>
                </a:solidFill>
              </a:rPr>
              <a:t>, </a:t>
            </a:r>
          </a:p>
          <a:p>
            <a:pPr lvl="0" algn="ctr"/>
            <a:r>
              <a:rPr lang="es-MX" sz="1600" dirty="0">
                <a:solidFill>
                  <a:prstClr val="black"/>
                </a:solidFill>
              </a:rPr>
              <a:t>y a sus faldas hay un horno de cal </a:t>
            </a:r>
            <a:endParaRPr lang="es-MX" sz="1600" dirty="0" smtClean="0">
              <a:solidFill>
                <a:prstClr val="black"/>
              </a:solidFill>
            </a:endParaRP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y </a:t>
            </a:r>
            <a:r>
              <a:rPr lang="es-MX" sz="1600" dirty="0">
                <a:solidFill>
                  <a:prstClr val="black"/>
                </a:solidFill>
              </a:rPr>
              <a:t>una salina prehispánica.</a:t>
            </a:r>
          </a:p>
        </p:txBody>
      </p:sp>
      <p:pic>
        <p:nvPicPr>
          <p:cNvPr id="4098" name="Picture 2" descr="C:\Users\capiA\Desktop\12cuth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8728"/>
            <a:ext cx="4464495" cy="30705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60955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9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39552" y="279683"/>
            <a:ext cx="82089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La </a:t>
            </a:r>
            <a:r>
              <a:rPr lang="es-MX" sz="1600" dirty="0"/>
              <a:t>provincia florística denominada Tehuacán-</a:t>
            </a:r>
            <a:r>
              <a:rPr lang="es-MX" sz="1600" dirty="0" err="1"/>
              <a:t>Cuicatlán</a:t>
            </a:r>
            <a:r>
              <a:rPr lang="es-MX" sz="1600" dirty="0"/>
              <a:t>, localizada en la parte sureste </a:t>
            </a:r>
            <a:endParaRPr lang="es-MX" sz="1600" dirty="0" smtClean="0"/>
          </a:p>
          <a:p>
            <a:pPr algn="ctr"/>
            <a:r>
              <a:rPr lang="es-MX" sz="1600" dirty="0" smtClean="0"/>
              <a:t>del </a:t>
            </a:r>
            <a:r>
              <a:rPr lang="es-MX" sz="1600" dirty="0"/>
              <a:t>Estado de Puebla y al noreste del Estado de Oaxaca, </a:t>
            </a:r>
            <a:endParaRPr lang="es-MX" sz="1600" dirty="0" smtClean="0"/>
          </a:p>
          <a:p>
            <a:pPr algn="ctr"/>
            <a:r>
              <a:rPr lang="es-MX" sz="1600" dirty="0" smtClean="0"/>
              <a:t>forma </a:t>
            </a:r>
            <a:r>
              <a:rPr lang="es-MX" sz="1600" dirty="0"/>
              <a:t>parte de la región xerofítica </a:t>
            </a:r>
            <a:r>
              <a:rPr lang="es-MX" sz="1600" dirty="0" smtClean="0"/>
              <a:t>mexicana.</a:t>
            </a:r>
          </a:p>
          <a:p>
            <a:pPr algn="ctr"/>
            <a:endParaRPr lang="es-ES_tradnl" sz="1600" dirty="0"/>
          </a:p>
          <a:p>
            <a:pPr algn="ctr"/>
            <a:r>
              <a:rPr lang="es-MX" sz="1600" dirty="0" smtClean="0"/>
              <a:t>La </a:t>
            </a:r>
            <a:r>
              <a:rPr lang="es-MX" sz="1600" dirty="0"/>
              <a:t>fauna de Tehuacán se conoce </a:t>
            </a:r>
            <a:r>
              <a:rPr lang="es-MX" sz="1600" dirty="0" smtClean="0"/>
              <a:t>menos </a:t>
            </a:r>
            <a:r>
              <a:rPr lang="es-MX" sz="1600" dirty="0"/>
              <a:t>que la flora, pero se puede afirmar </a:t>
            </a:r>
            <a:endParaRPr lang="es-MX" sz="1600" dirty="0" smtClean="0"/>
          </a:p>
          <a:p>
            <a:pPr algn="ctr"/>
            <a:r>
              <a:rPr lang="es-MX" sz="1600" dirty="0" smtClean="0"/>
              <a:t>que </a:t>
            </a:r>
            <a:r>
              <a:rPr lang="es-MX" sz="1600" dirty="0"/>
              <a:t>está conformada por especies tales como hormigas, termitas, serpientes, </a:t>
            </a:r>
            <a:endParaRPr lang="es-MX" sz="1600" dirty="0" smtClean="0"/>
          </a:p>
          <a:p>
            <a:pPr algn="ctr"/>
            <a:r>
              <a:rPr lang="es-MX" sz="1600" dirty="0" smtClean="0"/>
              <a:t>iguanas </a:t>
            </a:r>
            <a:r>
              <a:rPr lang="es-MX" sz="1600" dirty="0"/>
              <a:t>negras, iguanas verdes, lagartijas, conejos, ardillas, liebre de campo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pequeñas aves como pájaros carpinteros, codornices, chichicuilotes, palomas, </a:t>
            </a:r>
            <a:r>
              <a:rPr lang="es-MX" sz="1600" dirty="0" smtClean="0"/>
              <a:t>lechuzas, </a:t>
            </a:r>
            <a:r>
              <a:rPr lang="es-MX" sz="1600" dirty="0"/>
              <a:t>búhos, gorriones mexicanos, colibríes, zopilotes, golondrinas y halcones. </a:t>
            </a:r>
            <a:endParaRPr lang="es-MX" sz="1600" dirty="0" smtClean="0"/>
          </a:p>
          <a:p>
            <a:pPr algn="ctr"/>
            <a:endParaRPr lang="es-MX" sz="1600" dirty="0"/>
          </a:p>
          <a:p>
            <a:pPr algn="ctr"/>
            <a:r>
              <a:rPr lang="es-MX" sz="1600" dirty="0" smtClean="0"/>
              <a:t>Entre </a:t>
            </a:r>
            <a:r>
              <a:rPr lang="es-MX" sz="1600" dirty="0"/>
              <a:t>los vertebrados se pueden incluir la gran variedad de anfibios y reptiles, </a:t>
            </a:r>
            <a:endParaRPr lang="es-MX" sz="1600" dirty="0" smtClean="0"/>
          </a:p>
          <a:p>
            <a:pPr algn="ctr"/>
            <a:r>
              <a:rPr lang="es-MX" sz="1600" dirty="0" smtClean="0"/>
              <a:t>los </a:t>
            </a:r>
            <a:r>
              <a:rPr lang="es-MX" sz="1600" dirty="0"/>
              <a:t>murciélagos y las aves</a:t>
            </a:r>
            <a:r>
              <a:rPr lang="es-MX" sz="1600" dirty="0" smtClean="0"/>
              <a:t>.</a:t>
            </a:r>
          </a:p>
          <a:p>
            <a:pPr algn="ctr"/>
            <a:endParaRPr lang="es-MX" sz="1600" dirty="0"/>
          </a:p>
          <a:p>
            <a:pPr algn="ctr"/>
            <a:r>
              <a:rPr lang="es-MX" sz="1600" dirty="0" smtClean="0"/>
              <a:t> Grupos </a:t>
            </a:r>
            <a:r>
              <a:rPr lang="es-MX" sz="1600" dirty="0"/>
              <a:t>étnicos</a:t>
            </a:r>
          </a:p>
          <a:p>
            <a:pPr algn="ctr"/>
            <a:r>
              <a:rPr lang="es-MX" sz="1600" dirty="0"/>
              <a:t>Náhuatl, </a:t>
            </a:r>
            <a:r>
              <a:rPr lang="es-MX" sz="1600" dirty="0" err="1"/>
              <a:t>Ngiwa</a:t>
            </a:r>
            <a:r>
              <a:rPr lang="es-MX" sz="1600" dirty="0"/>
              <a:t> (</a:t>
            </a:r>
            <a:r>
              <a:rPr lang="es-MX" sz="1600" dirty="0" err="1"/>
              <a:t>popoloca</a:t>
            </a:r>
            <a:r>
              <a:rPr lang="es-MX" sz="1600" dirty="0"/>
              <a:t>), Ha </a:t>
            </a:r>
            <a:r>
              <a:rPr lang="es-MX" sz="1600" dirty="0" err="1"/>
              <a:t>shuta</a:t>
            </a:r>
            <a:r>
              <a:rPr lang="es-MX" sz="1600" dirty="0"/>
              <a:t> </a:t>
            </a:r>
            <a:r>
              <a:rPr lang="es-MX" sz="1600" dirty="0" err="1"/>
              <a:t>enima</a:t>
            </a:r>
            <a:r>
              <a:rPr lang="es-MX" sz="1600" dirty="0"/>
              <a:t> (mazateco) y </a:t>
            </a:r>
            <a:r>
              <a:rPr lang="es-MX" sz="1600" dirty="0" err="1"/>
              <a:t>Ñuu</a:t>
            </a:r>
            <a:r>
              <a:rPr lang="es-MX" sz="1600" dirty="0"/>
              <a:t> </a:t>
            </a:r>
            <a:r>
              <a:rPr lang="es-MX" sz="1600" dirty="0" err="1"/>
              <a:t>Savi</a:t>
            </a:r>
            <a:r>
              <a:rPr lang="es-MX" sz="1600" dirty="0"/>
              <a:t> (mixteco</a:t>
            </a:r>
            <a:r>
              <a:rPr lang="es-MX" sz="1600" dirty="0" smtClean="0"/>
              <a:t>).</a:t>
            </a:r>
          </a:p>
          <a:p>
            <a:pPr algn="ctr"/>
            <a:r>
              <a:rPr lang="es-MX" sz="1600" dirty="0" smtClean="0"/>
              <a:t> </a:t>
            </a:r>
          </a:p>
          <a:p>
            <a:pPr algn="ctr"/>
            <a:r>
              <a:rPr lang="es-MX" sz="1600" dirty="0" smtClean="0"/>
              <a:t>Mientras </a:t>
            </a:r>
            <a:r>
              <a:rPr lang="es-MX" sz="1600" dirty="0"/>
              <a:t>que en la sierra norte y sus partes más bajas viven los nahuas, </a:t>
            </a:r>
            <a:endParaRPr lang="es-MX" sz="1600" dirty="0" smtClean="0"/>
          </a:p>
          <a:p>
            <a:pPr algn="ctr"/>
            <a:r>
              <a:rPr lang="es-MX" sz="1600" dirty="0" smtClean="0"/>
              <a:t>totonacas</a:t>
            </a:r>
            <a:r>
              <a:rPr lang="es-MX" sz="1600" dirty="0"/>
              <a:t>, huastecos y otomíes</a:t>
            </a:r>
            <a:r>
              <a:rPr lang="es-MX" sz="1600" dirty="0" smtClean="0"/>
              <a:t>.</a:t>
            </a:r>
            <a:endParaRPr lang="es-ES_tradnl" sz="1600" dirty="0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9978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9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7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18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2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9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91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3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11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89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26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capiA\Desktop\01-esc-tehuacc3a1n-pue-ene-29-2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37638"/>
            <a:ext cx="3865637" cy="41897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552" y="1733783"/>
            <a:ext cx="403244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Escudo </a:t>
            </a:r>
            <a:r>
              <a:rPr lang="es-MX" sz="1600" dirty="0"/>
              <a:t>de Armas</a:t>
            </a:r>
          </a:p>
          <a:p>
            <a:pPr algn="ctr"/>
            <a:r>
              <a:rPr lang="es-MX" sz="1600" dirty="0"/>
              <a:t> </a:t>
            </a:r>
          </a:p>
          <a:p>
            <a:pPr algn="ctr"/>
            <a:r>
              <a:rPr lang="es-MX" sz="1600" dirty="0" smtClean="0"/>
              <a:t>La </a:t>
            </a:r>
            <a:r>
              <a:rPr lang="es-MX" sz="1600" dirty="0"/>
              <a:t>piedra antigua que ostenta </a:t>
            </a:r>
            <a:endParaRPr lang="es-MX" sz="1600" dirty="0" smtClean="0"/>
          </a:p>
          <a:p>
            <a:pPr algn="ctr"/>
            <a:r>
              <a:rPr lang="es-MX" sz="1600" dirty="0" smtClean="0"/>
              <a:t>el </a:t>
            </a:r>
            <a:r>
              <a:rPr lang="es-MX" sz="1600" dirty="0"/>
              <a:t>Escudo de Armas de Tehuacán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adorna el acceso </a:t>
            </a:r>
            <a:r>
              <a:rPr lang="es-MX" sz="1600" dirty="0" smtClean="0"/>
              <a:t>al </a:t>
            </a:r>
            <a:r>
              <a:rPr lang="es-MX" sz="1600" dirty="0" err="1"/>
              <a:t>exconvento</a:t>
            </a:r>
            <a:r>
              <a:rPr lang="es-MX" sz="1600" dirty="0"/>
              <a:t> </a:t>
            </a:r>
            <a:endParaRPr lang="es-MX" sz="1600" dirty="0" smtClean="0"/>
          </a:p>
          <a:p>
            <a:pPr algn="ctr"/>
            <a:r>
              <a:rPr lang="es-MX" sz="1600" dirty="0" smtClean="0"/>
              <a:t>del </a:t>
            </a:r>
            <a:r>
              <a:rPr lang="es-MX" sz="1600" dirty="0"/>
              <a:t>Carmen sugiere un orden equivocado </a:t>
            </a:r>
            <a:endParaRPr lang="es-MX" sz="1600" dirty="0" smtClean="0"/>
          </a:p>
          <a:p>
            <a:pPr algn="ctr"/>
            <a:r>
              <a:rPr lang="es-MX" sz="1600" dirty="0" smtClean="0"/>
              <a:t>de </a:t>
            </a:r>
            <a:r>
              <a:rPr lang="es-MX" sz="1600" dirty="0"/>
              <a:t>los cuarteles </a:t>
            </a:r>
            <a:r>
              <a:rPr lang="es-MX" sz="1600" dirty="0" smtClean="0"/>
              <a:t>que </a:t>
            </a:r>
            <a:r>
              <a:rPr lang="es-MX" sz="1600" dirty="0"/>
              <a:t>conforman </a:t>
            </a:r>
            <a:endParaRPr lang="es-MX" sz="1600" dirty="0" smtClean="0"/>
          </a:p>
          <a:p>
            <a:pPr algn="ctr"/>
            <a:r>
              <a:rPr lang="es-MX" sz="1600" dirty="0" smtClean="0"/>
              <a:t>el </a:t>
            </a:r>
            <a:r>
              <a:rPr lang="es-MX" sz="1600" dirty="0"/>
              <a:t>emblema de armas citadino</a:t>
            </a:r>
            <a:r>
              <a:rPr lang="es-MX" sz="1600" dirty="0" smtClean="0"/>
              <a:t>.</a:t>
            </a:r>
            <a:endParaRPr lang="es-MX" sz="1600" dirty="0"/>
          </a:p>
        </p:txBody>
      </p:sp>
      <p:sp>
        <p:nvSpPr>
          <p:cNvPr id="3" name="2 Rectángulo"/>
          <p:cNvSpPr/>
          <p:nvPr/>
        </p:nvSpPr>
        <p:spPr>
          <a:xfrm>
            <a:off x="576064" y="690831"/>
            <a:ext cx="40679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1600" dirty="0">
                <a:solidFill>
                  <a:prstClr val="black"/>
                </a:solidFill>
              </a:rPr>
              <a:t>El catolicismo es la religión </a:t>
            </a:r>
            <a:endParaRPr lang="es-MX" sz="1600" dirty="0" smtClean="0">
              <a:solidFill>
                <a:prstClr val="black"/>
              </a:solidFill>
            </a:endParaRPr>
          </a:p>
          <a:p>
            <a:pPr lvl="0" algn="ctr"/>
            <a:r>
              <a:rPr lang="es-MX" sz="1600" dirty="0" smtClean="0">
                <a:solidFill>
                  <a:prstClr val="black"/>
                </a:solidFill>
              </a:rPr>
              <a:t>predominante </a:t>
            </a:r>
            <a:r>
              <a:rPr lang="es-MX" sz="1600" dirty="0">
                <a:solidFill>
                  <a:prstClr val="black"/>
                </a:solidFill>
              </a:rPr>
              <a:t>en Tehuacán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91293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6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4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283968" y="1419622"/>
            <a:ext cx="41764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En </a:t>
            </a:r>
            <a:r>
              <a:rPr lang="es-MX" sz="1600" dirty="0"/>
              <a:t>1960, al conmemorarse el tricentenario de la elevación de Tehuacán </a:t>
            </a:r>
            <a:endParaRPr lang="es-MX" sz="1600" dirty="0" smtClean="0"/>
          </a:p>
          <a:p>
            <a:pPr algn="ctr"/>
            <a:r>
              <a:rPr lang="es-MX" sz="1600" dirty="0" smtClean="0"/>
              <a:t>a </a:t>
            </a:r>
            <a:r>
              <a:rPr lang="es-MX" sz="1600" dirty="0"/>
              <a:t>la categoría de Ciudad de </a:t>
            </a:r>
            <a:r>
              <a:rPr lang="es-MX" sz="1600" dirty="0" smtClean="0"/>
              <a:t>Indios, </a:t>
            </a:r>
            <a:r>
              <a:rPr lang="es-MX" sz="1600" dirty="0"/>
              <a:t>Desiderio Hernández </a:t>
            </a:r>
            <a:r>
              <a:rPr lang="es-MX" sz="1600" dirty="0" err="1"/>
              <a:t>Xochitiotzin</a:t>
            </a:r>
            <a:r>
              <a:rPr lang="es-MX" sz="1600" dirty="0"/>
              <a:t> </a:t>
            </a:r>
            <a:endParaRPr lang="es-MX" sz="1600" dirty="0" smtClean="0"/>
          </a:p>
          <a:p>
            <a:pPr algn="ctr"/>
            <a:r>
              <a:rPr lang="es-MX" sz="1600" dirty="0" smtClean="0"/>
              <a:t>pintó </a:t>
            </a:r>
            <a:r>
              <a:rPr lang="es-MX" sz="1600" dirty="0"/>
              <a:t>y obsequió a Tehuacán </a:t>
            </a:r>
            <a:endParaRPr lang="es-MX" sz="1600" dirty="0" smtClean="0"/>
          </a:p>
          <a:p>
            <a:pPr algn="ctr"/>
            <a:r>
              <a:rPr lang="es-MX" sz="1600" dirty="0" smtClean="0"/>
              <a:t>una </a:t>
            </a:r>
            <a:r>
              <a:rPr lang="es-MX" sz="1600" dirty="0"/>
              <a:t>versión fidedigna de su escudo, </a:t>
            </a:r>
            <a:endParaRPr lang="es-MX" sz="1600" dirty="0" smtClean="0"/>
          </a:p>
          <a:p>
            <a:pPr algn="ctr"/>
            <a:r>
              <a:rPr lang="es-MX" sz="1600" dirty="0" smtClean="0"/>
              <a:t>más </a:t>
            </a:r>
            <a:r>
              <a:rPr lang="es-MX" sz="1600" dirty="0"/>
              <a:t>acorde con el relato oficial </a:t>
            </a:r>
            <a:endParaRPr lang="es-MX" sz="1600" dirty="0" smtClean="0"/>
          </a:p>
          <a:p>
            <a:pPr algn="ctr"/>
            <a:r>
              <a:rPr lang="es-MX" sz="1600" dirty="0" smtClean="0"/>
              <a:t>de </a:t>
            </a:r>
            <a:r>
              <a:rPr lang="es-MX" sz="1600" dirty="0"/>
              <a:t>los hechos </a:t>
            </a:r>
            <a:endParaRPr lang="es-MX" sz="1600" dirty="0" smtClean="0"/>
          </a:p>
          <a:p>
            <a:pPr algn="ctr"/>
            <a:r>
              <a:rPr lang="es-MX" sz="1600" dirty="0" smtClean="0"/>
              <a:t>de </a:t>
            </a:r>
            <a:r>
              <a:rPr lang="es-MX" sz="1600" dirty="0"/>
              <a:t>aquel 16 de marzo de 1660</a:t>
            </a:r>
            <a:r>
              <a:rPr lang="es-MX" sz="1600" dirty="0" smtClean="0"/>
              <a:t>.</a:t>
            </a:r>
            <a:endParaRPr lang="es-MX" sz="1600" dirty="0"/>
          </a:p>
        </p:txBody>
      </p:sp>
      <p:pic>
        <p:nvPicPr>
          <p:cNvPr id="6" name="Picture 2" descr="C:\Users\capiA\Desktop\16lz22c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6282" r="95794">
                        <a14:foregroundMark x1="33921" y1="55766" x2="33921" y2="557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731" r="15884"/>
          <a:stretch/>
        </p:blipFill>
        <p:spPr bwMode="auto">
          <a:xfrm>
            <a:off x="539552" y="411510"/>
            <a:ext cx="3617407" cy="4295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29718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6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capiA\Desktop\16lz22c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6282" r="95794">
                        <a14:foregroundMark x1="33921" y1="55766" x2="33921" y2="55766"/>
                        <a14:backgroundMark x1="41384" y1="34596" x2="41384" y2="34596"/>
                        <a14:backgroundMark x1="37449" y1="37522" x2="37449" y2="37522"/>
                        <a14:backgroundMark x1="35685" y1="35112" x2="35685" y2="35112"/>
                        <a14:backgroundMark x1="35142" y1="49570" x2="35142" y2="49570"/>
                        <a14:backgroundMark x1="61872" y1="34423" x2="61872" y2="34423"/>
                        <a14:backgroundMark x1="60516" y1="38210" x2="60516" y2="38210"/>
                        <a14:backgroundMark x1="56309" y1="37522" x2="56309" y2="37522"/>
                        <a14:backgroundMark x1="55902" y1="33735" x2="55902" y2="33735"/>
                        <a14:backgroundMark x1="55360" y1="46988" x2="55360" y2="46988"/>
                        <a14:backgroundMark x1="59294" y1="47332" x2="59294" y2="47332"/>
                        <a14:backgroundMark x1="59973" y1="50602" x2="59973" y2="50602"/>
                        <a14:backgroundMark x1="65400" y1="40792" x2="65400" y2="40792"/>
                        <a14:backgroundMark x1="49254" y1="50947" x2="49254" y2="50947"/>
                        <a14:backgroundMark x1="47083" y1="60413" x2="47083" y2="60413"/>
                        <a14:backgroundMark x1="47083" y1="53873" x2="47083" y2="53873"/>
                        <a14:backgroundMark x1="50611" y1="58692" x2="50611" y2="58692"/>
                        <a14:backgroundMark x1="51560" y1="61446" x2="51560" y2="61446"/>
                        <a14:backgroundMark x1="50068" y1="64372" x2="50068" y2="64372"/>
                        <a14:backgroundMark x1="48168" y1="63855" x2="48168" y2="63855"/>
                        <a14:backgroundMark x1="57802" y1="57831" x2="57802" y2="57831"/>
                        <a14:backgroundMark x1="57802" y1="74699" x2="57802" y2="74699"/>
                        <a14:backgroundMark x1="54681" y1="72978" x2="54681" y2="72978"/>
                        <a14:backgroundMark x1="51289" y1="76936" x2="51289" y2="76936"/>
                        <a14:backgroundMark x1="64722" y1="63167" x2="64722" y2="63167"/>
                        <a14:backgroundMark x1="62958" y1="61790" x2="62958" y2="61790"/>
                        <a14:backgroundMark x1="59566" y1="68158" x2="59566" y2="68158"/>
                        <a14:backgroundMark x1="57802" y1="69191" x2="57802" y2="69191"/>
                        <a14:backgroundMark x1="53189" y1="71601" x2="53189" y2="71601"/>
                        <a14:backgroundMark x1="42062" y1="50775" x2="42062" y2="50775"/>
                        <a14:backgroundMark x1="52374" y1="39759" x2="52374" y2="39759"/>
                        <a14:backgroundMark x1="54138" y1="60413" x2="54138" y2="60413"/>
                        <a14:backgroundMark x1="45997" y1="55250" x2="45997" y2="55250"/>
                        <a14:backgroundMark x1="45862" y1="58520" x2="45862" y2="58520"/>
                        <a14:backgroundMark x1="49525" y1="59208" x2="49525" y2="59208"/>
                        <a14:backgroundMark x1="41791" y1="62995" x2="41791" y2="62995"/>
                        <a14:backgroundMark x1="41791" y1="62995" x2="41791" y2="62995"/>
                        <a14:backgroundMark x1="37178" y1="57315" x2="37178" y2="57315"/>
                        <a14:backgroundMark x1="38942" y1="57315" x2="38942" y2="57315"/>
                        <a14:backgroundMark x1="38670" y1="67126" x2="38670" y2="67126"/>
                        <a14:backgroundMark x1="38263" y1="70568" x2="38263" y2="70568"/>
                        <a14:backgroundMark x1="36364" y1="70224" x2="36364" y2="70224"/>
                        <a14:backgroundMark x1="42334" y1="74010" x2="42334" y2="74010"/>
                        <a14:backgroundMark x1="40299" y1="75731" x2="40299" y2="75731"/>
                        <a14:backgroundMark x1="44912" y1="68847" x2="44912" y2="68847"/>
                        <a14:backgroundMark x1="42605" y1="70912" x2="42605" y2="70912"/>
                        <a14:backgroundMark x1="58345" y1="50602" x2="58345" y2="506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731" r="15884"/>
          <a:stretch/>
        </p:blipFill>
        <p:spPr bwMode="auto">
          <a:xfrm>
            <a:off x="5004048" y="411510"/>
            <a:ext cx="3617407" cy="4295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539552" y="1491630"/>
            <a:ext cx="44644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Consta </a:t>
            </a:r>
            <a:r>
              <a:rPr lang="es-MX" sz="1600" dirty="0"/>
              <a:t>en el acta que por armas </a:t>
            </a:r>
            <a:r>
              <a:rPr lang="es-MX" sz="1600" dirty="0" smtClean="0"/>
              <a:t>manifestaron</a:t>
            </a:r>
          </a:p>
          <a:p>
            <a:pPr lvl="0" algn="ctr"/>
            <a:r>
              <a:rPr lang="es-MX" sz="1600" dirty="0">
                <a:solidFill>
                  <a:prstClr val="black"/>
                </a:solidFill>
              </a:rPr>
              <a:t>“un escudo cuartelado de cuatro </a:t>
            </a:r>
            <a:r>
              <a:rPr lang="es-MX" sz="1600" dirty="0" smtClean="0">
                <a:solidFill>
                  <a:prstClr val="black"/>
                </a:solidFill>
              </a:rPr>
              <a:t>cuarteles</a:t>
            </a:r>
            <a:endParaRPr lang="es-MX" sz="1600" dirty="0"/>
          </a:p>
        </p:txBody>
      </p:sp>
      <p:sp>
        <p:nvSpPr>
          <p:cNvPr id="10" name="9 Rectángulo"/>
          <p:cNvSpPr/>
          <p:nvPr/>
        </p:nvSpPr>
        <p:spPr>
          <a:xfrm>
            <a:off x="539552" y="2298234"/>
            <a:ext cx="44644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que </a:t>
            </a:r>
            <a:r>
              <a:rPr lang="es-MX" sz="1600" dirty="0"/>
              <a:t>en el primero está un águila negra sobre un tunal con dos flechas en la mano izquierda y otra atravesada por los pies,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al lado derecho tres cañas de maíz </a:t>
            </a:r>
            <a:endParaRPr lang="es-MX" sz="1600" dirty="0" smtClean="0"/>
          </a:p>
          <a:p>
            <a:pPr algn="ctr"/>
            <a:r>
              <a:rPr lang="es-MX" sz="1600" dirty="0" smtClean="0"/>
              <a:t>con </a:t>
            </a:r>
            <a:r>
              <a:rPr lang="es-MX" sz="1600" dirty="0"/>
              <a:t>sus espigas de oro que los naturales llaman </a:t>
            </a:r>
            <a:r>
              <a:rPr lang="es-MX" sz="1600" dirty="0" err="1"/>
              <a:t>miáhuatl</a:t>
            </a:r>
            <a:r>
              <a:rPr lang="es-MX" sz="1600" dirty="0"/>
              <a:t> en campo azul</a:t>
            </a:r>
            <a:r>
              <a:rPr lang="es-MX" sz="1600" dirty="0" smtClean="0"/>
              <a:t>.</a:t>
            </a:r>
            <a:endParaRPr lang="es-MX" sz="1600" dirty="0"/>
          </a:p>
        </p:txBody>
      </p:sp>
      <p:pic>
        <p:nvPicPr>
          <p:cNvPr id="11" name="Picture 2" descr="C:\Users\capiA\Desktop\16lz22c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6282" r="95794">
                        <a14:foregroundMark x1="33921" y1="55766" x2="33921" y2="557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731" r="15884"/>
          <a:stretch/>
        </p:blipFill>
        <p:spPr bwMode="auto">
          <a:xfrm>
            <a:off x="5004048" y="411510"/>
            <a:ext cx="3617407" cy="4295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capiA\Desktop\16lz22c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465" b="54561" l="31208" r="49932"/>
                    </a14:imgEffect>
                    <a14:imgEffect>
                      <a14:sharpenSoften amount="-15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342" t="30654" r="48927" b="45253"/>
          <a:stretch/>
        </p:blipFill>
        <p:spPr bwMode="auto">
          <a:xfrm>
            <a:off x="5004048" y="843558"/>
            <a:ext cx="2692957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capiA\Desktop\16lz22c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809" b="53012" l="51018" r="678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219" t="30090" r="31521" b="45721"/>
          <a:stretch/>
        </p:blipFill>
        <p:spPr bwMode="auto">
          <a:xfrm>
            <a:off x="6156176" y="843558"/>
            <a:ext cx="2592288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539552" y="1131590"/>
            <a:ext cx="460851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El </a:t>
            </a:r>
            <a:r>
              <a:rPr lang="es-MX" sz="1600" dirty="0"/>
              <a:t>segundo cuartel con águila negra </a:t>
            </a:r>
            <a:endParaRPr lang="es-MX" sz="1600" dirty="0" smtClean="0"/>
          </a:p>
          <a:p>
            <a:pPr algn="ctr"/>
            <a:r>
              <a:rPr lang="es-MX" sz="1600" dirty="0" smtClean="0"/>
              <a:t>en </a:t>
            </a:r>
            <a:r>
              <a:rPr lang="es-MX" sz="1600" dirty="0"/>
              <a:t>campo blanco con el pico dorado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puesto un pie dorado sobre un </a:t>
            </a:r>
            <a:r>
              <a:rPr lang="es-MX" sz="1600" dirty="0" err="1"/>
              <a:t>teponaxtle</a:t>
            </a:r>
            <a:r>
              <a:rPr lang="es-MX" sz="1600" dirty="0"/>
              <a:t>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el otro levantado agarrando dos flechas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al lado derecho de la dicha águila </a:t>
            </a:r>
            <a:endParaRPr lang="es-MX" sz="1600" dirty="0" smtClean="0"/>
          </a:p>
          <a:p>
            <a:pPr algn="ctr"/>
            <a:r>
              <a:rPr lang="es-MX" sz="1600" dirty="0" smtClean="0"/>
              <a:t>un </a:t>
            </a:r>
            <a:r>
              <a:rPr lang="es-MX" sz="1600" dirty="0" err="1"/>
              <a:t>ayácaxtle</a:t>
            </a:r>
            <a:r>
              <a:rPr lang="es-MX" sz="1600" dirty="0"/>
              <a:t> que es instrumento </a:t>
            </a:r>
            <a:endParaRPr lang="es-MX" sz="1600" dirty="0" smtClean="0"/>
          </a:p>
          <a:p>
            <a:pPr algn="ctr"/>
            <a:r>
              <a:rPr lang="es-MX" sz="1600" dirty="0" smtClean="0"/>
              <a:t>con </a:t>
            </a:r>
            <a:r>
              <a:rPr lang="es-MX" sz="1600" dirty="0"/>
              <a:t>que tocan y bailan los naturales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poco más abajo un </a:t>
            </a:r>
            <a:r>
              <a:rPr lang="es-MX" sz="1600" dirty="0" err="1"/>
              <a:t>atambor</a:t>
            </a:r>
            <a:r>
              <a:rPr lang="es-MX" sz="1600" dirty="0"/>
              <a:t>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al lado izquierdo dos lados del </a:t>
            </a:r>
            <a:r>
              <a:rPr lang="es-MX" sz="1600" dirty="0" err="1"/>
              <a:t>teponaxtle</a:t>
            </a:r>
            <a:r>
              <a:rPr lang="es-MX" sz="1600" dirty="0"/>
              <a:t>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más abajo un quetzale con que bailan </a:t>
            </a:r>
            <a:endParaRPr lang="es-MX" sz="1600" dirty="0" smtClean="0"/>
          </a:p>
          <a:p>
            <a:pPr algn="ctr"/>
            <a:r>
              <a:rPr lang="es-MX" sz="1600" dirty="0" smtClean="0"/>
              <a:t>como </a:t>
            </a:r>
            <a:r>
              <a:rPr lang="es-MX" sz="1600" dirty="0"/>
              <a:t>que les agarran una mano por el pie</a:t>
            </a:r>
            <a:r>
              <a:rPr lang="es-MX" sz="1600" dirty="0" smtClean="0"/>
              <a:t>.</a:t>
            </a:r>
            <a:endParaRPr lang="es-MX" sz="1600" dirty="0"/>
          </a:p>
        </p:txBody>
      </p:sp>
      <p:sp>
        <p:nvSpPr>
          <p:cNvPr id="15" name="14 Rectángulo"/>
          <p:cNvSpPr/>
          <p:nvPr/>
        </p:nvSpPr>
        <p:spPr>
          <a:xfrm>
            <a:off x="539552" y="279683"/>
            <a:ext cx="44644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En </a:t>
            </a:r>
            <a:r>
              <a:rPr lang="es-MX" sz="1600" dirty="0"/>
              <a:t>el tercer cuartel una manta que hecha </a:t>
            </a:r>
            <a:endParaRPr lang="es-MX" sz="1600" dirty="0" smtClean="0"/>
          </a:p>
          <a:p>
            <a:pPr algn="ctr"/>
            <a:r>
              <a:rPr lang="es-MX" sz="1600" dirty="0" smtClean="0"/>
              <a:t>al </a:t>
            </a:r>
            <a:r>
              <a:rPr lang="es-MX" sz="1600" dirty="0"/>
              <a:t>remate y fin de sus armas una flor colorada que en su lengua llaman </a:t>
            </a:r>
            <a:r>
              <a:rPr lang="es-MX" sz="1600" dirty="0" err="1"/>
              <a:t>matlaxoxóchil</a:t>
            </a:r>
            <a:r>
              <a:rPr lang="es-MX" sz="1600" dirty="0"/>
              <a:t>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un pájaro picando una flor y al pie </a:t>
            </a:r>
            <a:endParaRPr lang="es-MX" sz="1600" dirty="0" smtClean="0"/>
          </a:p>
          <a:p>
            <a:pPr algn="ctr"/>
            <a:r>
              <a:rPr lang="es-MX" sz="1600" dirty="0" smtClean="0"/>
              <a:t>de </a:t>
            </a:r>
            <a:r>
              <a:rPr lang="es-MX" sz="1600" dirty="0"/>
              <a:t>dicha mata un árbol como que sale de él </a:t>
            </a:r>
            <a:endParaRPr lang="es-MX" sz="1600" dirty="0" smtClean="0"/>
          </a:p>
          <a:p>
            <a:pPr algn="ctr"/>
            <a:r>
              <a:rPr lang="es-MX" sz="1600" dirty="0" smtClean="0"/>
              <a:t>a </a:t>
            </a:r>
            <a:r>
              <a:rPr lang="es-MX" sz="1600" dirty="0"/>
              <a:t>quien en su lengua llaman </a:t>
            </a:r>
            <a:r>
              <a:rPr lang="es-MX" sz="1600" dirty="0" smtClean="0"/>
              <a:t>mezquite, </a:t>
            </a:r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al lado </a:t>
            </a:r>
            <a:r>
              <a:rPr lang="es-MX" sz="1600" dirty="0" smtClean="0"/>
              <a:t>derecho </a:t>
            </a:r>
            <a:r>
              <a:rPr lang="es-MX" sz="1600" dirty="0"/>
              <a:t>un castillo sobre un cerro </a:t>
            </a:r>
            <a:endParaRPr lang="es-MX" sz="1600" dirty="0" smtClean="0"/>
          </a:p>
          <a:p>
            <a:pPr algn="ctr"/>
            <a:r>
              <a:rPr lang="es-MX" sz="1600" dirty="0" smtClean="0"/>
              <a:t>que </a:t>
            </a:r>
            <a:r>
              <a:rPr lang="es-MX" sz="1600" dirty="0"/>
              <a:t>tiene debajo una cueva grande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cerca </a:t>
            </a:r>
            <a:r>
              <a:rPr lang="es-MX" sz="1600" dirty="0" smtClean="0"/>
              <a:t>del </a:t>
            </a:r>
            <a:r>
              <a:rPr lang="es-MX" sz="1600" dirty="0"/>
              <a:t>dicho castillo </a:t>
            </a:r>
            <a:endParaRPr lang="es-MX" sz="1600" dirty="0" smtClean="0"/>
          </a:p>
          <a:p>
            <a:pPr algn="ctr"/>
            <a:r>
              <a:rPr lang="es-MX" sz="1600" dirty="0" smtClean="0"/>
              <a:t>algunas </a:t>
            </a:r>
            <a:r>
              <a:rPr lang="es-MX" sz="1600" dirty="0"/>
              <a:t>piedras coloradas </a:t>
            </a:r>
            <a:r>
              <a:rPr lang="es-MX" sz="1600" dirty="0" smtClean="0"/>
              <a:t>y </a:t>
            </a:r>
            <a:r>
              <a:rPr lang="es-MX" sz="1600" dirty="0"/>
              <a:t>blancas,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de cuatro troneras que tiene el dicho castillo salen tres flechas por una parte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en medio de la primera de arriba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la segunda sale un </a:t>
            </a:r>
            <a:r>
              <a:rPr lang="es-MX" sz="1600" dirty="0" err="1"/>
              <a:t>maixquahuitl</a:t>
            </a:r>
            <a:r>
              <a:rPr lang="es-MX" sz="1600" dirty="0"/>
              <a:t>, </a:t>
            </a:r>
            <a:endParaRPr lang="es-MX" sz="1600" dirty="0" smtClean="0"/>
          </a:p>
          <a:p>
            <a:pPr algn="ctr"/>
            <a:r>
              <a:rPr lang="es-MX" sz="1600" dirty="0" smtClean="0"/>
              <a:t>instrumento </a:t>
            </a:r>
            <a:r>
              <a:rPr lang="es-MX" sz="1600" dirty="0"/>
              <a:t>con que peleaban </a:t>
            </a:r>
            <a:endParaRPr lang="es-MX" sz="1600" dirty="0" smtClean="0"/>
          </a:p>
          <a:p>
            <a:pPr algn="ctr"/>
            <a:r>
              <a:rPr lang="es-MX" sz="1600" dirty="0" smtClean="0"/>
              <a:t>en </a:t>
            </a:r>
            <a:r>
              <a:rPr lang="es-MX" sz="1600" dirty="0"/>
              <a:t>su antigüedad y en las otras dos troneras del lado izquierdo salen otras dos flechas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en medio de ellas un </a:t>
            </a:r>
            <a:r>
              <a:rPr lang="es-MX" sz="1600" dirty="0" err="1"/>
              <a:t>maixquahuitl</a:t>
            </a:r>
            <a:r>
              <a:rPr lang="es-MX" sz="1600" dirty="0" smtClean="0"/>
              <a:t>.</a:t>
            </a:r>
            <a:endParaRPr lang="es-MX" sz="1600" dirty="0"/>
          </a:p>
        </p:txBody>
      </p:sp>
      <p:pic>
        <p:nvPicPr>
          <p:cNvPr id="16" name="Picture 2" descr="C:\Users\capiA\Desktop\16lz22c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3873" b="80895" l="32429" r="4925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554" t="53311" r="49389" b="17421"/>
          <a:stretch/>
        </p:blipFill>
        <p:spPr bwMode="auto">
          <a:xfrm>
            <a:off x="5004047" y="1851670"/>
            <a:ext cx="2448273" cy="2964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539552" y="1785535"/>
            <a:ext cx="44644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El </a:t>
            </a:r>
            <a:r>
              <a:rPr lang="es-MX" sz="1600" dirty="0"/>
              <a:t>cuarto cuartel una cabeza </a:t>
            </a:r>
            <a:endParaRPr lang="es-MX" sz="1600" dirty="0" smtClean="0"/>
          </a:p>
          <a:p>
            <a:pPr algn="ctr"/>
            <a:r>
              <a:rPr lang="es-MX" sz="1600" dirty="0" smtClean="0"/>
              <a:t>como </a:t>
            </a:r>
            <a:r>
              <a:rPr lang="es-MX" sz="1600" dirty="0"/>
              <a:t>que está acabada de degollar </a:t>
            </a:r>
            <a:endParaRPr lang="es-MX" sz="1600" dirty="0" smtClean="0"/>
          </a:p>
          <a:p>
            <a:pPr algn="ctr"/>
            <a:r>
              <a:rPr lang="es-MX" sz="1600" dirty="0" smtClean="0"/>
              <a:t>con </a:t>
            </a:r>
            <a:r>
              <a:rPr lang="es-MX" sz="1600" dirty="0"/>
              <a:t>una mano que sale por el lado derecho que la tiene pendiente de los cabellos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por el lado izquierdo otra mano </a:t>
            </a:r>
            <a:endParaRPr lang="es-MX" sz="1600" dirty="0" smtClean="0"/>
          </a:p>
          <a:p>
            <a:pPr algn="ctr"/>
            <a:r>
              <a:rPr lang="es-MX" sz="1600" dirty="0" smtClean="0"/>
              <a:t>que </a:t>
            </a:r>
            <a:r>
              <a:rPr lang="es-MX" sz="1600" dirty="0"/>
              <a:t>tiene asida un arco</a:t>
            </a:r>
            <a:r>
              <a:rPr lang="es-MX" sz="1600" dirty="0" smtClean="0"/>
              <a:t>.</a:t>
            </a:r>
            <a:endParaRPr lang="es-MX" sz="1600" dirty="0"/>
          </a:p>
        </p:txBody>
      </p:sp>
      <p:pic>
        <p:nvPicPr>
          <p:cNvPr id="18" name="Picture 2" descr="C:\Users\capiA\Desktop\16lz22c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4045" b="81756" l="49661" r="67843">
                        <a14:foregroundMark x1="63229" y1="60413" x2="63229" y2="60413"/>
                        <a14:foregroundMark x1="63908" y1="62134" x2="63908" y2="621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907" t="53069" r="31261" b="17663"/>
          <a:stretch/>
        </p:blipFill>
        <p:spPr bwMode="auto">
          <a:xfrm>
            <a:off x="6228184" y="1851670"/>
            <a:ext cx="2543775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18 Rectángulo"/>
          <p:cNvSpPr/>
          <p:nvPr/>
        </p:nvSpPr>
        <p:spPr>
          <a:xfrm>
            <a:off x="611560" y="1275606"/>
            <a:ext cx="446449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En </a:t>
            </a:r>
            <a:r>
              <a:rPr lang="es-MX" sz="1600" dirty="0"/>
              <a:t>medio de dichos cuatro cuarteles </a:t>
            </a:r>
            <a:endParaRPr lang="es-MX" sz="1600" dirty="0" smtClean="0"/>
          </a:p>
          <a:p>
            <a:pPr algn="ctr"/>
            <a:r>
              <a:rPr lang="es-MX" sz="1600" dirty="0" smtClean="0"/>
              <a:t>una </a:t>
            </a:r>
            <a:r>
              <a:rPr lang="es-MX" sz="1600" dirty="0"/>
              <a:t>cara que al parecer es </a:t>
            </a:r>
            <a:r>
              <a:rPr lang="es-MX" sz="1600" dirty="0">
                <a:solidFill>
                  <a:prstClr val="black"/>
                </a:solidFill>
              </a:rPr>
              <a:t>de </a:t>
            </a:r>
            <a:r>
              <a:rPr lang="es-MX" sz="1600" dirty="0" err="1">
                <a:solidFill>
                  <a:prstClr val="black"/>
                </a:solidFill>
              </a:rPr>
              <a:t>Chimalpopoca</a:t>
            </a:r>
            <a:r>
              <a:rPr lang="es-MX" sz="1600" dirty="0">
                <a:solidFill>
                  <a:prstClr val="black"/>
                </a:solidFill>
              </a:rPr>
              <a:t> </a:t>
            </a:r>
            <a:endParaRPr lang="es-MX" sz="1600" dirty="0" smtClean="0">
              <a:solidFill>
                <a:prstClr val="black"/>
              </a:solidFill>
            </a:endParaRPr>
          </a:p>
          <a:p>
            <a:pPr algn="ctr"/>
            <a:r>
              <a:rPr lang="es-MX" sz="1600" dirty="0" smtClean="0"/>
              <a:t>según </a:t>
            </a:r>
            <a:r>
              <a:rPr lang="es-MX" sz="1600" dirty="0"/>
              <a:t>dijeron </a:t>
            </a:r>
            <a:r>
              <a:rPr lang="es-MX" sz="1600" dirty="0" smtClean="0"/>
              <a:t>los </a:t>
            </a:r>
            <a:r>
              <a:rPr lang="es-MX" sz="1600" dirty="0"/>
              <a:t>dichos gobernantes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alcaldes, </a:t>
            </a:r>
            <a:endParaRPr lang="es-MX" sz="1600" dirty="0" smtClean="0"/>
          </a:p>
          <a:p>
            <a:pPr algn="ctr"/>
            <a:r>
              <a:rPr lang="es-MX" sz="1600" dirty="0" smtClean="0"/>
              <a:t>, </a:t>
            </a:r>
          </a:p>
          <a:p>
            <a:pPr algn="ctr"/>
            <a:r>
              <a:rPr lang="es-MX" sz="1600" dirty="0" smtClean="0"/>
              <a:t>cabeza </a:t>
            </a:r>
            <a:r>
              <a:rPr lang="es-MX" sz="1600" dirty="0"/>
              <a:t>de ellos y a cuyo gobierno </a:t>
            </a:r>
            <a:endParaRPr lang="es-MX" sz="1600" dirty="0" smtClean="0"/>
          </a:p>
          <a:p>
            <a:pPr algn="ctr"/>
            <a:r>
              <a:rPr lang="es-MX" sz="1600" dirty="0" smtClean="0"/>
              <a:t>estaban </a:t>
            </a:r>
            <a:r>
              <a:rPr lang="es-MX" sz="1600" dirty="0"/>
              <a:t>sujetos en su gentilidad. </a:t>
            </a:r>
            <a:endParaRPr lang="es-MX" sz="1600" dirty="0" smtClean="0"/>
          </a:p>
          <a:p>
            <a:pPr algn="ctr"/>
            <a:endParaRPr lang="es-MX" sz="1600" dirty="0"/>
          </a:p>
          <a:p>
            <a:pPr algn="ctr"/>
            <a:r>
              <a:rPr lang="es-MX" sz="1600" dirty="0" smtClean="0"/>
              <a:t>Las </a:t>
            </a:r>
            <a:r>
              <a:rPr lang="es-MX" sz="1600" dirty="0"/>
              <a:t>cuales armas como dicho es según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cómo están en el escudo presentado</a:t>
            </a:r>
            <a:r>
              <a:rPr lang="es-MX" sz="1600" dirty="0" smtClean="0"/>
              <a:t>…”</a:t>
            </a:r>
            <a:endParaRPr lang="es-MX" sz="1600" dirty="0"/>
          </a:p>
        </p:txBody>
      </p:sp>
      <p:pic>
        <p:nvPicPr>
          <p:cNvPr id="20" name="Picture 2" descr="C:\Users\capiA\Desktop\16lz22c.jp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7332" b="65921" l="44505" r="55360">
                        <a14:foregroundMark x1="48304" y1="63855" x2="48304" y2="63855"/>
                        <a14:foregroundMark x1="47490" y1="64028" x2="47490" y2="64028"/>
                        <a14:foregroundMark x1="48711" y1="64372" x2="48711" y2="643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139" t="46780" r="44038" b="33385"/>
          <a:stretch/>
        </p:blipFill>
        <p:spPr bwMode="auto">
          <a:xfrm>
            <a:off x="5868144" y="1347614"/>
            <a:ext cx="1851131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Multimedia\Imagenes\Fondos\Fondo café clar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5486"/>
            <a:ext cx="8784976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20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0561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9850"/>
                            </p:stCondLst>
                            <p:childTnLst>
                              <p:par>
                                <p:cTn id="24" presetID="22" presetClass="exit" presetSubtype="4" fill="hold" grpId="1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25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xit" presetSubtype="4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28" dur="1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xit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9450"/>
                            </p:stCondLst>
                            <p:childTnLst>
                              <p:par>
                                <p:cTn id="44" presetID="5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2" presetClass="exit" presetSubtype="4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50" dur="1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31650"/>
                            </p:stCondLst>
                            <p:childTnLst>
                              <p:par>
                                <p:cTn id="61" presetID="53" presetClass="exit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2" presetClass="exit" presetSubtype="4" fill="hold" grpId="1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67" dur="1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4950"/>
                            </p:stCondLst>
                            <p:childTnLst>
                              <p:par>
                                <p:cTn id="78" presetID="53" presetClass="exit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2" presetClass="exit" presetSubtype="4" fill="hold" grpId="1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84" dur="1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82450"/>
                            </p:stCondLst>
                            <p:childTnLst>
                              <p:par>
                                <p:cTn id="95" presetID="53" presetClass="exit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2" presetClass="exit" presetSubtype="4" fill="hold" grpId="1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101" dur="1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87450"/>
                            </p:stCondLst>
                            <p:childTnLst>
                              <p:par>
                                <p:cTn id="10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  <p:bldP spid="14" grpId="0"/>
      <p:bldP spid="14" grpId="1"/>
      <p:bldP spid="15" grpId="0"/>
      <p:bldP spid="15" grpId="1"/>
      <p:bldP spid="17" grpId="0"/>
      <p:bldP spid="17" grpId="1"/>
      <p:bldP spid="19" grpId="0"/>
      <p:bldP spid="19" grpId="1"/>
      <p:bldP spid="2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39552" y="279683"/>
            <a:ext cx="82089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Las </a:t>
            </a:r>
            <a:r>
              <a:rPr lang="es-MX" sz="1600" dirty="0"/>
              <a:t>principales actividades económicas del municipio son </a:t>
            </a:r>
            <a:endParaRPr lang="es-MX" sz="1600" dirty="0" smtClean="0"/>
          </a:p>
          <a:p>
            <a:pPr algn="ctr"/>
            <a:r>
              <a:rPr lang="es-MX" sz="1600" dirty="0" smtClean="0"/>
              <a:t>agricultura</a:t>
            </a:r>
            <a:r>
              <a:rPr lang="es-MX" sz="1600" dirty="0"/>
              <a:t>, ganadería, industria, minería, turismo y comercio. </a:t>
            </a:r>
            <a:endParaRPr lang="es-MX" sz="1600" dirty="0" smtClean="0"/>
          </a:p>
          <a:p>
            <a:pPr algn="ctr"/>
            <a:endParaRPr lang="es-MX" sz="1600" dirty="0"/>
          </a:p>
          <a:p>
            <a:pPr algn="ctr"/>
            <a:r>
              <a:rPr lang="es-MX" sz="1600" dirty="0" smtClean="0"/>
              <a:t>La </a:t>
            </a:r>
            <a:r>
              <a:rPr lang="es-MX" sz="1600" dirty="0"/>
              <a:t>principal actividad económica de Tehuacán es la industria avícola, </a:t>
            </a:r>
            <a:endParaRPr lang="es-MX" sz="1600" dirty="0" smtClean="0"/>
          </a:p>
          <a:p>
            <a:pPr algn="ctr"/>
            <a:r>
              <a:rPr lang="es-MX" sz="1600" dirty="0" smtClean="0"/>
              <a:t>esto </a:t>
            </a:r>
            <a:r>
              <a:rPr lang="es-MX" sz="1600" dirty="0"/>
              <a:t>es, la producción de huevo y pollo, lo que la ubica </a:t>
            </a:r>
            <a:endParaRPr lang="es-MX" sz="1600" dirty="0" smtClean="0"/>
          </a:p>
          <a:p>
            <a:pPr algn="ctr"/>
            <a:r>
              <a:rPr lang="es-MX" sz="1600" dirty="0" smtClean="0"/>
              <a:t>en </a:t>
            </a:r>
            <a:r>
              <a:rPr lang="es-MX" sz="1600" dirty="0"/>
              <a:t>el segundo lugar de la producción nacional en la materia. </a:t>
            </a:r>
            <a:endParaRPr lang="es-MX" sz="1600" dirty="0" smtClean="0"/>
          </a:p>
          <a:p>
            <a:pPr algn="ctr"/>
            <a:endParaRPr lang="es-MX" sz="1600" dirty="0" smtClean="0"/>
          </a:p>
          <a:p>
            <a:pPr algn="ctr"/>
            <a:r>
              <a:rPr lang="es-MX" sz="1600" dirty="0" smtClean="0"/>
              <a:t>Por </a:t>
            </a:r>
            <a:r>
              <a:rPr lang="es-MX" sz="1600" dirty="0"/>
              <a:t>otra parte, ocupa lugar relevante en la economía doméstica la industria del vestido, aunque ésta ha declinado en los dos últimos decenios de manera alarmante.</a:t>
            </a:r>
          </a:p>
          <a:p>
            <a:pPr algn="ctr"/>
            <a:endParaRPr lang="es-MX" sz="1600" dirty="0"/>
          </a:p>
          <a:p>
            <a:pPr algn="ctr"/>
            <a:r>
              <a:rPr lang="es-MX" sz="1600" dirty="0" smtClean="0"/>
              <a:t>La </a:t>
            </a:r>
            <a:r>
              <a:rPr lang="es-MX" sz="1600" dirty="0"/>
              <a:t>industria avícola está conformada por un conjunto </a:t>
            </a:r>
            <a:endParaRPr lang="es-MX" sz="1600" dirty="0" smtClean="0"/>
          </a:p>
          <a:p>
            <a:pPr algn="ctr"/>
            <a:r>
              <a:rPr lang="es-MX" sz="1600" dirty="0" smtClean="0"/>
              <a:t>de </a:t>
            </a:r>
            <a:r>
              <a:rPr lang="es-MX" sz="1600" dirty="0"/>
              <a:t>empresas productoras de ave </a:t>
            </a:r>
            <a:r>
              <a:rPr lang="es-MX" sz="1600" dirty="0" smtClean="0"/>
              <a:t>y </a:t>
            </a:r>
            <a:r>
              <a:rPr lang="es-MX" sz="1600" dirty="0"/>
              <a:t>huevo </a:t>
            </a:r>
            <a:endParaRPr lang="es-MX" sz="1600" dirty="0" smtClean="0"/>
          </a:p>
          <a:p>
            <a:pPr algn="ctr"/>
            <a:r>
              <a:rPr lang="es-MX" sz="1600" dirty="0" smtClean="0"/>
              <a:t>que </a:t>
            </a:r>
            <a:r>
              <a:rPr lang="es-MX" sz="1600" dirty="0"/>
              <a:t>económicamente dependen de una familia, </a:t>
            </a:r>
            <a:endParaRPr lang="es-MX" sz="1600" dirty="0" smtClean="0"/>
          </a:p>
          <a:p>
            <a:pPr algn="ctr"/>
            <a:r>
              <a:rPr lang="es-MX" sz="1600" dirty="0" smtClean="0"/>
              <a:t>el </a:t>
            </a:r>
            <a:r>
              <a:rPr lang="es-MX" sz="1600" dirty="0"/>
              <a:t>Grupo </a:t>
            </a:r>
            <a:r>
              <a:rPr lang="es-MX" sz="1600" dirty="0" smtClean="0"/>
              <a:t>Romero que </a:t>
            </a:r>
            <a:r>
              <a:rPr lang="es-MX" sz="1600" dirty="0"/>
              <a:t>domina el mercado del producto. </a:t>
            </a:r>
            <a:endParaRPr lang="es-MX" sz="1600" dirty="0" smtClean="0"/>
          </a:p>
          <a:p>
            <a:pPr algn="ctr"/>
            <a:endParaRPr lang="es-MX" sz="1600" dirty="0"/>
          </a:p>
          <a:p>
            <a:pPr algn="ctr"/>
            <a:r>
              <a:rPr lang="es-MX" sz="1600" dirty="0" smtClean="0"/>
              <a:t>Estas </a:t>
            </a:r>
            <a:r>
              <a:rPr lang="es-MX" sz="1600" dirty="0"/>
              <a:t>empresas con razones sociales y marcas como </a:t>
            </a:r>
            <a:endParaRPr lang="es-MX" sz="1600" dirty="0" smtClean="0"/>
          </a:p>
          <a:p>
            <a:pPr algn="ctr"/>
            <a:r>
              <a:rPr lang="es-MX" sz="1600" dirty="0" smtClean="0"/>
              <a:t>El </a:t>
            </a:r>
            <a:r>
              <a:rPr lang="es-MX" sz="1600" dirty="0"/>
              <a:t>Calvario, Mr. </a:t>
            </a:r>
            <a:r>
              <a:rPr lang="es-MX" sz="1600" dirty="0" err="1"/>
              <a:t>Egg</a:t>
            </a:r>
            <a:r>
              <a:rPr lang="es-MX" sz="1600" dirty="0"/>
              <a:t>, </a:t>
            </a:r>
            <a:r>
              <a:rPr lang="es-MX" sz="1600" dirty="0" smtClean="0"/>
              <a:t>Avícola </a:t>
            </a:r>
            <a:r>
              <a:rPr lang="es-MX" sz="1600" dirty="0"/>
              <a:t>Tehuacán, </a:t>
            </a:r>
            <a:r>
              <a:rPr lang="es-MX" sz="1600" dirty="0" err="1"/>
              <a:t>PATSA</a:t>
            </a:r>
            <a:r>
              <a:rPr lang="es-MX" sz="1600" dirty="0"/>
              <a:t>, </a:t>
            </a:r>
            <a:r>
              <a:rPr lang="es-MX" sz="1600" dirty="0" err="1"/>
              <a:t>IMSA</a:t>
            </a:r>
            <a:r>
              <a:rPr lang="es-MX" sz="1600" dirty="0"/>
              <a:t> y ALPES </a:t>
            </a:r>
            <a:endParaRPr lang="es-MX" sz="1600" dirty="0" smtClean="0"/>
          </a:p>
          <a:p>
            <a:pPr algn="ctr"/>
            <a:r>
              <a:rPr lang="es-MX" sz="1600" dirty="0" smtClean="0"/>
              <a:t>agrupan </a:t>
            </a:r>
            <a:r>
              <a:rPr lang="es-MX" sz="1600" dirty="0"/>
              <a:t>más de 25 millones de aves ponedoras y </a:t>
            </a:r>
            <a:r>
              <a:rPr lang="es-MX" sz="1600" dirty="0" smtClean="0"/>
              <a:t>reproductoras.</a:t>
            </a:r>
            <a:endParaRPr lang="es-MX" sz="1600" dirty="0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9256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9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4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17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63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7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68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1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67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28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87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48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39552" y="556101"/>
            <a:ext cx="813690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Hay </a:t>
            </a:r>
            <a:r>
              <a:rPr lang="es-MX" sz="1600" dirty="0"/>
              <a:t>una gran variedad de zonas turísticas en la región, tanto naturales como culturales</a:t>
            </a:r>
            <a:r>
              <a:rPr lang="es-MX" sz="1600" dirty="0" smtClean="0"/>
              <a:t>.</a:t>
            </a:r>
          </a:p>
          <a:p>
            <a:pPr algn="ctr"/>
            <a:endParaRPr lang="es-MX" sz="1600" dirty="0"/>
          </a:p>
          <a:p>
            <a:pPr algn="ctr"/>
            <a:r>
              <a:rPr lang="es-MX" sz="1600" dirty="0" smtClean="0"/>
              <a:t>Entre </a:t>
            </a:r>
            <a:r>
              <a:rPr lang="es-MX" sz="1600" dirty="0"/>
              <a:t>sus atractivos arquitectónicos están El Complejo Cultural y la Iglesia </a:t>
            </a:r>
            <a:endParaRPr lang="es-MX" sz="1600" dirty="0" smtClean="0"/>
          </a:p>
          <a:p>
            <a:pPr algn="ctr"/>
            <a:r>
              <a:rPr lang="es-MX" sz="1600" dirty="0" smtClean="0"/>
              <a:t>de </a:t>
            </a:r>
            <a:r>
              <a:rPr lang="es-MX" sz="1600" dirty="0"/>
              <a:t>"El Carmen", la Catedral de Tehuacán, la Iglesia de San Francisco, </a:t>
            </a:r>
            <a:endParaRPr lang="es-MX" sz="1600" dirty="0" smtClean="0"/>
          </a:p>
          <a:p>
            <a:pPr algn="ctr"/>
            <a:r>
              <a:rPr lang="es-MX" sz="1600" dirty="0" smtClean="0"/>
              <a:t>el </a:t>
            </a:r>
            <a:r>
              <a:rPr lang="es-MX" sz="1600" dirty="0"/>
              <a:t>Templo del Calvario, la iglesia de San Pedro Apóstol (</a:t>
            </a:r>
            <a:r>
              <a:rPr lang="es-MX" sz="1600" dirty="0" err="1"/>
              <a:t>Ácoquiaco</a:t>
            </a:r>
            <a:r>
              <a:rPr lang="es-MX" sz="1600" dirty="0"/>
              <a:t>), </a:t>
            </a:r>
            <a:endParaRPr lang="es-MX" sz="1600" dirty="0" smtClean="0"/>
          </a:p>
          <a:p>
            <a:pPr algn="ctr"/>
            <a:r>
              <a:rPr lang="es-MX" sz="1600" dirty="0" smtClean="0"/>
              <a:t>la </a:t>
            </a:r>
            <a:r>
              <a:rPr lang="es-MX" sz="1600" dirty="0"/>
              <a:t>Casa de la Cultura y el Museo del Valle de Tehuacán</a:t>
            </a:r>
            <a:r>
              <a:rPr lang="es-MX" sz="1600" dirty="0" smtClean="0"/>
              <a:t>.</a:t>
            </a:r>
          </a:p>
          <a:p>
            <a:pPr algn="ctr"/>
            <a:endParaRPr lang="es-MX" sz="1600" dirty="0"/>
          </a:p>
          <a:p>
            <a:pPr algn="ctr"/>
            <a:r>
              <a:rPr lang="es-MX" sz="1600" dirty="0"/>
              <a:t>Sus atractivos naturales más importantes </a:t>
            </a:r>
            <a:endParaRPr lang="es-MX" sz="1600" dirty="0" smtClean="0"/>
          </a:p>
          <a:p>
            <a:pPr algn="ctr"/>
            <a:r>
              <a:rPr lang="es-MX" sz="1600" dirty="0" smtClean="0"/>
              <a:t>son </a:t>
            </a:r>
            <a:r>
              <a:rPr lang="es-MX" sz="1600" dirty="0"/>
              <a:t>los manantiales de </a:t>
            </a:r>
            <a:r>
              <a:rPr lang="es-MX" sz="1600" dirty="0" err="1"/>
              <a:t>Garci</a:t>
            </a:r>
            <a:r>
              <a:rPr lang="es-MX" sz="1600" dirty="0"/>
              <a:t> Crespo, </a:t>
            </a:r>
            <a:r>
              <a:rPr lang="es-MX" sz="1600" dirty="0" smtClean="0"/>
              <a:t>Peñafiel</a:t>
            </a:r>
            <a:r>
              <a:rPr lang="es-MX" sz="1600" dirty="0"/>
              <a:t>, </a:t>
            </a:r>
            <a:r>
              <a:rPr lang="es-MX" sz="1600" dirty="0" err="1"/>
              <a:t>Balseca</a:t>
            </a:r>
            <a:r>
              <a:rPr lang="es-MX" sz="1600" dirty="0"/>
              <a:t>, El Riego y San Lorenzo; </a:t>
            </a:r>
            <a:endParaRPr lang="es-MX" sz="1600" dirty="0" smtClean="0"/>
          </a:p>
          <a:p>
            <a:pPr algn="ctr"/>
            <a:r>
              <a:rPr lang="es-MX" sz="1600" dirty="0" smtClean="0"/>
              <a:t>es </a:t>
            </a:r>
            <a:r>
              <a:rPr lang="es-MX" sz="1600" dirty="0"/>
              <a:t>la entrada a la Reserva de la biosfera </a:t>
            </a:r>
            <a:r>
              <a:rPr lang="es-MX" sz="1600" dirty="0" smtClean="0"/>
              <a:t>Tehuacán-</a:t>
            </a:r>
            <a:r>
              <a:rPr lang="es-MX" sz="1600" dirty="0" err="1" smtClean="0"/>
              <a:t>Cuicatlán</a:t>
            </a:r>
            <a:r>
              <a:rPr lang="es-MX" sz="1600" dirty="0" smtClean="0"/>
              <a:t> de aproximadamente </a:t>
            </a:r>
          </a:p>
          <a:p>
            <a:pPr algn="ctr"/>
            <a:r>
              <a:rPr lang="es-MX" sz="1600" dirty="0" smtClean="0"/>
              <a:t>medio </a:t>
            </a:r>
            <a:r>
              <a:rPr lang="es-MX" sz="1600" dirty="0"/>
              <a:t>millón de hectáreas de área natural protegida donde se puede admirar </a:t>
            </a:r>
            <a:endParaRPr lang="es-MX" sz="1600" dirty="0" smtClean="0"/>
          </a:p>
          <a:p>
            <a:pPr algn="ctr"/>
            <a:r>
              <a:rPr lang="es-MX" sz="1600" dirty="0" smtClean="0"/>
              <a:t>entre </a:t>
            </a:r>
            <a:r>
              <a:rPr lang="es-MX" sz="1600" dirty="0"/>
              <a:t>otras cosas el santuario de las guacamayas verdes, </a:t>
            </a:r>
            <a:endParaRPr lang="es-MX" sz="1600" dirty="0" smtClean="0"/>
          </a:p>
          <a:p>
            <a:pPr algn="ctr"/>
            <a:r>
              <a:rPr lang="es-MX" sz="1600" dirty="0" smtClean="0"/>
              <a:t>que </a:t>
            </a:r>
            <a:r>
              <a:rPr lang="es-MX" sz="1600" dirty="0"/>
              <a:t>es en donde se encuentra la población de guacamayas verdes más importante </a:t>
            </a:r>
            <a:endParaRPr lang="es-MX" sz="1600" dirty="0" smtClean="0"/>
          </a:p>
          <a:p>
            <a:pPr algn="ctr"/>
            <a:r>
              <a:rPr lang="es-MX" sz="1600" dirty="0" smtClean="0"/>
              <a:t>del </a:t>
            </a:r>
            <a:r>
              <a:rPr lang="es-MX" sz="1600" dirty="0"/>
              <a:t>mundo, aunque lamentablemente solo haya alrededor de cien ejemplares, </a:t>
            </a:r>
            <a:endParaRPr lang="es-MX" sz="1600" dirty="0" smtClean="0"/>
          </a:p>
          <a:p>
            <a:pPr algn="ctr"/>
            <a:r>
              <a:rPr lang="es-MX" sz="1600" dirty="0" smtClean="0"/>
              <a:t>y </a:t>
            </a:r>
            <a:r>
              <a:rPr lang="es-MX" sz="1600" dirty="0"/>
              <a:t>hermosos paisajes donde se puede disfrutar del turismo de naturaleza, </a:t>
            </a:r>
            <a:endParaRPr lang="es-MX" sz="1600" dirty="0" smtClean="0"/>
          </a:p>
          <a:p>
            <a:pPr algn="ctr"/>
            <a:r>
              <a:rPr lang="es-MX" sz="1600" dirty="0" smtClean="0"/>
              <a:t>Jardín </a:t>
            </a:r>
            <a:r>
              <a:rPr lang="es-MX" sz="1600" dirty="0"/>
              <a:t>Botánico de Zapotitlán, San Juan Raya y las Lagunas de San Bernardino</a:t>
            </a:r>
            <a:r>
              <a:rPr lang="es-MX" sz="1600" dirty="0" smtClean="0"/>
              <a:t>.</a:t>
            </a:r>
            <a:endParaRPr lang="es-MX" sz="1600" dirty="0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037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4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9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6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3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6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11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87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64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36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93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67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4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1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84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411760" y="411510"/>
            <a:ext cx="61926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Museo </a:t>
            </a:r>
            <a:r>
              <a:rPr lang="es-MX" sz="1600" dirty="0"/>
              <a:t>de </a:t>
            </a:r>
            <a:r>
              <a:rPr lang="es-MX" sz="1600" dirty="0" err="1"/>
              <a:t>Minerología</a:t>
            </a:r>
            <a:r>
              <a:rPr lang="es-MX" sz="1600" dirty="0" smtClean="0"/>
              <a:t>.</a:t>
            </a:r>
          </a:p>
          <a:p>
            <a:pPr algn="ctr"/>
            <a:endParaRPr lang="es-MX" sz="1600" dirty="0"/>
          </a:p>
          <a:p>
            <a:pPr algn="ctr"/>
            <a:r>
              <a:rPr lang="es-MX" sz="1600" dirty="0"/>
              <a:t>El responsable tras éste museo </a:t>
            </a:r>
            <a:r>
              <a:rPr lang="es-MX" sz="1600" dirty="0" smtClean="0"/>
              <a:t>es el Dr. </a:t>
            </a:r>
            <a:r>
              <a:rPr lang="es-MX" sz="1600" dirty="0"/>
              <a:t>Miguel Romero Sánchez, </a:t>
            </a:r>
            <a:endParaRPr lang="es-MX" sz="1600" dirty="0" smtClean="0"/>
          </a:p>
          <a:p>
            <a:pPr algn="ctr"/>
            <a:r>
              <a:rPr lang="es-MX" sz="1600" dirty="0" smtClean="0"/>
              <a:t>quien </a:t>
            </a:r>
            <a:r>
              <a:rPr lang="es-MX" sz="1600" dirty="0"/>
              <a:t>a lo largo de su vida se dedicó </a:t>
            </a:r>
            <a:r>
              <a:rPr lang="es-MX" sz="1600" dirty="0" smtClean="0"/>
              <a:t>a </a:t>
            </a:r>
            <a:r>
              <a:rPr lang="es-MX" sz="1600" dirty="0"/>
              <a:t>reunir una colección </a:t>
            </a:r>
            <a:endParaRPr lang="es-MX" sz="1600" dirty="0" smtClean="0"/>
          </a:p>
          <a:p>
            <a:pPr algn="ctr"/>
            <a:r>
              <a:rPr lang="es-MX" sz="1600" dirty="0" smtClean="0"/>
              <a:t>de </a:t>
            </a:r>
            <a:r>
              <a:rPr lang="es-MX" sz="1600" dirty="0"/>
              <a:t>más de diez mil muestras de minerales </a:t>
            </a:r>
            <a:endParaRPr lang="es-MX" sz="1600" dirty="0" smtClean="0"/>
          </a:p>
          <a:p>
            <a:pPr algn="ctr"/>
            <a:r>
              <a:rPr lang="es-MX" sz="1600" dirty="0" smtClean="0"/>
              <a:t>que </a:t>
            </a:r>
            <a:r>
              <a:rPr lang="es-MX" sz="1600" dirty="0"/>
              <a:t>dan un panorama histórico </a:t>
            </a:r>
            <a:r>
              <a:rPr lang="es-MX" sz="1600" dirty="0" smtClean="0"/>
              <a:t>y </a:t>
            </a:r>
            <a:r>
              <a:rPr lang="es-MX" sz="1600" dirty="0"/>
              <a:t>geológico de la corteza </a:t>
            </a:r>
            <a:r>
              <a:rPr lang="es-MX" sz="1600" dirty="0" smtClean="0"/>
              <a:t>terrestre.</a:t>
            </a:r>
            <a:endParaRPr lang="es-MX" sz="1600" dirty="0"/>
          </a:p>
        </p:txBody>
      </p:sp>
      <p:pic>
        <p:nvPicPr>
          <p:cNvPr id="2050" name="Picture 2" descr="C:\Users\capiA\Desktop\Dr. Miguel Romero Sanche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16645"/>
            <a:ext cx="1800200" cy="18390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9552" y="2772092"/>
            <a:ext cx="39604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dirty="0" smtClean="0"/>
              <a:t>Abriéndose </a:t>
            </a:r>
            <a:r>
              <a:rPr lang="es-MX" sz="1600" dirty="0"/>
              <a:t>en 1998, </a:t>
            </a:r>
            <a:endParaRPr lang="es-MX" sz="1600" dirty="0" smtClean="0"/>
          </a:p>
          <a:p>
            <a:pPr algn="ctr"/>
            <a:r>
              <a:rPr lang="es-MX" sz="1600" dirty="0" smtClean="0"/>
              <a:t>un </a:t>
            </a:r>
            <a:r>
              <a:rPr lang="es-MX" sz="1600" dirty="0"/>
              <a:t>año después </a:t>
            </a:r>
            <a:endParaRPr lang="es-MX" sz="1600" dirty="0" smtClean="0"/>
          </a:p>
          <a:p>
            <a:pPr algn="ctr"/>
            <a:r>
              <a:rPr lang="es-MX" sz="1600" dirty="0" smtClean="0"/>
              <a:t>de </a:t>
            </a:r>
            <a:r>
              <a:rPr lang="es-MX" sz="1600" dirty="0"/>
              <a:t>la muerte del científico, </a:t>
            </a:r>
            <a:endParaRPr lang="es-MX" sz="1600" dirty="0" smtClean="0"/>
          </a:p>
          <a:p>
            <a:pPr algn="ctr"/>
            <a:r>
              <a:rPr lang="es-MX" sz="1600" dirty="0" smtClean="0"/>
              <a:t>ahora </a:t>
            </a:r>
            <a:r>
              <a:rPr lang="es-MX" sz="1600" dirty="0"/>
              <a:t>tú podrás admirar la forma, </a:t>
            </a:r>
            <a:endParaRPr lang="es-MX" sz="1600" dirty="0" smtClean="0"/>
          </a:p>
          <a:p>
            <a:pPr algn="ctr"/>
            <a:r>
              <a:rPr lang="es-MX" sz="1600" dirty="0" smtClean="0"/>
              <a:t>textura </a:t>
            </a:r>
            <a:r>
              <a:rPr lang="es-MX" sz="1600" dirty="0"/>
              <a:t>y color de estos minerales; </a:t>
            </a:r>
            <a:endParaRPr lang="es-MX" sz="1600" dirty="0" smtClean="0"/>
          </a:p>
          <a:p>
            <a:pPr algn="ctr"/>
            <a:r>
              <a:rPr lang="es-MX" sz="1600" dirty="0" smtClean="0"/>
              <a:t>así </a:t>
            </a:r>
            <a:r>
              <a:rPr lang="es-MX" sz="1600" dirty="0"/>
              <a:t>como una exhibición de rocas, </a:t>
            </a:r>
            <a:endParaRPr lang="es-MX" sz="1600" dirty="0" smtClean="0"/>
          </a:p>
          <a:p>
            <a:pPr algn="ctr"/>
            <a:r>
              <a:rPr lang="es-MX" sz="1600" dirty="0" smtClean="0"/>
              <a:t>fósiles </a:t>
            </a:r>
            <a:r>
              <a:rPr lang="es-MX" sz="1600" dirty="0"/>
              <a:t>y meteoritos</a:t>
            </a:r>
            <a:r>
              <a:rPr lang="es-MX" sz="1600" dirty="0" smtClean="0"/>
              <a:t>.</a:t>
            </a:r>
            <a:endParaRPr lang="es-MX" sz="1600" dirty="0"/>
          </a:p>
        </p:txBody>
      </p:sp>
      <p:pic>
        <p:nvPicPr>
          <p:cNvPr id="2051" name="Picture 3" descr="C:\Users\capiA\Desktop\Difference-Between-a-Rock-and-Mineral-Mineral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681" l="0" r="100000">
                        <a14:foregroundMark x1="14881" y1="14248" x2="14881" y2="14248"/>
                        <a14:foregroundMark x1="8036" y1="11082" x2="8036" y2="11082"/>
                        <a14:foregroundMark x1="5952" y1="15040" x2="5952" y2="15040"/>
                        <a14:foregroundMark x1="55357" y1="9763" x2="55357" y2="9763"/>
                        <a14:foregroundMark x1="51190" y1="16887" x2="51190" y2="16887"/>
                        <a14:foregroundMark x1="46131" y1="12665" x2="46131" y2="12665"/>
                        <a14:foregroundMark x1="48512" y1="8443" x2="48512" y2="8443"/>
                        <a14:foregroundMark x1="58333" y1="17678" x2="58333" y2="17678"/>
                        <a14:foregroundMark x1="44048" y1="24274" x2="44048" y2="24274"/>
                        <a14:foregroundMark x1="42262" y1="16095" x2="42262" y2="16095"/>
                        <a14:foregroundMark x1="23214" y1="13456" x2="23214" y2="13456"/>
                        <a14:foregroundMark x1="86012" y1="16623" x2="86012" y2="16623"/>
                        <a14:foregroundMark x1="86012" y1="16623" x2="86012" y2="16623"/>
                        <a14:foregroundMark x1="77381" y1="25858" x2="77381" y2="25858"/>
                        <a14:foregroundMark x1="12798" y1="62005" x2="12798" y2="62005"/>
                        <a14:foregroundMark x1="13690" y1="55673" x2="13690" y2="55673"/>
                        <a14:foregroundMark x1="15476" y1="45646" x2="15476" y2="45646"/>
                        <a14:foregroundMark x1="17560" y1="51187" x2="17560" y2="51187"/>
                        <a14:foregroundMark x1="22321" y1="66491" x2="22321" y2="66491"/>
                        <a14:foregroundMark x1="17262" y1="57520" x2="17262" y2="57520"/>
                        <a14:foregroundMark x1="21429" y1="56464" x2="21429" y2="56464"/>
                        <a14:foregroundMark x1="84821" y1="52770" x2="84821" y2="52770"/>
                        <a14:foregroundMark x1="85714" y1="48285" x2="85714" y2="48285"/>
                        <a14:foregroundMark x1="80357" y1="44591" x2="80357" y2="44591"/>
                        <a14:foregroundMark x1="72619" y1="49604" x2="72619" y2="49604"/>
                        <a14:foregroundMark x1="84226" y1="26913" x2="84226" y2="26913"/>
                        <a14:foregroundMark x1="79464" y1="18470" x2="79464" y2="18470"/>
                        <a14:foregroundMark x1="81548" y1="9763" x2="81548" y2="9763"/>
                        <a14:foregroundMark x1="85714" y1="11346" x2="85714" y2="11346"/>
                        <a14:foregroundMark x1="25000" y1="82850" x2="25000" y2="82850"/>
                        <a14:foregroundMark x1="12798" y1="83377" x2="12798" y2="83377"/>
                        <a14:foregroundMark x1="16369" y1="81003" x2="16369" y2="81003"/>
                        <a14:foregroundMark x1="35417" y1="91029" x2="35417" y2="91029"/>
                        <a14:foregroundMark x1="33929" y1="88391" x2="33929" y2="88391"/>
                        <a14:foregroundMark x1="30357" y1="84433" x2="30357" y2="84433"/>
                        <a14:foregroundMark x1="19940" y1="86807" x2="19940" y2="86807"/>
                        <a14:foregroundMark x1="23214" y1="90501" x2="23214" y2="90501"/>
                        <a14:foregroundMark x1="13095" y1="90501" x2="13095" y2="90501"/>
                        <a14:foregroundMark x1="7738" y1="91821" x2="7738" y2="91821"/>
                        <a14:foregroundMark x1="6250" y1="84433" x2="6250" y2="84433"/>
                        <a14:foregroundMark x1="6250" y1="82058" x2="6250" y2="82058"/>
                        <a14:foregroundMark x1="6250" y1="78892" x2="6250" y2="78892"/>
                        <a14:foregroundMark x1="8631" y1="53826" x2="8631" y2="53826"/>
                        <a14:foregroundMark x1="10417" y1="51187" x2="10417" y2="51187"/>
                        <a14:foregroundMark x1="8631" y1="65963" x2="8631" y2="65963"/>
                        <a14:foregroundMark x1="6845" y1="62797" x2="6845" y2="62797"/>
                        <a14:foregroundMark x1="85714" y1="76517" x2="85714" y2="76517"/>
                        <a14:foregroundMark x1="79464" y1="88127" x2="79464" y2="88127"/>
                        <a14:foregroundMark x1="89881" y1="89446" x2="89881" y2="89446"/>
                        <a14:foregroundMark x1="87798" y1="84433" x2="87798" y2="84433"/>
                        <a14:foregroundMark x1="88988" y1="78364" x2="88988" y2="78364"/>
                        <a14:foregroundMark x1="79464" y1="84169" x2="79464" y2="84169"/>
                        <a14:foregroundMark x1="83036" y1="94459" x2="83036" y2="94459"/>
                        <a14:foregroundMark x1="75298" y1="94987" x2="75298" y2="94987"/>
                        <a14:foregroundMark x1="91667" y1="21900" x2="91667" y2="21900"/>
                        <a14:foregroundMark x1="91667" y1="45119" x2="91667" y2="45119"/>
                        <a14:foregroundMark x1="93452" y1="53826" x2="93452" y2="53826"/>
                        <a14:foregroundMark x1="87798" y1="58047" x2="87798" y2="58047"/>
                        <a14:foregroundMark x1="87500" y1="47493" x2="87500" y2="47493"/>
                        <a14:foregroundMark x1="77976" y1="41425" x2="77976" y2="41425"/>
                        <a14:foregroundMark x1="74702" y1="40369" x2="74702" y2="40369"/>
                        <a14:foregroundMark x1="75298" y1="31135" x2="75298" y2="31135"/>
                        <a14:foregroundMark x1="65774" y1="24538" x2="65774" y2="24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56455">
            <a:off x="4241607" y="2308518"/>
            <a:ext cx="1894608" cy="2137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capiA\Desktop\different_minerals-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98402">
                        <a14:backgroundMark x1="1843" y1="36556" x2="1843" y2="36556"/>
                        <a14:backgroundMark x1="3456" y1="80060" x2="3456" y2="80060"/>
                        <a14:backgroundMark x1="16359" y1="2417" x2="16359" y2="2417"/>
                        <a14:backgroundMark x1="14516" y1="3021" x2="14516" y2="3021"/>
                        <a14:backgroundMark x1="7834" y1="10272" x2="7834" y2="10272"/>
                        <a14:backgroundMark x1="9677" y1="19637" x2="9677" y2="19637"/>
                        <a14:backgroundMark x1="12442" y1="23263" x2="12442" y2="23263"/>
                        <a14:backgroundMark x1="4608" y1="89728" x2="4608" y2="897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6435">
            <a:off x="6660232" y="2098850"/>
            <a:ext cx="1800200" cy="1380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capiA\Desktop\coleccion9minerales11510.gif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435846"/>
            <a:ext cx="2091617" cy="1451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7492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750"/>
                            </p:stCondLst>
                            <p:childTnLst>
                              <p:par>
                                <p:cTn id="2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195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39552" y="349159"/>
            <a:ext cx="8064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platillo típico más famoso en Tehuacán tuvo sus orígenes en los primeros </a:t>
            </a:r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años del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siglo XVII como resultado del mestizaje de dos culturas, al ser introducido </a:t>
            </a:r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ganado caprino </a:t>
            </a:r>
            <a:endParaRPr lang="es-MX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Nueva España, comenzó el mestizaje alimenticio </a:t>
            </a:r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uno de sus resultados </a:t>
            </a:r>
            <a:endParaRPr lang="es-MX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el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mole de caderas o mole de espinazo, </a:t>
            </a:r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una gran variedad de platillos</a:t>
            </a:r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capiA\Desktop\Tehuacán\fotos tehuacan\mole_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491631"/>
            <a:ext cx="3672408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1479431"/>
            <a:ext cx="453650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año en el mes de octubre, </a:t>
            </a:r>
            <a:endParaRPr lang="es-MX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matanza </a:t>
            </a:r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inicia con un ritual, </a:t>
            </a:r>
            <a:endParaRPr lang="es-MX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después preparar </a:t>
            </a:r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mole de caderas </a:t>
            </a:r>
            <a:endParaRPr lang="es-MX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lleva de verdura ejote ancho</a:t>
            </a:r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endParaRPr lang="es-MX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relata que desde 1784, </a:t>
            </a:r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tercer jueves </a:t>
            </a:r>
            <a:endParaRPr lang="es-MX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 de Octubre, </a:t>
            </a:r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sacrifica el ganado caprino </a:t>
            </a:r>
            <a:endParaRPr lang="es-MX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cual derivará una carne con sabor </a:t>
            </a:r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sazón </a:t>
            </a:r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sinigual.</a:t>
            </a:r>
          </a:p>
          <a:p>
            <a:pPr algn="ctr"/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debe al trato especial que reciben los </a:t>
            </a:r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animales</a:t>
            </a:r>
          </a:p>
          <a:p>
            <a:pPr algn="ctr"/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semanas antes de ser sacrificados, </a:t>
            </a:r>
            <a:endParaRPr lang="es-MX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pues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12 semanas no beben agua </a:t>
            </a:r>
            <a:endParaRPr lang="es-MX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alimentan solo con sal y hierbas del lugar, </a:t>
            </a:r>
            <a:endParaRPr lang="es-MX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provoca un sabor fuerte y característico </a:t>
            </a:r>
            <a:endParaRPr lang="es-MX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carne</a:t>
            </a:r>
            <a:r>
              <a:rPr lang="es-MX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9952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8900"/>
                            </p:stCondLst>
                            <p:childTnLst>
                              <p:par>
                                <p:cTn id="9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3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3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4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4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78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Mis PPS\Mispps para subir\17094_10152948921781006_908968089975039133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52" y="508197"/>
            <a:ext cx="4057156" cy="37917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E:\Mis PPS\Mispps para subir\10353645_10152542250277824_6445668377031848518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08197"/>
            <a:ext cx="3791744" cy="37917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7293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1979712" y="4155926"/>
            <a:ext cx="712879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536351" y="4659982"/>
            <a:ext cx="150014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515966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2843808" y="87475"/>
            <a:ext cx="3384376" cy="4966997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</a:p>
          <a:p>
            <a:pPr lvl="0"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Wikipedia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aria</a:t>
            </a:r>
            <a:endParaRPr lang="es-ES" sz="1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Yanni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26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</a:t>
            </a: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6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042829" y="2225501"/>
            <a:ext cx="5176417" cy="6924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Pasenla</a:t>
            </a: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 Bien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444544" y="4371950"/>
            <a:ext cx="1033232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revoir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01562" y="4378920"/>
            <a:ext cx="137409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Hasta la vista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449252" y="4378919"/>
            <a:ext cx="651140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Chao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932002" y="4378919"/>
            <a:ext cx="1656223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auf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wiedersehen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3347864" y="4515966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52520" y="5313480"/>
            <a:ext cx="3048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39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0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36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0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-1044624" y="57352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white">
                    <a:lumMod val="85000"/>
                  </a:prstClr>
                </a:solidFill>
                <a:latin typeface="Calibri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226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">
        <p:wedge/>
      </p:transition>
    </mc:Choice>
    <mc:Fallback xmlns="">
      <p:transition spd="slow" advClick="0" advTm="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71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8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97" grpId="0"/>
    </p:bld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Adyace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3190</TotalTime>
  <Words>2395</Words>
  <Application>Microsoft Office PowerPoint</Application>
  <PresentationFormat>Presentación en pantalla (16:9)</PresentationFormat>
  <Paragraphs>397</Paragraphs>
  <Slides>41</Slides>
  <Notes>0</Notes>
  <HiddenSlides>1</HiddenSlides>
  <MMClips>2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41</vt:i4>
      </vt:variant>
    </vt:vector>
  </HeadingPairs>
  <TitlesOfParts>
    <vt:vector size="45" baseType="lpstr">
      <vt:lpstr>1_Diseño predeterminado</vt:lpstr>
      <vt:lpstr>1_Tema de Office</vt:lpstr>
      <vt:lpstr>Tema de Office</vt:lpstr>
      <vt:lpstr>6_Tema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Tehuacán</dc:title>
  <dc:creator>Eaglenest</dc:creator>
  <cp:lastModifiedBy>Eaglenest</cp:lastModifiedBy>
  <cp:revision>241</cp:revision>
  <dcterms:created xsi:type="dcterms:W3CDTF">2015-03-21T13:32:37Z</dcterms:created>
  <dcterms:modified xsi:type="dcterms:W3CDTF">2015-07-22T10:06:34Z</dcterms:modified>
</cp:coreProperties>
</file>