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6" r:id="rId3"/>
    <p:sldId id="285" r:id="rId4"/>
    <p:sldId id="307" r:id="rId5"/>
    <p:sldId id="309" r:id="rId6"/>
    <p:sldId id="311" r:id="rId7"/>
    <p:sldId id="312" r:id="rId8"/>
    <p:sldId id="308" r:id="rId9"/>
    <p:sldId id="310" r:id="rId10"/>
    <p:sldId id="272" r:id="rId11"/>
    <p:sldId id="271" r:id="rId12"/>
    <p:sldId id="270" r:id="rId13"/>
    <p:sldId id="268" r:id="rId14"/>
    <p:sldId id="267" r:id="rId15"/>
    <p:sldId id="266" r:id="rId16"/>
    <p:sldId id="289" r:id="rId17"/>
    <p:sldId id="288" r:id="rId18"/>
    <p:sldId id="287" r:id="rId19"/>
    <p:sldId id="284" r:id="rId20"/>
    <p:sldId id="269" r:id="rId21"/>
    <p:sldId id="283" r:id="rId22"/>
    <p:sldId id="305" r:id="rId23"/>
    <p:sldId id="264" r:id="rId24"/>
    <p:sldId id="263" r:id="rId25"/>
    <p:sldId id="262" r:id="rId26"/>
    <p:sldId id="277" r:id="rId27"/>
    <p:sldId id="281" r:id="rId28"/>
    <p:sldId id="280" r:id="rId29"/>
    <p:sldId id="273" r:id="rId30"/>
    <p:sldId id="278" r:id="rId31"/>
    <p:sldId id="276" r:id="rId32"/>
    <p:sldId id="275" r:id="rId33"/>
    <p:sldId id="274" r:id="rId34"/>
    <p:sldId id="293" r:id="rId35"/>
    <p:sldId id="292" r:id="rId36"/>
    <p:sldId id="297" r:id="rId37"/>
    <p:sldId id="296" r:id="rId38"/>
    <p:sldId id="279" r:id="rId39"/>
    <p:sldId id="295" r:id="rId40"/>
    <p:sldId id="294" r:id="rId41"/>
    <p:sldId id="291" r:id="rId42"/>
    <p:sldId id="290" r:id="rId43"/>
    <p:sldId id="261" r:id="rId44"/>
    <p:sldId id="299" r:id="rId45"/>
    <p:sldId id="298" r:id="rId46"/>
    <p:sldId id="260" r:id="rId47"/>
    <p:sldId id="303" r:id="rId48"/>
    <p:sldId id="302" r:id="rId49"/>
    <p:sldId id="301" r:id="rId50"/>
    <p:sldId id="257" r:id="rId51"/>
    <p:sldId id="286" r:id="rId52"/>
    <p:sldId id="304" r:id="rId53"/>
    <p:sldId id="313" r:id="rId5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ltBvTFqjOMwYp5qaV9s4A" hashData="NYAKLWy2sNf98A0mp5g+Qsuhr9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3333FF"/>
    <a:srgbClr val="847048"/>
    <a:srgbClr val="AA9262"/>
    <a:srgbClr val="DAD0BC"/>
    <a:srgbClr val="B9A681"/>
    <a:srgbClr val="582C00"/>
    <a:srgbClr val="BF7911"/>
    <a:srgbClr val="974F19"/>
    <a:srgbClr val="72613E"/>
    <a:srgbClr val="D66B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2237" autoAdjust="0"/>
  </p:normalViewPr>
  <p:slideViewPr>
    <p:cSldViewPr>
      <p:cViewPr>
        <p:scale>
          <a:sx n="40" d="100"/>
          <a:sy n="40" d="100"/>
        </p:scale>
        <p:origin x="-1386"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6207E6-126A-4514-8E9A-1D15C3D6B793}" type="datetimeFigureOut">
              <a:rPr lang="es-ES" smtClean="0"/>
              <a:pPr/>
              <a:t>31/05/2012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C3BCFE-B22D-40E1-8B04-BA9F4AAA8BEA}"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55E9754-32A7-4B85-8D99-C3F6A59CD1B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6207E6-126A-4514-8E9A-1D15C3D6B793}" type="datetimeFigureOut">
              <a:rPr lang="es-ES" smtClean="0"/>
              <a:pPr/>
              <a:t>31/05/2012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C3BCFE-B22D-40E1-8B04-BA9F4AAA8BE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9161E43-4FD9-4910-A2A0-D360C2E943D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gif"/></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54.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55.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56.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9E4F00"/>
          </a:solidFill>
        </p:spPr>
        <p:txBody>
          <a:bodyPr/>
          <a:lstStyle/>
          <a:p>
            <a:endParaRPr lang="es-ES" dirty="0"/>
          </a:p>
        </p:txBody>
      </p:sp>
      <p:pic>
        <p:nvPicPr>
          <p:cNvPr id="4" name="3 Marcador de contenido" descr="42cc11810a19.jpg"/>
          <p:cNvPicPr>
            <a:picLocks noGrp="1" noChangeAspect="1"/>
          </p:cNvPicPr>
          <p:nvPr>
            <p:ph idx="1"/>
          </p:nvPr>
        </p:nvPicPr>
        <p:blipFill>
          <a:blip r:embed="rId3"/>
          <a:stretch>
            <a:fillRect/>
          </a:stretch>
        </p:blipFill>
        <p:spPr>
          <a:xfrm>
            <a:off x="2000232" y="0"/>
            <a:ext cx="5161242" cy="6858000"/>
          </a:xfrm>
          <a:prstGeom prst="rect">
            <a:avLst/>
          </a:prstGeom>
          <a:effectLst/>
        </p:spPr>
      </p:pic>
      <p:sp>
        <p:nvSpPr>
          <p:cNvPr id="5" name="4 Rectángulo"/>
          <p:cNvSpPr/>
          <p:nvPr/>
        </p:nvSpPr>
        <p:spPr>
          <a:xfrm flipH="1">
            <a:off x="0" y="0"/>
            <a:ext cx="714348" cy="6858000"/>
          </a:xfrm>
          <a:prstGeom prst="rect">
            <a:avLst/>
          </a:prstGeom>
          <a:blipFill dpi="0" rotWithShape="1">
            <a:blip r:embed="rId4">
              <a:lum contrast="2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1357290" y="0"/>
            <a:ext cx="642910" cy="6858000"/>
          </a:xfrm>
          <a:prstGeom prst="rect">
            <a:avLst/>
          </a:prstGeom>
          <a:blipFill dpi="0" rotWithShape="1">
            <a:blip r:embed="rId4">
              <a:lum contrast="2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42910" y="0"/>
            <a:ext cx="714380" cy="6858000"/>
          </a:xfrm>
          <a:prstGeom prst="rect">
            <a:avLst/>
          </a:prstGeom>
          <a:blipFill>
            <a:blip r:embed="rId5"/>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7143800" y="0"/>
            <a:ext cx="714348" cy="6858000"/>
          </a:xfrm>
          <a:prstGeom prst="rect">
            <a:avLst/>
          </a:prstGeom>
          <a:blipFill dpi="0" rotWithShape="1">
            <a:blip r:embed="rId4">
              <a:lum contrast="2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8501090" y="0"/>
            <a:ext cx="642910" cy="6858000"/>
          </a:xfrm>
          <a:prstGeom prst="rect">
            <a:avLst/>
          </a:prstGeom>
          <a:blipFill dpi="0" rotWithShape="1">
            <a:blip r:embed="rId4">
              <a:lum contrast="2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786710" y="0"/>
            <a:ext cx="714380" cy="6858000"/>
          </a:xfrm>
          <a:prstGeom prst="rect">
            <a:avLst/>
          </a:prstGeom>
          <a:blipFill>
            <a:blip r:embed="rId5"/>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37742" flipH="1" flipV="1">
            <a:off x="-3811224" y="2224739"/>
            <a:ext cx="49957" cy="51065"/>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689045" flipV="1">
            <a:off x="12034245" y="-38933"/>
            <a:ext cx="45719" cy="4571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871572" flipV="1">
            <a:off x="-2634200" y="-18593"/>
            <a:ext cx="4571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9055765">
            <a:off x="-7551675" y="451835"/>
            <a:ext cx="5050822" cy="541086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3 Marcador de contenido" descr="42cc11810a19.jpg"/>
          <p:cNvPicPr>
            <a:picLocks noChangeAspect="1"/>
          </p:cNvPicPr>
          <p:nvPr/>
        </p:nvPicPr>
        <p:blipFill>
          <a:blip r:embed="rId3"/>
          <a:stretch>
            <a:fillRect/>
          </a:stretch>
        </p:blipFill>
        <p:spPr>
          <a:xfrm>
            <a:off x="2000232" y="0"/>
            <a:ext cx="5161242" cy="6858000"/>
          </a:xfrm>
          <a:prstGeom prst="rect">
            <a:avLst/>
          </a:prstGeom>
          <a:effectLst/>
        </p:spPr>
      </p:pic>
      <p:sp>
        <p:nvSpPr>
          <p:cNvPr id="17" name="16 Rectángulo"/>
          <p:cNvSpPr/>
          <p:nvPr/>
        </p:nvSpPr>
        <p:spPr>
          <a:xfrm>
            <a:off x="1928794" y="0"/>
            <a:ext cx="5214974" cy="6858000"/>
          </a:xfrm>
          <a:prstGeom prst="rect">
            <a:avLst/>
          </a:prstGeom>
          <a:solidFill>
            <a:srgbClr val="9E4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3 Marcador de contenido" descr="42cc11810a19.jpg"/>
          <p:cNvPicPr>
            <a:picLocks noChangeAspect="1"/>
          </p:cNvPicPr>
          <p:nvPr/>
        </p:nvPicPr>
        <p:blipFill>
          <a:blip r:embed="rId3"/>
          <a:stretch>
            <a:fillRect/>
          </a:stretch>
        </p:blipFill>
        <p:spPr>
          <a:xfrm>
            <a:off x="1928794" y="0"/>
            <a:ext cx="5214974" cy="6858000"/>
          </a:xfrm>
          <a:prstGeom prst="rect">
            <a:avLst/>
          </a:prstGeom>
          <a:effectLst/>
        </p:spPr>
      </p:pic>
      <p:pic>
        <p:nvPicPr>
          <p:cNvPr id="19" name="18 Imagen" descr="e12d771bdc8be36d485aa963242ae9c0ad868badda39a3ee5e6b4b0d3255bfef95601890afd80709da39a3ee5e6b4b0d3255bfef95601890afd807095a3f55e754e70feb3dc0086bd40d1d29.gif"/>
          <p:cNvPicPr>
            <a:picLocks noChangeAspect="1"/>
          </p:cNvPicPr>
          <p:nvPr/>
        </p:nvPicPr>
        <p:blipFill>
          <a:blip r:embed="rId6">
            <a:lum bright="-10000" contrast="40000"/>
          </a:blip>
          <a:stretch>
            <a:fillRect/>
          </a:stretch>
        </p:blipFill>
        <p:spPr>
          <a:xfrm>
            <a:off x="1714480" y="0"/>
            <a:ext cx="5756436" cy="1000108"/>
          </a:xfrm>
          <a:prstGeom prst="rect">
            <a:avLst/>
          </a:prstGeom>
        </p:spPr>
      </p:pic>
    </p:spTree>
  </p:cSld>
  <p:clrMapOvr>
    <a:masterClrMapping/>
  </p:clrMapOvr>
  <p:transition advTm="15000">
    <p:sndAc>
      <p:stSnd>
        <p:snd r:embed="rId2" name="Mohabbatein-Humko Humise Chura Lo_[wWw_Atrapadoz_Co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17"/>
                                        </p:tgtEl>
                                      </p:cBhvr>
                                    </p:animEffect>
                                    <p:set>
                                      <p:cBhvr>
                                        <p:cTn id="10" dur="1" fill="hold">
                                          <p:stCondLst>
                                            <p:cond delay="4999"/>
                                          </p:stCondLst>
                                        </p:cTn>
                                        <p:tgtEl>
                                          <p:spTgt spid="1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5000"/>
                                        <p:tgtEl>
                                          <p:spTgt spid="4"/>
                                        </p:tgtEl>
                                      </p:cBhvr>
                                    </p:animEffect>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out)">
                                      <p:cBhvr>
                                        <p:cTn id="27" dur="5000"/>
                                        <p:tgtEl>
                                          <p:spTgt spid="4"/>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67603B"/>
          </a:solidFill>
        </p:spPr>
        <p:txBody>
          <a:bodyPr/>
          <a:lstStyle/>
          <a:p>
            <a:endParaRPr lang="es-ES" dirty="0"/>
          </a:p>
        </p:txBody>
      </p:sp>
      <p:pic>
        <p:nvPicPr>
          <p:cNvPr id="4" name="3 Imagen" descr="taj-mahal-at-nigh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mahal-at-nigh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5000"/>
                                        <p:tgtEl>
                                          <p:spTgt spid="4"/>
                                        </p:tgtEl>
                                      </p:cBhvr>
                                    </p:animEffect>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3000"/>
                                        <p:tgtEl>
                                          <p:spTgt spid="4"/>
                                        </p:tgtEl>
                                      </p:cBhvr>
                                    </p:animEffect>
                                  </p:childTnLst>
                                </p:cTn>
                              </p:par>
                              <p:par>
                                <p:cTn id="24" presetID="17"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fltVal val="0"/>
                                          </p:val>
                                        </p:tav>
                                        <p:tav tm="100000">
                                          <p:val>
                                            <p:strVal val="#ppt_w"/>
                                          </p:val>
                                        </p:tav>
                                      </p:tavLst>
                                    </p:anim>
                                    <p:anim calcmode="lin" valueType="num">
                                      <p:cBhvr>
                                        <p:cTn id="2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redondeado"/>
          <p:cNvSpPr/>
          <p:nvPr/>
        </p:nvSpPr>
        <p:spPr>
          <a:xfrm>
            <a:off x="1000100" y="714356"/>
            <a:ext cx="7358114" cy="5357850"/>
          </a:xfrm>
          <a:prstGeom prst="roundRect">
            <a:avLst/>
          </a:prstGeom>
          <a:solidFill>
            <a:srgbClr val="AA9262"/>
          </a:solidFill>
          <a:ln>
            <a:solidFill>
              <a:srgbClr val="847048"/>
            </a:solidFill>
          </a:ln>
          <a:scene3d>
            <a:camera prst="orthographicFront"/>
            <a:lightRig rig="threePt" dir="t"/>
          </a:scene3d>
          <a:sp3d>
            <a:bevelT w="190500" h="196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1428728" y="1214422"/>
            <a:ext cx="6572295" cy="5324535"/>
          </a:xfrm>
          <a:prstGeom prst="rect">
            <a:avLst/>
          </a:prstGeom>
          <a:noFill/>
        </p:spPr>
        <p:txBody>
          <a:bodyPr wrap="square" rtlCol="0">
            <a:spAutoFit/>
          </a:bodyPr>
          <a:lstStyle/>
          <a:p>
            <a:r>
              <a:rPr lang="es-ES" sz="2000" dirty="0" smtClean="0">
                <a:solidFill>
                  <a:schemeClr val="bg1"/>
                </a:solidFill>
                <a:latin typeface="Script MT Bold" pitchFamily="66" charset="0"/>
              </a:rPr>
              <a:t>El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es un complejo de edificios construido entre 1631 y 1654 en la ciudad de Agra, India, a orillas del río </a:t>
            </a:r>
            <a:r>
              <a:rPr lang="es-ES" sz="2000" dirty="0" err="1" smtClean="0">
                <a:solidFill>
                  <a:schemeClr val="bg1"/>
                </a:solidFill>
                <a:latin typeface="Script MT Bold" pitchFamily="66" charset="0"/>
              </a:rPr>
              <a:t>Yamuna</a:t>
            </a:r>
            <a:r>
              <a:rPr lang="es-ES" sz="2000" dirty="0" smtClean="0">
                <a:solidFill>
                  <a:schemeClr val="bg1"/>
                </a:solidFill>
                <a:latin typeface="Script MT Bold" pitchFamily="66" charset="0"/>
              </a:rPr>
              <a:t>, por el emperador musulmán </a:t>
            </a:r>
            <a:r>
              <a:rPr lang="es-ES" sz="2000" dirty="0" err="1" smtClean="0">
                <a:solidFill>
                  <a:schemeClr val="bg1"/>
                </a:solidFill>
                <a:latin typeface="Script MT Bold" pitchFamily="66" charset="0"/>
              </a:rPr>
              <a:t>Sha</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Jahan</a:t>
            </a:r>
            <a:r>
              <a:rPr lang="es-ES" sz="2000" dirty="0" smtClean="0">
                <a:solidFill>
                  <a:schemeClr val="bg1"/>
                </a:solidFill>
                <a:latin typeface="Script MT Bold" pitchFamily="66" charset="0"/>
              </a:rPr>
              <a:t> de la dinastía mogol. El imponente conjunto se erigió en honor de su esposa favorita, </a:t>
            </a:r>
            <a:r>
              <a:rPr lang="es-ES" sz="2000" dirty="0" err="1" smtClean="0">
                <a:solidFill>
                  <a:schemeClr val="bg1"/>
                </a:solidFill>
                <a:latin typeface="Script MT Bold" pitchFamily="66" charset="0"/>
              </a:rPr>
              <a:t>Arjumand</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Bano</a:t>
            </a:r>
            <a:r>
              <a:rPr lang="es-ES" sz="2000" dirty="0" smtClean="0">
                <a:solidFill>
                  <a:schemeClr val="bg1"/>
                </a:solidFill>
                <a:latin typeface="Script MT Bold" pitchFamily="66" charset="0"/>
              </a:rPr>
              <a:t> Begum — más conocida como </a:t>
            </a:r>
            <a:r>
              <a:rPr lang="es-ES" sz="2000" dirty="0" err="1" smtClean="0">
                <a:solidFill>
                  <a:schemeClr val="bg1"/>
                </a:solidFill>
                <a:latin typeface="Script MT Bold" pitchFamily="66" charset="0"/>
              </a:rPr>
              <a:t>Mumtaz</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 quien murió dando a luz a su 14º hijo, y se estima que la construcción demandó el esfuerzo de unos 20.000 obreros.. El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está considerado el más bello ejemplo de arquitectura mogola, estilo que combina elementos de la arquitectura islámica, persa, india e incluso turca. El monumento ha logrado especial notoriedad por el carácter romántico de su inspiración. Aunque el mausoleo cubierto por la cúpula de mármol blanco es la parte más conocida, el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es un conjunto de edificios integrados. </a:t>
            </a:r>
          </a:p>
          <a:p>
            <a:endParaRPr lang="es-ES" sz="2000" dirty="0" smtClean="0">
              <a:solidFill>
                <a:schemeClr val="bg1"/>
              </a:solidFill>
              <a:latin typeface="Script MT Bold" pitchFamily="66" charset="0"/>
            </a:endParaRPr>
          </a:p>
          <a:p>
            <a:r>
              <a:rPr lang="es-ES" sz="2000" dirty="0" smtClean="0">
                <a:solidFill>
                  <a:schemeClr val="bg1"/>
                </a:solidFill>
                <a:latin typeface="Script MT Bold" pitchFamily="66" charset="0"/>
              </a:rPr>
              <a:t/>
            </a:r>
            <a:br>
              <a:rPr lang="es-ES" sz="2000" dirty="0" smtClean="0">
                <a:solidFill>
                  <a:schemeClr val="bg1"/>
                </a:solidFill>
                <a:latin typeface="Script MT Bold" pitchFamily="66" charset="0"/>
              </a:rPr>
            </a:br>
            <a:endParaRPr lang="es-ES" sz="2000" dirty="0">
              <a:solidFill>
                <a:schemeClr val="bg1"/>
              </a:solidFill>
              <a:latin typeface="Script MT Bold" pitchFamily="66" charset="0"/>
            </a:endParaRPr>
          </a:p>
        </p:txBody>
      </p:sp>
    </p:spTree>
  </p:cSld>
  <p:clrMapOvr>
    <a:masterClrMapping/>
  </p:clrMapOvr>
  <p:transition advTm="3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redondeado"/>
          <p:cNvSpPr/>
          <p:nvPr/>
        </p:nvSpPr>
        <p:spPr>
          <a:xfrm>
            <a:off x="1000100" y="714356"/>
            <a:ext cx="7358114" cy="5357850"/>
          </a:xfrm>
          <a:prstGeom prst="roundRect">
            <a:avLst/>
          </a:prstGeom>
          <a:solidFill>
            <a:srgbClr val="AA9262"/>
          </a:solidFill>
          <a:ln>
            <a:solidFill>
              <a:srgbClr val="847048"/>
            </a:solidFill>
          </a:ln>
          <a:scene3d>
            <a:camera prst="orthographicFront"/>
            <a:lightRig rig="threePt" dir="t"/>
          </a:scene3d>
          <a:sp3d>
            <a:bevelT w="190500" h="196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214414" y="857232"/>
            <a:ext cx="6858048" cy="5016758"/>
          </a:xfrm>
          <a:prstGeom prst="rect">
            <a:avLst/>
          </a:prstGeom>
          <a:noFill/>
        </p:spPr>
        <p:txBody>
          <a:bodyPr wrap="square" rtlCol="0">
            <a:spAutoFit/>
          </a:bodyPr>
          <a:lstStyle/>
          <a:p>
            <a:r>
              <a:rPr lang="es-ES" sz="2000" dirty="0" smtClean="0">
                <a:solidFill>
                  <a:schemeClr val="bg1"/>
                </a:solidFill>
                <a:latin typeface="Script MT Bold" pitchFamily="66" charset="0"/>
              </a:rPr>
              <a:t>                                   Origen e inspiración</a:t>
            </a:r>
          </a:p>
          <a:p>
            <a:r>
              <a:rPr lang="es-ES" sz="2000" dirty="0" smtClean="0">
                <a:solidFill>
                  <a:schemeClr val="bg1"/>
                </a:solidFill>
                <a:latin typeface="Script MT Bold" pitchFamily="66" charset="0"/>
              </a:rPr>
              <a:t>El emperador </a:t>
            </a:r>
            <a:r>
              <a:rPr lang="es-ES" sz="2000" dirty="0" err="1" smtClean="0">
                <a:solidFill>
                  <a:schemeClr val="bg1"/>
                </a:solidFill>
                <a:latin typeface="Script MT Bold" pitchFamily="66" charset="0"/>
              </a:rPr>
              <a:t>Sha</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Jahan</a:t>
            </a:r>
            <a:r>
              <a:rPr lang="es-ES" sz="2000" dirty="0" smtClean="0">
                <a:solidFill>
                  <a:schemeClr val="bg1"/>
                </a:solidFill>
                <a:latin typeface="Script MT Bold" pitchFamily="66" charset="0"/>
              </a:rPr>
              <a:t> fue un prolífico mecenas, con recursos prácticamente ilimitados. Bajo su tutela se construyeron los palacios y jardines de </a:t>
            </a:r>
            <a:r>
              <a:rPr lang="es-ES" sz="2000" dirty="0" err="1" smtClean="0">
                <a:solidFill>
                  <a:schemeClr val="bg1"/>
                </a:solidFill>
                <a:latin typeface="Script MT Bold" pitchFamily="66" charset="0"/>
              </a:rPr>
              <a:t>Shalimar</a:t>
            </a:r>
            <a:r>
              <a:rPr lang="es-ES" sz="2000" dirty="0" smtClean="0">
                <a:solidFill>
                  <a:schemeClr val="bg1"/>
                </a:solidFill>
                <a:latin typeface="Script MT Bold" pitchFamily="66" charset="0"/>
              </a:rPr>
              <a:t> en Lahore, también en honor de su esposa.</a:t>
            </a:r>
            <a:br>
              <a:rPr lang="es-ES" sz="2000" dirty="0" smtClean="0">
                <a:solidFill>
                  <a:schemeClr val="bg1"/>
                </a:solidFill>
                <a:latin typeface="Script MT Bold" pitchFamily="66" charset="0"/>
              </a:rPr>
            </a:br>
            <a:r>
              <a:rPr lang="es-ES" sz="2000" dirty="0" err="1" smtClean="0">
                <a:solidFill>
                  <a:schemeClr val="bg1"/>
                </a:solidFill>
                <a:latin typeface="Script MT Bold" pitchFamily="66" charset="0"/>
              </a:rPr>
              <a:t>Mumtaz</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dio a su esposo catorce hijos, pero falleció en el último parto y el emperador, desconsolado, inició casi enseguida la construcción del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como ofrenda póstuma. Todos los detalles del edificio muestran su naturaleza romántica, y el conjunto hace alarde de una estética espléndida. En oportunidad de una visita realizada en 1663, el explorador francés François </a:t>
            </a:r>
            <a:r>
              <a:rPr lang="es-ES" sz="2000" dirty="0" err="1" smtClean="0">
                <a:solidFill>
                  <a:schemeClr val="bg1"/>
                </a:solidFill>
                <a:latin typeface="Script MT Bold" pitchFamily="66" charset="0"/>
              </a:rPr>
              <a:t>Bernier</a:t>
            </a:r>
            <a:r>
              <a:rPr lang="es-ES" sz="2000" dirty="0" smtClean="0">
                <a:solidFill>
                  <a:schemeClr val="bg1"/>
                </a:solidFill>
                <a:latin typeface="Script MT Bold" pitchFamily="66" charset="0"/>
              </a:rPr>
              <a:t> realizó el siguiente retrato del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y de los motivos del emperador para construirlo:</a:t>
            </a:r>
            <a:br>
              <a:rPr lang="es-ES" sz="2000" dirty="0" smtClean="0">
                <a:solidFill>
                  <a:schemeClr val="bg1"/>
                </a:solidFill>
                <a:latin typeface="Script MT Bold" pitchFamily="66" charset="0"/>
              </a:rPr>
            </a:br>
            <a:r>
              <a:rPr lang="es-ES" sz="2000" dirty="0" smtClean="0">
                <a:solidFill>
                  <a:schemeClr val="bg1"/>
                </a:solidFill>
                <a:latin typeface="Script MT Bold" pitchFamily="66" charset="0"/>
              </a:rPr>
              <a:t>Completaré esta carta con una descripción de los dos maravillosos mausoleos que otorgan total superioridad a Agra sobre Delhi.</a:t>
            </a:r>
          </a:p>
          <a:p>
            <a:endParaRPr lang="es-ES" sz="2000" dirty="0">
              <a:solidFill>
                <a:schemeClr val="bg1"/>
              </a:solidFill>
              <a:latin typeface="Script MT Bold" pitchFamily="66" charset="0"/>
            </a:endParaRPr>
          </a:p>
        </p:txBody>
      </p:sp>
    </p:spTree>
  </p:cSld>
  <p:clrMapOvr>
    <a:masterClrMapping/>
  </p:clrMapOvr>
  <p:transition advTm="3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redondeado"/>
          <p:cNvSpPr/>
          <p:nvPr/>
        </p:nvSpPr>
        <p:spPr>
          <a:xfrm>
            <a:off x="1000100" y="714356"/>
            <a:ext cx="7358114" cy="5357850"/>
          </a:xfrm>
          <a:prstGeom prst="roundRect">
            <a:avLst/>
          </a:prstGeom>
          <a:solidFill>
            <a:srgbClr val="AA9262"/>
          </a:solidFill>
          <a:ln>
            <a:solidFill>
              <a:srgbClr val="847048"/>
            </a:solidFill>
          </a:ln>
          <a:scene3d>
            <a:camera prst="orthographicFront"/>
            <a:lightRig rig="threePt" dir="t"/>
          </a:scene3d>
          <a:sp3d>
            <a:bevelT w="190500" h="196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714480" y="2143116"/>
            <a:ext cx="6000792" cy="2554545"/>
          </a:xfrm>
          <a:prstGeom prst="rect">
            <a:avLst/>
          </a:prstGeom>
          <a:noFill/>
        </p:spPr>
        <p:txBody>
          <a:bodyPr wrap="square" rtlCol="0">
            <a:spAutoFit/>
          </a:bodyPr>
          <a:lstStyle/>
          <a:p>
            <a:r>
              <a:rPr lang="es-ES" sz="2000" dirty="0" smtClean="0">
                <a:solidFill>
                  <a:schemeClr val="bg1"/>
                </a:solidFill>
                <a:latin typeface="Script MT Bold" pitchFamily="66" charset="0"/>
              </a:rPr>
              <a:t>Uno de ellos fue erigido por </a:t>
            </a:r>
            <a:r>
              <a:rPr lang="es-ES" sz="2000" dirty="0" err="1" smtClean="0">
                <a:solidFill>
                  <a:schemeClr val="bg1"/>
                </a:solidFill>
                <a:latin typeface="Script MT Bold" pitchFamily="66" charset="0"/>
              </a:rPr>
              <a:t>Jehan-guyre</a:t>
            </a:r>
            <a:r>
              <a:rPr lang="es-ES" sz="2000" dirty="0" smtClean="0">
                <a:solidFill>
                  <a:schemeClr val="bg1"/>
                </a:solidFill>
                <a:latin typeface="Script MT Bold" pitchFamily="66" charset="0"/>
              </a:rPr>
              <a:t> (sic) en honor de su padre </a:t>
            </a:r>
            <a:r>
              <a:rPr lang="es-ES" sz="2000" dirty="0" err="1" smtClean="0">
                <a:solidFill>
                  <a:schemeClr val="bg1"/>
                </a:solidFill>
                <a:latin typeface="Script MT Bold" pitchFamily="66" charset="0"/>
              </a:rPr>
              <a:t>Ekbar</a:t>
            </a:r>
            <a:r>
              <a:rPr lang="es-ES" sz="2000" dirty="0" smtClean="0">
                <a:solidFill>
                  <a:schemeClr val="bg1"/>
                </a:solidFill>
                <a:latin typeface="Script MT Bold" pitchFamily="66" charset="0"/>
              </a:rPr>
              <a:t>, y </a:t>
            </a:r>
            <a:r>
              <a:rPr lang="es-ES" sz="2000" dirty="0" err="1" smtClean="0">
                <a:solidFill>
                  <a:schemeClr val="bg1"/>
                </a:solidFill>
                <a:latin typeface="Script MT Bold" pitchFamily="66" charset="0"/>
              </a:rPr>
              <a:t>Chah-Jehan</a:t>
            </a:r>
            <a:r>
              <a:rPr lang="es-ES" sz="2000" dirty="0" smtClean="0">
                <a:solidFill>
                  <a:schemeClr val="bg1"/>
                </a:solidFill>
                <a:latin typeface="Script MT Bold" pitchFamily="66" charset="0"/>
              </a:rPr>
              <a:t> levantó el otro, de extraordinaria y celebrada belleza, en memoria de su esposa </a:t>
            </a:r>
            <a:r>
              <a:rPr lang="es-ES" sz="2000" dirty="0" err="1" smtClean="0">
                <a:solidFill>
                  <a:schemeClr val="bg1"/>
                </a:solidFill>
                <a:latin typeface="Script MT Bold" pitchFamily="66" charset="0"/>
              </a:rPr>
              <a:t>Tage</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Mehale</a:t>
            </a:r>
            <a:r>
              <a:rPr lang="es-ES" sz="2000" dirty="0" smtClean="0">
                <a:solidFill>
                  <a:schemeClr val="bg1"/>
                </a:solidFill>
                <a:latin typeface="Script MT Bold" pitchFamily="66" charset="0"/>
              </a:rPr>
              <a:t>, de quien se dice que su esposo estaba tan enamorado que le fue fiel toda su vida y a su muerte quedó tan afectado que no tardó mucho en seguirla a la tumba».</a:t>
            </a:r>
            <a:br>
              <a:rPr lang="es-ES" sz="2000" dirty="0" smtClean="0">
                <a:solidFill>
                  <a:schemeClr val="bg1"/>
                </a:solidFill>
                <a:latin typeface="Script MT Bold" pitchFamily="66" charset="0"/>
              </a:rPr>
            </a:br>
            <a:endParaRPr lang="es-ES" sz="2000" dirty="0">
              <a:solidFill>
                <a:schemeClr val="bg1"/>
              </a:solidFill>
              <a:latin typeface="Script MT Bold" pitchFamily="66" charset="0"/>
            </a:endParaRPr>
          </a:p>
        </p:txBody>
      </p:sp>
    </p:spTree>
  </p:cSld>
  <p:clrMapOvr>
    <a:masterClrMapping/>
  </p:clrMapOvr>
  <p:transition advTm="2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redondeado"/>
          <p:cNvSpPr/>
          <p:nvPr/>
        </p:nvSpPr>
        <p:spPr>
          <a:xfrm>
            <a:off x="1000100" y="714356"/>
            <a:ext cx="7358114" cy="5357850"/>
          </a:xfrm>
          <a:prstGeom prst="roundRect">
            <a:avLst/>
          </a:prstGeom>
          <a:solidFill>
            <a:srgbClr val="AA9262"/>
          </a:solidFill>
          <a:ln>
            <a:solidFill>
              <a:srgbClr val="847048"/>
            </a:solidFill>
          </a:ln>
          <a:scene3d>
            <a:camera prst="orthographicFront"/>
            <a:lightRig rig="threePt" dir="t"/>
          </a:scene3d>
          <a:sp3d>
            <a:bevelT w="190500" h="196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1285852" y="785794"/>
            <a:ext cx="6715172" cy="5016758"/>
          </a:xfrm>
          <a:prstGeom prst="rect">
            <a:avLst/>
          </a:prstGeom>
          <a:noFill/>
        </p:spPr>
        <p:txBody>
          <a:bodyPr wrap="square" rtlCol="0">
            <a:spAutoFit/>
          </a:bodyPr>
          <a:lstStyle/>
          <a:p>
            <a:r>
              <a:rPr lang="es-ES" sz="2000" dirty="0" smtClean="0">
                <a:latin typeface="Script MT Bold" pitchFamily="66" charset="0"/>
              </a:rPr>
              <a:t>                                     </a:t>
            </a:r>
            <a:r>
              <a:rPr lang="es-ES" sz="2000" dirty="0" smtClean="0">
                <a:solidFill>
                  <a:schemeClr val="bg1"/>
                </a:solidFill>
                <a:latin typeface="Script MT Bold" pitchFamily="66" charset="0"/>
              </a:rPr>
              <a:t>Síntesis histórica</a:t>
            </a:r>
            <a:br>
              <a:rPr lang="es-ES" sz="2000" dirty="0" smtClean="0">
                <a:solidFill>
                  <a:schemeClr val="bg1"/>
                </a:solidFill>
                <a:latin typeface="Script MT Bold" pitchFamily="66" charset="0"/>
              </a:rPr>
            </a:br>
            <a:r>
              <a:rPr lang="es-ES" sz="2000" dirty="0" smtClean="0">
                <a:solidFill>
                  <a:schemeClr val="bg1"/>
                </a:solidFill>
                <a:latin typeface="Script MT Bold" pitchFamily="66" charset="0"/>
              </a:rPr>
              <a:t>A poco de terminar la obra en 1657, </a:t>
            </a:r>
            <a:r>
              <a:rPr lang="es-ES" sz="2000" dirty="0" err="1" smtClean="0">
                <a:solidFill>
                  <a:schemeClr val="bg1"/>
                </a:solidFill>
                <a:latin typeface="Script MT Bold" pitchFamily="66" charset="0"/>
              </a:rPr>
              <a:t>Sha</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Jahan</a:t>
            </a:r>
            <a:r>
              <a:rPr lang="es-ES" sz="2000" dirty="0" smtClean="0">
                <a:solidFill>
                  <a:schemeClr val="bg1"/>
                </a:solidFill>
                <a:latin typeface="Script MT Bold" pitchFamily="66" charset="0"/>
              </a:rPr>
              <a:t> cayó enfermo y su hijo </a:t>
            </a:r>
            <a:r>
              <a:rPr lang="es-ES" sz="2000" dirty="0" err="1" smtClean="0">
                <a:solidFill>
                  <a:schemeClr val="bg1"/>
                </a:solidFill>
                <a:latin typeface="Script MT Bold" pitchFamily="66" charset="0"/>
              </a:rPr>
              <a:t>Sha</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Shuja</a:t>
            </a:r>
            <a:r>
              <a:rPr lang="es-ES" sz="2000" dirty="0" smtClean="0">
                <a:solidFill>
                  <a:schemeClr val="bg1"/>
                </a:solidFill>
                <a:latin typeface="Script MT Bold" pitchFamily="66" charset="0"/>
              </a:rPr>
              <a:t> se declaró a sí mismo emperador en Bengala, mientras Murad, con el apoyo de su hermano </a:t>
            </a:r>
            <a:r>
              <a:rPr lang="es-ES" sz="2000" dirty="0" err="1" smtClean="0">
                <a:solidFill>
                  <a:schemeClr val="bg1"/>
                </a:solidFill>
                <a:latin typeface="Script MT Bold" pitchFamily="66" charset="0"/>
              </a:rPr>
              <a:t>Aurangzeb</a:t>
            </a:r>
            <a:r>
              <a:rPr lang="es-ES" sz="2000" dirty="0" smtClean="0">
                <a:solidFill>
                  <a:schemeClr val="bg1"/>
                </a:solidFill>
                <a:latin typeface="Script MT Bold" pitchFamily="66" charset="0"/>
              </a:rPr>
              <a:t>, hacía lo mismo en </a:t>
            </a:r>
            <a:r>
              <a:rPr lang="es-ES" sz="2000" dirty="0" err="1" smtClean="0">
                <a:solidFill>
                  <a:schemeClr val="bg1"/>
                </a:solidFill>
                <a:latin typeface="Script MT Bold" pitchFamily="66" charset="0"/>
              </a:rPr>
              <a:t>Gujarat</a:t>
            </a:r>
            <a:r>
              <a:rPr lang="es-ES" sz="2000" dirty="0" smtClean="0">
                <a:solidFill>
                  <a:schemeClr val="bg1"/>
                </a:solidFill>
                <a:latin typeface="Script MT Bold" pitchFamily="66" charset="0"/>
              </a:rPr>
              <a:t>. Cuando </a:t>
            </a:r>
            <a:r>
              <a:rPr lang="es-ES" sz="2000" dirty="0" err="1" smtClean="0">
                <a:solidFill>
                  <a:schemeClr val="bg1"/>
                </a:solidFill>
                <a:latin typeface="Script MT Bold" pitchFamily="66" charset="0"/>
              </a:rPr>
              <a:t>Sha</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Jahan</a:t>
            </a:r>
            <a:r>
              <a:rPr lang="es-ES" sz="2000" dirty="0" smtClean="0">
                <a:solidFill>
                  <a:schemeClr val="bg1"/>
                </a:solidFill>
                <a:latin typeface="Script MT Bold" pitchFamily="66" charset="0"/>
              </a:rPr>
              <a:t>, muy enfermo ya, se rindió a los ataques de sus hijos, </a:t>
            </a:r>
            <a:r>
              <a:rPr lang="es-ES" sz="2000" dirty="0" err="1" smtClean="0">
                <a:solidFill>
                  <a:schemeClr val="bg1"/>
                </a:solidFill>
                <a:latin typeface="Script MT Bold" pitchFamily="66" charset="0"/>
              </a:rPr>
              <a:t>Aurangzeb</a:t>
            </a:r>
            <a:r>
              <a:rPr lang="es-ES" sz="2000" dirty="0" smtClean="0">
                <a:solidFill>
                  <a:schemeClr val="bg1"/>
                </a:solidFill>
                <a:latin typeface="Script MT Bold" pitchFamily="66" charset="0"/>
              </a:rPr>
              <a:t> le permitió seguir con vida en arresto domiciliario que cumplió en el cercano fuerte de Agra. La leyenda cuenta que pasó el resto de sus días mirando por la ventana al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y, después de su muerte en  1666, </a:t>
            </a:r>
            <a:r>
              <a:rPr lang="es-ES" sz="2000" dirty="0" err="1" smtClean="0">
                <a:solidFill>
                  <a:schemeClr val="bg1"/>
                </a:solidFill>
                <a:latin typeface="Script MT Bold" pitchFamily="66" charset="0"/>
              </a:rPr>
              <a:t>Aurangzeb</a:t>
            </a:r>
            <a:r>
              <a:rPr lang="es-ES" sz="2000" dirty="0" smtClean="0">
                <a:solidFill>
                  <a:schemeClr val="bg1"/>
                </a:solidFill>
                <a:latin typeface="Script MT Bold" pitchFamily="66" charset="0"/>
              </a:rPr>
              <a:t> lo sepultó en el mausoleo al lado de su esposa, generando la única ruptura de la perfecta simetría del conjunto.</a:t>
            </a:r>
            <a:r>
              <a:rPr lang="es-ES" sz="2000" dirty="0" smtClean="0"/>
              <a:t> </a:t>
            </a:r>
            <a:r>
              <a:rPr lang="es-ES" sz="2000" dirty="0" smtClean="0">
                <a:solidFill>
                  <a:schemeClr val="bg1"/>
                </a:solidFill>
                <a:latin typeface="Script MT Bold" pitchFamily="66" charset="0"/>
              </a:rPr>
              <a:t>A finales del siglo </a:t>
            </a:r>
            <a:r>
              <a:rPr lang="es-ES" sz="2000" dirty="0" smtClean="0">
                <a:solidFill>
                  <a:schemeClr val="bg1"/>
                </a:solidFill>
                <a:latin typeface="Palatino Linotype" pitchFamily="18" charset="0"/>
              </a:rPr>
              <a:t>XIX </a:t>
            </a:r>
            <a:r>
              <a:rPr lang="es-ES" sz="2000" dirty="0" smtClean="0">
                <a:solidFill>
                  <a:schemeClr val="bg1"/>
                </a:solidFill>
                <a:latin typeface="Script MT Bold" pitchFamily="66" charset="0"/>
              </a:rPr>
              <a:t>varios sectores del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estaban muy deteriorados por falta de mantenimiento y durante la época de la rebelión hindú (1857) fue dañado por soldados británicos, cipayos y oficiales del gobierno, quienes arrancaban piedras semipreciosas y lapislázuli de sus muros</a:t>
            </a:r>
            <a:endParaRPr lang="es-ES" sz="2000" dirty="0">
              <a:solidFill>
                <a:schemeClr val="bg1"/>
              </a:solidFill>
              <a:latin typeface="Script MT Bold" pitchFamily="66" charset="0"/>
            </a:endParaRPr>
          </a:p>
        </p:txBody>
      </p:sp>
    </p:spTree>
  </p:cSld>
  <p:clrMapOvr>
    <a:masterClrMapping/>
  </p:clrMapOvr>
  <p:transition advTm="3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redondeado"/>
          <p:cNvSpPr/>
          <p:nvPr/>
        </p:nvSpPr>
        <p:spPr>
          <a:xfrm>
            <a:off x="1000100" y="714356"/>
            <a:ext cx="7358114" cy="5357850"/>
          </a:xfrm>
          <a:prstGeom prst="roundRect">
            <a:avLst/>
          </a:prstGeom>
          <a:solidFill>
            <a:srgbClr val="AA9262"/>
          </a:solidFill>
          <a:ln>
            <a:solidFill>
              <a:srgbClr val="847048"/>
            </a:solidFill>
          </a:ln>
          <a:scene3d>
            <a:camera prst="orthographicFront"/>
            <a:lightRig rig="threePt" dir="t"/>
          </a:scene3d>
          <a:sp3d>
            <a:bevelT w="190500" h="196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357290" y="1071546"/>
            <a:ext cx="6715172" cy="523220"/>
          </a:xfrm>
          <a:prstGeom prst="rect">
            <a:avLst/>
          </a:prstGeom>
          <a:noFill/>
        </p:spPr>
        <p:txBody>
          <a:bodyPr wrap="square" rtlCol="0">
            <a:spAutoFit/>
          </a:bodyPr>
          <a:lstStyle/>
          <a:p>
            <a:endParaRPr lang="es-ES" sz="2800" dirty="0">
              <a:solidFill>
                <a:schemeClr val="bg1"/>
              </a:solidFill>
              <a:latin typeface="Script MT Bold" pitchFamily="66" charset="0"/>
            </a:endParaRPr>
          </a:p>
        </p:txBody>
      </p:sp>
      <p:sp>
        <p:nvSpPr>
          <p:cNvPr id="6" name="5 CuadroTexto"/>
          <p:cNvSpPr txBox="1"/>
          <p:nvPr/>
        </p:nvSpPr>
        <p:spPr>
          <a:xfrm>
            <a:off x="1500166" y="1071546"/>
            <a:ext cx="6429420" cy="4708981"/>
          </a:xfrm>
          <a:prstGeom prst="rect">
            <a:avLst/>
          </a:prstGeom>
          <a:noFill/>
        </p:spPr>
        <p:txBody>
          <a:bodyPr wrap="square" rtlCol="0">
            <a:spAutoFit/>
          </a:bodyPr>
          <a:lstStyle/>
          <a:p>
            <a:r>
              <a:rPr lang="es-ES" sz="2000" dirty="0" smtClean="0">
                <a:solidFill>
                  <a:schemeClr val="bg1"/>
                </a:solidFill>
                <a:latin typeface="Script MT Bold" pitchFamily="66" charset="0"/>
              </a:rPr>
              <a:t>En 1908 se completó la restauración ordenada por el virrey británico, Lord </a:t>
            </a:r>
            <a:r>
              <a:rPr lang="es-ES" sz="2000" dirty="0" err="1" smtClean="0">
                <a:solidFill>
                  <a:schemeClr val="bg1"/>
                </a:solidFill>
                <a:latin typeface="Script MT Bold" pitchFamily="66" charset="0"/>
              </a:rPr>
              <a:t>Curzon</a:t>
            </a:r>
            <a:r>
              <a:rPr lang="es-ES" sz="2000" dirty="0" smtClean="0">
                <a:solidFill>
                  <a:schemeClr val="bg1"/>
                </a:solidFill>
                <a:latin typeface="Script MT Bold" pitchFamily="66" charset="0"/>
              </a:rPr>
              <a:t>, quien también encargó la gran araña de la cámara interior según el modelo de una similar que se encontraba en una mezquita de El Cairo. </a:t>
            </a:r>
            <a:r>
              <a:rPr lang="es-ES" sz="2000" dirty="0" err="1" smtClean="0">
                <a:solidFill>
                  <a:schemeClr val="bg1"/>
                </a:solidFill>
                <a:latin typeface="Script MT Bold" pitchFamily="66" charset="0"/>
              </a:rPr>
              <a:t>Curzon</a:t>
            </a:r>
            <a:r>
              <a:rPr lang="es-ES" sz="2000" dirty="0" smtClean="0">
                <a:solidFill>
                  <a:schemeClr val="bg1"/>
                </a:solidFill>
                <a:latin typeface="Script MT Bold" pitchFamily="66" charset="0"/>
              </a:rPr>
              <a:t> hizo remodelar también los jardines al estilo inglés que todavía hoy se conservan.</a:t>
            </a:r>
            <a:br>
              <a:rPr lang="es-ES" sz="2000" dirty="0" smtClean="0">
                <a:solidFill>
                  <a:schemeClr val="bg1"/>
                </a:solidFill>
                <a:latin typeface="Script MT Bold" pitchFamily="66" charset="0"/>
              </a:rPr>
            </a:br>
            <a:r>
              <a:rPr lang="es-ES" sz="2000" dirty="0" smtClean="0">
                <a:solidFill>
                  <a:schemeClr val="bg1"/>
                </a:solidFill>
                <a:latin typeface="Script MT Bold" pitchFamily="66" charset="0"/>
              </a:rPr>
              <a:t>Durante el siglo </a:t>
            </a:r>
            <a:r>
              <a:rPr lang="es-ES" sz="2000" dirty="0" smtClean="0">
                <a:solidFill>
                  <a:schemeClr val="bg1"/>
                </a:solidFill>
                <a:latin typeface="Palatino Linotype" pitchFamily="18" charset="0"/>
              </a:rPr>
              <a:t>XX</a:t>
            </a:r>
            <a:r>
              <a:rPr lang="es-ES" sz="2000" dirty="0" smtClean="0">
                <a:solidFill>
                  <a:schemeClr val="bg1"/>
                </a:solidFill>
                <a:latin typeface="Script MT Bold" pitchFamily="66" charset="0"/>
              </a:rPr>
              <a:t> mejoró el cuidado del monumento; en 1942 el gobierno construyó un andamio gigantesco cubriendo la cúpula, en previsión de un ataque aéreo de la </a:t>
            </a:r>
            <a:r>
              <a:rPr lang="es-ES" sz="2000" dirty="0" err="1" smtClean="0">
                <a:solidFill>
                  <a:schemeClr val="bg1"/>
                </a:solidFill>
                <a:latin typeface="Script MT Bold" pitchFamily="66" charset="0"/>
              </a:rPr>
              <a:t>Luftwaffe</a:t>
            </a:r>
            <a:r>
              <a:rPr lang="es-ES" sz="2000" dirty="0" smtClean="0">
                <a:solidFill>
                  <a:schemeClr val="bg1"/>
                </a:solidFill>
                <a:latin typeface="Script MT Bold" pitchFamily="66" charset="0"/>
              </a:rPr>
              <a:t> y, posteriormente, de la fuerza aérea japonesa. Esta protección se volvió a erigir durante las guerras entre India y Pakistán de 1965 y 1971.</a:t>
            </a:r>
          </a:p>
          <a:p>
            <a:r>
              <a:rPr lang="es-ES" sz="2000" dirty="0" smtClean="0">
                <a:solidFill>
                  <a:schemeClr val="bg1"/>
                </a:solidFill>
                <a:latin typeface="Script MT Bold" pitchFamily="66" charset="0"/>
              </a:rPr>
              <a:t>Las amenazas más recientes provienen de la contaminación ambiental sobre las riberas del río </a:t>
            </a:r>
            <a:r>
              <a:rPr lang="es-ES" sz="2000" dirty="0" err="1" smtClean="0">
                <a:solidFill>
                  <a:schemeClr val="bg1"/>
                </a:solidFill>
                <a:latin typeface="Script MT Bold" pitchFamily="66" charset="0"/>
              </a:rPr>
              <a:t>Yamuna</a:t>
            </a:r>
            <a:r>
              <a:rPr lang="es-ES" sz="2000" dirty="0" smtClean="0">
                <a:solidFill>
                  <a:schemeClr val="bg1"/>
                </a:solidFill>
                <a:latin typeface="Script MT Bold" pitchFamily="66" charset="0"/>
              </a:rPr>
              <a:t> y de la lluvia ácida causada por la refinería de </a:t>
            </a:r>
            <a:r>
              <a:rPr lang="es-ES" sz="2000" dirty="0" err="1" smtClean="0">
                <a:solidFill>
                  <a:schemeClr val="bg1"/>
                </a:solidFill>
                <a:latin typeface="Script MT Bold" pitchFamily="66" charset="0"/>
              </a:rPr>
              <a:t>Mathura</a:t>
            </a:r>
            <a:r>
              <a:rPr lang="es-ES" sz="2000" dirty="0" smtClean="0">
                <a:solidFill>
                  <a:schemeClr val="bg1"/>
                </a:solidFill>
                <a:latin typeface="Script MT Bold" pitchFamily="66" charset="0"/>
              </a:rPr>
              <a:t>.</a:t>
            </a:r>
            <a:endParaRPr lang="es-ES" sz="2000" dirty="0">
              <a:solidFill>
                <a:schemeClr val="bg1"/>
              </a:solidFill>
              <a:latin typeface="Script MT Bold" pitchFamily="66" charset="0"/>
            </a:endParaRPr>
          </a:p>
        </p:txBody>
      </p:sp>
    </p:spTree>
  </p:cSld>
  <p:clrMapOvr>
    <a:masterClrMapping/>
  </p:clrMapOvr>
  <p:transition advTm="3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redondeado"/>
          <p:cNvSpPr/>
          <p:nvPr/>
        </p:nvSpPr>
        <p:spPr>
          <a:xfrm>
            <a:off x="1000100" y="714356"/>
            <a:ext cx="7358114" cy="5357850"/>
          </a:xfrm>
          <a:prstGeom prst="roundRect">
            <a:avLst/>
          </a:prstGeom>
          <a:solidFill>
            <a:srgbClr val="AA9262"/>
          </a:solidFill>
          <a:ln>
            <a:solidFill>
              <a:srgbClr val="847048"/>
            </a:solidFill>
          </a:ln>
          <a:scene3d>
            <a:camera prst="orthographicFront"/>
            <a:lightRig rig="threePt" dir="t"/>
          </a:scene3d>
          <a:sp3d>
            <a:bevelT w="190500" h="196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214414" y="1142984"/>
            <a:ext cx="6929485" cy="523220"/>
          </a:xfrm>
          <a:prstGeom prst="rect">
            <a:avLst/>
          </a:prstGeom>
          <a:noFill/>
        </p:spPr>
        <p:txBody>
          <a:bodyPr wrap="square" rtlCol="0">
            <a:spAutoFit/>
          </a:bodyPr>
          <a:lstStyle/>
          <a:p>
            <a:endParaRPr lang="es-ES" sz="2800" dirty="0">
              <a:solidFill>
                <a:schemeClr val="bg1"/>
              </a:solidFill>
              <a:latin typeface="Script MT Bold" pitchFamily="66" charset="0"/>
            </a:endParaRPr>
          </a:p>
        </p:txBody>
      </p:sp>
      <p:sp>
        <p:nvSpPr>
          <p:cNvPr id="6" name="5 CuadroTexto"/>
          <p:cNvSpPr txBox="1"/>
          <p:nvPr/>
        </p:nvSpPr>
        <p:spPr>
          <a:xfrm>
            <a:off x="1785918" y="1428736"/>
            <a:ext cx="5786478" cy="4093428"/>
          </a:xfrm>
          <a:prstGeom prst="rect">
            <a:avLst/>
          </a:prstGeom>
          <a:noFill/>
        </p:spPr>
        <p:txBody>
          <a:bodyPr wrap="square" rtlCol="0">
            <a:spAutoFit/>
          </a:bodyPr>
          <a:lstStyle/>
          <a:p>
            <a:r>
              <a:rPr lang="es-ES" sz="2000" dirty="0" smtClean="0">
                <a:solidFill>
                  <a:schemeClr val="bg1"/>
                </a:solidFill>
                <a:latin typeface="Script MT Bold" pitchFamily="66" charset="0"/>
              </a:rPr>
              <a:t>Ambos problemas son objeto de varios recursos ante la Corte Suprema de Justicia de la India.</a:t>
            </a:r>
            <a:br>
              <a:rPr lang="es-ES" sz="2000" dirty="0" smtClean="0">
                <a:solidFill>
                  <a:schemeClr val="bg1"/>
                </a:solidFill>
                <a:latin typeface="Script MT Bold" pitchFamily="66" charset="0"/>
              </a:rPr>
            </a:br>
            <a:r>
              <a:rPr lang="es-ES" sz="2000" dirty="0" smtClean="0">
                <a:solidFill>
                  <a:schemeClr val="bg1"/>
                </a:solidFill>
                <a:latin typeface="Script MT Bold" pitchFamily="66" charset="0"/>
              </a:rPr>
              <a:t>En 1983, el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fue elegido por la UNESCO "patrimonio de la humanidad", y actualmente es un importante destino turístico.</a:t>
            </a:r>
            <a:br>
              <a:rPr lang="es-ES" sz="2000" dirty="0" smtClean="0">
                <a:solidFill>
                  <a:schemeClr val="bg1"/>
                </a:solidFill>
                <a:latin typeface="Script MT Bold" pitchFamily="66" charset="0"/>
              </a:rPr>
            </a:br>
            <a:r>
              <a:rPr lang="es-ES" sz="2000" dirty="0" smtClean="0">
                <a:solidFill>
                  <a:schemeClr val="bg1"/>
                </a:solidFill>
                <a:latin typeface="Script MT Bold" pitchFamily="66" charset="0"/>
              </a:rPr>
              <a:t>Recientemente, sectores sunitas reclamaron la propiedad del edificio, basándose en que se trata de la tumba de una mujer desposada con un miembro de ese culto islámico. El Gobierno indio ha rechazado la reclamación considerándola sin fundamento, ya que el </a:t>
            </a:r>
            <a:r>
              <a:rPr lang="es-ES" sz="2000" dirty="0" err="1" smtClean="0">
                <a:solidFill>
                  <a:schemeClr val="bg1"/>
                </a:solidFill>
                <a:latin typeface="Script MT Bold" pitchFamily="66" charset="0"/>
              </a:rPr>
              <a:t>Taj</a:t>
            </a:r>
            <a:r>
              <a:rPr lang="es-ES" sz="2000" dirty="0" smtClean="0">
                <a:solidFill>
                  <a:schemeClr val="bg1"/>
                </a:solidFill>
                <a:latin typeface="Script MT Bold" pitchFamily="66" charset="0"/>
              </a:rPr>
              <a:t> </a:t>
            </a:r>
            <a:r>
              <a:rPr lang="es-ES" sz="2000" dirty="0" err="1" smtClean="0">
                <a:solidFill>
                  <a:schemeClr val="bg1"/>
                </a:solidFill>
                <a:latin typeface="Script MT Bold" pitchFamily="66" charset="0"/>
              </a:rPr>
              <a:t>Mahal</a:t>
            </a:r>
            <a:r>
              <a:rPr lang="es-ES" sz="2000" dirty="0" smtClean="0">
                <a:solidFill>
                  <a:schemeClr val="bg1"/>
                </a:solidFill>
                <a:latin typeface="Script MT Bold" pitchFamily="66" charset="0"/>
              </a:rPr>
              <a:t> es propiedad de la nación entera.</a:t>
            </a:r>
          </a:p>
          <a:p>
            <a:r>
              <a:rPr lang="es-ES" sz="2000" dirty="0" smtClean="0">
                <a:solidFill>
                  <a:schemeClr val="bg1"/>
                </a:solidFill>
                <a:latin typeface="Script MT Bold" pitchFamily="66" charset="0"/>
              </a:rPr>
              <a:t> </a:t>
            </a:r>
          </a:p>
          <a:p>
            <a:endParaRPr lang="es-ES" sz="2000" dirty="0">
              <a:solidFill>
                <a:schemeClr val="bg1"/>
              </a:solidFill>
              <a:latin typeface="Script MT Bold" pitchFamily="66" charset="0"/>
            </a:endParaRPr>
          </a:p>
        </p:txBody>
      </p:sp>
    </p:spTree>
  </p:cSld>
  <p:clrMapOvr>
    <a:masterClrMapping/>
  </p:clrMapOvr>
  <p:transition advTm="3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e660_big.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E4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nde660_big.jpg"/>
          <p:cNvPicPr>
            <a:picLocks noChangeAspect="1"/>
          </p:cNvPicPr>
          <p:nvPr/>
        </p:nvPicPr>
        <p:blipFill>
          <a:blip r:embed="rId2"/>
          <a:stretch>
            <a:fillRect/>
          </a:stretch>
        </p:blipFill>
        <p:spPr>
          <a:xfrm>
            <a:off x="0" y="0"/>
            <a:ext cx="9144000" cy="6858000"/>
          </a:xfrm>
          <a:prstGeom prst="rect">
            <a:avLst/>
          </a:prstGeom>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grpId="1"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out)">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India Sunset at Taj Mahal Agra Uttar Pradesh.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ndia Sunset at Taj Mahal Agra Uttar Pradesh.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0" fill="hold"/>
                                        <p:tgtEl>
                                          <p:spTgt spid="7"/>
                                        </p:tgtEl>
                                        <p:attrNameLst>
                                          <p:attrName>ppt_w</p:attrName>
                                        </p:attrNameLst>
                                      </p:cBhvr>
                                      <p:tavLst>
                                        <p:tav tm="0">
                                          <p:val>
                                            <p:fltVal val="0"/>
                                          </p:val>
                                        </p:tav>
                                        <p:tav tm="100000">
                                          <p:val>
                                            <p:strVal val="#ppt_w"/>
                                          </p:val>
                                        </p:tav>
                                      </p:tavLst>
                                    </p:anim>
                                    <p:anim calcmode="lin" valueType="num">
                                      <p:cBhvr>
                                        <p:cTn id="14" dur="5000" fill="hold"/>
                                        <p:tgtEl>
                                          <p:spTgt spid="7"/>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fltVal val="0"/>
                                          </p:val>
                                        </p:tav>
                                        <p:tav tm="100000">
                                          <p:val>
                                            <p:strVal val="#ppt_w"/>
                                          </p:val>
                                        </p:tav>
                                      </p:tavLst>
                                    </p:anim>
                                    <p:anim calcmode="lin" valueType="num">
                                      <p:cBhvr>
                                        <p:cTn id="18" dur="5000" fill="hold"/>
                                        <p:tgtEl>
                                          <p:spTgt spid="7"/>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out)">
                                      <p:cBhvr>
                                        <p:cTn id="21" dur="3000"/>
                                        <p:tgtEl>
                                          <p:spTgt spid="7"/>
                                        </p:tgtEl>
                                      </p:cBhvr>
                                    </p:animEffect>
                                  </p:childTnLst>
                                </p:cTn>
                              </p:par>
                              <p:par>
                                <p:cTn id="22" presetID="16" presetClass="entr" presetSubtype="37"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outVertical)">
                                      <p:cBhvr>
                                        <p:cTn id="24"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20(8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NDIA%20(84).jpg"/>
          <p:cNvPicPr>
            <a:picLocks noChangeAspect="1"/>
          </p:cNvPicPr>
          <p:nvPr/>
        </p:nvPicPr>
        <p:blipFill>
          <a:blip r:embed="rId2"/>
          <a:stretch>
            <a:fillRect/>
          </a:stretch>
        </p:blipFill>
        <p:spPr>
          <a:xfrm>
            <a:off x="0" y="0"/>
            <a:ext cx="921097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5000"/>
                                        <p:tgtEl>
                                          <p:spTgt spid="4"/>
                                        </p:tgtEl>
                                      </p:cBhvr>
                                    </p:animEffect>
                                  </p:childTnLst>
                                </p:cTn>
                              </p:par>
                              <p:par>
                                <p:cTn id="22" presetID="16" presetClass="entr" presetSubtype="4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Horizontal)">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 Mahal - Very Rare Photo Collection (1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 Mahal - Very Rare Photo Collection (1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3000"/>
                                        <p:tgtEl>
                                          <p:spTgt spid="4"/>
                                        </p:tgtEl>
                                      </p:cBhvr>
                                    </p:animEffect>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 Mahal - Very Rare Photo Collection (1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 Mahal - Very Rare Photo Collection (1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99"/>
          </a:solidFill>
        </p:spPr>
        <p:txBody>
          <a:bodyPr/>
          <a:lstStyle/>
          <a:p>
            <a:endParaRPr lang="es-ES" dirty="0"/>
          </a:p>
        </p:txBody>
      </p:sp>
      <p:pic>
        <p:nvPicPr>
          <p:cNvPr id="4" name="3 Imagen" descr="Taj_mahal_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_mahal_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Taj_Mahal_2 ENTRADA.jpg"/>
          <p:cNvPicPr>
            <a:picLocks noChangeAspect="1"/>
          </p:cNvPicPr>
          <p:nvPr/>
        </p:nvPicPr>
        <p:blipFill>
          <a:blip r:embed="rId2"/>
          <a:stretch>
            <a:fillRect/>
          </a:stretch>
        </p:blipFill>
        <p:spPr>
          <a:xfrm>
            <a:off x="1643042" y="0"/>
            <a:ext cx="5929354" cy="6911585"/>
          </a:xfrm>
          <a:prstGeom prst="rect">
            <a:avLst/>
          </a:prstGeom>
        </p:spPr>
      </p:pic>
      <p:sp>
        <p:nvSpPr>
          <p:cNvPr id="5" name="4 Rectángulo"/>
          <p:cNvSpPr/>
          <p:nvPr/>
        </p:nvSpPr>
        <p:spPr>
          <a:xfrm>
            <a:off x="0" y="0"/>
            <a:ext cx="1571604" cy="6858000"/>
          </a:xfrm>
          <a:prstGeom prst="rect">
            <a:avLst/>
          </a:prstGeom>
          <a:blipFill>
            <a:blip r:embed="rId3">
              <a:duotone>
                <a:prstClr val="black"/>
                <a:srgbClr val="C0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72396" y="0"/>
            <a:ext cx="1571604" cy="6858000"/>
          </a:xfrm>
          <a:prstGeom prst="rect">
            <a:avLst/>
          </a:prstGeom>
          <a:blipFill>
            <a:blip r:embed="rId3">
              <a:duotone>
                <a:prstClr val="black"/>
                <a:srgbClr val="C0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Taj_Mahal_2 ENTRADA.jpg"/>
          <p:cNvPicPr>
            <a:picLocks noChangeAspect="1"/>
          </p:cNvPicPr>
          <p:nvPr/>
        </p:nvPicPr>
        <p:blipFill>
          <a:blip r:embed="rId2"/>
          <a:stretch>
            <a:fillRect/>
          </a:stretch>
        </p:blipFill>
        <p:spPr>
          <a:xfrm>
            <a:off x="1714480" y="0"/>
            <a:ext cx="5929354" cy="6911585"/>
          </a:xfrm>
          <a:prstGeom prst="rect">
            <a:avLst/>
          </a:prstGeom>
        </p:spPr>
      </p:pic>
      <p:sp>
        <p:nvSpPr>
          <p:cNvPr id="8" name="7 Rectángulo"/>
          <p:cNvSpPr/>
          <p:nvPr/>
        </p:nvSpPr>
        <p:spPr>
          <a:xfrm>
            <a:off x="1643042" y="0"/>
            <a:ext cx="6000792" cy="6858000"/>
          </a:xfrm>
          <a:prstGeom prst="rect">
            <a:avLst/>
          </a:prstGeom>
          <a:solidFill>
            <a:srgbClr val="5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Taj_Mahal_2 ENTRADA.jpg"/>
          <p:cNvPicPr>
            <a:picLocks noChangeAspect="1"/>
          </p:cNvPicPr>
          <p:nvPr/>
        </p:nvPicPr>
        <p:blipFill>
          <a:blip r:embed="rId2"/>
          <a:stretch>
            <a:fillRect/>
          </a:stretch>
        </p:blipFill>
        <p:spPr>
          <a:xfrm>
            <a:off x="1643042" y="0"/>
            <a:ext cx="607223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0" fill="hold"/>
                                        <p:tgtEl>
                                          <p:spTgt spid="4"/>
                                        </p:tgtEl>
                                        <p:attrNameLst>
                                          <p:attrName>ppt_x</p:attrName>
                                        </p:attrNameLst>
                                      </p:cBhvr>
                                      <p:tavLst>
                                        <p:tav tm="0">
                                          <p:val>
                                            <p:strVal val="#ppt_x"/>
                                          </p:val>
                                        </p:tav>
                                        <p:tav tm="100000">
                                          <p:val>
                                            <p:strVal val="#ppt_x"/>
                                          </p:val>
                                        </p:tav>
                                      </p:tavLst>
                                    </p:anim>
                                    <p:anim calcmode="lin" valueType="num">
                                      <p:cBhvr additive="base">
                                        <p:cTn id="17" dur="5000" fill="hold"/>
                                        <p:tgtEl>
                                          <p:spTgt spid="4"/>
                                        </p:tgtEl>
                                        <p:attrNameLst>
                                          <p:attrName>ppt_y</p:attrName>
                                        </p:attrNameLst>
                                      </p:cBhvr>
                                      <p:tavLst>
                                        <p:tav tm="0">
                                          <p:val>
                                            <p:strVal val="0-#ppt_h/2"/>
                                          </p:val>
                                        </p:tav>
                                        <p:tav tm="100000">
                                          <p:val>
                                            <p:strVal val="#ppt_y"/>
                                          </p:val>
                                        </p:tav>
                                      </p:tavLst>
                                    </p:anim>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vertical)">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_mahal_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3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_mahal_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par>
                                <p:cTn id="18" presetID="16" presetClass="entr" presetSubtype="2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_Mahal_Mosque_Interior_Hal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4063"/>
            <a:ext cx="9164322" cy="6858000"/>
          </a:xfrm>
          <a:prstGeom prst="rect">
            <a:avLst/>
          </a:prstGeom>
          <a:solidFill>
            <a:srgbClr val="582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_Mahal_Mosque_Interior_Hal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out)">
                                      <p:cBhvr>
                                        <p:cTn id="24" dur="5000"/>
                                        <p:tgtEl>
                                          <p:spTgt spid="4"/>
                                        </p:tgtEl>
                                      </p:cBhvr>
                                    </p:animEffect>
                                  </p:childTnLst>
                                </p:cTn>
                              </p:par>
                              <p:par>
                                <p:cTn id="25" presetID="17" presetClass="entr" presetSubtype="1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Mahal-Mosque-Inside.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5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Mahal-Mosque-Inside.jpg"/>
          <p:cNvPicPr>
            <a:picLocks noChangeAspect="1"/>
          </p:cNvPicPr>
          <p:nvPr/>
        </p:nvPicPr>
        <p:blipFill>
          <a:blip r:embed="rId2">
            <a:lum contrast="10000"/>
          </a:blip>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5000"/>
                                        <p:tgtEl>
                                          <p:spTgt spid="4"/>
                                        </p:tgtEl>
                                      </p:cBhvr>
                                    </p:animEffect>
                                  </p:childTnLst>
                                </p:cTn>
                              </p:par>
                              <p:par>
                                <p:cTn id="22" presetID="6"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out)">
                                      <p:cBhvr>
                                        <p:cTn id="24" dur="5000"/>
                                        <p:tgtEl>
                                          <p:spTgt spid="4"/>
                                        </p:tgtEl>
                                      </p:cBhvr>
                                    </p:animEffect>
                                  </p:childTnLst>
                                </p:cTn>
                              </p:par>
                              <p:par>
                                <p:cTn id="25" presetID="8"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out)">
                                      <p:cBhvr>
                                        <p:cTn id="2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hmahal.jpg"/>
          <p:cNvPicPr>
            <a:picLocks noChangeAspect="1"/>
          </p:cNvPicPr>
          <p:nvPr/>
        </p:nvPicPr>
        <p:blipFill>
          <a:blip r:embed="rId2"/>
          <a:stretch>
            <a:fillRect/>
          </a:stretch>
        </p:blipFill>
        <p:spPr>
          <a:xfrm>
            <a:off x="1" y="0"/>
            <a:ext cx="9144000" cy="6858000"/>
          </a:xfrm>
          <a:prstGeom prst="rect">
            <a:avLst/>
          </a:prstGeom>
        </p:spPr>
      </p:pic>
      <p:sp>
        <p:nvSpPr>
          <p:cNvPr id="5" name="4 Rectángulo"/>
          <p:cNvSpPr/>
          <p:nvPr/>
        </p:nvSpPr>
        <p:spPr>
          <a:xfrm>
            <a:off x="0" y="0"/>
            <a:ext cx="91440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hmaha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maja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majal.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ECB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maja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outVertical)">
                                      <p:cBhvr>
                                        <p:cTn id="27" dur="3000"/>
                                        <p:tgtEl>
                                          <p:spTgt spid="4"/>
                                        </p:tgtEl>
                                      </p:cBhvr>
                                    </p:animEffect>
                                  </p:childTnLst>
                                </p:cTn>
                              </p:par>
                              <p:par>
                                <p:cTn id="28" presetID="6"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out)">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dirty="0"/>
          </a:p>
        </p:txBody>
      </p:sp>
      <p:pic>
        <p:nvPicPr>
          <p:cNvPr id="7" name="6 Marcador de contenido" descr="85ab94c7d784402263a6ac46f0a330c4497b1f40da39a3ee5e6b4b0d3255bfef95601890afd80709da39a3ee5e6b4b0d3255bfef95601890afd807095a3f55e754e70feb3dc0086bd40d1d29.gif"/>
          <p:cNvPicPr>
            <a:picLocks noGrp="1" noChangeAspect="1"/>
          </p:cNvPicPr>
          <p:nvPr>
            <p:ph idx="1"/>
          </p:nvPr>
        </p:nvPicPr>
        <p:blipFill>
          <a:blip r:embed="rId3" cstate="print"/>
          <a:stretch>
            <a:fillRect/>
          </a:stretch>
        </p:blipFill>
        <p:spPr>
          <a:xfrm flipH="1">
            <a:off x="-4766965" y="6038850"/>
            <a:ext cx="266340" cy="45719"/>
          </a:xfrm>
          <a:solidFill>
            <a:schemeClr val="bg1"/>
          </a:solidFill>
          <a:scene3d>
            <a:camera prst="orthographicFront"/>
            <a:lightRig rig="threePt" dir="t"/>
          </a:scene3d>
          <a:sp3d>
            <a:bevelT prst="angle"/>
          </a:sp3d>
        </p:spPr>
      </p:pic>
      <p:sp>
        <p:nvSpPr>
          <p:cNvPr id="4" name="3 Rectángulo redondeado"/>
          <p:cNvSpPr/>
          <p:nvPr/>
        </p:nvSpPr>
        <p:spPr>
          <a:xfrm>
            <a:off x="1214414" y="1571612"/>
            <a:ext cx="6715172" cy="4500594"/>
          </a:xfrm>
          <a:prstGeom prst="roundRect">
            <a:avLst/>
          </a:prstGeom>
          <a:gradFill flip="none" rotWithShape="1">
            <a:gsLst>
              <a:gs pos="0">
                <a:srgbClr val="ECBB74">
                  <a:shade val="30000"/>
                  <a:satMod val="115000"/>
                </a:srgbClr>
              </a:gs>
              <a:gs pos="50000">
                <a:srgbClr val="ECBB74">
                  <a:shade val="67500"/>
                  <a:satMod val="115000"/>
                </a:srgbClr>
              </a:gs>
              <a:gs pos="100000">
                <a:srgbClr val="ECBB74">
                  <a:shade val="100000"/>
                  <a:satMod val="115000"/>
                </a:srgbClr>
              </a:gs>
            </a:gsLst>
            <a:lin ang="16200000" scaled="1"/>
            <a:tileRect/>
          </a:gradFill>
          <a:ln>
            <a:solidFill>
              <a:srgbClr val="ECBB74"/>
            </a:solidFill>
          </a:ln>
          <a:scene3d>
            <a:camera prst="orthographicFront"/>
            <a:lightRig rig="threePt" dir="t"/>
          </a:scene3d>
          <a:sp3d>
            <a:bevelT w="171450" h="190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85ab94c7d784402263a6ac46f0a330c4497b1f40da39a3ee5e6b4b0d3255bfef95601890afd80709da39a3ee5e6b4b0d3255bfef95601890afd807095a3f55e754e70feb3dc0086bd40d1d29.gif"/>
          <p:cNvPicPr>
            <a:picLocks noChangeAspect="1"/>
          </p:cNvPicPr>
          <p:nvPr/>
        </p:nvPicPr>
        <p:blipFill>
          <a:blip r:embed="rId4">
            <a:lum bright="-10000" contrast="10000"/>
          </a:blip>
          <a:stretch>
            <a:fillRect/>
          </a:stretch>
        </p:blipFill>
        <p:spPr>
          <a:xfrm>
            <a:off x="1428728" y="3357562"/>
            <a:ext cx="6483214" cy="1170399"/>
          </a:xfrm>
          <a:prstGeom prst="rect">
            <a:avLst/>
          </a:prstGeom>
        </p:spPr>
      </p:pic>
    </p:spTree>
  </p:cSld>
  <p:clrMapOvr>
    <a:masterClrMapping/>
  </p:clrMapOvr>
  <p:transition advTm="1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gra_TajMahal17-Small.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5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gra_TajMahal17-Small.jpg"/>
          <p:cNvPicPr>
            <a:picLocks noChangeAspect="1"/>
          </p:cNvPicPr>
          <p:nvPr/>
        </p:nvPicPr>
        <p:blipFill>
          <a:blip r:embed="rId2">
            <a:lum contrast="10000"/>
          </a:blip>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676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Agra_TajMahal17-Small.jpg"/>
          <p:cNvPicPr>
            <a:picLocks noChangeAspect="1"/>
          </p:cNvPicPr>
          <p:nvPr/>
        </p:nvPicPr>
        <p:blipFill>
          <a:blip r:embed="rId2">
            <a:lum contrast="10000"/>
          </a:blip>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2000"/>
                                        <p:tgtEl>
                                          <p:spTgt spid="5"/>
                                        </p:tgtEl>
                                      </p:cBhvr>
                                    </p:animEffect>
                                    <p:set>
                                      <p:cBhvr>
                                        <p:cTn id="16" dur="1" fill="hold">
                                          <p:stCondLst>
                                            <p:cond delay="1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5000"/>
                                        <p:tgtEl>
                                          <p:spTgt spid="4"/>
                                        </p:tgtEl>
                                      </p:cBhvr>
                                    </p:animEffect>
                                  </p:childTnLst>
                                </p:cTn>
                              </p:par>
                              <p:par>
                                <p:cTn id="24" presetID="13"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plus(out)">
                                      <p:cBhvr>
                                        <p:cTn id="2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Detail_of_marble_inlay_table_from_Agra_Ind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tail_of_marble_inlay_table_from_Agra_Ind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par>
                                <p:cTn id="22" presetID="3" presetClass="entr" presetSubtype="5"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vertical)">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iapositiva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E4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5.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flipV="1">
            <a:off x="-2786114" y="6857999"/>
            <a:ext cx="45719" cy="45719"/>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8000" fill="hold"/>
                                        <p:tgtEl>
                                          <p:spTgt spid="4"/>
                                        </p:tgtEl>
                                        <p:attrNameLst>
                                          <p:attrName>ppt_w</p:attrName>
                                        </p:attrNameLst>
                                      </p:cBhvr>
                                      <p:tavLst>
                                        <p:tav tm="0">
                                          <p:val>
                                            <p:fltVal val="0"/>
                                          </p:val>
                                        </p:tav>
                                        <p:tav tm="100000">
                                          <p:val>
                                            <p:strVal val="#ppt_w"/>
                                          </p:val>
                                        </p:tav>
                                      </p:tavLst>
                                    </p:anim>
                                    <p:anim calcmode="lin" valueType="num">
                                      <p:cBhvr>
                                        <p:cTn id="14" dur="8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8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0000"/>
          </a:solidFill>
        </p:spPr>
        <p:txBody>
          <a:bodyPr/>
          <a:lstStyle/>
          <a:p>
            <a:endParaRPr lang="es-ES" dirty="0"/>
          </a:p>
        </p:txBody>
      </p:sp>
      <p:pic>
        <p:nvPicPr>
          <p:cNvPr id="4" name="3 Imagen" descr="Diapositiva3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BF79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3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5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out)">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iapositiva8.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5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8.JPG"/>
          <p:cNvPicPr>
            <a:picLocks noChangeAspect="1"/>
          </p:cNvPicPr>
          <p:nvPr/>
        </p:nvPicPr>
        <p:blipFill>
          <a:blip r:embed="rId3"/>
          <a:stretch>
            <a:fillRect/>
          </a:stretch>
        </p:blipFill>
        <p:spPr>
          <a:xfrm>
            <a:off x="0" y="0"/>
            <a:ext cx="9144000" cy="6858000"/>
          </a:xfrm>
          <a:prstGeom prst="rect">
            <a:avLst/>
          </a:prstGeom>
        </p:spPr>
      </p:pic>
      <p:sp>
        <p:nvSpPr>
          <p:cNvPr id="7" name="6 Rectángulo"/>
          <p:cNvSpPr/>
          <p:nvPr/>
        </p:nvSpPr>
        <p:spPr>
          <a:xfrm>
            <a:off x="0" y="0"/>
            <a:ext cx="45719" cy="6858000"/>
          </a:xfrm>
          <a:prstGeom prst="rect">
            <a:avLst/>
          </a:prstGeom>
          <a:solidFill>
            <a:srgbClr val="ECB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8.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15000">
    <p:sndAc>
      <p:stSnd>
        <p:snd r:embed="rId2" name="Mohabbatein-Humko Humise Chura Lo_[wWw_Atrapadoz_Co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5000"/>
                                        <p:tgtEl>
                                          <p:spTgt spid="4"/>
                                        </p:tgtEl>
                                      </p:cBhvr>
                                    </p:animEffect>
                                  </p:childTnLst>
                                </p:cTn>
                              </p:par>
                              <p:par>
                                <p:cTn id="24" presetID="13"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plus(out)">
                                      <p:cBhvr>
                                        <p:cTn id="2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iapositiva1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BF79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74F19"/>
          </a:solidFill>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53578"/>
            <a:ext cx="9144000" cy="6804422"/>
          </a:xfrm>
          <a:prstGeom prst="rect">
            <a:avLst/>
          </a:prstGeom>
        </p:spPr>
      </p:pic>
      <p:sp>
        <p:nvSpPr>
          <p:cNvPr id="5" name="4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5.jpg"/>
          <p:cNvPicPr>
            <a:picLocks noChangeAspect="1"/>
          </p:cNvPicPr>
          <p:nvPr/>
        </p:nvPicPr>
        <p:blipFill>
          <a:blip r:embed="rId2"/>
          <a:stretch>
            <a:fillRect/>
          </a:stretch>
        </p:blipFill>
        <p:spPr>
          <a:xfrm>
            <a:off x="0" y="53578"/>
            <a:ext cx="9144000" cy="6804422"/>
          </a:xfrm>
          <a:prstGeom prst="rect">
            <a:avLst/>
          </a:prstGeom>
        </p:spPr>
      </p:pic>
      <p:sp>
        <p:nvSpPr>
          <p:cNvPr id="7" name="6 Rectángulo"/>
          <p:cNvSpPr/>
          <p:nvPr/>
        </p:nvSpPr>
        <p:spPr>
          <a:xfrm>
            <a:off x="0" y="0"/>
            <a:ext cx="9144000" cy="6858000"/>
          </a:xfrm>
          <a:prstGeom prst="rect">
            <a:avLst/>
          </a:prstGeom>
          <a:solidFill>
            <a:srgbClr val="7261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5.jpg"/>
          <p:cNvPicPr>
            <a:picLocks noChangeAspect="1"/>
          </p:cNvPicPr>
          <p:nvPr/>
        </p:nvPicPr>
        <p:blipFill>
          <a:blip r:embed="rId2"/>
          <a:stretch>
            <a:fillRect/>
          </a:stretch>
        </p:blipFill>
        <p:spPr>
          <a:xfrm>
            <a:off x="0" y="53578"/>
            <a:ext cx="9144000" cy="6804422"/>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out)">
                                      <p:cBhvr>
                                        <p:cTn id="27" dur="5000"/>
                                        <p:tgtEl>
                                          <p:spTgt spid="4"/>
                                        </p:tgtEl>
                                      </p:cBhvr>
                                    </p:animEffect>
                                  </p:childTnLst>
                                </p:cTn>
                              </p:par>
                              <p:par>
                                <p:cTn id="28" presetID="6"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out)">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iapositiva1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1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1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5000"/>
                                        <p:tgtEl>
                                          <p:spTgt spid="4"/>
                                        </p:tgtEl>
                                      </p:cBhvr>
                                    </p:animEffect>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par>
                          <p:cTn id="24" fill="hold">
                            <p:stCondLst>
                              <p:cond delay="5000"/>
                            </p:stCondLst>
                            <p:childTnLst>
                              <p:par>
                                <p:cTn id="25" presetID="16" presetClass="entr" presetSubtype="37"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82C00"/>
          </a:solidFill>
        </p:spPr>
        <p:txBody>
          <a:bodyPr/>
          <a:lstStyle/>
          <a:p>
            <a:endParaRPr lang="es-ES" dirty="0"/>
          </a:p>
        </p:txBody>
      </p:sp>
      <p:pic>
        <p:nvPicPr>
          <p:cNvPr id="4" name="3 Imagen" descr="Diapositiva3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74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3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3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out)">
                                      <p:cBhvr>
                                        <p:cTn id="27" dur="5000"/>
                                        <p:tgtEl>
                                          <p:spTgt spid="4"/>
                                        </p:tgtEl>
                                      </p:cBhvr>
                                    </p:animEffect>
                                  </p:childTnLst>
                                </p:cTn>
                              </p:par>
                              <p:par>
                                <p:cTn id="28" presetID="2" presetClass="entr" presetSubtype="4"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0" fill="hold"/>
                                        <p:tgtEl>
                                          <p:spTgt spid="4"/>
                                        </p:tgtEl>
                                        <p:attrNameLst>
                                          <p:attrName>ppt_x</p:attrName>
                                        </p:attrNameLst>
                                      </p:cBhvr>
                                      <p:tavLst>
                                        <p:tav tm="0">
                                          <p:val>
                                            <p:strVal val="#ppt_x"/>
                                          </p:val>
                                        </p:tav>
                                        <p:tav tm="100000">
                                          <p:val>
                                            <p:strVal val="#ppt_x"/>
                                          </p:val>
                                        </p:tav>
                                      </p:tavLst>
                                    </p:anim>
                                    <p:anim calcmode="lin" valueType="num">
                                      <p:cBhvr additive="base">
                                        <p:cTn id="31"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0000"/>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1" y="0"/>
            <a:ext cx="9143999" cy="6858000"/>
          </a:xfrm>
          <a:prstGeom prst="rect">
            <a:avLst/>
          </a:prstGeom>
        </p:spPr>
      </p:pic>
      <p:sp>
        <p:nvSpPr>
          <p:cNvPr id="5" name="4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1.jpg"/>
          <p:cNvPicPr>
            <a:picLocks noChangeAspect="1"/>
          </p:cNvPicPr>
          <p:nvPr/>
        </p:nvPicPr>
        <p:blipFill>
          <a:blip r:embed="rId2"/>
          <a:stretch>
            <a:fillRect/>
          </a:stretch>
        </p:blipFill>
        <p:spPr>
          <a:xfrm>
            <a:off x="1" y="0"/>
            <a:ext cx="9143999" cy="6858000"/>
          </a:xfrm>
          <a:prstGeom prst="rect">
            <a:avLst/>
          </a:prstGeom>
        </p:spPr>
      </p:pic>
      <p:sp>
        <p:nvSpPr>
          <p:cNvPr id="7" name="6 Rectángulo"/>
          <p:cNvSpPr/>
          <p:nvPr/>
        </p:nvSpPr>
        <p:spPr>
          <a:xfrm>
            <a:off x="0" y="0"/>
            <a:ext cx="9144000" cy="6858000"/>
          </a:xfrm>
          <a:prstGeom prst="rect">
            <a:avLst/>
          </a:prstGeom>
          <a:solidFill>
            <a:srgbClr val="974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1.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3"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plus(out)">
                                      <p:cBhvr>
                                        <p:cTn id="23" dur="5000"/>
                                        <p:tgtEl>
                                          <p:spTgt spid="4"/>
                                        </p:tgtEl>
                                      </p:cBhvr>
                                    </p:animEffect>
                                  </p:childTnLst>
                                </p:cTn>
                              </p:par>
                              <p:par>
                                <p:cTn id="24" presetID="6"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circle(out)">
                                      <p:cBhvr>
                                        <p:cTn id="26" dur="5000"/>
                                        <p:tgtEl>
                                          <p:spTgt spid="4"/>
                                        </p:tgtEl>
                                      </p:cBhvr>
                                    </p:animEffect>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AA9262"/>
          </a:solidFill>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7261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3.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974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out)">
                                      <p:cBhvr>
                                        <p:cTn id="27" dur="3000"/>
                                        <p:tgtEl>
                                          <p:spTgt spid="4"/>
                                        </p:tgtEl>
                                      </p:cBhvr>
                                    </p:animEffect>
                                  </p:childTnLst>
                                </p:cTn>
                              </p:par>
                              <p:par>
                                <p:cTn id="28" presetID="8"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diamond(out)">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BF7911"/>
          </a:solidFill>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0"/>
            <a:ext cx="9144000" cy="6813352"/>
          </a:xfrm>
          <a:prstGeom prst="rect">
            <a:avLst/>
          </a:prstGeom>
        </p:spPr>
      </p:pic>
      <p:sp>
        <p:nvSpPr>
          <p:cNvPr id="5" name="4 Rectángulo"/>
          <p:cNvSpPr/>
          <p:nvPr/>
        </p:nvSpPr>
        <p:spPr>
          <a:xfrm>
            <a:off x="0" y="0"/>
            <a:ext cx="9144000" cy="6858000"/>
          </a:xfrm>
          <a:prstGeom prst="rect">
            <a:avLst/>
          </a:prstGeom>
          <a:solidFill>
            <a:srgbClr val="BF79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7.jpg"/>
          <p:cNvPicPr>
            <a:picLocks noChangeAspect="1"/>
          </p:cNvPicPr>
          <p:nvPr/>
        </p:nvPicPr>
        <p:blipFill>
          <a:blip r:embed="rId2"/>
          <a:stretch>
            <a:fillRect/>
          </a:stretch>
        </p:blipFill>
        <p:spPr>
          <a:xfrm>
            <a:off x="0" y="44648"/>
            <a:ext cx="9144000" cy="6813352"/>
          </a:xfrm>
          <a:prstGeom prst="rect">
            <a:avLst/>
          </a:prstGeom>
        </p:spPr>
      </p:pic>
      <p:sp>
        <p:nvSpPr>
          <p:cNvPr id="7" name="6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3"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plus(out)">
                                      <p:cBhvr>
                                        <p:cTn id="23" dur="5000"/>
                                        <p:tgtEl>
                                          <p:spTgt spid="4"/>
                                        </p:tgtEl>
                                      </p:cBhvr>
                                    </p:animEffect>
                                  </p:childTnLst>
                                </p:cTn>
                              </p:par>
                              <p:par>
                                <p:cTn id="24" presetID="17"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fltVal val="0"/>
                                          </p:val>
                                        </p:tav>
                                        <p:tav tm="100000">
                                          <p:val>
                                            <p:strVal val="#ppt_w"/>
                                          </p:val>
                                        </p:tav>
                                      </p:tavLst>
                                    </p:anim>
                                    <p:anim calcmode="lin" valueType="num">
                                      <p:cBhvr>
                                        <p:cTn id="27" dur="5000" fill="hold"/>
                                        <p:tgtEl>
                                          <p:spTgt spid="4"/>
                                        </p:tgtEl>
                                        <p:attrNameLst>
                                          <p:attrName>ppt_h</p:attrName>
                                        </p:attrNameLst>
                                      </p:cBhvr>
                                      <p:tavLst>
                                        <p:tav tm="0">
                                          <p:val>
                                            <p:strVal val="#ppt_h"/>
                                          </p:val>
                                        </p:tav>
                                        <p:tav tm="100000">
                                          <p:val>
                                            <p:strVal val="#ppt_h"/>
                                          </p:val>
                                        </p:tav>
                                      </p:tavLst>
                                    </p:anim>
                                  </p:childTnLst>
                                </p:cTn>
                              </p:par>
                              <p:par>
                                <p:cTn id="28" presetID="16" presetClass="entr" presetSubtype="37"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arn(outVertical)">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434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8.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5000"/>
                                        <p:tgtEl>
                                          <p:spTgt spid="4"/>
                                        </p:tgtEl>
                                      </p:cBhvr>
                                    </p:animEffect>
                                  </p:childTnLst>
                                </p:cTn>
                              </p:par>
                              <p:par>
                                <p:cTn id="24" presetID="17"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fltVal val="0"/>
                                          </p:val>
                                        </p:tav>
                                        <p:tav tm="100000">
                                          <p:val>
                                            <p:strVal val="#ppt_w"/>
                                          </p:val>
                                        </p:tav>
                                      </p:tavLst>
                                    </p:anim>
                                    <p:anim calcmode="lin" valueType="num">
                                      <p:cBhvr>
                                        <p:cTn id="27" dur="5000" fill="hold"/>
                                        <p:tgtEl>
                                          <p:spTgt spid="4"/>
                                        </p:tgtEl>
                                        <p:attrNameLst>
                                          <p:attrName>ppt_h</p:attrName>
                                        </p:attrNameLst>
                                      </p:cBhvr>
                                      <p:tavLst>
                                        <p:tav tm="0">
                                          <p:val>
                                            <p:strVal val="#ppt_h"/>
                                          </p:val>
                                        </p:tav>
                                        <p:tav tm="100000">
                                          <p:val>
                                            <p:strVal val="#ppt_h"/>
                                          </p:val>
                                        </p:tav>
                                      </p:tavLst>
                                    </p:anim>
                                  </p:childTnLst>
                                </p:cTn>
                              </p:par>
                              <p:par>
                                <p:cTn id="28" presetID="16" presetClass="entr" presetSubtype="37"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arn(outVertical)">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74F19"/>
          </a:solidFill>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BF79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10.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582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1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out)">
                                      <p:cBhvr>
                                        <p:cTn id="27" dur="5000"/>
                                        <p:tgtEl>
                                          <p:spTgt spid="4"/>
                                        </p:tgtEl>
                                      </p:cBhvr>
                                    </p:animEffect>
                                  </p:childTnLst>
                                </p:cTn>
                              </p:par>
                              <p:par>
                                <p:cTn id="28" presetID="3" presetClass="entr" presetSubtype="5"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linds(vertical)">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IMG_429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G_4291.jpg"/>
          <p:cNvPicPr>
            <a:picLocks noChangeAspect="1"/>
          </p:cNvPicPr>
          <p:nvPr/>
        </p:nvPicPr>
        <p:blipFill>
          <a:blip r:embed="rId2"/>
          <a:stretch>
            <a:fillRect/>
          </a:stretch>
        </p:blipFill>
        <p:spPr>
          <a:xfrm>
            <a:off x="0" y="0"/>
            <a:ext cx="9144000" cy="6858000"/>
          </a:xfrm>
          <a:prstGeom prst="rect">
            <a:avLst/>
          </a:prstGeom>
          <a:ln>
            <a:noFill/>
          </a:ln>
        </p:spPr>
      </p:pic>
      <p:sp>
        <p:nvSpPr>
          <p:cNvPr id="7" name="6 Rectángulo"/>
          <p:cNvSpPr/>
          <p:nvPr/>
        </p:nvSpPr>
        <p:spPr>
          <a:xfrm>
            <a:off x="0" y="0"/>
            <a:ext cx="9144000" cy="6858000"/>
          </a:xfrm>
          <a:prstGeom prst="rect">
            <a:avLst/>
          </a:prstGeom>
          <a:solidFill>
            <a:srgbClr val="974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G_4291.jpg"/>
          <p:cNvPicPr>
            <a:picLocks noChangeAspect="1"/>
          </p:cNvPicPr>
          <p:nvPr/>
        </p:nvPicPr>
        <p:blipFill>
          <a:blip r:embed="rId2"/>
          <a:stretch>
            <a:fillRect/>
          </a:stretch>
        </p:blipFill>
        <p:spPr>
          <a:xfrm>
            <a:off x="0" y="0"/>
            <a:ext cx="9144000" cy="6858000"/>
          </a:xfrm>
          <a:prstGeom prst="rect">
            <a:avLst/>
          </a:prstGeom>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1" presetClass="exit" presetSubtype="8" fill="hold" grpId="0" nodeType="withEffect">
                                  <p:stCondLst>
                                    <p:cond delay="0"/>
                                  </p:stCondLst>
                                  <p:childTnLst>
                                    <p:animEffect transition="out" filter="wheel(8)">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5000"/>
                                        <p:tgtEl>
                                          <p:spTgt spid="4"/>
                                        </p:tgtEl>
                                      </p:cBhvr>
                                    </p:animEffect>
                                  </p:childTnLst>
                                </p:cTn>
                              </p:par>
                              <p:par>
                                <p:cTn id="24" presetID="17"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fltVal val="0"/>
                                          </p:val>
                                        </p:tav>
                                        <p:tav tm="100000">
                                          <p:val>
                                            <p:strVal val="#ppt_w"/>
                                          </p:val>
                                        </p:tav>
                                      </p:tavLst>
                                    </p:anim>
                                    <p:anim calcmode="lin" valueType="num">
                                      <p:cBhvr>
                                        <p:cTn id="27" dur="5000" fill="hold"/>
                                        <p:tgtEl>
                                          <p:spTgt spid="4"/>
                                        </p:tgtEl>
                                        <p:attrNameLst>
                                          <p:attrName>ppt_h</p:attrName>
                                        </p:attrNameLst>
                                      </p:cBhvr>
                                      <p:tavLst>
                                        <p:tav tm="0">
                                          <p:val>
                                            <p:strVal val="#ppt_h"/>
                                          </p:val>
                                        </p:tav>
                                        <p:tav tm="100000">
                                          <p:val>
                                            <p:strVal val="#ppt_h"/>
                                          </p:val>
                                        </p:tav>
                                      </p:tavLst>
                                    </p:anim>
                                  </p:childTnLst>
                                </p:cTn>
                              </p:par>
                              <p:par>
                                <p:cTn id="28" presetID="3" presetClass="entr" presetSubtype="5"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linds(vertical)">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Diapositiva1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582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14.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BF79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outVertical)">
                                      <p:cBhvr>
                                        <p:cTn id="27" dur="3000"/>
                                        <p:tgtEl>
                                          <p:spTgt spid="4"/>
                                        </p:tgtEl>
                                      </p:cBhvr>
                                    </p:animEffect>
                                  </p:childTnLst>
                                </p:cTn>
                              </p:par>
                              <p:par>
                                <p:cTn id="28" presetID="6"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out)">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lay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nlay3.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nlay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3"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plus(out)">
                                      <p:cBhvr>
                                        <p:cTn id="23" dur="3000"/>
                                        <p:tgtEl>
                                          <p:spTgt spid="4"/>
                                        </p:tgtEl>
                                      </p:cBhvr>
                                    </p:animEffect>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5000"/>
                                        <p:tgtEl>
                                          <p:spTgt spid="4"/>
                                        </p:tgtEl>
                                      </p:cBhvr>
                                    </p:animEffect>
                                  </p:childTnLst>
                                </p:cTn>
                              </p:par>
                              <p:par>
                                <p:cTn id="27" presetID="13"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plus(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82C00"/>
          </a:solidFill>
        </p:spPr>
        <p:txBody>
          <a:bodyPr/>
          <a:lstStyle/>
          <a:p>
            <a:endParaRPr lang="es-ES" dirty="0"/>
          </a:p>
        </p:txBody>
      </p:sp>
      <p:pic>
        <p:nvPicPr>
          <p:cNvPr id="4" name="3 Imagen" descr="Interior4 LA SALA PRINCIPAL CONTIENE ADEMAS DE LOS CENOTAFIOS DE MUNTAZ Y SHA  JAHAN OBRAS MAESTRAS DE ARTESANIA VIRTUALMENTE SIN PRECEDENTES EN LA.jpg"/>
          <p:cNvPicPr>
            <a:picLocks noChangeAspect="1"/>
          </p:cNvPicPr>
          <p:nvPr/>
        </p:nvPicPr>
        <p:blipFill>
          <a:blip r:embed="rId2"/>
          <a:stretch>
            <a:fillRect/>
          </a:stretch>
        </p:blipFill>
        <p:spPr>
          <a:xfrm>
            <a:off x="1357290" y="0"/>
            <a:ext cx="6643734" cy="6858000"/>
          </a:xfrm>
          <a:prstGeom prst="rect">
            <a:avLst/>
          </a:prstGeom>
        </p:spPr>
      </p:pic>
      <p:sp>
        <p:nvSpPr>
          <p:cNvPr id="6" name="5 Rectángulo"/>
          <p:cNvSpPr/>
          <p:nvPr/>
        </p:nvSpPr>
        <p:spPr>
          <a:xfrm>
            <a:off x="1357290" y="0"/>
            <a:ext cx="6643734" cy="6858000"/>
          </a:xfrm>
          <a:prstGeom prst="rect">
            <a:avLst/>
          </a:prstGeom>
          <a:solidFill>
            <a:srgbClr val="974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nterior4 LA SALA PRINCIPAL CONTIENE ADEMAS DE LOS CENOTAFIOS DE MUNTAZ Y SHA  JAHAN OBRAS MAESTRAS DE ARTESANIA VIRTUALMENTE SIN PRECEDENTES EN LA.jpg"/>
          <p:cNvPicPr>
            <a:picLocks noChangeAspect="1"/>
          </p:cNvPicPr>
          <p:nvPr/>
        </p:nvPicPr>
        <p:blipFill>
          <a:blip r:embed="rId2"/>
          <a:stretch>
            <a:fillRect/>
          </a:stretch>
        </p:blipFill>
        <p:spPr>
          <a:xfrm>
            <a:off x="1428728" y="0"/>
            <a:ext cx="6572264" cy="6858000"/>
          </a:xfrm>
          <a:prstGeom prst="rect">
            <a:avLst/>
          </a:prstGeom>
        </p:spPr>
      </p:pic>
      <p:sp>
        <p:nvSpPr>
          <p:cNvPr id="8" name="7 Rectángulo"/>
          <p:cNvSpPr/>
          <p:nvPr/>
        </p:nvSpPr>
        <p:spPr>
          <a:xfrm>
            <a:off x="1285852" y="0"/>
            <a:ext cx="6858048" cy="6858000"/>
          </a:xfrm>
          <a:prstGeom prst="rect">
            <a:avLst/>
          </a:prstGeom>
          <a:solidFill>
            <a:srgbClr val="D66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Interior4 LA SALA PRINCIPAL CONTIENE ADEMAS DE LOS CENOTAFIOS DE MUNTAZ Y SHA  JAHAN OBRAS MAESTRAS DE ARTESANIA VIRTUALMENTE SIN PRECEDENTES EN LA.jpg"/>
          <p:cNvPicPr>
            <a:picLocks noChangeAspect="1"/>
          </p:cNvPicPr>
          <p:nvPr/>
        </p:nvPicPr>
        <p:blipFill>
          <a:blip r:embed="rId2"/>
          <a:stretch>
            <a:fillRect/>
          </a:stretch>
        </p:blipFill>
        <p:spPr>
          <a:xfrm>
            <a:off x="1285852" y="0"/>
            <a:ext cx="6858016"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17"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fltVal val="0"/>
                                          </p:val>
                                        </p:tav>
                                        <p:tav tm="100000">
                                          <p:val>
                                            <p:strVal val="#ppt_w"/>
                                          </p:val>
                                        </p:tav>
                                      </p:tavLst>
                                    </p:anim>
                                    <p:anim calcmode="lin" valueType="num">
                                      <p:cBhvr>
                                        <p:cTn id="27" dur="5000" fill="hold"/>
                                        <p:tgtEl>
                                          <p:spTgt spid="4"/>
                                        </p:tgtEl>
                                        <p:attrNameLst>
                                          <p:attrName>ppt_h</p:attrName>
                                        </p:attrNameLst>
                                      </p:cBhvr>
                                      <p:tavLst>
                                        <p:tav tm="0">
                                          <p:val>
                                            <p:strVal val="#ppt_h"/>
                                          </p:val>
                                        </p:tav>
                                        <p:tav tm="100000">
                                          <p:val>
                                            <p:strVal val="#ppt_h"/>
                                          </p:val>
                                        </p:tav>
                                      </p:tavLst>
                                    </p:anim>
                                  </p:childTnLst>
                                </p:cTn>
                              </p:par>
                              <p:par>
                                <p:cTn id="28" presetID="13"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plus(out)">
                                      <p:cBhvr>
                                        <p:cTn id="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MCSOFA0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CSOFA01.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MCSOFA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out)">
                                      <p:cBhvr>
                                        <p:cTn id="27" dur="2000"/>
                                        <p:tgtEl>
                                          <p:spTgt spid="4"/>
                                        </p:tgtEl>
                                      </p:cBhvr>
                                    </p:animEffect>
                                  </p:childTnLst>
                                </p:cTn>
                              </p:par>
                              <p:par>
                                <p:cTn id="28" presetID="8"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diamond(out)">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_mahal-29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_mahal-294.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5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_mahal-29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5000"/>
                                        <p:tgtEl>
                                          <p:spTgt spid="4"/>
                                        </p:tgtEl>
                                      </p:cBhvr>
                                    </p:animEffect>
                                  </p:childTnLst>
                                </p:cTn>
                              </p:par>
                              <p:par>
                                <p:cTn id="24" presetID="21" presetClass="entr" presetSubtype="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8)">
                                      <p:cBhvr>
                                        <p:cTn id="26" dur="1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Taj_Mahal_-_Decorations.jpg"/>
          <p:cNvPicPr>
            <a:picLocks noChangeAspect="1"/>
          </p:cNvPicPr>
          <p:nvPr/>
        </p:nvPicPr>
        <p:blipFill>
          <a:blip r:embed="rId2"/>
          <a:stretch>
            <a:fillRect/>
          </a:stretch>
        </p:blipFill>
        <p:spPr>
          <a:xfrm>
            <a:off x="0" y="0"/>
            <a:ext cx="9132109"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_Mahal_-_Decorations.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582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_Mahal_-_Decoration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1" presetClass="exit" presetSubtype="4" fill="hold" grpId="0" nodeType="withEffect">
                                  <p:stCondLst>
                                    <p:cond delay="0"/>
                                  </p:stCondLst>
                                  <p:childTnLst>
                                    <p:animEffect transition="out" filter="wheel(4)">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5000"/>
                                        <p:tgtEl>
                                          <p:spTgt spid="4"/>
                                        </p:tgtEl>
                                      </p:cBhvr>
                                    </p:animEffect>
                                  </p:childTnLst>
                                </p:cTn>
                              </p:par>
                              <p:par>
                                <p:cTn id="24" presetID="13"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plus(out)">
                                      <p:cBhvr>
                                        <p:cTn id="2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Taj_Mahal_-Le_tombeau_interieur.jpg"/>
          <p:cNvPicPr>
            <a:picLocks noChangeAspect="1"/>
          </p:cNvPicPr>
          <p:nvPr/>
        </p:nvPicPr>
        <p:blipFill>
          <a:blip r:embed="rId2"/>
          <a:stretch>
            <a:fillRect/>
          </a:stretch>
        </p:blipFill>
        <p:spPr>
          <a:xfrm>
            <a:off x="1000100" y="0"/>
            <a:ext cx="7215238" cy="6858000"/>
          </a:xfrm>
          <a:prstGeom prst="rect">
            <a:avLst/>
          </a:prstGeom>
        </p:spPr>
      </p:pic>
      <p:sp>
        <p:nvSpPr>
          <p:cNvPr id="6" name="5 Rectángulo"/>
          <p:cNvSpPr/>
          <p:nvPr/>
        </p:nvSpPr>
        <p:spPr>
          <a:xfrm>
            <a:off x="1000100" y="0"/>
            <a:ext cx="7286676"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Taj_Mahal_-Le_tombeau_interieur.jpg"/>
          <p:cNvPicPr>
            <a:picLocks noChangeAspect="1"/>
          </p:cNvPicPr>
          <p:nvPr/>
        </p:nvPicPr>
        <p:blipFill>
          <a:blip r:embed="rId2"/>
          <a:stretch>
            <a:fillRect/>
          </a:stretch>
        </p:blipFill>
        <p:spPr>
          <a:xfrm>
            <a:off x="928662" y="0"/>
            <a:ext cx="7429552" cy="6858000"/>
          </a:xfrm>
          <a:prstGeom prst="rect">
            <a:avLst/>
          </a:prstGeom>
        </p:spPr>
      </p:pic>
      <p:sp>
        <p:nvSpPr>
          <p:cNvPr id="8" name="7 Rectángulo"/>
          <p:cNvSpPr/>
          <p:nvPr/>
        </p:nvSpPr>
        <p:spPr>
          <a:xfrm>
            <a:off x="928662" y="0"/>
            <a:ext cx="7429552" cy="6858000"/>
          </a:xfrm>
          <a:prstGeom prst="rect">
            <a:avLst/>
          </a:prstGeom>
          <a:solidFill>
            <a:srgbClr val="7261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Taj_Mahal_-Le_tombeau_interieur.jpg"/>
          <p:cNvPicPr>
            <a:picLocks noChangeAspect="1"/>
          </p:cNvPicPr>
          <p:nvPr/>
        </p:nvPicPr>
        <p:blipFill>
          <a:blip r:embed="rId2"/>
          <a:stretch>
            <a:fillRect/>
          </a:stretch>
        </p:blipFill>
        <p:spPr>
          <a:xfrm>
            <a:off x="857224" y="0"/>
            <a:ext cx="750099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42" fill="hold" grpId="0" nodeType="withEffect">
                                  <p:stCondLst>
                                    <p:cond delay="0"/>
                                  </p:stCondLst>
                                  <p:childTnLst>
                                    <p:animEffect transition="out" filter="barn(outHorizont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ppt_x</p:attrName>
                                        </p:attrNameLst>
                                      </p:cBhvr>
                                      <p:tavLst>
                                        <p:tav tm="0">
                                          <p:val>
                                            <p:strVal val="#ppt_x-#ppt_w/2"/>
                                          </p:val>
                                        </p:tav>
                                        <p:tav tm="100000">
                                          <p:val>
                                            <p:strVal val="#ppt_x"/>
                                          </p:val>
                                        </p:tav>
                                      </p:tavLst>
                                    </p:anim>
                                    <p:anim calcmode="lin" valueType="num">
                                      <p:cBhvr>
                                        <p:cTn id="20" dur="5000" fill="hold"/>
                                        <p:tgtEl>
                                          <p:spTgt spid="5"/>
                                        </p:tgtEl>
                                        <p:attrNameLst>
                                          <p:attrName>ppt_y</p:attrName>
                                        </p:attrNameLst>
                                      </p:cBhvr>
                                      <p:tavLst>
                                        <p:tav tm="0">
                                          <p:val>
                                            <p:strVal val="#ppt_y"/>
                                          </p:val>
                                        </p:tav>
                                        <p:tav tm="100000">
                                          <p:val>
                                            <p:strVal val="#ppt_y"/>
                                          </p:val>
                                        </p:tav>
                                      </p:tavLst>
                                    </p:anim>
                                    <p:anim calcmode="lin" valueType="num">
                                      <p:cBhvr>
                                        <p:cTn id="21" dur="5000" fill="hold"/>
                                        <p:tgtEl>
                                          <p:spTgt spid="5"/>
                                        </p:tgtEl>
                                        <p:attrNameLst>
                                          <p:attrName>ppt_w</p:attrName>
                                        </p:attrNameLst>
                                      </p:cBhvr>
                                      <p:tavLst>
                                        <p:tav tm="0">
                                          <p:val>
                                            <p:fltVal val="0"/>
                                          </p:val>
                                        </p:tav>
                                        <p:tav tm="100000">
                                          <p:val>
                                            <p:strVal val="#ppt_w"/>
                                          </p:val>
                                        </p:tav>
                                      </p:tavLst>
                                    </p:anim>
                                    <p:anim calcmode="lin" valueType="num">
                                      <p:cBhvr>
                                        <p:cTn id="22" dur="5000" fill="hold"/>
                                        <p:tgtEl>
                                          <p:spTgt spid="5"/>
                                        </p:tgtEl>
                                        <p:attrNameLst>
                                          <p:attrName>ppt_h</p:attrName>
                                        </p:attrNameLst>
                                      </p:cBhvr>
                                      <p:tavLst>
                                        <p:tav tm="0">
                                          <p:val>
                                            <p:strVal val="#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out)">
                                      <p:cBhvr>
                                        <p:cTn id="25" dur="5000"/>
                                        <p:tgtEl>
                                          <p:spTgt spid="5"/>
                                        </p:tgtEl>
                                      </p:cBhvr>
                                    </p:animEffect>
                                  </p:childTnLst>
                                </p:cTn>
                              </p:par>
                              <p:par>
                                <p:cTn id="26" presetID="3" presetClass="entr" presetSubtype="5"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vertical)">
                                      <p:cBhvr>
                                        <p:cTn id="2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Cenotaphs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Cenotaphs3.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Cenotaphs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3"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plus(out)">
                                      <p:cBhvr>
                                        <p:cTn id="23" dur="2000"/>
                                        <p:tgtEl>
                                          <p:spTgt spid="4"/>
                                        </p:tgtEl>
                                      </p:cBhvr>
                                    </p:animEffect>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3000"/>
                                        <p:tgtEl>
                                          <p:spTgt spid="4"/>
                                        </p:tgtEl>
                                      </p:cBhvr>
                                    </p:animEffect>
                                  </p:childTnLst>
                                </p:cTn>
                              </p:par>
                              <p:par>
                                <p:cTn id="27" presetID="17"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0" fill="hold"/>
                                        <p:tgtEl>
                                          <p:spTgt spid="4"/>
                                        </p:tgtEl>
                                        <p:attrNameLst>
                                          <p:attrName>ppt_w</p:attrName>
                                        </p:attrNameLst>
                                      </p:cBhvr>
                                      <p:tavLst>
                                        <p:tav tm="0">
                                          <p:val>
                                            <p:fltVal val="0"/>
                                          </p:val>
                                        </p:tav>
                                        <p:tav tm="100000">
                                          <p:val>
                                            <p:strVal val="#ppt_w"/>
                                          </p:val>
                                        </p:tav>
                                      </p:tavLst>
                                    </p:anim>
                                    <p:anim calcmode="lin" valueType="num">
                                      <p:cBhvr>
                                        <p:cTn id="3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Joli1 tapia que cubre el cenotafio es de marmol con incrustaciones de piedras oreciosa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AA9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Joli1 tapia que cubre el cenotafio es de marmol con incrustaciones de piedras oreciosas.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7261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Joli1 tapia que cubre el cenotafio es de marmol con incrustaciones de piedras orecios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1" presetClass="exit" presetSubtype="8" fill="hold" grpId="0" nodeType="withEffect">
                                  <p:stCondLst>
                                    <p:cond delay="0"/>
                                  </p:stCondLst>
                                  <p:childTnLst>
                                    <p:animEffect transition="out" filter="wheel(8)">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5000"/>
                                        <p:tgtEl>
                                          <p:spTgt spid="4"/>
                                        </p:tgtEl>
                                      </p:cBhvr>
                                    </p:animEffect>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5000"/>
                                        <p:tgtEl>
                                          <p:spTgt spid="4"/>
                                        </p:tgtEl>
                                      </p:cBhvr>
                                    </p:animEffect>
                                  </p:childTnLst>
                                </p:cTn>
                              </p:par>
                              <p:par>
                                <p:cTn id="27" presetID="17"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0" fill="hold"/>
                                        <p:tgtEl>
                                          <p:spTgt spid="4"/>
                                        </p:tgtEl>
                                        <p:attrNameLst>
                                          <p:attrName>ppt_w</p:attrName>
                                        </p:attrNameLst>
                                      </p:cBhvr>
                                      <p:tavLst>
                                        <p:tav tm="0">
                                          <p:val>
                                            <p:fltVal val="0"/>
                                          </p:val>
                                        </p:tav>
                                        <p:tav tm="100000">
                                          <p:val>
                                            <p:strVal val="#ppt_w"/>
                                          </p:val>
                                        </p:tav>
                                      </p:tavLst>
                                    </p:anim>
                                    <p:anim calcmode="lin" valueType="num">
                                      <p:cBhvr>
                                        <p:cTn id="3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BF7911"/>
          </a:solidFill>
        </p:spPr>
        <p:txBody>
          <a:bodyPr/>
          <a:lstStyle/>
          <a:p>
            <a:endParaRPr lang="es-ES" dirty="0"/>
          </a:p>
        </p:txBody>
      </p:sp>
      <p:pic>
        <p:nvPicPr>
          <p:cNvPr id="4" name="3 Imagen" descr="Taj-Mahal-por-Dentro - cop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74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Mahal-por-Dentro - copia.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Mahal-por-Dentro - cop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1" presetClass="exit" presetSubtype="2" fill="hold" grpId="0" nodeType="withEffect">
                                  <p:stCondLst>
                                    <p:cond delay="0"/>
                                  </p:stCondLst>
                                  <p:childTnLst>
                                    <p:animEffect transition="out" filter="wheel(2)">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out)">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mahal-por-dentro (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847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mahal-por-dentro (1).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B9A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mahal-por-dentro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out)">
                                      <p:cBhvr>
                                        <p:cTn id="2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paintedgeometrytb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paintedgeometrytb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paintedgeometrytb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out)">
                                      <p:cBhvr>
                                        <p:cTn id="27" dur="3000"/>
                                        <p:tgtEl>
                                          <p:spTgt spid="4"/>
                                        </p:tgtEl>
                                      </p:cBhvr>
                                    </p:animEffect>
                                  </p:childTnLst>
                                </p:cTn>
                              </p:par>
                              <p:par>
                                <p:cTn id="28" presetID="13"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plus(out)">
                                      <p:cBhvr>
                                        <p:cTn id="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Imagen" descr="TajSpandrel MOTIVOS VEGETALES.jpg"/>
          <p:cNvPicPr>
            <a:picLocks noChangeAspect="1"/>
          </p:cNvPicPr>
          <p:nvPr/>
        </p:nvPicPr>
        <p:blipFill>
          <a:blip r:embed="rId3"/>
          <a:stretch>
            <a:fillRect/>
          </a:stretch>
        </p:blipFill>
        <p:spPr>
          <a:xfrm>
            <a:off x="0" y="571480"/>
            <a:ext cx="9144000" cy="5715040"/>
          </a:xfrm>
          <a:prstGeom prst="rect">
            <a:avLst/>
          </a:prstGeom>
        </p:spPr>
      </p:pic>
      <p:sp>
        <p:nvSpPr>
          <p:cNvPr id="6" name="5 Rectángulo"/>
          <p:cNvSpPr/>
          <p:nvPr/>
        </p:nvSpPr>
        <p:spPr>
          <a:xfrm>
            <a:off x="0" y="500042"/>
            <a:ext cx="9144000" cy="5786478"/>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TajSpandrel MOTIVOS VEGETALES.jpg"/>
          <p:cNvPicPr>
            <a:picLocks noChangeAspect="1"/>
          </p:cNvPicPr>
          <p:nvPr/>
        </p:nvPicPr>
        <p:blipFill>
          <a:blip r:embed="rId3"/>
          <a:stretch>
            <a:fillRect/>
          </a:stretch>
        </p:blipFill>
        <p:spPr>
          <a:xfrm>
            <a:off x="0" y="500042"/>
            <a:ext cx="9144000" cy="5786478"/>
          </a:xfrm>
          <a:prstGeom prst="rect">
            <a:avLst/>
          </a:prstGeom>
        </p:spPr>
      </p:pic>
      <p:sp>
        <p:nvSpPr>
          <p:cNvPr id="8" name="7 Rectángulo"/>
          <p:cNvSpPr/>
          <p:nvPr/>
        </p:nvSpPr>
        <p:spPr>
          <a:xfrm>
            <a:off x="0" y="428604"/>
            <a:ext cx="9144000" cy="578647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TajSpandrel MOTIVOS VEGETALES.jpg"/>
          <p:cNvPicPr>
            <a:picLocks noChangeAspect="1"/>
          </p:cNvPicPr>
          <p:nvPr/>
        </p:nvPicPr>
        <p:blipFill>
          <a:blip r:embed="rId3"/>
          <a:stretch>
            <a:fillRect/>
          </a:stretch>
        </p:blipFill>
        <p:spPr>
          <a:xfrm>
            <a:off x="0" y="428604"/>
            <a:ext cx="9144000" cy="5857916"/>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21" presetClass="entr" presetSubtype="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2)">
                                      <p:cBhvr>
                                        <p:cTn id="27" dur="2000"/>
                                        <p:tgtEl>
                                          <p:spTgt spid="4"/>
                                        </p:tgtEl>
                                      </p:cBhvr>
                                    </p:animEffect>
                                  </p:childTnLst>
                                </p:cTn>
                              </p:par>
                              <p:par>
                                <p:cTn id="28" presetID="8"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diamond(out)">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Mahal-3-W96YQ27P4Z-1024x768.jpg"/>
          <p:cNvPicPr>
            <a:picLocks noChangeAspect="1"/>
          </p:cNvPicPr>
          <p:nvPr/>
        </p:nvPicPr>
        <p:blipFill>
          <a:blip r:embed="rId2"/>
          <a:stretch>
            <a:fillRect/>
          </a:stretch>
        </p:blipFill>
        <p:spPr>
          <a:xfrm>
            <a:off x="0" y="0"/>
            <a:ext cx="9144000" cy="6858000"/>
          </a:xfrm>
          <a:prstGeom prst="rect">
            <a:avLst/>
          </a:prstGeom>
        </p:spPr>
      </p:pic>
      <p:sp>
        <p:nvSpPr>
          <p:cNvPr id="7"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Tree>
  </p:cSld>
  <p:clrMapOvr>
    <a:masterClrMapping/>
  </p:clrMapOvr>
  <p:transition spd="slow" advTm="10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j Mahal-Wallpapers-0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Taj Mahal-Wallpapers-0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aj Mahal-Wallpapers-09.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0" y="6072206"/>
            <a:ext cx="4259243" cy="461665"/>
          </a:xfrm>
          <a:prstGeom prst="rect">
            <a:avLst/>
          </a:prstGeom>
          <a:noFill/>
        </p:spPr>
        <p:txBody>
          <a:bodyPr wrap="none" rtlCol="0">
            <a:spAutoFit/>
          </a:bodyPr>
          <a:lstStyle/>
          <a:p>
            <a:r>
              <a:rPr lang="es-ES" sz="2400" dirty="0" smtClean="0">
                <a:ln>
                  <a:solidFill>
                    <a:sysClr val="windowText" lastClr="000000"/>
                  </a:solidFill>
                </a:ln>
                <a:solidFill>
                  <a:srgbClr val="FF0000"/>
                </a:solidFill>
                <a:effectLst>
                  <a:outerShdw blurRad="38100" dist="38100" dir="2700000" algn="tl">
                    <a:srgbClr val="000000">
                      <a:alpha val="43137"/>
                    </a:srgbClr>
                  </a:outerShdw>
                </a:effectLst>
                <a:latin typeface="Matura MT Script Capitals" pitchFamily="66" charset="0"/>
              </a:rPr>
              <a:t>Francisco del Olmo-Jazmín</a:t>
            </a:r>
            <a:endParaRPr lang="es-ES" sz="2400" dirty="0">
              <a:ln>
                <a:solidFill>
                  <a:sysClr val="windowText" lastClr="000000"/>
                </a:solidFill>
              </a:ln>
              <a:solidFill>
                <a:srgbClr val="FF00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par>
                                <p:cTn id="24" presetID="17"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fltVal val="0"/>
                                          </p:val>
                                        </p:tav>
                                        <p:tav tm="100000">
                                          <p:val>
                                            <p:strVal val="#ppt_w"/>
                                          </p:val>
                                        </p:tav>
                                      </p:tavLst>
                                    </p:anim>
                                    <p:anim calcmode="lin" valueType="num">
                                      <p:cBhvr>
                                        <p:cTn id="27" dur="3000" fill="hold"/>
                                        <p:tgtEl>
                                          <p:spTgt spid="4"/>
                                        </p:tgtEl>
                                        <p:attrNameLst>
                                          <p:attrName>ppt_h</p:attrName>
                                        </p:attrNameLst>
                                      </p:cBhvr>
                                      <p:tavLst>
                                        <p:tav tm="0">
                                          <p:val>
                                            <p:strVal val="#ppt_h"/>
                                          </p:val>
                                        </p:tav>
                                        <p:tav tm="100000">
                                          <p:val>
                                            <p:strVal val="#ppt_h"/>
                                          </p:val>
                                        </p:tav>
                                      </p:tavLst>
                                    </p:anim>
                                  </p:childTnLst>
                                </p:cTn>
                              </p:par>
                              <p:par>
                                <p:cTn id="28" presetID="6"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out)">
                                      <p:cBhvr>
                                        <p:cTn id="30" dur="5000"/>
                                        <p:tgtEl>
                                          <p:spTgt spid="4"/>
                                        </p:tgtEl>
                                      </p:cBhvr>
                                    </p:animEffect>
                                  </p:childTnLst>
                                </p:cTn>
                              </p:par>
                            </p:childTnLst>
                          </p:cTn>
                        </p:par>
                        <p:par>
                          <p:cTn id="31" fill="hold">
                            <p:stCondLst>
                              <p:cond delay="5000"/>
                            </p:stCondLst>
                            <p:childTnLst>
                              <p:par>
                                <p:cTn id="32" presetID="10" presetClass="entr" presetSubtype="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30000"/>
  <p:timing>
    <p:tnLst>
      <p:par>
        <p:cTn id="1" dur="indefinite" restart="never" nodeType="tmRoot"/>
      </p:par>
    </p:tnLst>
  </p:timing>
</p:sld>
</file>

<file path=ppt/theme/theme1.xml><?xml version="1.0" encoding="utf-8"?>
<a:theme xmlns:a="http://schemas.openxmlformats.org/drawingml/2006/main" name="taj--mahal-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taj--mahal-milespowerpoints.com</Template>
  <TotalTime>0</TotalTime>
  <Words>402</Words>
  <Application>Microsoft Office PowerPoint</Application>
  <PresentationFormat>Presentación en pantalla (4:3)</PresentationFormat>
  <Paragraphs>40</Paragraphs>
  <Slides>52</Slides>
  <Notes>0</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taj--mahal-milespowerpoints.com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2012-05-31T13:20:20Z</dcterms:created>
  <dcterms:modified xsi:type="dcterms:W3CDTF">2012-05-31T13:23:31Z</dcterms:modified>
</cp:coreProperties>
</file>