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277" r:id="rId4"/>
    <p:sldId id="272" r:id="rId5"/>
    <p:sldId id="267" r:id="rId6"/>
    <p:sldId id="270" r:id="rId7"/>
    <p:sldId id="275" r:id="rId8"/>
    <p:sldId id="258" r:id="rId9"/>
    <p:sldId id="263" r:id="rId10"/>
    <p:sldId id="271" r:id="rId11"/>
    <p:sldId id="269" r:id="rId12"/>
    <p:sldId id="268" r:id="rId13"/>
    <p:sldId id="266" r:id="rId14"/>
    <p:sldId id="265" r:id="rId15"/>
    <p:sldId id="273" r:id="rId16"/>
    <p:sldId id="276" r:id="rId17"/>
    <p:sldId id="256" r:id="rId18"/>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6E8FC"/>
    <a:srgbClr val="3498DB"/>
    <a:srgbClr val="40F903"/>
    <a:srgbClr val="0066FF"/>
    <a:srgbClr val="281E74"/>
    <a:srgbClr val="3449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40" autoAdjust="0"/>
    <p:restoredTop sz="94660"/>
  </p:normalViewPr>
  <p:slideViewPr>
    <p:cSldViewPr showGuides="1">
      <p:cViewPr varScale="1">
        <p:scale>
          <a:sx n="67" d="100"/>
          <a:sy n="67" d="100"/>
        </p:scale>
        <p:origin x="564"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VE"/>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92021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idx="1"/>
          </p:nvPr>
        </p:nvSpPr>
        <p:spPr>
          <a:xfrm>
            <a:off x="628650" y="1825625"/>
            <a:ext cx="788670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732557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a:prstGeom prst="rect">
            <a:avLst/>
          </a:prstGeom>
        </p:spPr>
        <p:txBody>
          <a:bodyPr anchor="b"/>
          <a:lstStyle>
            <a:lvl1pPr>
              <a:defRPr sz="6000"/>
            </a:lvl1p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14000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sz="half" idx="1"/>
          </p:nvPr>
        </p:nvSpPr>
        <p:spPr>
          <a:xfrm>
            <a:off x="62865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contenido 3"/>
          <p:cNvSpPr>
            <a:spLocks noGrp="1"/>
          </p:cNvSpPr>
          <p:nvPr>
            <p:ph sz="half" idx="2"/>
          </p:nvPr>
        </p:nvSpPr>
        <p:spPr>
          <a:xfrm>
            <a:off x="464820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332989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Marcador de texto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400809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841191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96040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contenido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7770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posición de imagen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VE" noProof="0" smtClean="0"/>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659558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1825625"/>
            <a:ext cx="7886700" cy="43513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843899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a:prstGeom prst="rect">
            <a:avLst/>
          </a:prstGeom>
        </p:spPr>
        <p:txBody>
          <a:bodyPr vert="eaVert"/>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365125"/>
            <a:ext cx="5762625" cy="58118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13418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s://es.wikipedia.org/wiki/Amesbury" TargetMode="External"/><Relationship Id="rId3" Type="http://schemas.openxmlformats.org/officeDocument/2006/relationships/image" Target="../media/image5.jpg"/><Relationship Id="rId7" Type="http://schemas.openxmlformats.org/officeDocument/2006/relationships/hyperlink" Target="https://es.wikipedia.org/wiki/Siglo_XX_a._C." TargetMode="Externa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hyperlink" Target="https://es.wikipedia.org/wiki/Neol%C3%ADtico" TargetMode="External"/><Relationship Id="rId5" Type="http://schemas.openxmlformats.org/officeDocument/2006/relationships/hyperlink" Target="https://es.wikipedia.org/wiki/Cr%C3%B3mlech" TargetMode="External"/><Relationship Id="rId10" Type="http://schemas.openxmlformats.org/officeDocument/2006/relationships/hyperlink" Target="https://es.wikipedia.org/wiki/Salisbury_(Reino_Unido)" TargetMode="External"/><Relationship Id="rId4" Type="http://schemas.openxmlformats.org/officeDocument/2006/relationships/hyperlink" Target="https://es.wikipedia.org/wiki/Megal%C3%ADtico" TargetMode="External"/><Relationship Id="rId9" Type="http://schemas.openxmlformats.org/officeDocument/2006/relationships/hyperlink" Target="https://es.wikipedia.org/wiki/Inglaterra"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hyperlink" Target="https://es.wikipedia.org/wiki/1986" TargetMode="Externa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hyperlink" Target="https://es.wikipedia.org/wiki/Unesco" TargetMode="External"/><Relationship Id="rId5" Type="http://schemas.openxmlformats.org/officeDocument/2006/relationships/hyperlink" Target="https://es.wikipedia.org/wiki/Patrimonio_de_la_Humanidad" TargetMode="External"/><Relationship Id="rId4" Type="http://schemas.openxmlformats.org/officeDocument/2006/relationships/hyperlink" Target="https://es.wikipedia.org/wiki/Stonehenge,_Avebury_y_sitios_relacionado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hyperlink" Target="https://es.wikipedia.org/wiki/Dintel" TargetMode="External"/><Relationship Id="rId4" Type="http://schemas.openxmlformats.org/officeDocument/2006/relationships/hyperlink" Target="https://es.wikipedia.org/wiki/Arenisca"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hyperlink" Target="https://es.wikipedia.org/wiki/3100_a._C." TargetMode="Externa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hyperlink" Target="https://es.wikipedia.org/wiki/Stonehenge#cite_note-video-2" TargetMode="External"/><Relationship Id="rId5" Type="http://schemas.openxmlformats.org/officeDocument/2006/relationships/hyperlink" Target="https://es.wikipedia.org/wiki/Siglo_XXV_a._C." TargetMode="External"/><Relationship Id="rId4" Type="http://schemas.openxmlformats.org/officeDocument/2006/relationships/hyperlink" Target="https://es.wikipedia.org/wiki/Megalito"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hyperlink" Target="http://www.historiayarqueologia.com/profiles/blogs/el-misterio-de-stonehenge" TargetMode="Externa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hyperlink" Target="https://es.wikipedia.org/wiki/Milford_Haven" TargetMode="External"/><Relationship Id="rId5" Type="http://schemas.openxmlformats.org/officeDocument/2006/relationships/hyperlink" Target="https://es.wikipedia.org/wiki/Gales" TargetMode="External"/><Relationship Id="rId4" Type="http://schemas.openxmlformats.org/officeDocument/2006/relationships/hyperlink" Target="https://es.wikipedia.org/w/index.php?title=Preseli&amp;action=edit&amp;redlink=1"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hyperlink" Target="https://es.wikipedia.org/wiki/Universidad_de_Sheffield" TargetMode="External"/><Relationship Id="rId5" Type="http://schemas.openxmlformats.org/officeDocument/2006/relationships/hyperlink" Target="https://es.wikipedia.org/w/index.php?title=Mike_Parker_Pearson&amp;action=edit&amp;redlink=1" TargetMode="External"/><Relationship Id="rId4" Type="http://schemas.openxmlformats.org/officeDocument/2006/relationships/hyperlink" Target="https://es.wikipedia.org/wiki/Arque%C3%B3logo"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hyperlink" Target="https://es.wikipedia.org/wiki/R%C3%ADo_Avon_(Hampshire)" TargetMode="External"/><Relationship Id="rId5" Type="http://schemas.openxmlformats.org/officeDocument/2006/relationships/hyperlink" Target="https://es.wikipedia.org/wiki/Woodhenge" TargetMode="External"/><Relationship Id="rId4" Type="http://schemas.openxmlformats.org/officeDocument/2006/relationships/hyperlink" Target="https://es.wikipedia.org/w/index.php?title=Durrington_Walls&amp;action=edit&amp;redlink=1"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es.wikipedia.org/wiki/Astronom%C3%ADa" TargetMode="External"/><Relationship Id="rId3" Type="http://schemas.openxmlformats.org/officeDocument/2006/relationships/image" Target="../media/image14.jpg"/><Relationship Id="rId7" Type="http://schemas.openxmlformats.org/officeDocument/2006/relationships/hyperlink" Target="https://es.wikipedia.org/wiki/Sol" TargetMode="External"/><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hyperlink" Target="https://es.wikipedia.org/wiki/Verano" TargetMode="External"/><Relationship Id="rId5" Type="http://schemas.openxmlformats.org/officeDocument/2006/relationships/hyperlink" Target="https://es.wikipedia.org/wiki/Solsticio" TargetMode="External"/><Relationship Id="rId4" Type="http://schemas.openxmlformats.org/officeDocument/2006/relationships/hyperlink" Target="https://es.wikipedia.org/wiki/Observatorio"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hyperlink" Target="https://es.wikipedia.org/wiki/2300_a._C." TargetMode="External"/><Relationship Id="rId5" Type="http://schemas.openxmlformats.org/officeDocument/2006/relationships/hyperlink" Target="https://es.wikipedia.org/wiki/3000_a._C." TargetMode="External"/><Relationship Id="rId4" Type="http://schemas.openxmlformats.org/officeDocument/2006/relationships/hyperlink" Target="https://es.wikipedia.org/wiki/Cremaci%C3%B3n"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World of Warcraft Soundtrack   Thunderbluff">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4400" advTm="5387">
        <p14:honeycomb/>
      </p:transition>
    </mc:Choice>
    <mc:Fallback xmlns="">
      <p:transition spd="slow" advTm="53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64924" cy="6858000"/>
          </a:xfrm>
          <a:prstGeom prst="rect">
            <a:avLst/>
          </a:prstGeom>
        </p:spPr>
      </p:pic>
      <p:sp>
        <p:nvSpPr>
          <p:cNvPr id="3" name="Rectángulo 2"/>
          <p:cNvSpPr/>
          <p:nvPr/>
        </p:nvSpPr>
        <p:spPr>
          <a:xfrm>
            <a:off x="762000" y="228600"/>
            <a:ext cx="7696200" cy="137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8000" b="1" dirty="0" smtClean="0">
                <a:solidFill>
                  <a:srgbClr val="FFC000"/>
                </a:solidFill>
              </a:rPr>
              <a:t>STONEHENGE</a:t>
            </a:r>
            <a:endParaRPr lang="es-VE" sz="8000" b="1" dirty="0">
              <a:solidFill>
                <a:srgbClr val="FFC000"/>
              </a:solidFill>
            </a:endParaRPr>
          </a:p>
        </p:txBody>
      </p:sp>
    </p:spTree>
    <p:custDataLst>
      <p:tags r:id="rId1"/>
    </p:custDataLst>
    <p:extLst>
      <p:ext uri="{BB962C8B-B14F-4D97-AF65-F5344CB8AC3E}">
        <p14:creationId xmlns:p14="http://schemas.microsoft.com/office/powerpoint/2010/main" val="1740653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2352">
        <p15:prstTrans prst="curtains"/>
      </p:transition>
    </mc:Choice>
    <mc:Fallback xmlns="">
      <p:transition spd="slow" advTm="1235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95976886"/>
      </p:ext>
    </p:extLst>
  </p:cSld>
  <p:clrMapOvr>
    <a:masterClrMapping/>
  </p:clrMapOvr>
  <mc:AlternateContent xmlns:mc="http://schemas.openxmlformats.org/markup-compatibility/2006" xmlns:p14="http://schemas.microsoft.com/office/powerpoint/2010/main">
    <mc:Choice Requires="p14">
      <p:transition spd="slow" p14:dur="1400" advTm="7066">
        <p14:ripple/>
      </p:transition>
    </mc:Choice>
    <mc:Fallback xmlns="">
      <p:transition spd="slow" advTm="7066">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ángulo 3"/>
          <p:cNvSpPr/>
          <p:nvPr/>
        </p:nvSpPr>
        <p:spPr>
          <a:xfrm>
            <a:off x="685800" y="609600"/>
            <a:ext cx="7848600" cy="5257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800" b="1" dirty="0">
                <a:solidFill>
                  <a:srgbClr val="B6E8FC"/>
                </a:solidFill>
              </a:rPr>
              <a:t>Stonehenge </a:t>
            </a:r>
          </a:p>
          <a:p>
            <a:pPr algn="ctr"/>
            <a:r>
              <a:rPr lang="es-VE" sz="2800" b="1" dirty="0" smtClean="0">
                <a:solidFill>
                  <a:srgbClr val="B6E8FC"/>
                </a:solidFill>
              </a:rPr>
              <a:t>Es un monumento</a:t>
            </a:r>
            <a:r>
              <a:rPr lang="es-VE" sz="2800" b="1" dirty="0">
                <a:solidFill>
                  <a:srgbClr val="B6E8FC"/>
                </a:solidFill>
              </a:rPr>
              <a:t> </a:t>
            </a:r>
            <a:r>
              <a:rPr lang="es-VE" sz="2800" b="1" dirty="0">
                <a:solidFill>
                  <a:srgbClr val="B6E8FC"/>
                </a:solidFill>
                <a:hlinkClick r:id="rId4" tooltip="Megalítico"/>
              </a:rPr>
              <a:t>megalítico</a:t>
            </a:r>
            <a:r>
              <a:rPr lang="es-VE" sz="2800" b="1" dirty="0">
                <a:solidFill>
                  <a:srgbClr val="B6E8FC"/>
                </a:solidFill>
              </a:rPr>
              <a:t> tipo </a:t>
            </a:r>
            <a:r>
              <a:rPr lang="es-VE" sz="2800" b="1" dirty="0">
                <a:solidFill>
                  <a:srgbClr val="B6E8FC"/>
                </a:solidFill>
                <a:hlinkClick r:id="rId5" tooltip="Crómlech"/>
              </a:rPr>
              <a:t>crómlech</a:t>
            </a:r>
            <a:r>
              <a:rPr lang="es-VE" sz="2800" b="1" dirty="0">
                <a:solidFill>
                  <a:srgbClr val="B6E8FC"/>
                </a:solidFill>
              </a:rPr>
              <a:t>, de finales </a:t>
            </a:r>
            <a:r>
              <a:rPr lang="es-VE" sz="2800" b="1" dirty="0" smtClean="0">
                <a:solidFill>
                  <a:srgbClr val="B6E8FC"/>
                </a:solidFill>
              </a:rPr>
              <a:t>del </a:t>
            </a:r>
            <a:r>
              <a:rPr lang="es-VE" sz="2800" b="1" dirty="0" smtClean="0">
                <a:solidFill>
                  <a:srgbClr val="B6E8FC"/>
                </a:solidFill>
                <a:hlinkClick r:id="rId6" tooltip="Neolítico"/>
              </a:rPr>
              <a:t>neolítico</a:t>
            </a:r>
            <a:r>
              <a:rPr lang="es-VE" sz="2800" b="1" dirty="0">
                <a:solidFill>
                  <a:srgbClr val="B6E8FC"/>
                </a:solidFill>
              </a:rPr>
              <a:t> (</a:t>
            </a:r>
            <a:r>
              <a:rPr lang="es-VE" sz="2800" b="1" dirty="0">
                <a:solidFill>
                  <a:srgbClr val="B6E8FC"/>
                </a:solidFill>
                <a:hlinkClick r:id="rId7" tooltip="Siglo XX a. C."/>
              </a:rPr>
              <a:t>siglo XX a. C.</a:t>
            </a:r>
            <a:r>
              <a:rPr lang="es-VE" sz="2800" b="1" dirty="0">
                <a:solidFill>
                  <a:srgbClr val="B6E8FC"/>
                </a:solidFill>
              </a:rPr>
              <a:t>), situado cerca de </a:t>
            </a:r>
            <a:r>
              <a:rPr lang="es-VE" sz="2800" b="1" dirty="0">
                <a:solidFill>
                  <a:srgbClr val="B6E8FC"/>
                </a:solidFill>
                <a:hlinkClick r:id="rId8" tooltip="Amesbury"/>
              </a:rPr>
              <a:t>Amesbury</a:t>
            </a:r>
            <a:r>
              <a:rPr lang="es-VE" sz="2800" b="1" dirty="0">
                <a:solidFill>
                  <a:srgbClr val="B6E8FC"/>
                </a:solidFill>
              </a:rPr>
              <a:t>, en el condado de Wiltshire, </a:t>
            </a:r>
            <a:r>
              <a:rPr lang="es-VE" sz="2800" b="1" dirty="0">
                <a:solidFill>
                  <a:srgbClr val="B6E8FC"/>
                </a:solidFill>
                <a:hlinkClick r:id="rId9" tooltip="Inglaterra"/>
              </a:rPr>
              <a:t>Inglaterra</a:t>
            </a:r>
            <a:r>
              <a:rPr lang="es-VE" sz="2800" b="1" dirty="0">
                <a:solidFill>
                  <a:srgbClr val="B6E8FC"/>
                </a:solidFill>
              </a:rPr>
              <a:t>, a unos quince kilómetros al norte de </a:t>
            </a:r>
            <a:r>
              <a:rPr lang="es-VE" sz="2800" b="1" dirty="0">
                <a:solidFill>
                  <a:srgbClr val="B6E8FC"/>
                </a:solidFill>
                <a:hlinkClick r:id="rId10" tooltip="Salisbury (Reino Unido)"/>
              </a:rPr>
              <a:t>Salisbury</a:t>
            </a:r>
            <a:r>
              <a:rPr lang="es-VE" sz="2800" b="1" dirty="0" smtClean="0">
                <a:solidFill>
                  <a:srgbClr val="B6E8FC"/>
                </a:solidFill>
              </a:rPr>
              <a:t>.</a:t>
            </a:r>
            <a:endParaRPr lang="es-VE" sz="2800" b="1" dirty="0">
              <a:solidFill>
                <a:srgbClr val="B6E8FC"/>
              </a:solidFill>
            </a:endParaRPr>
          </a:p>
        </p:txBody>
      </p:sp>
    </p:spTree>
    <p:custDataLst>
      <p:tags r:id="rId1"/>
    </p:custDataLst>
    <p:extLst>
      <p:ext uri="{BB962C8B-B14F-4D97-AF65-F5344CB8AC3E}">
        <p14:creationId xmlns:p14="http://schemas.microsoft.com/office/powerpoint/2010/main" val="51184149"/>
      </p:ext>
    </p:extLst>
  </p:cSld>
  <p:clrMapOvr>
    <a:masterClrMapping/>
  </p:clrMapOvr>
  <mc:AlternateContent xmlns:mc="http://schemas.openxmlformats.org/markup-compatibility/2006" xmlns:p14="http://schemas.microsoft.com/office/powerpoint/2010/main">
    <mc:Choice Requires="p14">
      <p:transition spd="slow" p14:dur="1600" advTm="16627">
        <p:blinds dir="vert"/>
      </p:transition>
    </mc:Choice>
    <mc:Fallback xmlns="">
      <p:transition spd="slow" advTm="16627">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990600" y="1143000"/>
            <a:ext cx="7543800" cy="4648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800" b="1" dirty="0">
                <a:solidFill>
                  <a:schemeClr val="bg1">
                    <a:lumMod val="95000"/>
                  </a:schemeClr>
                </a:solidFill>
              </a:rPr>
              <a:t>El conjunto megalítico de </a:t>
            </a:r>
            <a:r>
              <a:rPr lang="es-VE" sz="2800" b="1" dirty="0">
                <a:solidFill>
                  <a:schemeClr val="bg1">
                    <a:lumMod val="95000"/>
                  </a:schemeClr>
                </a:solidFill>
                <a:hlinkClick r:id="rId4" tooltip="Stonehenge, Avebury y sitios relacionados"/>
              </a:rPr>
              <a:t>Stonehenge, Avebury y sitios relacionados</a:t>
            </a:r>
            <a:r>
              <a:rPr lang="es-VE" sz="2800" b="1" dirty="0">
                <a:solidFill>
                  <a:schemeClr val="bg1">
                    <a:lumMod val="95000"/>
                  </a:schemeClr>
                </a:solidFill>
              </a:rPr>
              <a:t> fue proclamado </a:t>
            </a:r>
            <a:r>
              <a:rPr lang="es-VE" sz="2800" b="1" dirty="0">
                <a:solidFill>
                  <a:schemeClr val="bg1">
                    <a:lumMod val="95000"/>
                  </a:schemeClr>
                </a:solidFill>
                <a:hlinkClick r:id="rId5" tooltip="Patrimonio de la Humanidad"/>
              </a:rPr>
              <a:t>Patrimonio de la Humanidad</a:t>
            </a:r>
            <a:r>
              <a:rPr lang="es-VE" sz="2800" b="1" dirty="0">
                <a:solidFill>
                  <a:schemeClr val="bg1">
                    <a:lumMod val="95000"/>
                  </a:schemeClr>
                </a:solidFill>
              </a:rPr>
              <a:t> por la </a:t>
            </a:r>
            <a:r>
              <a:rPr lang="es-VE" sz="2800" b="1" dirty="0">
                <a:solidFill>
                  <a:schemeClr val="bg1">
                    <a:lumMod val="95000"/>
                  </a:schemeClr>
                </a:solidFill>
                <a:hlinkClick r:id="rId6" tooltip="Unesco"/>
              </a:rPr>
              <a:t>Unesco</a:t>
            </a:r>
            <a:r>
              <a:rPr lang="es-VE" sz="2800" b="1" dirty="0">
                <a:solidFill>
                  <a:schemeClr val="bg1">
                    <a:lumMod val="95000"/>
                  </a:schemeClr>
                </a:solidFill>
              </a:rPr>
              <a:t> en </a:t>
            </a:r>
            <a:r>
              <a:rPr lang="es-VE" sz="2800" b="1" dirty="0">
                <a:solidFill>
                  <a:schemeClr val="bg1">
                    <a:lumMod val="95000"/>
                  </a:schemeClr>
                </a:solidFill>
                <a:hlinkClick r:id="rId7" tooltip="1986"/>
              </a:rPr>
              <a:t>1986</a:t>
            </a:r>
            <a:r>
              <a:rPr lang="es-VE" sz="2800" b="1" dirty="0">
                <a:solidFill>
                  <a:schemeClr val="bg1">
                    <a:lumMod val="95000"/>
                  </a:schemeClr>
                </a:solidFill>
              </a:rPr>
              <a:t>.</a:t>
            </a:r>
          </a:p>
        </p:txBody>
      </p:sp>
    </p:spTree>
    <p:custDataLst>
      <p:tags r:id="rId1"/>
    </p:custDataLst>
    <p:extLst>
      <p:ext uri="{BB962C8B-B14F-4D97-AF65-F5344CB8AC3E}">
        <p14:creationId xmlns:p14="http://schemas.microsoft.com/office/powerpoint/2010/main" val="4269376314"/>
      </p:ext>
    </p:extLst>
  </p:cSld>
  <p:clrMapOvr>
    <a:masterClrMapping/>
  </p:clrMapOvr>
  <mc:AlternateContent xmlns:mc="http://schemas.openxmlformats.org/markup-compatibility/2006" xmlns:p14="http://schemas.microsoft.com/office/powerpoint/2010/main">
    <mc:Choice Requires="p14">
      <p:transition spd="slow" p14:dur="3000" advTm="18998">
        <p14:shred/>
      </p:transition>
    </mc:Choice>
    <mc:Fallback xmlns="">
      <p:transition spd="slow" advTm="1899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457200" y="685800"/>
            <a:ext cx="8382000" cy="5410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800" b="1" dirty="0">
                <a:solidFill>
                  <a:schemeClr val="bg1">
                    <a:lumMod val="95000"/>
                  </a:schemeClr>
                </a:solidFill>
              </a:rPr>
              <a:t>Stonehenge está formado por grandes bloques de rocas metamórficas distribuidos en cuatro circunferencias concéntricas. El exterior, de treinta metros de diámetro, está formado por grandes piedras rectangulares </a:t>
            </a:r>
            <a:r>
              <a:rPr lang="es-VE" sz="2800" b="1" dirty="0" smtClean="0">
                <a:solidFill>
                  <a:schemeClr val="bg1">
                    <a:lumMod val="95000"/>
                  </a:schemeClr>
                </a:solidFill>
              </a:rPr>
              <a:t>de </a:t>
            </a:r>
            <a:r>
              <a:rPr lang="es-VE" sz="2800" b="1" u="sng" dirty="0" smtClean="0">
                <a:solidFill>
                  <a:schemeClr val="bg1">
                    <a:lumMod val="95000"/>
                  </a:schemeClr>
                </a:solidFill>
                <a:hlinkClick r:id="rId4" tooltip="Arenisca"/>
              </a:rPr>
              <a:t>arenisca</a:t>
            </a:r>
            <a:r>
              <a:rPr lang="es-VE" sz="2800" b="1" dirty="0">
                <a:solidFill>
                  <a:schemeClr val="bg1">
                    <a:lumMod val="95000"/>
                  </a:schemeClr>
                </a:solidFill>
              </a:rPr>
              <a:t> que, originalmente, estaban coronadas por </a:t>
            </a:r>
            <a:r>
              <a:rPr lang="es-VE" sz="2800" b="1" u="sng" dirty="0">
                <a:solidFill>
                  <a:schemeClr val="bg1">
                    <a:lumMod val="95000"/>
                  </a:schemeClr>
                </a:solidFill>
                <a:hlinkClick r:id="rId5" tooltip="Dintel"/>
              </a:rPr>
              <a:t>dinteles</a:t>
            </a:r>
            <a:r>
              <a:rPr lang="es-VE" sz="2800" b="1" dirty="0">
                <a:solidFill>
                  <a:schemeClr val="bg1">
                    <a:lumMod val="95000"/>
                  </a:schemeClr>
                </a:solidFill>
              </a:rPr>
              <a:t>, también de piedra, quedando hoy en día sólo siete en su mismo sitio</a:t>
            </a:r>
            <a:r>
              <a:rPr lang="es-VE" sz="2800" b="1" dirty="0" smtClean="0">
                <a:solidFill>
                  <a:schemeClr val="bg1">
                    <a:lumMod val="95000"/>
                  </a:schemeClr>
                </a:solidFill>
              </a:rPr>
              <a:t>. </a:t>
            </a:r>
            <a:endParaRPr lang="es-VE" sz="2800" b="1" dirty="0">
              <a:solidFill>
                <a:schemeClr val="bg1">
                  <a:lumMod val="95000"/>
                </a:schemeClr>
              </a:solidFill>
            </a:endParaRPr>
          </a:p>
        </p:txBody>
      </p:sp>
    </p:spTree>
    <p:custDataLst>
      <p:tags r:id="rId1"/>
    </p:custDataLst>
    <p:extLst>
      <p:ext uri="{BB962C8B-B14F-4D97-AF65-F5344CB8AC3E}">
        <p14:creationId xmlns:p14="http://schemas.microsoft.com/office/powerpoint/2010/main" val="1655550755"/>
      </p:ext>
    </p:extLst>
  </p:cSld>
  <p:clrMapOvr>
    <a:masterClrMapping/>
  </p:clrMapOvr>
  <mc:AlternateContent xmlns:mc="http://schemas.openxmlformats.org/markup-compatibility/2006" xmlns:p14="http://schemas.microsoft.com/office/powerpoint/2010/main">
    <mc:Choice Requires="p14">
      <p:transition spd="slow" p14:dur="1400" advTm="22954">
        <p14:ripple/>
      </p:transition>
    </mc:Choice>
    <mc:Fallback xmlns="">
      <p:transition spd="slow" advTm="2295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914400" y="1066800"/>
            <a:ext cx="7391400" cy="457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800" b="1" dirty="0">
                <a:solidFill>
                  <a:schemeClr val="accent1"/>
                </a:solidFill>
              </a:rPr>
              <a:t>Dentro de esta hilera exterior se encuentra otro círculo de bloques más pequeños de arenisca azulada. Éste encierra una estructura con forma de herradura construida con piedras de arenisca del mismo color. En su interior permanece una losa de arenisca micácea conocida como «el Altar»</a:t>
            </a:r>
          </a:p>
        </p:txBody>
      </p:sp>
    </p:spTree>
    <p:custDataLst>
      <p:tags r:id="rId1"/>
    </p:custDataLst>
    <p:extLst>
      <p:ext uri="{BB962C8B-B14F-4D97-AF65-F5344CB8AC3E}">
        <p14:creationId xmlns:p14="http://schemas.microsoft.com/office/powerpoint/2010/main" val="1054233053"/>
      </p:ext>
    </p:extLst>
  </p:cSld>
  <p:clrMapOvr>
    <a:masterClrMapping/>
  </p:clrMapOvr>
  <p:transition spd="slow" advTm="25265">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685800" y="685800"/>
            <a:ext cx="8153400" cy="5181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800" b="1" dirty="0">
                <a:solidFill>
                  <a:schemeClr val="bg2">
                    <a:lumMod val="20000"/>
                    <a:lumOff val="80000"/>
                  </a:schemeClr>
                </a:solidFill>
              </a:rPr>
              <a:t>Todo el conjunto está rodeado por un foso circular que mide 104 m de diámetro. Dentro de este espacio se alza un bancal en el que aparecen 56 fosas conocidas como los </a:t>
            </a:r>
            <a:r>
              <a:rPr lang="es-VE" sz="2800" b="1" dirty="0" smtClean="0">
                <a:solidFill>
                  <a:schemeClr val="bg2">
                    <a:lumMod val="20000"/>
                    <a:lumOff val="80000"/>
                  </a:schemeClr>
                </a:solidFill>
              </a:rPr>
              <a:t>agujeros </a:t>
            </a:r>
            <a:r>
              <a:rPr lang="es-VE" sz="2800" b="1" dirty="0">
                <a:solidFill>
                  <a:schemeClr val="bg2">
                    <a:lumMod val="20000"/>
                    <a:lumOff val="80000"/>
                  </a:schemeClr>
                </a:solidFill>
              </a:rPr>
              <a:t>de </a:t>
            </a:r>
            <a:r>
              <a:rPr lang="es-VE" sz="2800" b="1" dirty="0" smtClean="0">
                <a:solidFill>
                  <a:schemeClr val="bg2">
                    <a:lumMod val="20000"/>
                    <a:lumOff val="80000"/>
                  </a:schemeClr>
                </a:solidFill>
              </a:rPr>
              <a:t>Aubrey. </a:t>
            </a:r>
            <a:r>
              <a:rPr lang="es-VE" sz="2800" b="1" dirty="0">
                <a:solidFill>
                  <a:schemeClr val="bg2">
                    <a:lumMod val="20000"/>
                    <a:lumOff val="80000"/>
                  </a:schemeClr>
                </a:solidFill>
              </a:rPr>
              <a:t>El bancal y el foso están cortados por </a:t>
            </a:r>
            <a:r>
              <a:rPr lang="es-VE" sz="2800" b="1" dirty="0" smtClean="0">
                <a:solidFill>
                  <a:schemeClr val="bg2">
                    <a:lumMod val="20000"/>
                    <a:lumOff val="80000"/>
                  </a:schemeClr>
                </a:solidFill>
              </a:rPr>
              <a:t>la Avenida, </a:t>
            </a:r>
            <a:r>
              <a:rPr lang="es-VE" sz="2800" b="1" dirty="0">
                <a:solidFill>
                  <a:schemeClr val="bg2">
                    <a:lumMod val="20000"/>
                    <a:lumOff val="80000"/>
                  </a:schemeClr>
                </a:solidFill>
              </a:rPr>
              <a:t>un camino procesional de 23 metros de ancho y 3 kilómetros de longitud, aproximadamente. </a:t>
            </a:r>
          </a:p>
        </p:txBody>
      </p:sp>
    </p:spTree>
    <p:custDataLst>
      <p:tags r:id="rId1"/>
    </p:custDataLst>
    <p:extLst>
      <p:ext uri="{BB962C8B-B14F-4D97-AF65-F5344CB8AC3E}">
        <p14:creationId xmlns:p14="http://schemas.microsoft.com/office/powerpoint/2010/main" val="2204536912"/>
      </p:ext>
    </p:extLst>
  </p:cSld>
  <p:clrMapOvr>
    <a:masterClrMapping/>
  </p:clrMapOvr>
  <mc:AlternateContent xmlns:mc="http://schemas.openxmlformats.org/markup-compatibility/2006" xmlns:p14="http://schemas.microsoft.com/office/powerpoint/2010/main">
    <mc:Choice Requires="p14">
      <p:transition spd="slow" p14:dur="1200" advTm="25539">
        <p14:prism/>
      </p:transition>
    </mc:Choice>
    <mc:Fallback xmlns="">
      <p:transition spd="slow" advTm="2553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1295400" y="1143000"/>
            <a:ext cx="6934200" cy="4114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800" b="1" dirty="0">
                <a:solidFill>
                  <a:srgbClr val="FFC000"/>
                </a:solidFill>
              </a:rPr>
              <a:t>Cerca se halla la </a:t>
            </a:r>
            <a:r>
              <a:rPr lang="es-VE" sz="2800" b="1" dirty="0" smtClean="0">
                <a:solidFill>
                  <a:srgbClr val="FFC000"/>
                </a:solidFill>
              </a:rPr>
              <a:t>Piedra </a:t>
            </a:r>
            <a:r>
              <a:rPr lang="es-VE" sz="2800" b="1" dirty="0">
                <a:solidFill>
                  <a:srgbClr val="FFC000"/>
                </a:solidFill>
              </a:rPr>
              <a:t>del </a:t>
            </a:r>
            <a:r>
              <a:rPr lang="es-VE" sz="2800" b="1" dirty="0" smtClean="0">
                <a:solidFill>
                  <a:srgbClr val="FFC000"/>
                </a:solidFill>
              </a:rPr>
              <a:t>Sacrificio. </a:t>
            </a:r>
            <a:r>
              <a:rPr lang="es-VE" sz="2800" b="1" dirty="0">
                <a:solidFill>
                  <a:srgbClr val="FFC000"/>
                </a:solidFill>
              </a:rPr>
              <a:t>Enfrente se encuentra la </a:t>
            </a:r>
            <a:r>
              <a:rPr lang="es-VE" sz="2800" b="1" dirty="0" smtClean="0">
                <a:solidFill>
                  <a:srgbClr val="FFC000"/>
                </a:solidFill>
              </a:rPr>
              <a:t>Piedra Talón. </a:t>
            </a:r>
            <a:r>
              <a:rPr lang="es-VE" sz="2800" b="1" dirty="0">
                <a:solidFill>
                  <a:srgbClr val="FFC000"/>
                </a:solidFill>
              </a:rPr>
              <a:t>Está compuesto de un gran círculo de grandes </a:t>
            </a:r>
            <a:r>
              <a:rPr lang="es-VE" sz="2800" b="1" dirty="0">
                <a:solidFill>
                  <a:srgbClr val="FFC000"/>
                </a:solidFill>
                <a:hlinkClick r:id="rId4" tooltip="Megalito"/>
              </a:rPr>
              <a:t>megalitos</a:t>
            </a:r>
            <a:r>
              <a:rPr lang="es-VE" sz="2800" b="1" dirty="0">
                <a:solidFill>
                  <a:srgbClr val="FFC000"/>
                </a:solidFill>
              </a:rPr>
              <a:t> cuya construcción se fecha hacia el </a:t>
            </a:r>
            <a:r>
              <a:rPr lang="es-VE" sz="2800" b="1" dirty="0">
                <a:solidFill>
                  <a:srgbClr val="FFC000"/>
                </a:solidFill>
                <a:hlinkClick r:id="rId5" tooltip="Siglo XXV a. C."/>
              </a:rPr>
              <a:t>2500 a. C.</a:t>
            </a:r>
            <a:r>
              <a:rPr lang="es-VE" sz="2800" b="1" baseline="30000" dirty="0">
                <a:solidFill>
                  <a:srgbClr val="FFC000"/>
                </a:solidFill>
                <a:hlinkClick r:id="rId6"/>
              </a:rPr>
              <a:t>2</a:t>
            </a:r>
            <a:r>
              <a:rPr lang="es-VE" sz="2800" b="1" dirty="0">
                <a:solidFill>
                  <a:srgbClr val="FFC000"/>
                </a:solidFill>
              </a:rPr>
              <a:t> El círculo de arena que rodea los megalitos está considerado la parte más antigua del monumento, habiendo sido datada sobre el </a:t>
            </a:r>
            <a:r>
              <a:rPr lang="es-VE" sz="2800" b="1" dirty="0">
                <a:solidFill>
                  <a:srgbClr val="FFC000"/>
                </a:solidFill>
                <a:hlinkClick r:id="rId7" tooltip="3100 a. C."/>
              </a:rPr>
              <a:t>3100 a. C.</a:t>
            </a:r>
            <a:endParaRPr lang="es-VE" sz="2800" b="1" dirty="0">
              <a:solidFill>
                <a:srgbClr val="FFC000"/>
              </a:solidFill>
            </a:endParaRPr>
          </a:p>
        </p:txBody>
      </p:sp>
    </p:spTree>
    <p:custDataLst>
      <p:tags r:id="rId1"/>
    </p:custDataLst>
    <p:extLst>
      <p:ext uri="{BB962C8B-B14F-4D97-AF65-F5344CB8AC3E}">
        <p14:creationId xmlns:p14="http://schemas.microsoft.com/office/powerpoint/2010/main" val="2168159648"/>
      </p:ext>
    </p:extLst>
  </p:cSld>
  <p:clrMapOvr>
    <a:masterClrMapping/>
  </p:clrMapOvr>
  <mc:AlternateContent xmlns:mc="http://schemas.openxmlformats.org/markup-compatibility/2006" xmlns:p14="http://schemas.microsoft.com/office/powerpoint/2010/main">
    <mc:Choice Requires="p14">
      <p:transition spd="slow" p14:dur="1500" advTm="26560">
        <p14:window dir="vert"/>
      </p:transition>
    </mc:Choice>
    <mc:Fallback xmlns="">
      <p:transition spd="slow" advTm="2656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a:noFill/>
        </p:spPr>
      </p:pic>
      <p:sp>
        <p:nvSpPr>
          <p:cNvPr id="3" name="Rectángulo 2"/>
          <p:cNvSpPr/>
          <p:nvPr/>
        </p:nvSpPr>
        <p:spPr>
          <a:xfrm>
            <a:off x="914400" y="990600"/>
            <a:ext cx="7391400" cy="4800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a:solidFill>
                  <a:srgbClr val="C00000"/>
                </a:solidFill>
              </a:rPr>
              <a:t>En su comienzo era un monumento circular de carácter ritual rodeado por un talud y un foso, de modo similar a muchos otros situados en el sur de Inglaterra.</a:t>
            </a:r>
          </a:p>
          <a:p>
            <a:pPr algn="ctr"/>
            <a:r>
              <a:rPr lang="es-VE" sz="2400" b="1" dirty="0">
                <a:solidFill>
                  <a:srgbClr val="C00000"/>
                </a:solidFill>
              </a:rPr>
              <a:t>Finalmente el monumento tomó su aspecto actual, para lo cual transportaron 32 bloques de arenisca desde las montañas de </a:t>
            </a:r>
            <a:r>
              <a:rPr lang="es-VE" sz="2400" b="1" dirty="0" err="1">
                <a:solidFill>
                  <a:srgbClr val="C00000"/>
                </a:solidFill>
                <a:hlinkClick r:id="rId4" tooltip="Preseli (aún no redactado)"/>
              </a:rPr>
              <a:t>Preseli</a:t>
            </a:r>
            <a:r>
              <a:rPr lang="es-VE" sz="2400" b="1" dirty="0">
                <a:solidFill>
                  <a:srgbClr val="C00000"/>
                </a:solidFill>
              </a:rPr>
              <a:t>, al suroeste de </a:t>
            </a:r>
            <a:r>
              <a:rPr lang="es-VE" sz="2400" b="1" dirty="0">
                <a:solidFill>
                  <a:srgbClr val="C00000"/>
                </a:solidFill>
                <a:hlinkClick r:id="rId5" tooltip="Gales"/>
              </a:rPr>
              <a:t>Gales</a:t>
            </a:r>
            <a:r>
              <a:rPr lang="es-VE" sz="2400" b="1" dirty="0">
                <a:solidFill>
                  <a:srgbClr val="C00000"/>
                </a:solidFill>
              </a:rPr>
              <a:t> y la piedra </a:t>
            </a:r>
            <a:r>
              <a:rPr lang="es-VE" sz="2400" b="1">
                <a:solidFill>
                  <a:srgbClr val="C00000"/>
                </a:solidFill>
              </a:rPr>
              <a:t>del </a:t>
            </a:r>
            <a:r>
              <a:rPr lang="es-VE" sz="2400" b="1" smtClean="0">
                <a:solidFill>
                  <a:srgbClr val="C00000"/>
                </a:solidFill>
              </a:rPr>
              <a:t>Altar </a:t>
            </a:r>
            <a:r>
              <a:rPr lang="es-VE" sz="2400" b="1" dirty="0">
                <a:solidFill>
                  <a:srgbClr val="C00000"/>
                </a:solidFill>
              </a:rPr>
              <a:t>fue traída desde una región cercana a </a:t>
            </a:r>
            <a:r>
              <a:rPr lang="es-VE" sz="2400" b="1" dirty="0">
                <a:solidFill>
                  <a:srgbClr val="C00000"/>
                </a:solidFill>
                <a:hlinkClick r:id="rId6" tooltip="Milford Haven"/>
              </a:rPr>
              <a:t>Milford Haven</a:t>
            </a:r>
            <a:r>
              <a:rPr lang="es-VE" sz="2400" b="1" dirty="0">
                <a:solidFill>
                  <a:srgbClr val="C00000"/>
                </a:solidFill>
              </a:rPr>
              <a:t>. Se especula actualmente con la posibilidad de que se hubieran movido utilizando bolas de madera o piedra o </a:t>
            </a:r>
            <a:r>
              <a:rPr lang="es-VE" sz="2400" b="1" dirty="0">
                <a:solidFill>
                  <a:srgbClr val="C00000"/>
                </a:solidFill>
                <a:hlinkClick r:id="rId7"/>
              </a:rPr>
              <a:t>cojinetes</a:t>
            </a:r>
            <a:r>
              <a:rPr lang="es-VE" sz="2400" b="1" dirty="0">
                <a:solidFill>
                  <a:srgbClr val="C00000"/>
                </a:solidFill>
              </a:rPr>
              <a:t> a modo de rodamientos, y no con troncos como se pensó originalmente.</a:t>
            </a:r>
          </a:p>
        </p:txBody>
      </p:sp>
    </p:spTree>
    <p:custDataLst>
      <p:tags r:id="rId1"/>
    </p:custDataLst>
    <p:extLst>
      <p:ext uri="{BB962C8B-B14F-4D97-AF65-F5344CB8AC3E}">
        <p14:creationId xmlns:p14="http://schemas.microsoft.com/office/powerpoint/2010/main" val="166021748"/>
      </p:ext>
    </p:extLst>
  </p:cSld>
  <p:clrMapOvr>
    <a:masterClrMapping/>
  </p:clrMapOvr>
  <mc:AlternateContent xmlns:mc="http://schemas.openxmlformats.org/markup-compatibility/2006" xmlns:p14="http://schemas.microsoft.com/office/powerpoint/2010/main">
    <mc:Choice Requires="p14">
      <p:transition spd="slow" p14:dur="1400" advTm="30761">
        <p14:doors dir="vert"/>
      </p:transition>
    </mc:Choice>
    <mc:Fallback xmlns="">
      <p:transition spd="slow" advTm="3076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723900" y="1295400"/>
            <a:ext cx="7696200" cy="3581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a:solidFill>
                  <a:srgbClr val="3498DB"/>
                </a:solidFill>
              </a:rPr>
              <a:t>Stonehenge era parte de un complejo grande, que incluía círculos de piedra y avenidas ceremoniales</a:t>
            </a:r>
            <a:r>
              <a:rPr lang="es-VE" sz="2400" b="1" dirty="0" smtClean="0">
                <a:solidFill>
                  <a:srgbClr val="3498DB"/>
                </a:solidFill>
              </a:rPr>
              <a:t>.</a:t>
            </a:r>
            <a:r>
              <a:rPr lang="es-VE" sz="2400" b="1" dirty="0">
                <a:solidFill>
                  <a:srgbClr val="3498DB"/>
                </a:solidFill>
              </a:rPr>
              <a:t> Las excavaciones realizadas por el proyecto </a:t>
            </a:r>
            <a:r>
              <a:rPr lang="es-VE" sz="2400" b="1" i="1" dirty="0">
                <a:solidFill>
                  <a:srgbClr val="3498DB"/>
                </a:solidFill>
              </a:rPr>
              <a:t>Stonehenge Riverside</a:t>
            </a:r>
            <a:r>
              <a:rPr lang="es-VE" sz="2400" b="1" dirty="0">
                <a:solidFill>
                  <a:srgbClr val="3498DB"/>
                </a:solidFill>
              </a:rPr>
              <a:t>, dirigido por el </a:t>
            </a:r>
            <a:r>
              <a:rPr lang="es-VE" sz="2400" b="1" u="sng" dirty="0">
                <a:solidFill>
                  <a:srgbClr val="3498DB"/>
                </a:solidFill>
                <a:hlinkClick r:id="rId4" tooltip="Arqueólogo"/>
              </a:rPr>
              <a:t>arqueólogo</a:t>
            </a:r>
            <a:r>
              <a:rPr lang="es-VE" sz="2400" b="1" dirty="0">
                <a:solidFill>
                  <a:srgbClr val="3498DB"/>
                </a:solidFill>
              </a:rPr>
              <a:t> </a:t>
            </a:r>
            <a:r>
              <a:rPr lang="es-VE" sz="2400" b="1" u="sng" dirty="0">
                <a:solidFill>
                  <a:srgbClr val="3498DB"/>
                </a:solidFill>
                <a:hlinkClick r:id="rId5" tooltip="Mike Parker Pearson (aún no redactado)"/>
              </a:rPr>
              <a:t>Mike Parker Pearson</a:t>
            </a:r>
            <a:r>
              <a:rPr lang="es-VE" sz="2400" b="1" dirty="0">
                <a:solidFill>
                  <a:srgbClr val="3498DB"/>
                </a:solidFill>
              </a:rPr>
              <a:t> de la </a:t>
            </a:r>
            <a:r>
              <a:rPr lang="es-VE" sz="2400" b="1" u="sng" dirty="0">
                <a:solidFill>
                  <a:srgbClr val="3498DB"/>
                </a:solidFill>
                <a:hlinkClick r:id="rId6" tooltip="Universidad de Sheffield"/>
              </a:rPr>
              <a:t>Universidad de Sheffield</a:t>
            </a:r>
            <a:r>
              <a:rPr lang="es-VE" sz="2400" b="1" dirty="0">
                <a:solidFill>
                  <a:srgbClr val="3498DB"/>
                </a:solidFill>
              </a:rPr>
              <a:t>, permitieron encontrar muy cerca de Stonehenge, un asentamiento de cerca de mil </a:t>
            </a:r>
            <a:r>
              <a:rPr lang="es-VE" sz="2400" b="1" dirty="0" smtClean="0">
                <a:solidFill>
                  <a:srgbClr val="3498DB"/>
                </a:solidFill>
              </a:rPr>
              <a:t>casas.De </a:t>
            </a:r>
            <a:r>
              <a:rPr lang="es-VE" sz="2400" b="1" dirty="0">
                <a:solidFill>
                  <a:srgbClr val="3498DB"/>
                </a:solidFill>
              </a:rPr>
              <a:t>acuerdo con las evidencias encontradas, estas casas solamente se usaban unos días al año y no se trataba de una aldea habitada permanentemente</a:t>
            </a:r>
            <a:r>
              <a:rPr lang="es-VE" dirty="0">
                <a:solidFill>
                  <a:srgbClr val="3498DB"/>
                </a:solidFill>
              </a:rPr>
              <a:t>.</a:t>
            </a:r>
          </a:p>
        </p:txBody>
      </p:sp>
    </p:spTree>
    <p:custDataLst>
      <p:tags r:id="rId1"/>
    </p:custDataLst>
    <p:extLst>
      <p:ext uri="{BB962C8B-B14F-4D97-AF65-F5344CB8AC3E}">
        <p14:creationId xmlns:p14="http://schemas.microsoft.com/office/powerpoint/2010/main" val="1875969233"/>
      </p:ext>
    </p:extLst>
  </p:cSld>
  <p:clrMapOvr>
    <a:masterClrMapping/>
  </p:clrMapOvr>
  <mc:AlternateContent xmlns:mc="http://schemas.openxmlformats.org/markup-compatibility/2006" xmlns:p14="http://schemas.microsoft.com/office/powerpoint/2010/main">
    <mc:Choice Requires="p14">
      <p:transition spd="slow" p14:dur="2000" advTm="26016">
        <p14:ferris dir="l"/>
      </p:transition>
    </mc:Choice>
    <mc:Fallback xmlns="">
      <p:transition spd="slow" advTm="2601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990600" y="914400"/>
            <a:ext cx="7315200" cy="495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VE" sz="2800" b="1" dirty="0">
                <a:solidFill>
                  <a:schemeClr val="accent1">
                    <a:lumMod val="90000"/>
                  </a:schemeClr>
                </a:solidFill>
              </a:rPr>
              <a:t>A poco más de tres kilómetros de Stonehenge, en </a:t>
            </a:r>
            <a:r>
              <a:rPr lang="es-VE" sz="2800" b="1" u="sng" dirty="0">
                <a:solidFill>
                  <a:schemeClr val="accent1">
                    <a:lumMod val="90000"/>
                  </a:schemeClr>
                </a:solidFill>
                <a:hlinkClick r:id="rId4" tooltip="Durrington Walls (aún no redactado)"/>
              </a:rPr>
              <a:t>Durrington Walls</a:t>
            </a:r>
            <a:r>
              <a:rPr lang="es-VE" sz="2800" b="1" dirty="0">
                <a:solidFill>
                  <a:schemeClr val="accent1">
                    <a:lumMod val="90000"/>
                  </a:schemeClr>
                </a:solidFill>
              </a:rPr>
              <a:t>, fue encontrado un amplio trabajo circular en el terreno, veinte veces más extenso que Stonehenge, rodeado por una zanja y un </a:t>
            </a:r>
            <a:r>
              <a:rPr lang="es-VE" sz="2800" b="1" dirty="0" smtClean="0">
                <a:solidFill>
                  <a:schemeClr val="accent1">
                    <a:lumMod val="90000"/>
                  </a:schemeClr>
                </a:solidFill>
              </a:rPr>
              <a:t>banco.</a:t>
            </a:r>
            <a:r>
              <a:rPr lang="es-VE" sz="2800" b="1" u="sng" baseline="30000" dirty="0" smtClean="0">
                <a:solidFill>
                  <a:schemeClr val="accent1">
                    <a:lumMod val="90000"/>
                  </a:schemeClr>
                </a:solidFill>
              </a:rPr>
              <a:t> </a:t>
            </a:r>
            <a:r>
              <a:rPr lang="es-VE" sz="2800" b="1" dirty="0" smtClean="0">
                <a:solidFill>
                  <a:schemeClr val="accent1">
                    <a:lumMod val="90000"/>
                  </a:schemeClr>
                </a:solidFill>
              </a:rPr>
              <a:t>Allí </a:t>
            </a:r>
            <a:r>
              <a:rPr lang="es-VE" sz="2800" b="1" dirty="0">
                <a:solidFill>
                  <a:schemeClr val="accent1">
                    <a:lumMod val="90000"/>
                  </a:schemeClr>
                </a:solidFill>
              </a:rPr>
              <a:t>estuvo levantada una construcción de madera, ahora denominada Woodhenge, con un diseño similar al de Stonehenge y construida en el mismo siglo. </a:t>
            </a:r>
            <a:r>
              <a:rPr lang="es-VE" sz="2800" b="1" u="sng" dirty="0">
                <a:solidFill>
                  <a:schemeClr val="accent1">
                    <a:lumMod val="90000"/>
                  </a:schemeClr>
                </a:solidFill>
                <a:hlinkClick r:id="rId5" tooltip="Woodhenge"/>
              </a:rPr>
              <a:t>Woodhenge</a:t>
            </a:r>
            <a:r>
              <a:rPr lang="es-VE" sz="2800" b="1" dirty="0">
                <a:solidFill>
                  <a:schemeClr val="accent1">
                    <a:lumMod val="90000"/>
                  </a:schemeClr>
                </a:solidFill>
              </a:rPr>
              <a:t> estaba unido al </a:t>
            </a:r>
            <a:r>
              <a:rPr lang="es-VE" sz="2800" b="1" u="sng" dirty="0">
                <a:solidFill>
                  <a:schemeClr val="accent1">
                    <a:lumMod val="90000"/>
                  </a:schemeClr>
                </a:solidFill>
                <a:hlinkClick r:id="rId6" tooltip="Río Avon (Hampshire)"/>
              </a:rPr>
              <a:t>río Avon</a:t>
            </a:r>
            <a:r>
              <a:rPr lang="es-VE" sz="2800" b="1" dirty="0">
                <a:solidFill>
                  <a:schemeClr val="accent1">
                    <a:lumMod val="90000"/>
                  </a:schemeClr>
                </a:solidFill>
              </a:rPr>
              <a:t> por una avenida ceremonial construida con piedras.</a:t>
            </a:r>
          </a:p>
        </p:txBody>
      </p:sp>
    </p:spTree>
    <p:custDataLst>
      <p:tags r:id="rId1"/>
    </p:custDataLst>
    <p:extLst>
      <p:ext uri="{BB962C8B-B14F-4D97-AF65-F5344CB8AC3E}">
        <p14:creationId xmlns:p14="http://schemas.microsoft.com/office/powerpoint/2010/main" val="40717968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23297">
        <p15:prstTrans prst="pageCurlDouble"/>
      </p:transition>
    </mc:Choice>
    <mc:Fallback xmlns="">
      <p:transition spd="slow" advTm="2329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1219200" y="609600"/>
            <a:ext cx="7086600" cy="4953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a:solidFill>
                  <a:schemeClr val="accent6">
                    <a:lumMod val="40000"/>
                    <a:lumOff val="60000"/>
                  </a:schemeClr>
                </a:solidFill>
              </a:rPr>
              <a:t>La finalidad que tuvo la construcción de este gran monumento se ignora, pero se supone que se utilizaba como templo religioso, monumento funerario u </a:t>
            </a:r>
            <a:r>
              <a:rPr lang="es-VE" sz="2400" b="1" dirty="0">
                <a:solidFill>
                  <a:schemeClr val="accent6">
                    <a:lumMod val="40000"/>
                    <a:lumOff val="60000"/>
                  </a:schemeClr>
                </a:solidFill>
                <a:hlinkClick r:id="rId4" tooltip="Observatorio"/>
              </a:rPr>
              <a:t>observatorio</a:t>
            </a:r>
            <a:r>
              <a:rPr lang="es-VE" sz="2400" b="1" dirty="0">
                <a:solidFill>
                  <a:schemeClr val="accent6">
                    <a:lumMod val="40000"/>
                    <a:lumOff val="60000"/>
                  </a:schemeClr>
                </a:solidFill>
              </a:rPr>
              <a:t> astronómico que servía para predecir las estaciones.</a:t>
            </a:r>
          </a:p>
          <a:p>
            <a:pPr algn="ctr"/>
            <a:r>
              <a:rPr lang="es-VE" sz="2400" b="1" dirty="0">
                <a:solidFill>
                  <a:schemeClr val="accent6">
                    <a:lumMod val="40000"/>
                    <a:lumOff val="60000"/>
                  </a:schemeClr>
                </a:solidFill>
              </a:rPr>
              <a:t>En el </a:t>
            </a:r>
            <a:r>
              <a:rPr lang="es-VE" sz="2400" b="1" dirty="0">
                <a:solidFill>
                  <a:schemeClr val="accent6">
                    <a:lumMod val="40000"/>
                    <a:lumOff val="60000"/>
                  </a:schemeClr>
                </a:solidFill>
                <a:hlinkClick r:id="rId5" tooltip="Solsticio"/>
              </a:rPr>
              <a:t>solsticio</a:t>
            </a:r>
            <a:r>
              <a:rPr lang="es-VE" sz="2400" b="1" dirty="0">
                <a:solidFill>
                  <a:schemeClr val="accent6">
                    <a:lumMod val="40000"/>
                    <a:lumOff val="60000"/>
                  </a:schemeClr>
                </a:solidFill>
              </a:rPr>
              <a:t> de </a:t>
            </a:r>
            <a:r>
              <a:rPr lang="es-VE" sz="2400" b="1" dirty="0">
                <a:solidFill>
                  <a:schemeClr val="accent6">
                    <a:lumMod val="40000"/>
                    <a:lumOff val="60000"/>
                  </a:schemeClr>
                </a:solidFill>
                <a:hlinkClick r:id="rId6" tooltip="Verano"/>
              </a:rPr>
              <a:t>verano</a:t>
            </a:r>
            <a:r>
              <a:rPr lang="es-VE" sz="2400" b="1" dirty="0">
                <a:solidFill>
                  <a:schemeClr val="accent6">
                    <a:lumMod val="40000"/>
                    <a:lumOff val="60000"/>
                  </a:schemeClr>
                </a:solidFill>
              </a:rPr>
              <a:t>, el </a:t>
            </a:r>
            <a:r>
              <a:rPr lang="es-VE" sz="2400" b="1" dirty="0">
                <a:solidFill>
                  <a:schemeClr val="accent6">
                    <a:lumMod val="40000"/>
                    <a:lumOff val="60000"/>
                  </a:schemeClr>
                </a:solidFill>
                <a:hlinkClick r:id="rId7" tooltip="Sol"/>
              </a:rPr>
              <a:t>Sol</a:t>
            </a:r>
            <a:r>
              <a:rPr lang="es-VE" sz="2400" b="1" dirty="0">
                <a:solidFill>
                  <a:schemeClr val="accent6">
                    <a:lumMod val="40000"/>
                    <a:lumOff val="60000"/>
                  </a:schemeClr>
                </a:solidFill>
              </a:rPr>
              <a:t> salía justo atravesando el eje de la construcción, lo que hace suponer que los constructores tenían conocimientos de </a:t>
            </a:r>
            <a:r>
              <a:rPr lang="es-VE" sz="2400" b="1" dirty="0">
                <a:solidFill>
                  <a:schemeClr val="accent6">
                    <a:lumMod val="40000"/>
                    <a:lumOff val="60000"/>
                  </a:schemeClr>
                </a:solidFill>
                <a:hlinkClick r:id="rId8" tooltip="Astronomía"/>
              </a:rPr>
              <a:t>astronomía</a:t>
            </a:r>
            <a:r>
              <a:rPr lang="es-VE" sz="2400" b="1" dirty="0">
                <a:solidFill>
                  <a:schemeClr val="accent6">
                    <a:lumMod val="40000"/>
                    <a:lumOff val="60000"/>
                  </a:schemeClr>
                </a:solidFill>
              </a:rPr>
              <a:t>. El mismo día, el Sol se ocultaba atravesando el eje del Woodhenge, donde se han encontrado multitud de huesos de animales y objetos que evidencian que se celebraban grandes fiestas, probablemente al </a:t>
            </a:r>
            <a:r>
              <a:rPr lang="es-VE" sz="2400" b="1" dirty="0" smtClean="0">
                <a:solidFill>
                  <a:schemeClr val="accent6">
                    <a:lumMod val="40000"/>
                    <a:lumOff val="60000"/>
                  </a:schemeClr>
                </a:solidFill>
              </a:rPr>
              <a:t>anochecer.</a:t>
            </a:r>
            <a:endParaRPr lang="es-VE" sz="2400" b="1" dirty="0">
              <a:solidFill>
                <a:schemeClr val="accent6">
                  <a:lumMod val="40000"/>
                  <a:lumOff val="60000"/>
                </a:schemeClr>
              </a:solidFill>
            </a:endParaRPr>
          </a:p>
        </p:txBody>
      </p:sp>
    </p:spTree>
    <p:custDataLst>
      <p:tags r:id="rId1"/>
    </p:custDataLst>
    <p:extLst>
      <p:ext uri="{BB962C8B-B14F-4D97-AF65-F5344CB8AC3E}">
        <p14:creationId xmlns:p14="http://schemas.microsoft.com/office/powerpoint/2010/main" val="4197385428"/>
      </p:ext>
    </p:extLst>
  </p:cSld>
  <p:clrMapOvr>
    <a:masterClrMapping/>
  </p:clrMapOvr>
  <mc:AlternateContent xmlns:mc="http://schemas.openxmlformats.org/markup-compatibility/2006" xmlns:p14="http://schemas.microsoft.com/office/powerpoint/2010/main">
    <mc:Choice Requires="p14">
      <p:transition spd="slow" p14:dur="1300" advTm="26175">
        <p14:pan dir="u"/>
      </p:transition>
    </mc:Choice>
    <mc:Fallback xmlns="">
      <p:transition spd="slow" advTm="2617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685800" y="1524000"/>
            <a:ext cx="7696200" cy="381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400" b="1" dirty="0">
                <a:solidFill>
                  <a:srgbClr val="FF0000"/>
                </a:solidFill>
              </a:rPr>
              <a:t>Han sido encontrados 300 enterramientos de restos humanos previamente </a:t>
            </a:r>
            <a:r>
              <a:rPr lang="es-VE" sz="2400" b="1" dirty="0">
                <a:solidFill>
                  <a:srgbClr val="FF0000"/>
                </a:solidFill>
                <a:hlinkClick r:id="rId4" tooltip="Cremación"/>
              </a:rPr>
              <a:t>cremados</a:t>
            </a:r>
            <a:r>
              <a:rPr lang="es-VE" sz="2400" b="1" dirty="0">
                <a:solidFill>
                  <a:srgbClr val="FF0000"/>
                </a:solidFill>
              </a:rPr>
              <a:t>, datados entre el año </a:t>
            </a:r>
            <a:r>
              <a:rPr lang="es-VE" sz="2400" b="1" dirty="0">
                <a:solidFill>
                  <a:srgbClr val="FF0000"/>
                </a:solidFill>
                <a:hlinkClick r:id="rId5" tooltip="3000 a. C."/>
              </a:rPr>
              <a:t>3030</a:t>
            </a:r>
            <a:r>
              <a:rPr lang="es-VE" sz="2400" b="1" dirty="0">
                <a:solidFill>
                  <a:srgbClr val="FF0000"/>
                </a:solidFill>
              </a:rPr>
              <a:t> y </a:t>
            </a:r>
            <a:r>
              <a:rPr lang="es-VE" sz="2400" b="1" dirty="0">
                <a:solidFill>
                  <a:srgbClr val="FF0000"/>
                </a:solidFill>
                <a:hlinkClick r:id="rId6" tooltip="2300 a. C."/>
              </a:rPr>
              <a:t>2340 a. C</a:t>
            </a:r>
            <a:r>
              <a:rPr lang="es-VE" sz="2400" b="1" dirty="0" smtClean="0">
                <a:solidFill>
                  <a:srgbClr val="FF0000"/>
                </a:solidFill>
                <a:hlinkClick r:id="rId6" tooltip="2300 a. C."/>
              </a:rPr>
              <a:t>.</a:t>
            </a:r>
            <a:r>
              <a:rPr lang="es-VE" sz="2400" b="1" dirty="0">
                <a:solidFill>
                  <a:srgbClr val="FF0000"/>
                </a:solidFill>
              </a:rPr>
              <a:t> Dado el poco número de entierros para un período tan largo, se estima que no se trata de un cementerio para la generalidad de los muertos sino para determinadas personas escogidas. </a:t>
            </a:r>
            <a:r>
              <a:rPr lang="es-VE" sz="2800" b="1" dirty="0">
                <a:solidFill>
                  <a:srgbClr val="FF0000"/>
                </a:solidFill>
              </a:rPr>
              <a:t>La piedra era el símbolo de lo eterno; servía para marcar o delimitar puntos energéticos terrenales (telúricos) y hasta para albergar espíritus elementales. </a:t>
            </a:r>
          </a:p>
        </p:txBody>
      </p:sp>
    </p:spTree>
    <p:custDataLst>
      <p:tags r:id="rId1"/>
    </p:custDataLst>
    <p:extLst>
      <p:ext uri="{BB962C8B-B14F-4D97-AF65-F5344CB8AC3E}">
        <p14:creationId xmlns:p14="http://schemas.microsoft.com/office/powerpoint/2010/main" val="2072561542"/>
      </p:ext>
    </p:extLst>
  </p:cSld>
  <p:clrMapOvr>
    <a:masterClrMapping/>
  </p:clrMapOvr>
  <mc:AlternateContent xmlns:mc="http://schemas.openxmlformats.org/markup-compatibility/2006" xmlns:p14="http://schemas.microsoft.com/office/powerpoint/2010/main">
    <mc:Choice Requires="p14">
      <p:transition spd="slow" p14:dur="1200" advTm="25629">
        <p:dissolve/>
      </p:transition>
    </mc:Choice>
    <mc:Fallback xmlns="">
      <p:transition spd="slow" advTm="25629">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3" name="Rectángulo 2"/>
          <p:cNvSpPr/>
          <p:nvPr/>
        </p:nvSpPr>
        <p:spPr>
          <a:xfrm>
            <a:off x="1295400" y="1752600"/>
            <a:ext cx="6934200" cy="3657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2800" b="1" dirty="0">
                <a:solidFill>
                  <a:schemeClr val="bg2">
                    <a:lumMod val="20000"/>
                    <a:lumOff val="80000"/>
                  </a:schemeClr>
                </a:solidFill>
              </a:rPr>
              <a:t>Así es que Stonehenge podría haber sido utilizada junto con Woodhenge en ceremonias religiosas de culto a los muertos y a la vida, tal vez simbolizada por el círculo de madera.</a:t>
            </a:r>
          </a:p>
        </p:txBody>
      </p:sp>
    </p:spTree>
    <p:custDataLst>
      <p:tags r:id="rId1"/>
    </p:custDataLst>
    <p:extLst>
      <p:ext uri="{BB962C8B-B14F-4D97-AF65-F5344CB8AC3E}">
        <p14:creationId xmlns:p14="http://schemas.microsoft.com/office/powerpoint/2010/main" val="1429126876"/>
      </p:ext>
    </p:extLst>
  </p:cSld>
  <p:clrMapOvr>
    <a:masterClrMapping/>
  </p:clrMapOvr>
  <p:transition spd="slow" advTm="21208">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58614985"/>
      </p:ext>
    </p:extLst>
  </p:cSld>
  <p:clrMapOvr>
    <a:masterClrMapping/>
  </p:clrMapOvr>
  <mc:AlternateContent xmlns:mc="http://schemas.openxmlformats.org/markup-compatibility/2006" xmlns:p14="http://schemas.microsoft.com/office/powerpoint/2010/main">
    <mc:Choice Requires="p14">
      <p:transition spd="slow" p14:dur="3000" advTm="11297">
        <p14:shred/>
      </p:transition>
    </mc:Choice>
    <mc:Fallback xmlns="">
      <p:transition spd="slow" advTm="11297">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3074"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VE" altLang="es-VE"/>
          </a:p>
        </p:txBody>
      </p:sp>
      <p:sp>
        <p:nvSpPr>
          <p:cNvPr id="3075"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VE" altLang="es-VE"/>
          </a:p>
        </p:txBody>
      </p:sp>
      <p:pic>
        <p:nvPicPr>
          <p:cNvPr id="307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VE" sz="6000" b="1">
                <a:latin typeface="Kristen ITC" panose="03050502040202030202" pitchFamily="66" charset="0"/>
              </a:rPr>
              <a:t>¿Te ha gustado?</a:t>
            </a:r>
            <a:r>
              <a:rPr lang="es-ES" altLang="es-VE" sz="4800">
                <a:latin typeface="Kristen ITC" panose="03050502040202030202" pitchFamily="66" charset="0"/>
              </a:rPr>
              <a:t> </a:t>
            </a:r>
            <a:br>
              <a:rPr lang="es-ES" altLang="es-VE" sz="4800">
                <a:latin typeface="Kristen ITC" panose="03050502040202030202" pitchFamily="66" charset="0"/>
              </a:rPr>
            </a:br>
            <a:r>
              <a:rPr lang="es-ES" altLang="es-VE" sz="4400">
                <a:latin typeface="Kristen ITC" panose="03050502040202030202" pitchFamily="66" charset="0"/>
              </a:rPr>
              <a:t>Puedes ver más entrando </a:t>
            </a:r>
            <a:br>
              <a:rPr lang="es-ES" altLang="es-VE" sz="4400">
                <a:latin typeface="Kristen ITC" panose="03050502040202030202" pitchFamily="66" charset="0"/>
              </a:rPr>
            </a:br>
            <a:r>
              <a:rPr lang="es-ES" altLang="es-VE" sz="4400" b="1">
                <a:solidFill>
                  <a:srgbClr val="40F903"/>
                </a:solidFill>
                <a:latin typeface="Kristen ITC" panose="03050502040202030202" pitchFamily="66" charset="0"/>
                <a:hlinkClick r:id="rId2"/>
              </a:rPr>
              <a:t>Aquí</a:t>
            </a:r>
            <a:endParaRPr lang="es-ES" altLang="es-VE" sz="4400" b="1">
              <a:solidFill>
                <a:srgbClr val="40F903"/>
              </a:solidFill>
              <a:latin typeface="Kristen ITC" panose="03050502040202030202" pitchFamily="66" charset="0"/>
            </a:endParaRPr>
          </a:p>
        </p:txBody>
      </p:sp>
      <p:sp>
        <p:nvSpPr>
          <p:cNvPr id="3078"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VE" b="1">
                <a:latin typeface="Kristen ITC" panose="03050502040202030202" pitchFamily="66" charset="0"/>
              </a:rPr>
              <a:t>Además puedes recibir powerpoints en tu correo electrónico suscribiéndote aquí:</a:t>
            </a:r>
            <a:r>
              <a:rPr lang="es-ES_tradnl" altLang="es-VE" b="1">
                <a:solidFill>
                  <a:srgbClr val="0066FF"/>
                </a:solidFill>
              </a:rPr>
              <a:t> </a:t>
            </a:r>
          </a:p>
          <a:p>
            <a:pPr eaLnBrk="1" hangingPunct="1">
              <a:spcBef>
                <a:spcPct val="50000"/>
              </a:spcBef>
            </a:pPr>
            <a:endParaRPr lang="es-ES" altLang="es-VE" b="1">
              <a:solidFill>
                <a:srgbClr val="0066FF"/>
              </a:solidFill>
            </a:endParaRPr>
          </a:p>
        </p:txBody>
      </p:sp>
      <p:pic>
        <p:nvPicPr>
          <p:cNvPr id="307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4000" advTm="13548">
        <p14:vortex dir="r"/>
      </p:transition>
    </mc:Choice>
    <mc:Fallback xmlns="">
      <p:transition spd="slow" advTm="13548">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
</p:tagLst>
</file>

<file path=ppt/tags/tag2.xml><?xml version="1.0" encoding="utf-8"?>
<p:tagLst xmlns:a="http://schemas.openxmlformats.org/drawingml/2006/main" xmlns:r="http://schemas.openxmlformats.org/officeDocument/2006/relationships" xmlns:p="http://schemas.openxmlformats.org/presentationml/2006/main">
  <p:tag name="TIMING" val="|4.3"/>
</p:tagLst>
</file>

<file path=ppt/tags/tag3.xml><?xml version="1.0" encoding="utf-8"?>
<p:tagLst xmlns:a="http://schemas.openxmlformats.org/drawingml/2006/main" xmlns:r="http://schemas.openxmlformats.org/officeDocument/2006/relationships" xmlns:p="http://schemas.openxmlformats.org/presentationml/2006/main">
  <p:tag name="TIMING" val="|2.5"/>
</p:tagLst>
</file>

<file path=ppt/tags/tag4.xml><?xml version="1.0" encoding="utf-8"?>
<p:tagLst xmlns:a="http://schemas.openxmlformats.org/drawingml/2006/main" xmlns:r="http://schemas.openxmlformats.org/officeDocument/2006/relationships" xmlns:p="http://schemas.openxmlformats.org/presentationml/2006/main">
  <p:tag name="TIMING" val="|5.4"/>
</p:tagLst>
</file>

<file path=ppt/tags/tag5.xml><?xml version="1.0" encoding="utf-8"?>
<p:tagLst xmlns:a="http://schemas.openxmlformats.org/drawingml/2006/main" xmlns:r="http://schemas.openxmlformats.org/officeDocument/2006/relationships" xmlns:p="http://schemas.openxmlformats.org/presentationml/2006/main">
  <p:tag name="TIMING" val="|5"/>
</p:tagLst>
</file>

<file path=ppt/tags/tag6.xml><?xml version="1.0" encoding="utf-8"?>
<p:tagLst xmlns:a="http://schemas.openxmlformats.org/drawingml/2006/main" xmlns:r="http://schemas.openxmlformats.org/officeDocument/2006/relationships" xmlns:p="http://schemas.openxmlformats.org/presentationml/2006/main">
  <p:tag name="TIMING" val="|7.4"/>
</p:tagLst>
</file>

<file path=ppt/tags/tag7.xml><?xml version="1.0" encoding="utf-8"?>
<p:tagLst xmlns:a="http://schemas.openxmlformats.org/drawingml/2006/main" xmlns:r="http://schemas.openxmlformats.org/officeDocument/2006/relationships" xmlns:p="http://schemas.openxmlformats.org/presentationml/2006/main">
  <p:tag name="TIMING" val="|4.7"/>
</p:tagLst>
</file>

<file path=ppt/tags/tag8.xml><?xml version="1.0" encoding="utf-8"?>
<p:tagLst xmlns:a="http://schemas.openxmlformats.org/drawingml/2006/main" xmlns:r="http://schemas.openxmlformats.org/officeDocument/2006/relationships" xmlns:p="http://schemas.openxmlformats.org/presentationml/2006/main">
  <p:tag name="TIMING" val="|6.9"/>
</p:tagLst>
</file>

<file path=ppt/tags/tag9.xml><?xml version="1.0" encoding="utf-8"?>
<p:tagLst xmlns:a="http://schemas.openxmlformats.org/drawingml/2006/main" xmlns:r="http://schemas.openxmlformats.org/officeDocument/2006/relationships" xmlns:p="http://schemas.openxmlformats.org/presentationml/2006/main">
  <p:tag name="TIMING" val="|5.5"/>
</p:tagLst>
</file>

<file path=ppt/tags/tag10.xml><?xml version="1.0" encoding="utf-8"?>
<p:tagLst xmlns:a="http://schemas.openxmlformats.org/drawingml/2006/main" xmlns:r="http://schemas.openxmlformats.org/officeDocument/2006/relationships" xmlns:p="http://schemas.openxmlformats.org/presentationml/2006/main">
  <p:tag name="TIMING" val="|5.9"/>
</p:tagLst>
</file>

<file path=ppt/tags/tag11.xml><?xml version="1.0" encoding="utf-8"?>
<p:tagLst xmlns:a="http://schemas.openxmlformats.org/drawingml/2006/main" xmlns:r="http://schemas.openxmlformats.org/officeDocument/2006/relationships" xmlns:p="http://schemas.openxmlformats.org/presentationml/2006/main">
  <p:tag name="TIMING" val="|6.1"/>
</p:tagLst>
</file>

<file path=ppt/tags/tag12.xml><?xml version="1.0" encoding="utf-8"?>
<p:tagLst xmlns:a="http://schemas.openxmlformats.org/drawingml/2006/main" xmlns:r="http://schemas.openxmlformats.org/officeDocument/2006/relationships" xmlns:p="http://schemas.openxmlformats.org/presentationml/2006/main">
  <p:tag name="TIMING" val="|6"/>
</p:tagLst>
</file>

<file path=ppt/tags/tag13.xml><?xml version="1.0" encoding="utf-8"?>
<p:tagLst xmlns:a="http://schemas.openxmlformats.org/drawingml/2006/main" xmlns:r="http://schemas.openxmlformats.org/officeDocument/2006/relationships" xmlns:p="http://schemas.openxmlformats.org/presentationml/2006/main">
  <p:tag name="TIMING" val="|5.6"/>
</p:tagLst>
</file>

<file path=ppt/tags/tag14.xml><?xml version="1.0" encoding="utf-8"?>
<p:tagLst xmlns:a="http://schemas.openxmlformats.org/drawingml/2006/main" xmlns:r="http://schemas.openxmlformats.org/officeDocument/2006/relationships" xmlns:p="http://schemas.openxmlformats.org/presentationml/2006/main">
  <p:tag name="TIMING" val="|6.4"/>
</p:tagLst>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1119</TotalTime>
  <Words>325</Words>
  <Application>Microsoft Office PowerPoint</Application>
  <PresentationFormat>Presentación en pantalla (4:3)</PresentationFormat>
  <Paragraphs>18</Paragraphs>
  <Slides>17</Slides>
  <Notes>0</Notes>
  <HiddenSlides>0</HiddenSlides>
  <MMClips>1</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17</vt:i4>
      </vt:variant>
    </vt:vector>
  </HeadingPairs>
  <TitlesOfParts>
    <vt:vector size="20" baseType="lpstr">
      <vt:lpstr>Arial</vt:lpstr>
      <vt:lpstr>Kristen ITC</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Base>http://www.mispps.com</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Logo de Mispps.com</dc:title>
  <dc:creator>Mispps</dc:creator>
  <cp:lastModifiedBy>Vicente</cp:lastModifiedBy>
  <cp:revision>61</cp:revision>
  <cp:lastPrinted>1601-01-01T00:00:00Z</cp:lastPrinted>
  <dcterms:created xsi:type="dcterms:W3CDTF">2015-02-14T17:45:45Z</dcterms:created>
  <dcterms:modified xsi:type="dcterms:W3CDTF">2015-09-11T18:17:48Z</dcterms:modified>
  <cp:category>Ocio</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