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60"/>
  </p:notesMasterIdLst>
  <p:sldIdLst>
    <p:sldId id="377" r:id="rId3"/>
    <p:sldId id="380" r:id="rId4"/>
    <p:sldId id="319" r:id="rId5"/>
    <p:sldId id="320" r:id="rId6"/>
    <p:sldId id="338" r:id="rId7"/>
    <p:sldId id="321" r:id="rId8"/>
    <p:sldId id="322" r:id="rId9"/>
    <p:sldId id="323" r:id="rId10"/>
    <p:sldId id="325" r:id="rId11"/>
    <p:sldId id="326" r:id="rId12"/>
    <p:sldId id="327" r:id="rId13"/>
    <p:sldId id="328" r:id="rId14"/>
    <p:sldId id="329" r:id="rId15"/>
    <p:sldId id="330" r:id="rId16"/>
    <p:sldId id="324" r:id="rId17"/>
    <p:sldId id="331" r:id="rId18"/>
    <p:sldId id="332" r:id="rId19"/>
    <p:sldId id="333" r:id="rId20"/>
    <p:sldId id="334" r:id="rId21"/>
    <p:sldId id="337" r:id="rId22"/>
    <p:sldId id="378" r:id="rId23"/>
    <p:sldId id="340" r:id="rId24"/>
    <p:sldId id="342" r:id="rId25"/>
    <p:sldId id="379" r:id="rId26"/>
    <p:sldId id="358" r:id="rId27"/>
    <p:sldId id="335" r:id="rId28"/>
    <p:sldId id="344" r:id="rId29"/>
    <p:sldId id="345" r:id="rId30"/>
    <p:sldId id="346" r:id="rId31"/>
    <p:sldId id="348" r:id="rId32"/>
    <p:sldId id="347" r:id="rId33"/>
    <p:sldId id="336" r:id="rId34"/>
    <p:sldId id="349" r:id="rId35"/>
    <p:sldId id="366" r:id="rId36"/>
    <p:sldId id="351" r:id="rId37"/>
    <p:sldId id="353" r:id="rId38"/>
    <p:sldId id="354" r:id="rId39"/>
    <p:sldId id="350" r:id="rId40"/>
    <p:sldId id="352" r:id="rId41"/>
    <p:sldId id="355" r:id="rId42"/>
    <p:sldId id="356" r:id="rId43"/>
    <p:sldId id="357" r:id="rId44"/>
    <p:sldId id="360" r:id="rId45"/>
    <p:sldId id="361" r:id="rId46"/>
    <p:sldId id="362" r:id="rId47"/>
    <p:sldId id="363" r:id="rId48"/>
    <p:sldId id="364" r:id="rId49"/>
    <p:sldId id="367" r:id="rId50"/>
    <p:sldId id="369" r:id="rId51"/>
    <p:sldId id="370" r:id="rId52"/>
    <p:sldId id="372" r:id="rId53"/>
    <p:sldId id="371" r:id="rId54"/>
    <p:sldId id="373" r:id="rId55"/>
    <p:sldId id="359" r:id="rId56"/>
    <p:sldId id="374" r:id="rId57"/>
    <p:sldId id="376" r:id="rId58"/>
    <p:sldId id="381" r:id="rId59"/>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100000" saltData="zbnBBfU11o2hyKbYDvErgg==" hashData="t6qZHrJARnS7U7I4X+ScRsbSlZM="/>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230" autoAdjust="0"/>
    <p:restoredTop sz="94660"/>
  </p:normalViewPr>
  <p:slideViewPr>
    <p:cSldViewPr>
      <p:cViewPr>
        <p:scale>
          <a:sx n="60" d="100"/>
          <a:sy n="60" d="100"/>
        </p:scale>
        <p:origin x="-958" y="-48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charset="0"/>
              </a:defRPr>
            </a:lvl1pPr>
          </a:lstStyle>
          <a:p>
            <a:pPr>
              <a:defRPr/>
            </a:pPr>
            <a:fld id="{7D75CBAD-DBA0-4F9F-8587-FCEE75867E1C}" type="datetimeFigureOut">
              <a:rPr lang="es-ES"/>
              <a:pPr>
                <a:defRPr/>
              </a:pPr>
              <a:t>28/02/2023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charset="0"/>
              </a:defRPr>
            </a:lvl1pPr>
          </a:lstStyle>
          <a:p>
            <a:pPr>
              <a:defRPr/>
            </a:pPr>
            <a:fld id="{742F02F5-2EAA-4D35-93EA-6E7011B19F38}" type="slidenum">
              <a:rPr lang="es-ES"/>
              <a:pPr>
                <a:defRPr/>
              </a:pPr>
              <a:t>‹Nº›</a:t>
            </a:fld>
            <a:endParaRPr lang="es-ES"/>
          </a:p>
        </p:txBody>
      </p:sp>
    </p:spTree>
    <p:extLst>
      <p:ext uri="{BB962C8B-B14F-4D97-AF65-F5344CB8AC3E}">
        <p14:creationId xmlns:p14="http://schemas.microsoft.com/office/powerpoint/2010/main" val="18330808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smtClean="0"/>
          </a:p>
        </p:txBody>
      </p:sp>
      <p:sp>
        <p:nvSpPr>
          <p:cNvPr id="6246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B11FB2F-54EA-445A-9904-3ED73CFD39A1}" type="slidenum">
              <a:rPr lang="es-ES" smtClean="0">
                <a:latin typeface="Calibri" pitchFamily="34" charset="0"/>
              </a:rPr>
              <a:pPr eaLnBrk="1" hangingPunct="1"/>
              <a:t>3</a:t>
            </a:fld>
            <a:endParaRPr lang="es-ES"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7"/>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07B1D938-A401-42B9-8B90-6E4F962774F4}" type="datetimeFigureOut">
              <a:rPr lang="es-ES"/>
              <a:pPr>
                <a:defRPr/>
              </a:pPr>
              <a:t>28/02/2023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A53C4B4-3231-4EA1-AB51-CDDC895E303B}" type="slidenum">
              <a:rPr lang="es-ES"/>
              <a:pPr>
                <a:defRPr/>
              </a:pPr>
              <a:t>‹Nº›</a:t>
            </a:fld>
            <a:endParaRPr lang="es-ES"/>
          </a:p>
        </p:txBody>
      </p:sp>
    </p:spTree>
    <p:extLst>
      <p:ext uri="{BB962C8B-B14F-4D97-AF65-F5344CB8AC3E}">
        <p14:creationId xmlns:p14="http://schemas.microsoft.com/office/powerpoint/2010/main" val="3135860070"/>
      </p:ext>
    </p:extLst>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849EC3C-62D8-4F6D-B36A-12ACB4F043DE}" type="datetimeFigureOut">
              <a:rPr lang="es-ES"/>
              <a:pPr>
                <a:defRPr/>
              </a:pPr>
              <a:t>28/02/2023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635B27C-C08B-4360-AC77-F860F9B99509}" type="slidenum">
              <a:rPr lang="es-ES"/>
              <a:pPr>
                <a:defRPr/>
              </a:pPr>
              <a:t>‹Nº›</a:t>
            </a:fld>
            <a:endParaRPr lang="es-ES"/>
          </a:p>
        </p:txBody>
      </p:sp>
    </p:spTree>
    <p:extLst>
      <p:ext uri="{BB962C8B-B14F-4D97-AF65-F5344CB8AC3E}">
        <p14:creationId xmlns:p14="http://schemas.microsoft.com/office/powerpoint/2010/main" val="3283966191"/>
      </p:ext>
    </p:extLst>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48CC3EC-9B9B-433D-9123-4AE488680B1E}" type="datetimeFigureOut">
              <a:rPr lang="es-ES"/>
              <a:pPr>
                <a:defRPr/>
              </a:pPr>
              <a:t>28/02/2023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257DA9D-CA03-4534-AB2E-CABF65A1BEAB}" type="slidenum">
              <a:rPr lang="es-ES"/>
              <a:pPr>
                <a:defRPr/>
              </a:pPr>
              <a:t>‹Nº›</a:t>
            </a:fld>
            <a:endParaRPr lang="es-ES"/>
          </a:p>
        </p:txBody>
      </p:sp>
    </p:spTree>
    <p:extLst>
      <p:ext uri="{BB962C8B-B14F-4D97-AF65-F5344CB8AC3E}">
        <p14:creationId xmlns:p14="http://schemas.microsoft.com/office/powerpoint/2010/main" val="3965935407"/>
      </p:ext>
    </p:extLst>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BB2D0DDE-119C-4131-88D4-573958C86888}" type="datetimeFigureOut">
              <a:rPr lang="es-ES"/>
              <a:pPr>
                <a:defRPr/>
              </a:pPr>
              <a:t>28/02/2023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EBBAFA2-7BBC-49CF-9B08-65EE1133A872}" type="slidenum">
              <a:rPr lang="es-ES"/>
              <a:pPr>
                <a:defRPr/>
              </a:pPr>
              <a:t>‹Nº›</a:t>
            </a:fld>
            <a:endParaRPr lang="es-ES"/>
          </a:p>
        </p:txBody>
      </p:sp>
    </p:spTree>
    <p:extLst>
      <p:ext uri="{BB962C8B-B14F-4D97-AF65-F5344CB8AC3E}">
        <p14:creationId xmlns:p14="http://schemas.microsoft.com/office/powerpoint/2010/main" val="3603662146"/>
      </p:ext>
    </p:extLst>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1"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1"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BC631EBF-222E-430D-87B0-CECDD94FF495}" type="datetimeFigureOut">
              <a:rPr lang="es-ES"/>
              <a:pPr>
                <a:defRPr/>
              </a:pPr>
              <a:t>28/02/2023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6690DB3A-7A37-4E36-AC59-5D578D5FE306}" type="slidenum">
              <a:rPr lang="es-ES"/>
              <a:pPr>
                <a:defRPr/>
              </a:pPr>
              <a:t>‹Nº›</a:t>
            </a:fld>
            <a:endParaRPr lang="es-ES"/>
          </a:p>
        </p:txBody>
      </p:sp>
    </p:spTree>
    <p:extLst>
      <p:ext uri="{BB962C8B-B14F-4D97-AF65-F5344CB8AC3E}">
        <p14:creationId xmlns:p14="http://schemas.microsoft.com/office/powerpoint/2010/main" val="2018302289"/>
      </p:ext>
    </p:extLst>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58F6456A-0E76-41DC-97F7-01A9D78B3000}" type="datetimeFigureOut">
              <a:rPr lang="es-ES"/>
              <a:pPr>
                <a:defRPr/>
              </a:pPr>
              <a:t>28/02/2023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2C61F546-B7CF-4D85-8AD8-21A8D785271D}" type="slidenum">
              <a:rPr lang="es-ES"/>
              <a:pPr>
                <a:defRPr/>
              </a:pPr>
              <a:t>‹Nº›</a:t>
            </a:fld>
            <a:endParaRPr lang="es-ES"/>
          </a:p>
        </p:txBody>
      </p:sp>
    </p:spTree>
    <p:extLst>
      <p:ext uri="{BB962C8B-B14F-4D97-AF65-F5344CB8AC3E}">
        <p14:creationId xmlns:p14="http://schemas.microsoft.com/office/powerpoint/2010/main" val="1014753706"/>
      </p:ext>
    </p:extLst>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3F5BAA6-1AE7-4C1C-BA20-682BD05303E4}" type="datetimeFigureOut">
              <a:rPr lang="es-ES"/>
              <a:pPr>
                <a:defRPr/>
              </a:pPr>
              <a:t>28/02/2023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6C69A5F-CD52-4832-B4F1-E71854B3FEF5}" type="slidenum">
              <a:rPr lang="es-ES"/>
              <a:pPr>
                <a:defRPr/>
              </a:pPr>
              <a:t>‹Nº›</a:t>
            </a:fld>
            <a:endParaRPr lang="es-ES"/>
          </a:p>
        </p:txBody>
      </p:sp>
    </p:spTree>
    <p:extLst>
      <p:ext uri="{BB962C8B-B14F-4D97-AF65-F5344CB8AC3E}">
        <p14:creationId xmlns:p14="http://schemas.microsoft.com/office/powerpoint/2010/main" val="2410409398"/>
      </p:ext>
    </p:extLst>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6"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6"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B218271-6BA1-40FB-BA86-58638F259437}" type="datetimeFigureOut">
              <a:rPr lang="es-ES"/>
              <a:pPr>
                <a:defRPr/>
              </a:pPr>
              <a:t>28/02/2023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97345C9-0B65-4A08-8501-BEC0E6E1572C}" type="slidenum">
              <a:rPr lang="es-ES"/>
              <a:pPr>
                <a:defRPr/>
              </a:pPr>
              <a:t>‹Nº›</a:t>
            </a:fld>
            <a:endParaRPr lang="es-ES"/>
          </a:p>
        </p:txBody>
      </p:sp>
    </p:spTree>
    <p:extLst>
      <p:ext uri="{BB962C8B-B14F-4D97-AF65-F5344CB8AC3E}">
        <p14:creationId xmlns:p14="http://schemas.microsoft.com/office/powerpoint/2010/main" val="4048823643"/>
      </p:ext>
    </p:extLst>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4"/>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B82BB20-07C1-4C66-B575-90FF934C6A20}" type="datetimeFigureOut">
              <a:rPr lang="es-ES"/>
              <a:pPr>
                <a:defRPr/>
              </a:pPr>
              <a:t>28/02/2023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D237250-3B6A-45D2-BDC5-0A7949C0EF6E}" type="slidenum">
              <a:rPr lang="es-ES"/>
              <a:pPr>
                <a:defRPr/>
              </a:pPr>
              <a:t>‹Nº›</a:t>
            </a:fld>
            <a:endParaRPr lang="es-ES"/>
          </a:p>
        </p:txBody>
      </p:sp>
    </p:spTree>
    <p:extLst>
      <p:ext uri="{BB962C8B-B14F-4D97-AF65-F5344CB8AC3E}">
        <p14:creationId xmlns:p14="http://schemas.microsoft.com/office/powerpoint/2010/main" val="2044186427"/>
      </p:ext>
    </p:extLst>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AED79B4-F3B6-4BDE-81B2-38FE1599FD81}" type="datetimeFigureOut">
              <a:rPr lang="es-ES"/>
              <a:pPr>
                <a:defRPr/>
              </a:pPr>
              <a:t>28/02/2023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DC88F6C-57E9-4025-AF72-CC8DEC0C5B6E}" type="slidenum">
              <a:rPr lang="es-ES"/>
              <a:pPr>
                <a:defRPr/>
              </a:pPr>
              <a:t>‹Nº›</a:t>
            </a:fld>
            <a:endParaRPr lang="es-ES"/>
          </a:p>
        </p:txBody>
      </p:sp>
    </p:spTree>
    <p:extLst>
      <p:ext uri="{BB962C8B-B14F-4D97-AF65-F5344CB8AC3E}">
        <p14:creationId xmlns:p14="http://schemas.microsoft.com/office/powerpoint/2010/main" val="3420473044"/>
      </p:ext>
    </p:extLst>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8"/>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8"/>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8C23EBA-1BD7-4892-BF5E-4CA3BA4EE8B5}" type="datetimeFigureOut">
              <a:rPr lang="es-ES"/>
              <a:pPr>
                <a:defRPr/>
              </a:pPr>
              <a:t>28/02/2023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791D8F8-D704-4C53-9308-A2FCCFD078C7}" type="slidenum">
              <a:rPr lang="es-ES"/>
              <a:pPr>
                <a:defRPr/>
              </a:pPr>
              <a:t>‹Nº›</a:t>
            </a:fld>
            <a:endParaRPr lang="es-ES"/>
          </a:p>
        </p:txBody>
      </p:sp>
    </p:spTree>
    <p:extLst>
      <p:ext uri="{BB962C8B-B14F-4D97-AF65-F5344CB8AC3E}">
        <p14:creationId xmlns:p14="http://schemas.microsoft.com/office/powerpoint/2010/main" val="2064283515"/>
      </p:ext>
    </p:extLst>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676649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charset="0"/>
              </a:defRPr>
            </a:lvl1pPr>
          </a:lstStyle>
          <a:p>
            <a:pPr>
              <a:defRPr/>
            </a:pPr>
            <a:fld id="{92FB134F-3C29-4C59-884C-A1EE423E1FCC}" type="datetimeFigureOut">
              <a:rPr lang="es-ES"/>
              <a:pPr>
                <a:defRPr/>
              </a:pPr>
              <a:t>28/02/2023</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charset="0"/>
              </a:defRPr>
            </a:lvl1pPr>
          </a:lstStyle>
          <a:p>
            <a:pPr>
              <a:defRPr/>
            </a:pPr>
            <a:fld id="{7463FB23-A279-410E-A5D9-194457465D18}"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WordArt 3"/>
          <p:cNvSpPr>
            <a:spLocks noChangeArrowheads="1" noChangeShapeType="1" noTextEdit="1"/>
          </p:cNvSpPr>
          <p:nvPr/>
        </p:nvSpPr>
        <p:spPr bwMode="auto">
          <a:xfrm>
            <a:off x="1000100" y="317482"/>
            <a:ext cx="7200900" cy="1039013"/>
          </a:xfrm>
          <a:prstGeom prst="rect">
            <a:avLst/>
          </a:prstGeom>
        </p:spPr>
        <p:txBody>
          <a:bodyPr wrap="none" fromWordArt="1">
            <a:prstTxWarp prst="textTriangle">
              <a:avLst>
                <a:gd name="adj" fmla="val 52467"/>
              </a:avLst>
            </a:prstTxWarp>
            <a:scene3d>
              <a:camera prst="legacyPerspectiveBottom"/>
              <a:lightRig rig="legacyNormal3" dir="t"/>
            </a:scene3d>
            <a:sp3d extrusionH="887400" prstMaterial="legacyMatte">
              <a:bevelT w="82550" h="38100" prst="coolSlant"/>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err="1">
                <a:ln w="9525">
                  <a:round/>
                  <a:headEnd/>
                  <a:tailEnd/>
                </a:ln>
                <a:gradFill rotWithShape="1">
                  <a:gsLst>
                    <a:gs pos="0">
                      <a:srgbClr val="FFFFCC"/>
                    </a:gs>
                    <a:gs pos="100000">
                      <a:srgbClr val="FF9999"/>
                    </a:gs>
                  </a:gsLst>
                  <a:lin ang="5400000" scaled="1"/>
                </a:gradFill>
                <a:latin typeface="Times New Roman"/>
                <a:cs typeface="Times New Roman"/>
              </a:rPr>
              <a:t>Stonehenge</a:t>
            </a: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 Monumento Megalítico </a:t>
            </a:r>
          </a:p>
        </p:txBody>
      </p:sp>
      <p:sp>
        <p:nvSpPr>
          <p:cNvPr id="82948" name="WordArt 4"/>
          <p:cNvSpPr>
            <a:spLocks noChangeArrowheads="1" noChangeShapeType="1" noTextEdit="1"/>
          </p:cNvSpPr>
          <p:nvPr/>
        </p:nvSpPr>
        <p:spPr bwMode="auto">
          <a:xfrm>
            <a:off x="785786" y="1587491"/>
            <a:ext cx="7632700" cy="952507"/>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defRPr/>
            </a:pP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charset="0"/>
              </a:rPr>
              <a:t>  Fotografía Recopilada de internet  </a:t>
            </a:r>
          </a:p>
        </p:txBody>
      </p:sp>
      <p:sp>
        <p:nvSpPr>
          <p:cNvPr id="82949" name="WordArt 5"/>
          <p:cNvSpPr>
            <a:spLocks noChangeArrowheads="1" noChangeShapeType="1" noTextEdit="1"/>
          </p:cNvSpPr>
          <p:nvPr/>
        </p:nvSpPr>
        <p:spPr bwMode="auto">
          <a:xfrm>
            <a:off x="571472" y="2698749"/>
            <a:ext cx="8064500" cy="760236"/>
          </a:xfrm>
          <a:prstGeom prst="rect">
            <a:avLst/>
          </a:prstGeom>
        </p:spPr>
        <p:txBody>
          <a:bodyPr wrap="none" fromWordArt="1">
            <a:prstTxWarp prst="textFadeUp">
              <a:avLst>
                <a:gd name="adj" fmla="val 3642"/>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Arial" charset="0"/>
              </a:rPr>
              <a:t> Creación y Diseño: </a:t>
            </a:r>
          </a:p>
        </p:txBody>
      </p:sp>
      <p:sp>
        <p:nvSpPr>
          <p:cNvPr id="82950" name="WordArt 6"/>
          <p:cNvSpPr>
            <a:spLocks noChangeArrowheads="1" noChangeShapeType="1" noTextEdit="1"/>
          </p:cNvSpPr>
          <p:nvPr/>
        </p:nvSpPr>
        <p:spPr bwMode="auto">
          <a:xfrm>
            <a:off x="1403350" y="3730631"/>
            <a:ext cx="6097608" cy="806091"/>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13500000">
                    <a:srgbClr val="009900"/>
                  </a:prstShdw>
                </a:effectLst>
                <a:latin typeface="High Tower Text"/>
                <a:cs typeface="Arial" charset="0"/>
              </a:rPr>
              <a:t> VICENTE GARCÍA </a:t>
            </a:r>
            <a:endParaRPr lang="es-ES"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13500000">
                  <a:srgbClr val="009900"/>
                </a:prstShdw>
              </a:effectLst>
              <a:latin typeface="High Tower Text"/>
              <a:cs typeface="Arial" charset="0"/>
            </a:endParaRPr>
          </a:p>
        </p:txBody>
      </p:sp>
      <p:sp>
        <p:nvSpPr>
          <p:cNvPr id="82951" name="WordArt 7"/>
          <p:cNvSpPr>
            <a:spLocks noChangeArrowheads="1" noChangeShapeType="1" noTextEdit="1"/>
          </p:cNvSpPr>
          <p:nvPr/>
        </p:nvSpPr>
        <p:spPr bwMode="auto">
          <a:xfrm>
            <a:off x="2714612" y="4683138"/>
            <a:ext cx="3887788" cy="733767"/>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Arial" charset="0"/>
              </a:rPr>
              <a:t> Automático </a:t>
            </a: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afterEffect">
                                  <p:stCondLst>
                                    <p:cond delay="1000"/>
                                  </p:stCondLst>
                                  <p:childTnLst>
                                    <p:set>
                                      <p:cBhvr>
                                        <p:cTn id="6" dur="1" fill="hold">
                                          <p:stCondLst>
                                            <p:cond delay="0"/>
                                          </p:stCondLst>
                                        </p:cTn>
                                        <p:tgtEl>
                                          <p:spTgt spid="82947"/>
                                        </p:tgtEl>
                                        <p:attrNameLst>
                                          <p:attrName>style.visibility</p:attrName>
                                        </p:attrNameLst>
                                      </p:cBhvr>
                                      <p:to>
                                        <p:strVal val="visible"/>
                                      </p:to>
                                    </p:set>
                                    <p:anim calcmode="lin" valueType="num">
                                      <p:cBhvr>
                                        <p:cTn id="7" dur="2000" fill="hold"/>
                                        <p:tgtEl>
                                          <p:spTgt spid="82947"/>
                                        </p:tgtEl>
                                        <p:attrNameLst>
                                          <p:attrName>ppt_w</p:attrName>
                                        </p:attrNameLst>
                                      </p:cBhvr>
                                      <p:tavLst>
                                        <p:tav tm="0">
                                          <p:val>
                                            <p:strVal val="4*#ppt_w"/>
                                          </p:val>
                                        </p:tav>
                                        <p:tav tm="100000">
                                          <p:val>
                                            <p:strVal val="#ppt_w"/>
                                          </p:val>
                                        </p:tav>
                                      </p:tavLst>
                                    </p:anim>
                                    <p:anim calcmode="lin" valueType="num">
                                      <p:cBhvr>
                                        <p:cTn id="8" dur="2000" fill="hold"/>
                                        <p:tgtEl>
                                          <p:spTgt spid="82947"/>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3000"/>
                            </p:stCondLst>
                            <p:childTnLst>
                              <p:par>
                                <p:cTn id="10" presetID="55" presetClass="entr" presetSubtype="0" fill="hold" nodeType="afterEffect">
                                  <p:stCondLst>
                                    <p:cond delay="500"/>
                                  </p:stCondLst>
                                  <p:childTnLst>
                                    <p:set>
                                      <p:cBhvr>
                                        <p:cTn id="11" dur="1" fill="hold">
                                          <p:stCondLst>
                                            <p:cond delay="0"/>
                                          </p:stCondLst>
                                        </p:cTn>
                                        <p:tgtEl>
                                          <p:spTgt spid="82948"/>
                                        </p:tgtEl>
                                        <p:attrNameLst>
                                          <p:attrName>style.visibility</p:attrName>
                                        </p:attrNameLst>
                                      </p:cBhvr>
                                      <p:to>
                                        <p:strVal val="visible"/>
                                      </p:to>
                                    </p:set>
                                    <p:anim calcmode="lin" valueType="num">
                                      <p:cBhvr>
                                        <p:cTn id="12" dur="2000" fill="hold"/>
                                        <p:tgtEl>
                                          <p:spTgt spid="82948"/>
                                        </p:tgtEl>
                                        <p:attrNameLst>
                                          <p:attrName>ppt_w</p:attrName>
                                        </p:attrNameLst>
                                      </p:cBhvr>
                                      <p:tavLst>
                                        <p:tav tm="0">
                                          <p:val>
                                            <p:strVal val="#ppt_w*0.70"/>
                                          </p:val>
                                        </p:tav>
                                        <p:tav tm="100000">
                                          <p:val>
                                            <p:strVal val="#ppt_w"/>
                                          </p:val>
                                        </p:tav>
                                      </p:tavLst>
                                    </p:anim>
                                    <p:anim calcmode="lin" valueType="num">
                                      <p:cBhvr>
                                        <p:cTn id="13" dur="2000" fill="hold"/>
                                        <p:tgtEl>
                                          <p:spTgt spid="82948"/>
                                        </p:tgtEl>
                                        <p:attrNameLst>
                                          <p:attrName>ppt_h</p:attrName>
                                        </p:attrNameLst>
                                      </p:cBhvr>
                                      <p:tavLst>
                                        <p:tav tm="0">
                                          <p:val>
                                            <p:strVal val="#ppt_h"/>
                                          </p:val>
                                        </p:tav>
                                        <p:tav tm="100000">
                                          <p:val>
                                            <p:strVal val="#ppt_h"/>
                                          </p:val>
                                        </p:tav>
                                      </p:tavLst>
                                    </p:anim>
                                    <p:animEffect transition="in" filter="fade">
                                      <p:cBhvr>
                                        <p:cTn id="14" dur="2000"/>
                                        <p:tgtEl>
                                          <p:spTgt spid="82948"/>
                                        </p:tgtEl>
                                      </p:cBhvr>
                                    </p:animEffect>
                                  </p:childTnLst>
                                </p:cTn>
                              </p:par>
                            </p:childTnLst>
                          </p:cTn>
                        </p:par>
                        <p:par>
                          <p:cTn id="15" fill="hold" nodeType="afterGroup">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82949"/>
                                        </p:tgtEl>
                                        <p:attrNameLst>
                                          <p:attrName>style.visibility</p:attrName>
                                        </p:attrNameLst>
                                      </p:cBhvr>
                                      <p:to>
                                        <p:strVal val="visible"/>
                                      </p:to>
                                    </p:set>
                                    <p:animEffect transition="in" filter="fade">
                                      <p:cBhvr>
                                        <p:cTn id="18" dur="2000"/>
                                        <p:tgtEl>
                                          <p:spTgt spid="82949"/>
                                        </p:tgtEl>
                                      </p:cBhvr>
                                    </p:animEffect>
                                    <p:anim calcmode="lin" valueType="num">
                                      <p:cBhvr>
                                        <p:cTn id="19" dur="2000" fill="hold"/>
                                        <p:tgtEl>
                                          <p:spTgt spid="82949"/>
                                        </p:tgtEl>
                                        <p:attrNameLst>
                                          <p:attrName>ppt_x</p:attrName>
                                        </p:attrNameLst>
                                      </p:cBhvr>
                                      <p:tavLst>
                                        <p:tav tm="0">
                                          <p:val>
                                            <p:strVal val="#ppt_x"/>
                                          </p:val>
                                        </p:tav>
                                        <p:tav tm="100000">
                                          <p:val>
                                            <p:strVal val="#ppt_x"/>
                                          </p:val>
                                        </p:tav>
                                      </p:tavLst>
                                    </p:anim>
                                    <p:anim calcmode="lin" valueType="num">
                                      <p:cBhvr>
                                        <p:cTn id="20" dur="2000" fill="hold"/>
                                        <p:tgtEl>
                                          <p:spTgt spid="82949"/>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82950"/>
                                        </p:tgtEl>
                                        <p:attrNameLst>
                                          <p:attrName>style.visibility</p:attrName>
                                        </p:attrNameLst>
                                      </p:cBhvr>
                                      <p:to>
                                        <p:strVal val="visible"/>
                                      </p:to>
                                    </p:set>
                                    <p:anim from="(-#ppt_w/2)" to="(#ppt_x)" calcmode="lin" valueType="num">
                                      <p:cBhvr>
                                        <p:cTn id="24" dur="1200" fill="hold">
                                          <p:stCondLst>
                                            <p:cond delay="0"/>
                                          </p:stCondLst>
                                        </p:cTn>
                                        <p:tgtEl>
                                          <p:spTgt spid="82950"/>
                                        </p:tgtEl>
                                        <p:attrNameLst>
                                          <p:attrName>ppt_x</p:attrName>
                                        </p:attrNameLst>
                                      </p:cBhvr>
                                    </p:anim>
                                    <p:anim from="0" to="-1.0" calcmode="lin" valueType="num">
                                      <p:cBhvr>
                                        <p:cTn id="25" dur="400" decel="50000" autoRev="1" fill="hold">
                                          <p:stCondLst>
                                            <p:cond delay="1200"/>
                                          </p:stCondLst>
                                        </p:cTn>
                                        <p:tgtEl>
                                          <p:spTgt spid="82950"/>
                                        </p:tgtEl>
                                        <p:attrNameLst>
                                          <p:attrName>xshear</p:attrName>
                                        </p:attrNameLst>
                                      </p:cBhvr>
                                    </p:anim>
                                    <p:animScale>
                                      <p:cBhvr>
                                        <p:cTn id="26" dur="400" decel="100000" autoRev="1" fill="hold">
                                          <p:stCondLst>
                                            <p:cond delay="1200"/>
                                          </p:stCondLst>
                                        </p:cTn>
                                        <p:tgtEl>
                                          <p:spTgt spid="82950"/>
                                        </p:tgtEl>
                                      </p:cBhvr>
                                      <p:from x="100000" y="100000"/>
                                      <p:to x="80000" y="100000"/>
                                    </p:animScale>
                                    <p:anim by="(#ppt_h/3+#ppt_w*0.1)" calcmode="lin" valueType="num">
                                      <p:cBhvr additive="sum">
                                        <p:cTn id="27" dur="400" decel="100000" autoRev="1" fill="hold">
                                          <p:stCondLst>
                                            <p:cond delay="1200"/>
                                          </p:stCondLst>
                                        </p:cTn>
                                        <p:tgtEl>
                                          <p:spTgt spid="82950"/>
                                        </p:tgtEl>
                                        <p:attrNameLst>
                                          <p:attrName>ppt_x</p:attrName>
                                        </p:attrNameLst>
                                      </p:cBhvr>
                                    </p:anim>
                                  </p:childTnLst>
                                </p:cTn>
                              </p:par>
                            </p:childTnLst>
                          </p:cTn>
                        </p:par>
                        <p:par>
                          <p:cTn id="28" fill="hold" nodeType="afterGroup">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82951"/>
                                        </p:tgtEl>
                                        <p:attrNameLst>
                                          <p:attrName>style.visibility</p:attrName>
                                        </p:attrNameLst>
                                      </p:cBhvr>
                                      <p:to>
                                        <p:strVal val="visible"/>
                                      </p:to>
                                    </p:set>
                                    <p:anim calcmode="lin" valueType="num">
                                      <p:cBhvr>
                                        <p:cTn id="31" dur="1000" fill="hold"/>
                                        <p:tgtEl>
                                          <p:spTgt spid="82951"/>
                                        </p:tgtEl>
                                        <p:attrNameLst>
                                          <p:attrName>ppt_w</p:attrName>
                                        </p:attrNameLst>
                                      </p:cBhvr>
                                      <p:tavLst>
                                        <p:tav tm="0">
                                          <p:val>
                                            <p:fltVal val="0"/>
                                          </p:val>
                                        </p:tav>
                                        <p:tav tm="100000">
                                          <p:val>
                                            <p:strVal val="#ppt_w"/>
                                          </p:val>
                                        </p:tav>
                                      </p:tavLst>
                                    </p:anim>
                                    <p:anim calcmode="lin" valueType="num">
                                      <p:cBhvr>
                                        <p:cTn id="32" dur="1000" fill="hold"/>
                                        <p:tgtEl>
                                          <p:spTgt spid="8295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42976" y="142856"/>
            <a:ext cx="6000792" cy="785818"/>
          </a:xfrm>
          <a:prstGeom prst="rect">
            <a:avLst/>
          </a:prstGeom>
          <a:noFill/>
        </p:spPr>
        <p:txBody>
          <a:bodyPr wrap="none">
            <a:prstTxWarp prst="textDeflateTop">
              <a:avLst>
                <a:gd name="adj" fmla="val 36796"/>
              </a:avLst>
            </a:prstTxWarp>
            <a:spAutoFit/>
            <a:scene3d>
              <a:camera prst="orthographicFront"/>
              <a:lightRig rig="threePt" dir="t"/>
            </a:scene3d>
            <a:sp3d extrusionH="57150">
              <a:bevelT w="38100" h="38100" prst="angle"/>
            </a:sp3d>
          </a:bodyPr>
          <a:lstStyle/>
          <a:p>
            <a:pPr algn="ctr">
              <a:defRPr/>
            </a:pPr>
            <a:r>
              <a:rPr lang="es-ES" sz="54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ial" charset="0"/>
                <a:cs typeface="Arial" charset="0"/>
              </a:rPr>
              <a:t> </a:t>
            </a:r>
            <a:r>
              <a:rPr lang="es-ES" sz="54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reflection blurRad="6350" stA="60000" endA="900" endPos="58000" dir="5400000" sy="-100000" algn="bl" rotWithShape="0"/>
                </a:effectLst>
                <a:latin typeface="Arial" charset="0"/>
                <a:cs typeface="Arial" charset="0"/>
              </a:rPr>
              <a:t>STONEHENGE</a:t>
            </a:r>
            <a:r>
              <a:rPr lang="es-ES" sz="54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ial" charset="0"/>
                <a:cs typeface="Arial" charset="0"/>
              </a:rPr>
              <a:t> </a:t>
            </a:r>
          </a:p>
        </p:txBody>
      </p:sp>
      <p:sp>
        <p:nvSpPr>
          <p:cNvPr id="5" name="4 CuadroTexto"/>
          <p:cNvSpPr txBox="1"/>
          <p:nvPr/>
        </p:nvSpPr>
        <p:spPr>
          <a:xfrm>
            <a:off x="571500" y="1214438"/>
            <a:ext cx="7500938" cy="1446212"/>
          </a:xfrm>
          <a:prstGeom prst="rect">
            <a:avLst/>
          </a:prstGeom>
          <a:noFill/>
        </p:spPr>
        <p:txBody>
          <a:bodyPr>
            <a:spAutoFit/>
          </a:bodyPr>
          <a:lstStyle/>
          <a:p>
            <a:pPr>
              <a:defRPr/>
            </a:pPr>
            <a:r>
              <a:rPr lang="es-ES" sz="2200" b="1" dirty="0" err="1">
                <a:effectLst>
                  <a:glow rad="101600">
                    <a:srgbClr val="C00000">
                      <a:alpha val="60000"/>
                    </a:srgbClr>
                  </a:glow>
                  <a:outerShdw blurRad="38100" dist="38100" dir="2700000" algn="tl">
                    <a:srgbClr val="000000">
                      <a:alpha val="43137"/>
                    </a:srgbClr>
                  </a:outerShdw>
                </a:effectLst>
                <a:latin typeface="Lucida Bright" pitchFamily="18" charset="0"/>
              </a:rPr>
              <a:t>Stonehenge</a:t>
            </a:r>
            <a:r>
              <a:rPr lang="es-ES" sz="2200" b="1" dirty="0">
                <a:effectLst>
                  <a:glow rad="101600">
                    <a:srgbClr val="C00000">
                      <a:alpha val="60000"/>
                    </a:srgbClr>
                  </a:glow>
                  <a:outerShdw blurRad="38100" dist="38100" dir="2700000" algn="tl">
                    <a:srgbClr val="000000">
                      <a:alpha val="43137"/>
                    </a:srgbClr>
                  </a:outerShdw>
                </a:effectLst>
                <a:latin typeface="Lucida Bright" pitchFamily="18" charset="0"/>
              </a:rPr>
              <a:t> es un monumento megalítico tipo crómlech, oficialmente datado a finales del neolítico (siglo XX a. C.), situado en el condado de Wiltshire, Inglaterra.</a:t>
            </a:r>
          </a:p>
        </p:txBody>
      </p:sp>
      <p:sp>
        <p:nvSpPr>
          <p:cNvPr id="6" name="5 CuadroTexto"/>
          <p:cNvSpPr txBox="1"/>
          <p:nvPr/>
        </p:nvSpPr>
        <p:spPr>
          <a:xfrm>
            <a:off x="500063" y="2857500"/>
            <a:ext cx="8143875" cy="2462213"/>
          </a:xfrm>
          <a:prstGeom prst="rect">
            <a:avLst/>
          </a:prstGeom>
          <a:noFill/>
        </p:spPr>
        <p:txBody>
          <a:bodyPr>
            <a:spAutoFit/>
          </a:bodyPr>
          <a:lstStyle/>
          <a:p>
            <a:pPr>
              <a:defRPr/>
            </a:pPr>
            <a:r>
              <a:rPr lang="es-ES" sz="2200" b="1" dirty="0" err="1">
                <a:effectLst>
                  <a:glow rad="101600">
                    <a:srgbClr val="C00000">
                      <a:alpha val="60000"/>
                    </a:srgbClr>
                  </a:glow>
                  <a:outerShdw blurRad="38100" dist="38100" dir="2700000" algn="tl">
                    <a:srgbClr val="000000">
                      <a:alpha val="43137"/>
                    </a:srgbClr>
                  </a:outerShdw>
                </a:effectLst>
                <a:latin typeface="Lucida Bright" pitchFamily="18" charset="0"/>
              </a:rPr>
              <a:t>Stonehenge</a:t>
            </a:r>
            <a:r>
              <a:rPr lang="es-ES" sz="2200" b="1" dirty="0">
                <a:effectLst>
                  <a:glow rad="101600">
                    <a:srgbClr val="C00000">
                      <a:alpha val="60000"/>
                    </a:srgbClr>
                  </a:glow>
                  <a:outerShdw blurRad="38100" dist="38100" dir="2700000" algn="tl">
                    <a:srgbClr val="000000">
                      <a:alpha val="43137"/>
                    </a:srgbClr>
                  </a:outerShdw>
                </a:effectLst>
                <a:latin typeface="Lucida Bright" pitchFamily="18" charset="0"/>
              </a:rPr>
              <a:t> está formado por grandes bloques de rocas metamórficas distribuidos en cuatro circunferencias concéntricas. El exterior, de treinta metros de diámetro, está formado por grandes piedras rectangulares de arenisca que, originalmente, estaban coronadas por dinteles, también de piedra, quedando hoy </a:t>
            </a:r>
            <a:endParaRPr lang="es-ES" sz="2200" b="1" dirty="0">
              <a:effectLst>
                <a:glow rad="101600">
                  <a:srgbClr val="C00000">
                    <a:alpha val="60000"/>
                  </a:srgbClr>
                </a:glow>
                <a:outerShdw blurRad="38100" dist="38100" dir="2700000" algn="tl">
                  <a:srgbClr val="000000">
                    <a:alpha val="43137"/>
                  </a:srgbClr>
                </a:outerShdw>
              </a:effectLst>
              <a:latin typeface="Lucida Bright" pitchFamily="18" charset="0"/>
            </a:endParaRPr>
          </a:p>
          <a:p>
            <a:pPr>
              <a:defRPr/>
            </a:pPr>
            <a:r>
              <a:rPr lang="es-ES" sz="2200" b="1" dirty="0">
                <a:effectLst>
                  <a:glow rad="101600">
                    <a:srgbClr val="C00000">
                      <a:alpha val="60000"/>
                    </a:srgbClr>
                  </a:glow>
                  <a:outerShdw blurRad="38100" dist="38100" dir="2700000" algn="tl">
                    <a:srgbClr val="000000">
                      <a:alpha val="43137"/>
                    </a:srgbClr>
                  </a:outerShdw>
                </a:effectLst>
                <a:latin typeface="Lucida Bright" pitchFamily="18" charset="0"/>
              </a:rPr>
              <a:t>en </a:t>
            </a:r>
            <a:r>
              <a:rPr lang="es-ES" sz="2200" b="1" dirty="0">
                <a:effectLst>
                  <a:glow rad="101600">
                    <a:srgbClr val="C00000">
                      <a:alpha val="60000"/>
                    </a:srgbClr>
                  </a:glow>
                  <a:outerShdw blurRad="38100" dist="38100" dir="2700000" algn="tl">
                    <a:srgbClr val="000000">
                      <a:alpha val="43137"/>
                    </a:srgbClr>
                  </a:outerShdw>
                </a:effectLst>
                <a:latin typeface="Lucida Bright" pitchFamily="18" charset="0"/>
              </a:rPr>
              <a:t>día solo siete en su mismo sitio.</a:t>
            </a:r>
          </a:p>
        </p:txBody>
      </p:sp>
    </p:spTree>
  </p:cSld>
  <p:clrMapOvr>
    <a:masterClrMapping/>
  </p:clrMapOvr>
  <mc:AlternateContent xmlns:mc="http://schemas.openxmlformats.org/markup-compatibility/2006">
    <mc:Choice xmlns:p14="http://schemas.microsoft.com/office/powerpoint/2010/main" Requires="p14">
      <p:transition spd="slow" p14:dur="2500" advTm="51000">
        <p14:vortex dir="r"/>
      </p:transition>
    </mc:Choice>
    <mc:Fallback>
      <p:transition spd="slow" advTm="5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1"/>
                                          </p:val>
                                        </p:tav>
                                        <p:tav tm="100000">
                                          <p:val>
                                            <p:strVal val="#ppt_x"/>
                                          </p:val>
                                        </p:tav>
                                      </p:tavLst>
                                    </p:anim>
                                    <p:anim calcmode="lin" valueType="num">
                                      <p:cBhvr>
                                        <p:cTn id="14" dur="1000" fill="hold"/>
                                        <p:tgtEl>
                                          <p:spTgt spid="5"/>
                                        </p:tgtEl>
                                        <p:attrNameLst>
                                          <p:attrName>ppt_y</p:attrName>
                                        </p:attrNameLst>
                                      </p:cBhvr>
                                      <p:tavLst>
                                        <p:tav tm="0">
                                          <p:val>
                                            <p:strVal val="#ppt_y"/>
                                          </p:val>
                                        </p:tav>
                                        <p:tav tm="100000">
                                          <p:val>
                                            <p:strVal val="#ppt_y"/>
                                          </p:val>
                                        </p:tav>
                                      </p:tavLst>
                                    </p:anim>
                                  </p:childTnLst>
                                </p:cTn>
                              </p:par>
                            </p:childTnLst>
                          </p:cTn>
                        </p:par>
                        <p:par>
                          <p:cTn id="15" fill="hold" nodeType="afterGroup">
                            <p:stCondLst>
                              <p:cond delay="168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4).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47850" y="11113"/>
            <a:ext cx="5448300" cy="5703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rectángulo"/>
          <p:cNvSpPr/>
          <p:nvPr/>
        </p:nvSpPr>
        <p:spPr>
          <a:xfrm>
            <a:off x="1808163" y="1028700"/>
            <a:ext cx="1139825" cy="936625"/>
          </a:xfrm>
          <a:prstGeom prst="rtTriangle">
            <a:avLst/>
          </a:prstGeom>
          <a:solidFill>
            <a:schemeClr val="accent2">
              <a:lumMod val="75000"/>
              <a:alpha val="60000"/>
            </a:schemeClr>
          </a:solidFill>
          <a:ln w="3175">
            <a:solidFill>
              <a:schemeClr val="accent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6072188" y="1000125"/>
            <a:ext cx="1187450" cy="1096963"/>
          </a:xfrm>
          <a:prstGeom prst="rtTriangle">
            <a:avLst/>
          </a:prstGeom>
          <a:solidFill>
            <a:schemeClr val="accent2">
              <a:lumMod val="75000"/>
              <a:alpha val="60000"/>
            </a:schemeClr>
          </a:solidFill>
          <a:ln w="3175">
            <a:solidFill>
              <a:schemeClr val="accent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rot="172572">
            <a:off x="2311400" y="1458913"/>
            <a:ext cx="1249363" cy="1041400"/>
          </a:xfrm>
          <a:prstGeom prst="rtTriangle">
            <a:avLst/>
          </a:prstGeom>
          <a:solidFill>
            <a:schemeClr val="accent2">
              <a:lumMod val="75000"/>
              <a:alpha val="60000"/>
            </a:schemeClr>
          </a:solidFill>
          <a:ln w="3175">
            <a:solidFill>
              <a:schemeClr val="accent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rot="397524" flipH="1">
            <a:off x="5424488" y="1560513"/>
            <a:ext cx="1122362" cy="1217612"/>
          </a:xfrm>
          <a:prstGeom prst="rtTriangle">
            <a:avLst/>
          </a:prstGeom>
          <a:solidFill>
            <a:schemeClr val="accent2">
              <a:lumMod val="75000"/>
              <a:alpha val="60000"/>
            </a:schemeClr>
          </a:solidFill>
          <a:ln w="3175">
            <a:solidFill>
              <a:schemeClr val="accent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rot="172572">
            <a:off x="3022600" y="2100263"/>
            <a:ext cx="1174750" cy="931862"/>
          </a:xfrm>
          <a:prstGeom prst="rtTriangle">
            <a:avLst/>
          </a:prstGeom>
          <a:solidFill>
            <a:schemeClr val="accent2">
              <a:lumMod val="75000"/>
              <a:alpha val="60000"/>
            </a:schemeClr>
          </a:solidFill>
          <a:ln w="3175">
            <a:solidFill>
              <a:schemeClr val="accent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rectángulo"/>
          <p:cNvSpPr/>
          <p:nvPr/>
        </p:nvSpPr>
        <p:spPr>
          <a:xfrm rot="172572">
            <a:off x="3667125" y="2673350"/>
            <a:ext cx="1239838" cy="965200"/>
          </a:xfrm>
          <a:prstGeom prst="rtTriangle">
            <a:avLst/>
          </a:prstGeom>
          <a:solidFill>
            <a:schemeClr val="accent2">
              <a:lumMod val="75000"/>
              <a:alpha val="60000"/>
            </a:schemeClr>
          </a:solidFill>
          <a:ln w="3175">
            <a:solidFill>
              <a:schemeClr val="accent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rectángulo"/>
          <p:cNvSpPr/>
          <p:nvPr/>
        </p:nvSpPr>
        <p:spPr>
          <a:xfrm rot="21388175" flipH="1">
            <a:off x="4600575" y="2325688"/>
            <a:ext cx="1295400" cy="960437"/>
          </a:xfrm>
          <a:prstGeom prst="rtTriangle">
            <a:avLst/>
          </a:prstGeom>
          <a:solidFill>
            <a:schemeClr val="accent2">
              <a:lumMod val="75000"/>
              <a:alpha val="60000"/>
            </a:schemeClr>
          </a:solidFill>
          <a:ln w="3175">
            <a:solidFill>
              <a:schemeClr val="accent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rectángulo"/>
          <p:cNvSpPr/>
          <p:nvPr/>
        </p:nvSpPr>
        <p:spPr>
          <a:xfrm flipH="1">
            <a:off x="4286250" y="2643188"/>
            <a:ext cx="1117600" cy="995362"/>
          </a:xfrm>
          <a:prstGeom prst="rtTriangle">
            <a:avLst/>
          </a:prstGeom>
          <a:solidFill>
            <a:schemeClr val="accent2">
              <a:lumMod val="75000"/>
              <a:alpha val="60000"/>
            </a:schemeClr>
          </a:solidFill>
          <a:ln w="3175">
            <a:solidFill>
              <a:schemeClr val="accent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0" y="0"/>
            <a:ext cx="1857375" cy="5715000"/>
          </a:xfrm>
          <a:prstGeom prst="rect">
            <a:avLst/>
          </a:prstGeom>
          <a:gradFill>
            <a:gsLst>
              <a:gs pos="0">
                <a:srgbClr val="000000"/>
              </a:gs>
              <a:gs pos="20000">
                <a:srgbClr val="000040"/>
              </a:gs>
              <a:gs pos="50000">
                <a:srgbClr val="400040"/>
              </a:gs>
              <a:gs pos="75000">
                <a:srgbClr val="8F0040"/>
              </a:gs>
              <a:gs pos="89999">
                <a:srgbClr val="F27300"/>
              </a:gs>
              <a:gs pos="100000">
                <a:srgbClr val="FFBF00"/>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rot="10800000">
            <a:off x="7286625" y="0"/>
            <a:ext cx="1857375" cy="5715000"/>
          </a:xfrm>
          <a:prstGeom prst="rect">
            <a:avLst/>
          </a:prstGeom>
          <a:gradFill>
            <a:gsLst>
              <a:gs pos="0">
                <a:srgbClr val="000000"/>
              </a:gs>
              <a:gs pos="20000">
                <a:srgbClr val="000040"/>
              </a:gs>
              <a:gs pos="50000">
                <a:srgbClr val="400040"/>
              </a:gs>
              <a:gs pos="75000">
                <a:srgbClr val="8F0040"/>
              </a:gs>
              <a:gs pos="89999">
                <a:srgbClr val="F27300"/>
              </a:gs>
              <a:gs pos="100000">
                <a:srgbClr val="FFBF00"/>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uadroTexto"/>
          <p:cNvSpPr txBox="1"/>
          <p:nvPr/>
        </p:nvSpPr>
        <p:spPr>
          <a:xfrm>
            <a:off x="642938" y="4514850"/>
            <a:ext cx="7786687"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El avance de los estudios de antropología, historia y arqueología está demostrando que esas sociedades neolíticas eran más avanzadas de lo que pensamos y que aquellos hombres disponían de ingenio y espiritualidad notable…. </a:t>
            </a:r>
          </a:p>
        </p:txBody>
      </p:sp>
    </p:spTree>
  </p:cSld>
  <p:clrMapOvr>
    <a:masterClrMapping/>
  </p:clrMapOvr>
  <mc:AlternateContent xmlns:mc="http://schemas.openxmlformats.org/markup-compatibility/2006">
    <mc:Choice xmlns:p14="http://schemas.microsoft.com/office/powerpoint/2010/main" Requires="p14">
      <p:transition spd="slow" p14:dur="2500" advTm="30000">
        <p14:vortex dir="r"/>
        <p:sndAc>
          <p:stSnd loop="1">
            <p:snd r:embed="rId3" name="Variadas.wav"/>
          </p:stSnd>
        </p:sndAc>
      </p:transition>
    </mc:Choice>
    <mc:Fallback>
      <p:transition spd="slow" advTm="30000">
        <p:fade/>
        <p:sndAc>
          <p:stSnd loop="1">
            <p:snd r:embed="rId3"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3000" fill="hold"/>
                                        <p:tgtEl>
                                          <p:spTgt spid="13"/>
                                        </p:tgtEl>
                                        <p:attrNameLst>
                                          <p:attrName>ppt_x</p:attrName>
                                        </p:attrNameLst>
                                      </p:cBhvr>
                                      <p:tavLst>
                                        <p:tav tm="0">
                                          <p:val>
                                            <p:strVal val="0-#ppt_w/2"/>
                                          </p:val>
                                        </p:tav>
                                        <p:tav tm="100000">
                                          <p:val>
                                            <p:strVal val="#ppt_x"/>
                                          </p:val>
                                        </p:tav>
                                      </p:tavLst>
                                    </p:anim>
                                    <p:anim calcmode="lin" valueType="num">
                                      <p:cBhvr additive="base">
                                        <p:cTn id="16" dur="30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0" fill="hold"/>
                                        <p:tgtEl>
                                          <p:spTgt spid="15"/>
                                        </p:tgtEl>
                                        <p:attrNameLst>
                                          <p:attrName>ppt_x</p:attrName>
                                        </p:attrNameLst>
                                      </p:cBhvr>
                                      <p:tavLst>
                                        <p:tav tm="0">
                                          <p:val>
                                            <p:strVal val="0-#ppt_w/2"/>
                                          </p:val>
                                        </p:tav>
                                        <p:tav tm="100000">
                                          <p:val>
                                            <p:strVal val="#ppt_x"/>
                                          </p:val>
                                        </p:tav>
                                      </p:tavLst>
                                    </p:anim>
                                    <p:anim calcmode="lin" valueType="num">
                                      <p:cBhvr additive="base">
                                        <p:cTn id="20" dur="3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1+#ppt_w/2"/>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1+#ppt_w/2"/>
                                          </p:val>
                                        </p:tav>
                                        <p:tav tm="100000">
                                          <p:val>
                                            <p:strVal val="#ppt_x"/>
                                          </p:val>
                                        </p:tav>
                                      </p:tavLst>
                                    </p:anim>
                                    <p:anim calcmode="lin" valueType="num">
                                      <p:cBhvr additive="base">
                                        <p:cTn id="28" dur="3000" fill="hold"/>
                                        <p:tgtEl>
                                          <p:spTgt spid="11"/>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1+#ppt_w/2"/>
                                          </p:val>
                                        </p:tav>
                                        <p:tav tm="100000">
                                          <p:val>
                                            <p:strVal val="#ppt_x"/>
                                          </p:val>
                                        </p:tav>
                                      </p:tavLst>
                                    </p:anim>
                                    <p:anim calcmode="lin" valueType="num">
                                      <p:cBhvr additive="base">
                                        <p:cTn id="32" dur="3000" fill="hold"/>
                                        <p:tgtEl>
                                          <p:spTgt spid="1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1+#ppt_w/2"/>
                                          </p:val>
                                        </p:tav>
                                        <p:tav tm="100000">
                                          <p:val>
                                            <p:strVal val="#ppt_x"/>
                                          </p:val>
                                        </p:tav>
                                      </p:tavLst>
                                    </p:anim>
                                    <p:anim calcmode="lin" valueType="num">
                                      <p:cBhvr additive="base">
                                        <p:cTn id="36" dur="3000" fill="hold"/>
                                        <p:tgtEl>
                                          <p:spTgt spid="19"/>
                                        </p:tgtEl>
                                        <p:attrNameLst>
                                          <p:attrName>ppt_y</p:attrName>
                                        </p:attrNameLst>
                                      </p:cBhvr>
                                      <p:tavLst>
                                        <p:tav tm="0">
                                          <p:val>
                                            <p:strVal val="0-#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9"/>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3"/>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5"/>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1"/>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7"/>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9"/>
                                        </p:tgtEl>
                                        <p:attrNameLst>
                                          <p:attrName>r</p:attrName>
                                        </p:attrNameLst>
                                      </p:cBhvr>
                                    </p:animRot>
                                  </p:childTnLst>
                                </p:cTn>
                              </p:par>
                              <p:par>
                                <p:cTn id="53" presetID="5"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checkerboard(across)">
                                      <p:cBhvr>
                                        <p:cTn id="55" dur="3000"/>
                                        <p:tgtEl>
                                          <p:spTgt spid="5"/>
                                        </p:tgtEl>
                                      </p:cBhvr>
                                    </p:animEffect>
                                  </p:childTnLst>
                                </p:cTn>
                              </p:par>
                              <p:par>
                                <p:cTn id="56" presetID="5" presetClass="entr" presetSubtype="1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checkerboard(across)">
                                      <p:cBhvr>
                                        <p:cTn id="61" dur="3000"/>
                                        <p:tgtEl>
                                          <p:spTgt spid="9"/>
                                        </p:tgtEl>
                                      </p:cBhvr>
                                    </p:animEffect>
                                  </p:childTnLst>
                                </p:cTn>
                              </p:par>
                              <p:par>
                                <p:cTn id="62" presetID="5" presetClass="entr" presetSubtype="10"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checkerboard(across)">
                                      <p:cBhvr>
                                        <p:cTn id="64" dur="3000"/>
                                        <p:tgtEl>
                                          <p:spTgt spid="11"/>
                                        </p:tgtEl>
                                      </p:cBhvr>
                                    </p:animEffect>
                                  </p:childTnLst>
                                </p:cTn>
                              </p:par>
                              <p:par>
                                <p:cTn id="65" presetID="5" presetClass="entr" presetSubtype="10"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checkerboard(across)">
                                      <p:cBhvr>
                                        <p:cTn id="67" dur="3000"/>
                                        <p:tgtEl>
                                          <p:spTgt spid="13"/>
                                        </p:tgtEl>
                                      </p:cBhvr>
                                    </p:animEffect>
                                  </p:childTnLst>
                                </p:cTn>
                              </p:par>
                              <p:par>
                                <p:cTn id="68" presetID="5" presetClass="entr" presetSubtype="10"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checkerboard(across)">
                                      <p:cBhvr>
                                        <p:cTn id="70" dur="3000"/>
                                        <p:tgtEl>
                                          <p:spTgt spid="15"/>
                                        </p:tgtEl>
                                      </p:cBhvr>
                                    </p:animEffect>
                                  </p:childTnLst>
                                </p:cTn>
                              </p:par>
                              <p:par>
                                <p:cTn id="71" presetID="5" presetClass="entr" presetSubtype="10"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checkerboard(across)">
                                      <p:cBhvr>
                                        <p:cTn id="73" dur="3000"/>
                                        <p:tgtEl>
                                          <p:spTgt spid="17"/>
                                        </p:tgtEl>
                                      </p:cBhvr>
                                    </p:animEffect>
                                  </p:childTnLst>
                                </p:cTn>
                              </p:par>
                              <p:par>
                                <p:cTn id="74" presetID="5" presetClass="entr" presetSubtype="10"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checkerboard(across)">
                                      <p:cBhvr>
                                        <p:cTn id="76" dur="3000"/>
                                        <p:tgtEl>
                                          <p:spTgt spid="19"/>
                                        </p:tgtEl>
                                      </p:cBhvr>
                                    </p:animEffect>
                                  </p:childTnLst>
                                </p:cTn>
                              </p:par>
                            </p:childTnLst>
                          </p:cTn>
                        </p:par>
                        <p:par>
                          <p:cTn id="77" fill="hold" nodeType="afterGroup">
                            <p:stCondLst>
                              <p:cond delay="3000"/>
                            </p:stCondLst>
                            <p:childTnLst>
                              <p:par>
                                <p:cTn id="78" presetID="2" presetClass="exit" presetSubtype="2"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1+ppt_w/2"/>
                                          </p:val>
                                        </p:tav>
                                      </p:tavLst>
                                    </p:anim>
                                    <p:anim calcmode="lin" valueType="num">
                                      <p:cBhvr additive="base">
                                        <p:cTn id="80" dur="3000"/>
                                        <p:tgtEl>
                                          <p:spTgt spid="5"/>
                                        </p:tgtEl>
                                        <p:attrNameLst>
                                          <p:attrName>ppt_y</p:attrName>
                                        </p:attrNameLst>
                                      </p:cBhvr>
                                      <p:tavLst>
                                        <p:tav tm="0">
                                          <p:val>
                                            <p:strVal val="ppt_y"/>
                                          </p:val>
                                        </p:tav>
                                        <p:tav tm="100000">
                                          <p:val>
                                            <p:strVal val="ppt_y"/>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9"/>
                                        </p:tgtEl>
                                        <p:attrNameLst>
                                          <p:attrName>ppt_x</p:attrName>
                                        </p:attrNameLst>
                                      </p:cBhvr>
                                      <p:tavLst>
                                        <p:tav tm="0">
                                          <p:val>
                                            <p:strVal val="ppt_x"/>
                                          </p:val>
                                        </p:tav>
                                        <p:tav tm="100000">
                                          <p:val>
                                            <p:strVal val="1+ppt_w/2"/>
                                          </p:val>
                                        </p:tav>
                                      </p:tavLst>
                                    </p:anim>
                                    <p:anim calcmode="lin" valueType="num">
                                      <p:cBhvr additive="base">
                                        <p:cTn id="84" dur="3000"/>
                                        <p:tgtEl>
                                          <p:spTgt spid="9"/>
                                        </p:tgtEl>
                                        <p:attrNameLst>
                                          <p:attrName>ppt_y</p:attrName>
                                        </p:attrNameLst>
                                      </p:cBhvr>
                                      <p:tavLst>
                                        <p:tav tm="0">
                                          <p:val>
                                            <p:strVal val="ppt_y"/>
                                          </p:val>
                                        </p:tav>
                                        <p:tav tm="100000">
                                          <p:val>
                                            <p:strVal val="ppt_y"/>
                                          </p:val>
                                        </p:tav>
                                      </p:tavLst>
                                    </p:anim>
                                    <p:set>
                                      <p:cBhvr>
                                        <p:cTn id="85" dur="1" fill="hold">
                                          <p:stCondLst>
                                            <p:cond delay="2999"/>
                                          </p:stCondLst>
                                        </p:cTn>
                                        <p:tgtEl>
                                          <p:spTgt spid="9"/>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13"/>
                                        </p:tgtEl>
                                        <p:attrNameLst>
                                          <p:attrName>ppt_x</p:attrName>
                                        </p:attrNameLst>
                                      </p:cBhvr>
                                      <p:tavLst>
                                        <p:tav tm="0">
                                          <p:val>
                                            <p:strVal val="ppt_x"/>
                                          </p:val>
                                        </p:tav>
                                        <p:tav tm="100000">
                                          <p:val>
                                            <p:strVal val="1+ppt_w/2"/>
                                          </p:val>
                                        </p:tav>
                                      </p:tavLst>
                                    </p:anim>
                                    <p:anim calcmode="lin" valueType="num">
                                      <p:cBhvr additive="base">
                                        <p:cTn id="88" dur="3000"/>
                                        <p:tgtEl>
                                          <p:spTgt spid="13"/>
                                        </p:tgtEl>
                                        <p:attrNameLst>
                                          <p:attrName>ppt_y</p:attrName>
                                        </p:attrNameLst>
                                      </p:cBhvr>
                                      <p:tavLst>
                                        <p:tav tm="0">
                                          <p:val>
                                            <p:strVal val="ppt_y"/>
                                          </p:val>
                                        </p:tav>
                                        <p:tav tm="100000">
                                          <p:val>
                                            <p:strVal val="ppt_y"/>
                                          </p:val>
                                        </p:tav>
                                      </p:tavLst>
                                    </p:anim>
                                    <p:set>
                                      <p:cBhvr>
                                        <p:cTn id="89" dur="1" fill="hold">
                                          <p:stCondLst>
                                            <p:cond delay="2999"/>
                                          </p:stCondLst>
                                        </p:cTn>
                                        <p:tgtEl>
                                          <p:spTgt spid="13"/>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15"/>
                                        </p:tgtEl>
                                        <p:attrNameLst>
                                          <p:attrName>ppt_x</p:attrName>
                                        </p:attrNameLst>
                                      </p:cBhvr>
                                      <p:tavLst>
                                        <p:tav tm="0">
                                          <p:val>
                                            <p:strVal val="ppt_x"/>
                                          </p:val>
                                        </p:tav>
                                        <p:tav tm="100000">
                                          <p:val>
                                            <p:strVal val="1+ppt_w/2"/>
                                          </p:val>
                                        </p:tav>
                                      </p:tavLst>
                                    </p:anim>
                                    <p:anim calcmode="lin" valueType="num">
                                      <p:cBhvr additive="base">
                                        <p:cTn id="92" dur="3000"/>
                                        <p:tgtEl>
                                          <p:spTgt spid="15"/>
                                        </p:tgtEl>
                                        <p:attrNameLst>
                                          <p:attrName>ppt_y</p:attrName>
                                        </p:attrNameLst>
                                      </p:cBhvr>
                                      <p:tavLst>
                                        <p:tav tm="0">
                                          <p:val>
                                            <p:strVal val="ppt_y"/>
                                          </p:val>
                                        </p:tav>
                                        <p:tav tm="100000">
                                          <p:val>
                                            <p:strVal val="ppt_y"/>
                                          </p:val>
                                        </p:tav>
                                      </p:tavLst>
                                    </p:anim>
                                    <p:set>
                                      <p:cBhvr>
                                        <p:cTn id="93" dur="1" fill="hold">
                                          <p:stCondLst>
                                            <p:cond delay="2999"/>
                                          </p:stCondLst>
                                        </p:cTn>
                                        <p:tgtEl>
                                          <p:spTgt spid="15"/>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0-ppt_w/2"/>
                                          </p:val>
                                        </p:tav>
                                      </p:tavLst>
                                    </p:anim>
                                    <p:anim calcmode="lin" valueType="num">
                                      <p:cBhvr additive="base">
                                        <p:cTn id="96" dur="3000"/>
                                        <p:tgtEl>
                                          <p:spTgt spid="6"/>
                                        </p:tgtEl>
                                        <p:attrNameLst>
                                          <p:attrName>ppt_y</p:attrName>
                                        </p:attrNameLst>
                                      </p:cBhvr>
                                      <p:tavLst>
                                        <p:tav tm="0">
                                          <p:val>
                                            <p:strVal val="ppt_y"/>
                                          </p:val>
                                        </p:tav>
                                        <p:tav tm="100000">
                                          <p:val>
                                            <p:strVal val="ppt_y"/>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8"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0-ppt_w/2"/>
                                          </p:val>
                                        </p:tav>
                                      </p:tavLst>
                                    </p:anim>
                                    <p:anim calcmode="lin" valueType="num">
                                      <p:cBhvr additive="base">
                                        <p:cTn id="100" dur="3000"/>
                                        <p:tgtEl>
                                          <p:spTgt spid="11"/>
                                        </p:tgtEl>
                                        <p:attrNameLst>
                                          <p:attrName>ppt_y</p:attrName>
                                        </p:attrNameLst>
                                      </p:cBhvr>
                                      <p:tavLst>
                                        <p:tav tm="0">
                                          <p:val>
                                            <p:strVal val="ppt_y"/>
                                          </p:val>
                                        </p:tav>
                                        <p:tav tm="100000">
                                          <p:val>
                                            <p:strVal val="ppt_y"/>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7"/>
                                        </p:tgtEl>
                                        <p:attrNameLst>
                                          <p:attrName>ppt_x</p:attrName>
                                        </p:attrNameLst>
                                      </p:cBhvr>
                                      <p:tavLst>
                                        <p:tav tm="0">
                                          <p:val>
                                            <p:strVal val="ppt_x"/>
                                          </p:val>
                                        </p:tav>
                                        <p:tav tm="100000">
                                          <p:val>
                                            <p:strVal val="0-ppt_w/2"/>
                                          </p:val>
                                        </p:tav>
                                      </p:tavLst>
                                    </p:anim>
                                    <p:anim calcmode="lin" valueType="num">
                                      <p:cBhvr additive="base">
                                        <p:cTn id="104" dur="3000"/>
                                        <p:tgtEl>
                                          <p:spTgt spid="17"/>
                                        </p:tgtEl>
                                        <p:attrNameLst>
                                          <p:attrName>ppt_y</p:attrName>
                                        </p:attrNameLst>
                                      </p:cBhvr>
                                      <p:tavLst>
                                        <p:tav tm="0">
                                          <p:val>
                                            <p:strVal val="ppt_y"/>
                                          </p:val>
                                        </p:tav>
                                        <p:tav tm="100000">
                                          <p:val>
                                            <p:strVal val="ppt_y"/>
                                          </p:val>
                                        </p:tav>
                                      </p:tavLst>
                                    </p:anim>
                                    <p:set>
                                      <p:cBhvr>
                                        <p:cTn id="105" dur="1" fill="hold">
                                          <p:stCondLst>
                                            <p:cond delay="2999"/>
                                          </p:stCondLst>
                                        </p:cTn>
                                        <p:tgtEl>
                                          <p:spTgt spid="17"/>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9"/>
                                        </p:tgtEl>
                                        <p:attrNameLst>
                                          <p:attrName>ppt_x</p:attrName>
                                        </p:attrNameLst>
                                      </p:cBhvr>
                                      <p:tavLst>
                                        <p:tav tm="0">
                                          <p:val>
                                            <p:strVal val="ppt_x"/>
                                          </p:val>
                                        </p:tav>
                                        <p:tav tm="100000">
                                          <p:val>
                                            <p:strVal val="0-ppt_w/2"/>
                                          </p:val>
                                        </p:tav>
                                      </p:tavLst>
                                    </p:anim>
                                    <p:anim calcmode="lin" valueType="num">
                                      <p:cBhvr additive="base">
                                        <p:cTn id="108" dur="3000"/>
                                        <p:tgtEl>
                                          <p:spTgt spid="19"/>
                                        </p:tgtEl>
                                        <p:attrNameLst>
                                          <p:attrName>ppt_y</p:attrName>
                                        </p:attrNameLst>
                                      </p:cBhvr>
                                      <p:tavLst>
                                        <p:tav tm="0">
                                          <p:val>
                                            <p:strVal val="ppt_y"/>
                                          </p:val>
                                        </p:tav>
                                        <p:tav tm="100000">
                                          <p:val>
                                            <p:strVal val="ppt_y"/>
                                          </p:val>
                                        </p:tav>
                                      </p:tavLst>
                                    </p:anim>
                                    <p:set>
                                      <p:cBhvr>
                                        <p:cTn id="109" dur="1" fill="hold">
                                          <p:stCondLst>
                                            <p:cond delay="2999"/>
                                          </p:stCondLst>
                                        </p:cTn>
                                        <p:tgtEl>
                                          <p:spTgt spid="19"/>
                                        </p:tgtEl>
                                        <p:attrNameLst>
                                          <p:attrName>style.visibility</p:attrName>
                                        </p:attrNameLst>
                                      </p:cBhvr>
                                      <p:to>
                                        <p:strVal val="hidden"/>
                                      </p:to>
                                    </p:set>
                                  </p:childTnLst>
                                </p:cTn>
                              </p:par>
                              <p:par>
                                <p:cTn id="110" presetID="8" presetClass="emph" presetSubtype="0" fill="hold" nodeType="withEffect">
                                  <p:stCondLst>
                                    <p:cond delay="0"/>
                                  </p:stCondLst>
                                  <p:childTnLst>
                                    <p:animRot by="21600000">
                                      <p:cBhvr>
                                        <p:cTn id="111" dur="3000" fill="hold"/>
                                        <p:tgtEl>
                                          <p:spTgt spid="5"/>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3"/>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5"/>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1"/>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7"/>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9"/>
                                        </p:tgtEl>
                                        <p:attrNameLst>
                                          <p:attrName>r</p:attrName>
                                        </p:attrNameLst>
                                      </p:cBhvr>
                                    </p:animRot>
                                  </p:childTnLst>
                                </p:cTn>
                              </p:par>
                              <p:par>
                                <p:cTn id="126" presetID="23" presetClass="entr" presetSubtype="272" fill="hold" nodeType="withEffect">
                                  <p:stCondLst>
                                    <p:cond delay="0"/>
                                  </p:stCondLst>
                                  <p:childTnLst>
                                    <p:set>
                                      <p:cBhvr>
                                        <p:cTn id="127" dur="1" fill="hold">
                                          <p:stCondLst>
                                            <p:cond delay="0"/>
                                          </p:stCondLst>
                                        </p:cTn>
                                        <p:tgtEl>
                                          <p:spTgt spid="3"/>
                                        </p:tgtEl>
                                        <p:attrNameLst>
                                          <p:attrName>style.visibility</p:attrName>
                                        </p:attrNameLst>
                                      </p:cBhvr>
                                      <p:to>
                                        <p:strVal val="visible"/>
                                      </p:to>
                                    </p:set>
                                    <p:anim calcmode="lin" valueType="num">
                                      <p:cBhvr>
                                        <p:cTn id="128" dur="3000" fill="hold"/>
                                        <p:tgtEl>
                                          <p:spTgt spid="3"/>
                                        </p:tgtEl>
                                        <p:attrNameLst>
                                          <p:attrName>ppt_w</p:attrName>
                                        </p:attrNameLst>
                                      </p:cBhvr>
                                      <p:tavLst>
                                        <p:tav tm="0">
                                          <p:val>
                                            <p:strVal val="2/3*#ppt_w"/>
                                          </p:val>
                                        </p:tav>
                                        <p:tav tm="100000">
                                          <p:val>
                                            <p:strVal val="#ppt_w"/>
                                          </p:val>
                                        </p:tav>
                                      </p:tavLst>
                                    </p:anim>
                                    <p:anim calcmode="lin" valueType="num">
                                      <p:cBhvr>
                                        <p:cTn id="129" dur="3000" fill="hold"/>
                                        <p:tgtEl>
                                          <p:spTgt spid="3"/>
                                        </p:tgtEl>
                                        <p:attrNameLst>
                                          <p:attrName>ppt_h</p:attrName>
                                        </p:attrNameLst>
                                      </p:cBhvr>
                                      <p:tavLst>
                                        <p:tav tm="0">
                                          <p:val>
                                            <p:strVal val="2/3*#ppt_h"/>
                                          </p:val>
                                        </p:tav>
                                        <p:tav tm="100000">
                                          <p:val>
                                            <p:strVal val="#ppt_h"/>
                                          </p:val>
                                        </p:tav>
                                      </p:tavLst>
                                    </p:anim>
                                  </p:childTnLst>
                                </p:cTn>
                              </p:par>
                              <p:par>
                                <p:cTn id="130" presetID="16" presetClass="entr" presetSubtype="37" fill="hold" nodeType="withEffect">
                                  <p:stCondLst>
                                    <p:cond delay="0"/>
                                  </p:stCondLst>
                                  <p:childTnLst>
                                    <p:set>
                                      <p:cBhvr>
                                        <p:cTn id="131" dur="1" fill="hold">
                                          <p:stCondLst>
                                            <p:cond delay="0"/>
                                          </p:stCondLst>
                                        </p:cTn>
                                        <p:tgtEl>
                                          <p:spTgt spid="3"/>
                                        </p:tgtEl>
                                        <p:attrNameLst>
                                          <p:attrName>style.visibility</p:attrName>
                                        </p:attrNameLst>
                                      </p:cBhvr>
                                      <p:to>
                                        <p:strVal val="visible"/>
                                      </p:to>
                                    </p:set>
                                    <p:animEffect transition="in" filter="barn(outVertical)">
                                      <p:cBhvr>
                                        <p:cTn id="132" dur="3000"/>
                                        <p:tgtEl>
                                          <p:spTgt spid="3"/>
                                        </p:tgtEl>
                                      </p:cBhvr>
                                    </p:animEffect>
                                  </p:childTnLst>
                                </p:cTn>
                              </p:par>
                              <p:par>
                                <p:cTn id="133" presetID="14" presetClass="entr" presetSubtype="5" fill="hold" nodeType="withEffect">
                                  <p:stCondLst>
                                    <p:cond delay="0"/>
                                  </p:stCondLst>
                                  <p:childTnLst>
                                    <p:set>
                                      <p:cBhvr>
                                        <p:cTn id="134" dur="1" fill="hold">
                                          <p:stCondLst>
                                            <p:cond delay="0"/>
                                          </p:stCondLst>
                                        </p:cTn>
                                        <p:tgtEl>
                                          <p:spTgt spid="14"/>
                                        </p:tgtEl>
                                        <p:attrNameLst>
                                          <p:attrName>style.visibility</p:attrName>
                                        </p:attrNameLst>
                                      </p:cBhvr>
                                      <p:to>
                                        <p:strVal val="visible"/>
                                      </p:to>
                                    </p:set>
                                    <p:animEffect transition="in" filter="randombar(vertical)">
                                      <p:cBhvr>
                                        <p:cTn id="135" dur="3000"/>
                                        <p:tgtEl>
                                          <p:spTgt spid="14"/>
                                        </p:tgtEl>
                                      </p:cBhvr>
                                    </p:animEffect>
                                  </p:childTnLst>
                                </p:cTn>
                              </p:par>
                              <p:par>
                                <p:cTn id="136" presetID="14" presetClass="entr" presetSubtype="5" fill="hold" nodeType="withEffect">
                                  <p:stCondLst>
                                    <p:cond delay="0"/>
                                  </p:stCondLst>
                                  <p:childTnLst>
                                    <p:set>
                                      <p:cBhvr>
                                        <p:cTn id="137" dur="1" fill="hold">
                                          <p:stCondLst>
                                            <p:cond delay="0"/>
                                          </p:stCondLst>
                                        </p:cTn>
                                        <p:tgtEl>
                                          <p:spTgt spid="16"/>
                                        </p:tgtEl>
                                        <p:attrNameLst>
                                          <p:attrName>style.visibility</p:attrName>
                                        </p:attrNameLst>
                                      </p:cBhvr>
                                      <p:to>
                                        <p:strVal val="visible"/>
                                      </p:to>
                                    </p:set>
                                    <p:animEffect transition="in" filter="randombar(vertical)">
                                      <p:cBhvr>
                                        <p:cTn id="138" dur="3000"/>
                                        <p:tgtEl>
                                          <p:spTgt spid="16"/>
                                        </p:tgtEl>
                                      </p:cBhvr>
                                    </p:animEffect>
                                  </p:childTnLst>
                                </p:cTn>
                              </p:par>
                            </p:childTnLst>
                          </p:cTn>
                        </p:par>
                        <p:par>
                          <p:cTn id="139" fill="hold" nodeType="afterGroup">
                            <p:stCondLst>
                              <p:cond delay="6000"/>
                            </p:stCondLst>
                            <p:childTnLst>
                              <p:par>
                                <p:cTn id="140" presetID="40" presetClass="entr" presetSubtype="0" fill="hold" grpId="0" nodeType="afterEffect">
                                  <p:stCondLst>
                                    <p:cond delay="0"/>
                                  </p:stCondLst>
                                  <p:iterate type="lt">
                                    <p:tmPct val="10000"/>
                                  </p:iterate>
                                  <p:childTnLst>
                                    <p:set>
                                      <p:cBhvr>
                                        <p:cTn id="141" dur="1" fill="hold">
                                          <p:stCondLst>
                                            <p:cond delay="0"/>
                                          </p:stCondLst>
                                        </p:cTn>
                                        <p:tgtEl>
                                          <p:spTgt spid="18"/>
                                        </p:tgtEl>
                                        <p:attrNameLst>
                                          <p:attrName>style.visibility</p:attrName>
                                        </p:attrNameLst>
                                      </p:cBhvr>
                                      <p:to>
                                        <p:strVal val="visible"/>
                                      </p:to>
                                    </p:set>
                                    <p:animEffect transition="in" filter="fade">
                                      <p:cBhvr>
                                        <p:cTn id="142" dur="1000"/>
                                        <p:tgtEl>
                                          <p:spTgt spid="18"/>
                                        </p:tgtEl>
                                      </p:cBhvr>
                                    </p:animEffect>
                                    <p:anim calcmode="lin" valueType="num">
                                      <p:cBhvr>
                                        <p:cTn id="143" dur="1000" fill="hold"/>
                                        <p:tgtEl>
                                          <p:spTgt spid="18"/>
                                        </p:tgtEl>
                                        <p:attrNameLst>
                                          <p:attrName>ppt_x</p:attrName>
                                        </p:attrNameLst>
                                      </p:cBhvr>
                                      <p:tavLst>
                                        <p:tav tm="0">
                                          <p:val>
                                            <p:strVal val="#ppt_x-.1"/>
                                          </p:val>
                                        </p:tav>
                                        <p:tav tm="100000">
                                          <p:val>
                                            <p:strVal val="#ppt_x"/>
                                          </p:val>
                                        </p:tav>
                                      </p:tavLst>
                                    </p:anim>
                                    <p:anim calcmode="lin" valueType="num">
                                      <p:cBhvr>
                                        <p:cTn id="144"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0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85750"/>
            <a:ext cx="9144000" cy="635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179388" y="0"/>
            <a:ext cx="8785225" cy="5715000"/>
          </a:xfrm>
          <a:prstGeom prst="rect">
            <a:avLst/>
          </a:prstGeom>
          <a:solidFill>
            <a:schemeClr val="tx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pic>
        <p:nvPicPr>
          <p:cNvPr id="5" name="4 Imagen" descr="02 villanueva de la cañada carte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8625" y="285750"/>
            <a:ext cx="828675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28625" y="4643438"/>
            <a:ext cx="828675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….como para llevar a cabo una obra de tal magnitud para su tiempo como es el complejo de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Stonehenge</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todo un homenaje al genio de nuestros ancestros que hoy tenemos la suerte de poder visitar.</a:t>
            </a:r>
          </a:p>
        </p:txBody>
      </p:sp>
    </p:spTree>
  </p:cSld>
  <p:clrMapOvr>
    <a:masterClrMapping/>
  </p:clrMapOvr>
  <mc:AlternateContent xmlns:mc="http://schemas.openxmlformats.org/markup-compatibility/2006">
    <mc:Choice xmlns:p14="http://schemas.microsoft.com/office/powerpoint/2010/main" Requires="p14">
      <p:transition spd="slow" p14:dur="25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strVal val="2/3*#ppt_w"/>
                                          </p:val>
                                        </p:tav>
                                        <p:tav tm="100000">
                                          <p:val>
                                            <p:strVal val="#ppt_w"/>
                                          </p:val>
                                        </p:tav>
                                      </p:tavLst>
                                    </p:anim>
                                    <p:anim calcmode="lin" valueType="num">
                                      <p:cBhvr>
                                        <p:cTn id="14" dur="3000" fill="hold"/>
                                        <p:tgtEl>
                                          <p:spTgt spid="6"/>
                                        </p:tgtEl>
                                        <p:attrNameLst>
                                          <p:attrName>ppt_h</p:attrName>
                                        </p:attrNameLst>
                                      </p:cBhvr>
                                      <p:tavLst>
                                        <p:tav tm="0">
                                          <p:val>
                                            <p:strVal val="2/3*#ppt_h"/>
                                          </p:val>
                                        </p:tav>
                                        <p:tav tm="100000">
                                          <p:val>
                                            <p:strVal val="#ppt_h"/>
                                          </p:val>
                                        </p:tav>
                                      </p:tavLst>
                                    </p:anim>
                                  </p:childTnLst>
                                </p:cTn>
                              </p:par>
                              <p:par>
                                <p:cTn id="15" presetID="5" presetClass="entr" presetSubtype="1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3000"/>
                                        <p:tgtEl>
                                          <p:spTgt spid="6"/>
                                        </p:tgtEl>
                                      </p:cBhvr>
                                    </p:animEffect>
                                  </p:childTnLst>
                                </p:cTn>
                              </p:par>
                              <p:par>
                                <p:cTn id="18" presetID="50" presetClass="entr" presetSubtype="0" decel="10000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3000" fill="hold"/>
                                        <p:tgtEl>
                                          <p:spTgt spid="6"/>
                                        </p:tgtEl>
                                        <p:attrNameLst>
                                          <p:attrName>ppt_w</p:attrName>
                                        </p:attrNameLst>
                                      </p:cBhvr>
                                      <p:tavLst>
                                        <p:tav tm="0">
                                          <p:val>
                                            <p:strVal val="#ppt_w+.3"/>
                                          </p:val>
                                        </p:tav>
                                        <p:tav tm="100000">
                                          <p:val>
                                            <p:strVal val="#ppt_w"/>
                                          </p:val>
                                        </p:tav>
                                      </p:tavLst>
                                    </p:anim>
                                    <p:anim calcmode="lin" valueType="num">
                                      <p:cBhvr>
                                        <p:cTn id="21" dur="3000" fill="hold"/>
                                        <p:tgtEl>
                                          <p:spTgt spid="6"/>
                                        </p:tgtEl>
                                        <p:attrNameLst>
                                          <p:attrName>ppt_h</p:attrName>
                                        </p:attrNameLst>
                                      </p:cBhvr>
                                      <p:tavLst>
                                        <p:tav tm="0">
                                          <p:val>
                                            <p:strVal val="#ppt_h"/>
                                          </p:val>
                                        </p:tav>
                                        <p:tav tm="100000">
                                          <p:val>
                                            <p:strVal val="#ppt_h"/>
                                          </p:val>
                                        </p:tav>
                                      </p:tavLst>
                                    </p:anim>
                                    <p:animEffect transition="in" filter="fade">
                                      <p:cBhvr>
                                        <p:cTn id="22" dur="3000"/>
                                        <p:tgtEl>
                                          <p:spTgt spid="6"/>
                                        </p:tgtEl>
                                      </p:cBhvr>
                                    </p:animEffec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00063"/>
            <a:ext cx="9144000" cy="664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Imagen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00063"/>
            <a:ext cx="9144000" cy="664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Imagen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00063"/>
            <a:ext cx="9144000" cy="664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571500" y="4357688"/>
            <a:ext cx="8215313"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finalidad que tuvo la construcción de este gran monumento se ignora, pero se supone que se utilizaba como templo religioso, monumento funerario u observatorio astronómico que servía para predecir las estaciones.</a:t>
            </a:r>
          </a:p>
        </p:txBody>
      </p:sp>
    </p:spTree>
  </p:cSld>
  <p:clrMapOvr>
    <a:masterClrMapping/>
  </p:clrMapOvr>
  <mc:AlternateContent xmlns:mc="http://schemas.openxmlformats.org/markup-compatibility/2006">
    <mc:Choice xmlns:p14="http://schemas.microsoft.com/office/powerpoint/2010/main" Requires="p14">
      <p:transition spd="slow" p14:dur="2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3)">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464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www.BancodeImagenesGratuitas.com (Trenes 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464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00063" y="4514850"/>
            <a:ext cx="8215312"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¿Y cómo pudo realizarse una obra de tal calado varios miles de años antes de Cristo? Las piedras que forman el conjunto de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Stonehenge</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son moles de varias toneladas de peso y se nos antoja imposible pensar en cómo aquellas personas….</a:t>
            </a:r>
          </a:p>
        </p:txBody>
      </p:sp>
      <p:sp>
        <p:nvSpPr>
          <p:cNvPr id="7" name="6 CuadroTexto"/>
          <p:cNvSpPr txBox="1"/>
          <p:nvPr/>
        </p:nvSpPr>
        <p:spPr>
          <a:xfrm>
            <a:off x="285750" y="1000125"/>
            <a:ext cx="7886700" cy="369888"/>
          </a:xfrm>
          <a:prstGeom prst="rect">
            <a:avLst/>
          </a:prstGeom>
          <a:noFill/>
        </p:spPr>
        <p:txBody>
          <a:bodyPr wrap="none">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Lucida Bright" pitchFamily="18" charset="0"/>
              </a:rPr>
              <a:t>Fotografía del monumento megalítico </a:t>
            </a:r>
            <a:r>
              <a:rPr lang="es-ES" b="1" dirty="0" err="1">
                <a:effectLst>
                  <a:glow rad="101600">
                    <a:srgbClr val="C00000">
                      <a:alpha val="60000"/>
                    </a:srgbClr>
                  </a:glow>
                  <a:outerShdw blurRad="38100" dist="38100" dir="2700000" algn="tl">
                    <a:srgbClr val="000000">
                      <a:alpha val="43137"/>
                    </a:srgbClr>
                  </a:outerShdw>
                </a:effectLst>
                <a:latin typeface="Lucida Bright" pitchFamily="18" charset="0"/>
              </a:rPr>
              <a:t>stonehenge</a:t>
            </a:r>
            <a:r>
              <a:rPr lang="es-ES" b="1" dirty="0">
                <a:effectLst>
                  <a:glow rad="101600">
                    <a:srgbClr val="C00000">
                      <a:alpha val="60000"/>
                    </a:srgbClr>
                  </a:glow>
                  <a:outerShdw blurRad="38100" dist="38100" dir="2700000" algn="tl">
                    <a:srgbClr val="000000">
                      <a:alpha val="43137"/>
                    </a:srgbClr>
                  </a:outerShdw>
                </a:effectLst>
                <a:latin typeface="Lucida Bright" pitchFamily="18" charset="0"/>
              </a:rPr>
              <a:t> tomada en 1870</a:t>
            </a:r>
          </a:p>
        </p:txBody>
      </p:sp>
    </p:spTree>
  </p:cSld>
  <p:clrMapOvr>
    <a:masterClrMapping/>
  </p:clrMapOvr>
  <mc:AlternateContent xmlns:mc="http://schemas.openxmlformats.org/markup-compatibility/2006">
    <mc:Choice xmlns:p14="http://schemas.microsoft.com/office/powerpoint/2010/main" Requires="p14">
      <p:transition spd="slow" p14:dur="2500" advTm="33000">
        <p14:vortex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93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 Primavera 2011.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01 Primavera 201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01 Primavera 201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4 CuadroTexto"/>
          <p:cNvSpPr txBox="1">
            <a:spLocks noChangeArrowheads="1"/>
          </p:cNvSpPr>
          <p:nvPr/>
        </p:nvSpPr>
        <p:spPr bwMode="auto">
          <a:xfrm>
            <a:off x="357188" y="-857250"/>
            <a:ext cx="8358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s-ES"/>
          </a:p>
        </p:txBody>
      </p:sp>
      <p:sp>
        <p:nvSpPr>
          <p:cNvPr id="7176" name="Rectangle 8"/>
          <p:cNvSpPr>
            <a:spLocks noChangeArrowheads="1"/>
          </p:cNvSpPr>
          <p:nvPr/>
        </p:nvSpPr>
        <p:spPr bwMode="auto">
          <a:xfrm>
            <a:off x="500063" y="4643438"/>
            <a:ext cx="7929562" cy="923925"/>
          </a:xfrm>
          <a:prstGeom prst="rect">
            <a:avLst/>
          </a:prstGeom>
          <a:noFill/>
          <a:ln w="9525">
            <a:noFill/>
            <a:miter lim="800000"/>
            <a:headEnd/>
            <a:tailEnd/>
          </a:ln>
          <a:effectLst>
            <a:prstShdw prst="shdw17" dist="17961" dir="2700000">
              <a:srgbClr val="FFFFFF">
                <a:gamma/>
                <a:shade val="60000"/>
                <a:invGamma/>
              </a:srgbClr>
            </a:prstShdw>
          </a:effectLst>
        </p:spPr>
        <p:txBody>
          <a:bodyPr anchor="ctr">
            <a:spAutoFit/>
          </a:bodyPr>
          <a:lstStyle/>
          <a:p>
            <a:pPr eaLnBrk="0" hangingPunct="0">
              <a:defRPr/>
            </a:pPr>
            <a:r>
              <a:rPr lang="es-ES" b="1" dirty="0">
                <a:effectLst>
                  <a:glow rad="101600">
                    <a:srgbClr val="C00000">
                      <a:alpha val="60000"/>
                    </a:srgbClr>
                  </a:glow>
                  <a:outerShdw blurRad="38100" dist="38100" dir="2700000" algn="tl">
                    <a:srgbClr val="000000">
                      <a:alpha val="43137"/>
                    </a:srgbClr>
                  </a:outerShdw>
                </a:effectLst>
                <a:latin typeface="IBM Plex Sans"/>
              </a:rPr>
              <a:t>….pudieron</a:t>
            </a:r>
            <a:r>
              <a:rPr lang="es-ES" b="1" dirty="0">
                <a:effectLst>
                  <a:glow rad="101600">
                    <a:srgbClr val="C00000">
                      <a:alpha val="60000"/>
                    </a:srgbClr>
                  </a:glow>
                  <a:outerShdw blurRad="38100" dist="38100" dir="2700000" algn="tl">
                    <a:srgbClr val="000000">
                      <a:alpha val="43137"/>
                    </a:srgbClr>
                  </a:outerShdw>
                </a:effectLst>
                <a:latin typeface="Arial"/>
              </a:rPr>
              <a:t> </a:t>
            </a:r>
            <a:r>
              <a:rPr lang="es-ES" b="1" dirty="0">
                <a:effectLst>
                  <a:glow rad="101600">
                    <a:srgbClr val="C00000">
                      <a:alpha val="60000"/>
                    </a:srgbClr>
                  </a:glow>
                  <a:outerShdw blurRad="38100" dist="38100" dir="2700000" algn="tl">
                    <a:srgbClr val="000000">
                      <a:alpha val="43137"/>
                    </a:srgbClr>
                  </a:outerShdw>
                </a:effectLst>
                <a:latin typeface="IBM Plex Sans"/>
              </a:rPr>
              <a:t>moverlas sin carreteras y sin maquinaria, con el agravante a</a:t>
            </a:r>
            <a:r>
              <a:rPr lang="es-ES" b="1" dirty="0">
                <a:effectLst>
                  <a:glow rad="101600">
                    <a:srgbClr val="C00000">
                      <a:alpha val="60000"/>
                    </a:srgbClr>
                  </a:glow>
                  <a:outerShdw blurRad="38100" dist="38100" dir="2700000" algn="tl">
                    <a:srgbClr val="000000">
                      <a:alpha val="43137"/>
                    </a:srgbClr>
                  </a:outerShdw>
                </a:effectLst>
                <a:latin typeface="Arial"/>
              </a:rPr>
              <a:t>ñ</a:t>
            </a:r>
            <a:r>
              <a:rPr lang="es-ES" b="1" dirty="0">
                <a:effectLst>
                  <a:glow rad="101600">
                    <a:srgbClr val="C00000">
                      <a:alpha val="60000"/>
                    </a:srgbClr>
                  </a:glow>
                  <a:outerShdw blurRad="38100" dist="38100" dir="2700000" algn="tl">
                    <a:srgbClr val="000000">
                      <a:alpha val="43137"/>
                    </a:srgbClr>
                  </a:outerShdw>
                </a:effectLst>
                <a:latin typeface="IBM Plex Sans"/>
              </a:rPr>
              <a:t>adido de que las canteras no se hallaban en </a:t>
            </a:r>
            <a:r>
              <a:rPr lang="es-ES" b="1" dirty="0">
                <a:effectLst>
                  <a:glow rad="101600">
                    <a:srgbClr val="C00000">
                      <a:alpha val="60000"/>
                    </a:srgbClr>
                  </a:glow>
                  <a:outerShdw blurRad="38100" dist="38100" dir="2700000" algn="tl">
                    <a:srgbClr val="000000">
                      <a:alpha val="43137"/>
                    </a:srgbClr>
                  </a:outerShdw>
                </a:effectLst>
                <a:latin typeface="Arial"/>
              </a:rPr>
              <a:t>á</a:t>
            </a:r>
            <a:r>
              <a:rPr lang="es-ES" b="1" dirty="0">
                <a:effectLst>
                  <a:glow rad="101600">
                    <a:srgbClr val="C00000">
                      <a:alpha val="60000"/>
                    </a:srgbClr>
                  </a:glow>
                  <a:outerShdw blurRad="38100" dist="38100" dir="2700000" algn="tl">
                    <a:srgbClr val="000000">
                      <a:alpha val="43137"/>
                    </a:srgbClr>
                  </a:outerShdw>
                </a:effectLst>
                <a:latin typeface="IBM Plex Sans"/>
              </a:rPr>
              <a:t>reas cercanas, habl</a:t>
            </a:r>
            <a:r>
              <a:rPr lang="es-ES" b="1" dirty="0">
                <a:effectLst>
                  <a:glow rad="101600">
                    <a:srgbClr val="C00000">
                      <a:alpha val="60000"/>
                    </a:srgbClr>
                  </a:glow>
                  <a:outerShdw blurRad="38100" dist="38100" dir="2700000" algn="tl">
                    <a:srgbClr val="000000">
                      <a:alpha val="43137"/>
                    </a:srgbClr>
                  </a:outerShdw>
                </a:effectLst>
                <a:latin typeface="Arial"/>
              </a:rPr>
              <a:t>á</a:t>
            </a:r>
            <a:r>
              <a:rPr lang="es-ES" b="1" dirty="0">
                <a:effectLst>
                  <a:glow rad="101600">
                    <a:srgbClr val="C00000">
                      <a:alpha val="60000"/>
                    </a:srgbClr>
                  </a:glow>
                  <a:outerShdw blurRad="38100" dist="38100" dir="2700000" algn="tl">
                    <a:srgbClr val="000000">
                      <a:alpha val="43137"/>
                    </a:srgbClr>
                  </a:outerShdw>
                </a:effectLst>
                <a:latin typeface="IBM Plex Sans"/>
              </a:rPr>
              <a:t>ndose incluso de que fueron tra</a:t>
            </a:r>
            <a:r>
              <a:rPr lang="es-ES" b="1" dirty="0">
                <a:effectLst>
                  <a:glow rad="101600">
                    <a:srgbClr val="C00000">
                      <a:alpha val="60000"/>
                    </a:srgbClr>
                  </a:glow>
                  <a:outerShdw blurRad="38100" dist="38100" dir="2700000" algn="tl">
                    <a:srgbClr val="000000">
                      <a:alpha val="43137"/>
                    </a:srgbClr>
                  </a:outerShdw>
                </a:effectLst>
                <a:latin typeface="Arial"/>
              </a:rPr>
              <a:t>í</a:t>
            </a:r>
            <a:r>
              <a:rPr lang="es-ES" b="1" dirty="0">
                <a:effectLst>
                  <a:glow rad="101600">
                    <a:srgbClr val="C00000">
                      <a:alpha val="60000"/>
                    </a:srgbClr>
                  </a:glow>
                  <a:outerShdw blurRad="38100" dist="38100" dir="2700000" algn="tl">
                    <a:srgbClr val="000000">
                      <a:alpha val="43137"/>
                    </a:srgbClr>
                  </a:outerShdw>
                </a:effectLst>
                <a:latin typeface="IBM Plex Sans"/>
              </a:rPr>
              <a:t>das de Gales.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3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2"/>
                                        </p:tgtEl>
                                        <p:attrNameLst>
                                          <p:attrName>ppt_x</p:attrName>
                                          <p:attrName>ppt_y</p:attrName>
                                        </p:attrNameLst>
                                      </p:cBhvr>
                                    </p:animMotion>
                                    <p:animEffect transition="in" filter="fade">
                                      <p:cBhvr>
                                        <p:cTn id="9" dur="3000"/>
                                        <p:tgtEl>
                                          <p:spTgt spid="2"/>
                                        </p:tgtEl>
                                      </p:cBhvr>
                                    </p:animEffect>
                                  </p:childTnLst>
                                </p:cTn>
                              </p:par>
                              <p:par>
                                <p:cTn id="10" presetID="52" presetClass="entr" presetSubtype="0" fill="hold" nodeType="withEffect">
                                  <p:stCondLst>
                                    <p:cond delay="500"/>
                                  </p:stCondLst>
                                  <p:childTnLst>
                                    <p:set>
                                      <p:cBhvr>
                                        <p:cTn id="11" dur="1" fill="hold">
                                          <p:stCondLst>
                                            <p:cond delay="0"/>
                                          </p:stCondLst>
                                        </p:cTn>
                                        <p:tgtEl>
                                          <p:spTgt spid="3"/>
                                        </p:tgtEl>
                                        <p:attrNameLst>
                                          <p:attrName>style.visibility</p:attrName>
                                        </p:attrNameLst>
                                      </p:cBhvr>
                                      <p:to>
                                        <p:strVal val="visible"/>
                                      </p:to>
                                    </p:set>
                                    <p:animScale>
                                      <p:cBhvr>
                                        <p:cTn id="12" dur="3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3000" decel="50000" fill="hold">
                                          <p:stCondLst>
                                            <p:cond delay="0"/>
                                          </p:stCondLst>
                                        </p:cTn>
                                        <p:tgtEl>
                                          <p:spTgt spid="3"/>
                                        </p:tgtEl>
                                        <p:attrNameLst>
                                          <p:attrName>ppt_x</p:attrName>
                                          <p:attrName>ppt_y</p:attrName>
                                        </p:attrNameLst>
                                      </p:cBhvr>
                                    </p:animMotion>
                                    <p:animEffect transition="in" filter="fade">
                                      <p:cBhvr>
                                        <p:cTn id="14" dur="3000"/>
                                        <p:tgtEl>
                                          <p:spTgt spid="3"/>
                                        </p:tgtEl>
                                      </p:cBhvr>
                                    </p:animEffect>
                                  </p:childTnLst>
                                </p:cTn>
                              </p:par>
                              <p:par>
                                <p:cTn id="15" presetID="52" presetClass="entr" presetSubtype="0" fill="hold" nodeType="withEffect">
                                  <p:stCondLst>
                                    <p:cond delay="1000"/>
                                  </p:stCondLst>
                                  <p:childTnLst>
                                    <p:set>
                                      <p:cBhvr>
                                        <p:cTn id="16" dur="1" fill="hold">
                                          <p:stCondLst>
                                            <p:cond delay="0"/>
                                          </p:stCondLst>
                                        </p:cTn>
                                        <p:tgtEl>
                                          <p:spTgt spid="4"/>
                                        </p:tgtEl>
                                        <p:attrNameLst>
                                          <p:attrName>style.visibility</p:attrName>
                                        </p:attrNameLst>
                                      </p:cBhvr>
                                      <p:to>
                                        <p:strVal val="visible"/>
                                      </p:to>
                                    </p:set>
                                    <p:animScale>
                                      <p:cBhvr>
                                        <p:cTn id="17"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3000" decel="50000" fill="hold">
                                          <p:stCondLst>
                                            <p:cond delay="0"/>
                                          </p:stCondLst>
                                        </p:cTn>
                                        <p:tgtEl>
                                          <p:spTgt spid="4"/>
                                        </p:tgtEl>
                                        <p:attrNameLst>
                                          <p:attrName>ppt_x</p:attrName>
                                          <p:attrName>ppt_y</p:attrName>
                                        </p:attrNameLst>
                                      </p:cBhvr>
                                    </p:animMotion>
                                    <p:animEffect transition="in" filter="fade">
                                      <p:cBhvr>
                                        <p:cTn id="19" dur="3000"/>
                                        <p:tgtEl>
                                          <p:spTgt spid="4"/>
                                        </p:tgtEl>
                                      </p:cBhvr>
                                    </p:animEffect>
                                  </p:childTnLst>
                                </p:cTn>
                              </p:par>
                            </p:childTnLst>
                          </p:cTn>
                        </p:par>
                        <p:par>
                          <p:cTn id="20" fill="hold" nodeType="afterGroup">
                            <p:stCondLst>
                              <p:cond delay="4000"/>
                            </p:stCondLst>
                            <p:childTnLst>
                              <p:par>
                                <p:cTn id="21" presetID="23" presetClass="exit" presetSubtype="32" fill="hold" nodeType="afterEffect">
                                  <p:stCondLst>
                                    <p:cond delay="500"/>
                                  </p:stCondLst>
                                  <p:childTnLst>
                                    <p:anim calcmode="lin" valueType="num">
                                      <p:cBhvr>
                                        <p:cTn id="22" dur="3000"/>
                                        <p:tgtEl>
                                          <p:spTgt spid="4"/>
                                        </p:tgtEl>
                                        <p:attrNameLst>
                                          <p:attrName>ppt_w</p:attrName>
                                        </p:attrNameLst>
                                      </p:cBhvr>
                                      <p:tavLst>
                                        <p:tav tm="0">
                                          <p:val>
                                            <p:strVal val="ppt_w"/>
                                          </p:val>
                                        </p:tav>
                                        <p:tav tm="100000">
                                          <p:val>
                                            <p:fltVal val="0"/>
                                          </p:val>
                                        </p:tav>
                                      </p:tavLst>
                                    </p:anim>
                                    <p:anim calcmode="lin" valueType="num">
                                      <p:cBhvr>
                                        <p:cTn id="23" dur="3000"/>
                                        <p:tgtEl>
                                          <p:spTgt spid="4"/>
                                        </p:tgtEl>
                                        <p:attrNameLst>
                                          <p:attrName>ppt_h</p:attrName>
                                        </p:attrNameLst>
                                      </p:cBhvr>
                                      <p:tavLst>
                                        <p:tav tm="0">
                                          <p:val>
                                            <p:strVal val="ppt_h"/>
                                          </p:val>
                                        </p:tav>
                                        <p:tav tm="100000">
                                          <p:val>
                                            <p:fltVal val="0"/>
                                          </p:val>
                                        </p:tav>
                                      </p:tavLst>
                                    </p:anim>
                                    <p:set>
                                      <p:cBhvr>
                                        <p:cTn id="24" dur="1" fill="hold">
                                          <p:stCondLst>
                                            <p:cond delay="2999"/>
                                          </p:stCondLst>
                                        </p:cTn>
                                        <p:tgtEl>
                                          <p:spTgt spid="4"/>
                                        </p:tgtEl>
                                        <p:attrNameLst>
                                          <p:attrName>style.visibility</p:attrName>
                                        </p:attrNameLst>
                                      </p:cBhvr>
                                      <p:to>
                                        <p:strVal val="hidden"/>
                                      </p:to>
                                    </p:set>
                                  </p:childTnLst>
                                </p:cTn>
                              </p:par>
                              <p:par>
                                <p:cTn id="25" presetID="23" presetClass="exit" presetSubtype="32" fill="hold" nodeType="withEffect">
                                  <p:stCondLst>
                                    <p:cond delay="1500"/>
                                  </p:stCondLst>
                                  <p:childTnLst>
                                    <p:anim calcmode="lin" valueType="num">
                                      <p:cBhvr>
                                        <p:cTn id="26" dur="3000"/>
                                        <p:tgtEl>
                                          <p:spTgt spid="3"/>
                                        </p:tgtEl>
                                        <p:attrNameLst>
                                          <p:attrName>ppt_w</p:attrName>
                                        </p:attrNameLst>
                                      </p:cBhvr>
                                      <p:tavLst>
                                        <p:tav tm="0">
                                          <p:val>
                                            <p:strVal val="ppt_w"/>
                                          </p:val>
                                        </p:tav>
                                        <p:tav tm="100000">
                                          <p:val>
                                            <p:fltVal val="0"/>
                                          </p:val>
                                        </p:tav>
                                      </p:tavLst>
                                    </p:anim>
                                    <p:anim calcmode="lin" valueType="num">
                                      <p:cBhvr>
                                        <p:cTn id="27" dur="3000"/>
                                        <p:tgtEl>
                                          <p:spTgt spid="3"/>
                                        </p:tgtEl>
                                        <p:attrNameLst>
                                          <p:attrName>ppt_h</p:attrName>
                                        </p:attrNameLst>
                                      </p:cBhvr>
                                      <p:tavLst>
                                        <p:tav tm="0">
                                          <p:val>
                                            <p:strVal val="ppt_h"/>
                                          </p:val>
                                        </p:tav>
                                        <p:tav tm="100000">
                                          <p:val>
                                            <p:fltVal val="0"/>
                                          </p:val>
                                        </p:tav>
                                      </p:tavLst>
                                    </p:anim>
                                    <p:set>
                                      <p:cBhvr>
                                        <p:cTn id="28" dur="1" fill="hold">
                                          <p:stCondLst>
                                            <p:cond delay="2999"/>
                                          </p:stCondLst>
                                        </p:cTn>
                                        <p:tgtEl>
                                          <p:spTgt spid="3"/>
                                        </p:tgtEl>
                                        <p:attrNameLst>
                                          <p:attrName>style.visibility</p:attrName>
                                        </p:attrNameLst>
                                      </p:cBhvr>
                                      <p:to>
                                        <p:strVal val="hidden"/>
                                      </p:to>
                                    </p:set>
                                  </p:childTnLst>
                                </p:cTn>
                              </p:par>
                              <p:par>
                                <p:cTn id="29" presetID="4" presetClass="entr" presetSubtype="32" fill="hold" nodeType="withEffect">
                                  <p:stCondLst>
                                    <p:cond delay="2000"/>
                                  </p:stCondLst>
                                  <p:childTnLst>
                                    <p:set>
                                      <p:cBhvr>
                                        <p:cTn id="30" dur="1" fill="hold">
                                          <p:stCondLst>
                                            <p:cond delay="0"/>
                                          </p:stCondLst>
                                        </p:cTn>
                                        <p:tgtEl>
                                          <p:spTgt spid="2"/>
                                        </p:tgtEl>
                                        <p:attrNameLst>
                                          <p:attrName>style.visibility</p:attrName>
                                        </p:attrNameLst>
                                      </p:cBhvr>
                                      <p:to>
                                        <p:strVal val="visible"/>
                                      </p:to>
                                    </p:set>
                                    <p:animEffect transition="in" filter="box(out)">
                                      <p:cBhvr>
                                        <p:cTn id="31" dur="3000"/>
                                        <p:tgtEl>
                                          <p:spTgt spid="2"/>
                                        </p:tgtEl>
                                      </p:cBhvr>
                                    </p:animEffect>
                                  </p:childTnLst>
                                </p:cTn>
                              </p:par>
                            </p:childTnLst>
                          </p:cTn>
                        </p:par>
                        <p:par>
                          <p:cTn id="32" fill="hold" nodeType="afterGroup">
                            <p:stCondLst>
                              <p:cond delay="9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176"/>
                                        </p:tgtEl>
                                        <p:attrNameLst>
                                          <p:attrName>style.visibility</p:attrName>
                                        </p:attrNameLst>
                                      </p:cBhvr>
                                      <p:to>
                                        <p:strVal val="visible"/>
                                      </p:to>
                                    </p:set>
                                    <p:animEffect transition="in" filter="fade">
                                      <p:cBhvr>
                                        <p:cTn id="35" dur="1000"/>
                                        <p:tgtEl>
                                          <p:spTgt spid="7176"/>
                                        </p:tgtEl>
                                      </p:cBhvr>
                                    </p:animEffect>
                                    <p:anim calcmode="lin" valueType="num">
                                      <p:cBhvr>
                                        <p:cTn id="36" dur="1000" fill="hold"/>
                                        <p:tgtEl>
                                          <p:spTgt spid="7176"/>
                                        </p:tgtEl>
                                        <p:attrNameLst>
                                          <p:attrName>ppt_x</p:attrName>
                                        </p:attrNameLst>
                                      </p:cBhvr>
                                      <p:tavLst>
                                        <p:tav tm="0">
                                          <p:val>
                                            <p:strVal val="#ppt_x-.1"/>
                                          </p:val>
                                        </p:tav>
                                        <p:tav tm="100000">
                                          <p:val>
                                            <p:strVal val="#ppt_x"/>
                                          </p:val>
                                        </p:tav>
                                      </p:tavLst>
                                    </p:anim>
                                    <p:anim calcmode="lin" valueType="num">
                                      <p:cBhvr>
                                        <p:cTn id="37" dur="1000" fill="hold"/>
                                        <p:tgtEl>
                                          <p:spTgt spid="71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357188" y="4643438"/>
            <a:ext cx="828675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La civilización que construyó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Stonehenge</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no ha dejado evidencias escritas ni se han hallado restos arqueológicos de los sistemas utilizados para el transporte y construcción. </a:t>
            </a:r>
          </a:p>
        </p:txBody>
      </p:sp>
    </p:spTree>
  </p:cSld>
  <p:clrMapOvr>
    <a:masterClrMapping/>
  </p:clrMapOvr>
  <mc:AlternateContent xmlns:mc="http://schemas.openxmlformats.org/markup-compatibility/2006">
    <mc:Choice xmlns:p14="http://schemas.microsoft.com/office/powerpoint/2010/main" Requires="p14">
      <p:transition spd="slow" p14:dur="2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0" presetClass="entr" presetSubtype="0" decel="10000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3000" fill="hold"/>
                                        <p:tgtEl>
                                          <p:spTgt spid="2"/>
                                        </p:tgtEl>
                                        <p:attrNameLst>
                                          <p:attrName>ppt_w</p:attrName>
                                        </p:attrNameLst>
                                      </p:cBhvr>
                                      <p:tavLst>
                                        <p:tav tm="0">
                                          <p:val>
                                            <p:strVal val="#ppt_w+.3"/>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animEffect transition="in" filter="fade">
                                      <p:cBhvr>
                                        <p:cTn id="22" dur="3000"/>
                                        <p:tgtEl>
                                          <p:spTgt spid="2"/>
                                        </p:tgtEl>
                                      </p:cBhvr>
                                    </p:animEffec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3 Primavera abril 2011.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03 Primavera abril 201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00063" y="4643438"/>
            <a:ext cx="828675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Así que lo que queda son especulaciones y simulaciones realizadas a fecha de hoy empleando los medios que se supone que tendrían aquellos obstinados hombres, que eran básicamente troncos, cuerdas y grasa.</a:t>
            </a:r>
          </a:p>
        </p:txBody>
      </p:sp>
    </p:spTree>
  </p:cSld>
  <p:clrMapOvr>
    <a:masterClrMapping/>
  </p:clrMapOvr>
  <mc:AlternateContent xmlns:mc="http://schemas.openxmlformats.org/markup-compatibility/2006">
    <mc:Choice xmlns:p14="http://schemas.microsoft.com/office/powerpoint/2010/main" Requires="p14">
      <p:transition spd="slow" p14:dur="2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ppt_x"/>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3000"/>
                                        <p:tgtEl>
                                          <p:spTgt spid="2"/>
                                        </p:tgtEl>
                                      </p:cBhvr>
                                    </p:animEffect>
                                  </p:childTnLst>
                                </p:cTn>
                              </p:par>
                              <p:par>
                                <p:cTn id="12" presetID="2" presetClass="entr" presetSubtype="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3000" fill="hold"/>
                                        <p:tgtEl>
                                          <p:spTgt spid="3"/>
                                        </p:tgtEl>
                                        <p:attrNameLst>
                                          <p:attrName>ppt_x</p:attrName>
                                        </p:attrNameLst>
                                      </p:cBhvr>
                                      <p:tavLst>
                                        <p:tav tm="0">
                                          <p:val>
                                            <p:strVal val="#ppt_x"/>
                                          </p:val>
                                        </p:tav>
                                        <p:tav tm="100000">
                                          <p:val>
                                            <p:strVal val="#ppt_x"/>
                                          </p:val>
                                        </p:tav>
                                      </p:tavLst>
                                    </p:anim>
                                    <p:anim calcmode="lin" valueType="num">
                                      <p:cBhvr additive="base">
                                        <p:cTn id="15" dur="3000" fill="hold"/>
                                        <p:tgtEl>
                                          <p:spTgt spid="3"/>
                                        </p:tgtEl>
                                        <p:attrNameLst>
                                          <p:attrName>ppt_y</p:attrName>
                                        </p:attrNameLst>
                                      </p:cBhvr>
                                      <p:tavLst>
                                        <p:tav tm="0">
                                          <p:val>
                                            <p:strVal val="0-#ppt_h/2"/>
                                          </p:val>
                                        </p:tav>
                                        <p:tav tm="100000">
                                          <p:val>
                                            <p:strVal val="#ppt_y"/>
                                          </p:val>
                                        </p:tav>
                                      </p:tavLst>
                                    </p:anim>
                                  </p:childTnLst>
                                </p:cTn>
                              </p:par>
                              <p:par>
                                <p:cTn id="16" presetID="10"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3000"/>
                                        <p:tgtEl>
                                          <p:spTgt spid="3"/>
                                        </p:tgtEl>
                                      </p:cBhvr>
                                    </p:animEffect>
                                  </p:childTnLst>
                                </p:cTn>
                              </p:par>
                            </p:childTnLst>
                          </p:cTn>
                        </p:par>
                        <p:par>
                          <p:cTn id="19" fill="hold" nodeType="afterGroup">
                            <p:stCondLst>
                              <p:cond delay="3000"/>
                            </p:stCondLst>
                            <p:childTnLst>
                              <p:par>
                                <p:cTn id="20" presetID="16" presetClass="exit" presetSubtype="37" fill="hold" nodeType="afterEffect">
                                  <p:stCondLst>
                                    <p:cond delay="0"/>
                                  </p:stCondLst>
                                  <p:childTnLst>
                                    <p:animEffect transition="out" filter="barn(outVertical)">
                                      <p:cBhvr>
                                        <p:cTn id="21" dur="3000"/>
                                        <p:tgtEl>
                                          <p:spTgt spid="3"/>
                                        </p:tgtEl>
                                      </p:cBhvr>
                                    </p:animEffect>
                                    <p:set>
                                      <p:cBhvr>
                                        <p:cTn id="22" dur="1" fill="hold">
                                          <p:stCondLst>
                                            <p:cond delay="2999"/>
                                          </p:stCondLst>
                                        </p:cTn>
                                        <p:tgtEl>
                                          <p:spTgt spid="3"/>
                                        </p:tgtEl>
                                        <p:attrNameLst>
                                          <p:attrName>style.visibility</p:attrName>
                                        </p:attrNameLst>
                                      </p:cBhvr>
                                      <p:to>
                                        <p:strVal val="hidden"/>
                                      </p:to>
                                    </p:set>
                                  </p:childTnLst>
                                </p:cTn>
                              </p:par>
                              <p:par>
                                <p:cTn id="23" presetID="23" presetClass="exit" presetSubtype="32" fill="hold" nodeType="withEffect">
                                  <p:stCondLst>
                                    <p:cond delay="0"/>
                                  </p:stCondLst>
                                  <p:childTnLst>
                                    <p:anim calcmode="lin" valueType="num">
                                      <p:cBhvr>
                                        <p:cTn id="24" dur="3000"/>
                                        <p:tgtEl>
                                          <p:spTgt spid="3"/>
                                        </p:tgtEl>
                                        <p:attrNameLst>
                                          <p:attrName>ppt_w</p:attrName>
                                        </p:attrNameLst>
                                      </p:cBhvr>
                                      <p:tavLst>
                                        <p:tav tm="0">
                                          <p:val>
                                            <p:strVal val="ppt_w"/>
                                          </p:val>
                                        </p:tav>
                                        <p:tav tm="100000">
                                          <p:val>
                                            <p:fltVal val="0"/>
                                          </p:val>
                                        </p:tav>
                                      </p:tavLst>
                                    </p:anim>
                                    <p:anim calcmode="lin" valueType="num">
                                      <p:cBhvr>
                                        <p:cTn id="25" dur="3000"/>
                                        <p:tgtEl>
                                          <p:spTgt spid="3"/>
                                        </p:tgtEl>
                                        <p:attrNameLst>
                                          <p:attrName>ppt_h</p:attrName>
                                        </p:attrNameLst>
                                      </p:cBhvr>
                                      <p:tavLst>
                                        <p:tav tm="0">
                                          <p:val>
                                            <p:strVal val="ppt_h"/>
                                          </p:val>
                                        </p:tav>
                                        <p:tav tm="100000">
                                          <p:val>
                                            <p:fltVal val="0"/>
                                          </p:val>
                                        </p:tav>
                                      </p:tavLst>
                                    </p:anim>
                                    <p:set>
                                      <p:cBhvr>
                                        <p:cTn id="26" dur="1" fill="hold">
                                          <p:stCondLst>
                                            <p:cond delay="2999"/>
                                          </p:stCondLst>
                                        </p:cTn>
                                        <p:tgtEl>
                                          <p:spTgt spid="3"/>
                                        </p:tgtEl>
                                        <p:attrNameLst>
                                          <p:attrName>style.visibility</p:attrName>
                                        </p:attrNameLst>
                                      </p:cBhvr>
                                      <p:to>
                                        <p:strVal val="hidden"/>
                                      </p:to>
                                    </p:set>
                                  </p:childTnLst>
                                </p:cTn>
                              </p:par>
                              <p:par>
                                <p:cTn id="27" presetID="17" presetClass="entr" presetSubtype="1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3000" fill="hold"/>
                                        <p:tgtEl>
                                          <p:spTgt spid="2"/>
                                        </p:tgtEl>
                                        <p:attrNameLst>
                                          <p:attrName>ppt_w</p:attrName>
                                        </p:attrNameLst>
                                      </p:cBhvr>
                                      <p:tavLst>
                                        <p:tav tm="0">
                                          <p:val>
                                            <p:fltVal val="0"/>
                                          </p:val>
                                        </p:tav>
                                        <p:tav tm="100000">
                                          <p:val>
                                            <p:strVal val="#ppt_w"/>
                                          </p:val>
                                        </p:tav>
                                      </p:tavLst>
                                    </p:anim>
                                    <p:anim calcmode="lin" valueType="num">
                                      <p:cBhvr>
                                        <p:cTn id="30" dur="3000" fill="hold"/>
                                        <p:tgtEl>
                                          <p:spTgt spid="2"/>
                                        </p:tgtEl>
                                        <p:attrNameLst>
                                          <p:attrName>ppt_h</p:attrName>
                                        </p:attrNameLst>
                                      </p:cBhvr>
                                      <p:tavLst>
                                        <p:tav tm="0">
                                          <p:val>
                                            <p:strVal val="#ppt_h"/>
                                          </p:val>
                                        </p:tav>
                                        <p:tav tm="100000">
                                          <p:val>
                                            <p:strVal val="#ppt_h"/>
                                          </p:val>
                                        </p:tav>
                                      </p:tavLst>
                                    </p:anim>
                                  </p:childTnLst>
                                </p:cTn>
                              </p:par>
                            </p:childTnLst>
                          </p:cTn>
                        </p:par>
                        <p:par>
                          <p:cTn id="31" fill="hold" nodeType="afterGroup">
                            <p:stCondLst>
                              <p:cond delay="6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4"/>
                                        </p:tgtEl>
                                        <p:attrNameLst>
                                          <p:attrName>style.visibility</p:attrName>
                                        </p:attrNameLst>
                                      </p:cBhvr>
                                      <p:to>
                                        <p:strVal val="visible"/>
                                      </p:to>
                                    </p:set>
                                    <p:animEffect transition="in" filter="fade">
                                      <p:cBhvr>
                                        <p:cTn id="34" dur="1000"/>
                                        <p:tgtEl>
                                          <p:spTgt spid="4"/>
                                        </p:tgtEl>
                                      </p:cBhvr>
                                    </p:animEffect>
                                    <p:anim calcmode="lin" valueType="num">
                                      <p:cBhvr>
                                        <p:cTn id="35" dur="1000" fill="hold"/>
                                        <p:tgtEl>
                                          <p:spTgt spid="4"/>
                                        </p:tgtEl>
                                        <p:attrNameLst>
                                          <p:attrName>ppt_x</p:attrName>
                                        </p:attrNameLst>
                                      </p:cBhvr>
                                      <p:tavLst>
                                        <p:tav tm="0">
                                          <p:val>
                                            <p:strVal val="#ppt_x-.1"/>
                                          </p:val>
                                        </p:tav>
                                        <p:tav tm="100000">
                                          <p:val>
                                            <p:strVal val="#ppt_x"/>
                                          </p:val>
                                        </p:tav>
                                      </p:tavLst>
                                    </p:anim>
                                    <p:anim calcmode="lin" valueType="num">
                                      <p:cBhvr>
                                        <p:cTn id="3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57188"/>
            <a:ext cx="9144000" cy="607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0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57188"/>
            <a:ext cx="9144000" cy="6099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428625" y="4643438"/>
            <a:ext cx="7929563"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Estos complejos habrían sido de gran importancia para quienes los crearon, como lo demuestra la enorme inversión de tiempo y esfuerzo que representan.</a:t>
            </a:r>
            <a:endParaRPr lang="es-ES" dirty="0">
              <a:effectLst>
                <a:glow rad="101600">
                  <a:srgbClr val="C00000">
                    <a:alpha val="60000"/>
                  </a:srgbClr>
                </a:glow>
                <a:outerShdw blurRad="38100" dist="38100" dir="2700000" algn="tl">
                  <a:srgbClr val="000000">
                    <a:alpha val="43137"/>
                  </a:srgbClr>
                </a:outerShdw>
              </a:effectLst>
              <a:latin typeface="Arial" charset="0"/>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2000"/>
                                        <p:tgtEl>
                                          <p:spTgt spid="5"/>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childTnLst>
                                </p:cTn>
                              </p:par>
                            </p:childTnLst>
                          </p:cTn>
                        </p:par>
                        <p:par>
                          <p:cTn id="12" fill="hold" nodeType="afterGroup">
                            <p:stCondLst>
                              <p:cond delay="2000"/>
                            </p:stCondLst>
                            <p:childTnLst>
                              <p:par>
                                <p:cTn id="13" presetID="3" presetClass="exit" presetSubtype="10" fill="hold" nodeType="afterEffect">
                                  <p:stCondLst>
                                    <p:cond delay="0"/>
                                  </p:stCondLst>
                                  <p:childTnLst>
                                    <p:animEffect transition="out" filter="blinds(horizontal)">
                                      <p:cBhvr>
                                        <p:cTn id="14" dur="2000"/>
                                        <p:tgtEl>
                                          <p:spTgt spid="5"/>
                                        </p:tgtEl>
                                      </p:cBhvr>
                                    </p:animEffect>
                                    <p:set>
                                      <p:cBhvr>
                                        <p:cTn id="15" dur="1" fill="hold">
                                          <p:stCondLst>
                                            <p:cond delay="1999"/>
                                          </p:stCondLst>
                                        </p:cTn>
                                        <p:tgtEl>
                                          <p:spTgt spid="5"/>
                                        </p:tgtEl>
                                        <p:attrNameLst>
                                          <p:attrName>style.visibility</p:attrName>
                                        </p:attrNameLst>
                                      </p:cBhvr>
                                      <p:to>
                                        <p:strVal val="hidden"/>
                                      </p:to>
                                    </p:set>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3000"/>
                                        <p:tgtEl>
                                          <p:spTgt spid="4"/>
                                        </p:tgtEl>
                                      </p:cBhvr>
                                    </p:animEffect>
                                  </p:childTnLst>
                                </p:cTn>
                              </p:par>
                            </p:childTnLst>
                          </p:cTn>
                        </p:par>
                        <p:par>
                          <p:cTn id="19" fill="hold" nodeType="afterGroup">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7 Otoño Noviembre 2010.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07 Otoño Noviembre 20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07 Otoño Noviembre 20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500063" y="4500563"/>
            <a:ext cx="7929562"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Empleando rudimentarias grúas y poleas es posible mover bloques de piedra de tal magnitud aunque el esfuerzo a emplear y el tiempo de construcción es enorme.</a:t>
            </a:r>
          </a:p>
        </p:txBody>
      </p:sp>
    </p:spTree>
  </p:cSld>
  <p:clrMapOvr>
    <a:masterClrMapping/>
  </p:clrMapOvr>
  <mc:AlternateContent xmlns:mc="http://schemas.openxmlformats.org/markup-compatibility/2006">
    <mc:Choice xmlns:p14="http://schemas.microsoft.com/office/powerpoint/2010/main" Requires="p14">
      <p:transition spd="slow" p14:dur="2500" advTm="21000">
        <p14:vortex dir="u"/>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horizontal)">
                                      <p:cBhvr>
                                        <p:cTn id="11" dur="3000"/>
                                        <p:tgtEl>
                                          <p:spTgt spid="2"/>
                                        </p:tgtEl>
                                      </p:cBhvr>
                                    </p:animEffect>
                                  </p:childTnLst>
                                </p:cTn>
                              </p:par>
                              <p:par>
                                <p:cTn id="12" presetID="14" presetClass="exit" presetSubtype="5" fill="hold" nodeType="withEffect">
                                  <p:stCondLst>
                                    <p:cond delay="0"/>
                                  </p:stCondLst>
                                  <p:childTnLst>
                                    <p:animEffect transition="out" filter="randombar(vertical)">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17" presetClass="exit" presetSubtype="8" fill="hold" nodeType="withEffect">
                                  <p:stCondLst>
                                    <p:cond delay="0"/>
                                  </p:stCondLst>
                                  <p:childTnLst>
                                    <p:anim calcmode="lin" valueType="num">
                                      <p:cBhvr>
                                        <p:cTn id="16" dur="3000"/>
                                        <p:tgtEl>
                                          <p:spTgt spid="3"/>
                                        </p:tgtEl>
                                        <p:attrNameLst>
                                          <p:attrName>ppt_x</p:attrName>
                                        </p:attrNameLst>
                                      </p:cBhvr>
                                      <p:tavLst>
                                        <p:tav tm="0">
                                          <p:val>
                                            <p:strVal val="ppt_x"/>
                                          </p:val>
                                        </p:tav>
                                        <p:tav tm="100000">
                                          <p:val>
                                            <p:strVal val="ppt_x-ppt_w/2"/>
                                          </p:val>
                                        </p:tav>
                                      </p:tavLst>
                                    </p:anim>
                                    <p:anim calcmode="lin" valueType="num">
                                      <p:cBhvr>
                                        <p:cTn id="17" dur="3000"/>
                                        <p:tgtEl>
                                          <p:spTgt spid="3"/>
                                        </p:tgtEl>
                                        <p:attrNameLst>
                                          <p:attrName>ppt_y</p:attrName>
                                        </p:attrNameLst>
                                      </p:cBhvr>
                                      <p:tavLst>
                                        <p:tav tm="0">
                                          <p:val>
                                            <p:strVal val="ppt_y"/>
                                          </p:val>
                                        </p:tav>
                                        <p:tav tm="100000">
                                          <p:val>
                                            <p:strVal val="ppt_y"/>
                                          </p:val>
                                        </p:tav>
                                      </p:tavLst>
                                    </p:anim>
                                    <p:anim calcmode="lin" valueType="num">
                                      <p:cBhvr>
                                        <p:cTn id="18" dur="3000"/>
                                        <p:tgtEl>
                                          <p:spTgt spid="3"/>
                                        </p:tgtEl>
                                        <p:attrNameLst>
                                          <p:attrName>ppt_w</p:attrName>
                                        </p:attrNameLst>
                                      </p:cBhvr>
                                      <p:tavLst>
                                        <p:tav tm="0">
                                          <p:val>
                                            <p:strVal val="ppt_w"/>
                                          </p:val>
                                        </p:tav>
                                        <p:tav tm="100000">
                                          <p:val>
                                            <p:fltVal val="0"/>
                                          </p:val>
                                        </p:tav>
                                      </p:tavLst>
                                    </p:anim>
                                    <p:anim calcmode="lin" valueType="num">
                                      <p:cBhvr>
                                        <p:cTn id="19" dur="3000"/>
                                        <p:tgtEl>
                                          <p:spTgt spid="3"/>
                                        </p:tgtEl>
                                        <p:attrNameLst>
                                          <p:attrName>ppt_h</p:attrName>
                                        </p:attrNameLst>
                                      </p:cBhvr>
                                      <p:tavLst>
                                        <p:tav tm="0">
                                          <p:val>
                                            <p:strVal val="ppt_h"/>
                                          </p:val>
                                        </p:tav>
                                        <p:tav tm="100000">
                                          <p:val>
                                            <p:strVal val="ppt_h"/>
                                          </p:val>
                                        </p:tav>
                                      </p:tavLst>
                                    </p:anim>
                                    <p:set>
                                      <p:cBhvr>
                                        <p:cTn id="20" dur="1" fill="hold">
                                          <p:stCondLst>
                                            <p:cond delay="2999"/>
                                          </p:stCondLst>
                                        </p:cTn>
                                        <p:tgtEl>
                                          <p:spTgt spid="3"/>
                                        </p:tgtEl>
                                        <p:attrNameLst>
                                          <p:attrName>style.visibility</p:attrName>
                                        </p:attrNameLst>
                                      </p:cBhvr>
                                      <p:to>
                                        <p:strVal val="hidden"/>
                                      </p:to>
                                    </p:set>
                                  </p:childTnLst>
                                </p:cTn>
                              </p:par>
                              <p:par>
                                <p:cTn id="21" presetID="14" presetClass="exit" presetSubtype="5" fill="hold" nodeType="withEffect">
                                  <p:stCondLst>
                                    <p:cond delay="0"/>
                                  </p:stCondLst>
                                  <p:childTnLst>
                                    <p:animEffect transition="out" filter="randombar(vertical)">
                                      <p:cBhvr>
                                        <p:cTn id="22" dur="3000"/>
                                        <p:tgtEl>
                                          <p:spTgt spid="4"/>
                                        </p:tgtEl>
                                      </p:cBhvr>
                                    </p:animEffect>
                                    <p:set>
                                      <p:cBhvr>
                                        <p:cTn id="23" dur="1" fill="hold">
                                          <p:stCondLst>
                                            <p:cond delay="2999"/>
                                          </p:stCondLst>
                                        </p:cTn>
                                        <p:tgtEl>
                                          <p:spTgt spid="4"/>
                                        </p:tgtEl>
                                        <p:attrNameLst>
                                          <p:attrName>style.visibility</p:attrName>
                                        </p:attrNameLst>
                                      </p:cBhvr>
                                      <p:to>
                                        <p:strVal val="hidden"/>
                                      </p:to>
                                    </p:set>
                                  </p:childTnLst>
                                </p:cTn>
                              </p:par>
                              <p:par>
                                <p:cTn id="24" presetID="17" presetClass="exit" presetSubtype="2" fill="hold" nodeType="withEffect">
                                  <p:stCondLst>
                                    <p:cond delay="0"/>
                                  </p:stCondLst>
                                  <p:childTnLst>
                                    <p:anim calcmode="lin" valueType="num">
                                      <p:cBhvr>
                                        <p:cTn id="25" dur="3000"/>
                                        <p:tgtEl>
                                          <p:spTgt spid="4"/>
                                        </p:tgtEl>
                                        <p:attrNameLst>
                                          <p:attrName>ppt_x</p:attrName>
                                        </p:attrNameLst>
                                      </p:cBhvr>
                                      <p:tavLst>
                                        <p:tav tm="0">
                                          <p:val>
                                            <p:strVal val="ppt_x"/>
                                          </p:val>
                                        </p:tav>
                                        <p:tav tm="100000">
                                          <p:val>
                                            <p:strVal val="ppt_x+ppt_w/2"/>
                                          </p:val>
                                        </p:tav>
                                      </p:tavLst>
                                    </p:anim>
                                    <p:anim calcmode="lin" valueType="num">
                                      <p:cBhvr>
                                        <p:cTn id="26" dur="3000"/>
                                        <p:tgtEl>
                                          <p:spTgt spid="4"/>
                                        </p:tgtEl>
                                        <p:attrNameLst>
                                          <p:attrName>ppt_y</p:attrName>
                                        </p:attrNameLst>
                                      </p:cBhvr>
                                      <p:tavLst>
                                        <p:tav tm="0">
                                          <p:val>
                                            <p:strVal val="ppt_y"/>
                                          </p:val>
                                        </p:tav>
                                        <p:tav tm="100000">
                                          <p:val>
                                            <p:strVal val="ppt_y"/>
                                          </p:val>
                                        </p:tav>
                                      </p:tavLst>
                                    </p:anim>
                                    <p:anim calcmode="lin" valueType="num">
                                      <p:cBhvr>
                                        <p:cTn id="27" dur="3000"/>
                                        <p:tgtEl>
                                          <p:spTgt spid="4"/>
                                        </p:tgtEl>
                                        <p:attrNameLst>
                                          <p:attrName>ppt_w</p:attrName>
                                        </p:attrNameLst>
                                      </p:cBhvr>
                                      <p:tavLst>
                                        <p:tav tm="0">
                                          <p:val>
                                            <p:strVal val="ppt_w"/>
                                          </p:val>
                                        </p:tav>
                                        <p:tav tm="100000">
                                          <p:val>
                                            <p:fltVal val="0"/>
                                          </p:val>
                                        </p:tav>
                                      </p:tavLst>
                                    </p:anim>
                                    <p:anim calcmode="lin" valueType="num">
                                      <p:cBhvr>
                                        <p:cTn id="28" dur="3000"/>
                                        <p:tgtEl>
                                          <p:spTgt spid="4"/>
                                        </p:tgtEl>
                                        <p:attrNameLst>
                                          <p:attrName>ppt_h</p:attrName>
                                        </p:attrNameLst>
                                      </p:cBhvr>
                                      <p:tavLst>
                                        <p:tav tm="0">
                                          <p:val>
                                            <p:strVal val="ppt_h"/>
                                          </p:val>
                                        </p:tav>
                                        <p:tav tm="100000">
                                          <p:val>
                                            <p:strVal val="ppt_h"/>
                                          </p:val>
                                        </p:tav>
                                      </p:tavLst>
                                    </p:anim>
                                    <p:set>
                                      <p:cBhvr>
                                        <p:cTn id="29" dur="1" fill="hold">
                                          <p:stCondLst>
                                            <p:cond delay="2999"/>
                                          </p:stCondLst>
                                        </p:cTn>
                                        <p:tgtEl>
                                          <p:spTgt spid="4"/>
                                        </p:tgtEl>
                                        <p:attrNameLst>
                                          <p:attrName>style.visibility</p:attrName>
                                        </p:attrNameLst>
                                      </p:cBhvr>
                                      <p:to>
                                        <p:strVal val="hidden"/>
                                      </p:to>
                                    </p:set>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mujerconflores.jpg"/>
          <p:cNvPicPr>
            <a:picLocks noChangeAspect="1"/>
          </p:cNvPicPr>
          <p:nvPr/>
        </p:nvPicPr>
        <p:blipFill>
          <a:blip r:embed="rId2">
            <a:extLst>
              <a:ext uri="{28A0092B-C50C-407E-A947-70E740481C1C}">
                <a14:useLocalDpi xmlns:a14="http://schemas.microsoft.com/office/drawing/2010/main" val="0"/>
              </a:ext>
            </a:extLst>
          </a:blip>
          <a:srcRect r="50000" b="50046"/>
          <a:stretch>
            <a:fillRect/>
          </a:stretch>
        </p:blipFill>
        <p:spPr bwMode="auto">
          <a:xfrm>
            <a:off x="0" y="4763"/>
            <a:ext cx="4572000" cy="28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mujerconflores.jpg"/>
          <p:cNvPicPr>
            <a:picLocks noChangeAspect="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mujerconflores.jpg"/>
          <p:cNvPicPr>
            <a:picLocks noChangeAspect="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mujerconflores.jpg"/>
          <p:cNvPicPr>
            <a:picLocks noChangeAspect="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mujerconflore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357188" y="4643438"/>
            <a:ext cx="8215312"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Hay cierto consenso en la idea que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que</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Stonehenge</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no fue construido de una vez, en un periodo concreto de tiempo, sino que fue levantado en partes por un periodo de 1500 años….</a:t>
            </a:r>
          </a:p>
        </p:txBody>
      </p:sp>
    </p:spTree>
  </p:cSld>
  <p:clrMapOvr>
    <a:masterClrMapping/>
  </p:clrMapOvr>
  <mc:AlternateContent xmlns:mc="http://schemas.openxmlformats.org/markup-compatibility/2006">
    <mc:Choice xmlns:p14="http://schemas.microsoft.com/office/powerpoint/2010/main" Requires="p14">
      <p:transition spd="slow" p14:dur="2500" advTm="22000">
        <p14:vortex dir="u"/>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4"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in)">
                                      <p:cBhvr>
                                        <p:cTn id="11" dur="3000"/>
                                        <p:tgtEl>
                                          <p:spTgt spid="3"/>
                                        </p:tgtEl>
                                      </p:cBhvr>
                                    </p:animEffect>
                                  </p:childTnLst>
                                </p:cTn>
                              </p:par>
                              <p:par>
                                <p:cTn id="12" presetID="4" presetClass="exit" presetSubtype="32" fill="hold" nodeType="withEffect">
                                  <p:stCondLst>
                                    <p:cond delay="0"/>
                                  </p:stCondLst>
                                  <p:childTnLst>
                                    <p:animEffect transition="out" filter="box(out)">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2" presetClass="exit" presetSubtype="6" fill="hold" nodeType="withEffect">
                                  <p:stCondLst>
                                    <p:cond delay="0"/>
                                  </p:stCondLst>
                                  <p:childTnLst>
                                    <p:anim calcmode="lin" valueType="num">
                                      <p:cBhvr additive="base">
                                        <p:cTn id="16" dur="3000"/>
                                        <p:tgtEl>
                                          <p:spTgt spid="3"/>
                                        </p:tgtEl>
                                        <p:attrNameLst>
                                          <p:attrName>ppt_x</p:attrName>
                                        </p:attrNameLst>
                                      </p:cBhvr>
                                      <p:tavLst>
                                        <p:tav tm="0">
                                          <p:val>
                                            <p:strVal val="ppt_x"/>
                                          </p:val>
                                        </p:tav>
                                        <p:tav tm="100000">
                                          <p:val>
                                            <p:strVal val="1+ppt_w/2"/>
                                          </p:val>
                                        </p:tav>
                                      </p:tavLst>
                                    </p:anim>
                                    <p:anim calcmode="lin" valueType="num">
                                      <p:cBhvr additive="base">
                                        <p:cTn id="17" dur="3000"/>
                                        <p:tgtEl>
                                          <p:spTgt spid="3"/>
                                        </p:tgtEl>
                                        <p:attrNameLst>
                                          <p:attrName>ppt_y</p:attrName>
                                        </p:attrNameLst>
                                      </p:cBhvr>
                                      <p:tavLst>
                                        <p:tav tm="0">
                                          <p:val>
                                            <p:strVal val="ppt_y"/>
                                          </p:val>
                                        </p:tav>
                                        <p:tav tm="100000">
                                          <p:val>
                                            <p:strVal val="1+ppt_h/2"/>
                                          </p:val>
                                        </p:tav>
                                      </p:tavLst>
                                    </p:anim>
                                    <p:set>
                                      <p:cBhvr>
                                        <p:cTn id="18" dur="1" fill="hold">
                                          <p:stCondLst>
                                            <p:cond delay="2999"/>
                                          </p:stCondLst>
                                        </p:cTn>
                                        <p:tgtEl>
                                          <p:spTgt spid="3"/>
                                        </p:tgtEl>
                                        <p:attrNameLst>
                                          <p:attrName>style.visibility</p:attrName>
                                        </p:attrNameLst>
                                      </p:cBhvr>
                                      <p:to>
                                        <p:strVal val="hidden"/>
                                      </p:to>
                                    </p:set>
                                  </p:childTnLst>
                                </p:cTn>
                              </p:par>
                              <p:par>
                                <p:cTn id="19" presetID="2"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1+#ppt_h/2"/>
                                          </p:val>
                                        </p:tav>
                                        <p:tav tm="100000">
                                          <p:val>
                                            <p:strVal val="#ppt_y"/>
                                          </p:val>
                                        </p:tav>
                                      </p:tavLst>
                                    </p:anim>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3000"/>
                                        <p:tgtEl>
                                          <p:spTgt spid="4"/>
                                        </p:tgtEl>
                                      </p:cBhvr>
                                    </p:animEffect>
                                  </p:childTnLst>
                                </p:cTn>
                              </p:par>
                              <p:par>
                                <p:cTn id="26" presetID="4" presetClass="exit" presetSubtype="32" fill="hold" nodeType="withEffect">
                                  <p:stCondLst>
                                    <p:cond delay="0"/>
                                  </p:stCondLst>
                                  <p:childTnLst>
                                    <p:animEffect transition="out" filter="box(out)">
                                      <p:cBhvr>
                                        <p:cTn id="27" dur="3000"/>
                                        <p:tgtEl>
                                          <p:spTgt spid="4"/>
                                        </p:tgtEl>
                                      </p:cBhvr>
                                    </p:animEffect>
                                    <p:set>
                                      <p:cBhvr>
                                        <p:cTn id="28" dur="1" fill="hold">
                                          <p:stCondLst>
                                            <p:cond delay="2999"/>
                                          </p:stCondLst>
                                        </p:cTn>
                                        <p:tgtEl>
                                          <p:spTgt spid="4"/>
                                        </p:tgtEl>
                                        <p:attrNameLst>
                                          <p:attrName>style.visibility</p:attrName>
                                        </p:attrNameLst>
                                      </p:cBhvr>
                                      <p:to>
                                        <p:strVal val="hidden"/>
                                      </p:to>
                                    </p:set>
                                  </p:childTnLst>
                                </p:cTn>
                              </p:par>
                              <p:par>
                                <p:cTn id="29" presetID="2" presetClass="exit" presetSubtype="12" fill="hold" nodeType="withEffect">
                                  <p:stCondLst>
                                    <p:cond delay="0"/>
                                  </p:stCondLst>
                                  <p:childTnLst>
                                    <p:anim calcmode="lin" valueType="num">
                                      <p:cBhvr additive="base">
                                        <p:cTn id="30" dur="3000"/>
                                        <p:tgtEl>
                                          <p:spTgt spid="4"/>
                                        </p:tgtEl>
                                        <p:attrNameLst>
                                          <p:attrName>ppt_x</p:attrName>
                                        </p:attrNameLst>
                                      </p:cBhvr>
                                      <p:tavLst>
                                        <p:tav tm="0">
                                          <p:val>
                                            <p:strVal val="ppt_x"/>
                                          </p:val>
                                        </p:tav>
                                        <p:tav tm="100000">
                                          <p:val>
                                            <p:strVal val="0-ppt_w/2"/>
                                          </p:val>
                                        </p:tav>
                                      </p:tavLst>
                                    </p:anim>
                                    <p:anim calcmode="lin" valueType="num">
                                      <p:cBhvr additive="base">
                                        <p:cTn id="31" dur="3000"/>
                                        <p:tgtEl>
                                          <p:spTgt spid="4"/>
                                        </p:tgtEl>
                                        <p:attrNameLst>
                                          <p:attrName>ppt_y</p:attrName>
                                        </p:attrNameLst>
                                      </p:cBhvr>
                                      <p:tavLst>
                                        <p:tav tm="0">
                                          <p:val>
                                            <p:strVal val="ppt_y"/>
                                          </p:val>
                                        </p:tav>
                                        <p:tav tm="100000">
                                          <p:val>
                                            <p:strVal val="1+ppt_h/2"/>
                                          </p:val>
                                        </p:tav>
                                      </p:tavLst>
                                    </p:anim>
                                    <p:set>
                                      <p:cBhvr>
                                        <p:cTn id="32" dur="1" fill="hold">
                                          <p:stCondLst>
                                            <p:cond delay="2999"/>
                                          </p:stCondLst>
                                        </p:cTn>
                                        <p:tgtEl>
                                          <p:spTgt spid="4"/>
                                        </p:tgtEl>
                                        <p:attrNameLst>
                                          <p:attrName>style.visibility</p:attrName>
                                        </p:attrNameLst>
                                      </p:cBhvr>
                                      <p:to>
                                        <p:strVal val="hidden"/>
                                      </p:to>
                                    </p:set>
                                  </p:childTnLst>
                                </p:cTn>
                              </p:par>
                              <p:par>
                                <p:cTn id="33" presetID="2" presetClass="entr" presetSubtype="9"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3000" fill="hold"/>
                                        <p:tgtEl>
                                          <p:spTgt spid="5"/>
                                        </p:tgtEl>
                                        <p:attrNameLst>
                                          <p:attrName>ppt_x</p:attrName>
                                        </p:attrNameLst>
                                      </p:cBhvr>
                                      <p:tavLst>
                                        <p:tav tm="0">
                                          <p:val>
                                            <p:strVal val="0-#ppt_w/2"/>
                                          </p:val>
                                        </p:tav>
                                        <p:tav tm="100000">
                                          <p:val>
                                            <p:strVal val="#ppt_x"/>
                                          </p:val>
                                        </p:tav>
                                      </p:tavLst>
                                    </p:anim>
                                    <p:anim calcmode="lin" valueType="num">
                                      <p:cBhvr additive="base">
                                        <p:cTn id="36" dur="3000" fill="hold"/>
                                        <p:tgtEl>
                                          <p:spTgt spid="5"/>
                                        </p:tgtEl>
                                        <p:attrNameLst>
                                          <p:attrName>ppt_y</p:attrName>
                                        </p:attrNameLst>
                                      </p:cBhvr>
                                      <p:tavLst>
                                        <p:tav tm="0">
                                          <p:val>
                                            <p:strVal val="0-#ppt_h/2"/>
                                          </p:val>
                                        </p:tav>
                                        <p:tav tm="100000">
                                          <p:val>
                                            <p:strVal val="#ppt_y"/>
                                          </p:val>
                                        </p:tav>
                                      </p:tavLst>
                                    </p:anim>
                                  </p:childTnLst>
                                </p:cTn>
                              </p:par>
                              <p:par>
                                <p:cTn id="37" presetID="4"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ox(in)">
                                      <p:cBhvr>
                                        <p:cTn id="39" dur="3000"/>
                                        <p:tgtEl>
                                          <p:spTgt spid="5"/>
                                        </p:tgtEl>
                                      </p:cBhvr>
                                    </p:animEffect>
                                  </p:childTnLst>
                                </p:cTn>
                              </p:par>
                              <p:par>
                                <p:cTn id="40" presetID="4" presetClass="exit" presetSubtype="32" fill="hold" nodeType="withEffect">
                                  <p:stCondLst>
                                    <p:cond delay="0"/>
                                  </p:stCondLst>
                                  <p:childTnLst>
                                    <p:animEffect transition="out" filter="box(out)">
                                      <p:cBhvr>
                                        <p:cTn id="41" dur="3000"/>
                                        <p:tgtEl>
                                          <p:spTgt spid="5"/>
                                        </p:tgtEl>
                                      </p:cBhvr>
                                    </p:animEffect>
                                    <p:set>
                                      <p:cBhvr>
                                        <p:cTn id="42" dur="1" fill="hold">
                                          <p:stCondLst>
                                            <p:cond delay="2999"/>
                                          </p:stCondLst>
                                        </p:cTn>
                                        <p:tgtEl>
                                          <p:spTgt spid="5"/>
                                        </p:tgtEl>
                                        <p:attrNameLst>
                                          <p:attrName>style.visibility</p:attrName>
                                        </p:attrNameLst>
                                      </p:cBhvr>
                                      <p:to>
                                        <p:strVal val="hidden"/>
                                      </p:to>
                                    </p:set>
                                  </p:childTnLst>
                                </p:cTn>
                              </p:par>
                              <p:par>
                                <p:cTn id="43" presetID="2" presetClass="exit" presetSubtype="9" fill="hold" nodeType="withEffect">
                                  <p:stCondLst>
                                    <p:cond delay="0"/>
                                  </p:stCondLst>
                                  <p:childTnLst>
                                    <p:anim calcmode="lin" valueType="num">
                                      <p:cBhvr additive="base">
                                        <p:cTn id="44" dur="3000"/>
                                        <p:tgtEl>
                                          <p:spTgt spid="5"/>
                                        </p:tgtEl>
                                        <p:attrNameLst>
                                          <p:attrName>ppt_x</p:attrName>
                                        </p:attrNameLst>
                                      </p:cBhvr>
                                      <p:tavLst>
                                        <p:tav tm="0">
                                          <p:val>
                                            <p:strVal val="ppt_x"/>
                                          </p:val>
                                        </p:tav>
                                        <p:tav tm="100000">
                                          <p:val>
                                            <p:strVal val="0-ppt_w/2"/>
                                          </p:val>
                                        </p:tav>
                                      </p:tavLst>
                                    </p:anim>
                                    <p:anim calcmode="lin" valueType="num">
                                      <p:cBhvr additive="base">
                                        <p:cTn id="45" dur="3000"/>
                                        <p:tgtEl>
                                          <p:spTgt spid="5"/>
                                        </p:tgtEl>
                                        <p:attrNameLst>
                                          <p:attrName>ppt_y</p:attrName>
                                        </p:attrNameLst>
                                      </p:cBhvr>
                                      <p:tavLst>
                                        <p:tav tm="0">
                                          <p:val>
                                            <p:strVal val="ppt_y"/>
                                          </p:val>
                                        </p:tav>
                                        <p:tav tm="100000">
                                          <p:val>
                                            <p:strVal val="0-ppt_h/2"/>
                                          </p:val>
                                        </p:tav>
                                      </p:tavLst>
                                    </p:anim>
                                    <p:set>
                                      <p:cBhvr>
                                        <p:cTn id="46" dur="1" fill="hold">
                                          <p:stCondLst>
                                            <p:cond delay="2999"/>
                                          </p:stCondLst>
                                        </p:cTn>
                                        <p:tgtEl>
                                          <p:spTgt spid="5"/>
                                        </p:tgtEl>
                                        <p:attrNameLst>
                                          <p:attrName>style.visibility</p:attrName>
                                        </p:attrNameLst>
                                      </p:cBhvr>
                                      <p:to>
                                        <p:strVal val="hidden"/>
                                      </p:to>
                                    </p:set>
                                  </p:childTnLst>
                                </p:cTn>
                              </p:par>
                              <p:par>
                                <p:cTn id="47" presetID="2" presetClass="entr" presetSubtype="3"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3000" fill="hold"/>
                                        <p:tgtEl>
                                          <p:spTgt spid="6"/>
                                        </p:tgtEl>
                                        <p:attrNameLst>
                                          <p:attrName>ppt_x</p:attrName>
                                        </p:attrNameLst>
                                      </p:cBhvr>
                                      <p:tavLst>
                                        <p:tav tm="0">
                                          <p:val>
                                            <p:strVal val="1+#ppt_w/2"/>
                                          </p:val>
                                        </p:tav>
                                        <p:tav tm="100000">
                                          <p:val>
                                            <p:strVal val="#ppt_x"/>
                                          </p:val>
                                        </p:tav>
                                      </p:tavLst>
                                    </p:anim>
                                    <p:anim calcmode="lin" valueType="num">
                                      <p:cBhvr additive="base">
                                        <p:cTn id="50" dur="3000" fill="hold"/>
                                        <p:tgtEl>
                                          <p:spTgt spid="6"/>
                                        </p:tgtEl>
                                        <p:attrNameLst>
                                          <p:attrName>ppt_y</p:attrName>
                                        </p:attrNameLst>
                                      </p:cBhvr>
                                      <p:tavLst>
                                        <p:tav tm="0">
                                          <p:val>
                                            <p:strVal val="0-#ppt_h/2"/>
                                          </p:val>
                                        </p:tav>
                                        <p:tav tm="100000">
                                          <p:val>
                                            <p:strVal val="#ppt_y"/>
                                          </p:val>
                                        </p:tav>
                                      </p:tavLst>
                                    </p:anim>
                                  </p:childTnLst>
                                </p:cTn>
                              </p:par>
                              <p:par>
                                <p:cTn id="51" presetID="4" presetClass="entr" presetSubtype="16"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box(in)">
                                      <p:cBhvr>
                                        <p:cTn id="53" dur="3000"/>
                                        <p:tgtEl>
                                          <p:spTgt spid="6"/>
                                        </p:tgtEl>
                                      </p:cBhvr>
                                    </p:animEffect>
                                  </p:childTnLst>
                                </p:cTn>
                              </p:par>
                              <p:par>
                                <p:cTn id="54" presetID="4" presetClass="exit" presetSubtype="32" fill="hold" nodeType="withEffect">
                                  <p:stCondLst>
                                    <p:cond delay="0"/>
                                  </p:stCondLst>
                                  <p:childTnLst>
                                    <p:animEffect transition="out" filter="box(out)">
                                      <p:cBhvr>
                                        <p:cTn id="55" dur="3000"/>
                                        <p:tgtEl>
                                          <p:spTgt spid="6"/>
                                        </p:tgtEl>
                                      </p:cBhvr>
                                    </p:animEffect>
                                    <p:set>
                                      <p:cBhvr>
                                        <p:cTn id="56" dur="1" fill="hold">
                                          <p:stCondLst>
                                            <p:cond delay="2999"/>
                                          </p:stCondLst>
                                        </p:cTn>
                                        <p:tgtEl>
                                          <p:spTgt spid="6"/>
                                        </p:tgtEl>
                                        <p:attrNameLst>
                                          <p:attrName>style.visibility</p:attrName>
                                        </p:attrNameLst>
                                      </p:cBhvr>
                                      <p:to>
                                        <p:strVal val="hidden"/>
                                      </p:to>
                                    </p:set>
                                  </p:childTnLst>
                                </p:cTn>
                              </p:par>
                              <p:par>
                                <p:cTn id="57" presetID="2" presetClass="exit" presetSubtype="3" fill="hold"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4" presetClass="entr" presetSubtype="32"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box(out)">
                                      <p:cBhvr>
                                        <p:cTn id="63" dur="3000"/>
                                        <p:tgtEl>
                                          <p:spTgt spid="7"/>
                                        </p:tgtEl>
                                      </p:cBhvr>
                                    </p:animEffect>
                                  </p:childTnLst>
                                </p:cTn>
                              </p:par>
                              <p:par>
                                <p:cTn id="64" presetID="23" presetClass="entr" presetSubtype="16"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p:val>
                                            <p:fltVal val="0"/>
                                          </p:val>
                                        </p:tav>
                                        <p:tav tm="100000">
                                          <p:val>
                                            <p:strVal val="#ppt_w"/>
                                          </p:val>
                                        </p:tav>
                                      </p:tavLst>
                                    </p:anim>
                                    <p:anim calcmode="lin" valueType="num">
                                      <p:cBhvr>
                                        <p:cTn id="67" dur="3000" fill="hold"/>
                                        <p:tgtEl>
                                          <p:spTgt spid="7"/>
                                        </p:tgtEl>
                                        <p:attrNameLst>
                                          <p:attrName>ppt_h</p:attrName>
                                        </p:attrNameLst>
                                      </p:cBhvr>
                                      <p:tavLst>
                                        <p:tav tm="0">
                                          <p:val>
                                            <p:fltVal val="0"/>
                                          </p:val>
                                        </p:tav>
                                        <p:tav tm="100000">
                                          <p:val>
                                            <p:strVal val="#ppt_h"/>
                                          </p:val>
                                        </p:tav>
                                      </p:tavLst>
                                    </p:anim>
                                  </p:childTnLst>
                                </p:cTn>
                              </p:par>
                            </p:childTnLst>
                          </p:cTn>
                        </p:par>
                        <p:par>
                          <p:cTn id="68" fill="hold" nodeType="afterGroup">
                            <p:stCondLst>
                              <p:cond delay="3000"/>
                            </p:stCondLst>
                            <p:childTnLst>
                              <p:par>
                                <p:cTn id="69" presetID="40" presetClass="entr" presetSubtype="0" fill="hold" grpId="0" nodeType="afterEffect">
                                  <p:stCondLst>
                                    <p:cond delay="0"/>
                                  </p:stCondLst>
                                  <p:iterate type="lt">
                                    <p:tmPct val="10000"/>
                                  </p:iterate>
                                  <p:childTnLst>
                                    <p:set>
                                      <p:cBhvr>
                                        <p:cTn id="70" dur="1" fill="hold">
                                          <p:stCondLst>
                                            <p:cond delay="0"/>
                                          </p:stCondLst>
                                        </p:cTn>
                                        <p:tgtEl>
                                          <p:spTgt spid="8"/>
                                        </p:tgtEl>
                                        <p:attrNameLst>
                                          <p:attrName>style.visibility</p:attrName>
                                        </p:attrNameLst>
                                      </p:cBhvr>
                                      <p:to>
                                        <p:strVal val="visible"/>
                                      </p:to>
                                    </p:set>
                                    <p:animEffect transition="in" filter="fade">
                                      <p:cBhvr>
                                        <p:cTn id="71" dur="1000"/>
                                        <p:tgtEl>
                                          <p:spTgt spid="8"/>
                                        </p:tgtEl>
                                      </p:cBhvr>
                                    </p:animEffect>
                                    <p:anim calcmode="lin" valueType="num">
                                      <p:cBhvr>
                                        <p:cTn id="72" dur="1000" fill="hold"/>
                                        <p:tgtEl>
                                          <p:spTgt spid="8"/>
                                        </p:tgtEl>
                                        <p:attrNameLst>
                                          <p:attrName>ppt_x</p:attrName>
                                        </p:attrNameLst>
                                      </p:cBhvr>
                                      <p:tavLst>
                                        <p:tav tm="0">
                                          <p:val>
                                            <p:strVal val="#ppt_x-.1"/>
                                          </p:val>
                                        </p:tav>
                                        <p:tav tm="100000">
                                          <p:val>
                                            <p:strVal val="#ppt_x"/>
                                          </p:val>
                                        </p:tav>
                                      </p:tavLst>
                                    </p:anim>
                                    <p:anim calcmode="lin" valueType="num">
                                      <p:cBhvr>
                                        <p:cTn id="7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0 La soledad del corredor de fond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28625"/>
            <a:ext cx="9144000" cy="671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0 La soledad del corredor de fondo.jpg"/>
          <p:cNvPicPr>
            <a:picLocks noChangeAspect="1"/>
          </p:cNvPicPr>
          <p:nvPr/>
        </p:nvPicPr>
        <p:blipFill>
          <a:blip r:embed="rId2">
            <a:extLst>
              <a:ext uri="{28A0092B-C50C-407E-A947-70E740481C1C}">
                <a14:useLocalDpi xmlns:a14="http://schemas.microsoft.com/office/drawing/2010/main" val="0"/>
              </a:ext>
            </a:extLst>
          </a:blip>
          <a:srcRect r="75000"/>
          <a:stretch>
            <a:fillRect/>
          </a:stretch>
        </p:blipFill>
        <p:spPr bwMode="auto">
          <a:xfrm>
            <a:off x="0" y="-428625"/>
            <a:ext cx="2286000" cy="671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10 La soledad del corredor de fondo.jpg"/>
          <p:cNvPicPr>
            <a:picLocks noChangeAspect="1"/>
          </p:cNvPicPr>
          <p:nvPr/>
        </p:nvPicPr>
        <p:blipFill>
          <a:blip r:embed="rId2">
            <a:extLst>
              <a:ext uri="{28A0092B-C50C-407E-A947-70E740481C1C}">
                <a14:useLocalDpi xmlns:a14="http://schemas.microsoft.com/office/drawing/2010/main" val="0"/>
              </a:ext>
            </a:extLst>
          </a:blip>
          <a:srcRect l="25000" r="50000"/>
          <a:stretch>
            <a:fillRect/>
          </a:stretch>
        </p:blipFill>
        <p:spPr bwMode="auto">
          <a:xfrm>
            <a:off x="2286000" y="-428625"/>
            <a:ext cx="2286000" cy="671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0 La soledad del corredor de fondo.jpg"/>
          <p:cNvPicPr>
            <a:picLocks noChangeAspect="1"/>
          </p:cNvPicPr>
          <p:nvPr/>
        </p:nvPicPr>
        <p:blipFill>
          <a:blip r:embed="rId2">
            <a:extLst>
              <a:ext uri="{28A0092B-C50C-407E-A947-70E740481C1C}">
                <a14:useLocalDpi xmlns:a14="http://schemas.microsoft.com/office/drawing/2010/main" val="0"/>
              </a:ext>
            </a:extLst>
          </a:blip>
          <a:srcRect l="50000" r="25000"/>
          <a:stretch>
            <a:fillRect/>
          </a:stretch>
        </p:blipFill>
        <p:spPr bwMode="auto">
          <a:xfrm>
            <a:off x="4572000" y="-428625"/>
            <a:ext cx="2286000" cy="671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10 La soledad del corredor de fondo.jpg"/>
          <p:cNvPicPr>
            <a:picLocks noChangeAspect="1"/>
          </p:cNvPicPr>
          <p:nvPr/>
        </p:nvPicPr>
        <p:blipFill>
          <a:blip r:embed="rId2">
            <a:extLst>
              <a:ext uri="{28A0092B-C50C-407E-A947-70E740481C1C}">
                <a14:useLocalDpi xmlns:a14="http://schemas.microsoft.com/office/drawing/2010/main" val="0"/>
              </a:ext>
            </a:extLst>
          </a:blip>
          <a:srcRect l="75000"/>
          <a:stretch>
            <a:fillRect/>
          </a:stretch>
        </p:blipFill>
        <p:spPr bwMode="auto">
          <a:xfrm>
            <a:off x="6858000" y="-428625"/>
            <a:ext cx="2286000" cy="671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642938" y="4929188"/>
            <a:ext cx="7929562" cy="64611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….desde el año 3100 a.C. hasta el 1600 a.C. aproximadamente, momento en el que ya tuvo la configuración que hoy vemos.</a:t>
            </a:r>
          </a:p>
        </p:txBody>
      </p:sp>
    </p:spTree>
  </p:cSld>
  <p:clrMapOvr>
    <a:masterClrMapping/>
  </p:clrMapOvr>
  <mc:AlternateContent xmlns:mc="http://schemas.openxmlformats.org/markup-compatibility/2006">
    <mc:Choice xmlns:p14="http://schemas.microsoft.com/office/powerpoint/2010/main" Requires="p14">
      <p:transition spd="slow" p14:dur="2500" advTm="20000">
        <p14:vortex dir="u"/>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par>
                                <p:cTn id="11" presetID="3" presetClass="entr" presetSubtype="5"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vertical)">
                                      <p:cBhvr>
                                        <p:cTn id="13" dur="3000"/>
                                        <p:tgtEl>
                                          <p:spTgt spid="5"/>
                                        </p:tgtEl>
                                      </p:cBhvr>
                                    </p:animEffect>
                                  </p:childTnLst>
                                </p:cTn>
                              </p:par>
                              <p:par>
                                <p:cTn id="14" presetID="3" presetClass="entr" presetSubtype="5"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vertical)">
                                      <p:cBhvr>
                                        <p:cTn id="16" dur="3000"/>
                                        <p:tgtEl>
                                          <p:spTgt spid="6"/>
                                        </p:tgtEl>
                                      </p:cBhvr>
                                    </p:animEffect>
                                  </p:childTnLst>
                                </p:cTn>
                              </p:par>
                            </p:childTnLst>
                          </p:cTn>
                        </p:par>
                        <p:par>
                          <p:cTn id="17" fill="hold" nodeType="afterGroup">
                            <p:stCondLst>
                              <p:cond delay="3000"/>
                            </p:stCondLst>
                            <p:childTnLst>
                              <p:par>
                                <p:cTn id="18" presetID="17" presetClass="exit" presetSubtype="8" fill="hold" nodeType="afterEffect">
                                  <p:stCondLst>
                                    <p:cond delay="0"/>
                                  </p:stCondLst>
                                  <p:childTnLst>
                                    <p:anim calcmode="lin" valueType="num">
                                      <p:cBhvr>
                                        <p:cTn id="19" dur="3000"/>
                                        <p:tgtEl>
                                          <p:spTgt spid="3"/>
                                        </p:tgtEl>
                                        <p:attrNameLst>
                                          <p:attrName>ppt_x</p:attrName>
                                        </p:attrNameLst>
                                      </p:cBhvr>
                                      <p:tavLst>
                                        <p:tav tm="0">
                                          <p:val>
                                            <p:strVal val="ppt_x"/>
                                          </p:val>
                                        </p:tav>
                                        <p:tav tm="100000">
                                          <p:val>
                                            <p:strVal val="ppt_x-ppt_w/2"/>
                                          </p:val>
                                        </p:tav>
                                      </p:tavLst>
                                    </p:anim>
                                    <p:anim calcmode="lin" valueType="num">
                                      <p:cBhvr>
                                        <p:cTn id="20" dur="3000"/>
                                        <p:tgtEl>
                                          <p:spTgt spid="3"/>
                                        </p:tgtEl>
                                        <p:attrNameLst>
                                          <p:attrName>ppt_y</p:attrName>
                                        </p:attrNameLst>
                                      </p:cBhvr>
                                      <p:tavLst>
                                        <p:tav tm="0">
                                          <p:val>
                                            <p:strVal val="ppt_y"/>
                                          </p:val>
                                        </p:tav>
                                        <p:tav tm="100000">
                                          <p:val>
                                            <p:strVal val="ppt_y"/>
                                          </p:val>
                                        </p:tav>
                                      </p:tavLst>
                                    </p:anim>
                                    <p:anim calcmode="lin" valueType="num">
                                      <p:cBhvr>
                                        <p:cTn id="21" dur="3000"/>
                                        <p:tgtEl>
                                          <p:spTgt spid="3"/>
                                        </p:tgtEl>
                                        <p:attrNameLst>
                                          <p:attrName>ppt_w</p:attrName>
                                        </p:attrNameLst>
                                      </p:cBhvr>
                                      <p:tavLst>
                                        <p:tav tm="0">
                                          <p:val>
                                            <p:strVal val="ppt_w"/>
                                          </p:val>
                                        </p:tav>
                                        <p:tav tm="100000">
                                          <p:val>
                                            <p:fltVal val="0"/>
                                          </p:val>
                                        </p:tav>
                                      </p:tavLst>
                                    </p:anim>
                                    <p:anim calcmode="lin" valueType="num">
                                      <p:cBhvr>
                                        <p:cTn id="22" dur="3000"/>
                                        <p:tgtEl>
                                          <p:spTgt spid="3"/>
                                        </p:tgtEl>
                                        <p:attrNameLst>
                                          <p:attrName>ppt_h</p:attrName>
                                        </p:attrNameLst>
                                      </p:cBhvr>
                                      <p:tavLst>
                                        <p:tav tm="0">
                                          <p:val>
                                            <p:strVal val="ppt_h"/>
                                          </p:val>
                                        </p:tav>
                                        <p:tav tm="100000">
                                          <p:val>
                                            <p:strVal val="ppt_h"/>
                                          </p:val>
                                        </p:tav>
                                      </p:tavLst>
                                    </p:anim>
                                    <p:set>
                                      <p:cBhvr>
                                        <p:cTn id="23" dur="1" fill="hold">
                                          <p:stCondLst>
                                            <p:cond delay="2999"/>
                                          </p:stCondLst>
                                        </p:cTn>
                                        <p:tgtEl>
                                          <p:spTgt spid="3"/>
                                        </p:tgtEl>
                                        <p:attrNameLst>
                                          <p:attrName>style.visibility</p:attrName>
                                        </p:attrNameLst>
                                      </p:cBhvr>
                                      <p:to>
                                        <p:strVal val="hidden"/>
                                      </p:to>
                                    </p:set>
                                  </p:childTnLst>
                                </p:cTn>
                              </p:par>
                              <p:par>
                                <p:cTn id="24" presetID="17" presetClass="exit" presetSubtype="8" fill="hold" nodeType="withEffect">
                                  <p:stCondLst>
                                    <p:cond delay="0"/>
                                  </p:stCondLst>
                                  <p:childTnLst>
                                    <p:anim calcmode="lin" valueType="num">
                                      <p:cBhvr>
                                        <p:cTn id="25" dur="3000"/>
                                        <p:tgtEl>
                                          <p:spTgt spid="4"/>
                                        </p:tgtEl>
                                        <p:attrNameLst>
                                          <p:attrName>ppt_x</p:attrName>
                                        </p:attrNameLst>
                                      </p:cBhvr>
                                      <p:tavLst>
                                        <p:tav tm="0">
                                          <p:val>
                                            <p:strVal val="ppt_x"/>
                                          </p:val>
                                        </p:tav>
                                        <p:tav tm="100000">
                                          <p:val>
                                            <p:strVal val="ppt_x-ppt_w/2"/>
                                          </p:val>
                                        </p:tav>
                                      </p:tavLst>
                                    </p:anim>
                                    <p:anim calcmode="lin" valueType="num">
                                      <p:cBhvr>
                                        <p:cTn id="26" dur="3000"/>
                                        <p:tgtEl>
                                          <p:spTgt spid="4"/>
                                        </p:tgtEl>
                                        <p:attrNameLst>
                                          <p:attrName>ppt_y</p:attrName>
                                        </p:attrNameLst>
                                      </p:cBhvr>
                                      <p:tavLst>
                                        <p:tav tm="0">
                                          <p:val>
                                            <p:strVal val="ppt_y"/>
                                          </p:val>
                                        </p:tav>
                                        <p:tav tm="100000">
                                          <p:val>
                                            <p:strVal val="ppt_y"/>
                                          </p:val>
                                        </p:tav>
                                      </p:tavLst>
                                    </p:anim>
                                    <p:anim calcmode="lin" valueType="num">
                                      <p:cBhvr>
                                        <p:cTn id="27" dur="3000"/>
                                        <p:tgtEl>
                                          <p:spTgt spid="4"/>
                                        </p:tgtEl>
                                        <p:attrNameLst>
                                          <p:attrName>ppt_w</p:attrName>
                                        </p:attrNameLst>
                                      </p:cBhvr>
                                      <p:tavLst>
                                        <p:tav tm="0">
                                          <p:val>
                                            <p:strVal val="ppt_w"/>
                                          </p:val>
                                        </p:tav>
                                        <p:tav tm="100000">
                                          <p:val>
                                            <p:fltVal val="0"/>
                                          </p:val>
                                        </p:tav>
                                      </p:tavLst>
                                    </p:anim>
                                    <p:anim calcmode="lin" valueType="num">
                                      <p:cBhvr>
                                        <p:cTn id="28" dur="3000"/>
                                        <p:tgtEl>
                                          <p:spTgt spid="4"/>
                                        </p:tgtEl>
                                        <p:attrNameLst>
                                          <p:attrName>ppt_h</p:attrName>
                                        </p:attrNameLst>
                                      </p:cBhvr>
                                      <p:tavLst>
                                        <p:tav tm="0">
                                          <p:val>
                                            <p:strVal val="ppt_h"/>
                                          </p:val>
                                        </p:tav>
                                        <p:tav tm="100000">
                                          <p:val>
                                            <p:strVal val="ppt_h"/>
                                          </p:val>
                                        </p:tav>
                                      </p:tavLst>
                                    </p:anim>
                                    <p:set>
                                      <p:cBhvr>
                                        <p:cTn id="29" dur="1" fill="hold">
                                          <p:stCondLst>
                                            <p:cond delay="2999"/>
                                          </p:stCondLst>
                                        </p:cTn>
                                        <p:tgtEl>
                                          <p:spTgt spid="4"/>
                                        </p:tgtEl>
                                        <p:attrNameLst>
                                          <p:attrName>style.visibility</p:attrName>
                                        </p:attrNameLst>
                                      </p:cBhvr>
                                      <p:to>
                                        <p:strVal val="hidden"/>
                                      </p:to>
                                    </p:set>
                                  </p:childTnLst>
                                </p:cTn>
                              </p:par>
                              <p:par>
                                <p:cTn id="30" presetID="17" presetClass="exit" presetSubtype="2" fill="hold"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3000"/>
                                        <p:tgtEl>
                                          <p:spTgt spid="6"/>
                                        </p:tgtEl>
                                        <p:attrNameLst>
                                          <p:attrName>ppt_x</p:attrName>
                                        </p:attrNameLst>
                                      </p:cBhvr>
                                      <p:tavLst>
                                        <p:tav tm="0">
                                          <p:val>
                                            <p:strVal val="ppt_x"/>
                                          </p:val>
                                        </p:tav>
                                        <p:tav tm="100000">
                                          <p:val>
                                            <p:strVal val="ppt_x+ppt_w/2"/>
                                          </p:val>
                                        </p:tav>
                                      </p:tavLst>
                                    </p:anim>
                                    <p:anim calcmode="lin" valueType="num">
                                      <p:cBhvr>
                                        <p:cTn id="38" dur="3000"/>
                                        <p:tgtEl>
                                          <p:spTgt spid="6"/>
                                        </p:tgtEl>
                                        <p:attrNameLst>
                                          <p:attrName>ppt_y</p:attrName>
                                        </p:attrNameLst>
                                      </p:cBhvr>
                                      <p:tavLst>
                                        <p:tav tm="0">
                                          <p:val>
                                            <p:strVal val="ppt_y"/>
                                          </p:val>
                                        </p:tav>
                                        <p:tav tm="100000">
                                          <p:val>
                                            <p:strVal val="ppt_y"/>
                                          </p:val>
                                        </p:tav>
                                      </p:tavLst>
                                    </p:anim>
                                    <p:anim calcmode="lin" valueType="num">
                                      <p:cBhvr>
                                        <p:cTn id="39" dur="3000"/>
                                        <p:tgtEl>
                                          <p:spTgt spid="6"/>
                                        </p:tgtEl>
                                        <p:attrNameLst>
                                          <p:attrName>ppt_w</p:attrName>
                                        </p:attrNameLst>
                                      </p:cBhvr>
                                      <p:tavLst>
                                        <p:tav tm="0">
                                          <p:val>
                                            <p:strVal val="ppt_w"/>
                                          </p:val>
                                        </p:tav>
                                        <p:tav tm="100000">
                                          <p:val>
                                            <p:fltVal val="0"/>
                                          </p:val>
                                        </p:tav>
                                      </p:tavLst>
                                    </p:anim>
                                    <p:anim calcmode="lin" valueType="num">
                                      <p:cBhvr>
                                        <p:cTn id="40" dur="3000"/>
                                        <p:tgtEl>
                                          <p:spTgt spid="6"/>
                                        </p:tgtEl>
                                        <p:attrNameLst>
                                          <p:attrName>ppt_h</p:attrName>
                                        </p:attrNameLst>
                                      </p:cBhvr>
                                      <p:tavLst>
                                        <p:tav tm="0">
                                          <p:val>
                                            <p:strVal val="ppt_h"/>
                                          </p:val>
                                        </p:tav>
                                        <p:tav tm="100000">
                                          <p:val>
                                            <p:strVal val="ppt_h"/>
                                          </p:val>
                                        </p:tav>
                                      </p:tavLst>
                                    </p:anim>
                                    <p:set>
                                      <p:cBhvr>
                                        <p:cTn id="41" dur="1" fill="hold">
                                          <p:stCondLst>
                                            <p:cond delay="2999"/>
                                          </p:stCondLst>
                                        </p:cTn>
                                        <p:tgtEl>
                                          <p:spTgt spid="6"/>
                                        </p:tgtEl>
                                        <p:attrNameLst>
                                          <p:attrName>style.visibility</p:attrName>
                                        </p:attrNameLst>
                                      </p:cBhvr>
                                      <p:to>
                                        <p:strVal val="hidden"/>
                                      </p:to>
                                    </p:set>
                                  </p:childTnLst>
                                </p:cTn>
                              </p:par>
                              <p:par>
                                <p:cTn id="42" presetID="14" presetClass="entr" presetSubtype="5" fill="hold" nodeType="with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randombar(vertical)">
                                      <p:cBhvr>
                                        <p:cTn id="44" dur="3000"/>
                                        <p:tgtEl>
                                          <p:spTgt spid="7"/>
                                        </p:tgtEl>
                                      </p:cBhvr>
                                    </p:animEffect>
                                  </p:childTnLst>
                                </p:cTn>
                              </p:par>
                              <p:par>
                                <p:cTn id="45" presetID="53" presetClass="entr" presetSubtype="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0" fill="hold"/>
                                        <p:tgtEl>
                                          <p:spTgt spid="7"/>
                                        </p:tgtEl>
                                        <p:attrNameLst>
                                          <p:attrName>ppt_w</p:attrName>
                                        </p:attrNameLst>
                                      </p:cBhvr>
                                      <p:tavLst>
                                        <p:tav tm="0">
                                          <p:val>
                                            <p:fltVal val="0"/>
                                          </p:val>
                                        </p:tav>
                                        <p:tav tm="100000">
                                          <p:val>
                                            <p:strVal val="#ppt_w"/>
                                          </p:val>
                                        </p:tav>
                                      </p:tavLst>
                                    </p:anim>
                                    <p:anim calcmode="lin" valueType="num">
                                      <p:cBhvr>
                                        <p:cTn id="48" dur="3000" fill="hold"/>
                                        <p:tgtEl>
                                          <p:spTgt spid="7"/>
                                        </p:tgtEl>
                                        <p:attrNameLst>
                                          <p:attrName>ppt_h</p:attrName>
                                        </p:attrNameLst>
                                      </p:cBhvr>
                                      <p:tavLst>
                                        <p:tav tm="0">
                                          <p:val>
                                            <p:fltVal val="0"/>
                                          </p:val>
                                        </p:tav>
                                        <p:tav tm="100000">
                                          <p:val>
                                            <p:strVal val="#ppt_h"/>
                                          </p:val>
                                        </p:tav>
                                      </p:tavLst>
                                    </p:anim>
                                    <p:animEffect transition="in" filter="fade">
                                      <p:cBhvr>
                                        <p:cTn id="49" dur="3000"/>
                                        <p:tgtEl>
                                          <p:spTgt spid="7"/>
                                        </p:tgtEl>
                                      </p:cBhvr>
                                    </p:animEffect>
                                  </p:childTnLst>
                                </p:cTn>
                              </p:par>
                            </p:childTnLst>
                          </p:cTn>
                        </p:par>
                        <p:par>
                          <p:cTn id="50" fill="hold" nodeType="afterGroup">
                            <p:stCondLst>
                              <p:cond delay="6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8"/>
                                        </p:tgtEl>
                                        <p:attrNameLst>
                                          <p:attrName>style.visibility</p:attrName>
                                        </p:attrNameLst>
                                      </p:cBhvr>
                                      <p:to>
                                        <p:strVal val="visible"/>
                                      </p:to>
                                    </p:set>
                                    <p:animEffect transition="in" filter="fade">
                                      <p:cBhvr>
                                        <p:cTn id="53" dur="1000"/>
                                        <p:tgtEl>
                                          <p:spTgt spid="8"/>
                                        </p:tgtEl>
                                      </p:cBhvr>
                                    </p:animEffect>
                                    <p:anim calcmode="lin" valueType="num">
                                      <p:cBhvr>
                                        <p:cTn id="54" dur="1000" fill="hold"/>
                                        <p:tgtEl>
                                          <p:spTgt spid="8"/>
                                        </p:tgtEl>
                                        <p:attrNameLst>
                                          <p:attrName>ppt_x</p:attrName>
                                        </p:attrNameLst>
                                      </p:cBhvr>
                                      <p:tavLst>
                                        <p:tav tm="0">
                                          <p:val>
                                            <p:strVal val="#ppt_x-.1"/>
                                          </p:val>
                                        </p:tav>
                                        <p:tav tm="100000">
                                          <p:val>
                                            <p:strVal val="#ppt_x"/>
                                          </p:val>
                                        </p:tav>
                                      </p:tavLst>
                                    </p:anim>
                                    <p:anim calcmode="lin" valueType="num">
                                      <p:cBhvr>
                                        <p:cTn id="5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7).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71500" y="4514850"/>
            <a:ext cx="7786688"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Los bloques de piedra fueron traídos desde lejos ya que no hay en la geología de la zona de Salisbury materiales similares. El origen más probable de las rocas se ha estimado que son las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Preseli</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Mountains</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situadas en el suroeste de Gales.</a:t>
            </a:r>
          </a:p>
        </p:txBody>
      </p:sp>
    </p:spTree>
  </p:cSld>
  <p:clrMapOvr>
    <a:masterClrMapping/>
  </p:clrMapOvr>
  <mc:AlternateContent xmlns:mc="http://schemas.openxmlformats.org/markup-compatibility/2006">
    <mc:Choice xmlns:p14="http://schemas.microsoft.com/office/powerpoint/2010/main" Requires="p14">
      <p:transition spd="slow" p14:dur="2500" advTm="27000">
        <p14:vortex dir="u"/>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iterate type="lt">
                                    <p:tmPct val="0"/>
                                  </p:iterate>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iterate type="lt">
                                    <p:tmPct val="0"/>
                                  </p:iterate>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1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60375"/>
            <a:ext cx="9144000" cy="479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4572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5257800"/>
            <a:ext cx="9144000" cy="4572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457200"/>
            <a:ext cx="9144000" cy="4800600"/>
          </a:xfrm>
          <a:prstGeom prst="rect">
            <a:avLst/>
          </a:prstGeom>
          <a:solidFill>
            <a:schemeClr val="tx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28625" y="4357688"/>
            <a:ext cx="8215313"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¿Y cómo se trajeron desde allí? Parece imposible, pero se especula con el empleo de embarcaciones en canales, una teoría endeble pero la única posible para explicar la proeza.</a:t>
            </a:r>
          </a:p>
        </p:txBody>
      </p:sp>
    </p:spTree>
  </p:cSld>
  <p:clrMapOvr>
    <a:masterClrMapping/>
  </p:clrMapOvr>
  <mc:AlternateContent xmlns:mc="http://schemas.openxmlformats.org/markup-compatibility/2006">
    <mc:Choice xmlns:p14="http://schemas.microsoft.com/office/powerpoint/2010/main" Requires="p14">
      <p:transition spd="slow" p14:dur="2500" advTm="22000">
        <p14:vortex dir="u"/>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3000"/>
                                        <p:tgtEl>
                                          <p:spTgt spid="5"/>
                                        </p:tgtEl>
                                      </p:cBhvr>
                                    </p:animEffect>
                                  </p:childTnLst>
                                </p:cTn>
                              </p:par>
                              <p:par>
                                <p:cTn id="8" presetID="16" presetClass="entr" presetSubtype="37"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3000"/>
                                        <p:tgtEl>
                                          <p:spTgt spid="6"/>
                                        </p:tgtEl>
                                      </p:cBhvr>
                                    </p:animEffect>
                                  </p:childTnLst>
                                </p:cTn>
                              </p:par>
                              <p:par>
                                <p:cTn id="11" presetID="7" presetClass="exit" presetSubtype="8" fill="hold" nodeType="withEffect">
                                  <p:stCondLst>
                                    <p:cond delay="0"/>
                                  </p:stCondLst>
                                  <p:childTnLst>
                                    <p:anim calcmode="lin" valueType="num">
                                      <p:cBhvr additive="base">
                                        <p:cTn id="12" dur="3000"/>
                                        <p:tgtEl>
                                          <p:spTgt spid="7"/>
                                        </p:tgtEl>
                                        <p:attrNameLst>
                                          <p:attrName>ppt_x</p:attrName>
                                        </p:attrNameLst>
                                      </p:cBhvr>
                                      <p:tavLst>
                                        <p:tav tm="0">
                                          <p:val>
                                            <p:strVal val="ppt_x"/>
                                          </p:val>
                                        </p:tav>
                                        <p:tav tm="100000">
                                          <p:val>
                                            <p:strVal val="0-ppt_w/2"/>
                                          </p:val>
                                        </p:tav>
                                      </p:tavLst>
                                    </p:anim>
                                    <p:anim calcmode="lin" valueType="num">
                                      <p:cBhvr additive="base">
                                        <p:cTn id="13" dur="3000"/>
                                        <p:tgtEl>
                                          <p:spTgt spid="7"/>
                                        </p:tgtEl>
                                        <p:attrNameLst>
                                          <p:attrName>ppt_y</p:attrName>
                                        </p:attrNameLst>
                                      </p:cBhvr>
                                      <p:tavLst>
                                        <p:tav tm="0">
                                          <p:val>
                                            <p:strVal val="ppt_y"/>
                                          </p:val>
                                        </p:tav>
                                        <p:tav tm="100000">
                                          <p:val>
                                            <p:strVal val="ppt_y"/>
                                          </p:val>
                                        </p:tav>
                                      </p:tavLst>
                                    </p:anim>
                                    <p:set>
                                      <p:cBhvr>
                                        <p:cTn id="14" dur="1" fill="hold">
                                          <p:stCondLst>
                                            <p:cond delay="2999"/>
                                          </p:stCondLst>
                                        </p:cTn>
                                        <p:tgtEl>
                                          <p:spTgt spid="7"/>
                                        </p:tgtEl>
                                        <p:attrNameLst>
                                          <p:attrName>style.visibility</p:attrName>
                                        </p:attrNameLst>
                                      </p:cBhvr>
                                      <p:to>
                                        <p:strVal val="hidden"/>
                                      </p:to>
                                    </p:set>
                                  </p:childTnLst>
                                </p:cTn>
                              </p:par>
                              <p:par>
                                <p:cTn id="15" presetID="3" presetClass="exit" presetSubtype="10" fill="hold" nodeType="withEffect">
                                  <p:stCondLst>
                                    <p:cond delay="0"/>
                                  </p:stCondLst>
                                  <p:childTnLst>
                                    <p:animEffect transition="out" filter="blinds(horizontal)">
                                      <p:cBhvr>
                                        <p:cTn id="16" dur="3000"/>
                                        <p:tgtEl>
                                          <p:spTgt spid="7"/>
                                        </p:tgtEl>
                                      </p:cBhvr>
                                    </p:animEffect>
                                    <p:set>
                                      <p:cBhvr>
                                        <p:cTn id="17" dur="1" fill="hold">
                                          <p:stCondLst>
                                            <p:cond delay="2999"/>
                                          </p:stCondLst>
                                        </p:cTn>
                                        <p:tgtEl>
                                          <p:spTgt spid="7"/>
                                        </p:tgtEl>
                                        <p:attrNameLst>
                                          <p:attrName>style.visibility</p:attrName>
                                        </p:attrNameLst>
                                      </p:cBhvr>
                                      <p:to>
                                        <p:strVal val="hidden"/>
                                      </p:to>
                                    </p:set>
                                  </p:childTnLst>
                                </p:cTn>
                              </p:par>
                              <p:par>
                                <p:cTn id="18" presetID="7" presetClass="entr" presetSubtype="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3000" fill="hold"/>
                                        <p:tgtEl>
                                          <p:spTgt spid="4"/>
                                        </p:tgtEl>
                                        <p:attrNameLst>
                                          <p:attrName>ppt_x</p:attrName>
                                        </p:attrNameLst>
                                      </p:cBhvr>
                                      <p:tavLst>
                                        <p:tav tm="0">
                                          <p:val>
                                            <p:strVal val="1+#ppt_w/2"/>
                                          </p:val>
                                        </p:tav>
                                        <p:tav tm="100000">
                                          <p:val>
                                            <p:strVal val="#ppt_x"/>
                                          </p:val>
                                        </p:tav>
                                      </p:tavLst>
                                    </p:anim>
                                    <p:anim calcmode="lin" valueType="num">
                                      <p:cBhvr additive="base">
                                        <p:cTn id="21" dur="3000" fill="hold"/>
                                        <p:tgtEl>
                                          <p:spTgt spid="4"/>
                                        </p:tgtEl>
                                        <p:attrNameLst>
                                          <p:attrName>ppt_y</p:attrName>
                                        </p:attrNameLst>
                                      </p:cBhvr>
                                      <p:tavLst>
                                        <p:tav tm="0">
                                          <p:val>
                                            <p:strVal val="#ppt_y"/>
                                          </p:val>
                                        </p:tav>
                                        <p:tav tm="100000">
                                          <p:val>
                                            <p:strVal val="#ppt_y"/>
                                          </p:val>
                                        </p:tav>
                                      </p:tavLst>
                                    </p:anim>
                                  </p:childTnLst>
                                </p:cTn>
                              </p:par>
                              <p:par>
                                <p:cTn id="22" presetID="3"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linds(horizontal)">
                                      <p:cBhvr>
                                        <p:cTn id="24" dur="3000"/>
                                        <p:tgtEl>
                                          <p:spTgt spid="4"/>
                                        </p:tgtEl>
                                      </p:cBhvr>
                                    </p:animEffect>
                                  </p:childTnLst>
                                </p:cTn>
                              </p:par>
                            </p:childTnLst>
                          </p:cTn>
                        </p:par>
                        <p:par>
                          <p:cTn id="25" fill="hold" nodeType="afterGroup">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 toboganes-Aquopolis madri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3 stoneheng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71500" y="4857750"/>
            <a:ext cx="7929563" cy="646113"/>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Una vez en tierra, los bloques serían movidos utilizando rudimentarios    trineos de madera, ayudados de raíles, cuerdas y grasa animal.</a:t>
            </a:r>
          </a:p>
        </p:txBody>
      </p:sp>
    </p:spTree>
  </p:cSld>
  <p:clrMapOvr>
    <a:masterClrMapping/>
  </p:clrMapOvr>
  <mc:AlternateContent xmlns:mc="http://schemas.openxmlformats.org/markup-compatibility/2006">
    <mc:Choice xmlns:p14="http://schemas.microsoft.com/office/powerpoint/2010/main" Requires="p14">
      <p:transition spd="slow" p14:dur="2500" advTm="19000">
        <p14:vortex dir="u"/>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xit" presetSubtype="4" fill="hold" nodeType="withEffect">
                                  <p:stCondLst>
                                    <p:cond delay="0"/>
                                  </p:stCondLst>
                                  <p:childTnLst>
                                    <p:animEffect transition="out" filter="slide(fromBottom)">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50" presetClass="exit" presetSubtype="0" accel="10000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ppt_w+.3"/>
                                          </p:val>
                                        </p:tav>
                                      </p:tavLst>
                                    </p:anim>
                                    <p:anim calcmode="lin" valueType="num">
                                      <p:cBhvr>
                                        <p:cTn id="10" dur="3000"/>
                                        <p:tgtEl>
                                          <p:spTgt spid="5"/>
                                        </p:tgtEl>
                                        <p:attrNameLst>
                                          <p:attrName>ppt_h</p:attrName>
                                        </p:attrNameLst>
                                      </p:cBhvr>
                                      <p:tavLst>
                                        <p:tav tm="0">
                                          <p:val>
                                            <p:strVal val="ppt_h"/>
                                          </p:val>
                                        </p:tav>
                                        <p:tav tm="100000">
                                          <p:val>
                                            <p:strVal val="ppt_h"/>
                                          </p:val>
                                        </p:tav>
                                      </p:tavLst>
                                    </p:anim>
                                    <p:animEffect transition="out" filter="fade">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53" presetClass="exit" presetSubtype="0" fill="hold" nodeType="withEffect">
                                  <p:stCondLst>
                                    <p:cond delay="0"/>
                                  </p:stCondLst>
                                  <p:childTnLst>
                                    <p:anim calcmode="lin" valueType="num">
                                      <p:cBhvr>
                                        <p:cTn id="14" dur="3000"/>
                                        <p:tgtEl>
                                          <p:spTgt spid="5"/>
                                        </p:tgtEl>
                                        <p:attrNameLst>
                                          <p:attrName>ppt_w</p:attrName>
                                        </p:attrNameLst>
                                      </p:cBhvr>
                                      <p:tavLst>
                                        <p:tav tm="0">
                                          <p:val>
                                            <p:strVal val="ppt_w"/>
                                          </p:val>
                                        </p:tav>
                                        <p:tav tm="100000">
                                          <p:val>
                                            <p:fltVal val="0"/>
                                          </p:val>
                                        </p:tav>
                                      </p:tavLst>
                                    </p:anim>
                                    <p:anim calcmode="lin" valueType="num">
                                      <p:cBhvr>
                                        <p:cTn id="15" dur="3000"/>
                                        <p:tgtEl>
                                          <p:spTgt spid="5"/>
                                        </p:tgtEl>
                                        <p:attrNameLst>
                                          <p:attrName>ppt_h</p:attrName>
                                        </p:attrNameLst>
                                      </p:cBhvr>
                                      <p:tavLst>
                                        <p:tav tm="0">
                                          <p:val>
                                            <p:strVal val="ppt_h"/>
                                          </p:val>
                                        </p:tav>
                                        <p:tav tm="100000">
                                          <p:val>
                                            <p:fltVal val="0"/>
                                          </p:val>
                                        </p:tav>
                                      </p:tavLst>
                                    </p:anim>
                                    <p:animEffect transition="out" filter="fade">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na María\Escritorio\conmoto1.jpg"/>
          <p:cNvPicPr>
            <a:picLocks noChangeAspect="1" noChangeArrowheads="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C:\Documents and Settings\Ana María\Escritorio\conmoto1.jpg"/>
          <p:cNvPicPr>
            <a:picLocks noChangeAspect="1" noChangeArrowheads="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428625" y="4643438"/>
            <a:ext cx="828675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Serían erguidos con la fuerza de cientos de hombres y los dinteles colocados mediante el uso de rampas y sencillas poleas, que suponemos se romperían constantemente y causarían accidentes.</a:t>
            </a:r>
          </a:p>
        </p:txBody>
      </p:sp>
    </p:spTree>
  </p:cSld>
  <p:clrMapOvr>
    <a:masterClrMapping/>
  </p:clrMapOvr>
  <mc:AlternateContent xmlns:mc="http://schemas.openxmlformats.org/markup-compatibility/2006">
    <mc:Choice xmlns:p14="http://schemas.microsoft.com/office/powerpoint/2010/main" Requires="p14">
      <p:transition spd="slow" p14:dur="2500" advTm="24000">
        <p14:vortex dir="u"/>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2"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3000" fill="hold"/>
                                        <p:tgtEl>
                                          <p:spTgt spid="3074"/>
                                        </p:tgtEl>
                                        <p:attrNameLst>
                                          <p:attrName>ppt_x</p:attrName>
                                        </p:attrNameLst>
                                      </p:cBhvr>
                                      <p:tavLst>
                                        <p:tav tm="0">
                                          <p:val>
                                            <p:strVal val="#ppt_x+#ppt_w/2"/>
                                          </p:val>
                                        </p:tav>
                                        <p:tav tm="100000">
                                          <p:val>
                                            <p:strVal val="#ppt_x"/>
                                          </p:val>
                                        </p:tav>
                                      </p:tavLst>
                                    </p:anim>
                                    <p:anim calcmode="lin" valueType="num">
                                      <p:cBhvr>
                                        <p:cTn id="8" dur="3000" fill="hold"/>
                                        <p:tgtEl>
                                          <p:spTgt spid="3074"/>
                                        </p:tgtEl>
                                        <p:attrNameLst>
                                          <p:attrName>ppt_y</p:attrName>
                                        </p:attrNameLst>
                                      </p:cBhvr>
                                      <p:tavLst>
                                        <p:tav tm="0">
                                          <p:val>
                                            <p:strVal val="#ppt_y"/>
                                          </p:val>
                                        </p:tav>
                                        <p:tav tm="100000">
                                          <p:val>
                                            <p:strVal val="#ppt_y"/>
                                          </p:val>
                                        </p:tav>
                                      </p:tavLst>
                                    </p:anim>
                                    <p:anim calcmode="lin" valueType="num">
                                      <p:cBhvr>
                                        <p:cTn id="9" dur="3000" fill="hold"/>
                                        <p:tgtEl>
                                          <p:spTgt spid="3074"/>
                                        </p:tgtEl>
                                        <p:attrNameLst>
                                          <p:attrName>ppt_w</p:attrName>
                                        </p:attrNameLst>
                                      </p:cBhvr>
                                      <p:tavLst>
                                        <p:tav tm="0">
                                          <p:val>
                                            <p:fltVal val="0"/>
                                          </p:val>
                                        </p:tav>
                                        <p:tav tm="100000">
                                          <p:val>
                                            <p:strVal val="#ppt_w"/>
                                          </p:val>
                                        </p:tav>
                                      </p:tavLst>
                                    </p:anim>
                                    <p:anim calcmode="lin" valueType="num">
                                      <p:cBhvr>
                                        <p:cTn id="10" dur="3000" fill="hold"/>
                                        <p:tgtEl>
                                          <p:spTgt spid="3074"/>
                                        </p:tgtEl>
                                        <p:attrNameLst>
                                          <p:attrName>ppt_h</p:attrName>
                                        </p:attrNameLst>
                                      </p:cBhvr>
                                      <p:tavLst>
                                        <p:tav tm="0">
                                          <p:val>
                                            <p:strVal val="#ppt_h"/>
                                          </p:val>
                                        </p:tav>
                                        <p:tav tm="100000">
                                          <p:val>
                                            <p:strVal val="#ppt_h"/>
                                          </p:val>
                                        </p:tav>
                                      </p:tavLst>
                                    </p:anim>
                                  </p:childTnLst>
                                </p:cTn>
                              </p:par>
                              <p:par>
                                <p:cTn id="11" presetID="3" presetClass="entr" presetSubtype="10"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Effect transition="in" filter="blinds(horizontal)">
                                      <p:cBhvr>
                                        <p:cTn id="13" dur="3000"/>
                                        <p:tgtEl>
                                          <p:spTgt spid="3074"/>
                                        </p:tgtEl>
                                      </p:cBhvr>
                                    </p:animEffect>
                                  </p:childTnLst>
                                </p:cTn>
                              </p:par>
                              <p:par>
                                <p:cTn id="14" presetID="8" presetClass="emph" presetSubtype="0" fill="hold" nodeType="withEffect">
                                  <p:stCondLst>
                                    <p:cond delay="0"/>
                                  </p:stCondLst>
                                  <p:childTnLst>
                                    <p:animRot by="21600000">
                                      <p:cBhvr>
                                        <p:cTn id="15" dur="2000" fill="hold"/>
                                        <p:tgtEl>
                                          <p:spTgt spid="3074"/>
                                        </p:tgtEl>
                                        <p:attrNameLst>
                                          <p:attrName>r</p:attrName>
                                        </p:attrNameLst>
                                      </p:cBhvr>
                                    </p:animRot>
                                  </p:childTnLst>
                                </p:cTn>
                              </p:par>
                              <p:par>
                                <p:cTn id="16" presetID="17"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ppt_x</p:attrName>
                                        </p:attrNameLst>
                                      </p:cBhvr>
                                      <p:tavLst>
                                        <p:tav tm="0">
                                          <p:val>
                                            <p:strVal val="#ppt_x-#ppt_w/2"/>
                                          </p:val>
                                        </p:tav>
                                        <p:tav tm="100000">
                                          <p:val>
                                            <p:strVal val="#ppt_x"/>
                                          </p:val>
                                        </p:tav>
                                      </p:tavLst>
                                    </p:anim>
                                    <p:anim calcmode="lin" valueType="num">
                                      <p:cBhvr>
                                        <p:cTn id="19" dur="3000" fill="hold"/>
                                        <p:tgtEl>
                                          <p:spTgt spid="7"/>
                                        </p:tgtEl>
                                        <p:attrNameLst>
                                          <p:attrName>ppt_y</p:attrName>
                                        </p:attrNameLst>
                                      </p:cBhvr>
                                      <p:tavLst>
                                        <p:tav tm="0">
                                          <p:val>
                                            <p:strVal val="#ppt_y"/>
                                          </p:val>
                                        </p:tav>
                                        <p:tav tm="100000">
                                          <p:val>
                                            <p:strVal val="#ppt_y"/>
                                          </p:val>
                                        </p:tav>
                                      </p:tavLst>
                                    </p:anim>
                                    <p:anim calcmode="lin" valueType="num">
                                      <p:cBhvr>
                                        <p:cTn id="20" dur="3000" fill="hold"/>
                                        <p:tgtEl>
                                          <p:spTgt spid="7"/>
                                        </p:tgtEl>
                                        <p:attrNameLst>
                                          <p:attrName>ppt_w</p:attrName>
                                        </p:attrNameLst>
                                      </p:cBhvr>
                                      <p:tavLst>
                                        <p:tav tm="0">
                                          <p:val>
                                            <p:fltVal val="0"/>
                                          </p:val>
                                        </p:tav>
                                        <p:tav tm="100000">
                                          <p:val>
                                            <p:strVal val="#ppt_w"/>
                                          </p:val>
                                        </p:tav>
                                      </p:tavLst>
                                    </p:anim>
                                    <p:anim calcmode="lin" valueType="num">
                                      <p:cBhvr>
                                        <p:cTn id="21" dur="3000" fill="hold"/>
                                        <p:tgtEl>
                                          <p:spTgt spid="7"/>
                                        </p:tgtEl>
                                        <p:attrNameLst>
                                          <p:attrName>ppt_h</p:attrName>
                                        </p:attrNameLst>
                                      </p:cBhvr>
                                      <p:tavLst>
                                        <p:tav tm="0">
                                          <p:val>
                                            <p:strVal val="#ppt_h"/>
                                          </p:val>
                                        </p:tav>
                                        <p:tav tm="100000">
                                          <p:val>
                                            <p:strVal val="#ppt_h"/>
                                          </p:val>
                                        </p:tav>
                                      </p:tavLst>
                                    </p:anim>
                                  </p:childTnLst>
                                </p:cTn>
                              </p:par>
                              <p:par>
                                <p:cTn id="22" presetID="3" presetClass="entr" presetSubtype="10"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linds(horizontal)">
                                      <p:cBhvr>
                                        <p:cTn id="24" dur="3000"/>
                                        <p:tgtEl>
                                          <p:spTgt spid="7"/>
                                        </p:tgtEl>
                                      </p:cBhvr>
                                    </p:animEffect>
                                  </p:childTnLst>
                                </p:cTn>
                              </p:par>
                              <p:par>
                                <p:cTn id="25" presetID="8" presetClass="emph" presetSubtype="0" fill="hold" nodeType="withEffect">
                                  <p:stCondLst>
                                    <p:cond delay="0"/>
                                  </p:stCondLst>
                                  <p:childTnLst>
                                    <p:animRot by="-21600000">
                                      <p:cBhvr>
                                        <p:cTn id="26" dur="2000" fill="hold"/>
                                        <p:tgtEl>
                                          <p:spTgt spid="7"/>
                                        </p:tgtEl>
                                        <p:attrNameLst>
                                          <p:attrName>r</p:attrName>
                                        </p:attrNameLst>
                                      </p:cBhvr>
                                    </p:animRo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1"/>
                                          </p:val>
                                        </p:tav>
                                        <p:tav tm="100000">
                                          <p:val>
                                            <p:strVal val="#ppt_x"/>
                                          </p:val>
                                        </p:tav>
                                      </p:tavLst>
                                    </p:anim>
                                    <p:anim calcmode="lin" valueType="num">
                                      <p:cBhvr>
                                        <p:cTn id="3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6 aquopolisvillanuev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16 aquopolisvillanuev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16 aquopolisvillanuev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500063" y="4643438"/>
            <a:ext cx="8072437"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Posición no casual. Otro elemento interesante en el estudio de cómo se construyó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Stonehenge</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es el emplazamiento de las piedras, que parece milimétricamente estudiado.</a:t>
            </a:r>
          </a:p>
        </p:txBody>
      </p:sp>
    </p:spTree>
  </p:cSld>
  <p:clrMapOvr>
    <a:masterClrMapping/>
  </p:clrMapOvr>
  <mc:AlternateContent xmlns:mc="http://schemas.openxmlformats.org/markup-compatibility/2006">
    <mc:Choice xmlns:p14="http://schemas.microsoft.com/office/powerpoint/2010/main" Requires="p14">
      <p:transition spd="slow" p14:dur="2500" advTm="22000">
        <p14:vortex dir="u"/>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diamond(in)">
                                      <p:cBhvr>
                                        <p:cTn id="14" dur="3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strVal val="4/3*#ppt_w"/>
                                          </p:val>
                                        </p:tav>
                                        <p:tav tm="100000">
                                          <p:val>
                                            <p:strVal val="#ppt_w"/>
                                          </p:val>
                                        </p:tav>
                                      </p:tavLst>
                                    </p:anim>
                                    <p:anim calcmode="lin" valueType="num">
                                      <p:cBhvr>
                                        <p:cTn id="18" dur="3000" fill="hold"/>
                                        <p:tgtEl>
                                          <p:spTgt spid="7"/>
                                        </p:tgtEl>
                                        <p:attrNameLst>
                                          <p:attrName>ppt_h</p:attrName>
                                        </p:attrNameLst>
                                      </p:cBhvr>
                                      <p:tavLst>
                                        <p:tav tm="0">
                                          <p:val>
                                            <p:strVal val="4/3*#ppt_h"/>
                                          </p:val>
                                        </p:tav>
                                        <p:tav tm="100000">
                                          <p:val>
                                            <p:strVal val="#ppt_h"/>
                                          </p:val>
                                        </p:tav>
                                      </p:tavLst>
                                    </p:anim>
                                  </p:childTnLst>
                                </p:cTn>
                              </p:par>
                              <p:par>
                                <p:cTn id="19" presetID="21"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4)">
                                      <p:cBhvr>
                                        <p:cTn id="21" dur="3000"/>
                                        <p:tgtEl>
                                          <p:spTgt spid="8"/>
                                        </p:tgtEl>
                                      </p:cBhvr>
                                    </p:animEffect>
                                  </p:childTnLst>
                                </p:cTn>
                              </p:par>
                              <p:par>
                                <p:cTn id="22" presetID="23" presetClass="entr" presetSubtype="288"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3000" fill="hold"/>
                                        <p:tgtEl>
                                          <p:spTgt spid="8"/>
                                        </p:tgtEl>
                                        <p:attrNameLst>
                                          <p:attrName>ppt_w</p:attrName>
                                        </p:attrNameLst>
                                      </p:cBhvr>
                                      <p:tavLst>
                                        <p:tav tm="0">
                                          <p:val>
                                            <p:strVal val="4/3*#ppt_w"/>
                                          </p:val>
                                        </p:tav>
                                        <p:tav tm="100000">
                                          <p:val>
                                            <p:strVal val="#ppt_w"/>
                                          </p:val>
                                        </p:tav>
                                      </p:tavLst>
                                    </p:anim>
                                    <p:anim calcmode="lin" valueType="num">
                                      <p:cBhvr>
                                        <p:cTn id="25" dur="3000" fill="hold"/>
                                        <p:tgtEl>
                                          <p:spTgt spid="8"/>
                                        </p:tgtEl>
                                        <p:attrNameLst>
                                          <p:attrName>ppt_h</p:attrName>
                                        </p:attrNameLst>
                                      </p:cBhvr>
                                      <p:tavLst>
                                        <p:tav tm="0">
                                          <p:val>
                                            <p:strVal val="4/3*#ppt_h"/>
                                          </p:val>
                                        </p:tav>
                                        <p:tav tm="100000">
                                          <p:val>
                                            <p:strVal val="#ppt_h"/>
                                          </p:val>
                                        </p:tav>
                                      </p:tavLst>
                                    </p:anim>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floresrojas.jpg"/>
          <p:cNvPicPr>
            <a:picLocks noChangeAspect="1" noChangeArrowheads="1"/>
          </p:cNvPicPr>
          <p:nvPr/>
        </p:nvPicPr>
        <p:blipFill>
          <a:blip r:embed="rId2">
            <a:extLst>
              <a:ext uri="{28A0092B-C50C-407E-A947-70E740481C1C}">
                <a14:useLocalDpi xmlns:a14="http://schemas.microsoft.com/office/drawing/2010/main" val="0"/>
              </a:ext>
            </a:extLst>
          </a:blip>
          <a:srcRect r="50000" b="50046"/>
          <a:stretch>
            <a:fillRect/>
          </a:stretch>
        </p:blipFill>
        <p:spPr bwMode="auto">
          <a:xfrm>
            <a:off x="0" y="4763"/>
            <a:ext cx="4572000" cy="28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a María\Desktop\floresrojas.jpg"/>
          <p:cNvPicPr>
            <a:picLocks noChangeAspect="1" noChangeArrowheads="1"/>
          </p:cNvPicPr>
          <p:nvPr/>
        </p:nvPicPr>
        <p:blipFill>
          <a:blip r:embed="rId2">
            <a:extLst>
              <a:ext uri="{28A0092B-C50C-407E-A947-70E740481C1C}">
                <a14:useLocalDpi xmlns:a14="http://schemas.microsoft.com/office/drawing/2010/main" val="0"/>
              </a:ext>
            </a:extLst>
          </a:blip>
          <a:srcRect l="50000" b="50046"/>
          <a:stretch>
            <a:fillRect/>
          </a:stretch>
        </p:blipFill>
        <p:spPr bwMode="auto">
          <a:xfrm>
            <a:off x="4572000" y="4763"/>
            <a:ext cx="4572000" cy="28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Users\Ana María\Desktop\floresrojas.jpg"/>
          <p:cNvPicPr>
            <a:picLocks noChangeAspect="1" noChangeArrowheads="1"/>
          </p:cNvPicPr>
          <p:nvPr/>
        </p:nvPicPr>
        <p:blipFill>
          <a:blip r:embed="rId2">
            <a:extLst>
              <a:ext uri="{28A0092B-C50C-407E-A947-70E740481C1C}">
                <a14:useLocalDpi xmlns:a14="http://schemas.microsoft.com/office/drawing/2010/main" val="0"/>
              </a:ext>
            </a:extLst>
          </a:blip>
          <a:srcRect t="50046" r="50000"/>
          <a:stretch>
            <a:fillRect/>
          </a:stretch>
        </p:blipFill>
        <p:spPr bwMode="auto">
          <a:xfrm>
            <a:off x="0" y="2857500"/>
            <a:ext cx="4572000" cy="285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na María\Desktop\floresrojas.jpg"/>
          <p:cNvPicPr>
            <a:picLocks noChangeAspect="1" noChangeArrowheads="1"/>
          </p:cNvPicPr>
          <p:nvPr/>
        </p:nvPicPr>
        <p:blipFill>
          <a:blip r:embed="rId2">
            <a:extLst>
              <a:ext uri="{28A0092B-C50C-407E-A947-70E740481C1C}">
                <a14:useLocalDpi xmlns:a14="http://schemas.microsoft.com/office/drawing/2010/main" val="0"/>
              </a:ext>
            </a:extLst>
          </a:blip>
          <a:srcRect l="50000" t="50046"/>
          <a:stretch>
            <a:fillRect/>
          </a:stretch>
        </p:blipFill>
        <p:spPr bwMode="auto">
          <a:xfrm>
            <a:off x="4572000" y="2857500"/>
            <a:ext cx="4572000" cy="285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285750" y="4357688"/>
            <a:ext cx="842962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Se piensa que aquellos obstinados hombres realizaron replicas en escala del monumento para preparar la posterior instalación de la obra final. Y es que la disposición circular está perfectamente emplazada en torno a un eje central delimitado por los solsticios.</a:t>
            </a:r>
          </a:p>
        </p:txBody>
      </p:sp>
    </p:spTree>
  </p:cSld>
  <p:clrMapOvr>
    <a:masterClrMapping/>
  </p:clrMapOvr>
  <mc:AlternateContent xmlns:mc="http://schemas.openxmlformats.org/markup-compatibility/2006">
    <mc:Choice xmlns:p14="http://schemas.microsoft.com/office/powerpoint/2010/main" Requires="p14">
      <p:transition spd="slow" p14:dur="2500" advTm="30000">
        <p14:vortex dir="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par>
                                <p:cTn id="9" presetID="18" presetClass="entr" presetSubtype="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3000"/>
                                        <p:tgtEl>
                                          <p:spTgt spid="2"/>
                                        </p:tgtEl>
                                      </p:cBhvr>
                                    </p:animEffect>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Left)">
                                      <p:cBhvr>
                                        <p:cTn id="18" dur="3000"/>
                                        <p:tgtEl>
                                          <p:spTgt spid="3"/>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8"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upRight)">
                                      <p:cBhvr>
                                        <p:cTn id="25" dur="3000"/>
                                        <p:tgtEl>
                                          <p:spTgt spid="4"/>
                                        </p:tgtEl>
                                      </p:cBhvr>
                                    </p:animEffect>
                                  </p:childTnLst>
                                </p:cTn>
                              </p:par>
                              <p:par>
                                <p:cTn id="26" presetID="23"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ppt_w</p:attrName>
                                        </p:attrNameLst>
                                      </p:cBhvr>
                                      <p:tavLst>
                                        <p:tav tm="0">
                                          <p:val>
                                            <p:fltVal val="0"/>
                                          </p:val>
                                        </p:tav>
                                        <p:tav tm="100000">
                                          <p:val>
                                            <p:strVal val="#ppt_w"/>
                                          </p:val>
                                        </p:tav>
                                      </p:tavLst>
                                    </p:anim>
                                    <p:anim calcmode="lin" valueType="num">
                                      <p:cBhvr>
                                        <p:cTn id="29" dur="3000" fill="hold"/>
                                        <p:tgtEl>
                                          <p:spTgt spid="5"/>
                                        </p:tgtEl>
                                        <p:attrNameLst>
                                          <p:attrName>ppt_h</p:attrName>
                                        </p:attrNameLst>
                                      </p:cBhvr>
                                      <p:tavLst>
                                        <p:tav tm="0">
                                          <p:val>
                                            <p:fltVal val="0"/>
                                          </p:val>
                                        </p:tav>
                                        <p:tav tm="100000">
                                          <p:val>
                                            <p:strVal val="#ppt_h"/>
                                          </p:val>
                                        </p:tav>
                                      </p:tavLst>
                                    </p:anim>
                                  </p:childTnLst>
                                </p:cTn>
                              </p:par>
                              <p:par>
                                <p:cTn id="30" presetID="18" presetClass="entr" presetSubtype="9"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strips(upLeft)">
                                      <p:cBhvr>
                                        <p:cTn id="32" dur="3000"/>
                                        <p:tgtEl>
                                          <p:spTgt spid="5"/>
                                        </p:tgtEl>
                                      </p:cBhvr>
                                    </p:animEffect>
                                  </p:childTnLst>
                                </p:cTn>
                              </p:par>
                            </p:childTnLst>
                          </p:cTn>
                        </p:par>
                        <p:par>
                          <p:cTn id="33" fill="hold" nodeType="afterGroup">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48x1365_puffin-atlanticheskij-tupik.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2048x1365_puffin-atlanticheskij-tupik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642938" y="4643438"/>
            <a:ext cx="8143875"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Una prueba de ello sería que los lados más perfectos de las piedras, los que son prácticamente planos, están orientados hacia el interior, lo que serviría para marcar la referencia geométrica con el punto central.</a:t>
            </a:r>
          </a:p>
        </p:txBody>
      </p:sp>
    </p:spTree>
  </p:cSld>
  <p:clrMapOvr>
    <a:masterClrMapping/>
  </p:clrMapOvr>
  <mc:AlternateContent xmlns:mc="http://schemas.openxmlformats.org/markup-compatibility/2006">
    <mc:Choice xmlns:p14="http://schemas.microsoft.com/office/powerpoint/2010/main" Requires="p14">
      <p:transition spd="slow" p14:dur="2500" advTm="25000">
        <p14:vortex dir="u"/>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52" presetClass="exit" presetSubtype="0" fill="hold" nodeType="withEffect">
                                  <p:stCondLst>
                                    <p:cond delay="0"/>
                                  </p:stCondLst>
                                  <p:childTnLst>
                                    <p:animScale>
                                      <p:cBhvr>
                                        <p:cTn id="10" dur="3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 dur="3000" accel="50000">
                                          <p:stCondLst>
                                            <p:cond delay="0"/>
                                          </p:stCondLst>
                                        </p:cTn>
                                        <p:tgtEl>
                                          <p:spTgt spid="3"/>
                                        </p:tgtEl>
                                        <p:attrNameLst>
                                          <p:attrName>ppt_x</p:attrName>
                                          <p:attrName>ppt_y</p:attrName>
                                        </p:attrNameLst>
                                      </p:cBhvr>
                                    </p:animMotion>
                                    <p:animEffect transition="out" filter="fade">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4 El Templo del rey Salomo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34 El Templo del rey Salomo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34 El Templo del rey Salomo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571500" y="4643438"/>
            <a:ext cx="800100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Fuera cual fuese el método de construcción, no hay duda de que el esfuerzo tuvo que ser ingente y que una obra así no se pudo construir de la noche a la mañana.</a:t>
            </a:r>
          </a:p>
        </p:txBody>
      </p:sp>
    </p:spTree>
  </p:cSld>
  <p:clrMapOvr>
    <a:masterClrMapping/>
  </p:clrMapOvr>
  <mc:AlternateContent xmlns:mc="http://schemas.openxmlformats.org/markup-compatibility/2006">
    <mc:Choice xmlns:p14="http://schemas.microsoft.com/office/powerpoint/2010/main" Requires="p14">
      <p:transition spd="slow" p14:dur="2500" advTm="20000">
        <p14:vortex/>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32"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fltVal val="0"/>
                                          </p:val>
                                        </p:tav>
                                      </p:tavLst>
                                    </p:anim>
                                    <p:anim calcmode="lin" valueType="num">
                                      <p:cBhvr>
                                        <p:cTn id="7" dur="3000"/>
                                        <p:tgtEl>
                                          <p:spTgt spid="7"/>
                                        </p:tgtEl>
                                        <p:attrNameLst>
                                          <p:attrName>ppt_h</p:attrName>
                                        </p:attrNameLst>
                                      </p:cBhvr>
                                      <p:tavLst>
                                        <p:tav tm="0">
                                          <p:val>
                                            <p:strVal val="ppt_h"/>
                                          </p:val>
                                        </p:tav>
                                        <p:tav tm="100000">
                                          <p:val>
                                            <p:fltVal val="0"/>
                                          </p:val>
                                        </p:tav>
                                      </p:tavLst>
                                    </p:anim>
                                    <p:set>
                                      <p:cBhvr>
                                        <p:cTn id="8" dur="1" fill="hold">
                                          <p:stCondLst>
                                            <p:cond delay="2999"/>
                                          </p:stCondLst>
                                        </p:cTn>
                                        <p:tgtEl>
                                          <p:spTgt spid="7"/>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3000"/>
                                        <p:tgtEl>
                                          <p:spTgt spid="6"/>
                                        </p:tgtEl>
                                        <p:attrNameLst>
                                          <p:attrName>ppt_w</p:attrName>
                                        </p:attrNameLst>
                                      </p:cBhvr>
                                      <p:tavLst>
                                        <p:tav tm="0">
                                          <p:val>
                                            <p:strVal val="ppt_w"/>
                                          </p:val>
                                        </p:tav>
                                        <p:tav tm="100000">
                                          <p:val>
                                            <p:fltVal val="0"/>
                                          </p:val>
                                        </p:tav>
                                      </p:tavLst>
                                    </p:anim>
                                    <p:anim calcmode="lin" valueType="num">
                                      <p:cBhvr>
                                        <p:cTn id="14" dur="3000"/>
                                        <p:tgtEl>
                                          <p:spTgt spid="6"/>
                                        </p:tgtEl>
                                        <p:attrNameLst>
                                          <p:attrName>ppt_h</p:attrName>
                                        </p:attrNameLst>
                                      </p:cBhvr>
                                      <p:tavLst>
                                        <p:tav tm="0">
                                          <p:val>
                                            <p:strVal val="ppt_h"/>
                                          </p:val>
                                        </p:tav>
                                        <p:tav tm="100000">
                                          <p:val>
                                            <p:fltVal val="0"/>
                                          </p:val>
                                        </p:tav>
                                      </p:tavLst>
                                    </p:anim>
                                    <p:set>
                                      <p:cBhvr>
                                        <p:cTn id="15" dur="1" fill="hold">
                                          <p:stCondLst>
                                            <p:cond delay="2999"/>
                                          </p:stCondLst>
                                        </p:cTn>
                                        <p:tgtEl>
                                          <p:spTgt spid="6"/>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plus(out)">
                                      <p:cBhvr>
                                        <p:cTn id="25" dur="3000"/>
                                        <p:tgtEl>
                                          <p:spTgt spid="5"/>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1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285750" y="4357688"/>
            <a:ext cx="8572500"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Se habla incluso de millones de horas de trabajo, unos 20, que habrían implicado a más de 10.000 personas, que en jornadas diarias de trabajo habrían empleado más de 12 años. Otra vez más, son meras especulaciones, pero realizadas sobre la base de la tecnología existente entonces.</a:t>
            </a:r>
          </a:p>
        </p:txBody>
      </p:sp>
    </p:spTree>
  </p:cSld>
  <p:clrMapOvr>
    <a:masterClrMapping/>
  </p:clrMapOvr>
  <mc:AlternateContent xmlns:mc="http://schemas.openxmlformats.org/markup-compatibility/2006">
    <mc:Choice xmlns:p14="http://schemas.microsoft.com/office/powerpoint/2010/main" Requires="p14">
      <p:transition spd="slow" p14:dur="2500" advTm="31000">
        <p14:vortex/>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50" presetClass="exit" presetSubtype="0" accel="100000" fill="hold" nodeType="withEffect">
                                  <p:stCondLst>
                                    <p:cond delay="0"/>
                                  </p:stCondLst>
                                  <p:childTnLst>
                                    <p:anim calcmode="lin" valueType="num">
                                      <p:cBhvr>
                                        <p:cTn id="10" dur="3000"/>
                                        <p:tgtEl>
                                          <p:spTgt spid="3"/>
                                        </p:tgtEl>
                                        <p:attrNameLst>
                                          <p:attrName>ppt_w</p:attrName>
                                        </p:attrNameLst>
                                      </p:cBhvr>
                                      <p:tavLst>
                                        <p:tav tm="0">
                                          <p:val>
                                            <p:strVal val="ppt_w"/>
                                          </p:val>
                                        </p:tav>
                                        <p:tav tm="100000">
                                          <p:val>
                                            <p:strVal val="ppt_w+.3"/>
                                          </p:val>
                                        </p:tav>
                                      </p:tavLst>
                                    </p:anim>
                                    <p:anim calcmode="lin" valueType="num">
                                      <p:cBhvr>
                                        <p:cTn id="11" dur="3000"/>
                                        <p:tgtEl>
                                          <p:spTgt spid="3"/>
                                        </p:tgtEl>
                                        <p:attrNameLst>
                                          <p:attrName>ppt_h</p:attrName>
                                        </p:attrNameLst>
                                      </p:cBhvr>
                                      <p:tavLst>
                                        <p:tav tm="0">
                                          <p:val>
                                            <p:strVal val="ppt_h"/>
                                          </p:val>
                                        </p:tav>
                                        <p:tav tm="100000">
                                          <p:val>
                                            <p:strVal val="ppt_h"/>
                                          </p:val>
                                        </p:tav>
                                      </p:tavLst>
                                    </p:anim>
                                    <p:animEffect transition="out" filter="fade">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PPS\AZUL.jpg"/>
          <p:cNvPicPr>
            <a:picLocks noChangeAspect="1" noChangeArrowheads="1"/>
          </p:cNvPicPr>
          <p:nvPr/>
        </p:nvPicPr>
        <p:blipFill>
          <a:blip r:embed="rId2"/>
          <a:srcRect r="50000" b="50000"/>
          <a:stretch>
            <a:fillRect/>
          </a:stretch>
        </p:blipFill>
        <p:spPr bwMode="auto">
          <a:xfrm>
            <a:off x="0" y="0"/>
            <a:ext cx="4572000" cy="2857500"/>
          </a:xfrm>
          <a:prstGeom prst="rect">
            <a:avLst/>
          </a:prstGeom>
          <a:solidFill>
            <a:schemeClr val="accent3">
              <a:lumMod val="50000"/>
              <a:alpha val="80000"/>
            </a:schemeClr>
          </a:solidFill>
          <a:ln w="9525">
            <a:noFill/>
            <a:miter lim="800000"/>
            <a:headEnd/>
            <a:tailEnd/>
          </a:ln>
        </p:spPr>
      </p:pic>
      <p:pic>
        <p:nvPicPr>
          <p:cNvPr id="3" name="Picture 2" descr="C:\Users\Ana María\Desktop\PPS\AZUL.jpg"/>
          <p:cNvPicPr>
            <a:picLocks noChangeAspect="1" noChangeArrowheads="1"/>
          </p:cNvPicPr>
          <p:nvPr/>
        </p:nvPicPr>
        <p:blipFill>
          <a:blip r:embed="rId2"/>
          <a:srcRect l="50000" b="50000"/>
          <a:stretch>
            <a:fillRect/>
          </a:stretch>
        </p:blipFill>
        <p:spPr bwMode="auto">
          <a:xfrm>
            <a:off x="4572000" y="0"/>
            <a:ext cx="4572000" cy="2857500"/>
          </a:xfrm>
          <a:prstGeom prst="rect">
            <a:avLst/>
          </a:prstGeom>
          <a:solidFill>
            <a:schemeClr val="accent3">
              <a:lumMod val="50000"/>
              <a:alpha val="80000"/>
            </a:schemeClr>
          </a:solidFill>
          <a:ln w="9525">
            <a:noFill/>
            <a:miter lim="800000"/>
            <a:headEnd/>
            <a:tailEnd/>
          </a:ln>
        </p:spPr>
      </p:pic>
      <p:pic>
        <p:nvPicPr>
          <p:cNvPr id="4" name="Picture 2" descr="C:\Users\Ana María\Desktop\PPS\AZUL.jpg"/>
          <p:cNvPicPr>
            <a:picLocks noChangeAspect="1" noChangeArrowheads="1"/>
          </p:cNvPicPr>
          <p:nvPr/>
        </p:nvPicPr>
        <p:blipFill>
          <a:blip r:embed="rId2"/>
          <a:srcRect t="50000" r="50000"/>
          <a:stretch>
            <a:fillRect/>
          </a:stretch>
        </p:blipFill>
        <p:spPr bwMode="auto">
          <a:xfrm>
            <a:off x="0" y="2857500"/>
            <a:ext cx="4572000" cy="2857500"/>
          </a:xfrm>
          <a:prstGeom prst="rect">
            <a:avLst/>
          </a:prstGeom>
          <a:solidFill>
            <a:schemeClr val="accent3">
              <a:lumMod val="50000"/>
              <a:alpha val="80000"/>
            </a:schemeClr>
          </a:solidFill>
          <a:ln w="9525">
            <a:noFill/>
            <a:miter lim="800000"/>
            <a:headEnd/>
            <a:tailEnd/>
          </a:ln>
        </p:spPr>
      </p:pic>
      <p:pic>
        <p:nvPicPr>
          <p:cNvPr id="5" name="Picture 2" descr="C:\Users\Ana María\Desktop\PPS\AZUL.jpg"/>
          <p:cNvPicPr>
            <a:picLocks noChangeAspect="1" noChangeArrowheads="1"/>
          </p:cNvPicPr>
          <p:nvPr/>
        </p:nvPicPr>
        <p:blipFill>
          <a:blip r:embed="rId2"/>
          <a:srcRect l="50000" t="50000"/>
          <a:stretch>
            <a:fillRect/>
          </a:stretch>
        </p:blipFill>
        <p:spPr bwMode="auto">
          <a:xfrm>
            <a:off x="4572000" y="2857500"/>
            <a:ext cx="4572000" cy="2857500"/>
          </a:xfrm>
          <a:prstGeom prst="rect">
            <a:avLst/>
          </a:prstGeom>
          <a:solidFill>
            <a:schemeClr val="accent3">
              <a:lumMod val="50000"/>
              <a:alpha val="80000"/>
            </a:schemeClr>
          </a:solidFill>
          <a:ln w="9525">
            <a:noFill/>
            <a:miter lim="800000"/>
            <a:headEnd/>
            <a:tailEnd/>
          </a:ln>
        </p:spPr>
      </p:pic>
      <p:sp>
        <p:nvSpPr>
          <p:cNvPr id="7" name="6 CuadroTexto"/>
          <p:cNvSpPr txBox="1"/>
          <p:nvPr/>
        </p:nvSpPr>
        <p:spPr>
          <a:xfrm>
            <a:off x="285750" y="4643438"/>
            <a:ext cx="8715375"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En 1958, los arqueólogos levantaron un trilito que se había caído por completo: un conjunto de tres piedras grandes: dos que se habrían colocado de pie, en vertical, y la tercera en la parte superior en posición horizontal.</a:t>
            </a:r>
          </a:p>
        </p:txBody>
      </p:sp>
    </p:spTree>
  </p:cSld>
  <p:clrMapOvr>
    <a:masterClrMapping/>
  </p:clrMapOvr>
  <mc:AlternateContent xmlns:mc="http://schemas.openxmlformats.org/markup-compatibility/2006">
    <mc:Choice xmlns:p14="http://schemas.microsoft.com/office/powerpoint/2010/main" Requires="p14">
      <p:transition spd="slow" p14:dur="2500" advTm="26000">
        <p14:vortex/>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4/3*#ppt_w"/>
                                          </p:val>
                                        </p:tav>
                                        <p:tav tm="100000">
                                          <p:val>
                                            <p:strVal val="#ppt_w"/>
                                          </p:val>
                                        </p:tav>
                                      </p:tavLst>
                                    </p:anim>
                                    <p:anim calcmode="lin" valueType="num">
                                      <p:cBhvr>
                                        <p:cTn id="11" dur="3000" fill="hold"/>
                                        <p:tgtEl>
                                          <p:spTgt spid="3"/>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box(out)">
                                      <p:cBhvr>
                                        <p:cTn id="14" dur="3000"/>
                                        <p:tgtEl>
                                          <p:spTgt spid="2050"/>
                                        </p:tgtEl>
                                      </p:cBhvr>
                                    </p:animEffect>
                                  </p:childTnLst>
                                </p:cTn>
                              </p:par>
                              <p:par>
                                <p:cTn id="15" presetID="23" presetClass="entr" presetSubtype="288"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p:cTn id="17" dur="3000" fill="hold"/>
                                        <p:tgtEl>
                                          <p:spTgt spid="2050"/>
                                        </p:tgtEl>
                                        <p:attrNameLst>
                                          <p:attrName>ppt_w</p:attrName>
                                        </p:attrNameLst>
                                      </p:cBhvr>
                                      <p:tavLst>
                                        <p:tav tm="0">
                                          <p:val>
                                            <p:strVal val="4/3*#ppt_w"/>
                                          </p:val>
                                        </p:tav>
                                        <p:tav tm="100000">
                                          <p:val>
                                            <p:strVal val="#ppt_w"/>
                                          </p:val>
                                        </p:tav>
                                      </p:tavLst>
                                    </p:anim>
                                    <p:anim calcmode="lin" valueType="num">
                                      <p:cBhvr>
                                        <p:cTn id="18" dur="3000" fill="hold"/>
                                        <p:tgtEl>
                                          <p:spTgt spid="2050"/>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ox(out)">
                                      <p:cBhvr>
                                        <p:cTn id="28" dur="3000"/>
                                        <p:tgtEl>
                                          <p:spTgt spid="5"/>
                                        </p:tgtEl>
                                      </p:cBhvr>
                                    </p:animEffect>
                                  </p:childTnLst>
                                </p:cTn>
                              </p:par>
                              <p:par>
                                <p:cTn id="29" presetID="23" presetClass="entr" presetSubtype="28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strVal val="4/3*#ppt_w"/>
                                          </p:val>
                                        </p:tav>
                                        <p:tav tm="100000">
                                          <p:val>
                                            <p:strVal val="#ppt_w"/>
                                          </p:val>
                                        </p:tav>
                                      </p:tavLst>
                                    </p:anim>
                                    <p:anim calcmode="lin" valueType="num">
                                      <p:cBhvr>
                                        <p:cTn id="32" dur="3000" fill="hold"/>
                                        <p:tgtEl>
                                          <p:spTgt spid="5"/>
                                        </p:tgtEl>
                                        <p:attrNameLst>
                                          <p:attrName>ppt_h</p:attrName>
                                        </p:attrNameLst>
                                      </p:cBhvr>
                                      <p:tavLst>
                                        <p:tav tm="0">
                                          <p:val>
                                            <p:strVal val="4/3*#ppt_h"/>
                                          </p:val>
                                        </p:tav>
                                        <p:tav tm="100000">
                                          <p:val>
                                            <p:strVal val="#ppt_h"/>
                                          </p:val>
                                        </p:tav>
                                      </p:tavLst>
                                    </p:anim>
                                  </p:childTnLst>
                                </p:cTn>
                              </p:par>
                              <p:par>
                                <p:cTn id="33" presetID="26" presetClass="emph" presetSubtype="0" fill="hold" nodeType="withEffect">
                                  <p:stCondLst>
                                    <p:cond delay="0"/>
                                  </p:stCondLst>
                                  <p:childTnLst>
                                    <p:animEffect transition="out" filter="fade">
                                      <p:cBhvr>
                                        <p:cTn id="34" dur="3000" tmFilter="0, 0; .2, .5; .8, .5; 1, 0"/>
                                        <p:tgtEl>
                                          <p:spTgt spid="3"/>
                                        </p:tgtEl>
                                      </p:cBhvr>
                                    </p:animEffect>
                                    <p:animScale>
                                      <p:cBhvr>
                                        <p:cTn id="35" dur="1500" autoRev="1" fill="hold"/>
                                        <p:tgtEl>
                                          <p:spTgt spid="3"/>
                                        </p:tgtEl>
                                      </p:cBhvr>
                                      <p:by x="105000" y="105000"/>
                                    </p:animScale>
                                  </p:childTnLst>
                                </p:cTn>
                              </p:par>
                              <p:par>
                                <p:cTn id="36" presetID="26" presetClass="emph" presetSubtype="0" fill="hold" nodeType="withEffect">
                                  <p:stCondLst>
                                    <p:cond delay="0"/>
                                  </p:stCondLst>
                                  <p:childTnLst>
                                    <p:animEffect transition="out" filter="fade">
                                      <p:cBhvr>
                                        <p:cTn id="37" dur="3000" tmFilter="0, 0; .2, .5; .8, .5; 1, 0"/>
                                        <p:tgtEl>
                                          <p:spTgt spid="2050"/>
                                        </p:tgtEl>
                                      </p:cBhvr>
                                    </p:animEffect>
                                    <p:animScale>
                                      <p:cBhvr>
                                        <p:cTn id="38" dur="1500" autoRev="1" fill="hold"/>
                                        <p:tgtEl>
                                          <p:spTgt spid="2050"/>
                                        </p:tgtEl>
                                      </p:cBhvr>
                                      <p:by x="105000" y="105000"/>
                                    </p:animScale>
                                  </p:childTnLst>
                                </p:cTn>
                              </p:par>
                              <p:par>
                                <p:cTn id="39" presetID="26" presetClass="emph" presetSubtype="0" fill="hold" nodeType="withEffect">
                                  <p:stCondLst>
                                    <p:cond delay="0"/>
                                  </p:stCondLst>
                                  <p:childTnLst>
                                    <p:animEffect transition="out" filter="fade">
                                      <p:cBhvr>
                                        <p:cTn id="40" dur="3000" tmFilter="0, 0; .2, .5; .8, .5; 1, 0"/>
                                        <p:tgtEl>
                                          <p:spTgt spid="4"/>
                                        </p:tgtEl>
                                      </p:cBhvr>
                                    </p:animEffect>
                                    <p:animScale>
                                      <p:cBhvr>
                                        <p:cTn id="41" dur="1500" autoRev="1" fill="hold"/>
                                        <p:tgtEl>
                                          <p:spTgt spid="4"/>
                                        </p:tgtEl>
                                      </p:cBhvr>
                                      <p:by x="105000" y="105000"/>
                                    </p:animScale>
                                  </p:childTnLst>
                                </p:cTn>
                              </p:par>
                              <p:par>
                                <p:cTn id="42" presetID="26" presetClass="emph" presetSubtype="0" fill="hold" nodeType="withEffect">
                                  <p:stCondLst>
                                    <p:cond delay="0"/>
                                  </p:stCondLst>
                                  <p:childTnLst>
                                    <p:animEffect transition="out" filter="fade">
                                      <p:cBhvr>
                                        <p:cTn id="43" dur="3000" tmFilter="0, 0; .2, .5; .8, .5; 1, 0"/>
                                        <p:tgtEl>
                                          <p:spTgt spid="5"/>
                                        </p:tgtEl>
                                      </p:cBhvr>
                                    </p:animEffect>
                                    <p:animScale>
                                      <p:cBhvr>
                                        <p:cTn id="44" dur="1500" autoRev="1" fill="hold"/>
                                        <p:tgtEl>
                                          <p:spTgt spid="5"/>
                                        </p:tgtEl>
                                      </p:cBhvr>
                                      <p:by x="105000" y="105000"/>
                                    </p:animScale>
                                  </p:childTnLst>
                                </p:cTn>
                              </p:par>
                            </p:childTnLst>
                          </p:cTn>
                        </p:par>
                        <p:par>
                          <p:cTn id="45" fill="hold" nodeType="afterGroup">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7"/>
                                        </p:tgtEl>
                                        <p:attrNameLst>
                                          <p:attrName>style.visibility</p:attrName>
                                        </p:attrNameLst>
                                      </p:cBhvr>
                                      <p:to>
                                        <p:strVal val="visible"/>
                                      </p:to>
                                    </p:set>
                                    <p:animEffect transition="in" filter="fade">
                                      <p:cBhvr>
                                        <p:cTn id="48" dur="1000"/>
                                        <p:tgtEl>
                                          <p:spTgt spid="7"/>
                                        </p:tgtEl>
                                      </p:cBhvr>
                                    </p:animEffect>
                                    <p:anim calcmode="lin" valueType="num">
                                      <p:cBhvr>
                                        <p:cTn id="49" dur="1000" fill="hold"/>
                                        <p:tgtEl>
                                          <p:spTgt spid="7"/>
                                        </p:tgtEl>
                                        <p:attrNameLst>
                                          <p:attrName>ppt_x</p:attrName>
                                        </p:attrNameLst>
                                      </p:cBhvr>
                                      <p:tavLst>
                                        <p:tav tm="0">
                                          <p:val>
                                            <p:strVal val="#ppt_x-.1"/>
                                          </p:val>
                                        </p:tav>
                                        <p:tav tm="100000">
                                          <p:val>
                                            <p:strVal val="#ppt_x"/>
                                          </p:val>
                                        </p:tav>
                                      </p:tavLst>
                                    </p:anim>
                                    <p:anim calcmode="lin" valueType="num">
                                      <p:cBhvr>
                                        <p:cTn id="5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7 dagon-cae-ante-el-arca-de-jehov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85750"/>
            <a:ext cx="9144000" cy="635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37 dagon-cae-ante-el-arca-de-jehov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85750"/>
            <a:ext cx="9144000" cy="635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357188" y="4237038"/>
            <a:ext cx="8501062"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Los arqueólogos esperan analizar la composición del núcleo para señalar de dónde podrían provenir las antiguas piedras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sarsen</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English</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Heritage</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la asociación que se ocupa del cuidado y mantenimiento de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Stonehenge</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espera que la pieza pueda ayudar a resolver de dónde provienen las piedras originalmente.</a:t>
            </a:r>
          </a:p>
        </p:txBody>
      </p:sp>
    </p:spTree>
  </p:cSld>
  <p:clrMapOvr>
    <a:masterClrMapping/>
  </p:clrMapOvr>
  <mc:AlternateContent xmlns:mc="http://schemas.openxmlformats.org/markup-compatibility/2006">
    <mc:Choice xmlns:p14="http://schemas.microsoft.com/office/powerpoint/2010/main" Requires="p14">
      <p:transition spd="slow" p14:dur="2500" advTm="34000">
        <p14:vortex/>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4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4/3*#ppt_w"/>
                                          </p:val>
                                        </p:tav>
                                        <p:tav tm="100000">
                                          <p:val>
                                            <p:strVal val="#ppt_w"/>
                                          </p:val>
                                        </p:tav>
                                      </p:tavLst>
                                    </p:anim>
                                    <p:anim calcmode="lin" valueType="num">
                                      <p:cBhvr>
                                        <p:cTn id="14" dur="4000" fill="hold"/>
                                        <p:tgtEl>
                                          <p:spTgt spid="5"/>
                                        </p:tgtEl>
                                        <p:attrNameLst>
                                          <p:attrName>ppt_h</p:attrName>
                                        </p:attrNameLst>
                                      </p:cBhvr>
                                      <p:tavLst>
                                        <p:tav tm="0">
                                          <p:val>
                                            <p:strVal val="4/3*#ppt_h"/>
                                          </p:val>
                                        </p:tav>
                                        <p:tav tm="100000">
                                          <p:val>
                                            <p:strVal val="#ppt_h"/>
                                          </p:val>
                                        </p:tav>
                                      </p:tavLst>
                                    </p:anim>
                                  </p:childTnLst>
                                </p:cTn>
                              </p:par>
                            </p:childTnLst>
                          </p:cTn>
                        </p:par>
                        <p:par>
                          <p:cTn id="15" fill="hold" nodeType="afterGroup">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MEZQUITA_CATEDRAL_PUERTAPERDON_03.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643063" y="0"/>
            <a:ext cx="5822950" cy="5715000"/>
          </a:xfrm>
        </p:spPr>
      </p:pic>
      <p:sp>
        <p:nvSpPr>
          <p:cNvPr id="5" name="4 Rectángulo"/>
          <p:cNvSpPr/>
          <p:nvPr/>
        </p:nvSpPr>
        <p:spPr>
          <a:xfrm>
            <a:off x="0" y="0"/>
            <a:ext cx="1643063" cy="5715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rot="10800000">
            <a:off x="7429500" y="0"/>
            <a:ext cx="1714500" cy="5715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7" name="3 Marcador de contenido" descr="MEZQUITA_CATEDRAL_PUERTAPERDON_0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43063" y="0"/>
            <a:ext cx="5786437"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1571625" y="4643438"/>
            <a:ext cx="5929313"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Un nuevo estudio ha demostrado que la mayoría de los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sarsens</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de 25 toneladas provienen de un área de bosque a 25 kilómetros de distancia.</a:t>
            </a:r>
          </a:p>
        </p:txBody>
      </p:sp>
    </p:spTree>
  </p:cSld>
  <p:clrMapOvr>
    <a:masterClrMapping/>
  </p:clrMapOvr>
  <mc:AlternateContent xmlns:mc="http://schemas.openxmlformats.org/markup-compatibility/2006">
    <mc:Choice xmlns:p14="http://schemas.microsoft.com/office/powerpoint/2010/main" Requires="p14">
      <p:transition spd="slow" p14:dur="2500" advTm="18000">
        <p14:vortex/>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5"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down)">
                                      <p:cBhvr>
                                        <p:cTn id="10" dur="3000"/>
                                        <p:tgtEl>
                                          <p:spTgt spid="4"/>
                                        </p:tgtEl>
                                      </p:cBhvr>
                                    </p:animEffect>
                                  </p:childTnLst>
                                </p:cTn>
                              </p:par>
                              <p:par>
                                <p:cTn id="11" presetID="14" presetClass="entr" presetSubtype="5"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vertical)">
                                      <p:cBhvr>
                                        <p:cTn id="13" dur="3000"/>
                                        <p:tgtEl>
                                          <p:spTgt spid="5"/>
                                        </p:tgtEl>
                                      </p:cBhvr>
                                    </p:animEffect>
                                  </p:childTnLst>
                                </p:cTn>
                              </p:par>
                              <p:par>
                                <p:cTn id="14" presetID="14" presetClass="entr" presetSubtype="5"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randombar(vertical)">
                                      <p:cBhvr>
                                        <p:cTn id="16" dur="3000"/>
                                        <p:tgtEl>
                                          <p:spTgt spid="6"/>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1 Imagen" descr="14 Primavera 2010.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4 Primavera 20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14 Primavera 20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500063" y="4514850"/>
            <a:ext cx="8215312"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Los investigadores rastrearon un tipo de piedra, las piedras azules más pequeñas, hasta un sitio en Gales. Pero el origen de los cantos rodados de piedra arenisca de 9 metros de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Stonehenge</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llamados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sarsens</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siguió siendo un rompecabezas sin resolver hasta ahora.</a:t>
            </a:r>
          </a:p>
        </p:txBody>
      </p:sp>
    </p:spTree>
  </p:cSld>
  <p:clrMapOvr>
    <a:masterClrMapping/>
  </p:clrMapOvr>
  <mc:AlternateContent xmlns:mc="http://schemas.openxmlformats.org/markup-compatibility/2006">
    <mc:Choice xmlns:p14="http://schemas.microsoft.com/office/powerpoint/2010/main" Requires="p14">
      <p:transition spd="slow" p14:dur="2500" advTm="30000">
        <p14:vortex/>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3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fltVal val="0"/>
                                          </p:val>
                                        </p:tav>
                                      </p:tavLst>
                                    </p:anim>
                                    <p:anim calcmode="lin" valueType="num">
                                      <p:cBhvr>
                                        <p:cTn id="7" dur="3000"/>
                                        <p:tgtEl>
                                          <p:spTgt spid="3"/>
                                        </p:tgtEl>
                                        <p:attrNameLst>
                                          <p:attrName>ppt_h</p:attrName>
                                        </p:attrNameLst>
                                      </p:cBhvr>
                                      <p:tavLst>
                                        <p:tav tm="0">
                                          <p:val>
                                            <p:strVal val="ppt_h"/>
                                          </p:val>
                                        </p:tav>
                                        <p:tav tm="100000">
                                          <p:val>
                                            <p:fltVal val="0"/>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0" fill="hold"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6*min(max(ppt_w*ppt_h,.3),1)-7.4)/-.7*ppt_w"/>
                                          </p:val>
                                        </p:tav>
                                      </p:tavLst>
                                    </p:anim>
                                    <p:anim calcmode="lin" valueType="num">
                                      <p:cBhvr>
                                        <p:cTn id="11" dur="3000"/>
                                        <p:tgtEl>
                                          <p:spTgt spid="4"/>
                                        </p:tgtEl>
                                        <p:attrNameLst>
                                          <p:attrName>ppt_h</p:attrName>
                                        </p:attrNameLst>
                                      </p:cBhvr>
                                      <p:tavLst>
                                        <p:tav tm="0">
                                          <p:val>
                                            <p:strVal val="ppt_h"/>
                                          </p:val>
                                        </p:tav>
                                        <p:tav tm="100000">
                                          <p:val>
                                            <p:strVal val="(6*min(max(ppt_w*ppt_h,.3),1)-7.4)/-.7*ppt_h"/>
                                          </p:val>
                                        </p:tav>
                                      </p:tavLst>
                                    </p:anim>
                                    <p:anim calcmode="lin" valueType="num">
                                      <p:cBhvr>
                                        <p:cTn id="12" dur="3000"/>
                                        <p:tgtEl>
                                          <p:spTgt spid="4"/>
                                        </p:tgtEl>
                                        <p:attrNameLst>
                                          <p:attrName>ppt_y</p:attrName>
                                        </p:attrNameLst>
                                      </p:cBhvr>
                                      <p:tavLst>
                                        <p:tav tm="0">
                                          <p:val>
                                            <p:strVal val="ppt_y"/>
                                          </p:val>
                                        </p:tav>
                                        <p:tav tm="100000">
                                          <p:val>
                                            <p:strVal val="1+(6*min(max(ppt_w*ppt_h,.3),1)-7.4)/-.7*ppt_h/2"/>
                                          </p:val>
                                        </p:tav>
                                      </p:tavLst>
                                    </p:anim>
                                    <p:set>
                                      <p:cBhvr>
                                        <p:cTn id="13" dur="1" fill="hold">
                                          <p:stCondLst>
                                            <p:cond delay="2999"/>
                                          </p:stCondLst>
                                        </p:cTn>
                                        <p:tgtEl>
                                          <p:spTgt spid="4"/>
                                        </p:tgtEl>
                                        <p:attrNameLst>
                                          <p:attrName>style.visibility</p:attrName>
                                        </p:attrNameLst>
                                      </p:cBhvr>
                                      <p:to>
                                        <p:strVal val="hidden"/>
                                      </p:to>
                                    </p:set>
                                  </p:childTnLst>
                                </p:cTn>
                              </p:par>
                              <p:par>
                                <p:cTn id="14" presetID="53" presetClass="entr" presetSubtype="0" fill="hold" nodeType="withEffect">
                                  <p:stCondLst>
                                    <p:cond delay="0"/>
                                  </p:stCondLst>
                                  <p:childTnLst>
                                    <p:set>
                                      <p:cBhvr>
                                        <p:cTn id="15" dur="1" fill="hold">
                                          <p:stCondLst>
                                            <p:cond delay="0"/>
                                          </p:stCondLst>
                                        </p:cTn>
                                        <p:tgtEl>
                                          <p:spTgt spid="14338"/>
                                        </p:tgtEl>
                                        <p:attrNameLst>
                                          <p:attrName>style.visibility</p:attrName>
                                        </p:attrNameLst>
                                      </p:cBhvr>
                                      <p:to>
                                        <p:strVal val="visible"/>
                                      </p:to>
                                    </p:set>
                                    <p:anim calcmode="lin" valueType="num">
                                      <p:cBhvr>
                                        <p:cTn id="16" dur="3000" fill="hold"/>
                                        <p:tgtEl>
                                          <p:spTgt spid="14338"/>
                                        </p:tgtEl>
                                        <p:attrNameLst>
                                          <p:attrName>ppt_w</p:attrName>
                                        </p:attrNameLst>
                                      </p:cBhvr>
                                      <p:tavLst>
                                        <p:tav tm="0">
                                          <p:val>
                                            <p:fltVal val="0"/>
                                          </p:val>
                                        </p:tav>
                                        <p:tav tm="100000">
                                          <p:val>
                                            <p:strVal val="#ppt_w"/>
                                          </p:val>
                                        </p:tav>
                                      </p:tavLst>
                                    </p:anim>
                                    <p:anim calcmode="lin" valueType="num">
                                      <p:cBhvr>
                                        <p:cTn id="17" dur="3000" fill="hold"/>
                                        <p:tgtEl>
                                          <p:spTgt spid="14338"/>
                                        </p:tgtEl>
                                        <p:attrNameLst>
                                          <p:attrName>ppt_h</p:attrName>
                                        </p:attrNameLst>
                                      </p:cBhvr>
                                      <p:tavLst>
                                        <p:tav tm="0">
                                          <p:val>
                                            <p:fltVal val="0"/>
                                          </p:val>
                                        </p:tav>
                                        <p:tav tm="100000">
                                          <p:val>
                                            <p:strVal val="#ppt_h"/>
                                          </p:val>
                                        </p:tav>
                                      </p:tavLst>
                                    </p:anim>
                                    <p:animEffect transition="in" filter="fade">
                                      <p:cBhvr>
                                        <p:cTn id="18" dur="3000"/>
                                        <p:tgtEl>
                                          <p:spTgt spid="14338"/>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1428728" y="714360"/>
            <a:ext cx="5572164" cy="461665"/>
          </a:xfrm>
          <a:prstGeom prst="rect">
            <a:avLst/>
          </a:prstGeom>
          <a:noFill/>
        </p:spPr>
        <p:txBody>
          <a:bodyPr>
            <a:spAutoFit/>
          </a:bodyPr>
          <a:lstStyle/>
          <a:p>
            <a:pPr>
              <a:defRPr/>
            </a:pPr>
            <a:r>
              <a:rPr lang="es-ES" sz="2400" b="1" dirty="0">
                <a:effectLst>
                  <a:glow rad="101600">
                    <a:srgbClr val="C00000">
                      <a:alpha val="60000"/>
                    </a:srgbClr>
                  </a:glow>
                </a:effectLst>
                <a:latin typeface="Lucida Bright" pitchFamily="18" charset="0"/>
                <a:cs typeface="Arial" charset="0"/>
              </a:rPr>
              <a:t>Solsticio de verano en </a:t>
            </a:r>
            <a:r>
              <a:rPr lang="es-ES" sz="2400" b="1" dirty="0" err="1">
                <a:effectLst>
                  <a:glow rad="101600">
                    <a:srgbClr val="C00000">
                      <a:alpha val="60000"/>
                    </a:srgbClr>
                  </a:glow>
                </a:effectLst>
                <a:latin typeface="Lucida Bright" pitchFamily="18" charset="0"/>
                <a:cs typeface="Arial" charset="0"/>
              </a:rPr>
              <a:t>Stonehenge</a:t>
            </a:r>
            <a:endParaRPr lang="es-ES" sz="2400" b="1" dirty="0">
              <a:effectLst>
                <a:glow rad="101600">
                  <a:srgbClr val="C00000">
                    <a:alpha val="60000"/>
                  </a:srgbClr>
                </a:glow>
              </a:effectLst>
              <a:latin typeface="Lucida Bright" pitchFamily="18" charset="0"/>
              <a:cs typeface="Arial" charset="0"/>
            </a:endParaRPr>
          </a:p>
        </p:txBody>
      </p:sp>
      <p:sp>
        <p:nvSpPr>
          <p:cNvPr id="5" name="4 CuadroTexto"/>
          <p:cNvSpPr txBox="1"/>
          <p:nvPr/>
        </p:nvSpPr>
        <p:spPr>
          <a:xfrm>
            <a:off x="428625" y="4514850"/>
            <a:ext cx="814387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Cada 21 de junio miles de personas se reúnen en el célebre monumento inglés para celebrar el inicio del verano. Numerosas personas acuden al monumento de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Stonehenge</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conocido como "El Templo del Sol", al sur de Inglaterra.</a:t>
            </a:r>
          </a:p>
        </p:txBody>
      </p:sp>
    </p:spTree>
  </p:cSld>
  <p:clrMapOvr>
    <a:masterClrMapping/>
  </p:clrMapOvr>
  <mc:AlternateContent xmlns:mc="http://schemas.openxmlformats.org/markup-compatibility/2006">
    <mc:Choice xmlns:p14="http://schemas.microsoft.com/office/powerpoint/2010/main" Requires="p14">
      <p:transition spd="slow" p14:dur="2500" advTm="28000">
        <p14:vortex/>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4/3*#ppt_w"/>
                                          </p:val>
                                        </p:tav>
                                        <p:tav tm="100000">
                                          <p:val>
                                            <p:strVal val="#ppt_w"/>
                                          </p:val>
                                        </p:tav>
                                      </p:tavLst>
                                    </p:anim>
                                    <p:anim calcmode="lin" valueType="num">
                                      <p:cBhvr>
                                        <p:cTn id="11" dur="3000" fill="hold"/>
                                        <p:tgtEl>
                                          <p:spTgt spid="2"/>
                                        </p:tgtEl>
                                        <p:attrNameLst>
                                          <p:attrName>ppt_h</p:attrName>
                                        </p:attrNameLst>
                                      </p:cBhvr>
                                      <p:tavLst>
                                        <p:tav tm="0">
                                          <p:val>
                                            <p:strVal val="4/3*#ppt_h"/>
                                          </p:val>
                                        </p:tav>
                                        <p:tav tm="100000">
                                          <p:val>
                                            <p:strVal val="#ppt_h"/>
                                          </p:val>
                                        </p:tav>
                                      </p:tavLst>
                                    </p:anim>
                                  </p:childTnLst>
                                </p:cTn>
                              </p:par>
                              <p:par>
                                <p:cTn id="12" presetID="21" presetClass="entr" presetSubtype="4"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4)">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23" presetClass="entr" presetSubtype="16"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000" fill="hold"/>
                                        <p:tgtEl>
                                          <p:spTgt spid="4"/>
                                        </p:tgtEl>
                                        <p:attrNameLst>
                                          <p:attrName>ppt_w</p:attrName>
                                        </p:attrNameLst>
                                      </p:cBhvr>
                                      <p:tavLst>
                                        <p:tav tm="0">
                                          <p:val>
                                            <p:fltVal val="0"/>
                                          </p:val>
                                        </p:tav>
                                        <p:tav tm="100000">
                                          <p:val>
                                            <p:strVal val="#ppt_w"/>
                                          </p:val>
                                        </p:tav>
                                      </p:tavLst>
                                    </p:anim>
                                    <p:anim calcmode="lin" valueType="num">
                                      <p:cBhvr>
                                        <p:cTn id="23" dur="2000" fill="hold"/>
                                        <p:tgtEl>
                                          <p:spTgt spid="4"/>
                                        </p:tgtEl>
                                        <p:attrNameLst>
                                          <p:attrName>ppt_h</p:attrName>
                                        </p:attrNameLst>
                                      </p:cBhvr>
                                      <p:tavLst>
                                        <p:tav tm="0">
                                          <p:val>
                                            <p:fltVal val="0"/>
                                          </p:val>
                                        </p:tav>
                                        <p:tav tm="100000">
                                          <p:val>
                                            <p:strVal val="#ppt_h"/>
                                          </p:val>
                                        </p:tav>
                                      </p:tavLst>
                                    </p:anim>
                                  </p:childTnLst>
                                </p:cTn>
                              </p:par>
                            </p:childTnLst>
                          </p:cTn>
                        </p:par>
                        <p:par>
                          <p:cTn id="24" fill="hold" nodeType="afterGroup">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20 Febrero 2010.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20 Febrero 20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00063" y="4237038"/>
            <a:ext cx="7858125"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¿Cómo se construyó </a:t>
            </a:r>
            <a:r>
              <a:rPr lang="es-ES" b="1" dirty="0" err="1">
                <a:effectLst>
                  <a:glow rad="101600">
                    <a:srgbClr val="C00000">
                      <a:alpha val="60000"/>
                    </a:srgbClr>
                  </a:glow>
                  <a:outerShdw blurRad="38100" dist="38100" dir="2700000" algn="tl">
                    <a:srgbClr val="000000">
                      <a:alpha val="43137"/>
                    </a:srgbClr>
                  </a:outerShdw>
                </a:effectLst>
              </a:rPr>
              <a:t>Stonehenge</a:t>
            </a:r>
            <a:r>
              <a:rPr lang="es-ES" b="1" dirty="0">
                <a:effectLst>
                  <a:glow rad="101600">
                    <a:srgbClr val="C00000">
                      <a:alpha val="60000"/>
                    </a:srgbClr>
                  </a:glow>
                  <a:outerShdw blurRad="38100" dist="38100" dir="2700000" algn="tl">
                    <a:srgbClr val="000000">
                      <a:alpha val="43137"/>
                    </a:srgbClr>
                  </a:outerShdw>
                </a:effectLst>
              </a:rPr>
              <a:t>? Esta pregunta ha ocupado la mente de todos los que se han acercado al monumento a lo largo de la historia y todavía hoy no hay una certeza absoluta sobre el método de construcción. Es sin duda uno de los elementos clave del misterio de </a:t>
            </a:r>
            <a:r>
              <a:rPr lang="es-ES" b="1" dirty="0" err="1">
                <a:effectLst>
                  <a:glow rad="101600">
                    <a:srgbClr val="C00000">
                      <a:alpha val="60000"/>
                    </a:srgbClr>
                  </a:glow>
                  <a:outerShdw blurRad="38100" dist="38100" dir="2700000" algn="tl">
                    <a:srgbClr val="000000">
                      <a:alpha val="43137"/>
                    </a:srgbClr>
                  </a:outerShdw>
                </a:effectLst>
              </a:rPr>
              <a:t>Stonehenge</a:t>
            </a:r>
            <a:r>
              <a:rPr lang="es-ES" b="1" dirty="0">
                <a:effectLst>
                  <a:glow rad="101600">
                    <a:srgbClr val="C00000">
                      <a:alpha val="60000"/>
                    </a:srgbClr>
                  </a:glow>
                  <a:outerShdw blurRad="38100" dist="38100" dir="2700000" algn="tl">
                    <a:srgbClr val="000000">
                      <a:alpha val="43137"/>
                    </a:srgbClr>
                  </a:outerShdw>
                </a:effectLst>
              </a:rPr>
              <a:t>.</a:t>
            </a:r>
            <a:endParaRPr lang="es-ES" b="1" dirty="0"/>
          </a:p>
        </p:txBody>
      </p:sp>
    </p:spTree>
  </p:cSld>
  <p:clrMapOvr>
    <a:masterClrMapping/>
  </p:clrMapOvr>
  <mc:AlternateContent xmlns:mc="http://schemas.openxmlformats.org/markup-compatibility/2006">
    <mc:Choice xmlns:p14="http://schemas.microsoft.com/office/powerpoint/2010/main" Requires="p14">
      <p:transition spd="slow" p14:dur="2500" advTm="30000">
        <p14:vortex/>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16" fill="hold" nodeType="withEffect">
                                  <p:stCondLst>
                                    <p:cond delay="0"/>
                                  </p:stCondLst>
                                  <p:childTnLst>
                                    <p:animEffect transition="out" filter="plus(i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29"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ppt_x</p:attrName>
                                        </p:attrNameLst>
                                      </p:cBhvr>
                                      <p:tavLst>
                                        <p:tav tm="0">
                                          <p:val>
                                            <p:strVal val="#ppt_x-.2"/>
                                          </p:val>
                                        </p:tav>
                                        <p:tav tm="100000">
                                          <p:val>
                                            <p:strVal val="#ppt_x"/>
                                          </p:val>
                                        </p:tav>
                                      </p:tavLst>
                                    </p:anim>
                                    <p:anim calcmode="lin" valueType="num">
                                      <p:cBhvr>
                                        <p:cTn id="11" dur="3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2" dur="3000"/>
                                        <p:tgtEl>
                                          <p:spTgt spid="3"/>
                                        </p:tgtEl>
                                      </p:cBhvr>
                                    </p:animEffect>
                                  </p:childTnLst>
                                </p:cTn>
                              </p:par>
                              <p:par>
                                <p:cTn id="13" presetID="55" presetClass="entr" presetSubtype="0" fill="hold" nodeType="withEffect">
                                  <p:stCondLst>
                                    <p:cond delay="0"/>
                                  </p:stCondLst>
                                  <p:childTnLst>
                                    <p:set>
                                      <p:cBhvr>
                                        <p:cTn id="14" dur="1" fill="hold">
                                          <p:stCondLst>
                                            <p:cond delay="0"/>
                                          </p:stCondLst>
                                        </p:cTn>
                                        <p:tgtEl>
                                          <p:spTgt spid="26626"/>
                                        </p:tgtEl>
                                        <p:attrNameLst>
                                          <p:attrName>style.visibility</p:attrName>
                                        </p:attrNameLst>
                                      </p:cBhvr>
                                      <p:to>
                                        <p:strVal val="visible"/>
                                      </p:to>
                                    </p:set>
                                    <p:anim calcmode="lin" valueType="num">
                                      <p:cBhvr>
                                        <p:cTn id="15" dur="3000" fill="hold"/>
                                        <p:tgtEl>
                                          <p:spTgt spid="26626"/>
                                        </p:tgtEl>
                                        <p:attrNameLst>
                                          <p:attrName>ppt_w</p:attrName>
                                        </p:attrNameLst>
                                      </p:cBhvr>
                                      <p:tavLst>
                                        <p:tav tm="0">
                                          <p:val>
                                            <p:strVal val="#ppt_w*0.70"/>
                                          </p:val>
                                        </p:tav>
                                        <p:tav tm="100000">
                                          <p:val>
                                            <p:strVal val="#ppt_w"/>
                                          </p:val>
                                        </p:tav>
                                      </p:tavLst>
                                    </p:anim>
                                    <p:anim calcmode="lin" valueType="num">
                                      <p:cBhvr>
                                        <p:cTn id="16" dur="3000" fill="hold"/>
                                        <p:tgtEl>
                                          <p:spTgt spid="26626"/>
                                        </p:tgtEl>
                                        <p:attrNameLst>
                                          <p:attrName>ppt_h</p:attrName>
                                        </p:attrNameLst>
                                      </p:cBhvr>
                                      <p:tavLst>
                                        <p:tav tm="0">
                                          <p:val>
                                            <p:strVal val="#ppt_h"/>
                                          </p:val>
                                        </p:tav>
                                        <p:tav tm="100000">
                                          <p:val>
                                            <p:strVal val="#ppt_h"/>
                                          </p:val>
                                        </p:tav>
                                      </p:tavLst>
                                    </p:anim>
                                    <p:animEffect transition="in" filter="fade">
                                      <p:cBhvr>
                                        <p:cTn id="17" dur="3000"/>
                                        <p:tgtEl>
                                          <p:spTgt spid="26626"/>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Ana María\Escritorio\entreram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entreram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Documents and Settings\Ana María\Escritorio\entreram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357188" y="4643438"/>
            <a:ext cx="8429625"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A menudo, el hombre moderno tiene la tentación de minusvalorar  la capacidad de su antepasado prehistórico calificándole individuo atrasado, preocupado solo de sobrevivir, buscar alimentos y vivir en cavernas.</a:t>
            </a:r>
          </a:p>
        </p:txBody>
      </p:sp>
    </p:spTree>
  </p:cSld>
  <p:clrMapOvr>
    <a:masterClrMapping/>
  </p:clrMapOvr>
  <mc:AlternateContent xmlns:mc="http://schemas.openxmlformats.org/markup-compatibility/2006">
    <mc:Choice xmlns:p14="http://schemas.microsoft.com/office/powerpoint/2010/main" Requires="p14">
      <p:transition spd="slow" p14:dur="2500" advTm="26000">
        <p14:vortex/>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3000" fill="hold"/>
                                        <p:tgtEl>
                                          <p:spTgt spid="20482"/>
                                        </p:tgtEl>
                                        <p:attrNameLst>
                                          <p:attrName>ppt_w</p:attrName>
                                        </p:attrNameLst>
                                      </p:cBhvr>
                                      <p:tavLst>
                                        <p:tav tm="0">
                                          <p:val>
                                            <p:strVal val="4*#ppt_w"/>
                                          </p:val>
                                        </p:tav>
                                        <p:tav tm="100000">
                                          <p:val>
                                            <p:strVal val="#ppt_w"/>
                                          </p:val>
                                        </p:tav>
                                      </p:tavLst>
                                    </p:anim>
                                    <p:anim calcmode="lin" valueType="num">
                                      <p:cBhvr>
                                        <p:cTn id="8" dur="3000" fill="hold"/>
                                        <p:tgtEl>
                                          <p:spTgt spid="20482"/>
                                        </p:tgtEl>
                                        <p:attrNameLst>
                                          <p:attrName>ppt_h</p:attrName>
                                        </p:attrNameLst>
                                      </p:cBhvr>
                                      <p:tavLst>
                                        <p:tav tm="0">
                                          <p:val>
                                            <p:strVal val="4*#ppt_h"/>
                                          </p:val>
                                        </p:tav>
                                        <p:tav tm="100000">
                                          <p:val>
                                            <p:strVal val="#ppt_h"/>
                                          </p:val>
                                        </p:tav>
                                      </p:tavLst>
                                    </p:anim>
                                  </p:childTnLst>
                                </p:cTn>
                              </p:par>
                              <p:par>
                                <p:cTn id="9" presetID="17" presetClass="exit" presetSubtype="10" fill="hold" nodeType="withEffect">
                                  <p:stCondLst>
                                    <p:cond delay="0"/>
                                  </p:stCondLst>
                                  <p:childTnLst>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na María\Escritorio\congafa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69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congafa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69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1000125" y="4929188"/>
            <a:ext cx="6929438" cy="64611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Amanecer en </a:t>
            </a:r>
            <a:r>
              <a:rPr lang="es-ES" b="1" dirty="0" err="1">
                <a:effectLst>
                  <a:glow rad="101600">
                    <a:srgbClr val="C00000">
                      <a:alpha val="60000"/>
                    </a:srgbClr>
                  </a:glow>
                  <a:outerShdw blurRad="38100" dist="38100" dir="2700000" algn="tl">
                    <a:srgbClr val="000000">
                      <a:alpha val="43137"/>
                    </a:srgbClr>
                  </a:outerShdw>
                </a:effectLst>
              </a:rPr>
              <a:t>Stonehenge</a:t>
            </a:r>
            <a:r>
              <a:rPr lang="es-ES" b="1" dirty="0">
                <a:effectLst>
                  <a:glow rad="101600">
                    <a:srgbClr val="C00000">
                      <a:alpha val="60000"/>
                    </a:srgbClr>
                  </a:glow>
                  <a:outerShdw blurRad="38100" dist="38100" dir="2700000" algn="tl">
                    <a:srgbClr val="000000">
                      <a:alpha val="43137"/>
                    </a:srgbClr>
                  </a:outerShdw>
                </a:effectLst>
              </a:rPr>
              <a:t>. El monumento fue un centro ritual prehistórico alineado con el movimiento del sol.</a:t>
            </a:r>
          </a:p>
        </p:txBody>
      </p:sp>
    </p:spTree>
  </p:cSld>
  <p:clrMapOvr>
    <a:masterClrMapping/>
  </p:clrMapOvr>
  <mc:AlternateContent xmlns:mc="http://schemas.openxmlformats.org/markup-compatibility/2006">
    <mc:Choice xmlns:p14="http://schemas.microsoft.com/office/powerpoint/2010/main" Requires="p14">
      <p:transition spd="slow" p14:dur="2500" advTm="16000">
        <p14:vortex/>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9" presetClass="exit" presetSubtype="10" fill="hold" nodeType="withEffect">
                                  <p:stCondLst>
                                    <p:cond delay="0"/>
                                  </p:stCondLst>
                                  <p:childTnLst>
                                    <p:anim calcmode="lin" valueType="num">
                                      <p:cBhvr>
                                        <p:cTn id="9" dur="3000"/>
                                        <p:tgtEl>
                                          <p:spTgt spid="3"/>
                                        </p:tgtEl>
                                        <p:attrNameLst>
                                          <p:attrName>ppt_h</p:attrName>
                                        </p:attrNameLst>
                                      </p:cBhvr>
                                      <p:tavLst>
                                        <p:tav tm="0">
                                          <p:val>
                                            <p:strVal val="ppt_h"/>
                                          </p:val>
                                        </p:tav>
                                        <p:tav tm="100000">
                                          <p:val>
                                            <p:strVal val="ppt_h"/>
                                          </p:val>
                                        </p:tav>
                                      </p:tavLst>
                                    </p:anim>
                                    <p:anim calcmode="lin" valueType="num">
                                      <p:cBhvr>
                                        <p:cTn id="10"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3"/>
                                        </p:tgtEl>
                                        <p:attrNameLst>
                                          <p:attrName>style.visibility</p:attrName>
                                        </p:attrNameLst>
                                      </p:cBhvr>
                                      <p:to>
                                        <p:strVal val="hidden"/>
                                      </p:to>
                                    </p:set>
                                  </p:childTnLst>
                                </p:cTn>
                              </p:par>
                              <p:par>
                                <p:cTn id="12" presetID="8" presetClass="emph" presetSubtype="0" fill="hold" nodeType="withEffect">
                                  <p:stCondLst>
                                    <p:cond delay="0"/>
                                  </p:stCondLst>
                                  <p:childTnLst>
                                    <p:animRot by="21600000">
                                      <p:cBhvr>
                                        <p:cTn id="13" dur="2000" fill="hold"/>
                                        <p:tgtEl>
                                          <p:spTgt spid="3"/>
                                        </p:tgtEl>
                                        <p:attrNameLst>
                                          <p:attrName>r</p:attrName>
                                        </p:attrNameLst>
                                      </p:cBhvr>
                                    </p:animRot>
                                  </p:childTnLst>
                                </p:cTn>
                              </p:par>
                              <p:par>
                                <p:cTn id="14" presetID="8" presetClass="entr" presetSubtype="32" fill="hold" nodeType="withEffect">
                                  <p:stCondLst>
                                    <p:cond delay="0"/>
                                  </p:stCondLst>
                                  <p:childTnLst>
                                    <p:set>
                                      <p:cBhvr>
                                        <p:cTn id="15" dur="1" fill="hold">
                                          <p:stCondLst>
                                            <p:cond delay="0"/>
                                          </p:stCondLst>
                                        </p:cTn>
                                        <p:tgtEl>
                                          <p:spTgt spid="6146"/>
                                        </p:tgtEl>
                                        <p:attrNameLst>
                                          <p:attrName>style.visibility</p:attrName>
                                        </p:attrNameLst>
                                      </p:cBhvr>
                                      <p:to>
                                        <p:strVal val="visible"/>
                                      </p:to>
                                    </p:set>
                                    <p:animEffect transition="in" filter="diamond(out)">
                                      <p:cBhvr>
                                        <p:cTn id="16" dur="3000"/>
                                        <p:tgtEl>
                                          <p:spTgt spid="6146"/>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6146"/>
                                        </p:tgtEl>
                                        <p:attrNameLst>
                                          <p:attrName>style.visibility</p:attrName>
                                        </p:attrNameLst>
                                      </p:cBhvr>
                                      <p:to>
                                        <p:strVal val="visible"/>
                                      </p:to>
                                    </p:set>
                                    <p:anim calcmode="lin" valueType="num">
                                      <p:cBhvr>
                                        <p:cTn id="19" dur="3000" fill="hold"/>
                                        <p:tgtEl>
                                          <p:spTgt spid="6146"/>
                                        </p:tgtEl>
                                        <p:attrNameLst>
                                          <p:attrName>ppt_w</p:attrName>
                                        </p:attrNameLst>
                                      </p:cBhvr>
                                      <p:tavLst>
                                        <p:tav tm="0">
                                          <p:val>
                                            <p:strVal val="#ppt_w+.3"/>
                                          </p:val>
                                        </p:tav>
                                        <p:tav tm="100000">
                                          <p:val>
                                            <p:strVal val="#ppt_w"/>
                                          </p:val>
                                        </p:tav>
                                      </p:tavLst>
                                    </p:anim>
                                    <p:anim calcmode="lin" valueType="num">
                                      <p:cBhvr>
                                        <p:cTn id="20" dur="3000" fill="hold"/>
                                        <p:tgtEl>
                                          <p:spTgt spid="6146"/>
                                        </p:tgtEl>
                                        <p:attrNameLst>
                                          <p:attrName>ppt_h</p:attrName>
                                        </p:attrNameLst>
                                      </p:cBhvr>
                                      <p:tavLst>
                                        <p:tav tm="0">
                                          <p:val>
                                            <p:strVal val="#ppt_h"/>
                                          </p:val>
                                        </p:tav>
                                        <p:tav tm="100000">
                                          <p:val>
                                            <p:strVal val="#ppt_h"/>
                                          </p:val>
                                        </p:tav>
                                      </p:tavLst>
                                    </p:anim>
                                    <p:animEffect transition="in" filter="fade">
                                      <p:cBhvr>
                                        <p:cTn id="21" dur="3000"/>
                                        <p:tgtEl>
                                          <p:spTgt spid="6146"/>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1 Imagen" descr="21 Febrero 2010.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21 Febrero 20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357188" y="4929188"/>
            <a:ext cx="8215312" cy="64611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Todos los visitantes observan el amanecer durante el solsticio de verano el monumento prehistórico de </a:t>
            </a:r>
            <a:r>
              <a:rPr lang="es-ES" b="1" dirty="0" err="1">
                <a:effectLst>
                  <a:glow rad="101600">
                    <a:srgbClr val="C00000">
                      <a:alpha val="60000"/>
                    </a:srgbClr>
                  </a:glow>
                  <a:outerShdw blurRad="38100" dist="38100" dir="2700000" algn="tl">
                    <a:srgbClr val="000000">
                      <a:alpha val="43137"/>
                    </a:srgbClr>
                  </a:outerShdw>
                </a:effectLst>
              </a:rPr>
              <a:t>Stonehenge</a:t>
            </a:r>
            <a:r>
              <a:rPr lang="es-ES" b="1" dirty="0">
                <a:effectLst>
                  <a:glow rad="101600">
                    <a:srgbClr val="C00000">
                      <a:alpha val="60000"/>
                    </a:srgbClr>
                  </a:glow>
                  <a:outerShdw blurRad="38100" dist="38100" dir="2700000" algn="tl">
                    <a:srgbClr val="000000">
                      <a:alpha val="43137"/>
                    </a:srgbClr>
                  </a:outerShdw>
                </a:effectLst>
              </a:rPr>
              <a:t>, cerca de Salisbury, Inglaterra.</a:t>
            </a:r>
          </a:p>
        </p:txBody>
      </p:sp>
    </p:spTree>
  </p:cSld>
  <p:clrMapOvr>
    <a:masterClrMapping/>
  </p:clrMapOvr>
  <mc:AlternateContent xmlns:mc="http://schemas.openxmlformats.org/markup-compatibility/2006">
    <mc:Choice xmlns:p14="http://schemas.microsoft.com/office/powerpoint/2010/main" Requires="p14">
      <p:transition spd="slow" p14:dur="2500" advTm="20000">
        <p14:vortex dir="d"/>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xit" presetSubtype="0"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fltVal val="0"/>
                                          </p:val>
                                        </p:tav>
                                      </p:tavLst>
                                    </p:anim>
                                    <p:anim calcmode="lin" valueType="num">
                                      <p:cBhvr>
                                        <p:cTn id="7" dur="3000"/>
                                        <p:tgtEl>
                                          <p:spTgt spid="3"/>
                                        </p:tgtEl>
                                        <p:attrNameLst>
                                          <p:attrName>ppt_h</p:attrName>
                                        </p:attrNameLst>
                                      </p:cBhvr>
                                      <p:tavLst>
                                        <p:tav tm="0">
                                          <p:val>
                                            <p:strVal val="ppt_h"/>
                                          </p:val>
                                        </p:tav>
                                        <p:tav tm="100000">
                                          <p:val>
                                            <p:fltVal val="0"/>
                                          </p:val>
                                        </p:tav>
                                      </p:tavLst>
                                    </p:anim>
                                    <p:animEffect transition="out" filter="fade">
                                      <p:cBhvr>
                                        <p:cTn id="8" dur="3000"/>
                                        <p:tgtEl>
                                          <p:spTgt spid="3"/>
                                        </p:tgtEl>
                                      </p:cBhvr>
                                    </p:animEffect>
                                    <p:set>
                                      <p:cBhvr>
                                        <p:cTn id="9" dur="1" fill="hold">
                                          <p:stCondLst>
                                            <p:cond delay="2999"/>
                                          </p:stCondLst>
                                        </p:cTn>
                                        <p:tgtEl>
                                          <p:spTgt spid="3"/>
                                        </p:tgtEl>
                                        <p:attrNameLst>
                                          <p:attrName>style.visibility</p:attrName>
                                        </p:attrNameLst>
                                      </p:cBhvr>
                                      <p:to>
                                        <p:strVal val="hidden"/>
                                      </p:to>
                                    </p:set>
                                  </p:childTnLst>
                                </p:cTn>
                              </p:par>
                              <p:par>
                                <p:cTn id="10" presetID="6" presetClass="entr" presetSubtype="32" fill="hold" nodeType="withEffect">
                                  <p:stCondLst>
                                    <p:cond delay="0"/>
                                  </p:stCondLst>
                                  <p:childTnLst>
                                    <p:set>
                                      <p:cBhvr>
                                        <p:cTn id="11" dur="1" fill="hold">
                                          <p:stCondLst>
                                            <p:cond delay="0"/>
                                          </p:stCondLst>
                                        </p:cTn>
                                        <p:tgtEl>
                                          <p:spTgt spid="21506"/>
                                        </p:tgtEl>
                                        <p:attrNameLst>
                                          <p:attrName>style.visibility</p:attrName>
                                        </p:attrNameLst>
                                      </p:cBhvr>
                                      <p:to>
                                        <p:strVal val="visible"/>
                                      </p:to>
                                    </p:set>
                                    <p:animEffect transition="in" filter="circle(out)">
                                      <p:cBhvr>
                                        <p:cTn id="12" dur="3000"/>
                                        <p:tgtEl>
                                          <p:spTgt spid="21506"/>
                                        </p:tgtEl>
                                      </p:cBhvr>
                                    </p:animEffect>
                                  </p:childTnLst>
                                </p:cTn>
                              </p:par>
                            </p:childTnLst>
                          </p:cTn>
                        </p:par>
                        <p:par>
                          <p:cTn id="13" fill="hold" nodeType="afterGroup">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na María\Escritorio\401532.jpg"/>
          <p:cNvPicPr>
            <a:picLocks noChangeAspect="1" noChangeArrowheads="1"/>
          </p:cNvPicPr>
          <p:nvPr/>
        </p:nvPicPr>
        <p:blipFill>
          <a:blip r:embed="rId2">
            <a:extLst>
              <a:ext uri="{28A0092B-C50C-407E-A947-70E740481C1C}">
                <a14:useLocalDpi xmlns:a14="http://schemas.microsoft.com/office/drawing/2010/main" val="0"/>
              </a:ext>
            </a:extLst>
          </a:blip>
          <a:srcRect r="65627"/>
          <a:stretch>
            <a:fillRect/>
          </a:stretch>
        </p:blipFill>
        <p:spPr bwMode="auto">
          <a:xfrm>
            <a:off x="0" y="0"/>
            <a:ext cx="314325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Documents and Settings\Ana María\Escritorio\401532.jpg"/>
          <p:cNvPicPr>
            <a:picLocks noChangeAspect="1" noChangeArrowheads="1"/>
          </p:cNvPicPr>
          <p:nvPr/>
        </p:nvPicPr>
        <p:blipFill>
          <a:blip r:embed="rId2">
            <a:extLst>
              <a:ext uri="{28A0092B-C50C-407E-A947-70E740481C1C}">
                <a14:useLocalDpi xmlns:a14="http://schemas.microsoft.com/office/drawing/2010/main" val="0"/>
              </a:ext>
            </a:extLst>
          </a:blip>
          <a:srcRect l="34375" r="32031"/>
          <a:stretch>
            <a:fillRect/>
          </a:stretch>
        </p:blipFill>
        <p:spPr bwMode="auto">
          <a:xfrm>
            <a:off x="3143250" y="0"/>
            <a:ext cx="3071813"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Documents and Settings\Ana María\Escritorio\401532.jpg"/>
          <p:cNvPicPr>
            <a:picLocks noChangeAspect="1" noChangeArrowheads="1"/>
          </p:cNvPicPr>
          <p:nvPr/>
        </p:nvPicPr>
        <p:blipFill>
          <a:blip r:embed="rId2">
            <a:extLst>
              <a:ext uri="{28A0092B-C50C-407E-A947-70E740481C1C}">
                <a14:useLocalDpi xmlns:a14="http://schemas.microsoft.com/office/drawing/2010/main" val="0"/>
              </a:ext>
            </a:extLst>
          </a:blip>
          <a:srcRect l="67969"/>
          <a:stretch>
            <a:fillRect/>
          </a:stretch>
        </p:blipFill>
        <p:spPr bwMode="auto">
          <a:xfrm>
            <a:off x="6215063" y="0"/>
            <a:ext cx="2928937"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142875" y="4071938"/>
            <a:ext cx="9001125"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En el solsticio de verano, el Sol salía justo atravesando el eje de la construcción, lo que hace suponer que los constructores tenían conocimientos de astronomía. El mismo día, el Sol se ocultaba atravesando el eje del </a:t>
            </a:r>
            <a:r>
              <a:rPr lang="es-ES" b="1" dirty="0" err="1">
                <a:effectLst>
                  <a:glow rad="101600">
                    <a:srgbClr val="C00000">
                      <a:alpha val="60000"/>
                    </a:srgbClr>
                  </a:glow>
                  <a:outerShdw blurRad="38100" dist="38100" dir="2700000" algn="tl">
                    <a:srgbClr val="000000">
                      <a:alpha val="43137"/>
                    </a:srgbClr>
                  </a:outerShdw>
                </a:effectLst>
              </a:rPr>
              <a:t>Woodhenge</a:t>
            </a:r>
            <a:r>
              <a:rPr lang="es-ES" b="1" dirty="0">
                <a:effectLst>
                  <a:glow rad="101600">
                    <a:srgbClr val="C00000">
                      <a:alpha val="60000"/>
                    </a:srgbClr>
                  </a:glow>
                  <a:outerShdw blurRad="38100" dist="38100" dir="2700000" algn="tl">
                    <a:srgbClr val="000000">
                      <a:alpha val="43137"/>
                    </a:srgbClr>
                  </a:outerShdw>
                </a:effectLst>
              </a:rPr>
              <a:t>, donde se han encontrado multitud de huesos de animales y objetos que evidencian que se celebraban grandes fiestas, probablemente al anochecer.</a:t>
            </a:r>
          </a:p>
        </p:txBody>
      </p:sp>
    </p:spTree>
  </p:cSld>
  <p:clrMapOvr>
    <a:masterClrMapping/>
  </p:clrMapOvr>
  <mc:AlternateContent xmlns:mc="http://schemas.openxmlformats.org/markup-compatibility/2006">
    <mc:Choice xmlns:p14="http://schemas.microsoft.com/office/powerpoint/2010/main" Requires="p14">
      <p:transition spd="slow" p14:dur="2500" advTm="39000">
        <p14:vortex dir="d"/>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Horizontal)">
                                      <p:cBhvr>
                                        <p:cTn id="7" dur="3000"/>
                                        <p:tgtEl>
                                          <p:spTgt spid="5"/>
                                        </p:tgtEl>
                                      </p:cBhvr>
                                    </p:animEffect>
                                  </p:childTnLst>
                                </p:cTn>
                              </p:par>
                              <p:par>
                                <p:cTn id="8" presetID="17" presetClass="entr" presetSubtype="2"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 calcmode="lin" valueType="num">
                                      <p:cBhvr>
                                        <p:cTn id="10" dur="3000" fill="hold"/>
                                        <p:tgtEl>
                                          <p:spTgt spid="7170"/>
                                        </p:tgtEl>
                                        <p:attrNameLst>
                                          <p:attrName>ppt_x</p:attrName>
                                        </p:attrNameLst>
                                      </p:cBhvr>
                                      <p:tavLst>
                                        <p:tav tm="0">
                                          <p:val>
                                            <p:strVal val="#ppt_x+#ppt_w/2"/>
                                          </p:val>
                                        </p:tav>
                                        <p:tav tm="100000">
                                          <p:val>
                                            <p:strVal val="#ppt_x"/>
                                          </p:val>
                                        </p:tav>
                                      </p:tavLst>
                                    </p:anim>
                                    <p:anim calcmode="lin" valueType="num">
                                      <p:cBhvr>
                                        <p:cTn id="11" dur="3000" fill="hold"/>
                                        <p:tgtEl>
                                          <p:spTgt spid="7170"/>
                                        </p:tgtEl>
                                        <p:attrNameLst>
                                          <p:attrName>ppt_y</p:attrName>
                                        </p:attrNameLst>
                                      </p:cBhvr>
                                      <p:tavLst>
                                        <p:tav tm="0">
                                          <p:val>
                                            <p:strVal val="#ppt_y"/>
                                          </p:val>
                                        </p:tav>
                                        <p:tav tm="100000">
                                          <p:val>
                                            <p:strVal val="#ppt_y"/>
                                          </p:val>
                                        </p:tav>
                                      </p:tavLst>
                                    </p:anim>
                                    <p:anim calcmode="lin" valueType="num">
                                      <p:cBhvr>
                                        <p:cTn id="12" dur="3000" fill="hold"/>
                                        <p:tgtEl>
                                          <p:spTgt spid="7170"/>
                                        </p:tgtEl>
                                        <p:attrNameLst>
                                          <p:attrName>ppt_w</p:attrName>
                                        </p:attrNameLst>
                                      </p:cBhvr>
                                      <p:tavLst>
                                        <p:tav tm="0">
                                          <p:val>
                                            <p:fltVal val="0"/>
                                          </p:val>
                                        </p:tav>
                                        <p:tav tm="100000">
                                          <p:val>
                                            <p:strVal val="#ppt_w"/>
                                          </p:val>
                                        </p:tav>
                                      </p:tavLst>
                                    </p:anim>
                                    <p:anim calcmode="lin" valueType="num">
                                      <p:cBhvr>
                                        <p:cTn id="13" dur="3000" fill="hold"/>
                                        <p:tgtEl>
                                          <p:spTgt spid="7170"/>
                                        </p:tgtEl>
                                        <p:attrNameLst>
                                          <p:attrName>ppt_h</p:attrName>
                                        </p:attrNameLst>
                                      </p:cBhvr>
                                      <p:tavLst>
                                        <p:tav tm="0">
                                          <p:val>
                                            <p:strVal val="#ppt_h"/>
                                          </p:val>
                                        </p:tav>
                                        <p:tav tm="100000">
                                          <p:val>
                                            <p:strVal val="#ppt_h"/>
                                          </p:val>
                                        </p:tav>
                                      </p:tavLst>
                                    </p:anim>
                                  </p:childTnLst>
                                </p:cTn>
                              </p:par>
                              <p:par>
                                <p:cTn id="14" presetID="17" presetClass="entr" presetSubtype="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26 Laguna Mari Pascuala Agosto 2009.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26 Laguna Mari Pascuala Agosto 200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785813" y="4643438"/>
            <a:ext cx="771525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Un druida acude al monumento de </a:t>
            </a:r>
            <a:r>
              <a:rPr lang="es-ES" b="1" dirty="0" err="1">
                <a:effectLst>
                  <a:glow rad="101600">
                    <a:srgbClr val="C00000">
                      <a:alpha val="60000"/>
                    </a:srgbClr>
                  </a:glow>
                  <a:outerShdw blurRad="38100" dist="38100" dir="2700000" algn="tl">
                    <a:srgbClr val="000000">
                      <a:alpha val="43137"/>
                    </a:srgbClr>
                  </a:outerShdw>
                </a:effectLst>
              </a:rPr>
              <a:t>Stonehenge</a:t>
            </a:r>
            <a:r>
              <a:rPr lang="es-ES" b="1" dirty="0">
                <a:effectLst>
                  <a:glow rad="101600">
                    <a:srgbClr val="C00000">
                      <a:alpha val="60000"/>
                    </a:srgbClr>
                  </a:glow>
                  <a:outerShdw blurRad="38100" dist="38100" dir="2700000" algn="tl">
                    <a:srgbClr val="000000">
                      <a:alpha val="43137"/>
                    </a:srgbClr>
                  </a:outerShdw>
                </a:effectLst>
              </a:rPr>
              <a:t>, conocido como "El Templo del Sol", para contemplar la salida del sol en el día más largo del año durante el festival del solsticio de verano, en Reino Unido.</a:t>
            </a:r>
          </a:p>
        </p:txBody>
      </p:sp>
    </p:spTree>
  </p:cSld>
  <p:clrMapOvr>
    <a:masterClrMapping/>
  </p:clrMapOvr>
  <mc:AlternateContent xmlns:mc="http://schemas.openxmlformats.org/markup-compatibility/2006">
    <mc:Choice xmlns:p14="http://schemas.microsoft.com/office/powerpoint/2010/main" Requires="p14">
      <p:transition spd="slow" p14:dur="2500" advTm="24000">
        <p14:vortex dir="d"/>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nodeType="withEffect">
                                  <p:stCondLst>
                                    <p:cond delay="0"/>
                                  </p:stCondLst>
                                  <p:childTnLst>
                                    <p:anim calcmode="lin" valueType="num">
                                      <p:cBhvr>
                                        <p:cTn id="6" dur="3000"/>
                                        <p:tgtEl>
                                          <p:spTgt spid="26626"/>
                                        </p:tgtEl>
                                        <p:attrNameLst>
                                          <p:attrName>ppt_x</p:attrName>
                                        </p:attrNameLst>
                                      </p:cBhvr>
                                      <p:tavLst>
                                        <p:tav tm="0">
                                          <p:val>
                                            <p:strVal val="ppt_x"/>
                                          </p:val>
                                        </p:tav>
                                        <p:tav tm="100000">
                                          <p:val>
                                            <p:strVal val="ppt_x"/>
                                          </p:val>
                                        </p:tav>
                                      </p:tavLst>
                                    </p:anim>
                                    <p:anim calcmode="lin" valueType="num">
                                      <p:cBhvr>
                                        <p:cTn id="7" dur="3000"/>
                                        <p:tgtEl>
                                          <p:spTgt spid="26626"/>
                                        </p:tgtEl>
                                        <p:attrNameLst>
                                          <p:attrName>ppt_y</p:attrName>
                                        </p:attrNameLst>
                                      </p:cBhvr>
                                      <p:tavLst>
                                        <p:tav tm="0">
                                          <p:val>
                                            <p:strVal val="ppt_y"/>
                                          </p:val>
                                        </p:tav>
                                        <p:tav tm="100000">
                                          <p:val>
                                            <p:strVal val="ppt_y+ppt_h/2"/>
                                          </p:val>
                                        </p:tav>
                                      </p:tavLst>
                                    </p:anim>
                                    <p:anim calcmode="lin" valueType="num">
                                      <p:cBhvr>
                                        <p:cTn id="8" dur="3000"/>
                                        <p:tgtEl>
                                          <p:spTgt spid="26626"/>
                                        </p:tgtEl>
                                        <p:attrNameLst>
                                          <p:attrName>ppt_w</p:attrName>
                                        </p:attrNameLst>
                                      </p:cBhvr>
                                      <p:tavLst>
                                        <p:tav tm="0">
                                          <p:val>
                                            <p:strVal val="ppt_w"/>
                                          </p:val>
                                        </p:tav>
                                        <p:tav tm="100000">
                                          <p:val>
                                            <p:strVal val="ppt_w"/>
                                          </p:val>
                                        </p:tav>
                                      </p:tavLst>
                                    </p:anim>
                                    <p:anim calcmode="lin" valueType="num">
                                      <p:cBhvr>
                                        <p:cTn id="9" dur="3000"/>
                                        <p:tgtEl>
                                          <p:spTgt spid="26626"/>
                                        </p:tgtEl>
                                        <p:attrNameLst>
                                          <p:attrName>ppt_h</p:attrName>
                                        </p:attrNameLst>
                                      </p:cBhvr>
                                      <p:tavLst>
                                        <p:tav tm="0">
                                          <p:val>
                                            <p:strVal val="ppt_h"/>
                                          </p:val>
                                        </p:tav>
                                        <p:tav tm="100000">
                                          <p:val>
                                            <p:fltVal val="0"/>
                                          </p:val>
                                        </p:tav>
                                      </p:tavLst>
                                    </p:anim>
                                    <p:set>
                                      <p:cBhvr>
                                        <p:cTn id="10" dur="1" fill="hold">
                                          <p:stCondLst>
                                            <p:cond delay="2999"/>
                                          </p:stCondLst>
                                        </p:cTn>
                                        <p:tgtEl>
                                          <p:spTgt spid="26626"/>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26626"/>
                                        </p:tgtEl>
                                      </p:cBhvr>
                                    </p:animEffect>
                                    <p:set>
                                      <p:cBhvr>
                                        <p:cTn id="13" dur="1" fill="hold">
                                          <p:stCondLst>
                                            <p:cond delay="2999"/>
                                          </p:stCondLst>
                                        </p:cTn>
                                        <p:tgtEl>
                                          <p:spTgt spid="26626"/>
                                        </p:tgtEl>
                                        <p:attrNameLst>
                                          <p:attrName>style.visibility</p:attrName>
                                        </p:attrNameLst>
                                      </p:cBhvr>
                                      <p:to>
                                        <p:strVal val="hidden"/>
                                      </p:to>
                                    </p:set>
                                  </p:childTnLst>
                                </p:cTn>
                              </p:par>
                              <p:par>
                                <p:cTn id="14" presetID="53"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ppt_w</p:attrName>
                                        </p:attrNameLst>
                                      </p:cBhvr>
                                      <p:tavLst>
                                        <p:tav tm="0">
                                          <p:val>
                                            <p:fltVal val="0"/>
                                          </p:val>
                                        </p:tav>
                                        <p:tav tm="100000">
                                          <p:val>
                                            <p:strVal val="#ppt_w"/>
                                          </p:val>
                                        </p:tav>
                                      </p:tavLst>
                                    </p:anim>
                                    <p:anim calcmode="lin" valueType="num">
                                      <p:cBhvr>
                                        <p:cTn id="17" dur="3000" fill="hold"/>
                                        <p:tgtEl>
                                          <p:spTgt spid="3"/>
                                        </p:tgtEl>
                                        <p:attrNameLst>
                                          <p:attrName>ppt_h</p:attrName>
                                        </p:attrNameLst>
                                      </p:cBhvr>
                                      <p:tavLst>
                                        <p:tav tm="0">
                                          <p:val>
                                            <p:fltVal val="0"/>
                                          </p:val>
                                        </p:tav>
                                        <p:tav tm="100000">
                                          <p:val>
                                            <p:strVal val="#ppt_h"/>
                                          </p:val>
                                        </p:tav>
                                      </p:tavLst>
                                    </p:anim>
                                    <p:animEffect transition="in" filter="fade">
                                      <p:cBhvr>
                                        <p:cTn id="18" dur="3000"/>
                                        <p:tgtEl>
                                          <p:spTgt spid="3"/>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xotic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exotic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71472" y="4791670"/>
            <a:ext cx="7858180" cy="92333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Miles de personas observan la salida del sol entre cantos, vítores y música de tambores</a:t>
            </a:r>
            <a:r>
              <a:rPr lang="es-ES" b="1" dirty="0">
                <a:effectLst>
                  <a:glow rad="101600">
                    <a:srgbClr val="C00000">
                      <a:alpha val="60000"/>
                    </a:srgbClr>
                  </a:glow>
                  <a:outerShdw blurRad="38100" dist="38100" dir="2700000" algn="tl">
                    <a:srgbClr val="000000">
                      <a:alpha val="43137"/>
                    </a:srgbClr>
                  </a:outerShdw>
                </a:effectLst>
              </a:rPr>
              <a:t>. </a:t>
            </a:r>
            <a:r>
              <a:rPr lang="es-ES" b="1" dirty="0">
                <a:effectLst>
                  <a:glow rad="101600">
                    <a:srgbClr val="C00000">
                      <a:alpha val="60000"/>
                    </a:srgbClr>
                  </a:glow>
                </a:effectLst>
              </a:rPr>
              <a:t>La región que rodea </a:t>
            </a:r>
            <a:r>
              <a:rPr lang="es-ES" b="1" dirty="0" err="1">
                <a:effectLst>
                  <a:glow rad="101600">
                    <a:srgbClr val="C00000">
                      <a:alpha val="60000"/>
                    </a:srgbClr>
                  </a:glow>
                </a:effectLst>
              </a:rPr>
              <a:t>Stonehenge</a:t>
            </a:r>
            <a:r>
              <a:rPr lang="es-ES" b="1" dirty="0">
                <a:effectLst>
                  <a:glow rad="101600">
                    <a:srgbClr val="C00000">
                      <a:alpha val="60000"/>
                    </a:srgbClr>
                  </a:glow>
                </a:effectLst>
              </a:rPr>
              <a:t> posee muchos monumentos que recordaban a la gente sus antepasados y jefes</a:t>
            </a:r>
            <a:r>
              <a:rPr lang="es-ES" dirty="0">
                <a:effectLst>
                  <a:glow rad="101600">
                    <a:srgbClr val="C00000">
                      <a:alpha val="60000"/>
                    </a:srgbClr>
                  </a:glow>
                </a:effectLst>
              </a:rPr>
              <a:t>.</a:t>
            </a:r>
            <a:endParaRPr lang="es-ES" b="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4000">
        <p14:vortex dir="d"/>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grpId="1" nodeType="withEffect">
                                  <p:stCondLst>
                                    <p:cond delay="0"/>
                                  </p:stCondLst>
                                  <p:childTnLst>
                                    <p:anim calcmode="lin" valueType="num">
                                      <p:cBhvr>
                                        <p:cTn id="6" dur="3000"/>
                                        <p:tgtEl>
                                          <p:spTgt spid="6"/>
                                        </p:tgtEl>
                                        <p:attrNameLst>
                                          <p:attrName>ppt_h</p:attrName>
                                        </p:attrNameLst>
                                      </p:cBhvr>
                                      <p:tavLst>
                                        <p:tav tm="0">
                                          <p:val>
                                            <p:strVal val="ppt_h"/>
                                          </p:val>
                                        </p:tav>
                                        <p:tav tm="100000">
                                          <p:val>
                                            <p:strVal val="ppt_h"/>
                                          </p:val>
                                        </p:tav>
                                      </p:tavLst>
                                    </p:anim>
                                    <p:anim calcmode="lin" valueType="num">
                                      <p:cBhvr>
                                        <p:cTn id="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1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3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16" presetClass="exit" presetSubtype="37" fill="hold" nodeType="withEffect">
                                  <p:stCondLst>
                                    <p:cond delay="0"/>
                                  </p:stCondLst>
                                  <p:childTnLst>
                                    <p:animEffect transition="out" filter="barn(out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par>
                          <p:cTn id="26" fill="hold" nodeType="afterGroup">
                            <p:stCondLst>
                              <p:cond delay="3000"/>
                            </p:stCondLst>
                            <p:childTnLst>
                              <p:par>
                                <p:cTn id="27" presetID="40" presetClass="entr" presetSubtype="0" fill="hold"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Ana María\Escritorio\CIELO\amapol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8" y="11113"/>
            <a:ext cx="9128125" cy="569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CIELO\amapol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Documents and Settings\Ana María\Escritorio\CIELO\amapol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500063" y="4357688"/>
            <a:ext cx="8286750"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El impresionante círculo de gigantescas piedras erguidas que es </a:t>
            </a:r>
            <a:r>
              <a:rPr lang="es-ES" b="1" dirty="0" err="1">
                <a:effectLst>
                  <a:glow rad="101600">
                    <a:srgbClr val="C00000">
                      <a:alpha val="60000"/>
                    </a:srgbClr>
                  </a:glow>
                  <a:outerShdw blurRad="38100" dist="38100" dir="2700000" algn="tl">
                    <a:srgbClr val="000000">
                      <a:alpha val="43137"/>
                    </a:srgbClr>
                  </a:outerShdw>
                </a:effectLst>
              </a:rPr>
              <a:t>Stonehenge</a:t>
            </a:r>
            <a:r>
              <a:rPr lang="es-ES" b="1" dirty="0">
                <a:effectLst>
                  <a:glow rad="101600">
                    <a:srgbClr val="C00000">
                      <a:alpha val="60000"/>
                    </a:srgbClr>
                  </a:glow>
                  <a:outerShdw blurRad="38100" dist="38100" dir="2700000" algn="tl">
                    <a:srgbClr val="000000">
                      <a:alpha val="43137"/>
                    </a:srgbClr>
                  </a:outerShdw>
                </a:effectLst>
              </a:rPr>
              <a:t> se encuentra en las tierras bajas del sur de Inglaterra, a unos 120 kilómetros de Londres. Es uno de los yacimientos arqueológicos más fascinantes, pero menos comprendidos en el mundo.</a:t>
            </a:r>
          </a:p>
        </p:txBody>
      </p:sp>
    </p:spTree>
  </p:cSld>
  <p:clrMapOvr>
    <a:masterClrMapping/>
  </p:clrMapOvr>
  <mc:AlternateContent xmlns:mc="http://schemas.openxmlformats.org/markup-compatibility/2006">
    <mc:Choice xmlns:p14="http://schemas.microsoft.com/office/powerpoint/2010/main" Requires="p14">
      <p:transition spd="slow" p14:dur="2500" advTm="30000">
        <p14:vortex dir="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28674"/>
                                        </p:tgtEl>
                                      </p:cBhvr>
                                    </p:animEffect>
                                    <p:set>
                                      <p:cBhvr>
                                        <p:cTn id="7" dur="1" fill="hold">
                                          <p:stCondLst>
                                            <p:cond delay="2999"/>
                                          </p:stCondLst>
                                        </p:cTn>
                                        <p:tgtEl>
                                          <p:spTgt spid="28674"/>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3000"/>
                                        <p:tgtEl>
                                          <p:spTgt spid="28674"/>
                                        </p:tgtEl>
                                        <p:attrNameLst>
                                          <p:attrName>ppt_w</p:attrName>
                                        </p:attrNameLst>
                                      </p:cBhvr>
                                      <p:tavLst>
                                        <p:tav tm="0">
                                          <p:val>
                                            <p:strVal val="ppt_w"/>
                                          </p:val>
                                        </p:tav>
                                        <p:tav tm="100000">
                                          <p:val>
                                            <p:fltVal val="0"/>
                                          </p:val>
                                        </p:tav>
                                      </p:tavLst>
                                    </p:anim>
                                    <p:anim calcmode="lin" valueType="num">
                                      <p:cBhvr>
                                        <p:cTn id="10" dur="3000"/>
                                        <p:tgtEl>
                                          <p:spTgt spid="28674"/>
                                        </p:tgtEl>
                                        <p:attrNameLst>
                                          <p:attrName>ppt_h</p:attrName>
                                        </p:attrNameLst>
                                      </p:cBhvr>
                                      <p:tavLst>
                                        <p:tav tm="0">
                                          <p:val>
                                            <p:strVal val="ppt_h"/>
                                          </p:val>
                                        </p:tav>
                                        <p:tav tm="100000">
                                          <p:val>
                                            <p:fltVal val="0"/>
                                          </p:val>
                                        </p:tav>
                                      </p:tavLst>
                                    </p:anim>
                                    <p:set>
                                      <p:cBhvr>
                                        <p:cTn id="11" dur="1" fill="hold">
                                          <p:stCondLst>
                                            <p:cond delay="2999"/>
                                          </p:stCondLst>
                                        </p:cTn>
                                        <p:tgtEl>
                                          <p:spTgt spid="28674"/>
                                        </p:tgtEl>
                                        <p:attrNameLst>
                                          <p:attrName>style.visibility</p:attrName>
                                        </p:attrNameLst>
                                      </p:cBhvr>
                                      <p:to>
                                        <p:strVal val="hidden"/>
                                      </p:to>
                                    </p:set>
                                  </p:childTnLst>
                                </p:cTn>
                              </p:par>
                              <p:par>
                                <p:cTn id="12" presetID="8" presetClass="exit" presetSubtype="32" fill="hold" nodeType="withEffect">
                                  <p:stCondLst>
                                    <p:cond delay="0"/>
                                  </p:stCondLst>
                                  <p:childTnLst>
                                    <p:animEffect transition="out" filter="diamond(out)">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10"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3000"/>
                                        <p:tgtEl>
                                          <p:spTgt spid="4"/>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7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857250" y="4929188"/>
            <a:ext cx="7215188" cy="64611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Varias personas forman un círculo con sus manos sobre una de las rocas del monumento </a:t>
            </a:r>
            <a:r>
              <a:rPr lang="es-ES" b="1" dirty="0" err="1">
                <a:effectLst>
                  <a:glow rad="101600">
                    <a:srgbClr val="C00000">
                      <a:alpha val="60000"/>
                    </a:srgbClr>
                  </a:glow>
                  <a:outerShdw blurRad="38100" dist="38100" dir="2700000" algn="tl">
                    <a:srgbClr val="000000">
                      <a:alpha val="43137"/>
                    </a:srgbClr>
                  </a:outerShdw>
                </a:effectLst>
              </a:rPr>
              <a:t>Stonehenge</a:t>
            </a:r>
            <a:r>
              <a:rPr lang="es-ES" b="1" dirty="0">
                <a:effectLst>
                  <a:glow rad="101600">
                    <a:srgbClr val="C00000">
                      <a:alpha val="60000"/>
                    </a:srgbClr>
                  </a:glow>
                  <a:outerShdw blurRad="38100" dist="38100" dir="2700000" algn="tl">
                    <a:srgbClr val="000000">
                      <a:alpha val="43137"/>
                    </a:srgbClr>
                  </a:outerShdw>
                </a:effectLst>
              </a:rPr>
              <a:t> en </a:t>
            </a:r>
            <a:r>
              <a:rPr lang="es-ES" b="1" dirty="0" err="1">
                <a:effectLst>
                  <a:glow rad="101600">
                    <a:srgbClr val="C00000">
                      <a:alpha val="60000"/>
                    </a:srgbClr>
                  </a:glow>
                  <a:outerShdw blurRad="38100" dist="38100" dir="2700000" algn="tl">
                    <a:srgbClr val="000000">
                      <a:alpha val="43137"/>
                    </a:srgbClr>
                  </a:outerShdw>
                </a:effectLst>
              </a:rPr>
              <a:t>Wiltshie</a:t>
            </a:r>
            <a:r>
              <a:rPr lang="es-ES" b="1" dirty="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7000">
        <p14:vortex dir="d"/>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31" presetClass="entr" presetSubtype="0" fill="hold" nodeType="withEffect">
                                  <p:stCondLst>
                                    <p:cond delay="0"/>
                                  </p:stCondLst>
                                  <p:iterate type="lt">
                                    <p:tmPct val="5000"/>
                                  </p:iterate>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fltVal val="0"/>
                                          </p:val>
                                        </p:tav>
                                        <p:tav tm="100000">
                                          <p:val>
                                            <p:strVal val="#ppt_w"/>
                                          </p:val>
                                        </p:tav>
                                      </p:tavLst>
                                    </p:anim>
                                    <p:anim calcmode="lin" valueType="num">
                                      <p:cBhvr>
                                        <p:cTn id="17" dur="3000" fill="hold"/>
                                        <p:tgtEl>
                                          <p:spTgt spid="2"/>
                                        </p:tgtEl>
                                        <p:attrNameLst>
                                          <p:attrName>ppt_h</p:attrName>
                                        </p:attrNameLst>
                                      </p:cBhvr>
                                      <p:tavLst>
                                        <p:tav tm="0">
                                          <p:val>
                                            <p:fltVal val="0"/>
                                          </p:val>
                                        </p:tav>
                                        <p:tav tm="100000">
                                          <p:val>
                                            <p:strVal val="#ppt_h"/>
                                          </p:val>
                                        </p:tav>
                                      </p:tavLst>
                                    </p:anim>
                                    <p:anim calcmode="lin" valueType="num">
                                      <p:cBhvr>
                                        <p:cTn id="18" dur="3000" fill="hold"/>
                                        <p:tgtEl>
                                          <p:spTgt spid="2"/>
                                        </p:tgtEl>
                                        <p:attrNameLst>
                                          <p:attrName>style.rotation</p:attrName>
                                        </p:attrNameLst>
                                      </p:cBhvr>
                                      <p:tavLst>
                                        <p:tav tm="0">
                                          <p:val>
                                            <p:fltVal val="90"/>
                                          </p:val>
                                        </p:tav>
                                        <p:tav tm="100000">
                                          <p:val>
                                            <p:fltVal val="0"/>
                                          </p:val>
                                        </p:tav>
                                      </p:tavLst>
                                    </p:anim>
                                    <p:animEffect transition="in" filter="fade">
                                      <p:cBhvr>
                                        <p:cTn id="19" dur="3000"/>
                                        <p:tgtEl>
                                          <p:spTgt spid="2"/>
                                        </p:tgtEl>
                                      </p:cBhvr>
                                    </p:animEffect>
                                  </p:childTnLst>
                                </p:cTn>
                              </p:par>
                              <p:par>
                                <p:cTn id="20" presetID="23" presetClass="entr" presetSubtype="288" fill="hold" nodeType="withEffect">
                                  <p:stCondLst>
                                    <p:cond delay="0"/>
                                  </p:stCondLst>
                                  <p:iterate type="lt">
                                    <p:tmPct val="0"/>
                                  </p:iterate>
                                  <p:childTnLst>
                                    <p:set>
                                      <p:cBhvr>
                                        <p:cTn id="21" dur="1" fill="hold">
                                          <p:stCondLst>
                                            <p:cond delay="0"/>
                                          </p:stCondLst>
                                        </p:cTn>
                                        <p:tgtEl>
                                          <p:spTgt spid="2"/>
                                        </p:tgtEl>
                                        <p:attrNameLst>
                                          <p:attrName>style.visibility</p:attrName>
                                        </p:attrNameLst>
                                      </p:cBhvr>
                                      <p:to>
                                        <p:strVal val="visible"/>
                                      </p:to>
                                    </p:set>
                                    <p:anim calcmode="lin" valueType="num">
                                      <p:cBhvr>
                                        <p:cTn id="22" dur="3000" fill="hold"/>
                                        <p:tgtEl>
                                          <p:spTgt spid="2"/>
                                        </p:tgtEl>
                                        <p:attrNameLst>
                                          <p:attrName>ppt_w</p:attrName>
                                        </p:attrNameLst>
                                      </p:cBhvr>
                                      <p:tavLst>
                                        <p:tav tm="0">
                                          <p:val>
                                            <p:strVal val="4/3*#ppt_w"/>
                                          </p:val>
                                        </p:tav>
                                        <p:tav tm="100000">
                                          <p:val>
                                            <p:strVal val="#ppt_w"/>
                                          </p:val>
                                        </p:tav>
                                      </p:tavLst>
                                    </p:anim>
                                    <p:anim calcmode="lin" valueType="num">
                                      <p:cBhvr>
                                        <p:cTn id="23" dur="3000" fill="hold"/>
                                        <p:tgtEl>
                                          <p:spTgt spid="2"/>
                                        </p:tgtEl>
                                        <p:attrNameLst>
                                          <p:attrName>ppt_h</p:attrName>
                                        </p:attrNameLst>
                                      </p:cBhvr>
                                      <p:tavLst>
                                        <p:tav tm="0">
                                          <p:val>
                                            <p:strVal val="4/3*#ppt_h"/>
                                          </p:val>
                                        </p:tav>
                                        <p:tav tm="100000">
                                          <p:val>
                                            <p:strVal val="#ppt_h"/>
                                          </p:val>
                                        </p:tav>
                                      </p:tavLst>
                                    </p:anim>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3 Laguna de la Recomba primavera 200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4" name="1 Imagen" descr="33 Laguna de la Recomba primavera 2009.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642938" y="4572000"/>
            <a:ext cx="7786687"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Un hombre abraza una de las rocas de </a:t>
            </a:r>
            <a:r>
              <a:rPr lang="es-ES" b="1" dirty="0" err="1">
                <a:effectLst>
                  <a:glow rad="101600">
                    <a:srgbClr val="C00000">
                      <a:alpha val="60000"/>
                    </a:srgbClr>
                  </a:glow>
                  <a:outerShdw blurRad="38100" dist="38100" dir="2700000" algn="tl">
                    <a:srgbClr val="000000">
                      <a:alpha val="43137"/>
                    </a:srgbClr>
                  </a:outerShdw>
                </a:effectLst>
              </a:rPr>
              <a:t>Stonehenge</a:t>
            </a:r>
            <a:r>
              <a:rPr lang="es-ES" b="1" dirty="0">
                <a:effectLst>
                  <a:glow rad="101600">
                    <a:srgbClr val="C00000">
                      <a:alpha val="60000"/>
                    </a:srgbClr>
                  </a:glow>
                  <a:outerShdw blurRad="38100" dist="38100" dir="2700000" algn="tl">
                    <a:srgbClr val="000000">
                      <a:alpha val="43137"/>
                    </a:srgbClr>
                  </a:outerShdw>
                </a:effectLst>
              </a:rPr>
              <a:t>. El festival es una tradición desde hace miles de años y celebra que el sol se encuentra en su máxima elevación.</a:t>
            </a:r>
          </a:p>
        </p:txBody>
      </p:sp>
    </p:spTree>
  </p:cSld>
  <p:clrMapOvr>
    <a:masterClrMapping/>
  </p:clrMapOvr>
  <mc:AlternateContent xmlns:mc="http://schemas.openxmlformats.org/markup-compatibility/2006">
    <mc:Choice xmlns:p14="http://schemas.microsoft.com/office/powerpoint/2010/main" Requires="p14">
      <p:transition spd="slow" p14:dur="2500" advTm="20000">
        <p14:vortex dir="d"/>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3000"/>
                                        <p:tgtEl>
                                          <p:spTgt spid="33794"/>
                                        </p:tgtEl>
                                      </p:cBhvr>
                                    </p:animEffect>
                                    <p:set>
                                      <p:cBhvr>
                                        <p:cTn id="7" dur="1" fill="hold">
                                          <p:stCondLst>
                                            <p:cond delay="2999"/>
                                          </p:stCondLst>
                                        </p:cTn>
                                        <p:tgtEl>
                                          <p:spTgt spid="33794"/>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33794"/>
                                        </p:tgtEl>
                                        <p:attrNameLst>
                                          <p:attrName>ppt_w</p:attrName>
                                        </p:attrNameLst>
                                      </p:cBhvr>
                                      <p:tavLst>
                                        <p:tav tm="0">
                                          <p:val>
                                            <p:strVal val="ppt_w"/>
                                          </p:val>
                                        </p:tav>
                                        <p:tav tm="100000">
                                          <p:val>
                                            <p:fltVal val="0"/>
                                          </p:val>
                                        </p:tav>
                                      </p:tavLst>
                                    </p:anim>
                                    <p:anim calcmode="lin" valueType="num">
                                      <p:cBhvr>
                                        <p:cTn id="10" dur="3000"/>
                                        <p:tgtEl>
                                          <p:spTgt spid="33794"/>
                                        </p:tgtEl>
                                        <p:attrNameLst>
                                          <p:attrName>ppt_h</p:attrName>
                                        </p:attrNameLst>
                                      </p:cBhvr>
                                      <p:tavLst>
                                        <p:tav tm="0">
                                          <p:val>
                                            <p:strVal val="ppt_h"/>
                                          </p:val>
                                        </p:tav>
                                        <p:tav tm="100000">
                                          <p:val>
                                            <p:strVal val="ppt_h"/>
                                          </p:val>
                                        </p:tav>
                                      </p:tavLst>
                                    </p:anim>
                                    <p:set>
                                      <p:cBhvr>
                                        <p:cTn id="11" dur="1" fill="hold">
                                          <p:stCondLst>
                                            <p:cond delay="2999"/>
                                          </p:stCondLst>
                                        </p:cTn>
                                        <p:tgtEl>
                                          <p:spTgt spid="33794"/>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4/3*#ppt_w"/>
                                          </p:val>
                                        </p:tav>
                                        <p:tav tm="100000">
                                          <p:val>
                                            <p:strVal val="#ppt_w"/>
                                          </p:val>
                                        </p:tav>
                                      </p:tavLst>
                                    </p:anim>
                                    <p:anim calcmode="lin" valueType="num">
                                      <p:cBhvr>
                                        <p:cTn id="15" dur="3000" fill="hold"/>
                                        <p:tgtEl>
                                          <p:spTgt spid="3"/>
                                        </p:tgtEl>
                                        <p:attrNameLst>
                                          <p:attrName>ppt_h</p:attrName>
                                        </p:attrNameLst>
                                      </p:cBhvr>
                                      <p:tavLst>
                                        <p:tav tm="0">
                                          <p:val>
                                            <p:strVal val="4/3*#ppt_h"/>
                                          </p:val>
                                        </p:tav>
                                        <p:tav tm="100000">
                                          <p:val>
                                            <p:strVal val="#ppt_h"/>
                                          </p:val>
                                        </p:tav>
                                      </p:tavLst>
                                    </p:anim>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05deed81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785813" y="4514850"/>
            <a:ext cx="7643812"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Tres </a:t>
            </a:r>
            <a:r>
              <a:rPr lang="es-ES" b="1" dirty="0" err="1">
                <a:effectLst>
                  <a:glow rad="101600">
                    <a:srgbClr val="C00000">
                      <a:alpha val="60000"/>
                    </a:srgbClr>
                  </a:glow>
                  <a:outerShdw blurRad="38100" dist="38100" dir="2700000" algn="tl">
                    <a:srgbClr val="000000">
                      <a:alpha val="43137"/>
                    </a:srgbClr>
                  </a:outerShdw>
                </a:effectLst>
              </a:rPr>
              <a:t>chamanas</a:t>
            </a:r>
            <a:r>
              <a:rPr lang="es-ES" b="1" dirty="0">
                <a:effectLst>
                  <a:glow rad="101600">
                    <a:srgbClr val="C00000">
                      <a:alpha val="60000"/>
                    </a:srgbClr>
                  </a:glow>
                  <a:outerShdw blurRad="38100" dist="38100" dir="2700000" algn="tl">
                    <a:srgbClr val="000000">
                      <a:alpha val="43137"/>
                    </a:srgbClr>
                  </a:outerShdw>
                </a:effectLst>
              </a:rPr>
              <a:t> acuden al monumento de </a:t>
            </a:r>
            <a:r>
              <a:rPr lang="es-ES" b="1" dirty="0" err="1">
                <a:effectLst>
                  <a:glow rad="101600">
                    <a:srgbClr val="C00000">
                      <a:alpha val="60000"/>
                    </a:srgbClr>
                  </a:glow>
                  <a:outerShdw blurRad="38100" dist="38100" dir="2700000" algn="tl">
                    <a:srgbClr val="000000">
                      <a:alpha val="43137"/>
                    </a:srgbClr>
                  </a:outerShdw>
                </a:effectLst>
              </a:rPr>
              <a:t>Stonehenge</a:t>
            </a:r>
            <a:r>
              <a:rPr lang="es-ES" b="1" dirty="0">
                <a:effectLst>
                  <a:glow rad="101600">
                    <a:srgbClr val="C00000">
                      <a:alpha val="60000"/>
                    </a:srgbClr>
                  </a:glow>
                  <a:outerShdw blurRad="38100" dist="38100" dir="2700000" algn="tl">
                    <a:srgbClr val="000000">
                      <a:alpha val="43137"/>
                    </a:srgbClr>
                  </a:outerShdw>
                </a:effectLst>
              </a:rPr>
              <a:t>, el 21 de junio como todos los años. Han sido encontrados 300 enterramientos de restos humanos previamente </a:t>
            </a:r>
            <a:r>
              <a:rPr lang="es-ES" b="1" dirty="0" err="1">
                <a:effectLst>
                  <a:glow rad="101600">
                    <a:srgbClr val="C00000">
                      <a:alpha val="60000"/>
                    </a:srgbClr>
                  </a:glow>
                  <a:outerShdw blurRad="38100" dist="38100" dir="2700000" algn="tl">
                    <a:srgbClr val="000000">
                      <a:alpha val="43137"/>
                    </a:srgbClr>
                  </a:outerShdw>
                </a:effectLst>
              </a:rPr>
              <a:t>cremados</a:t>
            </a:r>
            <a:r>
              <a:rPr lang="es-ES" b="1" dirty="0">
                <a:effectLst>
                  <a:glow rad="101600">
                    <a:srgbClr val="C00000">
                      <a:alpha val="60000"/>
                    </a:srgbClr>
                  </a:glow>
                  <a:outerShdw blurRad="38100" dist="38100" dir="2700000" algn="tl">
                    <a:srgbClr val="000000">
                      <a:alpha val="43137"/>
                    </a:srgbClr>
                  </a:outerShdw>
                </a:effectLst>
              </a:rPr>
              <a:t>, datados entre el  año 3030     y 2340 a. C.</a:t>
            </a:r>
          </a:p>
        </p:txBody>
      </p:sp>
    </p:spTree>
  </p:cSld>
  <p:clrMapOvr>
    <a:masterClrMapping/>
  </p:clrMapOvr>
  <mc:AlternateContent xmlns:mc="http://schemas.openxmlformats.org/markup-compatibility/2006">
    <mc:Choice xmlns:p14="http://schemas.microsoft.com/office/powerpoint/2010/main" Requires="p14">
      <p:transition spd="slow" p14:dur="2500" advTm="26000">
        <p14:vortex dir="d"/>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outVertical)">
                                      <p:cBhvr>
                                        <p:cTn id="11" dur="4000"/>
                                        <p:tgtEl>
                                          <p:spTgt spid="5"/>
                                        </p:tgtEl>
                                      </p:cBhvr>
                                    </p:animEffect>
                                  </p:childTnLst>
                                </p:cTn>
                              </p:par>
                              <p:par>
                                <p:cTn id="12" presetID="8" presetClass="emph" presetSubtype="0" accel="50000" decel="50000" autoRev="1" fill="hold" nodeType="withEffect">
                                  <p:stCondLst>
                                    <p:cond delay="0"/>
                                  </p:stCondLst>
                                  <p:childTnLst>
                                    <p:animRot by="5400000">
                                      <p:cBhvr>
                                        <p:cTn id="13" dur="2000" fill="hold"/>
                                        <p:tgtEl>
                                          <p:spTgt spid="5"/>
                                        </p:tgtEl>
                                        <p:attrNameLst>
                                          <p:attrName>r</p:attrName>
                                        </p:attrNameLst>
                                      </p:cBhvr>
                                    </p:animRot>
                                  </p:childTnLst>
                                </p:cTn>
                              </p:par>
                              <p:par>
                                <p:cTn id="14" presetID="23" presetClass="entr" presetSubtype="28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4000" fill="hold"/>
                                        <p:tgtEl>
                                          <p:spTgt spid="6"/>
                                        </p:tgtEl>
                                        <p:attrNameLst>
                                          <p:attrName>ppt_w</p:attrName>
                                        </p:attrNameLst>
                                      </p:cBhvr>
                                      <p:tavLst>
                                        <p:tav tm="0">
                                          <p:val>
                                            <p:strVal val="4/3*#ppt_w"/>
                                          </p:val>
                                        </p:tav>
                                        <p:tav tm="100000">
                                          <p:val>
                                            <p:strVal val="#ppt_w"/>
                                          </p:val>
                                        </p:tav>
                                      </p:tavLst>
                                    </p:anim>
                                    <p:anim calcmode="lin" valueType="num">
                                      <p:cBhvr>
                                        <p:cTn id="17" dur="4000" fill="hold"/>
                                        <p:tgtEl>
                                          <p:spTgt spid="6"/>
                                        </p:tgtEl>
                                        <p:attrNameLst>
                                          <p:attrName>ppt_h</p:attrName>
                                        </p:attrNameLst>
                                      </p:cBhvr>
                                      <p:tavLst>
                                        <p:tav tm="0">
                                          <p:val>
                                            <p:strVal val="4/3*#ppt_h"/>
                                          </p:val>
                                        </p:tav>
                                        <p:tav tm="100000">
                                          <p:val>
                                            <p:strVal val="#ppt_h"/>
                                          </p:val>
                                        </p:tav>
                                      </p:tavLst>
                                    </p:anim>
                                  </p:childTnLst>
                                </p:cTn>
                              </p:par>
                              <p:par>
                                <p:cTn id="18" presetID="8" presetClass="entr" presetSubtype="16"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diamond(in)">
                                      <p:cBhvr>
                                        <p:cTn id="20" dur="4000"/>
                                        <p:tgtEl>
                                          <p:spTgt spid="6"/>
                                        </p:tgtEl>
                                      </p:cBhvr>
                                    </p:animEffect>
                                  </p:childTnLst>
                                </p:cTn>
                              </p:par>
                            </p:childTnLst>
                          </p:cTn>
                        </p:par>
                        <p:par>
                          <p:cTn id="21" fill="hold" nodeType="afterGroup">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3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428625" y="4643438"/>
            <a:ext cx="8358188"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Dado el poco número de entierros para un período tan largo, se estima que no se trata de un cementerio para la generalidad de los muertos sino para determinadas personas escogidas.</a:t>
            </a:r>
          </a:p>
        </p:txBody>
      </p:sp>
    </p:spTree>
  </p:cSld>
  <p:clrMapOvr>
    <a:masterClrMapping/>
  </p:clrMapOvr>
  <mc:AlternateContent xmlns:mc="http://schemas.openxmlformats.org/markup-compatibility/2006">
    <mc:Choice xmlns:p14="http://schemas.microsoft.com/office/powerpoint/2010/main" Requires="p14">
      <p:transition spd="slow" p14:dur="2500" advTm="23000">
        <p14:vortex dir="d"/>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out)">
                                      <p:cBhvr>
                                        <p:cTn id="14" dur="3000"/>
                                        <p:tgtEl>
                                          <p:spTgt spid="6"/>
                                        </p:tgtEl>
                                      </p:cBhvr>
                                    </p:animEffect>
                                  </p:childTnLst>
                                </p:cTn>
                              </p:par>
                            </p:childTnLst>
                          </p:cTn>
                        </p:par>
                        <p:par>
                          <p:cTn id="15" fill="hold" nodeType="afterGroup">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870306840_5dceaa61d4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3870306840_5dceaa61d4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28625" y="4514850"/>
            <a:ext cx="842962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piedra era el símbolo de lo eterno; servía para marcar o delimitar puntos energéticos terrenales y hasta para albergar espíritus elementales. Así es que </a:t>
            </a:r>
            <a:r>
              <a:rPr lang="es-ES" b="1" dirty="0" err="1">
                <a:effectLst>
                  <a:glow rad="101600">
                    <a:srgbClr val="C00000">
                      <a:alpha val="60000"/>
                    </a:srgbClr>
                  </a:glow>
                  <a:outerShdw blurRad="38100" dist="38100" dir="2700000" algn="tl">
                    <a:srgbClr val="000000">
                      <a:alpha val="43137"/>
                    </a:srgbClr>
                  </a:outerShdw>
                </a:effectLst>
              </a:rPr>
              <a:t>Stonehenge</a:t>
            </a:r>
            <a:r>
              <a:rPr lang="es-ES" b="1" dirty="0">
                <a:effectLst>
                  <a:glow rad="101600">
                    <a:srgbClr val="C00000">
                      <a:alpha val="60000"/>
                    </a:srgbClr>
                  </a:glow>
                  <a:outerShdw blurRad="38100" dist="38100" dir="2700000" algn="tl">
                    <a:srgbClr val="000000">
                      <a:alpha val="43137"/>
                    </a:srgbClr>
                  </a:outerShdw>
                </a:effectLst>
              </a:rPr>
              <a:t> podría haber sido utilizada junto con </a:t>
            </a:r>
            <a:r>
              <a:rPr lang="es-ES" b="1" dirty="0" err="1">
                <a:effectLst>
                  <a:glow rad="101600">
                    <a:srgbClr val="C00000">
                      <a:alpha val="60000"/>
                    </a:srgbClr>
                  </a:glow>
                  <a:outerShdw blurRad="38100" dist="38100" dir="2700000" algn="tl">
                    <a:srgbClr val="000000">
                      <a:alpha val="43137"/>
                    </a:srgbClr>
                  </a:outerShdw>
                </a:effectLst>
              </a:rPr>
              <a:t>Woodhenge</a:t>
            </a:r>
            <a:r>
              <a:rPr lang="es-ES" b="1" dirty="0">
                <a:effectLst>
                  <a:glow rad="101600">
                    <a:srgbClr val="C00000">
                      <a:alpha val="60000"/>
                    </a:srgbClr>
                  </a:glow>
                  <a:outerShdw blurRad="38100" dist="38100" dir="2700000" algn="tl">
                    <a:srgbClr val="000000">
                      <a:alpha val="43137"/>
                    </a:srgbClr>
                  </a:outerShdw>
                </a:effectLst>
              </a:rPr>
              <a:t> en ceremonias religiosas de culto a los muertos y a la vida.</a:t>
            </a:r>
          </a:p>
        </p:txBody>
      </p:sp>
    </p:spTree>
  </p:cSld>
  <p:clrMapOvr>
    <a:masterClrMapping/>
  </p:clrMapOvr>
  <mc:AlternateContent xmlns:mc="http://schemas.openxmlformats.org/markup-compatibility/2006">
    <mc:Choice xmlns:p14="http://schemas.microsoft.com/office/powerpoint/2010/main" Requires="p14">
      <p:transition spd="slow" p14:dur="2500" advTm="30000">
        <p14:vortex dir="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8" presetClass="emph" presetSubtype="0" fill="hold" nodeType="withEffect">
                                  <p:stCondLst>
                                    <p:cond delay="0"/>
                                  </p:stCondLst>
                                  <p:childTnLst>
                                    <p:animRot by="5400000">
                                      <p:cBhvr>
                                        <p:cTn id="20" dur="1000" fill="hold"/>
                                        <p:tgtEl>
                                          <p:spTgt spid="6"/>
                                        </p:tgtEl>
                                        <p:attrNameLst>
                                          <p:attrName>r</p:attrName>
                                        </p:attrNameLst>
                                      </p:cBhvr>
                                    </p:animRot>
                                  </p:childTnLst>
                                </p:cTn>
                              </p:par>
                              <p:par>
                                <p:cTn id="21" presetID="8" presetClass="emph" presetSubtype="0" fill="hold" nodeType="withEffect">
                                  <p:stCondLst>
                                    <p:cond delay="1000"/>
                                  </p:stCondLst>
                                  <p:childTnLst>
                                    <p:animRot by="-5400000">
                                      <p:cBhvr>
                                        <p:cTn id="22" dur="2000" fill="hold"/>
                                        <p:tgtEl>
                                          <p:spTgt spid="6"/>
                                        </p:tgtEl>
                                        <p:attrNameLst>
                                          <p:attrName>r</p:attrName>
                                        </p:attrNameLst>
                                      </p:cBhvr>
                                    </p:animRo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descr="34 Laguna de la Recomba y ruinas iglesia S. Pedro 2009.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34 Laguna de la Recomba y ruinas iglesia S. Pedro 200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428625" y="4929188"/>
            <a:ext cx="7929563" cy="64611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Una pareja meditando durante la celebración del día más largo del año en el monumento </a:t>
            </a:r>
            <a:r>
              <a:rPr lang="es-ES" b="1" dirty="0" err="1">
                <a:effectLst>
                  <a:glow rad="101600">
                    <a:srgbClr val="C00000">
                      <a:alpha val="60000"/>
                    </a:srgbClr>
                  </a:glow>
                  <a:outerShdw blurRad="38100" dist="38100" dir="2700000" algn="tl">
                    <a:srgbClr val="000000">
                      <a:alpha val="43137"/>
                    </a:srgbClr>
                  </a:outerShdw>
                </a:effectLst>
              </a:rPr>
              <a:t>Stonehenge</a:t>
            </a:r>
            <a:r>
              <a:rPr lang="es-ES" b="1" dirty="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500" advTm="16000">
        <p14:shred pattern="rectang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linds(vertical)">
                                      <p:cBhvr>
                                        <p:cTn id="7" dur="3000"/>
                                        <p:tgtEl>
                                          <p:spTgt spid="29698"/>
                                        </p:tgtEl>
                                      </p:cBhvr>
                                    </p:animEffect>
                                  </p:childTnLst>
                                </p:cTn>
                              </p:par>
                              <p:par>
                                <p:cTn id="8" presetID="16" presetClass="entr" presetSubtype="37" fill="hold" nodeType="withEffect">
                                  <p:stCondLst>
                                    <p:cond delay="0"/>
                                  </p:stCondLst>
                                  <p:childTnLst>
                                    <p:set>
                                      <p:cBhvr>
                                        <p:cTn id="9" dur="1" fill="hold">
                                          <p:stCondLst>
                                            <p:cond delay="0"/>
                                          </p:stCondLst>
                                        </p:cTn>
                                        <p:tgtEl>
                                          <p:spTgt spid="29698"/>
                                        </p:tgtEl>
                                        <p:attrNameLst>
                                          <p:attrName>style.visibility</p:attrName>
                                        </p:attrNameLst>
                                      </p:cBhvr>
                                      <p:to>
                                        <p:strVal val="visible"/>
                                      </p:to>
                                    </p:set>
                                    <p:animEffect transition="in" filter="barn(outVertical)">
                                      <p:cBhvr>
                                        <p:cTn id="10" dur="3000"/>
                                        <p:tgtEl>
                                          <p:spTgt spid="29698"/>
                                        </p:tgtEl>
                                      </p:cBhvr>
                                    </p:animEffect>
                                  </p:childTnLst>
                                </p:cTn>
                              </p:par>
                              <p:par>
                                <p:cTn id="11" presetID="17" presetClass="exit" presetSubtype="1" fill="hold" nodeType="withEffect">
                                  <p:stCondLst>
                                    <p:cond delay="0"/>
                                  </p:stCondLst>
                                  <p:childTnLst>
                                    <p:anim calcmode="lin" valueType="num">
                                      <p:cBhvr>
                                        <p:cTn id="12" dur="3000"/>
                                        <p:tgtEl>
                                          <p:spTgt spid="3"/>
                                        </p:tgtEl>
                                        <p:attrNameLst>
                                          <p:attrName>ppt_x</p:attrName>
                                        </p:attrNameLst>
                                      </p:cBhvr>
                                      <p:tavLst>
                                        <p:tav tm="0">
                                          <p:val>
                                            <p:strVal val="ppt_x"/>
                                          </p:val>
                                        </p:tav>
                                        <p:tav tm="100000">
                                          <p:val>
                                            <p:strVal val="ppt_x"/>
                                          </p:val>
                                        </p:tav>
                                      </p:tavLst>
                                    </p:anim>
                                    <p:anim calcmode="lin" valueType="num">
                                      <p:cBhvr>
                                        <p:cTn id="13" dur="3000"/>
                                        <p:tgtEl>
                                          <p:spTgt spid="3"/>
                                        </p:tgtEl>
                                        <p:attrNameLst>
                                          <p:attrName>ppt_y</p:attrName>
                                        </p:attrNameLst>
                                      </p:cBhvr>
                                      <p:tavLst>
                                        <p:tav tm="0">
                                          <p:val>
                                            <p:strVal val="ppt_y"/>
                                          </p:val>
                                        </p:tav>
                                        <p:tav tm="100000">
                                          <p:val>
                                            <p:strVal val="ppt_y-ppt_h/2"/>
                                          </p:val>
                                        </p:tav>
                                      </p:tavLst>
                                    </p:anim>
                                    <p:anim calcmode="lin" valueType="num">
                                      <p:cBhvr>
                                        <p:cTn id="14" dur="3000"/>
                                        <p:tgtEl>
                                          <p:spTgt spid="3"/>
                                        </p:tgtEl>
                                        <p:attrNameLst>
                                          <p:attrName>ppt_w</p:attrName>
                                        </p:attrNameLst>
                                      </p:cBhvr>
                                      <p:tavLst>
                                        <p:tav tm="0">
                                          <p:val>
                                            <p:strVal val="ppt_w"/>
                                          </p:val>
                                        </p:tav>
                                        <p:tav tm="100000">
                                          <p:val>
                                            <p:strVal val="ppt_w"/>
                                          </p:val>
                                        </p:tav>
                                      </p:tavLst>
                                    </p:anim>
                                    <p:anim calcmode="lin" valueType="num">
                                      <p:cBhvr>
                                        <p:cTn id="15" dur="3000"/>
                                        <p:tgtEl>
                                          <p:spTgt spid="3"/>
                                        </p:tgtEl>
                                        <p:attrNameLst>
                                          <p:attrName>ppt_h</p:attrName>
                                        </p:attrNameLst>
                                      </p:cBhvr>
                                      <p:tavLst>
                                        <p:tav tm="0">
                                          <p:val>
                                            <p:strVal val="ppt_h"/>
                                          </p:val>
                                        </p:tav>
                                        <p:tav tm="100000">
                                          <p:val>
                                            <p:fltVal val="0"/>
                                          </p:val>
                                        </p:tav>
                                      </p:tavLst>
                                    </p:anim>
                                    <p:set>
                                      <p:cBhvr>
                                        <p:cTn id="16" dur="1" fill="hold">
                                          <p:stCondLst>
                                            <p:cond delay="2999"/>
                                          </p:stCondLst>
                                        </p:cTn>
                                        <p:tgtEl>
                                          <p:spTgt spid="3"/>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3"/>
                                        </p:tgtEl>
                                      </p:cBhvr>
                                    </p:animEffect>
                                    <p:set>
                                      <p:cBhvr>
                                        <p:cTn id="19" dur="1" fill="hold">
                                          <p:stCondLst>
                                            <p:cond delay="2999"/>
                                          </p:stCondLst>
                                        </p:cTn>
                                        <p:tgtEl>
                                          <p:spTgt spid="3"/>
                                        </p:tgtEl>
                                        <p:attrNameLst>
                                          <p:attrName>style.visibility</p:attrName>
                                        </p:attrNameLst>
                                      </p:cBhvr>
                                      <p:to>
                                        <p:strVal val="hidden"/>
                                      </p:to>
                                    </p:set>
                                  </p:childTnLst>
                                </p:cTn>
                              </p:par>
                            </p:childTnLst>
                          </p:cTn>
                        </p:par>
                        <p:par>
                          <p:cTn id="20" fill="hold" nodeType="afterGroup">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2321361493_49777b790e_b.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9525"/>
            <a:ext cx="9144000" cy="5692775"/>
          </a:xfrm>
        </p:spPr>
      </p:pic>
      <p:pic>
        <p:nvPicPr>
          <p:cNvPr id="5" name="3 Marcador de contenido" descr="12321361493_49777b790e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428625" y="4514850"/>
            <a:ext cx="8501063" cy="1200150"/>
          </a:xfrm>
          <a:prstGeom prst="rect">
            <a:avLst/>
          </a:prstGeom>
          <a:noFill/>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Stonehenge</a:t>
            </a:r>
            <a:r>
              <a:rPr lang="es-ES" b="1" dirty="0">
                <a:effectLst>
                  <a:glow rad="101600">
                    <a:schemeClr val="accent2">
                      <a:satMod val="175000"/>
                      <a:alpha val="40000"/>
                    </a:schemeClr>
                  </a:glow>
                  <a:outerShdw blurRad="38100" dist="38100" dir="2700000" algn="tl">
                    <a:srgbClr val="000000">
                      <a:alpha val="43137"/>
                    </a:srgbClr>
                  </a:outerShdw>
                </a:effectLst>
              </a:rPr>
              <a:t> es sólo uno más de los muchos círculos de piedras que se construyeron en la Gran Bretaña neolítica. No obstante, este círculo de megalitos (piedras grandes) en concreto lleva cientos de años fascinando a los especialistas. Habiendo sido objeto de muchos mitos y supersticiones.</a:t>
            </a:r>
          </a:p>
        </p:txBody>
      </p:sp>
    </p:spTree>
  </p:cSld>
  <p:clrMapOvr>
    <a:masterClrMapping/>
  </p:clrMapOvr>
  <mc:AlternateContent xmlns:mc="http://schemas.openxmlformats.org/markup-compatibility/2006">
    <mc:Choice xmlns:p14="http://schemas.microsoft.com/office/powerpoint/2010/main" Requires="p14">
      <p:transition spd="slow" p14:dur="2500" advTm="32000">
        <p14:shred pattern="rectang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lourful-flowers-decoration-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clourful-flowers-decoration-1024x7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71500" y="4514850"/>
            <a:ext cx="8215313"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Todos los que visitan el monumento hoy día quedan impresionados por las gigantescas piedras erguidas, un efecto que debió de ser mucho más apabullante para las personas del Neolítico que lo construyeron, hace 4.000 años.</a:t>
            </a:r>
          </a:p>
        </p:txBody>
      </p:sp>
    </p:spTree>
  </p:cSld>
  <p:clrMapOvr>
    <a:masterClrMapping/>
  </p:clrMapOvr>
  <mc:AlternateContent xmlns:mc="http://schemas.openxmlformats.org/markup-compatibility/2006">
    <mc:Choice xmlns:p14="http://schemas.microsoft.com/office/powerpoint/2010/main" Requires="p14">
      <p:transition spd="slow" p14:dur="2500" advTm="26000">
        <p14:shred pattern="rectang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3" presetClass="exit" presetSubtype="5" fill="hold" nodeType="withEffect">
                                  <p:stCondLst>
                                    <p:cond delay="0"/>
                                  </p:stCondLst>
                                  <p:childTnLst>
                                    <p:animEffect transition="out" filter="blinds(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4"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out)">
                                      <p:cBhvr>
                                        <p:cTn id="14" dur="3000"/>
                                        <p:tgtEl>
                                          <p:spTgt spid="4"/>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MIS COSAS\DOCUMENTOS ANA\PAISAJES\NEVADOS\Nueva carpeta\1040203__red-rose-for-winter_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2050" name="Picture 2" descr="F:\MIS COSAS\DOCUMENTOS ANA\PAISAJES\NEVADOS\Nueva carpeta\1040203__red-rose-for-winter_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357188" y="4791075"/>
            <a:ext cx="8358187"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imagen que la mayoría de la gente tiene de </a:t>
            </a:r>
            <a:r>
              <a:rPr lang="es-ES" b="1" dirty="0" err="1">
                <a:effectLst>
                  <a:glow rad="101600">
                    <a:srgbClr val="C00000">
                      <a:alpha val="60000"/>
                    </a:srgbClr>
                  </a:glow>
                  <a:outerShdw blurRad="38100" dist="38100" dir="2700000" algn="tl">
                    <a:srgbClr val="000000">
                      <a:alpha val="43137"/>
                    </a:srgbClr>
                  </a:outerShdw>
                </a:effectLst>
              </a:rPr>
              <a:t>Stonehenge</a:t>
            </a:r>
            <a:r>
              <a:rPr lang="es-ES" b="1" dirty="0">
                <a:effectLst>
                  <a:glow rad="101600">
                    <a:srgbClr val="C00000">
                      <a:alpha val="60000"/>
                    </a:srgbClr>
                  </a:glow>
                  <a:outerShdw blurRad="38100" dist="38100" dir="2700000" algn="tl">
                    <a:srgbClr val="000000">
                      <a:alpha val="43137"/>
                    </a:srgbClr>
                  </a:outerShdw>
                </a:effectLst>
              </a:rPr>
              <a:t>, la de un círculo de piedras erguidas que sirven de base a otras piedras horizontales o dinteles, es sólo parte de un monumento mucho más grande y complejo.</a:t>
            </a:r>
          </a:p>
        </p:txBody>
      </p:sp>
    </p:spTree>
  </p:cSld>
  <p:clrMapOvr>
    <a:masterClrMapping/>
  </p:clrMapOvr>
  <mc:AlternateContent xmlns:mc="http://schemas.openxmlformats.org/markup-compatibility/2006">
    <mc:Choice xmlns:p14="http://schemas.microsoft.com/office/powerpoint/2010/main" Requires="p14">
      <p:transition spd="slow" p14:dur="2500" advTm="25000">
        <p14:shred pattern="rectangl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nodeType="withEffect">
                                  <p:stCondLst>
                                    <p:cond delay="0"/>
                                  </p:stCondLst>
                                  <p:childTnLst>
                                    <p:anim calcmode="lin" valueType="num">
                                      <p:cBhvr>
                                        <p:cTn id="6" dur="3000"/>
                                        <p:tgtEl>
                                          <p:spTgt spid="2050"/>
                                        </p:tgtEl>
                                        <p:attrNameLst>
                                          <p:attrName>ppt_w</p:attrName>
                                        </p:attrNameLst>
                                      </p:cBhvr>
                                      <p:tavLst>
                                        <p:tav tm="0">
                                          <p:val>
                                            <p:strVal val="ppt_w"/>
                                          </p:val>
                                        </p:tav>
                                        <p:tav tm="100000">
                                          <p:val>
                                            <p:fltVal val="0"/>
                                          </p:val>
                                        </p:tav>
                                      </p:tavLst>
                                    </p:anim>
                                    <p:anim calcmode="lin" valueType="num">
                                      <p:cBhvr>
                                        <p:cTn id="7" dur="3000"/>
                                        <p:tgtEl>
                                          <p:spTgt spid="2050"/>
                                        </p:tgtEl>
                                        <p:attrNameLst>
                                          <p:attrName>ppt_h</p:attrName>
                                        </p:attrNameLst>
                                      </p:cBhvr>
                                      <p:tavLst>
                                        <p:tav tm="0">
                                          <p:val>
                                            <p:strVal val="ppt_h"/>
                                          </p:val>
                                        </p:tav>
                                        <p:tav tm="100000">
                                          <p:val>
                                            <p:strVal val="ppt_h"/>
                                          </p:val>
                                        </p:tav>
                                      </p:tavLst>
                                    </p:anim>
                                    <p:set>
                                      <p:cBhvr>
                                        <p:cTn id="8" dur="1" fill="hold">
                                          <p:stCondLst>
                                            <p:cond delay="2999"/>
                                          </p:stCondLst>
                                        </p:cTn>
                                        <p:tgtEl>
                                          <p:spTgt spid="2050"/>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3000"/>
                                        <p:tgtEl>
                                          <p:spTgt spid="2050"/>
                                        </p:tgtEl>
                                      </p:cBhvr>
                                    </p:animEffect>
                                    <p:set>
                                      <p:cBhvr>
                                        <p:cTn id="11" dur="1" fill="hold">
                                          <p:stCondLst>
                                            <p:cond delay="2999"/>
                                          </p:stCondLst>
                                        </p:cTn>
                                        <p:tgtEl>
                                          <p:spTgt spid="2050"/>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Ana María\Escritorio\ttSin títul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Documents and Settings\Ana María\Escritorio\ttSin títul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Proceso"/>
          <p:cNvSpPr/>
          <p:nvPr/>
        </p:nvSpPr>
        <p:spPr>
          <a:xfrm>
            <a:off x="0" y="0"/>
            <a:ext cx="9144000" cy="5715000"/>
          </a:xfrm>
          <a:prstGeom prst="flowChartProcess">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0" y="0"/>
            <a:ext cx="9144000" cy="5715000"/>
          </a:xfrm>
          <a:prstGeom prst="flowChartProcess">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CuadroTexto"/>
          <p:cNvSpPr txBox="1"/>
          <p:nvPr/>
        </p:nvSpPr>
        <p:spPr>
          <a:xfrm>
            <a:off x="285750" y="4514850"/>
            <a:ext cx="8643938"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Colocar estas grandes piedras en su sitio fue un notable logro de ingeniería. En primer lugar, desde 30 kilómetros de distancia se trajeron las piedras. Nadie sabe con seguridad cómo se hizo, pero parece que cuando el suelo estaba duro se transportaron sobre rodillos durante los meses de invierno.</a:t>
            </a:r>
          </a:p>
        </p:txBody>
      </p:sp>
    </p:spTree>
  </p:cSld>
  <p:clrMapOvr>
    <a:masterClrMapping/>
  </p:clrMapOvr>
  <mc:AlternateContent xmlns:mc="http://schemas.openxmlformats.org/markup-compatibility/2006">
    <mc:Choice xmlns:p14="http://schemas.microsoft.com/office/powerpoint/2010/main" Requires="p14">
      <p:transition spd="slow" p14:dur="2500" advTm="32000">
        <p14:shred pattern="rectang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23" presetClass="exit" presetSubtype="288" fill="hold" grpId="1" nodeType="withEffect">
                                  <p:stCondLst>
                                    <p:cond delay="0"/>
                                  </p:stCondLst>
                                  <p:childTnLst>
                                    <p:anim calcmode="lin" valueType="num">
                                      <p:cBhvr>
                                        <p:cTn id="9" dur="2000"/>
                                        <p:tgtEl>
                                          <p:spTgt spid="3"/>
                                        </p:tgtEl>
                                        <p:attrNameLst>
                                          <p:attrName>ppt_w</p:attrName>
                                        </p:attrNameLst>
                                      </p:cBhvr>
                                      <p:tavLst>
                                        <p:tav tm="0">
                                          <p:val>
                                            <p:strVal val="ppt_w"/>
                                          </p:val>
                                        </p:tav>
                                        <p:tav tm="100000">
                                          <p:val>
                                            <p:strVal val="2/3*ppt_w"/>
                                          </p:val>
                                        </p:tav>
                                      </p:tavLst>
                                    </p:anim>
                                    <p:anim calcmode="lin" valueType="num">
                                      <p:cBhvr>
                                        <p:cTn id="10" dur="2000"/>
                                        <p:tgtEl>
                                          <p:spTgt spid="3"/>
                                        </p:tgtEl>
                                        <p:attrNameLst>
                                          <p:attrName>ppt_h</p:attrName>
                                        </p:attrNameLst>
                                      </p:cBhvr>
                                      <p:tavLst>
                                        <p:tav tm="0">
                                          <p:val>
                                            <p:strVal val="ppt_h"/>
                                          </p:val>
                                        </p:tav>
                                        <p:tav tm="100000">
                                          <p:val>
                                            <p:strVal val="2/3*ppt_h"/>
                                          </p:val>
                                        </p:tav>
                                      </p:tavLst>
                                    </p:anim>
                                    <p:set>
                                      <p:cBhvr>
                                        <p:cTn id="11" dur="1" fill="hold">
                                          <p:stCondLst>
                                            <p:cond delay="1999"/>
                                          </p:stCondLst>
                                        </p:cTn>
                                        <p:tgtEl>
                                          <p:spTgt spid="3"/>
                                        </p:tgtEl>
                                        <p:attrNameLst>
                                          <p:attrName>style.visibility</p:attrName>
                                        </p:attrNameLst>
                                      </p:cBhvr>
                                      <p:to>
                                        <p:strVal val="hidden"/>
                                      </p:to>
                                    </p:set>
                                  </p:childTnLst>
                                </p:cTn>
                              </p:par>
                              <p:par>
                                <p:cTn id="12" presetID="3" presetClass="exit" presetSubtype="5" fill="hold" grpId="0" nodeType="withEffect">
                                  <p:stCondLst>
                                    <p:cond delay="0"/>
                                  </p:stCondLst>
                                  <p:childTnLst>
                                    <p:animEffect transition="out" filter="blinds(vertical)">
                                      <p:cBhvr>
                                        <p:cTn id="13" dur="2000"/>
                                        <p:tgtEl>
                                          <p:spTgt spid="4"/>
                                        </p:tgtEl>
                                      </p:cBhvr>
                                    </p:animEffect>
                                    <p:set>
                                      <p:cBhvr>
                                        <p:cTn id="14" dur="1" fill="hold">
                                          <p:stCondLst>
                                            <p:cond delay="1999"/>
                                          </p:stCondLst>
                                        </p:cTn>
                                        <p:tgtEl>
                                          <p:spTgt spid="4"/>
                                        </p:tgtEl>
                                        <p:attrNameLst>
                                          <p:attrName>style.visibility</p:attrName>
                                        </p:attrNameLst>
                                      </p:cBhvr>
                                      <p:to>
                                        <p:strVal val="hidden"/>
                                      </p:to>
                                    </p:set>
                                  </p:childTnLst>
                                </p:cTn>
                              </p:par>
                              <p:par>
                                <p:cTn id="15" presetID="23" presetClass="exit" presetSubtype="288" fill="hold" grpId="1" nodeType="withEffect">
                                  <p:stCondLst>
                                    <p:cond delay="0"/>
                                  </p:stCondLst>
                                  <p:childTnLst>
                                    <p:anim calcmode="lin" valueType="num">
                                      <p:cBhvr>
                                        <p:cTn id="16" dur="2000"/>
                                        <p:tgtEl>
                                          <p:spTgt spid="4"/>
                                        </p:tgtEl>
                                        <p:attrNameLst>
                                          <p:attrName>ppt_w</p:attrName>
                                        </p:attrNameLst>
                                      </p:cBhvr>
                                      <p:tavLst>
                                        <p:tav tm="0">
                                          <p:val>
                                            <p:strVal val="ppt_w"/>
                                          </p:val>
                                        </p:tav>
                                        <p:tav tm="100000">
                                          <p:val>
                                            <p:strVal val="2/3*ppt_w"/>
                                          </p:val>
                                        </p:tav>
                                      </p:tavLst>
                                    </p:anim>
                                    <p:anim calcmode="lin" valueType="num">
                                      <p:cBhvr>
                                        <p:cTn id="17" dur="2000"/>
                                        <p:tgtEl>
                                          <p:spTgt spid="4"/>
                                        </p:tgtEl>
                                        <p:attrNameLst>
                                          <p:attrName>ppt_h</p:attrName>
                                        </p:attrNameLst>
                                      </p:cBhvr>
                                      <p:tavLst>
                                        <p:tav tm="0">
                                          <p:val>
                                            <p:strVal val="ppt_h"/>
                                          </p:val>
                                        </p:tav>
                                        <p:tav tm="100000">
                                          <p:val>
                                            <p:strVal val="2/3*ppt_h"/>
                                          </p:val>
                                        </p:tav>
                                      </p:tavLst>
                                    </p:anim>
                                    <p:set>
                                      <p:cBhvr>
                                        <p:cTn id="18" dur="1" fill="hold">
                                          <p:stCondLst>
                                            <p:cond delay="1999"/>
                                          </p:stCondLst>
                                        </p:cTn>
                                        <p:tgtEl>
                                          <p:spTgt spid="4"/>
                                        </p:tgtEl>
                                        <p:attrNameLst>
                                          <p:attrName>style.visibility</p:attrName>
                                        </p:attrNameLst>
                                      </p:cBhvr>
                                      <p:to>
                                        <p:strVal val="hidden"/>
                                      </p:to>
                                    </p:set>
                                  </p:childTnLst>
                                </p:cTn>
                              </p:par>
                              <p:par>
                                <p:cTn id="19" presetID="3" presetClass="entr" presetSubtype="10" fill="hold" nodeType="withEffect">
                                  <p:stCondLst>
                                    <p:cond delay="0"/>
                                  </p:stCondLst>
                                  <p:childTnLst>
                                    <p:set>
                                      <p:cBhvr>
                                        <p:cTn id="20" dur="1" fill="hold">
                                          <p:stCondLst>
                                            <p:cond delay="0"/>
                                          </p:stCondLst>
                                        </p:cTn>
                                        <p:tgtEl>
                                          <p:spTgt spid="41986"/>
                                        </p:tgtEl>
                                        <p:attrNameLst>
                                          <p:attrName>style.visibility</p:attrName>
                                        </p:attrNameLst>
                                      </p:cBhvr>
                                      <p:to>
                                        <p:strVal val="visible"/>
                                      </p:to>
                                    </p:set>
                                    <p:animEffect transition="in" filter="blinds(horizontal)">
                                      <p:cBhvr>
                                        <p:cTn id="21" dur="3000"/>
                                        <p:tgtEl>
                                          <p:spTgt spid="41986"/>
                                        </p:tgtEl>
                                      </p:cBhvr>
                                    </p:animEffect>
                                  </p:childTnLst>
                                </p:cTn>
                              </p:par>
                              <p:par>
                                <p:cTn id="22" presetID="50" presetClass="entr" presetSubtype="0" decel="100000" fill="hold" nodeType="withEffect">
                                  <p:stCondLst>
                                    <p:cond delay="0"/>
                                  </p:stCondLst>
                                  <p:childTnLst>
                                    <p:set>
                                      <p:cBhvr>
                                        <p:cTn id="23" dur="1" fill="hold">
                                          <p:stCondLst>
                                            <p:cond delay="0"/>
                                          </p:stCondLst>
                                        </p:cTn>
                                        <p:tgtEl>
                                          <p:spTgt spid="41986"/>
                                        </p:tgtEl>
                                        <p:attrNameLst>
                                          <p:attrName>style.visibility</p:attrName>
                                        </p:attrNameLst>
                                      </p:cBhvr>
                                      <p:to>
                                        <p:strVal val="visible"/>
                                      </p:to>
                                    </p:set>
                                    <p:anim calcmode="lin" valueType="num">
                                      <p:cBhvr>
                                        <p:cTn id="24" dur="3000" fill="hold"/>
                                        <p:tgtEl>
                                          <p:spTgt spid="41986"/>
                                        </p:tgtEl>
                                        <p:attrNameLst>
                                          <p:attrName>ppt_w</p:attrName>
                                        </p:attrNameLst>
                                      </p:cBhvr>
                                      <p:tavLst>
                                        <p:tav tm="0">
                                          <p:val>
                                            <p:strVal val="#ppt_w+.3"/>
                                          </p:val>
                                        </p:tav>
                                        <p:tav tm="100000">
                                          <p:val>
                                            <p:strVal val="#ppt_w"/>
                                          </p:val>
                                        </p:tav>
                                      </p:tavLst>
                                    </p:anim>
                                    <p:anim calcmode="lin" valueType="num">
                                      <p:cBhvr>
                                        <p:cTn id="25" dur="3000" fill="hold"/>
                                        <p:tgtEl>
                                          <p:spTgt spid="41986"/>
                                        </p:tgtEl>
                                        <p:attrNameLst>
                                          <p:attrName>ppt_h</p:attrName>
                                        </p:attrNameLst>
                                      </p:cBhvr>
                                      <p:tavLst>
                                        <p:tav tm="0">
                                          <p:val>
                                            <p:strVal val="#ppt_h"/>
                                          </p:val>
                                        </p:tav>
                                        <p:tav tm="100000">
                                          <p:val>
                                            <p:strVal val="#ppt_h"/>
                                          </p:val>
                                        </p:tav>
                                      </p:tavLst>
                                    </p:anim>
                                    <p:animEffect transition="in" filter="fade">
                                      <p:cBhvr>
                                        <p:cTn id="26" dur="3000"/>
                                        <p:tgtEl>
                                          <p:spTgt spid="41986"/>
                                        </p:tgtEl>
                                      </p:cBhvr>
                                    </p:animEffect>
                                  </p:childTnLst>
                                </p:cTn>
                              </p:par>
                              <p:par>
                                <p:cTn id="27" presetID="3" presetClass="entr" presetSubtype="5"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linds(vertical)">
                                      <p:cBhvr>
                                        <p:cTn id="29" dur="3000"/>
                                        <p:tgtEl>
                                          <p:spTgt spid="5"/>
                                        </p:tgtEl>
                                      </p:cBhvr>
                                    </p:animEffect>
                                  </p:childTnLst>
                                </p:cTn>
                              </p:par>
                              <p:par>
                                <p:cTn id="30" presetID="55" presetClass="entr" presetSubtype="0"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3000" fill="hold"/>
                                        <p:tgtEl>
                                          <p:spTgt spid="5"/>
                                        </p:tgtEl>
                                        <p:attrNameLst>
                                          <p:attrName>ppt_w</p:attrName>
                                        </p:attrNameLst>
                                      </p:cBhvr>
                                      <p:tavLst>
                                        <p:tav tm="0">
                                          <p:val>
                                            <p:strVal val="#ppt_w*0.70"/>
                                          </p:val>
                                        </p:tav>
                                        <p:tav tm="100000">
                                          <p:val>
                                            <p:strVal val="#ppt_w"/>
                                          </p:val>
                                        </p:tav>
                                      </p:tavLst>
                                    </p:anim>
                                    <p:anim calcmode="lin" valueType="num">
                                      <p:cBhvr>
                                        <p:cTn id="33" dur="3000" fill="hold"/>
                                        <p:tgtEl>
                                          <p:spTgt spid="5"/>
                                        </p:tgtEl>
                                        <p:attrNameLst>
                                          <p:attrName>ppt_h</p:attrName>
                                        </p:attrNameLst>
                                      </p:cBhvr>
                                      <p:tavLst>
                                        <p:tav tm="0">
                                          <p:val>
                                            <p:strVal val="#ppt_h"/>
                                          </p:val>
                                        </p:tav>
                                        <p:tav tm="100000">
                                          <p:val>
                                            <p:strVal val="#ppt_h"/>
                                          </p:val>
                                        </p:tav>
                                      </p:tavLst>
                                    </p:anim>
                                    <p:animEffect transition="in" filter="fade">
                                      <p:cBhvr>
                                        <p:cTn id="34" dur="3000"/>
                                        <p:tgtEl>
                                          <p:spTgt spid="5"/>
                                        </p:tgtEl>
                                      </p:cBhvr>
                                    </p:animEffect>
                                  </p:childTnLst>
                                </p:cTn>
                              </p:par>
                            </p:childTnLst>
                          </p:cTn>
                        </p:par>
                        <p:par>
                          <p:cTn id="35" fill="hold" nodeType="afterGroup">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1"/>
                                          </p:val>
                                        </p:tav>
                                        <p:tav tm="100000">
                                          <p:val>
                                            <p:strVal val="#ppt_x"/>
                                          </p:val>
                                        </p:tav>
                                      </p:tavLst>
                                    </p:anim>
                                    <p:anim calcmode="lin" valueType="num">
                                      <p:cBhvr>
                                        <p:cTn id="4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4).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1(54).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71500" y="4791075"/>
            <a:ext cx="8215313"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Otra teoría supone que las piedras pudieron haber sido transportadas sobre trineos a lo largo de caminos especialmente construidos para ello. Una vez en el lugar adecuado, tenían que ser erigidas.</a:t>
            </a:r>
          </a:p>
        </p:txBody>
      </p:sp>
    </p:spTree>
  </p:cSld>
  <p:clrMapOvr>
    <a:masterClrMapping/>
  </p:clrMapOvr>
  <mc:AlternateContent xmlns:mc="http://schemas.openxmlformats.org/markup-compatibility/2006">
    <mc:Choice xmlns:p14="http://schemas.microsoft.com/office/powerpoint/2010/main" Requires="p14">
      <p:transition spd="slow" p14:dur="2500" advTm="24000">
        <p14:shred pattern="rectang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0"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6*min(max(ppt_w*ppt_h,.3),1)-7.4)/-.7*ppt_w"/>
                                          </p:val>
                                        </p:tav>
                                      </p:tavLst>
                                    </p:anim>
                                    <p:anim calcmode="lin" valueType="num">
                                      <p:cBhvr>
                                        <p:cTn id="7" dur="3000"/>
                                        <p:tgtEl>
                                          <p:spTgt spid="3"/>
                                        </p:tgtEl>
                                        <p:attrNameLst>
                                          <p:attrName>ppt_h</p:attrName>
                                        </p:attrNameLst>
                                      </p:cBhvr>
                                      <p:tavLst>
                                        <p:tav tm="0">
                                          <p:val>
                                            <p:strVal val="ppt_h"/>
                                          </p:val>
                                        </p:tav>
                                        <p:tav tm="100000">
                                          <p:val>
                                            <p:strVal val="(6*min(max(ppt_w*ppt_h,.3),1)-7.4)/-.7*ppt_h"/>
                                          </p:val>
                                        </p:tav>
                                      </p:tavLst>
                                    </p:anim>
                                    <p:anim calcmode="lin" valueType="num">
                                      <p:cBhvr>
                                        <p:cTn id="8" dur="3000"/>
                                        <p:tgtEl>
                                          <p:spTgt spid="3"/>
                                        </p:tgtEl>
                                        <p:attrNameLst>
                                          <p:attrName>ppt_y</p:attrName>
                                        </p:attrNameLst>
                                      </p:cBhvr>
                                      <p:tavLst>
                                        <p:tav tm="0">
                                          <p:val>
                                            <p:strVal val="ppt_y"/>
                                          </p:val>
                                        </p:tav>
                                        <p:tav tm="100000">
                                          <p:val>
                                            <p:strVal val="1+(6*min(max(ppt_w*ppt_h,.3),1)-7.4)/-.7*ppt_h/2"/>
                                          </p:val>
                                        </p:tav>
                                      </p:tavLst>
                                    </p:anim>
                                    <p:set>
                                      <p:cBhvr>
                                        <p:cTn id="9" dur="1" fill="hold">
                                          <p:stCondLst>
                                            <p:cond delay="2999"/>
                                          </p:stCondLst>
                                        </p:cTn>
                                        <p:tgtEl>
                                          <p:spTgt spid="3"/>
                                        </p:tgtEl>
                                        <p:attrNameLst>
                                          <p:attrName>style.visibility</p:attrName>
                                        </p:attrNameLst>
                                      </p:cBhvr>
                                      <p:to>
                                        <p:strVal val="hidden"/>
                                      </p:to>
                                    </p:set>
                                  </p:childTnLst>
                                </p:cTn>
                              </p:par>
                              <p:par>
                                <p:cTn id="10" presetID="47" presetClass="exit" presetSubtype="0" fill="hold" nodeType="withEffect">
                                  <p:stCondLst>
                                    <p:cond delay="0"/>
                                  </p:stCondLst>
                                  <p:childTnLst>
                                    <p:animEffect transition="out" filter="fade">
                                      <p:cBhvr>
                                        <p:cTn id="11" dur="3000"/>
                                        <p:tgtEl>
                                          <p:spTgt spid="3"/>
                                        </p:tgtEl>
                                      </p:cBhvr>
                                    </p:animEffect>
                                    <p:anim calcmode="lin" valueType="num">
                                      <p:cBhvr>
                                        <p:cTn id="12" dur="3000"/>
                                        <p:tgtEl>
                                          <p:spTgt spid="3"/>
                                        </p:tgtEl>
                                        <p:attrNameLst>
                                          <p:attrName>ppt_x</p:attrName>
                                        </p:attrNameLst>
                                      </p:cBhvr>
                                      <p:tavLst>
                                        <p:tav tm="0">
                                          <p:val>
                                            <p:strVal val="ppt_x"/>
                                          </p:val>
                                        </p:tav>
                                        <p:tav tm="100000">
                                          <p:val>
                                            <p:strVal val="ppt_x"/>
                                          </p:val>
                                        </p:tav>
                                      </p:tavLst>
                                    </p:anim>
                                    <p:anim calcmode="lin" valueType="num">
                                      <p:cBhvr>
                                        <p:cTn id="13" dur="3000"/>
                                        <p:tgtEl>
                                          <p:spTgt spid="3"/>
                                        </p:tgtEl>
                                        <p:attrNameLst>
                                          <p:attrName>ppt_y</p:attrName>
                                        </p:attrNameLst>
                                      </p:cBhvr>
                                      <p:tavLst>
                                        <p:tav tm="0">
                                          <p:val>
                                            <p:strVal val="ppt_y"/>
                                          </p:val>
                                        </p:tav>
                                        <p:tav tm="100000">
                                          <p:val>
                                            <p:strVal val="ppt_y-.1"/>
                                          </p:val>
                                        </p:tav>
                                      </p:tavLst>
                                    </p:anim>
                                    <p:set>
                                      <p:cBhvr>
                                        <p:cTn id="14" dur="1" fill="hold">
                                          <p:stCondLst>
                                            <p:cond delay="2999"/>
                                          </p:stCondLst>
                                        </p:cTn>
                                        <p:tgtEl>
                                          <p:spTgt spid="3"/>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3000" fill="hold"/>
                                        <p:tgtEl>
                                          <p:spTgt spid="2"/>
                                        </p:tgtEl>
                                        <p:attrNameLst>
                                          <p:attrName>ppt_w</p:attrName>
                                        </p:attrNameLst>
                                      </p:cBhvr>
                                      <p:tavLst>
                                        <p:tav tm="0">
                                          <p:val>
                                            <p:strVal val="4/3*#ppt_w"/>
                                          </p:val>
                                        </p:tav>
                                        <p:tav tm="100000">
                                          <p:val>
                                            <p:strVal val="#ppt_w"/>
                                          </p:val>
                                        </p:tav>
                                      </p:tavLst>
                                    </p:anim>
                                    <p:anim calcmode="lin" valueType="num">
                                      <p:cBhvr>
                                        <p:cTn id="18" dur="3000" fill="hold"/>
                                        <p:tgtEl>
                                          <p:spTgt spid="2"/>
                                        </p:tgtEl>
                                        <p:attrNameLst>
                                          <p:attrName>ppt_h</p:attrName>
                                        </p:attrNameLst>
                                      </p:cBhvr>
                                      <p:tavLst>
                                        <p:tav tm="0">
                                          <p:val>
                                            <p:strVal val="4/3*#ppt_h"/>
                                          </p:val>
                                        </p:tav>
                                        <p:tav tm="100000">
                                          <p:val>
                                            <p:strVal val="#ppt_h"/>
                                          </p:val>
                                        </p:tav>
                                      </p:tavLst>
                                    </p:anim>
                                  </p:childTnLst>
                                </p:cTn>
                              </p:par>
                              <p:par>
                                <p:cTn id="19" presetID="47"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3000"/>
                                        <p:tgtEl>
                                          <p:spTgt spid="2"/>
                                        </p:tgtEl>
                                      </p:cBhvr>
                                    </p:animEffect>
                                    <p:anim calcmode="lin" valueType="num">
                                      <p:cBhvr>
                                        <p:cTn id="22" dur="3000" fill="hold"/>
                                        <p:tgtEl>
                                          <p:spTgt spid="2"/>
                                        </p:tgtEl>
                                        <p:attrNameLst>
                                          <p:attrName>ppt_x</p:attrName>
                                        </p:attrNameLst>
                                      </p:cBhvr>
                                      <p:tavLst>
                                        <p:tav tm="0">
                                          <p:val>
                                            <p:strVal val="#ppt_x"/>
                                          </p:val>
                                        </p:tav>
                                        <p:tav tm="100000">
                                          <p:val>
                                            <p:strVal val="#ppt_x"/>
                                          </p:val>
                                        </p:tav>
                                      </p:tavLst>
                                    </p:anim>
                                    <p:anim calcmode="lin" valueType="num">
                                      <p:cBhvr>
                                        <p:cTn id="23" dur="3000" fill="hold"/>
                                        <p:tgtEl>
                                          <p:spTgt spid="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9 Vegetación de ribera y camin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00063"/>
            <a:ext cx="9144000" cy="621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285750" y="4514850"/>
            <a:ext cx="8572500"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Es probable que esto se lograra alzándolas hasta la vertical mediante un sistema de rampas, andamios y palancas, para luego encajarlas en agujeros excavados exprofeso. Toda la operación seguramente necesitó la fuerza de cientos de bueyes y personas.</a:t>
            </a:r>
          </a:p>
        </p:txBody>
      </p:sp>
    </p:spTree>
  </p:cSld>
  <p:clrMapOvr>
    <a:masterClrMapping/>
  </p:clrMapOvr>
  <mc:AlternateContent xmlns:mc="http://schemas.openxmlformats.org/markup-compatibility/2006">
    <mc:Choice xmlns:p14="http://schemas.microsoft.com/office/powerpoint/2010/main" Requires="p14">
      <p:transition spd="slow" p14:dur="2500" advTm="29000">
        <p14:shred pattern="rectangl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ppt_x</p:attrName>
                                        </p:attrNameLst>
                                      </p:cBhvr>
                                      <p:tavLst>
                                        <p:tav tm="0">
                                          <p:val>
                                            <p:strVal val="#ppt_x"/>
                                          </p:val>
                                        </p:tav>
                                        <p:tav tm="100000">
                                          <p:val>
                                            <p:strVal val="#ppt_x"/>
                                          </p:val>
                                        </p:tav>
                                      </p:tavLst>
                                    </p:anim>
                                    <p:anim calcmode="lin" valueType="num">
                                      <p:cBhvr>
                                        <p:cTn id="8" dur="4000" fill="hold"/>
                                        <p:tgtEl>
                                          <p:spTgt spid="3"/>
                                        </p:tgtEl>
                                        <p:attrNameLst>
                                          <p:attrName>ppt_y</p:attrName>
                                        </p:attrNameLst>
                                      </p:cBhvr>
                                      <p:tavLst>
                                        <p:tav tm="0">
                                          <p:val>
                                            <p:strVal val="#ppt_y+#ppt_h/2"/>
                                          </p:val>
                                        </p:tav>
                                        <p:tav tm="100000">
                                          <p:val>
                                            <p:strVal val="#ppt_y"/>
                                          </p:val>
                                        </p:tav>
                                      </p:tavLst>
                                    </p:anim>
                                    <p:anim calcmode="lin" valueType="num">
                                      <p:cBhvr>
                                        <p:cTn id="9" dur="4000" fill="hold"/>
                                        <p:tgtEl>
                                          <p:spTgt spid="3"/>
                                        </p:tgtEl>
                                        <p:attrNameLst>
                                          <p:attrName>ppt_w</p:attrName>
                                        </p:attrNameLst>
                                      </p:cBhvr>
                                      <p:tavLst>
                                        <p:tav tm="0">
                                          <p:val>
                                            <p:strVal val="#ppt_w"/>
                                          </p:val>
                                        </p:tav>
                                        <p:tav tm="100000">
                                          <p:val>
                                            <p:strVal val="#ppt_w"/>
                                          </p:val>
                                        </p:tav>
                                      </p:tavLst>
                                    </p:anim>
                                    <p:anim calcmode="lin" valueType="num">
                                      <p:cBhvr>
                                        <p:cTn id="10" dur="4000" fill="hold"/>
                                        <p:tgtEl>
                                          <p:spTgt spid="3"/>
                                        </p:tgtEl>
                                        <p:attrNameLst>
                                          <p:attrName>ppt_h</p:attrName>
                                        </p:attrNameLst>
                                      </p:cBhvr>
                                      <p:tavLst>
                                        <p:tav tm="0">
                                          <p:val>
                                            <p:fltVal val="0"/>
                                          </p:val>
                                        </p:tav>
                                        <p:tav tm="100000">
                                          <p:val>
                                            <p:strVal val="#ppt_h"/>
                                          </p:val>
                                        </p:tav>
                                      </p:tavLst>
                                    </p:anim>
                                  </p:childTnLst>
                                </p:cTn>
                              </p:par>
                              <p:par>
                                <p:cTn id="11" presetID="3" presetClass="entr" presetSubtype="5"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vertical)">
                                      <p:cBhvr>
                                        <p:cTn id="13" dur="4000"/>
                                        <p:tgtEl>
                                          <p:spTgt spid="3"/>
                                        </p:tgtEl>
                                      </p:cBhvr>
                                    </p:animEffect>
                                  </p:childTnLst>
                                </p:cTn>
                              </p:par>
                              <p:par>
                                <p:cTn id="14" presetID="8" presetClass="emph" presetSubtype="0" fill="hold" nodeType="withEffect">
                                  <p:stCondLst>
                                    <p:cond delay="0"/>
                                  </p:stCondLst>
                                  <p:childTnLst>
                                    <p:animRot by="21600000">
                                      <p:cBhvr>
                                        <p:cTn id="15" dur="3000" fill="hold"/>
                                        <p:tgtEl>
                                          <p:spTgt spid="3"/>
                                        </p:tgtEl>
                                        <p:attrNameLst>
                                          <p:attrName>r</p:attrName>
                                        </p:attrNameLst>
                                      </p:cBhvr>
                                    </p:animRot>
                                  </p:childTnLst>
                                </p:cTn>
                              </p:par>
                            </p:childTnLst>
                          </p:cTn>
                        </p:par>
                        <p:par>
                          <p:cTn id="16" fill="hold" nodeType="afterGroup">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1 Imagen" descr="50 Ánade.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50 Ánad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764588"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50 Ánad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0 Ánad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50 Ánad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357188" y="4514850"/>
            <a:ext cx="842962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Los dinteles fueron colocados en su lugar alzando un extremo de la piedra y calzándolo con troncos. Para luego repetir la operación con el otro extremo y así tantas veces como fueran necesarias para alcanzar la altura requerida. “Varias personas practican yoga en el monumento </a:t>
            </a:r>
            <a:r>
              <a:rPr lang="es-ES" b="1" dirty="0" err="1">
                <a:effectLst>
                  <a:glow rad="101600">
                    <a:srgbClr val="C00000">
                      <a:alpha val="60000"/>
                    </a:srgbClr>
                  </a:glow>
                  <a:outerShdw blurRad="38100" dist="38100" dir="2700000" algn="tl">
                    <a:srgbClr val="000000">
                      <a:alpha val="43137"/>
                    </a:srgbClr>
                  </a:outerShdw>
                </a:effectLst>
              </a:rPr>
              <a:t>Stonehenge</a:t>
            </a:r>
            <a:r>
              <a:rPr lang="es-ES" b="1" dirty="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500" advTm="33000">
        <p14:shred pattern="rectangl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nodeType="withEffect">
                                  <p:stCondLst>
                                    <p:cond delay="0"/>
                                  </p:stCondLst>
                                  <p:childTnLst>
                                    <p:anim calcmode="lin" valueType="num">
                                      <p:cBhvr>
                                        <p:cTn id="6" dur="3000"/>
                                        <p:tgtEl>
                                          <p:spTgt spid="3"/>
                                        </p:tgtEl>
                                        <p:attrNameLst>
                                          <p:attrName>ppt_x</p:attrName>
                                        </p:attrNameLst>
                                      </p:cBhvr>
                                      <p:tavLst>
                                        <p:tav tm="0">
                                          <p:val>
                                            <p:strVal val="ppt_x"/>
                                          </p:val>
                                        </p:tav>
                                        <p:tav tm="100000">
                                          <p:val>
                                            <p:strVal val="ppt_x"/>
                                          </p:val>
                                        </p:tav>
                                      </p:tavLst>
                                    </p:anim>
                                    <p:anim calcmode="lin" valueType="num">
                                      <p:cBhvr>
                                        <p:cTn id="7" dur="3000"/>
                                        <p:tgtEl>
                                          <p:spTgt spid="3"/>
                                        </p:tgtEl>
                                        <p:attrNameLst>
                                          <p:attrName>ppt_y</p:attrName>
                                        </p:attrNameLst>
                                      </p:cBhvr>
                                      <p:tavLst>
                                        <p:tav tm="0">
                                          <p:val>
                                            <p:strVal val="ppt_y"/>
                                          </p:val>
                                        </p:tav>
                                        <p:tav tm="100000">
                                          <p:val>
                                            <p:strVal val="ppt_y-ppt_h/2"/>
                                          </p:val>
                                        </p:tav>
                                      </p:tavLst>
                                    </p:anim>
                                    <p:anim calcmode="lin" valueType="num">
                                      <p:cBhvr>
                                        <p:cTn id="8" dur="3000"/>
                                        <p:tgtEl>
                                          <p:spTgt spid="3"/>
                                        </p:tgtEl>
                                        <p:attrNameLst>
                                          <p:attrName>ppt_w</p:attrName>
                                        </p:attrNameLst>
                                      </p:cBhvr>
                                      <p:tavLst>
                                        <p:tav tm="0">
                                          <p:val>
                                            <p:strVal val="ppt_w"/>
                                          </p:val>
                                        </p:tav>
                                        <p:tav tm="100000">
                                          <p:val>
                                            <p:strVal val="ppt_w"/>
                                          </p:val>
                                        </p:tav>
                                      </p:tavLst>
                                    </p:anim>
                                    <p:anim calcmode="lin" valueType="num">
                                      <p:cBhvr>
                                        <p:cTn id="9" dur="3000"/>
                                        <p:tgtEl>
                                          <p:spTgt spid="3"/>
                                        </p:tgtEl>
                                        <p:attrNameLst>
                                          <p:attrName>ppt_h</p:attrName>
                                        </p:attrNameLst>
                                      </p:cBhvr>
                                      <p:tavLst>
                                        <p:tav tm="0">
                                          <p:val>
                                            <p:strVal val="ppt_h"/>
                                          </p:val>
                                        </p:tav>
                                        <p:tav tm="100000">
                                          <p:val>
                                            <p:fltVal val="0"/>
                                          </p:val>
                                        </p:tav>
                                      </p:tavLst>
                                    </p:anim>
                                    <p:set>
                                      <p:cBhvr>
                                        <p:cTn id="10" dur="1" fill="hold">
                                          <p:stCondLst>
                                            <p:cond delay="2999"/>
                                          </p:stCondLst>
                                        </p:cTn>
                                        <p:tgtEl>
                                          <p:spTgt spid="3"/>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17" presetClass="exit" presetSubtype="4" fill="hold" nodeType="withEffect">
                                  <p:stCondLst>
                                    <p:cond delay="0"/>
                                  </p:stCondLst>
                                  <p:childTnLst>
                                    <p:anim calcmode="lin" valueType="num">
                                      <p:cBhvr>
                                        <p:cTn id="15" dur="3000"/>
                                        <p:tgtEl>
                                          <p:spTgt spid="4"/>
                                        </p:tgtEl>
                                        <p:attrNameLst>
                                          <p:attrName>ppt_x</p:attrName>
                                        </p:attrNameLst>
                                      </p:cBhvr>
                                      <p:tavLst>
                                        <p:tav tm="0">
                                          <p:val>
                                            <p:strVal val="ppt_x"/>
                                          </p:val>
                                        </p:tav>
                                        <p:tav tm="100000">
                                          <p:val>
                                            <p:strVal val="ppt_x"/>
                                          </p:val>
                                        </p:tav>
                                      </p:tavLst>
                                    </p:anim>
                                    <p:anim calcmode="lin" valueType="num">
                                      <p:cBhvr>
                                        <p:cTn id="16" dur="3000"/>
                                        <p:tgtEl>
                                          <p:spTgt spid="4"/>
                                        </p:tgtEl>
                                        <p:attrNameLst>
                                          <p:attrName>ppt_y</p:attrName>
                                        </p:attrNameLst>
                                      </p:cBhvr>
                                      <p:tavLst>
                                        <p:tav tm="0">
                                          <p:val>
                                            <p:strVal val="ppt_y"/>
                                          </p:val>
                                        </p:tav>
                                        <p:tav tm="100000">
                                          <p:val>
                                            <p:strVal val="ppt_y+ppt_h/2"/>
                                          </p:val>
                                        </p:tav>
                                      </p:tavLst>
                                    </p:anim>
                                    <p:anim calcmode="lin" valueType="num">
                                      <p:cBhvr>
                                        <p:cTn id="17" dur="3000"/>
                                        <p:tgtEl>
                                          <p:spTgt spid="4"/>
                                        </p:tgtEl>
                                        <p:attrNameLst>
                                          <p:attrName>ppt_w</p:attrName>
                                        </p:attrNameLst>
                                      </p:cBhvr>
                                      <p:tavLst>
                                        <p:tav tm="0">
                                          <p:val>
                                            <p:strVal val="ppt_w"/>
                                          </p:val>
                                        </p:tav>
                                        <p:tav tm="100000">
                                          <p:val>
                                            <p:strVal val="ppt_w"/>
                                          </p:val>
                                        </p:tav>
                                      </p:tavLst>
                                    </p:anim>
                                    <p:anim calcmode="lin" valueType="num">
                                      <p:cBhvr>
                                        <p:cTn id="18" dur="3000"/>
                                        <p:tgtEl>
                                          <p:spTgt spid="4"/>
                                        </p:tgtEl>
                                        <p:attrNameLst>
                                          <p:attrName>ppt_h</p:attrName>
                                        </p:attrNameLst>
                                      </p:cBhvr>
                                      <p:tavLst>
                                        <p:tav tm="0">
                                          <p:val>
                                            <p:strVal val="ppt_h"/>
                                          </p:val>
                                        </p:tav>
                                        <p:tav tm="100000">
                                          <p:val>
                                            <p:fltVal val="0"/>
                                          </p:val>
                                        </p:tav>
                                      </p:tavLst>
                                    </p:anim>
                                    <p:set>
                                      <p:cBhvr>
                                        <p:cTn id="19" dur="1" fill="hold">
                                          <p:stCondLst>
                                            <p:cond delay="2999"/>
                                          </p:stCondLst>
                                        </p:cTn>
                                        <p:tgtEl>
                                          <p:spTgt spid="4"/>
                                        </p:tgtEl>
                                        <p:attrNameLst>
                                          <p:attrName>style.visibility</p:attrName>
                                        </p:attrNameLst>
                                      </p:cBhvr>
                                      <p:to>
                                        <p:strVal val="hidden"/>
                                      </p:to>
                                    </p:set>
                                  </p:childTnLst>
                                </p:cTn>
                              </p:par>
                              <p:par>
                                <p:cTn id="20" presetID="8" presetClass="exit" presetSubtype="16" fill="hold" nodeType="withEffect">
                                  <p:stCondLst>
                                    <p:cond delay="0"/>
                                  </p:stCondLst>
                                  <p:childTnLst>
                                    <p:animEffect transition="out" filter="diamond(in)">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5"/>
                                        </p:tgtEl>
                                        <p:attrNameLst>
                                          <p:attrName>ppt_x</p:attrName>
                                        </p:attrNameLst>
                                      </p:cBhvr>
                                      <p:tavLst>
                                        <p:tav tm="0">
                                          <p:val>
                                            <p:strVal val="ppt_x"/>
                                          </p:val>
                                        </p:tav>
                                        <p:tav tm="100000">
                                          <p:val>
                                            <p:strVal val="ppt_x-ppt_w/2"/>
                                          </p:val>
                                        </p:tav>
                                      </p:tavLst>
                                    </p:anim>
                                    <p:anim calcmode="lin" valueType="num">
                                      <p:cBhvr>
                                        <p:cTn id="25" dur="3000"/>
                                        <p:tgtEl>
                                          <p:spTgt spid="5"/>
                                        </p:tgtEl>
                                        <p:attrNameLst>
                                          <p:attrName>ppt_y</p:attrName>
                                        </p:attrNameLst>
                                      </p:cBhvr>
                                      <p:tavLst>
                                        <p:tav tm="0">
                                          <p:val>
                                            <p:strVal val="ppt_y"/>
                                          </p:val>
                                        </p:tav>
                                        <p:tav tm="100000">
                                          <p:val>
                                            <p:strVal val="ppt_y"/>
                                          </p:val>
                                        </p:tav>
                                      </p:tavLst>
                                    </p:anim>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strVal val="ppt_h"/>
                                          </p:val>
                                        </p:tav>
                                      </p:tavLst>
                                    </p:anim>
                                    <p:set>
                                      <p:cBhvr>
                                        <p:cTn id="28" dur="1" fill="hold">
                                          <p:stCondLst>
                                            <p:cond delay="2999"/>
                                          </p:stCondLst>
                                        </p:cTn>
                                        <p:tgtEl>
                                          <p:spTgt spid="5"/>
                                        </p:tgtEl>
                                        <p:attrNameLst>
                                          <p:attrName>style.visibility</p:attrName>
                                        </p:attrNameLst>
                                      </p:cBhvr>
                                      <p:to>
                                        <p:strVal val="hidden"/>
                                      </p:to>
                                    </p:set>
                                  </p:childTnLst>
                                </p:cTn>
                              </p:par>
                              <p:par>
                                <p:cTn id="29" presetID="8" presetClass="exit" presetSubtype="16" fill="hold" nodeType="withEffect">
                                  <p:stCondLst>
                                    <p:cond delay="0"/>
                                  </p:stCondLst>
                                  <p:childTnLst>
                                    <p:animEffect transition="out" filter="diamond(in)">
                                      <p:cBhvr>
                                        <p:cTn id="30" dur="3000"/>
                                        <p:tgtEl>
                                          <p:spTgt spid="5"/>
                                        </p:tgtEl>
                                      </p:cBhvr>
                                    </p:animEffect>
                                    <p:set>
                                      <p:cBhvr>
                                        <p:cTn id="31" dur="1" fill="hold">
                                          <p:stCondLst>
                                            <p:cond delay="2999"/>
                                          </p:stCondLst>
                                        </p:cTn>
                                        <p:tgtEl>
                                          <p:spTgt spid="5"/>
                                        </p:tgtEl>
                                        <p:attrNameLst>
                                          <p:attrName>style.visibility</p:attrName>
                                        </p:attrNameLst>
                                      </p:cBhvr>
                                      <p:to>
                                        <p:strVal val="hidden"/>
                                      </p:to>
                                    </p:set>
                                  </p:childTnLst>
                                </p:cTn>
                              </p:par>
                              <p:par>
                                <p:cTn id="32" presetID="17" presetClass="exit" presetSubtype="2" fill="hold" nodeType="withEffect">
                                  <p:stCondLst>
                                    <p:cond delay="0"/>
                                  </p:stCondLst>
                                  <p:childTnLst>
                                    <p:anim calcmode="lin" valueType="num">
                                      <p:cBhvr>
                                        <p:cTn id="33" dur="3000"/>
                                        <p:tgtEl>
                                          <p:spTgt spid="6"/>
                                        </p:tgtEl>
                                        <p:attrNameLst>
                                          <p:attrName>ppt_x</p:attrName>
                                        </p:attrNameLst>
                                      </p:cBhvr>
                                      <p:tavLst>
                                        <p:tav tm="0">
                                          <p:val>
                                            <p:strVal val="ppt_x"/>
                                          </p:val>
                                        </p:tav>
                                        <p:tav tm="100000">
                                          <p:val>
                                            <p:strVal val="ppt_x+ppt_w/2"/>
                                          </p:val>
                                        </p:tav>
                                      </p:tavLst>
                                    </p:anim>
                                    <p:anim calcmode="lin" valueType="num">
                                      <p:cBhvr>
                                        <p:cTn id="34" dur="3000"/>
                                        <p:tgtEl>
                                          <p:spTgt spid="6"/>
                                        </p:tgtEl>
                                        <p:attrNameLst>
                                          <p:attrName>ppt_y</p:attrName>
                                        </p:attrNameLst>
                                      </p:cBhvr>
                                      <p:tavLst>
                                        <p:tav tm="0">
                                          <p:val>
                                            <p:strVal val="ppt_y"/>
                                          </p:val>
                                        </p:tav>
                                        <p:tav tm="100000">
                                          <p:val>
                                            <p:strVal val="ppt_y"/>
                                          </p:val>
                                        </p:tav>
                                      </p:tavLst>
                                    </p:anim>
                                    <p:anim calcmode="lin" valueType="num">
                                      <p:cBhvr>
                                        <p:cTn id="35" dur="3000"/>
                                        <p:tgtEl>
                                          <p:spTgt spid="6"/>
                                        </p:tgtEl>
                                        <p:attrNameLst>
                                          <p:attrName>ppt_w</p:attrName>
                                        </p:attrNameLst>
                                      </p:cBhvr>
                                      <p:tavLst>
                                        <p:tav tm="0">
                                          <p:val>
                                            <p:strVal val="ppt_w"/>
                                          </p:val>
                                        </p:tav>
                                        <p:tav tm="100000">
                                          <p:val>
                                            <p:fltVal val="0"/>
                                          </p:val>
                                        </p:tav>
                                      </p:tavLst>
                                    </p:anim>
                                    <p:anim calcmode="lin" valueType="num">
                                      <p:cBhvr>
                                        <p:cTn id="36" dur="3000"/>
                                        <p:tgtEl>
                                          <p:spTgt spid="6"/>
                                        </p:tgtEl>
                                        <p:attrNameLst>
                                          <p:attrName>ppt_h</p:attrName>
                                        </p:attrNameLst>
                                      </p:cBhvr>
                                      <p:tavLst>
                                        <p:tav tm="0">
                                          <p:val>
                                            <p:strVal val="ppt_h"/>
                                          </p:val>
                                        </p:tav>
                                        <p:tav tm="100000">
                                          <p:val>
                                            <p:strVal val="ppt_h"/>
                                          </p:val>
                                        </p:tav>
                                      </p:tavLst>
                                    </p:anim>
                                    <p:set>
                                      <p:cBhvr>
                                        <p:cTn id="37" dur="1" fill="hold">
                                          <p:stCondLst>
                                            <p:cond delay="2999"/>
                                          </p:stCondLst>
                                        </p:cTn>
                                        <p:tgtEl>
                                          <p:spTgt spid="6"/>
                                        </p:tgtEl>
                                        <p:attrNameLst>
                                          <p:attrName>style.visibility</p:attrName>
                                        </p:attrNameLst>
                                      </p:cBhvr>
                                      <p:to>
                                        <p:strVal val="hidden"/>
                                      </p:to>
                                    </p:set>
                                  </p:childTnLst>
                                </p:cTn>
                              </p:par>
                              <p:par>
                                <p:cTn id="38" presetID="8" presetClass="exit" presetSubtype="16" fill="hold" nodeType="withEffect">
                                  <p:stCondLst>
                                    <p:cond delay="0"/>
                                  </p:stCondLst>
                                  <p:childTnLst>
                                    <p:animEffect transition="out" filter="diamond(in)">
                                      <p:cBhvr>
                                        <p:cTn id="39" dur="3000"/>
                                        <p:tgtEl>
                                          <p:spTgt spid="6"/>
                                        </p:tgtEl>
                                      </p:cBhvr>
                                    </p:animEffect>
                                    <p:set>
                                      <p:cBhvr>
                                        <p:cTn id="40" dur="1" fill="hold">
                                          <p:stCondLst>
                                            <p:cond delay="2999"/>
                                          </p:stCondLst>
                                        </p:cTn>
                                        <p:tgtEl>
                                          <p:spTgt spid="6"/>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46082"/>
                                        </p:tgtEl>
                                        <p:attrNameLst>
                                          <p:attrName>style.visibility</p:attrName>
                                        </p:attrNameLst>
                                      </p:cBhvr>
                                      <p:to>
                                        <p:strVal val="visible"/>
                                      </p:to>
                                    </p:set>
                                    <p:anim calcmode="lin" valueType="num">
                                      <p:cBhvr>
                                        <p:cTn id="43" dur="4000" fill="hold"/>
                                        <p:tgtEl>
                                          <p:spTgt spid="46082"/>
                                        </p:tgtEl>
                                        <p:attrNameLst>
                                          <p:attrName>ppt_w</p:attrName>
                                        </p:attrNameLst>
                                      </p:cBhvr>
                                      <p:tavLst>
                                        <p:tav tm="0">
                                          <p:val>
                                            <p:strVal val="4/3*#ppt_w"/>
                                          </p:val>
                                        </p:tav>
                                        <p:tav tm="100000">
                                          <p:val>
                                            <p:strVal val="#ppt_w"/>
                                          </p:val>
                                        </p:tav>
                                      </p:tavLst>
                                    </p:anim>
                                    <p:anim calcmode="lin" valueType="num">
                                      <p:cBhvr>
                                        <p:cTn id="44" dur="4000" fill="hold"/>
                                        <p:tgtEl>
                                          <p:spTgt spid="46082"/>
                                        </p:tgtEl>
                                        <p:attrNameLst>
                                          <p:attrName>ppt_h</p:attrName>
                                        </p:attrNameLst>
                                      </p:cBhvr>
                                      <p:tavLst>
                                        <p:tav tm="0">
                                          <p:val>
                                            <p:strVal val="4/3*#ppt_h"/>
                                          </p:val>
                                        </p:tav>
                                        <p:tav tm="100000">
                                          <p:val>
                                            <p:strVal val="#ppt_h"/>
                                          </p:val>
                                        </p:tav>
                                      </p:tavLst>
                                    </p:anim>
                                  </p:childTnLst>
                                </p:cTn>
                              </p:par>
                            </p:childTnLst>
                          </p:cTn>
                        </p:par>
                        <p:par>
                          <p:cTn id="45" fill="hold" nodeType="afterGroup">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8"/>
                                        </p:tgtEl>
                                        <p:attrNameLst>
                                          <p:attrName>style.visibility</p:attrName>
                                        </p:attrNameLst>
                                      </p:cBhvr>
                                      <p:to>
                                        <p:strVal val="visible"/>
                                      </p:to>
                                    </p:set>
                                    <p:animEffect transition="in" filter="fade">
                                      <p:cBhvr>
                                        <p:cTn id="48" dur="1000"/>
                                        <p:tgtEl>
                                          <p:spTgt spid="8"/>
                                        </p:tgtEl>
                                      </p:cBhvr>
                                    </p:animEffect>
                                    <p:anim calcmode="lin" valueType="num">
                                      <p:cBhvr>
                                        <p:cTn id="49" dur="1000" fill="hold"/>
                                        <p:tgtEl>
                                          <p:spTgt spid="8"/>
                                        </p:tgtEl>
                                        <p:attrNameLst>
                                          <p:attrName>ppt_x</p:attrName>
                                        </p:attrNameLst>
                                      </p:cBhvr>
                                      <p:tavLst>
                                        <p:tav tm="0">
                                          <p:val>
                                            <p:strVal val="#ppt_x-.1"/>
                                          </p:val>
                                        </p:tav>
                                        <p:tav tm="100000">
                                          <p:val>
                                            <p:strVal val="#ppt_x"/>
                                          </p:val>
                                        </p:tav>
                                      </p:tavLst>
                                    </p:anim>
                                    <p:anim calcmode="lin" valueType="num">
                                      <p:cBhvr>
                                        <p:cTn id="5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C:\Users\Ana María\Desktop\ENAGU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C:\Users\Ana María\Desktop\ENAGU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357188" y="4643438"/>
            <a:ext cx="8501062"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Los historiadores han calculado que se necesitaron unas mil personas para alzar las piedras más grandes y que esta tercera fase de construcción de </a:t>
            </a:r>
            <a:r>
              <a:rPr lang="es-ES" b="1" dirty="0" err="1">
                <a:effectLst>
                  <a:glow rad="101600">
                    <a:srgbClr val="C00000">
                      <a:alpha val="60000"/>
                    </a:srgbClr>
                  </a:glow>
                  <a:outerShdw blurRad="38100" dist="38100" dir="2700000" algn="tl">
                    <a:srgbClr val="000000">
                      <a:alpha val="43137"/>
                    </a:srgbClr>
                  </a:outerShdw>
                </a:effectLst>
              </a:rPr>
              <a:t>Stonehenge</a:t>
            </a:r>
            <a:r>
              <a:rPr lang="es-ES" b="1" dirty="0">
                <a:effectLst>
                  <a:glow rad="101600">
                    <a:srgbClr val="C00000">
                      <a:alpha val="60000"/>
                    </a:srgbClr>
                  </a:glow>
                  <a:outerShdw blurRad="38100" dist="38100" dir="2700000" algn="tl">
                    <a:srgbClr val="000000">
                      <a:alpha val="43137"/>
                    </a:srgbClr>
                  </a:outerShdw>
                </a:effectLst>
              </a:rPr>
              <a:t> necesitó dos millones de horas de trabajo en total.</a:t>
            </a:r>
          </a:p>
        </p:txBody>
      </p:sp>
    </p:spTree>
  </p:cSld>
  <p:clrMapOvr>
    <a:masterClrMapping/>
  </p:clrMapOvr>
  <mc:AlternateContent xmlns:mc="http://schemas.openxmlformats.org/markup-compatibility/2006">
    <mc:Choice xmlns:p14="http://schemas.microsoft.com/office/powerpoint/2010/main" Requires="p14">
      <p:transition spd="slow" p14:dur="2500" advTm="26000">
        <p14:shred pattern="rectang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2000"/>
                                        <p:tgtEl>
                                          <p:spTgt spid="9221"/>
                                        </p:tgtEl>
                                      </p:cBhvr>
                                    </p:animEffect>
                                    <p:set>
                                      <p:cBhvr>
                                        <p:cTn id="7" dur="1" fill="hold">
                                          <p:stCondLst>
                                            <p:cond delay="1999"/>
                                          </p:stCondLst>
                                        </p:cTn>
                                        <p:tgtEl>
                                          <p:spTgt spid="9221"/>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3" presetClass="entr" presetSubtype="5"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2 Laguna de la Recomb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0" name="1 Imagen" descr="52 Laguna de la Recomba.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785786" y="571484"/>
            <a:ext cx="7340471" cy="923330"/>
          </a:xfrm>
          <a:prstGeom prst="rect">
            <a:avLst/>
          </a:prstGeom>
          <a:noFill/>
        </p:spPr>
        <p:txBody>
          <a:bodyPr wrap="none">
            <a:prstTxWarp prst="textFadeUp">
              <a:avLst>
                <a:gd name="adj" fmla="val 10910"/>
              </a:avLst>
            </a:prstTxWarp>
            <a:spAutoFit/>
            <a:scene3d>
              <a:camera prst="orthographicFront"/>
              <a:lightRig rig="threePt" dir="t"/>
            </a:scene3d>
            <a:sp3d extrusionH="57150">
              <a:bevelT w="38100" h="38100" prst="angle"/>
            </a:sp3d>
          </a:bodyPr>
          <a:lstStyle/>
          <a:p>
            <a:pPr algn="ctr">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s-ES" sz="54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Estonehenge</a:t>
            </a: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español </a:t>
            </a:r>
          </a:p>
        </p:txBody>
      </p:sp>
      <p:sp>
        <p:nvSpPr>
          <p:cNvPr id="5" name="4 CuadroTexto"/>
          <p:cNvSpPr txBox="1"/>
          <p:nvPr/>
        </p:nvSpPr>
        <p:spPr>
          <a:xfrm>
            <a:off x="642938" y="4422775"/>
            <a:ext cx="8072437" cy="1292225"/>
          </a:xfrm>
          <a:prstGeom prst="rect">
            <a:avLst/>
          </a:prstGeom>
          <a:noFill/>
        </p:spPr>
        <p:txBody>
          <a:bodyPr>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rPr>
              <a:t>La sequía descubre "el </a:t>
            </a:r>
            <a:r>
              <a:rPr lang="es-ES" sz="2400" b="1" dirty="0" err="1">
                <a:effectLst>
                  <a:glow rad="101600">
                    <a:srgbClr val="C00000">
                      <a:alpha val="60000"/>
                    </a:srgbClr>
                  </a:glow>
                  <a:outerShdw blurRad="38100" dist="38100" dir="2700000" algn="tl">
                    <a:srgbClr val="000000">
                      <a:alpha val="43137"/>
                    </a:srgbClr>
                  </a:outerShdw>
                </a:effectLst>
              </a:rPr>
              <a:t>Stonehenge</a:t>
            </a:r>
            <a:r>
              <a:rPr lang="es-ES" sz="2400" b="1" dirty="0">
                <a:effectLst>
                  <a:glow rad="101600">
                    <a:srgbClr val="C00000">
                      <a:alpha val="60000"/>
                    </a:srgbClr>
                  </a:glow>
                  <a:outerShdw blurRad="38100" dist="38100" dir="2700000" algn="tl">
                    <a:srgbClr val="000000">
                      <a:alpha val="43137"/>
                    </a:srgbClr>
                  </a:outerShdw>
                </a:effectLst>
              </a:rPr>
              <a:t> español": </a:t>
            </a:r>
            <a:r>
              <a:rPr lang="es-ES" b="1" dirty="0">
                <a:effectLst>
                  <a:glow rad="101600">
                    <a:srgbClr val="C00000">
                      <a:alpha val="60000"/>
                    </a:srgbClr>
                  </a:glow>
                  <a:outerShdw blurRad="38100" dist="38100" dir="2700000" algn="tl">
                    <a:srgbClr val="000000">
                      <a:alpha val="43137"/>
                    </a:srgbClr>
                  </a:outerShdw>
                </a:effectLst>
              </a:rPr>
              <a:t>un tesoro arqueológico. El descubrimiento de este monumento histórico es una gran noticia para la arqueología, puesto que, desde el año 1963, solo se ha vuelto completamente visible en cuatro ocasiones.</a:t>
            </a:r>
          </a:p>
        </p:txBody>
      </p:sp>
    </p:spTree>
  </p:cSld>
  <p:clrMapOvr>
    <a:masterClrMapping/>
  </p:clrMapOvr>
  <mc:AlternateContent xmlns:mc="http://schemas.openxmlformats.org/markup-compatibility/2006">
    <mc:Choice xmlns:p14="http://schemas.microsoft.com/office/powerpoint/2010/main" Requires="p14">
      <p:transition spd="slow" p14:dur="2000" advTm="33000">
        <p14:window dir="vert"/>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2" fill="hold" nodeType="withEffect">
                                  <p:stCondLst>
                                    <p:cond delay="0"/>
                                  </p:stCondLst>
                                  <p:childTnLst>
                                    <p:animEffect transition="out" filter="wheel(2)">
                                      <p:cBhvr>
                                        <p:cTn id="6" dur="3000"/>
                                        <p:tgtEl>
                                          <p:spTgt spid="48130"/>
                                        </p:tgtEl>
                                      </p:cBhvr>
                                    </p:animEffect>
                                    <p:set>
                                      <p:cBhvr>
                                        <p:cTn id="7" dur="1" fill="hold">
                                          <p:stCondLst>
                                            <p:cond delay="2999"/>
                                          </p:stCondLst>
                                        </p:cTn>
                                        <p:tgtEl>
                                          <p:spTgt spid="48130"/>
                                        </p:tgtEl>
                                        <p:attrNameLst>
                                          <p:attrName>style.visibility</p:attrName>
                                        </p:attrNameLst>
                                      </p:cBhvr>
                                      <p:to>
                                        <p:strVal val="hidden"/>
                                      </p:to>
                                    </p:set>
                                  </p:childTnLst>
                                </p:cTn>
                              </p:par>
                              <p:par>
                                <p:cTn id="8" presetID="21" presetClass="entr" presetSubtype="3"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3)">
                                      <p:cBhvr>
                                        <p:cTn id="10" dur="3000"/>
                                        <p:tgtEl>
                                          <p:spTgt spid="3"/>
                                        </p:tgtEl>
                                      </p:cBhvr>
                                    </p:animEffect>
                                  </p:childTnLst>
                                </p:cTn>
                              </p:par>
                              <p:par>
                                <p:cTn id="11" presetID="23" presetClass="entr" presetSubtype="27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2/3*#ppt_w"/>
                                          </p:val>
                                        </p:tav>
                                        <p:tav tm="100000">
                                          <p:val>
                                            <p:strVal val="#ppt_w"/>
                                          </p:val>
                                        </p:tav>
                                      </p:tavLst>
                                    </p:anim>
                                    <p:anim calcmode="lin" valueType="num">
                                      <p:cBhvr>
                                        <p:cTn id="14" dur="3000" fill="hold"/>
                                        <p:tgtEl>
                                          <p:spTgt spid="3"/>
                                        </p:tgtEl>
                                        <p:attrNameLst>
                                          <p:attrName>ppt_h</p:attrName>
                                        </p:attrNameLst>
                                      </p:cBhvr>
                                      <p:tavLst>
                                        <p:tav tm="0">
                                          <p:val>
                                            <p:strVal val="2/3*#ppt_h"/>
                                          </p:val>
                                        </p:tav>
                                        <p:tav tm="100000">
                                          <p:val>
                                            <p:strVal val="#ppt_h"/>
                                          </p:val>
                                        </p:tav>
                                      </p:tavLst>
                                    </p:anim>
                                  </p:childTnLst>
                                </p:cTn>
                              </p:par>
                            </p:childTnLst>
                          </p:cTn>
                        </p:par>
                        <p:par>
                          <p:cTn id="15" fill="hold" nodeType="afterGroup">
                            <p:stCondLst>
                              <p:cond delay="3000"/>
                            </p:stCondLst>
                            <p:childTnLst>
                              <p:par>
                                <p:cTn id="16" presetID="23" presetClass="entr" presetSubtype="32" fill="hold" nodeType="afterEffect">
                                  <p:stCondLst>
                                    <p:cond delay="50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p:val>
                                            <p:strVal val="4*#ppt_w"/>
                                          </p:val>
                                        </p:tav>
                                        <p:tav tm="100000">
                                          <p:val>
                                            <p:strVal val="#ppt_w"/>
                                          </p:val>
                                        </p:tav>
                                      </p:tavLst>
                                    </p:anim>
                                    <p:anim calcmode="lin" valueType="num">
                                      <p:cBhvr>
                                        <p:cTn id="19" dur="2000" fill="hold"/>
                                        <p:tgtEl>
                                          <p:spTgt spid="4"/>
                                        </p:tgtEl>
                                        <p:attrNameLst>
                                          <p:attrName>ppt_h</p:attrName>
                                        </p:attrNameLst>
                                      </p:cBhvr>
                                      <p:tavLst>
                                        <p:tav tm="0">
                                          <p:val>
                                            <p:strVal val="4*#ppt_h"/>
                                          </p:val>
                                        </p:tav>
                                        <p:tav tm="100000">
                                          <p:val>
                                            <p:strVal val="#ppt_h"/>
                                          </p:val>
                                        </p:tav>
                                      </p:tavLst>
                                    </p:anim>
                                  </p:childTnLst>
                                </p:cTn>
                              </p:par>
                            </p:childTnLst>
                          </p:cTn>
                        </p:par>
                        <p:par>
                          <p:cTn id="20" fill="hold" nodeType="afterGroup">
                            <p:stCondLst>
                              <p:cond delay="5500"/>
                            </p:stCondLst>
                            <p:childTnLst>
                              <p:par>
                                <p:cTn id="21" presetID="10" presetClass="exit" presetSubtype="0" fill="hold" nodeType="afterEffect">
                                  <p:stCondLst>
                                    <p:cond delay="2000"/>
                                  </p:stCondLst>
                                  <p:childTnLst>
                                    <p:animEffect transition="out" filter="fade">
                                      <p:cBhvr>
                                        <p:cTn id="22" dur="2000"/>
                                        <p:tgtEl>
                                          <p:spTgt spid="4"/>
                                        </p:tgtEl>
                                      </p:cBhvr>
                                    </p:animEffect>
                                    <p:set>
                                      <p:cBhvr>
                                        <p:cTn id="23" dur="1" fill="hold">
                                          <p:stCondLst>
                                            <p:cond delay="1999"/>
                                          </p:stCondLst>
                                        </p:cTn>
                                        <p:tgtEl>
                                          <p:spTgt spid="4"/>
                                        </p:tgtEl>
                                        <p:attrNameLst>
                                          <p:attrName>style.visibility</p:attrName>
                                        </p:attrNameLst>
                                      </p:cBhvr>
                                      <p:to>
                                        <p:strVal val="hidden"/>
                                      </p:to>
                                    </p:set>
                                  </p:childTnLst>
                                </p:cTn>
                              </p:par>
                              <p:par>
                                <p:cTn id="24" presetID="40" presetClass="entr" presetSubtype="0" fill="hold" grpId="0" nodeType="withEffect">
                                  <p:stCondLst>
                                    <p:cond delay="150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3 Imagen" descr="53 Laguna de la Recomb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1 Imagen" descr="53 Laguna de la Recomba.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53 Laguna de la Recomb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500063" y="4791075"/>
            <a:ext cx="8215312"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sequía, una problemática que afecta a distintos países de Europa, ha revelado un tesoro arqueológico que estaba escondido bajo las aguas en España, concretamente en la provincia de Cáceres.</a:t>
            </a:r>
          </a:p>
        </p:txBody>
      </p:sp>
    </p:spTree>
  </p:cSld>
  <p:clrMapOvr>
    <a:masterClrMapping/>
  </p:clrMapOvr>
  <mc:AlternateContent xmlns:mc="http://schemas.openxmlformats.org/markup-compatibility/2006">
    <mc:Choice xmlns:p14="http://schemas.microsoft.com/office/powerpoint/2010/main" Requires="p14">
      <p:transition spd="slow" p14:dur="2000" advTm="24000">
        <p14:window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47106"/>
                                        </p:tgtEl>
                                        <p:attrNameLst>
                                          <p:attrName>style.visibility</p:attrName>
                                        </p:attrNameLst>
                                      </p:cBhvr>
                                      <p:to>
                                        <p:strVal val="visible"/>
                                      </p:to>
                                    </p:set>
                                    <p:anim calcmode="lin" valueType="num">
                                      <p:cBhvr>
                                        <p:cTn id="7" dur="3000" fill="hold"/>
                                        <p:tgtEl>
                                          <p:spTgt spid="47106"/>
                                        </p:tgtEl>
                                        <p:attrNameLst>
                                          <p:attrName>ppt_w</p:attrName>
                                        </p:attrNameLst>
                                      </p:cBhvr>
                                      <p:tavLst>
                                        <p:tav tm="0">
                                          <p:val>
                                            <p:strVal val="#ppt_w+.3"/>
                                          </p:val>
                                        </p:tav>
                                        <p:tav tm="100000">
                                          <p:val>
                                            <p:strVal val="#ppt_w"/>
                                          </p:val>
                                        </p:tav>
                                      </p:tavLst>
                                    </p:anim>
                                    <p:anim calcmode="lin" valueType="num">
                                      <p:cBhvr>
                                        <p:cTn id="8" dur="3000" fill="hold"/>
                                        <p:tgtEl>
                                          <p:spTgt spid="47106"/>
                                        </p:tgtEl>
                                        <p:attrNameLst>
                                          <p:attrName>ppt_h</p:attrName>
                                        </p:attrNameLst>
                                      </p:cBhvr>
                                      <p:tavLst>
                                        <p:tav tm="0">
                                          <p:val>
                                            <p:strVal val="#ppt_h"/>
                                          </p:val>
                                        </p:tav>
                                        <p:tav tm="100000">
                                          <p:val>
                                            <p:strVal val="#ppt_h"/>
                                          </p:val>
                                        </p:tav>
                                      </p:tavLst>
                                    </p:anim>
                                    <p:animEffect transition="in" filter="fade">
                                      <p:cBhvr>
                                        <p:cTn id="9" dur="3000"/>
                                        <p:tgtEl>
                                          <p:spTgt spid="47106"/>
                                        </p:tgtEl>
                                      </p:cBhvr>
                                    </p:animEffect>
                                  </p:childTnLst>
                                </p:cTn>
                              </p:par>
                              <p:par>
                                <p:cTn id="10" presetID="17" presetClass="entr" presetSubtype="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3000" fill="hold"/>
                                        <p:tgtEl>
                                          <p:spTgt spid="2"/>
                                        </p:tgtEl>
                                        <p:attrNameLst>
                                          <p:attrName>ppt_x</p:attrName>
                                        </p:attrNameLst>
                                      </p:cBhvr>
                                      <p:tavLst>
                                        <p:tav tm="0">
                                          <p:val>
                                            <p:strVal val="#ppt_x-#ppt_w/2"/>
                                          </p:val>
                                        </p:tav>
                                        <p:tav tm="100000">
                                          <p:val>
                                            <p:strVal val="#ppt_x"/>
                                          </p:val>
                                        </p:tav>
                                      </p:tavLst>
                                    </p:anim>
                                    <p:anim calcmode="lin" valueType="num">
                                      <p:cBhvr>
                                        <p:cTn id="13" dur="3000" fill="hold"/>
                                        <p:tgtEl>
                                          <p:spTgt spid="2"/>
                                        </p:tgtEl>
                                        <p:attrNameLst>
                                          <p:attrName>ppt_y</p:attrName>
                                        </p:attrNameLst>
                                      </p:cBhvr>
                                      <p:tavLst>
                                        <p:tav tm="0">
                                          <p:val>
                                            <p:strVal val="#ppt_y"/>
                                          </p:val>
                                        </p:tav>
                                        <p:tav tm="100000">
                                          <p:val>
                                            <p:strVal val="#ppt_y"/>
                                          </p:val>
                                        </p:tav>
                                      </p:tavLst>
                                    </p:anim>
                                    <p:anim calcmode="lin" valueType="num">
                                      <p:cBhvr>
                                        <p:cTn id="14" dur="3000" fill="hold"/>
                                        <p:tgtEl>
                                          <p:spTgt spid="2"/>
                                        </p:tgtEl>
                                        <p:attrNameLst>
                                          <p:attrName>ppt_w</p:attrName>
                                        </p:attrNameLst>
                                      </p:cBhvr>
                                      <p:tavLst>
                                        <p:tav tm="0">
                                          <p:val>
                                            <p:fltVal val="0"/>
                                          </p:val>
                                        </p:tav>
                                        <p:tav tm="100000">
                                          <p:val>
                                            <p:strVal val="#ppt_w"/>
                                          </p:val>
                                        </p:tav>
                                      </p:tavLst>
                                    </p:anim>
                                    <p:anim calcmode="lin" valueType="num">
                                      <p:cBhvr>
                                        <p:cTn id="15" dur="3000" fill="hold"/>
                                        <p:tgtEl>
                                          <p:spTgt spid="2"/>
                                        </p:tgtEl>
                                        <p:attrNameLst>
                                          <p:attrName>ppt_h</p:attrName>
                                        </p:attrNameLst>
                                      </p:cBhvr>
                                      <p:tavLst>
                                        <p:tav tm="0">
                                          <p:val>
                                            <p:strVal val="#ppt_h"/>
                                          </p:val>
                                        </p:tav>
                                        <p:tav tm="100000">
                                          <p:val>
                                            <p:strVal val="#ppt_h"/>
                                          </p:val>
                                        </p:tav>
                                      </p:tavLst>
                                    </p:anim>
                                  </p:childTnLst>
                                </p:cTn>
                              </p:par>
                              <p:par>
                                <p:cTn id="16" presetID="18" presetClass="exit" presetSubtype="12" fill="hold" nodeType="withEffect">
                                  <p:stCondLst>
                                    <p:cond delay="0"/>
                                  </p:stCondLst>
                                  <p:childTnLst>
                                    <p:animEffect transition="out" filter="strips(downLeft)">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par>
                                <p:cTn id="19" presetID="17" presetClass="entr" presetSubtype="2"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3000" fill="hold"/>
                                        <p:tgtEl>
                                          <p:spTgt spid="3"/>
                                        </p:tgtEl>
                                        <p:attrNameLst>
                                          <p:attrName>ppt_x</p:attrName>
                                        </p:attrNameLst>
                                      </p:cBhvr>
                                      <p:tavLst>
                                        <p:tav tm="0">
                                          <p:val>
                                            <p:strVal val="#ppt_x+#ppt_w/2"/>
                                          </p:val>
                                        </p:tav>
                                        <p:tav tm="100000">
                                          <p:val>
                                            <p:strVal val="#ppt_x"/>
                                          </p:val>
                                        </p:tav>
                                      </p:tavLst>
                                    </p:anim>
                                    <p:anim calcmode="lin" valueType="num">
                                      <p:cBhvr>
                                        <p:cTn id="22" dur="3000" fill="hold"/>
                                        <p:tgtEl>
                                          <p:spTgt spid="3"/>
                                        </p:tgtEl>
                                        <p:attrNameLst>
                                          <p:attrName>ppt_y</p:attrName>
                                        </p:attrNameLst>
                                      </p:cBhvr>
                                      <p:tavLst>
                                        <p:tav tm="0">
                                          <p:val>
                                            <p:strVal val="#ppt_y"/>
                                          </p:val>
                                        </p:tav>
                                        <p:tav tm="100000">
                                          <p:val>
                                            <p:strVal val="#ppt_y"/>
                                          </p:val>
                                        </p:tav>
                                      </p:tavLst>
                                    </p:anim>
                                    <p:anim calcmode="lin" valueType="num">
                                      <p:cBhvr>
                                        <p:cTn id="23" dur="3000" fill="hold"/>
                                        <p:tgtEl>
                                          <p:spTgt spid="3"/>
                                        </p:tgtEl>
                                        <p:attrNameLst>
                                          <p:attrName>ppt_w</p:attrName>
                                        </p:attrNameLst>
                                      </p:cBhvr>
                                      <p:tavLst>
                                        <p:tav tm="0">
                                          <p:val>
                                            <p:fltVal val="0"/>
                                          </p:val>
                                        </p:tav>
                                        <p:tav tm="100000">
                                          <p:val>
                                            <p:strVal val="#ppt_w"/>
                                          </p:val>
                                        </p:tav>
                                      </p:tavLst>
                                    </p:anim>
                                    <p:anim calcmode="lin" valueType="num">
                                      <p:cBhvr>
                                        <p:cTn id="24" dur="3000" fill="hold"/>
                                        <p:tgtEl>
                                          <p:spTgt spid="3"/>
                                        </p:tgtEl>
                                        <p:attrNameLst>
                                          <p:attrName>ppt_h</p:attrName>
                                        </p:attrNameLst>
                                      </p:cBhvr>
                                      <p:tavLst>
                                        <p:tav tm="0">
                                          <p:val>
                                            <p:strVal val="#ppt_h"/>
                                          </p:val>
                                        </p:tav>
                                        <p:tav tm="100000">
                                          <p:val>
                                            <p:strVal val="#ppt_h"/>
                                          </p:val>
                                        </p:tav>
                                      </p:tavLst>
                                    </p:anim>
                                  </p:childTnLst>
                                </p:cTn>
                              </p:par>
                              <p:par>
                                <p:cTn id="25" presetID="18" presetClass="exit" presetSubtype="6" fill="hold" nodeType="withEffect">
                                  <p:stCondLst>
                                    <p:cond delay="0"/>
                                  </p:stCondLst>
                                  <p:childTnLst>
                                    <p:animEffect transition="out" filter="strips(downRight)">
                                      <p:cBhvr>
                                        <p:cTn id="26" dur="3000"/>
                                        <p:tgtEl>
                                          <p:spTgt spid="3"/>
                                        </p:tgtEl>
                                      </p:cBhvr>
                                    </p:animEffect>
                                    <p:set>
                                      <p:cBhvr>
                                        <p:cTn id="27" dur="1" fill="hold">
                                          <p:stCondLst>
                                            <p:cond delay="2999"/>
                                          </p:stCondLst>
                                        </p:cTn>
                                        <p:tgtEl>
                                          <p:spTgt spid="3"/>
                                        </p:tgtEl>
                                        <p:attrNameLst>
                                          <p:attrName>style.visibility</p:attrName>
                                        </p:attrNameLst>
                                      </p:cBhvr>
                                      <p:to>
                                        <p:strVal val="hidden"/>
                                      </p:to>
                                    </p:set>
                                  </p:childTnLst>
                                </p:cTn>
                              </p:par>
                            </p:childTnLst>
                          </p:cTn>
                        </p:par>
                        <p:par>
                          <p:cTn id="28" fill="hold" nodeType="afterGroup">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yun_77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yun_77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122863" y="0"/>
            <a:ext cx="184150" cy="461963"/>
          </a:xfrm>
          <a:prstGeom prst="rect">
            <a:avLst/>
          </a:prstGeom>
          <a:noFill/>
        </p:spPr>
        <p:txBody>
          <a:bodyPr wrap="none">
            <a:spAutoFit/>
          </a:bodyPr>
          <a:lstStyle/>
          <a:p>
            <a:pPr>
              <a:defRPr/>
            </a:pPr>
            <a:endParaRPr lang="es-ES" sz="2400" b="1">
              <a:effectLst>
                <a:outerShdw blurRad="38100" dist="38100" dir="2700000" algn="tl">
                  <a:srgbClr val="1F497D"/>
                </a:outerShdw>
              </a:effectLst>
              <a:latin typeface="Harrington" pitchFamily="82" charset="0"/>
              <a:cs typeface="Arial" charset="0"/>
            </a:endParaRPr>
          </a:p>
        </p:txBody>
      </p:sp>
      <p:sp>
        <p:nvSpPr>
          <p:cNvPr id="8" name="7 CuadroTexto"/>
          <p:cNvSpPr txBox="1"/>
          <p:nvPr/>
        </p:nvSpPr>
        <p:spPr>
          <a:xfrm>
            <a:off x="214313" y="4514850"/>
            <a:ext cx="842962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bajada de uno de sus embalses ha dejado al descubierto un círculo de decenas de piedras prehistórico conocido popularmente como el "</a:t>
            </a:r>
            <a:r>
              <a:rPr lang="es-ES" b="1" dirty="0" err="1">
                <a:effectLst>
                  <a:glow rad="101600">
                    <a:srgbClr val="C00000">
                      <a:alpha val="60000"/>
                    </a:srgbClr>
                  </a:glow>
                  <a:outerShdw blurRad="38100" dist="38100" dir="2700000" algn="tl">
                    <a:srgbClr val="000000">
                      <a:alpha val="43137"/>
                    </a:srgbClr>
                  </a:outerShdw>
                </a:effectLst>
              </a:rPr>
              <a:t>Stonehenge</a:t>
            </a:r>
            <a:r>
              <a:rPr lang="es-ES" b="1" dirty="0">
                <a:effectLst>
                  <a:glow rad="101600">
                    <a:srgbClr val="C00000">
                      <a:alpha val="60000"/>
                    </a:srgbClr>
                  </a:glow>
                  <a:outerShdw blurRad="38100" dist="38100" dir="2700000" algn="tl">
                    <a:srgbClr val="000000">
                      <a:alpha val="43137"/>
                    </a:srgbClr>
                  </a:outerShdw>
                </a:effectLst>
              </a:rPr>
              <a:t> español". Según los arqueólogos, tuvo la función de sepulcro colectivo hace más de 2.000 años.</a:t>
            </a:r>
          </a:p>
        </p:txBody>
      </p:sp>
    </p:spTree>
  </p:cSld>
  <p:clrMapOvr>
    <a:masterClrMapping/>
  </p:clrMapOvr>
  <mc:AlternateContent xmlns:mc="http://schemas.openxmlformats.org/markup-compatibility/2006">
    <mc:Choice xmlns:p14="http://schemas.microsoft.com/office/powerpoint/2010/main" Requires="p14">
      <p:transition spd="slow" p14:dur="2000" advTm="28000">
        <p14:window dir="ver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9" presetClass="entr" presetSubtype="0" ac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4" dur="2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5" dur="2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6" dur="2000" fill="hold"/>
                                        <p:tgtEl>
                                          <p:spTgt spid="4"/>
                                        </p:tgtEl>
                                        <p:attrNameLst>
                                          <p:attrName>ppt_y</p:attrName>
                                        </p:attrNameLst>
                                      </p:cBhvr>
                                      <p:tavLst>
                                        <p:tav tm="0">
                                          <p:val>
                                            <p:strVal val="#ppt_y"/>
                                          </p:val>
                                        </p:tav>
                                        <p:tav tm="100000">
                                          <p:val>
                                            <p:strVal val="#ppt_y"/>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childTnLst>
                          </p:cTn>
                        </p:par>
                        <p:par>
                          <p:cTn id="20" fill="hold" nodeType="afterGroup">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Color 08.jpg"/>
          <p:cNvPicPr>
            <a:picLocks noChangeAspect="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Carnival-Rio_Carnival.jpg"/>
          <p:cNvPicPr>
            <a:picLocks noChangeAspect="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5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descr="5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214313" y="4237038"/>
            <a:ext cx="8715375"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El descubrimiento de este monumento histórico es una gran noticia para la arqueología, puesto que, desde el año 1963, solo se ha vuelto completamente    visible en cuatro ocasiones. Tanto los cacereños como los turistas podrán contemplar el dolmen de </a:t>
            </a:r>
            <a:r>
              <a:rPr lang="es-ES" b="1" dirty="0" err="1">
                <a:effectLst>
                  <a:glow rad="101600">
                    <a:srgbClr val="C00000">
                      <a:alpha val="60000"/>
                    </a:srgbClr>
                  </a:glow>
                  <a:outerShdw blurRad="38100" dist="38100" dir="2700000" algn="tl">
                    <a:srgbClr val="000000">
                      <a:alpha val="43137"/>
                    </a:srgbClr>
                  </a:outerShdw>
                </a:effectLst>
              </a:rPr>
              <a:t>Guadalperal</a:t>
            </a:r>
            <a:r>
              <a:rPr lang="es-ES" b="1" dirty="0">
                <a:effectLst>
                  <a:glow rad="101600">
                    <a:srgbClr val="C00000">
                      <a:alpha val="60000"/>
                    </a:srgbClr>
                  </a:glow>
                  <a:outerShdw blurRad="38100" dist="38100" dir="2700000" algn="tl">
                    <a:srgbClr val="000000">
                      <a:alpha val="43137"/>
                    </a:srgbClr>
                  </a:outerShdw>
                </a:effectLst>
              </a:rPr>
              <a:t>, en una esquina del embalse de </a:t>
            </a:r>
            <a:r>
              <a:rPr lang="es-ES" b="1" dirty="0" err="1">
                <a:effectLst>
                  <a:glow rad="101600">
                    <a:srgbClr val="C00000">
                      <a:alpha val="60000"/>
                    </a:srgbClr>
                  </a:glow>
                  <a:outerShdw blurRad="38100" dist="38100" dir="2700000" algn="tl">
                    <a:srgbClr val="000000">
                      <a:alpha val="43137"/>
                    </a:srgbClr>
                  </a:outerShdw>
                </a:effectLst>
              </a:rPr>
              <a:t>Valdecañas</a:t>
            </a:r>
            <a:r>
              <a:rPr lang="es-ES" b="1" dirty="0">
                <a:effectLst>
                  <a:glow rad="101600">
                    <a:srgbClr val="C00000">
                      <a:alpha val="60000"/>
                    </a:srgbClr>
                  </a:glow>
                  <a:outerShdw blurRad="38100" dist="38100" dir="2700000" algn="tl">
                    <a:srgbClr val="000000">
                      <a:alpha val="43137"/>
                    </a:srgbClr>
                  </a:outerShdw>
                </a:effectLst>
              </a:rPr>
              <a:t>, donde el nivel del agua ha bajado al 28% de su capacidad.</a:t>
            </a:r>
          </a:p>
        </p:txBody>
      </p:sp>
    </p:spTree>
  </p:cSld>
  <p:clrMapOvr>
    <a:masterClrMapping/>
  </p:clrMapOvr>
  <mc:AlternateContent xmlns:mc="http://schemas.openxmlformats.org/markup-compatibility/2006">
    <mc:Choice xmlns:p14="http://schemas.microsoft.com/office/powerpoint/2010/main" Requires="p14">
      <p:transition spd="slow" p14:dur="2000" advTm="38000">
        <p14:window dir="vert"/>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8"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in)">
                                      <p:cBhvr>
                                        <p:cTn id="13" dur="3000"/>
                                        <p:tgtEl>
                                          <p:spTgt spid="5"/>
                                        </p:tgtEl>
                                      </p:cBhvr>
                                    </p:animEffect>
                                  </p:childTnLst>
                                </p:cTn>
                              </p:par>
                              <p:par>
                                <p:cTn id="14" presetID="8"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in)">
                                      <p:cBhvr>
                                        <p:cTn id="16" dur="3000"/>
                                        <p:tgtEl>
                                          <p:spTgt spid="8"/>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1231178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54038"/>
            <a:ext cx="9144000" cy="460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538163"/>
            <a:ext cx="9144000" cy="4638675"/>
          </a:xfrm>
          <a:prstGeom prst="rect">
            <a:avLst/>
          </a:prstGeom>
          <a:solidFill>
            <a:schemeClr val="bg1">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538163"/>
            <a:ext cx="9144000" cy="4638675"/>
          </a:xfrm>
          <a:prstGeom prst="rect">
            <a:avLst/>
          </a:prstGeom>
          <a:solidFill>
            <a:schemeClr val="bg1">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00063" y="4643438"/>
            <a:ext cx="7786687"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Este monumento funerario prehistórico consta de más de 150 lajas o piezas de granito puestas en disposición vertical, de las cuales 12 o 13 forman una cámara ovoide de unos cinco metros de diámetro.</a:t>
            </a:r>
          </a:p>
        </p:txBody>
      </p:sp>
    </p:spTree>
  </p:cSld>
  <p:clrMapOvr>
    <a:masterClrMapping/>
  </p:clrMapOvr>
  <mc:AlternateContent xmlns:mc="http://schemas.openxmlformats.org/markup-compatibility/2006">
    <mc:Choice xmlns:p14="http://schemas.microsoft.com/office/powerpoint/2010/main" Requires="p14">
      <p:transition spd="slow" p14:dur="2000" advTm="24000">
        <p14:window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8" fill="hold" nodeType="withEffect">
                                  <p:stCondLst>
                                    <p:cond delay="0"/>
                                  </p:stCondLst>
                                  <p:childTnLst>
                                    <p:anim calcmode="lin" valueType="num">
                                      <p:cBhvr additive="base">
                                        <p:cTn id="6" dur="3000"/>
                                        <p:tgtEl>
                                          <p:spTgt spid="6"/>
                                        </p:tgtEl>
                                        <p:attrNameLst>
                                          <p:attrName>ppt_x</p:attrName>
                                        </p:attrNameLst>
                                      </p:cBhvr>
                                      <p:tavLst>
                                        <p:tav tm="0">
                                          <p:val>
                                            <p:strVal val="ppt_x"/>
                                          </p:val>
                                        </p:tav>
                                        <p:tav tm="100000">
                                          <p:val>
                                            <p:strVal val="0-ppt_w/2"/>
                                          </p:val>
                                        </p:tav>
                                      </p:tavLst>
                                    </p:anim>
                                    <p:anim calcmode="lin" valueType="num">
                                      <p:cBhvr additive="base">
                                        <p:cTn id="7" dur="3000"/>
                                        <p:tgtEl>
                                          <p:spTgt spid="6"/>
                                        </p:tgtEl>
                                        <p:attrNameLst>
                                          <p:attrName>ppt_y</p:attrName>
                                        </p:attrNameLst>
                                      </p:cBhvr>
                                      <p:tavLst>
                                        <p:tav tm="0">
                                          <p:val>
                                            <p:strVal val="ppt_y"/>
                                          </p:val>
                                        </p:tav>
                                        <p:tav tm="100000">
                                          <p:val>
                                            <p:strVal val="ppt_y"/>
                                          </p:val>
                                        </p:tav>
                                      </p:tavLst>
                                    </p:anim>
                                    <p:set>
                                      <p:cBhvr>
                                        <p:cTn id="8" dur="1" fill="hold">
                                          <p:stCondLst>
                                            <p:cond delay="2999"/>
                                          </p:stCondLst>
                                        </p:cTn>
                                        <p:tgtEl>
                                          <p:spTgt spid="6"/>
                                        </p:tgtEl>
                                        <p:attrNameLst>
                                          <p:attrName>style.visibility</p:attrName>
                                        </p:attrNameLst>
                                      </p:cBhvr>
                                      <p:to>
                                        <p:strVal val="hidden"/>
                                      </p:to>
                                    </p:set>
                                  </p:childTnLst>
                                </p:cTn>
                              </p:par>
                              <p:par>
                                <p:cTn id="9" presetID="7" presetClass="exit" presetSubtype="2" fill="hold" nodeType="withEffect">
                                  <p:stCondLst>
                                    <p:cond delay="0"/>
                                  </p:stCondLst>
                                  <p:childTnLst>
                                    <p:anim calcmode="lin" valueType="num">
                                      <p:cBhvr additive="base">
                                        <p:cTn id="10" dur="3000"/>
                                        <p:tgtEl>
                                          <p:spTgt spid="5"/>
                                        </p:tgtEl>
                                        <p:attrNameLst>
                                          <p:attrName>ppt_x</p:attrName>
                                        </p:attrNameLst>
                                      </p:cBhvr>
                                      <p:tavLst>
                                        <p:tav tm="0">
                                          <p:val>
                                            <p:strVal val="ppt_x"/>
                                          </p:val>
                                        </p:tav>
                                        <p:tav tm="100000">
                                          <p:val>
                                            <p:strVal val="1+ppt_w/2"/>
                                          </p:val>
                                        </p:tav>
                                      </p:tavLst>
                                    </p:anim>
                                    <p:anim calcmode="lin" valueType="num">
                                      <p:cBhvr additive="base">
                                        <p:cTn id="11" dur="3000"/>
                                        <p:tgtEl>
                                          <p:spTgt spid="5"/>
                                        </p:tgtEl>
                                        <p:attrNameLst>
                                          <p:attrName>ppt_y</p:attrName>
                                        </p:attrNameLst>
                                      </p:cBhvr>
                                      <p:tavLst>
                                        <p:tav tm="0">
                                          <p:val>
                                            <p:strVal val="ppt_y"/>
                                          </p:val>
                                        </p:tav>
                                        <p:tav tm="100000">
                                          <p:val>
                                            <p:strVal val="ppt_y"/>
                                          </p:val>
                                        </p:tav>
                                      </p:tavLst>
                                    </p:anim>
                                    <p:set>
                                      <p:cBhvr>
                                        <p:cTn id="12" dur="1" fill="hold">
                                          <p:stCondLst>
                                            <p:cond delay="2999"/>
                                          </p:stCondLst>
                                        </p:cTn>
                                        <p:tgtEl>
                                          <p:spTgt spid="5"/>
                                        </p:tgtEl>
                                        <p:attrNameLst>
                                          <p:attrName>style.visibility</p:attrName>
                                        </p:attrNameLst>
                                      </p:cBhvr>
                                      <p:to>
                                        <p:strVal val="hidden"/>
                                      </p:to>
                                    </p:set>
                                  </p:childTnLst>
                                </p:cTn>
                              </p:par>
                              <p:par>
                                <p:cTn id="13" presetID="4"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ox(out)">
                                      <p:cBhvr>
                                        <p:cTn id="15" dur="3000"/>
                                        <p:tgtEl>
                                          <p:spTgt spid="4"/>
                                        </p:tgtEl>
                                      </p:cBhvr>
                                    </p:animEffect>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vertical)">
                                      <p:cBhvr>
                                        <p:cTn id="22" dur="3000"/>
                                        <p:tgtEl>
                                          <p:spTgt spid="7"/>
                                        </p:tgtEl>
                                      </p:cBhvr>
                                    </p:animEffec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0fd9476e7c0c1ff1a8d02f0b489eb29gh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428625" y="4237038"/>
            <a:ext cx="8572500"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Los arqueólogos e historiadores no consideran al dolmen de </a:t>
            </a:r>
            <a:r>
              <a:rPr lang="es-ES" b="1" dirty="0" err="1">
                <a:effectLst>
                  <a:glow rad="101600">
                    <a:srgbClr val="C00000">
                      <a:alpha val="60000"/>
                    </a:srgbClr>
                  </a:glow>
                  <a:outerShdw blurRad="38100" dist="38100" dir="2700000" algn="tl">
                    <a:srgbClr val="000000">
                      <a:alpha val="43137"/>
                    </a:srgbClr>
                  </a:outerShdw>
                </a:effectLst>
              </a:rPr>
              <a:t>Guadalperal</a:t>
            </a:r>
            <a:r>
              <a:rPr lang="es-ES" b="1" dirty="0">
                <a:effectLst>
                  <a:glow rad="101600">
                    <a:srgbClr val="C00000">
                      <a:alpha val="60000"/>
                    </a:srgbClr>
                  </a:glow>
                  <a:outerShdw blurRad="38100" dist="38100" dir="2700000" algn="tl">
                    <a:srgbClr val="000000">
                      <a:alpha val="43137"/>
                    </a:srgbClr>
                  </a:outerShdw>
                </a:effectLst>
              </a:rPr>
              <a:t> un </a:t>
            </a:r>
            <a:r>
              <a:rPr lang="es-ES" b="1" dirty="0" err="1">
                <a:effectLst>
                  <a:glow rad="101600">
                    <a:srgbClr val="C00000">
                      <a:alpha val="60000"/>
                    </a:srgbClr>
                  </a:glow>
                  <a:outerShdw blurRad="38100" dist="38100" dir="2700000" algn="tl">
                    <a:srgbClr val="000000">
                      <a:alpha val="43137"/>
                    </a:srgbClr>
                  </a:outerShdw>
                </a:effectLst>
              </a:rPr>
              <a:t>cromlech</a:t>
            </a:r>
            <a:r>
              <a:rPr lang="es-ES" b="1" dirty="0">
                <a:effectLst>
                  <a:glow rad="101600">
                    <a:srgbClr val="C00000">
                      <a:alpha val="60000"/>
                    </a:srgbClr>
                  </a:glow>
                  <a:outerShdw blurRad="38100" dist="38100" dir="2700000" algn="tl">
                    <a:srgbClr val="000000">
                      <a:alpha val="43137"/>
                    </a:srgbClr>
                  </a:outerShdw>
                </a:effectLst>
              </a:rPr>
              <a:t>, por lo que los medios de comunicación han incurrido en el error frecuente de denominarlo o compararlo con el </a:t>
            </a:r>
            <a:r>
              <a:rPr lang="es-ES" b="1" dirty="0" err="1">
                <a:effectLst>
                  <a:glow rad="101600">
                    <a:srgbClr val="C00000">
                      <a:alpha val="60000"/>
                    </a:srgbClr>
                  </a:glow>
                  <a:outerShdw blurRad="38100" dist="38100" dir="2700000" algn="tl">
                    <a:srgbClr val="000000">
                      <a:alpha val="43137"/>
                    </a:srgbClr>
                  </a:outerShdw>
                </a:effectLst>
              </a:rPr>
              <a:t>Stonhenge</a:t>
            </a:r>
            <a:r>
              <a:rPr lang="es-ES" b="1" dirty="0">
                <a:effectLst>
                  <a:glow rad="101600">
                    <a:srgbClr val="C00000">
                      <a:alpha val="60000"/>
                    </a:srgbClr>
                  </a:glow>
                  <a:outerShdw blurRad="38100" dist="38100" dir="2700000" algn="tl">
                    <a:srgbClr val="000000">
                      <a:alpha val="43137"/>
                    </a:srgbClr>
                  </a:outerShdw>
                </a:effectLst>
              </a:rPr>
              <a:t> británico. En cualquier caso, se trata de un monumento fascinante que gracias a la sequía, por paradójico que suene, puede visitarse en la actualidad.</a:t>
            </a:r>
          </a:p>
        </p:txBody>
      </p:sp>
    </p:spTree>
  </p:cSld>
  <p:clrMapOvr>
    <a:masterClrMapping/>
  </p:clrMapOvr>
  <mc:AlternateContent xmlns:mc="http://schemas.openxmlformats.org/markup-compatibility/2006">
    <mc:Choice xmlns:p14="http://schemas.microsoft.com/office/powerpoint/2010/main" Requires="p14">
      <p:transition spd="slow" p14:dur="2000" advTm="40000">
        <p14:window dir="vert"/>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16" presetClass="exit" presetSubtype="37" fill="hold" nodeType="withEffect">
                                  <p:stCondLst>
                                    <p:cond delay="0"/>
                                  </p:stCondLst>
                                  <p:childTnLst>
                                    <p:animEffect transition="out" filter="barn(outVertical)">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outHorizontal)">
                                      <p:cBhvr>
                                        <p:cTn id="18" dur="3000"/>
                                        <p:tgtEl>
                                          <p:spTgt spid="2"/>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6" y="216959"/>
            <a:ext cx="5688013" cy="825500"/>
          </a:xfrm>
          <a:prstGeom prst="rect">
            <a:avLst/>
          </a:prstGeom>
        </p:spPr>
        <p:txBody>
          <a:bodyPr wrap="none" fromWordArt="1">
            <a:prstTxWarp prst="textDeflate">
              <a:avLst>
                <a:gd name="adj" fmla="val 24903"/>
              </a:avLst>
            </a:prstTxWarp>
            <a:scene3d>
              <a:camera prst="legacyPerspectiveBottom"/>
              <a:lightRig rig="legacyHarsh3" dir="t"/>
            </a:scene3d>
            <a:sp3d extrusionH="430200" prstMaterial="legacyMatte">
              <a:bevelT w="82550" h="38100" prst="coolSlant"/>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cs typeface="Arial" charset="0"/>
              </a:rPr>
              <a:t> Música Enlazada </a:t>
            </a:r>
          </a:p>
        </p:txBody>
      </p:sp>
      <p:sp>
        <p:nvSpPr>
          <p:cNvPr id="78851" name="WordArt 3"/>
          <p:cNvSpPr>
            <a:spLocks noChangeArrowheads="1" noChangeShapeType="1" noTextEdit="1"/>
          </p:cNvSpPr>
          <p:nvPr/>
        </p:nvSpPr>
        <p:spPr bwMode="auto">
          <a:xfrm>
            <a:off x="1908176" y="1236487"/>
            <a:ext cx="5256213" cy="820208"/>
          </a:xfrm>
          <a:prstGeom prst="rect">
            <a:avLst/>
          </a:prstGeom>
        </p:spPr>
        <p:txBody>
          <a:bodyPr wrap="none" fromWordArt="1">
            <a:prstTxWarp prst="textDeflateBottom">
              <a:avLst>
                <a:gd name="adj" fmla="val 69894"/>
              </a:avLst>
            </a:prstTxWarp>
            <a:scene3d>
              <a:camera prst="legacyPerspectiveBottom"/>
              <a:lightRig rig="legacyNormal3" dir="t"/>
            </a:scene3d>
            <a:sp3d extrusionH="887400" prstMaterial="legacyMatte">
              <a:bevelT w="82550" h="38100" prst="coolSlant"/>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Arial" charset="0"/>
              </a:rPr>
              <a:t> Títulos: </a:t>
            </a:r>
          </a:p>
        </p:txBody>
      </p:sp>
      <p:sp>
        <p:nvSpPr>
          <p:cNvPr id="78852" name="WordArt 4"/>
          <p:cNvSpPr>
            <a:spLocks noChangeArrowheads="1" noChangeShapeType="1" noTextEdit="1"/>
          </p:cNvSpPr>
          <p:nvPr/>
        </p:nvSpPr>
        <p:spPr bwMode="auto">
          <a:xfrm>
            <a:off x="1428728" y="2357434"/>
            <a:ext cx="6408738" cy="781402"/>
          </a:xfrm>
          <a:prstGeom prst="rect">
            <a:avLst/>
          </a:prstGeom>
        </p:spPr>
        <p:txBody>
          <a:bodyPr wrap="none" fromWordArt="1">
            <a:prstTxWarp prst="textCanUp">
              <a:avLst>
                <a:gd name="adj" fmla="val 72727"/>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cs typeface="Arial" charset="0"/>
              </a:rPr>
              <a:t>- Música Celta Instrumental   </a:t>
            </a:r>
          </a:p>
        </p:txBody>
      </p:sp>
      <p:sp>
        <p:nvSpPr>
          <p:cNvPr id="78855" name="WordArt 7"/>
          <p:cNvSpPr>
            <a:spLocks noChangeArrowheads="1" noChangeShapeType="1" noTextEdit="1"/>
          </p:cNvSpPr>
          <p:nvPr/>
        </p:nvSpPr>
        <p:spPr bwMode="auto">
          <a:xfrm>
            <a:off x="1214414" y="4357698"/>
            <a:ext cx="6143668" cy="762000"/>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Arial" charset="0"/>
              </a:rPr>
              <a:t> - </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Arial" charset="0"/>
              </a:rPr>
              <a:t>Títulos desconocidos -  </a:t>
            </a:r>
          </a:p>
        </p:txBody>
      </p:sp>
      <p:sp>
        <p:nvSpPr>
          <p:cNvPr id="82954" name="WordArt 10"/>
          <p:cNvSpPr>
            <a:spLocks noChangeArrowheads="1" noChangeShapeType="1" noTextEdit="1"/>
          </p:cNvSpPr>
          <p:nvPr/>
        </p:nvSpPr>
        <p:spPr bwMode="auto">
          <a:xfrm>
            <a:off x="1500166" y="3286128"/>
            <a:ext cx="6048375" cy="709083"/>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cs typeface="Arial" charset="0"/>
              </a:rPr>
              <a:t>-Extraída de Internet  </a:t>
            </a:r>
          </a:p>
        </p:txBody>
      </p:sp>
    </p:spTree>
  </p:cSld>
  <p:clrMapOvr>
    <a:masterClrMapping/>
  </p:clrMapOvr>
  <mc:AlternateContent xmlns:mc="http://schemas.openxmlformats.org/markup-compatibility/2006">
    <mc:Choice xmlns:p14="http://schemas.microsoft.com/office/powerpoint/2010/main" Requires="p14">
      <p:transition spd="slow" p14:dur="2000" advTm="18000">
        <p14:window dir="vert"/>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4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nodeType="afterGroup">
                            <p:stCondLst>
                              <p:cond delay="9500"/>
                            </p:stCondLst>
                            <p:childTnLst>
                              <p:par>
                                <p:cTn id="30" presetID="10" presetClass="entr" presetSubtype="0" fill="hold" nodeType="afterEffect">
                                  <p:stCondLst>
                                    <p:cond delay="500"/>
                                  </p:stCondLst>
                                  <p:childTnLst>
                                    <p:set>
                                      <p:cBhvr>
                                        <p:cTn id="31" dur="1" fill="hold">
                                          <p:stCondLst>
                                            <p:cond delay="0"/>
                                          </p:stCondLst>
                                        </p:cTn>
                                        <p:tgtEl>
                                          <p:spTgt spid="78855"/>
                                        </p:tgtEl>
                                        <p:attrNameLst>
                                          <p:attrName>style.visibility</p:attrName>
                                        </p:attrNameLst>
                                      </p:cBhvr>
                                      <p:to>
                                        <p:strVal val="visible"/>
                                      </p:to>
                                    </p:set>
                                    <p:animEffect transition="in" filter="fade">
                                      <p:cBhvr>
                                        <p:cTn id="32" dur="20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s-ES">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eaLnBrk="1" hangingPunct="1">
              <a:spcBef>
                <a:spcPct val="50000"/>
              </a:spcBef>
            </a:pPr>
            <a:endParaRPr lang="es-ES"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p14:window dir="vert"/>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3525</TotalTime>
  <Words>1492</Words>
  <Application>Microsoft Office PowerPoint</Application>
  <PresentationFormat>Presentación en pantalla (16:10)</PresentationFormat>
  <Paragraphs>73</Paragraphs>
  <Slides>57</Slides>
  <Notes>1</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57</vt:i4>
      </vt:variant>
    </vt:vector>
  </HeadingPairs>
  <TitlesOfParts>
    <vt:vector size="64" baseType="lpstr">
      <vt:lpstr>Arial</vt:lpstr>
      <vt:lpstr>Calibri</vt:lpstr>
      <vt:lpstr>Lucida Bright</vt:lpstr>
      <vt:lpstr>IBM Plex Sans</vt:lpstr>
      <vt:lpstr>Harrington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286</cp:revision>
  <dcterms:created xsi:type="dcterms:W3CDTF">2017-06-25T11:03:31Z</dcterms:created>
  <dcterms:modified xsi:type="dcterms:W3CDTF">2023-02-28T13:41:52Z</dcterms:modified>
</cp:coreProperties>
</file>