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5"/>
  </p:notesMasterIdLst>
  <p:sldIdLst>
    <p:sldId id="311" r:id="rId3"/>
    <p:sldId id="309" r:id="rId4"/>
    <p:sldId id="310" r:id="rId5"/>
    <p:sldId id="285" r:id="rId6"/>
    <p:sldId id="284" r:id="rId7"/>
    <p:sldId id="287" r:id="rId8"/>
    <p:sldId id="281" r:id="rId9"/>
    <p:sldId id="280" r:id="rId10"/>
    <p:sldId id="293" r:id="rId11"/>
    <p:sldId id="278" r:id="rId12"/>
    <p:sldId id="268" r:id="rId13"/>
    <p:sldId id="263" r:id="rId14"/>
    <p:sldId id="308" r:id="rId15"/>
    <p:sldId id="283" r:id="rId16"/>
    <p:sldId id="275" r:id="rId17"/>
    <p:sldId id="298" r:id="rId18"/>
    <p:sldId id="302" r:id="rId19"/>
    <p:sldId id="267" r:id="rId20"/>
    <p:sldId id="264" r:id="rId21"/>
    <p:sldId id="262" r:id="rId22"/>
    <p:sldId id="260" r:id="rId23"/>
    <p:sldId id="282" r:id="rId24"/>
    <p:sldId id="286" r:id="rId25"/>
    <p:sldId id="277" r:id="rId26"/>
    <p:sldId id="292" r:id="rId27"/>
    <p:sldId id="290" r:id="rId28"/>
    <p:sldId id="276" r:id="rId29"/>
    <p:sldId id="274" r:id="rId30"/>
    <p:sldId id="289" r:id="rId31"/>
    <p:sldId id="271" r:id="rId32"/>
    <p:sldId id="273" r:id="rId33"/>
    <p:sldId id="270" r:id="rId34"/>
    <p:sldId id="269" r:id="rId35"/>
    <p:sldId id="266" r:id="rId36"/>
    <p:sldId id="272" r:id="rId37"/>
    <p:sldId id="301" r:id="rId38"/>
    <p:sldId id="305" r:id="rId39"/>
    <p:sldId id="304" r:id="rId40"/>
    <p:sldId id="307" r:id="rId41"/>
    <p:sldId id="259" r:id="rId42"/>
    <p:sldId id="261" r:id="rId43"/>
    <p:sldId id="258" r:id="rId44"/>
    <p:sldId id="303" r:id="rId45"/>
    <p:sldId id="295" r:id="rId46"/>
    <p:sldId id="265" r:id="rId47"/>
    <p:sldId id="291" r:id="rId48"/>
    <p:sldId id="288" r:id="rId49"/>
    <p:sldId id="279" r:id="rId50"/>
    <p:sldId id="294" r:id="rId51"/>
    <p:sldId id="312" r:id="rId52"/>
    <p:sldId id="313" r:id="rId53"/>
    <p:sldId id="314" r:id="rId5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d/Nbf+KHRIibqGchd2OYg" hashData="v12buMq+NaJ2VQ3U9R4Dxflnle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25222"/>
    <a:srgbClr val="996600"/>
    <a:srgbClr val="00C800"/>
    <a:srgbClr val="006600"/>
    <a:srgbClr val="FF3300"/>
    <a:srgbClr val="FFCC00"/>
    <a:srgbClr val="0085B4"/>
    <a:srgbClr val="660066"/>
    <a:srgbClr val="663300"/>
    <a:srgbClr val="B7558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210" autoAdjust="0"/>
    <p:restoredTop sz="92791" autoAdjust="0"/>
  </p:normalViewPr>
  <p:slideViewPr>
    <p:cSldViewPr>
      <p:cViewPr>
        <p:scale>
          <a:sx n="50" d="100"/>
          <a:sy n="50" d="100"/>
        </p:scale>
        <p:origin x="-444" y="-4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668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875C7E-AB88-44BC-9DF8-9FAFDA520A26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AFF6EF-87FE-4EAF-8B89-27AAC18A18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AFF6EF-87FE-4EAF-8B89-27AAC18A180E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AFF6EF-87FE-4EAF-8B89-27AAC18A180E}" type="slidenum">
              <a:rPr lang="es-ES" smtClean="0"/>
              <a:pPr/>
              <a:t>19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AFF6EF-87FE-4EAF-8B89-27AAC18A180E}" type="slidenum">
              <a:rPr lang="es-ES" smtClean="0"/>
              <a:pPr/>
              <a:t>20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26C36-51A9-48C1-B17D-7B1A5CA361BC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D7837-B23B-40E0-8B4B-DBDABB9239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26C36-51A9-48C1-B17D-7B1A5CA361BC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D7837-B23B-40E0-8B4B-DBDABB9239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26C36-51A9-48C1-B17D-7B1A5CA361BC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D7837-B23B-40E0-8B4B-DBDABB9239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26C36-51A9-48C1-B17D-7B1A5CA361BC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D7837-B23B-40E0-8B4B-DBDABB9239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26C36-51A9-48C1-B17D-7B1A5CA361BC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D7837-B23B-40E0-8B4B-DBDABB9239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26C36-51A9-48C1-B17D-7B1A5CA361BC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D7837-B23B-40E0-8B4B-DBDABB9239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26C36-51A9-48C1-B17D-7B1A5CA361BC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D7837-B23B-40E0-8B4B-DBDABB9239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26C36-51A9-48C1-B17D-7B1A5CA361BC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D7837-B23B-40E0-8B4B-DBDABB9239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26C36-51A9-48C1-B17D-7B1A5CA361BC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D7837-B23B-40E0-8B4B-DBDABB9239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26C36-51A9-48C1-B17D-7B1A5CA361BC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D7837-B23B-40E0-8B4B-DBDABB9239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26C36-51A9-48C1-B17D-7B1A5CA361BC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D7837-B23B-40E0-8B4B-DBDABB9239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C4FEC1-D170-42E7-88C3-B4BC59FE4A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26C36-51A9-48C1-B17D-7B1A5CA361BC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7D7837-B23B-40E0-8B4B-DBDABB9239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C68979-1073-496E-87DE-299E13ED346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57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58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59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9c45775756c09a08Big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" y="0"/>
            <a:ext cx="9144000" cy="6858000"/>
          </a:xfrm>
          <a:scene3d>
            <a:camera prst="orthographicFront"/>
            <a:lightRig rig="threePt" dir="t"/>
          </a:scene3d>
          <a:sp3d>
            <a:bevelT w="127000" prst="angle"/>
          </a:sp3d>
        </p:spPr>
      </p:pic>
      <p:pic>
        <p:nvPicPr>
          <p:cNvPr id="5" name="4 Imagen" descr="3c8d456cd6cb8d0bf3ca6a1e34f37231a88f25db8f74f909234641321f726c61457186fe4539116941c5702b38cad59a485616e8b167cfb9b2820d3226a25a12309d1d3f42aa14754bc7e84b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bright="10000"/>
          </a:blip>
          <a:stretch>
            <a:fillRect/>
          </a:stretch>
        </p:blipFill>
        <p:spPr>
          <a:xfrm>
            <a:off x="2571736" y="214290"/>
            <a:ext cx="3929090" cy="2464919"/>
          </a:xfrm>
          <a:prstGeom prst="rect">
            <a:avLst/>
          </a:prstGeom>
        </p:spPr>
      </p:pic>
    </p:spTree>
  </p:cSld>
  <p:clrMapOvr>
    <a:masterClrMapping/>
  </p:clrMapOvr>
  <p:transition spd="slow" advTm="19000">
    <p:comb dir="vert"/>
    <p:sndAc>
      <p:stSnd>
        <p:snd r:embed="rId2" name="Paul Mauriat - Dr. Zhivag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27000" h="1270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 redondeado"/>
          <p:cNvSpPr/>
          <p:nvPr/>
        </p:nvSpPr>
        <p:spPr>
          <a:xfrm>
            <a:off x="500034" y="357166"/>
            <a:ext cx="8143932" cy="6215106"/>
          </a:xfrm>
          <a:prstGeom prst="roundRect">
            <a:avLst/>
          </a:prstGeom>
          <a:solidFill>
            <a:schemeClr val="tx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857224" y="2143116"/>
            <a:ext cx="7715303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cript MT Bold" pitchFamily="66" charset="0"/>
              </a:rPr>
              <a:t>                           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857224" y="2143116"/>
            <a:ext cx="7715303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Dedicó su carrera al avance de la fotografía. Nació en  </a:t>
            </a:r>
            <a:r>
              <a:rPr lang="es-ES" sz="2000" dirty="0" err="1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Funikova</a:t>
            </a:r>
            <a:r>
              <a:rPr lang="es-ES" sz="20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</a:t>
            </a:r>
            <a:r>
              <a:rPr lang="es-ES" sz="2000" dirty="0" err="1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Gora</a:t>
            </a:r>
            <a:r>
              <a:rPr lang="es-ES" sz="20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en el  </a:t>
            </a:r>
            <a:r>
              <a:rPr lang="es-ES" sz="2000" dirty="0" err="1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Oblast</a:t>
            </a:r>
            <a:r>
              <a:rPr lang="es-ES" sz="20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de Vladimir  ,Rusia  en 1863 y se formó como químico. Estudió con renombrados científicos en  San Petersburgo , Berlín y París , desarrollando las técnicas para las primeras fotografías de color</a:t>
            </a:r>
          </a:p>
          <a:p>
            <a:r>
              <a:rPr lang="es-ES" sz="20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 sus resultados surgieron las primeras patentes de películas positivas en colores y de proyección de películas con movimiento. Hacia 1905 , </a:t>
            </a:r>
            <a:r>
              <a:rPr lang="es-ES" sz="2000" dirty="0" err="1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Prokudin-Gorskii</a:t>
            </a:r>
            <a:r>
              <a:rPr lang="es-ES" sz="20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concibió el gran proyecto de documentar, con fotografías en colores, la enorme diversidad de historia, cultura y avances del  Imperio Ruso , para ser utilizado en las escuelas del imperio.</a:t>
            </a:r>
          </a:p>
          <a:p>
            <a:r>
              <a:rPr lang="es-ES" sz="20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Su proceso utilizaba una cámara que tomaba una serie de fotos monocromáticas en secuencia muy rápida, cada una a través de un filtro de color diferente. Al proyectar las tres fotos monocromáticas con luz del color adecuado era posible reconstruir la escena con los colores originales</a:t>
            </a:r>
          </a:p>
          <a:p>
            <a:endParaRPr lang="es-ES" sz="2000" dirty="0">
              <a:solidFill>
                <a:schemeClr val="tx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857224" y="857232"/>
            <a:ext cx="7429552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 </a:t>
            </a: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  <a:latin typeface="Cooper Black" pitchFamily="18" charset="0"/>
              </a:rPr>
              <a:t>Serguéi  </a:t>
            </a:r>
            <a:r>
              <a:rPr lang="es-ES" sz="2400" dirty="0" err="1" smtClean="0">
                <a:solidFill>
                  <a:schemeClr val="tx2">
                    <a:lumMod val="75000"/>
                  </a:schemeClr>
                </a:solidFill>
                <a:latin typeface="Cooper Black" pitchFamily="18" charset="0"/>
              </a:rPr>
              <a:t>Mijáilovich</a:t>
            </a: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  <a:latin typeface="Cooper Black" pitchFamily="18" charset="0"/>
              </a:rPr>
              <a:t>  </a:t>
            </a:r>
            <a:r>
              <a:rPr lang="es-ES" sz="2400" dirty="0" err="1" smtClean="0">
                <a:solidFill>
                  <a:schemeClr val="tx2">
                    <a:lumMod val="75000"/>
                  </a:schemeClr>
                </a:solidFill>
                <a:latin typeface="Cooper Black" pitchFamily="18" charset="0"/>
              </a:rPr>
              <a:t>Prokudin</a:t>
            </a: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  <a:latin typeface="Cooper Black" pitchFamily="18" charset="0"/>
              </a:rPr>
              <a:t>  </a:t>
            </a:r>
            <a:r>
              <a:rPr lang="es-ES" sz="2400" dirty="0" err="1" smtClean="0">
                <a:solidFill>
                  <a:schemeClr val="tx2">
                    <a:lumMod val="75000"/>
                  </a:schemeClr>
                </a:solidFill>
                <a:latin typeface="Cooper Black" pitchFamily="18" charset="0"/>
              </a:rPr>
              <a:t>Gorskii</a:t>
            </a: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  <a:latin typeface="Cooper Black" pitchFamily="18" charset="0"/>
              </a:rPr>
              <a:t> </a:t>
            </a:r>
          </a:p>
          <a:p>
            <a:pPr algn="ctr"/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  <a:latin typeface="Cooper Black" pitchFamily="18" charset="0"/>
              </a:rPr>
              <a:t> (18 De Agosto</a:t>
            </a:r>
            <a:r>
              <a:rPr lang="es-ES" sz="2400" baseline="30000" dirty="0" smtClean="0">
                <a:solidFill>
                  <a:schemeClr val="tx2">
                    <a:lumMod val="75000"/>
                  </a:schemeClr>
                </a:solidFill>
                <a:latin typeface="Cooper Black" pitchFamily="18" charset="0"/>
              </a:rPr>
              <a:t>  </a:t>
            </a: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  <a:latin typeface="Cooper Black" pitchFamily="18" charset="0"/>
              </a:rPr>
              <a:t>30 De Agosto  De 1863  </a:t>
            </a:r>
          </a:p>
          <a:p>
            <a:pPr algn="ctr"/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  <a:latin typeface="Cooper Black" pitchFamily="18" charset="0"/>
              </a:rPr>
              <a:t> 27 De Septiembre  De 1944 ) </a:t>
            </a:r>
            <a:endParaRPr lang="es-ES" dirty="0">
              <a:solidFill>
                <a:schemeClr val="tx2">
                  <a:lumMod val="75000"/>
                </a:schemeClr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48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27000" h="1270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 redondeado"/>
          <p:cNvSpPr/>
          <p:nvPr/>
        </p:nvSpPr>
        <p:spPr>
          <a:xfrm>
            <a:off x="500034" y="357166"/>
            <a:ext cx="8143932" cy="6215106"/>
          </a:xfrm>
          <a:prstGeom prst="roundRect">
            <a:avLst/>
          </a:prstGeom>
          <a:solidFill>
            <a:schemeClr val="tx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928662" y="1000108"/>
            <a:ext cx="7358114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Sin embargo, no disponía de mecanismo para realizar impresiones de las fotos así obtenidas.</a:t>
            </a:r>
          </a:p>
          <a:p>
            <a:r>
              <a:rPr lang="es-ES" sz="20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Para su proyecto, el Zar Nicolás H puso a la disposición de </a:t>
            </a:r>
            <a:r>
              <a:rPr lang="es-ES" sz="2000" dirty="0" err="1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Prokudin-Gorskii</a:t>
            </a:r>
            <a:r>
              <a:rPr lang="es-ES" sz="20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un vagón de tren equipado con un cámara oscura  y los insumos necesarios. Igualmente obtuvo todos los permisos para visitar áreas de acceso restringido y contar con el apoyo de la burocracia del imperio. Así equipado, </a:t>
            </a:r>
            <a:r>
              <a:rPr lang="es-ES" sz="2000" dirty="0" err="1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Prokudin-Gorskii</a:t>
            </a:r>
            <a:r>
              <a:rPr lang="es-ES" sz="20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recorrió el imperio entre 1909 y 1915, documentándolo con imágenes y dando a conocer la magnitud del imperio a sus habitantes.</a:t>
            </a:r>
          </a:p>
          <a:p>
            <a:r>
              <a:rPr lang="es-ES" sz="20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 1918 , </a:t>
            </a:r>
            <a:r>
              <a:rPr lang="es-ES" sz="2000" dirty="0" err="1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Prokudin-Gorskii</a:t>
            </a:r>
            <a:r>
              <a:rPr lang="es-ES" sz="20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deja Rusia. Luego de enterarse de la muerte del Zar y de su familia se establece en París  donde fallece en 1944.</a:t>
            </a:r>
          </a:p>
          <a:p>
            <a:r>
              <a:rPr lang="es-ES" sz="20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 Biblioteca del Congreso  de los Estados Unidos compró, en 1948  las imágenes a sus herederos y, en 2001, organizó la exhibición El Imperio que fue Rusia. Para esa ocasión se realizó el copiado digital de sus imágenes a partir de los tres originales monocromáticos de cada foto.</a:t>
            </a:r>
          </a:p>
          <a:p>
            <a:r>
              <a:rPr lang="es-ES" sz="20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</a:t>
            </a:r>
          </a:p>
          <a:p>
            <a:endParaRPr lang="es-ES" dirty="0">
              <a:solidFill>
                <a:schemeClr val="tx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48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noFill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rgei-Prokudin-Gorski-Lar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0"/>
            <a:ext cx="514353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h="101600" prst="angle"/>
          </a:sp3d>
        </p:spPr>
      </p:pic>
      <p:sp>
        <p:nvSpPr>
          <p:cNvPr id="6" name="5 Rectángulo"/>
          <p:cNvSpPr/>
          <p:nvPr/>
        </p:nvSpPr>
        <p:spPr>
          <a:xfrm>
            <a:off x="7143768" y="0"/>
            <a:ext cx="85725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142976" y="0"/>
            <a:ext cx="85725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7224" y="0"/>
            <a:ext cx="285752" cy="68580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857224" cy="6858000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286776" y="0"/>
            <a:ext cx="857224" cy="6858000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8001024" y="0"/>
            <a:ext cx="285752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2143108" y="5929330"/>
            <a:ext cx="500066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Sergei  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Mikhailovich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 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Prokudin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Gorsky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Científico Y  Fotógrafo  </a:t>
            </a:r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SUNCION CATEDRAL EN EL MONASTERIO GORITSKII- ZALESSKI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18818737">
            <a:off x="1960322" y="1151288"/>
            <a:ext cx="5645435" cy="5687587"/>
          </a:xfrm>
          <a:prstGeom prst="teardrop">
            <a:avLst/>
          </a:prstGeom>
          <a:solidFill>
            <a:schemeClr val="tx1">
              <a:lumMod val="65000"/>
              <a:alpha val="8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18737">
            <a:off x="9885737" y="5903694"/>
            <a:ext cx="45719" cy="45719"/>
          </a:xfrm>
          <a:prstGeom prst="teardrop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18737">
            <a:off x="1969130" y="1161562"/>
            <a:ext cx="5645435" cy="5687587"/>
          </a:xfrm>
          <a:prstGeom prst="teardrop">
            <a:avLst/>
          </a:prstGeom>
          <a:solidFill>
            <a:schemeClr val="bg1">
              <a:lumMod val="65000"/>
              <a:lumOff val="35000"/>
              <a:alpha val="8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785786" y="6088559"/>
            <a:ext cx="7789440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Asunción  Catedral en el Monasterio 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Goritskii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- 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Zalesskii</a:t>
            </a:r>
            <a:endParaRPr lang="es-ES" sz="2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  <a:p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8" grpId="0" animBg="1"/>
      <p:bldP spid="8" grpId="1" animBg="1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vinski, la iglesia católica romana. 19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chemeClr val="bg1">
              <a:lumMod val="75000"/>
              <a:lumOff val="2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1571604" y="6088559"/>
            <a:ext cx="5803576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Dvinsk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, La Iglesia Católica Romana  1912</a:t>
            </a:r>
          </a:p>
          <a:p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GLESIA DE LA RESURRECCION DE CRISTO- ROSTOV VELIKI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642910" y="7429528"/>
            <a:ext cx="75724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sz="2400" dirty="0">
              <a:solidFill>
                <a:sysClr val="windowText" lastClr="00000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72000" y="3357562"/>
            <a:ext cx="4572000" cy="3500438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357562"/>
            <a:ext cx="4572000" cy="3500438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572000" y="0"/>
            <a:ext cx="4572000" cy="3357562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1071538" y="6088559"/>
            <a:ext cx="7072834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Iglesia De La  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Resureccion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 De Cristo  Rostov 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Veliki</a:t>
            </a:r>
            <a:endParaRPr lang="es-ES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  <a:p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4000">
    <p:sndAc>
      <p:stSnd>
        <p:snd r:embed="rId2" name="Paul Mauriat - Dr. Zhivag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GLESIA DE LA RESURRECCIÓN EN EL GRAVE KOSTRO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75000"/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000232" y="6150114"/>
            <a:ext cx="682257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Iglesia De La  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Resurección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 En El Grave 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Kostroma</a:t>
            </a:r>
            <a:endParaRPr lang="es-ES" sz="2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  <a:p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EZQUITA SHAKH FOTO DE NOCH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75000"/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857488" y="5857892"/>
            <a:ext cx="2881751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Mezquita </a:t>
            </a:r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Shakh</a:t>
            </a: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</a:t>
            </a: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ussia0 IGLESIA EN VETLUG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Pentágono regular"/>
          <p:cNvSpPr/>
          <p:nvPr/>
        </p:nvSpPr>
        <p:spPr>
          <a:xfrm>
            <a:off x="0" y="0"/>
            <a:ext cx="9144000" cy="6858000"/>
          </a:xfrm>
          <a:prstGeom prst="pentagon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0" y="0"/>
            <a:ext cx="4714876" cy="2571744"/>
          </a:xfrm>
          <a:prstGeom prst="rtTriangle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572000" y="0"/>
            <a:ext cx="4572000" cy="2643182"/>
          </a:xfrm>
          <a:prstGeom prst="rtTriangle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2643182"/>
            <a:ext cx="1785918" cy="4214818"/>
          </a:xfrm>
          <a:prstGeom prst="rtTriangle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7286580" y="2643182"/>
            <a:ext cx="1857420" cy="4214818"/>
          </a:xfrm>
          <a:prstGeom prst="rtTriangle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3000364" y="6057781"/>
            <a:ext cx="2622577" cy="61555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Iglesia En 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Vetluga</a:t>
            </a:r>
            <a:endParaRPr lang="es-ES" sz="2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  <a:p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ussia- catedral Dmitrievskii-19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ilindro"/>
          <p:cNvSpPr/>
          <p:nvPr/>
        </p:nvSpPr>
        <p:spPr>
          <a:xfrm>
            <a:off x="0" y="0"/>
            <a:ext cx="2357454" cy="6858000"/>
          </a:xfrm>
          <a:prstGeom prst="can">
            <a:avLst/>
          </a:prstGeom>
          <a:solidFill>
            <a:schemeClr val="bg1">
              <a:lumMod val="75000"/>
              <a:lumOff val="2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ilindro"/>
          <p:cNvSpPr/>
          <p:nvPr/>
        </p:nvSpPr>
        <p:spPr>
          <a:xfrm>
            <a:off x="2357422" y="0"/>
            <a:ext cx="2357454" cy="6858000"/>
          </a:xfrm>
          <a:prstGeom prst="can">
            <a:avLst/>
          </a:prstGeom>
          <a:solidFill>
            <a:schemeClr val="bg1">
              <a:lumMod val="75000"/>
              <a:lumOff val="2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ilindro"/>
          <p:cNvSpPr/>
          <p:nvPr/>
        </p:nvSpPr>
        <p:spPr>
          <a:xfrm>
            <a:off x="4714876" y="0"/>
            <a:ext cx="2143140" cy="6858000"/>
          </a:xfrm>
          <a:prstGeom prst="can">
            <a:avLst/>
          </a:prstGeom>
          <a:solidFill>
            <a:schemeClr val="bg1">
              <a:lumMod val="75000"/>
              <a:lumOff val="2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ilindro"/>
          <p:cNvSpPr/>
          <p:nvPr/>
        </p:nvSpPr>
        <p:spPr>
          <a:xfrm>
            <a:off x="6858016" y="0"/>
            <a:ext cx="2285984" cy="6858000"/>
          </a:xfrm>
          <a:prstGeom prst="can">
            <a:avLst/>
          </a:prstGeom>
          <a:solidFill>
            <a:schemeClr val="bg1">
              <a:lumMod val="75000"/>
              <a:lumOff val="2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2643174" y="6119336"/>
            <a:ext cx="4750916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Catedral  </a:t>
            </a:r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Dmitrievskii</a:t>
            </a:r>
            <a:r>
              <a:rPr lang="es-ES" sz="2400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 </a:t>
            </a: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1911</a:t>
            </a:r>
            <a:endParaRPr lang="es-ES" sz="48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ussia- la catedral en el monasterio Solovetskii-Solovetskii -191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2143108" y="8215346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3200" dirty="0"/>
          </a:p>
        </p:txBody>
      </p:sp>
      <p:sp>
        <p:nvSpPr>
          <p:cNvPr id="6" name="5 Triángulo isósceles"/>
          <p:cNvSpPr/>
          <p:nvPr/>
        </p:nvSpPr>
        <p:spPr>
          <a:xfrm>
            <a:off x="0" y="0"/>
            <a:ext cx="9144000" cy="6858000"/>
          </a:xfrm>
          <a:prstGeom prst="triangle">
            <a:avLst/>
          </a:prstGeom>
          <a:solidFill>
            <a:srgbClr val="B7558D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0" y="428604"/>
            <a:ext cx="9144000" cy="6429396"/>
          </a:xfrm>
          <a:prstGeom prst="triangle">
            <a:avLst/>
          </a:prstGeom>
          <a:solidFill>
            <a:srgbClr val="B7558D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0" y="785794"/>
            <a:ext cx="9144000" cy="6072206"/>
          </a:xfrm>
          <a:prstGeom prst="triangle">
            <a:avLst/>
          </a:prstGeom>
          <a:solidFill>
            <a:srgbClr val="B7558D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0" y="1214422"/>
            <a:ext cx="9144000" cy="5643578"/>
          </a:xfrm>
          <a:prstGeom prst="triangle">
            <a:avLst/>
          </a:prstGeom>
          <a:solidFill>
            <a:srgbClr val="B7558D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928662" y="6027003"/>
            <a:ext cx="6000489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catedral en el monasterio 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Solovetskii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-1915</a:t>
            </a:r>
          </a:p>
          <a:p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LAGO SAIMAA-GORSKI 1905-1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665140">
            <a:off x="826103" y="3101661"/>
            <a:ext cx="3646271" cy="3745509"/>
          </a:xfrm>
          <a:prstGeom prst="teardrop">
            <a:avLst/>
          </a:prstGeom>
          <a:solidFill>
            <a:schemeClr val="accent2">
              <a:lumMod val="50000"/>
              <a:alpha val="80000"/>
            </a:schemeClr>
          </a:solidFill>
          <a:ln>
            <a:solidFill>
              <a:schemeClr val="accent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543036" flipH="1" flipV="1">
            <a:off x="5050678" y="255317"/>
            <a:ext cx="3534275" cy="3640855"/>
          </a:xfrm>
          <a:prstGeom prst="teardrop">
            <a:avLst/>
          </a:prstGeom>
          <a:solidFill>
            <a:schemeClr val="accent2">
              <a:lumMod val="50000"/>
              <a:alpha val="80000"/>
            </a:schemeClr>
          </a:solidFill>
          <a:ln>
            <a:solidFill>
              <a:schemeClr val="accent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5915983">
            <a:off x="1602840" y="-209734"/>
            <a:ext cx="3497105" cy="3550921"/>
          </a:xfrm>
          <a:prstGeom prst="teardrop">
            <a:avLst/>
          </a:prstGeom>
          <a:solidFill>
            <a:schemeClr val="accent2">
              <a:lumMod val="50000"/>
              <a:alpha val="80000"/>
            </a:schemeClr>
          </a:solidFill>
          <a:ln>
            <a:solidFill>
              <a:schemeClr val="accent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5915983" flipH="1" flipV="1">
            <a:off x="4632481" y="3577208"/>
            <a:ext cx="3235619" cy="3407857"/>
          </a:xfrm>
          <a:prstGeom prst="teardrop">
            <a:avLst/>
          </a:prstGeom>
          <a:solidFill>
            <a:schemeClr val="accent2">
              <a:lumMod val="50000"/>
              <a:alpha val="80000"/>
            </a:schemeClr>
          </a:solidFill>
          <a:ln>
            <a:solidFill>
              <a:schemeClr val="accent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2643174" y="6072206"/>
            <a:ext cx="3979166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Lago 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Saimaa-Gorski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1905-15</a:t>
            </a:r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pilla Olga Col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571604" y="7858156"/>
            <a:ext cx="1847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3200" dirty="0"/>
          </a:p>
        </p:txBody>
      </p:sp>
      <p:sp>
        <p:nvSpPr>
          <p:cNvPr id="7" name="6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gradFill flip="none" rotWithShape="1">
            <a:gsLst>
              <a:gs pos="56000">
                <a:schemeClr val="accent2">
                  <a:lumMod val="50000"/>
                  <a:alpha val="57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857224" y="714356"/>
            <a:ext cx="7277120" cy="5572164"/>
          </a:xfrm>
          <a:prstGeom prst="diamond">
            <a:avLst/>
          </a:prstGeom>
          <a:gradFill flip="none" rotWithShape="1">
            <a:gsLst>
              <a:gs pos="56000">
                <a:schemeClr val="accent2">
                  <a:lumMod val="50000"/>
                  <a:alpha val="57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785918" y="1214422"/>
            <a:ext cx="5500726" cy="4572032"/>
          </a:xfrm>
          <a:prstGeom prst="diamond">
            <a:avLst/>
          </a:prstGeom>
          <a:gradFill flip="none" rotWithShape="1">
            <a:gsLst>
              <a:gs pos="56000">
                <a:schemeClr val="accent2">
                  <a:lumMod val="50000"/>
                  <a:alpha val="57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357158" y="428604"/>
            <a:ext cx="3218253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Capilla De Olga Colina</a:t>
            </a:r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ussia005.-yurtas (viviendas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>
            <a:off x="0" y="3571876"/>
            <a:ext cx="9144000" cy="3286124"/>
          </a:xfrm>
          <a:prstGeom prst="triangle">
            <a:avLst>
              <a:gd name="adj" fmla="val 48948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flipV="1">
            <a:off x="0" y="0"/>
            <a:ext cx="9144000" cy="3000372"/>
          </a:xfrm>
          <a:prstGeom prst="triangle">
            <a:avLst>
              <a:gd name="adj" fmla="val 5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-1321595" y="1321595"/>
            <a:ext cx="6858000" cy="4214810"/>
          </a:xfrm>
          <a:prstGeom prst="triangle">
            <a:avLst>
              <a:gd name="adj" fmla="val 46141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 flipV="1">
            <a:off x="3571876" y="1285876"/>
            <a:ext cx="6858000" cy="4286248"/>
          </a:xfrm>
          <a:prstGeom prst="triangle">
            <a:avLst>
              <a:gd name="adj" fmla="val 4579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2928926" y="5903893"/>
            <a:ext cx="2797817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Yurtas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(Viviendas)</a:t>
            </a:r>
          </a:p>
          <a:p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JARDIN DE LA M.P.S. (ministerio de comunicaciones y transport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1214414" y="7929594"/>
            <a:ext cx="7072362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 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</p:txBody>
      </p:sp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289"/>
            </a:avLst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928662" y="714356"/>
            <a:ext cx="7500990" cy="5357850"/>
          </a:xfrm>
          <a:prstGeom prst="frame">
            <a:avLst>
              <a:gd name="adj1" fmla="val 10662"/>
            </a:avLst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714480" y="1428736"/>
            <a:ext cx="5867440" cy="3786214"/>
          </a:xfrm>
          <a:prstGeom prst="frame">
            <a:avLst>
              <a:gd name="adj1" fmla="val 16755"/>
            </a:avLst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500298" y="2214554"/>
            <a:ext cx="4286280" cy="2214578"/>
          </a:xfrm>
          <a:prstGeom prst="frame">
            <a:avLst>
              <a:gd name="adj1" fmla="val 22188"/>
            </a:avLst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2428860" y="357166"/>
            <a:ext cx="4630242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Región Montañosa De Los Urales </a:t>
            </a:r>
          </a:p>
          <a:p>
            <a:pPr algn="ctr"/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Entre 1905 Y 1915 </a:t>
            </a:r>
          </a:p>
          <a:p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ussia-casas en la region montañosa de los Ural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3214678" y="200024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dirty="0"/>
          </a:p>
        </p:txBody>
      </p:sp>
      <p:sp>
        <p:nvSpPr>
          <p:cNvPr id="6" name="5 Elipse"/>
          <p:cNvSpPr/>
          <p:nvPr/>
        </p:nvSpPr>
        <p:spPr>
          <a:xfrm>
            <a:off x="1142976" y="0"/>
            <a:ext cx="6858048" cy="6858000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1500166" y="500042"/>
            <a:ext cx="6000792" cy="5857916"/>
          </a:xfrm>
          <a:prstGeom prst="ellipse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1785918" y="785794"/>
            <a:ext cx="5429288" cy="5286412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2143108" y="1142984"/>
            <a:ext cx="4786346" cy="4643470"/>
          </a:xfrm>
          <a:prstGeom prst="ellipse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ussia- ciudad de Cherdyn-19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0"/>
            <a:ext cx="5643570" cy="6858000"/>
          </a:xfrm>
          <a:prstGeom prst="moon">
            <a:avLst/>
          </a:prstGeom>
          <a:solidFill>
            <a:schemeClr val="accent2">
              <a:lumMod val="60000"/>
              <a:lumOff val="4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1524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00562" y="0"/>
            <a:ext cx="4643438" cy="6858000"/>
          </a:xfrm>
          <a:prstGeom prst="moon">
            <a:avLst>
              <a:gd name="adj" fmla="val 59565"/>
            </a:avLst>
          </a:prstGeom>
          <a:solidFill>
            <a:schemeClr val="accent2">
              <a:lumMod val="60000"/>
              <a:lumOff val="4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1524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0" y="500042"/>
            <a:ext cx="3657411" cy="61555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Ciudad De 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Cherdyn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- 1910</a:t>
            </a:r>
          </a:p>
          <a:p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comb/>
    <p:sndAc>
      <p:stSnd>
        <p:snd r:embed="rId2" name="Paul Mauriat - Dr. Zhivag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ussia- Iglesia de San Nicolas de los trabajadores, Nyrob-19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ombinar"/>
          <p:cNvSpPr/>
          <p:nvPr/>
        </p:nvSpPr>
        <p:spPr>
          <a:xfrm>
            <a:off x="0" y="3143248"/>
            <a:ext cx="9144000" cy="3714752"/>
          </a:xfrm>
          <a:prstGeom prst="flowChartMerge">
            <a:avLst/>
          </a:prstGeom>
          <a:gradFill flip="none" rotWithShape="1">
            <a:gsLst>
              <a:gs pos="31000">
                <a:schemeClr val="accent3">
                  <a:lumMod val="75000"/>
                  <a:shade val="30000"/>
                  <a:satMod val="115000"/>
                  <a:alpha val="16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flipV="1">
            <a:off x="0" y="0"/>
            <a:ext cx="9144000" cy="3152772"/>
          </a:xfrm>
          <a:prstGeom prst="flowChartMerge">
            <a:avLst/>
          </a:prstGeom>
          <a:gradFill flip="none" rotWithShape="1">
            <a:gsLst>
              <a:gs pos="48000">
                <a:schemeClr val="accent3">
                  <a:lumMod val="75000"/>
                  <a:shade val="30000"/>
                  <a:satMod val="115000"/>
                  <a:alpha val="43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4429124" y="285728"/>
            <a:ext cx="4472378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Antigua Iglesia De San Nicolás </a:t>
            </a:r>
          </a:p>
          <a:p>
            <a:pPr algn="ctr"/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De Los Trabajadores  1910</a:t>
            </a:r>
          </a:p>
          <a:p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ussia- monasterio de Svetlitsa Island-San Ninguna monasterio Stolbenskii.Lago Selige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357290" y="7715280"/>
            <a:ext cx="65008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2800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643042" cy="6858000"/>
          </a:xfrm>
          <a:prstGeom prst="rect">
            <a:avLst/>
          </a:prstGeom>
          <a:gradFill flip="none" rotWithShape="1">
            <a:gsLst>
              <a:gs pos="49000">
                <a:schemeClr val="accent5">
                  <a:lumMod val="60000"/>
                  <a:lumOff val="40000"/>
                  <a:alpha val="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928794" y="0"/>
            <a:ext cx="1643042" cy="6858000"/>
          </a:xfrm>
          <a:prstGeom prst="rect">
            <a:avLst/>
          </a:prstGeom>
          <a:gradFill flip="none" rotWithShape="1">
            <a:gsLst>
              <a:gs pos="49000">
                <a:schemeClr val="accent5">
                  <a:lumMod val="60000"/>
                  <a:lumOff val="40000"/>
                  <a:alpha val="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929058" y="0"/>
            <a:ext cx="1643042" cy="6858000"/>
          </a:xfrm>
          <a:prstGeom prst="rect">
            <a:avLst/>
          </a:prstGeom>
          <a:gradFill flip="none" rotWithShape="1">
            <a:gsLst>
              <a:gs pos="49000">
                <a:schemeClr val="accent5">
                  <a:lumMod val="60000"/>
                  <a:lumOff val="40000"/>
                  <a:alpha val="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715008" y="0"/>
            <a:ext cx="1643042" cy="6858000"/>
          </a:xfrm>
          <a:prstGeom prst="rect">
            <a:avLst/>
          </a:prstGeom>
          <a:gradFill flip="none" rotWithShape="1">
            <a:gsLst>
              <a:gs pos="49000">
                <a:schemeClr val="accent5">
                  <a:lumMod val="60000"/>
                  <a:lumOff val="40000"/>
                  <a:alpha val="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500958" y="0"/>
            <a:ext cx="1643042" cy="6858000"/>
          </a:xfrm>
          <a:prstGeom prst="rect">
            <a:avLst/>
          </a:prstGeom>
          <a:gradFill flip="none" rotWithShape="1">
            <a:gsLst>
              <a:gs pos="49000">
                <a:schemeClr val="accent5">
                  <a:lumMod val="60000"/>
                  <a:lumOff val="40000"/>
                  <a:alpha val="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2000232" y="357166"/>
            <a:ext cx="6858048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Monasterio De 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Svetlitsa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Island-san </a:t>
            </a:r>
          </a:p>
          <a:p>
            <a:pPr algn="ctr"/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Monasterio  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Stolbenskii</a:t>
            </a:r>
            <a:endParaRPr lang="es-ES" sz="2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  <a:p>
            <a:pPr algn="ctr"/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Lago 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Seliger</a:t>
            </a:r>
            <a:endParaRPr lang="es-ES" sz="2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  <a:p>
            <a:pPr algn="ctr"/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ussia- villa de Shaidorna-19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0"/>
            <a:ext cx="3786182" cy="6858000"/>
          </a:xfrm>
          <a:prstGeom prst="moon">
            <a:avLst>
              <a:gd name="adj" fmla="val 39196"/>
            </a:avLst>
          </a:prstGeom>
          <a:solidFill>
            <a:srgbClr val="660066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428728" y="0"/>
            <a:ext cx="3786182" cy="6858000"/>
          </a:xfrm>
          <a:prstGeom prst="moon">
            <a:avLst>
              <a:gd name="adj" fmla="val 39196"/>
            </a:avLst>
          </a:prstGeom>
          <a:solidFill>
            <a:srgbClr val="660066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2786050" y="0"/>
            <a:ext cx="3786182" cy="6858000"/>
          </a:xfrm>
          <a:prstGeom prst="moon">
            <a:avLst>
              <a:gd name="adj" fmla="val 39196"/>
            </a:avLst>
          </a:prstGeom>
          <a:solidFill>
            <a:srgbClr val="660066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4143372" y="0"/>
            <a:ext cx="3786182" cy="6858000"/>
          </a:xfrm>
          <a:prstGeom prst="moon">
            <a:avLst>
              <a:gd name="adj" fmla="val 39196"/>
            </a:avLst>
          </a:prstGeom>
          <a:solidFill>
            <a:srgbClr val="660066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5572132" y="0"/>
            <a:ext cx="3571868" cy="6858000"/>
          </a:xfrm>
          <a:prstGeom prst="moon">
            <a:avLst>
              <a:gd name="adj" fmla="val 46681"/>
            </a:avLst>
          </a:prstGeom>
          <a:solidFill>
            <a:srgbClr val="660066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6072198" y="642918"/>
            <a:ext cx="2830647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Villa De 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Shaidorna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</a:t>
            </a:r>
          </a:p>
          <a:p>
            <a:pPr algn="ctr"/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1915</a:t>
            </a:r>
          </a:p>
          <a:p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SECHADORES DE TE,LAS MUJERES GRIEGAS CHAKVA 1905-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4500562" cy="3357562"/>
          </a:xfrm>
          <a:prstGeom prst="rect">
            <a:avLst/>
          </a:prstGeom>
          <a:gradFill flip="none" rotWithShape="1">
            <a:gsLst>
              <a:gs pos="51000">
                <a:srgbClr val="000000">
                  <a:alpha val="0"/>
                </a:srgbClr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77800" h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643438" y="0"/>
            <a:ext cx="4500562" cy="3357562"/>
          </a:xfrm>
          <a:prstGeom prst="rect">
            <a:avLst/>
          </a:prstGeom>
          <a:gradFill flip="none" rotWithShape="1">
            <a:gsLst>
              <a:gs pos="51000">
                <a:srgbClr val="000000">
                  <a:alpha val="0"/>
                </a:srgbClr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77800" h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500438"/>
            <a:ext cx="4572000" cy="3357562"/>
          </a:xfrm>
          <a:prstGeom prst="rect">
            <a:avLst/>
          </a:prstGeom>
          <a:gradFill flip="none" rotWithShape="1">
            <a:gsLst>
              <a:gs pos="51000">
                <a:srgbClr val="000000">
                  <a:alpha val="0"/>
                </a:srgbClr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77800" h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643438" y="3500438"/>
            <a:ext cx="4500562" cy="3357562"/>
          </a:xfrm>
          <a:prstGeom prst="rect">
            <a:avLst/>
          </a:prstGeom>
          <a:gradFill flip="none" rotWithShape="1">
            <a:gsLst>
              <a:gs pos="51000">
                <a:srgbClr val="000000">
                  <a:alpha val="0"/>
                </a:srgbClr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77800" h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714348" y="5934670"/>
            <a:ext cx="4134209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Cosechadores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De 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Chakva</a:t>
            </a:r>
            <a:endParaRPr lang="es-ES" sz="2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  <a:p>
            <a:pPr algn="ctr"/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1905-15</a:t>
            </a:r>
          </a:p>
          <a:p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UPO DE MUJERES DE DAGUEST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40000">
                <a:schemeClr val="accent6">
                  <a:lumMod val="50000"/>
                  <a:alpha val="23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785786" y="714356"/>
            <a:ext cx="3178434" cy="67710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Mujeres De 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Daguestan</a:t>
            </a:r>
            <a:endParaRPr lang="es-ES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russia003Textiles de algodón, interior del molino con maquinas productoras de hilo de algodón, probablemente en Tashke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Proceso"/>
          <p:cNvSpPr/>
          <p:nvPr/>
        </p:nvSpPr>
        <p:spPr>
          <a:xfrm>
            <a:off x="0" y="0"/>
            <a:ext cx="1285852" cy="6858000"/>
          </a:xfrm>
          <a:prstGeom prst="flowChartProcess">
            <a:avLst/>
          </a:prstGeom>
          <a:solidFill>
            <a:schemeClr val="accent6">
              <a:lumMod val="50000"/>
              <a:alpha val="78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roceso"/>
          <p:cNvSpPr/>
          <p:nvPr/>
        </p:nvSpPr>
        <p:spPr>
          <a:xfrm>
            <a:off x="-2857552" y="1643050"/>
            <a:ext cx="1285852" cy="6858000"/>
          </a:xfrm>
          <a:prstGeom prst="flowChartProcess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roceso"/>
          <p:cNvSpPr/>
          <p:nvPr/>
        </p:nvSpPr>
        <p:spPr>
          <a:xfrm>
            <a:off x="1285852" y="0"/>
            <a:ext cx="1285852" cy="6858000"/>
          </a:xfrm>
          <a:prstGeom prst="flowChartProcess">
            <a:avLst/>
          </a:prstGeom>
          <a:solidFill>
            <a:schemeClr val="accent6">
              <a:lumMod val="50000"/>
              <a:alpha val="78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roceso"/>
          <p:cNvSpPr/>
          <p:nvPr/>
        </p:nvSpPr>
        <p:spPr>
          <a:xfrm>
            <a:off x="2571736" y="0"/>
            <a:ext cx="1285852" cy="6858000"/>
          </a:xfrm>
          <a:prstGeom prst="flowChartProcess">
            <a:avLst/>
          </a:prstGeom>
          <a:solidFill>
            <a:schemeClr val="accent6">
              <a:lumMod val="50000"/>
              <a:alpha val="78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roceso"/>
          <p:cNvSpPr/>
          <p:nvPr/>
        </p:nvSpPr>
        <p:spPr>
          <a:xfrm>
            <a:off x="3857620" y="0"/>
            <a:ext cx="1285852" cy="6858000"/>
          </a:xfrm>
          <a:prstGeom prst="flowChartProcess">
            <a:avLst/>
          </a:prstGeom>
          <a:solidFill>
            <a:schemeClr val="accent6">
              <a:lumMod val="50000"/>
              <a:alpha val="78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roceso"/>
          <p:cNvSpPr/>
          <p:nvPr/>
        </p:nvSpPr>
        <p:spPr>
          <a:xfrm>
            <a:off x="5143504" y="0"/>
            <a:ext cx="1357322" cy="6858000"/>
          </a:xfrm>
          <a:prstGeom prst="flowChartProcess">
            <a:avLst/>
          </a:prstGeom>
          <a:solidFill>
            <a:schemeClr val="accent6">
              <a:lumMod val="50000"/>
              <a:alpha val="78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roceso"/>
          <p:cNvSpPr/>
          <p:nvPr/>
        </p:nvSpPr>
        <p:spPr>
          <a:xfrm>
            <a:off x="6500826" y="0"/>
            <a:ext cx="1357322" cy="6858000"/>
          </a:xfrm>
          <a:prstGeom prst="flowChartProcess">
            <a:avLst/>
          </a:prstGeom>
          <a:solidFill>
            <a:schemeClr val="accent6">
              <a:lumMod val="50000"/>
              <a:alpha val="78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roceso"/>
          <p:cNvSpPr/>
          <p:nvPr/>
        </p:nvSpPr>
        <p:spPr>
          <a:xfrm>
            <a:off x="7858148" y="0"/>
            <a:ext cx="1285852" cy="6858000"/>
          </a:xfrm>
          <a:prstGeom prst="flowChartProcess">
            <a:avLst/>
          </a:prstGeom>
          <a:solidFill>
            <a:schemeClr val="accent6">
              <a:lumMod val="50000"/>
              <a:alpha val="78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uadroTexto"/>
          <p:cNvSpPr txBox="1"/>
          <p:nvPr/>
        </p:nvSpPr>
        <p:spPr>
          <a:xfrm>
            <a:off x="0" y="5534561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Textiles De Algodón, Interior Del Molino Con Máquinas Productoras De Hilo De Algodón</a:t>
            </a:r>
          </a:p>
          <a:p>
            <a:pPr algn="ctr"/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Probablemente En 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Tashkent</a:t>
            </a:r>
            <a:endParaRPr lang="es-ES" sz="2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  <a:p>
            <a:pPr algn="ctr"/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JER GEORGI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7000924" cy="6858000"/>
          </a:xfrm>
          <a:prstGeom prst="rect">
            <a:avLst/>
          </a:prstGeom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3286116" y="742952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071538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072462" y="0"/>
            <a:ext cx="1071538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1071538" y="0"/>
            <a:ext cx="2357454" cy="6858000"/>
          </a:xfrm>
          <a:prstGeom prst="rtTriangle">
            <a:avLst/>
          </a:prstGeom>
          <a:solidFill>
            <a:srgbClr val="C0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34950" h="228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3286116" y="0"/>
            <a:ext cx="2357454" cy="6858000"/>
          </a:xfrm>
          <a:prstGeom prst="rtTriangle">
            <a:avLst/>
          </a:prstGeom>
          <a:solidFill>
            <a:srgbClr val="C0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34950" h="228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5643570" y="0"/>
            <a:ext cx="2357454" cy="6858000"/>
          </a:xfrm>
          <a:prstGeom prst="rtTriangle">
            <a:avLst/>
          </a:prstGeom>
          <a:solidFill>
            <a:srgbClr val="C0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34950" h="228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1142976" y="285728"/>
            <a:ext cx="3101298" cy="61555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MUJER  GEORGIANA</a:t>
            </a:r>
          </a:p>
          <a:p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ST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786182" y="735809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sp>
        <p:nvSpPr>
          <p:cNvPr id="6" name="5 Datos almacenados"/>
          <p:cNvSpPr/>
          <p:nvPr/>
        </p:nvSpPr>
        <p:spPr>
          <a:xfrm>
            <a:off x="-2857552" y="0"/>
            <a:ext cx="1000132" cy="6858000"/>
          </a:xfrm>
          <a:prstGeom prst="flowChartOnlineStorag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atos almacenados"/>
          <p:cNvSpPr/>
          <p:nvPr/>
        </p:nvSpPr>
        <p:spPr>
          <a:xfrm flipH="1">
            <a:off x="0" y="0"/>
            <a:ext cx="9144000" cy="6858000"/>
          </a:xfrm>
          <a:prstGeom prst="flowChartOnlineStorag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-928726" y="578645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11" name="10 CuadroTexto"/>
          <p:cNvSpPr txBox="1"/>
          <p:nvPr/>
        </p:nvSpPr>
        <p:spPr>
          <a:xfrm>
            <a:off x="4143372" y="6000768"/>
            <a:ext cx="1411092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Pastor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ussia004.sJPG_950_2000_0_75_0_50_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071802" y="7429528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es-ES" sz="2800" dirty="0"/>
          </a:p>
        </p:txBody>
      </p:sp>
      <p:sp>
        <p:nvSpPr>
          <p:cNvPr id="6" name="5 Decisión"/>
          <p:cNvSpPr/>
          <p:nvPr/>
        </p:nvSpPr>
        <p:spPr>
          <a:xfrm>
            <a:off x="0" y="642918"/>
            <a:ext cx="9144000" cy="5500726"/>
          </a:xfrm>
          <a:prstGeom prst="flowChartDecision">
            <a:avLst/>
          </a:prstGeom>
          <a:solidFill>
            <a:schemeClr val="accent2">
              <a:lumMod val="75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928662" y="1285860"/>
            <a:ext cx="7224730" cy="4357718"/>
          </a:xfrm>
          <a:prstGeom prst="flowChartDecision">
            <a:avLst/>
          </a:prstGeom>
          <a:solidFill>
            <a:schemeClr val="tx2">
              <a:lumMod val="9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4000496" y="5572140"/>
            <a:ext cx="4054060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Un hombre y su camello</a:t>
            </a:r>
          </a:p>
          <a:p>
            <a:pPr algn="ctr"/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entre 1905 y 1915</a:t>
            </a:r>
          </a:p>
          <a:p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ussia045.sJPG_950_2000_0_75_0_50_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928794" y="771528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sp>
        <p:nvSpPr>
          <p:cNvPr id="7" name="6 Intercalar"/>
          <p:cNvSpPr/>
          <p:nvPr/>
        </p:nvSpPr>
        <p:spPr>
          <a:xfrm>
            <a:off x="0" y="0"/>
            <a:ext cx="9144000" cy="6858000"/>
          </a:xfrm>
          <a:prstGeom prst="flowChartCollate">
            <a:avLst/>
          </a:prstGeom>
          <a:solidFill>
            <a:srgbClr val="00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Intercalar"/>
          <p:cNvSpPr/>
          <p:nvPr/>
        </p:nvSpPr>
        <p:spPr>
          <a:xfrm rot="16200000">
            <a:off x="1143000" y="-1143000"/>
            <a:ext cx="6858000" cy="9144000"/>
          </a:xfrm>
          <a:prstGeom prst="flowChartCollate">
            <a:avLst/>
          </a:prstGeom>
          <a:solidFill>
            <a:schemeClr val="accent1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428596" y="5842337"/>
            <a:ext cx="6268896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Grupo de trabajadores de la cosecha  del  te  </a:t>
            </a:r>
          </a:p>
          <a:p>
            <a:pPr algn="ctr"/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 Entre 1905- 1915</a:t>
            </a:r>
          </a:p>
          <a:p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trozavodsk- 191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857224" y="6858000"/>
            <a:ext cx="69294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2800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500430" y="285728"/>
            <a:ext cx="5340565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En la vagoneta fuera de Petrozavodsk </a:t>
            </a:r>
          </a:p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en el ferrocarril de 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Murmansk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 1915</a:t>
            </a:r>
          </a:p>
          <a:p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4000">
    <p:sndAc>
      <p:stSnd>
        <p:snd r:embed="rId2" name="Paul Mauriat - Dr. Zhivag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ussia053.sJPG_950_2000_0_75_0_50_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822981" y="5534561"/>
            <a:ext cx="8321019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Granja de migrantes en 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Nadezhdinsk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con un grupo de campesinos</a:t>
            </a:r>
          </a:p>
          <a:p>
            <a:pPr algn="ctr"/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Estepa 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Golodnaia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 entre 1905 y 1915 </a:t>
            </a:r>
          </a:p>
          <a:p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ussia046.sJPG_950_2000_0_75_0_50_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7358090"/>
            <a:ext cx="8858280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8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 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4000496" y="5929330"/>
            <a:ext cx="486960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Hombre  Y La Mujer  En Daguestán</a:t>
            </a:r>
          </a:p>
          <a:p>
            <a:pPr algn="ctr"/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Entre 1905 Y 1915</a:t>
            </a:r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ussia- Alim Kan, emir de Bukha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85B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357422" y="6057781"/>
            <a:ext cx="4568751" cy="67710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Alim Kan - emir de 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Bukhara</a:t>
            </a:r>
            <a:endParaRPr lang="es-ES" sz="28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ussia- campesinas ofrecen bayas a los visitantes de su izba (casa de madera)tradicional en zona rural.Kinlo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es-ES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0" y="578645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Jóvenes Cerca De 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Kirillov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Delante De Una  Isba</a:t>
            </a:r>
          </a:p>
          <a:p>
            <a:pPr algn="ctr"/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(Típica Vivienda Campesina )</a:t>
            </a:r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ussia- en la pequeña Rusia (Ucrania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4429124" y="5842337"/>
            <a:ext cx="4333943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En la Pequeña Rusia (Ucrania)</a:t>
            </a:r>
          </a:p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         entre 1905 y 1915 </a:t>
            </a:r>
          </a:p>
          <a:p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ussia051.sJPG_950_2000_0_75_0_50_50.jpg"/>
          <p:cNvPicPr>
            <a:picLocks noChangeAspect="1"/>
          </p:cNvPicPr>
          <p:nvPr/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C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4713107" y="5780782"/>
            <a:ext cx="4501425" cy="107721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Vendedor De Melones</a:t>
            </a:r>
          </a:p>
          <a:p>
            <a:pPr algn="ctr"/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Samarcanda  Entre 1905 Y 1915 </a:t>
            </a:r>
            <a:endParaRPr lang="es-ES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  <a:p>
            <a:pPr algn="ctr"/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agonestacion de borrodino 19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928926" y="857232"/>
            <a:ext cx="4031360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Estación de 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Borodinó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 (1911)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ussia-guardagujas-19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1785918" y="6027003"/>
            <a:ext cx="5709576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Bahkir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Encargado Del Cambio De Agujas</a:t>
            </a:r>
          </a:p>
          <a:p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ussia-Isfandiyar, Khan del protectorado ruso de Khorezm (Khiva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0" y="0"/>
            <a:ext cx="5670398" cy="107721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Isfandiyar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, 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Khan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Del Protectorado Ruso </a:t>
            </a:r>
          </a:p>
          <a:p>
            <a:pPr algn="ctr"/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Khorezm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(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Khiva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)</a:t>
            </a:r>
          </a:p>
          <a:p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irplane avion militar de la primera guerra mundial - cop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0141"/>
          </a:xfr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57158" y="5657671"/>
            <a:ext cx="3858492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Aeroplano Militar De La </a:t>
            </a:r>
          </a:p>
          <a:p>
            <a:pPr algn="ctr"/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Primera Guerra Mundial</a:t>
            </a:r>
          </a:p>
          <a:p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heksna-canal mariinski 190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8" y="0"/>
            <a:ext cx="9131824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C8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928662" y="6027003"/>
            <a:ext cx="7070077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Alarma De Incendio En El Barco De Vapor 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Sheksna</a:t>
            </a:r>
            <a:endParaRPr lang="es-ES" sz="2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  <a:p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sndAc>
      <p:stSnd>
        <p:snd r:embed="rId2" name="Paul Mauriat - Dr. Zhivag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ussia- trabajadores en la mina Bakalski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1928794" y="5903893"/>
            <a:ext cx="5056641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Trabajadores  En La Mina  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Bakalskii</a:t>
            </a:r>
            <a:endParaRPr lang="es-ES" sz="2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  <a:p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animBg="1"/>
      <p:bldP spid="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UPERVISOR COMPUERTA DE CHEMIGOV IMPERIO RUSO 84 AÑOS 66 DE SERVIC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714480" y="792959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40000"/>
              <a:lumOff val="6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101046" y="357166"/>
            <a:ext cx="7042954" cy="107721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Supervisor Compuerta De 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Chemigov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Imperio Ruso</a:t>
            </a:r>
          </a:p>
          <a:p>
            <a:pPr algn="ctr"/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84 Años  y  66 De Servicio</a:t>
            </a:r>
            <a:endParaRPr lang="es-ES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  <a:p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ussia-prisioneros de guerra austriacos cerca del cuartel de Kiappeselga-19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0" y="285728"/>
            <a:ext cx="5567037" cy="98488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Prisioneros De Guerra Austríacos </a:t>
            </a:r>
          </a:p>
          <a:p>
            <a:pPr algn="ctr"/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Cerca Del Cuartel De 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Kiappeselga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- 1915</a:t>
            </a:r>
          </a:p>
          <a:p>
            <a:pPr algn="ctr"/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on tolstoy, -23 mayo 19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0"/>
            <a:ext cx="5929354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714348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429652" y="0"/>
            <a:ext cx="714348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7224" y="0"/>
            <a:ext cx="714348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572396" y="0"/>
            <a:ext cx="71438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1928794" y="357166"/>
            <a:ext cx="5444824" cy="80021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León  </a:t>
            </a:r>
            <a:r>
              <a:rPr lang="es-ES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Tolstoy</a:t>
            </a:r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- 23 Mayo 1908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ussia- fotografo inclui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000364" y="5534561"/>
            <a:ext cx="4700646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El  Fotógrafo Posando Con  Otras </a:t>
            </a:r>
          </a:p>
          <a:p>
            <a:pPr algn="ctr"/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Dos Personas</a:t>
            </a:r>
          </a:p>
          <a:p>
            <a:pPr algn="ctr"/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 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Shuia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Río  1915</a:t>
            </a:r>
          </a:p>
          <a:p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orwen noruega invierno 1918-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0"/>
            <a:ext cx="5369151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215206" y="0"/>
            <a:ext cx="1928794" cy="6858000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2143108" y="6119336"/>
            <a:ext cx="4830938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Norwen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Noruega Invierno 1918-19</a:t>
            </a:r>
          </a:p>
          <a:p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g_dety el fotografo y sus tres hijos - copia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979970" y="7786718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3600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2522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500034" y="5715016"/>
            <a:ext cx="4971297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El Fotógrafo Y Sus Tres Hijos 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io karolitskhali, autoretrato del fotografo Procudin Gorski, autor de éstas fotos, que acualmente pertenecen a la biblioteca del congres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428596" y="-1569660"/>
            <a:ext cx="8715404" cy="4616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0" y="0"/>
            <a:ext cx="857256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Río </a:t>
            </a:r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karolitskhali</a:t>
            </a: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, </a:t>
            </a:r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autoretrato</a:t>
            </a: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del fotógrafo </a:t>
            </a:r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procudin</a:t>
            </a: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</a:t>
            </a:r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gorski</a:t>
            </a: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, autor de estas  fotos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ndon1919 - de su epoca en lond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728"/>
            <a:ext cx="9144000" cy="6748272"/>
          </a:xfrm>
          <a:prstGeom prst="rect">
            <a:avLst/>
          </a:prstGeom>
        </p:spPr>
      </p:pic>
      <p:pic>
        <p:nvPicPr>
          <p:cNvPr id="5" name="4 Imagen" descr="london1919 - de su epoca en londr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5857819" y="9358305"/>
            <a:ext cx="60959" cy="45719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gradFill flip="none" rotWithShape="1">
            <a:gsLst>
              <a:gs pos="72000">
                <a:schemeClr val="tx2">
                  <a:lumMod val="25000"/>
                  <a:alpha val="39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429000"/>
            <a:ext cx="4572000" cy="3429000"/>
          </a:xfrm>
          <a:prstGeom prst="rect">
            <a:avLst/>
          </a:prstGeom>
          <a:gradFill flip="none" rotWithShape="1">
            <a:gsLst>
              <a:gs pos="72000">
                <a:schemeClr val="tx2">
                  <a:lumMod val="25000"/>
                  <a:alpha val="39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gradFill flip="none" rotWithShape="1">
            <a:gsLst>
              <a:gs pos="72000">
                <a:schemeClr val="tx2">
                  <a:lumMod val="25000"/>
                  <a:alpha val="39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572000" y="3429000"/>
            <a:ext cx="4572000" cy="3429000"/>
          </a:xfrm>
          <a:prstGeom prst="rect">
            <a:avLst/>
          </a:prstGeom>
          <a:gradFill flip="none" rotWithShape="1">
            <a:gsLst>
              <a:gs pos="72000">
                <a:schemeClr val="tx2">
                  <a:lumMod val="25000"/>
                  <a:alpha val="39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CuadroTexto"/>
          <p:cNvSpPr txBox="1"/>
          <p:nvPr/>
        </p:nvSpPr>
        <p:spPr>
          <a:xfrm>
            <a:off x="5286380" y="285728"/>
            <a:ext cx="2305311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Londres 1919</a:t>
            </a:r>
          </a:p>
          <a:p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u tumba - cop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5500694" y="5214950"/>
            <a:ext cx="26432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oper Black" pitchFamily="18" charset="0"/>
              </a:rPr>
              <a:t>Serguéi  </a:t>
            </a:r>
            <a:r>
              <a:rPr lang="es-ES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oper Black" pitchFamily="18" charset="0"/>
              </a:rPr>
              <a:t>Mijáilovich</a:t>
            </a:r>
            <a:r>
              <a:rPr lang="es-ES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oper Black" pitchFamily="18" charset="0"/>
              </a:rPr>
              <a:t>  </a:t>
            </a:r>
            <a:r>
              <a:rPr lang="es-ES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oper Black" pitchFamily="18" charset="0"/>
              </a:rPr>
              <a:t>Prokudin</a:t>
            </a:r>
            <a:r>
              <a:rPr lang="es-ES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oper Black" pitchFamily="18" charset="0"/>
              </a:rPr>
              <a:t>  </a:t>
            </a:r>
            <a:r>
              <a:rPr lang="es-ES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oper Black" pitchFamily="18" charset="0"/>
              </a:rPr>
              <a:t>Gorskii</a:t>
            </a:r>
            <a:r>
              <a:rPr lang="es-ES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oper Black" pitchFamily="18" charset="0"/>
              </a:rPr>
              <a:t> </a:t>
            </a:r>
            <a:endParaRPr lang="es-ES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oper Black" pitchFamily="18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286512" y="4786322"/>
            <a:ext cx="1151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oper Black" pitchFamily="18" charset="0"/>
              </a:rPr>
              <a:t>TUMBA </a:t>
            </a:r>
            <a:endParaRPr lang="es-ES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lago-baikal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39700" h="139700" prst="convex"/>
          </a:sp3d>
        </p:spPr>
      </p:pic>
      <p:pic>
        <p:nvPicPr>
          <p:cNvPr id="7" name="3 Marcador de contenido" descr="lago-baikal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convex"/>
          </a:sp3d>
        </p:spPr>
      </p:pic>
      <p:sp>
        <p:nvSpPr>
          <p:cNvPr id="10" name="9 CuadroTexto"/>
          <p:cNvSpPr txBox="1"/>
          <p:nvPr/>
        </p:nvSpPr>
        <p:spPr>
          <a:xfrm>
            <a:off x="857224" y="285728"/>
            <a:ext cx="3050643" cy="67710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Lago  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Baikal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- Siberia</a:t>
            </a:r>
            <a:endParaRPr lang="es-ES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5572132" y="5357826"/>
            <a:ext cx="32496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Francisco del Olmo -Jazmín</a:t>
            </a:r>
          </a:p>
          <a:p>
            <a:endParaRPr lang="es-ES" sz="2000" dirty="0"/>
          </a:p>
        </p:txBody>
      </p:sp>
      <p:sp>
        <p:nvSpPr>
          <p:cNvPr id="12" name="11 CuadroTexto"/>
          <p:cNvSpPr txBox="1"/>
          <p:nvPr/>
        </p:nvSpPr>
        <p:spPr>
          <a:xfrm>
            <a:off x="3000364" y="5929330"/>
            <a:ext cx="5884944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solidFill>
                  <a:sysClr val="windowText" lastClr="000000"/>
                </a:solidFill>
                <a:latin typeface="Harrington" pitchFamily="82" charset="0"/>
              </a:rPr>
              <a:t>Tema Musical   - Banda  Sonora  De La Película Doctor Zhivago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5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-.-SIBERIA HACE UN SIGLO-.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-.-SIBERIA HACE UN SIGLO-.-</Template>
  <TotalTime>0</TotalTime>
  <Words>424</Words>
  <Application>Microsoft Office PowerPoint</Application>
  <PresentationFormat>Presentación en pantalla (4:3)</PresentationFormat>
  <Paragraphs>117</Paragraphs>
  <Slides>52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-.-SIBERIA HACE UN SIGLO-.-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2012-05-15T00:16:57Z</dcterms:created>
  <dcterms:modified xsi:type="dcterms:W3CDTF">2012-05-15T00:18:36Z</dcterms:modified>
</cp:coreProperties>
</file>