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6" r:id="rId4"/>
    <p:sldId id="258" r:id="rId5"/>
    <p:sldId id="259" r:id="rId6"/>
    <p:sldId id="260" r:id="rId7"/>
    <p:sldId id="262" r:id="rId8"/>
    <p:sldId id="264" r:id="rId9"/>
    <p:sldId id="266" r:id="rId10"/>
    <p:sldId id="263" r:id="rId11"/>
    <p:sldId id="265" r:id="rId12"/>
    <p:sldId id="261" r:id="rId13"/>
    <p:sldId id="267" r:id="rId14"/>
    <p:sldId id="269" r:id="rId15"/>
    <p:sldId id="268"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wwhIV101I/DFOapmbHJ/g==" hashData="D8M6sDPCBQmiwBDD4KhgRtY9tic="/>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40" d="100"/>
          <a:sy n="40" d="100"/>
        </p:scale>
        <p:origin x="-120" y="-162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FC901704-151E-4230-A088-F286036077D7}" type="datetimeFigureOut">
              <a:rPr lang="es-CO" smtClean="0"/>
              <a:pPr/>
              <a:t>7/06/2016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C59166-5327-4FAC-886F-00FDEC7906B5}" type="slidenum">
              <a:rPr lang="es-CO" smtClean="0"/>
              <a:pPr/>
              <a:t>‹Nº›</a:t>
            </a:fld>
            <a:endParaRPr lang="es-CO"/>
          </a:p>
        </p:txBody>
      </p:sp>
    </p:spTree>
    <p:extLst>
      <p:ext uri="{BB962C8B-B14F-4D97-AF65-F5344CB8AC3E}">
        <p14:creationId xmlns:p14="http://schemas.microsoft.com/office/powerpoint/2010/main" xmlns="" val="3101888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C901704-151E-4230-A088-F286036077D7}" type="datetimeFigureOut">
              <a:rPr lang="es-CO" smtClean="0"/>
              <a:pPr/>
              <a:t>7/06/2016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C59166-5327-4FAC-886F-00FDEC7906B5}" type="slidenum">
              <a:rPr lang="es-CO" smtClean="0"/>
              <a:pPr/>
              <a:t>‹Nº›</a:t>
            </a:fld>
            <a:endParaRPr lang="es-CO"/>
          </a:p>
        </p:txBody>
      </p:sp>
    </p:spTree>
    <p:extLst>
      <p:ext uri="{BB962C8B-B14F-4D97-AF65-F5344CB8AC3E}">
        <p14:creationId xmlns:p14="http://schemas.microsoft.com/office/powerpoint/2010/main" xmlns="" val="3137353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C901704-151E-4230-A088-F286036077D7}" type="datetimeFigureOut">
              <a:rPr lang="es-CO" smtClean="0"/>
              <a:pPr/>
              <a:t>7/06/2016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C59166-5327-4FAC-886F-00FDEC7906B5}" type="slidenum">
              <a:rPr lang="es-CO" smtClean="0"/>
              <a:pPr/>
              <a:t>‹Nº›</a:t>
            </a:fld>
            <a:endParaRPr lang="es-CO"/>
          </a:p>
        </p:txBody>
      </p:sp>
    </p:spTree>
    <p:extLst>
      <p:ext uri="{BB962C8B-B14F-4D97-AF65-F5344CB8AC3E}">
        <p14:creationId xmlns:p14="http://schemas.microsoft.com/office/powerpoint/2010/main" xmlns="" val="2737776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C901704-151E-4230-A088-F286036077D7}" type="datetimeFigureOut">
              <a:rPr lang="es-CO" smtClean="0"/>
              <a:pPr/>
              <a:t>7/06/2016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8C59166-5327-4FAC-886F-00FDEC7906B5}" type="slidenum">
              <a:rPr lang="es-CO" smtClean="0"/>
              <a:pPr/>
              <a:t>‹Nº›</a:t>
            </a:fld>
            <a:endParaRPr lang="es-CO"/>
          </a:p>
        </p:txBody>
      </p:sp>
    </p:spTree>
    <p:extLst>
      <p:ext uri="{BB962C8B-B14F-4D97-AF65-F5344CB8AC3E}">
        <p14:creationId xmlns:p14="http://schemas.microsoft.com/office/powerpoint/2010/main" xmlns="" val="853710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C901704-151E-4230-A088-F286036077D7}" type="datetimeFigureOut">
              <a:rPr lang="es-CO" smtClean="0"/>
              <a:pPr/>
              <a:t>7/06/2016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8C59166-5327-4FAC-886F-00FDEC7906B5}" type="slidenum">
              <a:rPr lang="es-CO" smtClean="0"/>
              <a:pPr/>
              <a:t>‹Nº›</a:t>
            </a:fld>
            <a:endParaRPr lang="es-CO"/>
          </a:p>
        </p:txBody>
      </p:sp>
    </p:spTree>
    <p:extLst>
      <p:ext uri="{BB962C8B-B14F-4D97-AF65-F5344CB8AC3E}">
        <p14:creationId xmlns:p14="http://schemas.microsoft.com/office/powerpoint/2010/main" xmlns="" val="4178506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C901704-151E-4230-A088-F286036077D7}" type="datetimeFigureOut">
              <a:rPr lang="es-CO" smtClean="0"/>
              <a:pPr/>
              <a:t>7/06/2016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8C59166-5327-4FAC-886F-00FDEC7906B5}" type="slidenum">
              <a:rPr lang="es-CO" smtClean="0"/>
              <a:pPr/>
              <a:t>‹Nº›</a:t>
            </a:fld>
            <a:endParaRPr lang="es-CO"/>
          </a:p>
        </p:txBody>
      </p:sp>
    </p:spTree>
    <p:extLst>
      <p:ext uri="{BB962C8B-B14F-4D97-AF65-F5344CB8AC3E}">
        <p14:creationId xmlns:p14="http://schemas.microsoft.com/office/powerpoint/2010/main" xmlns="" val="1229672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C901704-151E-4230-A088-F286036077D7}" type="datetimeFigureOut">
              <a:rPr lang="es-CO" smtClean="0"/>
              <a:pPr/>
              <a:t>7/06/2016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8C59166-5327-4FAC-886F-00FDEC7906B5}" type="slidenum">
              <a:rPr lang="es-CO" smtClean="0"/>
              <a:pPr/>
              <a:t>‹Nº›</a:t>
            </a:fld>
            <a:endParaRPr lang="es-CO"/>
          </a:p>
        </p:txBody>
      </p:sp>
    </p:spTree>
    <p:extLst>
      <p:ext uri="{BB962C8B-B14F-4D97-AF65-F5344CB8AC3E}">
        <p14:creationId xmlns:p14="http://schemas.microsoft.com/office/powerpoint/2010/main" xmlns="" val="8233380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C901704-151E-4230-A088-F286036077D7}" type="datetimeFigureOut">
              <a:rPr lang="es-CO" smtClean="0"/>
              <a:pPr/>
              <a:t>7/06/2016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8C59166-5327-4FAC-886F-00FDEC7906B5}" type="slidenum">
              <a:rPr lang="es-CO" smtClean="0"/>
              <a:pPr/>
              <a:t>‹Nº›</a:t>
            </a:fld>
            <a:endParaRPr lang="es-CO"/>
          </a:p>
        </p:txBody>
      </p:sp>
    </p:spTree>
    <p:extLst>
      <p:ext uri="{BB962C8B-B14F-4D97-AF65-F5344CB8AC3E}">
        <p14:creationId xmlns:p14="http://schemas.microsoft.com/office/powerpoint/2010/main" xmlns="" val="429425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C901704-151E-4230-A088-F286036077D7}" type="datetimeFigureOut">
              <a:rPr lang="es-CO" smtClean="0"/>
              <a:pPr/>
              <a:t>7/06/2016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8C59166-5327-4FAC-886F-00FDEC7906B5}" type="slidenum">
              <a:rPr lang="es-CO" smtClean="0"/>
              <a:pPr/>
              <a:t>‹Nº›</a:t>
            </a:fld>
            <a:endParaRPr lang="es-CO"/>
          </a:p>
        </p:txBody>
      </p:sp>
    </p:spTree>
    <p:extLst>
      <p:ext uri="{BB962C8B-B14F-4D97-AF65-F5344CB8AC3E}">
        <p14:creationId xmlns:p14="http://schemas.microsoft.com/office/powerpoint/2010/main" xmlns="" val="1409450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C901704-151E-4230-A088-F286036077D7}" type="datetimeFigureOut">
              <a:rPr lang="es-CO" smtClean="0"/>
              <a:pPr/>
              <a:t>7/06/2016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C59166-5327-4FAC-886F-00FDEC7906B5}" type="slidenum">
              <a:rPr lang="es-CO" smtClean="0"/>
              <a:pPr/>
              <a:t>‹Nº›</a:t>
            </a:fld>
            <a:endParaRPr lang="es-CO"/>
          </a:p>
        </p:txBody>
      </p:sp>
    </p:spTree>
    <p:extLst>
      <p:ext uri="{BB962C8B-B14F-4D97-AF65-F5344CB8AC3E}">
        <p14:creationId xmlns:p14="http://schemas.microsoft.com/office/powerpoint/2010/main" xmlns="" val="1595229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C901704-151E-4230-A088-F286036077D7}" type="datetimeFigureOut">
              <a:rPr lang="es-CO" smtClean="0"/>
              <a:pPr/>
              <a:t>7/06/2016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C59166-5327-4FAC-886F-00FDEC7906B5}" type="slidenum">
              <a:rPr lang="es-CO" smtClean="0"/>
              <a:pPr/>
              <a:t>‹Nº›</a:t>
            </a:fld>
            <a:endParaRPr lang="es-CO"/>
          </a:p>
        </p:txBody>
      </p:sp>
    </p:spTree>
    <p:extLst>
      <p:ext uri="{BB962C8B-B14F-4D97-AF65-F5344CB8AC3E}">
        <p14:creationId xmlns:p14="http://schemas.microsoft.com/office/powerpoint/2010/main" xmlns="" val="32094464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901704-151E-4230-A088-F286036077D7}" type="datetimeFigureOut">
              <a:rPr lang="es-CO" smtClean="0"/>
              <a:pPr/>
              <a:t>7/06/2016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C59166-5327-4FAC-886F-00FDEC7906B5}" type="slidenum">
              <a:rPr lang="es-CO" smtClean="0"/>
              <a:pPr/>
              <a:t>‹Nº›</a:t>
            </a:fld>
            <a:endParaRPr lang="es-CO"/>
          </a:p>
        </p:txBody>
      </p:sp>
    </p:spTree>
    <p:extLst>
      <p:ext uri="{BB962C8B-B14F-4D97-AF65-F5344CB8AC3E}">
        <p14:creationId xmlns:p14="http://schemas.microsoft.com/office/powerpoint/2010/main" xmlns="" val="39142546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6" Type="http://schemas.openxmlformats.org/officeDocument/2006/relationships/image" Target="../media/image3.png"/><Relationship Id="rId5" Type="http://schemas.microsoft.com/office/2007/relationships/media" Target="../media/media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8" Type="http://schemas.openxmlformats.org/officeDocument/2006/relationships/image" Target="../media/image89.png"/><Relationship Id="rId13" Type="http://schemas.openxmlformats.org/officeDocument/2006/relationships/hyperlink" Target="https://vk.com/mispps" TargetMode="External"/><Relationship Id="rId3" Type="http://schemas.openxmlformats.org/officeDocument/2006/relationships/image" Target="../media/image86.png"/><Relationship Id="rId7" Type="http://schemas.openxmlformats.org/officeDocument/2006/relationships/hyperlink" Target="https://www.facebook.com/mispps" TargetMode="External"/><Relationship Id="rId12" Type="http://schemas.openxmlformats.org/officeDocument/2006/relationships/image" Target="../media/image9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8.png"/><Relationship Id="rId11" Type="http://schemas.openxmlformats.org/officeDocument/2006/relationships/hyperlink" Target="https://plus.google.com/+Mispps/" TargetMode="External"/><Relationship Id="rId5" Type="http://schemas.openxmlformats.org/officeDocument/2006/relationships/image" Target="../media/image87.png"/><Relationship Id="rId10" Type="http://schemas.openxmlformats.org/officeDocument/2006/relationships/image" Target="../media/image9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pic>
        <p:nvPicPr>
          <p:cNvPr id="3" name="Imagen 2"/>
          <p:cNvPicPr>
            <a:picLocks noChangeAspect="1"/>
          </p:cNvPicPr>
          <p:nvPr/>
        </p:nvPicPr>
        <p:blipFill>
          <a:blip r:embed="rId4" cstate="print"/>
          <a:stretch>
            <a:fillRect/>
          </a:stretch>
        </p:blipFill>
        <p:spPr>
          <a:xfrm>
            <a:off x="1873134" y="785553"/>
            <a:ext cx="8445731" cy="5286894"/>
          </a:xfrm>
          <a:prstGeom prst="rect">
            <a:avLst/>
          </a:prstGeom>
        </p:spPr>
      </p:pic>
      <p:pic>
        <p:nvPicPr>
          <p:cNvPr id="4" name="por_ti_volare_instrumental">
            <a:hlinkClick r:id="" action="ppaction://media"/>
          </p:cNvPr>
          <p:cNvPicPr>
            <a:picLocks noChangeAspect="1"/>
          </p:cNvPicPr>
          <p:nvPr>
            <a:audioFile r:link="rId1"/>
            <p:extLst>
              <p:ext uri="{DAA4B4D4-6D71-4841-9C94-3DE7FCFB9230}">
                <p14:media xmlns:p14="http://schemas.microsoft.com/office/powerpoint/2010/main" xmlns="" r:embed="rId5"/>
              </p:ext>
            </p:extLst>
          </p:nvPr>
        </p:nvPicPr>
        <p:blipFill>
          <a:blip r:embed="rId6"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346977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Rectángulo 4"/>
          <p:cNvSpPr/>
          <p:nvPr/>
        </p:nvSpPr>
        <p:spPr>
          <a:xfrm>
            <a:off x="1399309" y="705177"/>
            <a:ext cx="9393382" cy="5447645"/>
          </a:xfrm>
          <a:prstGeom prst="rect">
            <a:avLst/>
          </a:prstGeom>
        </p:spPr>
        <p:txBody>
          <a:bodyPr wrap="square">
            <a:spAutoFit/>
          </a:bodyPr>
          <a:lstStyle/>
          <a:p>
            <a:pPr algn="ctr"/>
            <a:r>
              <a:rPr lang="es-CO" sz="2400" b="1" dirty="0" smtClean="0"/>
              <a:t>Nueva York</a:t>
            </a:r>
          </a:p>
          <a:p>
            <a:pPr algn="ctr"/>
            <a:r>
              <a:rPr lang="es-CO" dirty="0" smtClean="0"/>
              <a:t>Es la ciudad más poblada del estado homónimo y de los Estados Unidos de América, y la segunda mayor concentración urbana del continente americano, después de la Ciudad de México. La ciudad de Nueva York está entre las aglomeraciones urbanas más grandes y más pobladas del mundo.</a:t>
            </a:r>
          </a:p>
          <a:p>
            <a:pPr algn="ctr"/>
            <a:r>
              <a:rPr lang="es-CO" dirty="0" smtClean="0"/>
              <a:t>Desde finales del siglo XIX es uno de los principales centros mundiales de comercio y finanzas del mundo entero. Está considerada como ciudad global, dadas sus influencias a nivel mundial en los medios de comunicación, en la política, en la educación, en el entretenimiento, las artes y la moda. La influencia artística y cultural de la ciudad es de las más fuertes del mundo. En esta ciudad se encuentra la sede central de la ONU, lo que también la convierte en un importante punto de las relaciones internacionales. La enorme relevancia de la ciudad a todos los niveles la convierte, juntamente con Londres y París, en una de las ciudades más destacadas e influyentes del planeta.</a:t>
            </a:r>
          </a:p>
          <a:p>
            <a:pPr algn="ctr"/>
            <a:r>
              <a:rPr lang="es-CO" dirty="0" smtClean="0"/>
              <a:t>La ciudad se compone de cinco distritos o comunas cada uno de los cuales coincide con un condado: Bronx, Brooklyn, Manhattan, Queens, y </a:t>
            </a:r>
            <a:r>
              <a:rPr lang="es-CO" dirty="0" err="1" smtClean="0"/>
              <a:t>Staten</a:t>
            </a:r>
            <a:r>
              <a:rPr lang="es-CO" dirty="0" smtClean="0"/>
              <a:t> Island. </a:t>
            </a:r>
          </a:p>
          <a:p>
            <a:pPr algn="ctr"/>
            <a:r>
              <a:rPr lang="es-CO" dirty="0" smtClean="0"/>
              <a:t>La ciudad tiene muchos lugares y edificios reconocidos por todo el mundo. Por ejemplo, la estatua de la Libertad, ubicada en la isla homónima, y la Isla de Ellis, Wall Street ha sido uno de los principales centros mundiales de finanzas desde la Segunda Guerra Mundial y es la sede de la Bolsa de Nueva York. La ciudad también ha concentrado a muchos de los edificios más altos del mundo, entre los que se encuentran el edificio </a:t>
            </a:r>
            <a:r>
              <a:rPr lang="es-CO" dirty="0" err="1" smtClean="0"/>
              <a:t>Empire</a:t>
            </a:r>
            <a:r>
              <a:rPr lang="es-CO" dirty="0" smtClean="0"/>
              <a:t> </a:t>
            </a:r>
            <a:r>
              <a:rPr lang="es-CO" dirty="0" err="1" smtClean="0"/>
              <a:t>State</a:t>
            </a:r>
            <a:r>
              <a:rPr lang="es-CO" dirty="0" smtClean="0"/>
              <a:t> y las torres gemelas del </a:t>
            </a:r>
            <a:r>
              <a:rPr lang="es-CO" dirty="0" err="1" smtClean="0"/>
              <a:t>World</a:t>
            </a:r>
            <a:r>
              <a:rPr lang="es-CO" dirty="0" smtClean="0"/>
              <a:t> </a:t>
            </a:r>
            <a:r>
              <a:rPr lang="es-CO" dirty="0" err="1" smtClean="0"/>
              <a:t>Trade</a:t>
            </a:r>
            <a:r>
              <a:rPr lang="es-CO" dirty="0" smtClean="0"/>
              <a:t> Center, las cuales fueron derribadas en los atentados del 11 de septiembre de 2001</a:t>
            </a:r>
            <a:endParaRPr lang="es-CO" dirty="0"/>
          </a:p>
        </p:txBody>
      </p:sp>
    </p:spTree>
    <p:extLst>
      <p:ext uri="{BB962C8B-B14F-4D97-AF65-F5344CB8AC3E}">
        <p14:creationId xmlns:p14="http://schemas.microsoft.com/office/powerpoint/2010/main" xmlns="" val="38989925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30623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06793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00574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50880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360434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28250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1713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77574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5538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551335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3288335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883170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854734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50609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041741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511335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319462" cy="6667500"/>
          </a:xfrm>
          <a:prstGeom prst="rect">
            <a:avLst/>
          </a:prstGeom>
        </p:spPr>
      </p:pic>
    </p:spTree>
    <p:extLst>
      <p:ext uri="{BB962C8B-B14F-4D97-AF65-F5344CB8AC3E}">
        <p14:creationId xmlns:p14="http://schemas.microsoft.com/office/powerpoint/2010/main" xmlns="" val="41862470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135488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446288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898554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093849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465724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733327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629187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258432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47474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42261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417351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328261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052957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462820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005632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0382250" cy="6667500"/>
          </a:xfrm>
          <a:prstGeom prst="rect">
            <a:avLst/>
          </a:prstGeom>
        </p:spPr>
      </p:pic>
    </p:spTree>
    <p:extLst>
      <p:ext uri="{BB962C8B-B14F-4D97-AF65-F5344CB8AC3E}">
        <p14:creationId xmlns:p14="http://schemas.microsoft.com/office/powerpoint/2010/main" xmlns="" val="29476184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368902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286977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277827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146383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339210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126417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046134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507570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750099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pic>
        <p:nvPicPr>
          <p:cNvPr id="3" name="Imagen 2"/>
          <p:cNvPicPr>
            <a:picLocks noChangeAspect="1"/>
          </p:cNvPicPr>
          <p:nvPr/>
        </p:nvPicPr>
        <p:blipFill>
          <a:blip r:embed="rId3" cstate="print"/>
          <a:stretch>
            <a:fillRect/>
          </a:stretch>
        </p:blipFill>
        <p:spPr>
          <a:xfrm>
            <a:off x="1715193" y="810491"/>
            <a:ext cx="8761614" cy="5237018"/>
          </a:xfrm>
          <a:prstGeom prst="rect">
            <a:avLst/>
          </a:prstGeom>
        </p:spPr>
      </p:pic>
    </p:spTree>
    <p:extLst>
      <p:ext uri="{BB962C8B-B14F-4D97-AF65-F5344CB8AC3E}">
        <p14:creationId xmlns:p14="http://schemas.microsoft.com/office/powerpoint/2010/main" xmlns="" val="3729019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
        <p:nvSpPr>
          <p:cNvPr id="3" name="Rectángulo 2"/>
          <p:cNvSpPr/>
          <p:nvPr/>
        </p:nvSpPr>
        <p:spPr>
          <a:xfrm>
            <a:off x="1350818" y="705177"/>
            <a:ext cx="9490363" cy="5447645"/>
          </a:xfrm>
          <a:prstGeom prst="rect">
            <a:avLst/>
          </a:prstGeom>
        </p:spPr>
        <p:txBody>
          <a:bodyPr wrap="square">
            <a:spAutoFit/>
          </a:bodyPr>
          <a:lstStyle/>
          <a:p>
            <a:pPr algn="ctr"/>
            <a:r>
              <a:rPr lang="es-CO" sz="2400" b="1" dirty="0" smtClean="0"/>
              <a:t>Houston </a:t>
            </a:r>
          </a:p>
          <a:p>
            <a:pPr algn="ctr"/>
            <a:r>
              <a:rPr lang="es-CO" dirty="0" smtClean="0"/>
              <a:t>Es la ciudad más poblada en el estado de Texas y la 4° más poblada de USA. Houston está ubicada en el sureste de Texas, cerca del golfo de México. Houston también es la ciudad más grande en el sur de Estados Unidos, además de ser la capital ciudad del Condado de Harris. Es la principal ciudad en el área de Houston–</a:t>
            </a:r>
            <a:r>
              <a:rPr lang="es-CO" dirty="0" err="1" smtClean="0"/>
              <a:t>Sugar</a:t>
            </a:r>
            <a:r>
              <a:rPr lang="es-CO" dirty="0" smtClean="0"/>
              <a:t> </a:t>
            </a:r>
            <a:r>
              <a:rPr lang="es-CO" dirty="0" err="1" smtClean="0"/>
              <a:t>Land</a:t>
            </a:r>
            <a:r>
              <a:rPr lang="es-CO" dirty="0" smtClean="0"/>
              <a:t>–</a:t>
            </a:r>
            <a:r>
              <a:rPr lang="es-CO" dirty="0" err="1" smtClean="0"/>
              <a:t>Baytown</a:t>
            </a:r>
            <a:r>
              <a:rPr lang="es-CO" dirty="0" smtClean="0"/>
              <a:t> y es la quinta área metropolitana más poblada del país.</a:t>
            </a:r>
          </a:p>
          <a:p>
            <a:pPr algn="ctr"/>
            <a:r>
              <a:rPr lang="es-CO" dirty="0" smtClean="0"/>
              <a:t>El creciente puerto y la industria del ferrocarril, combinada con el descubrimiento de petróleo en 1901, ha provocado continuos incrementos repentinos de población en la ciudad. A mediados del siglo XX, Houston se convirtió en la base del Texas Medical Center, la mayor concentración de instituciones de investigación y de salud del mundo, y del Centro Espacial </a:t>
            </a:r>
            <a:r>
              <a:rPr lang="es-CO" dirty="0" err="1" smtClean="0"/>
              <a:t>Lyndon</a:t>
            </a:r>
            <a:r>
              <a:rPr lang="es-CO" dirty="0" smtClean="0"/>
              <a:t> B. Johnson de la NASA, donde se sitúa el centro de control de misión.</a:t>
            </a:r>
          </a:p>
          <a:p>
            <a:pPr algn="ctr"/>
            <a:r>
              <a:rPr lang="es-CO" dirty="0" smtClean="0"/>
              <a:t>Considerada como una ciudad global beta, la economía de Houston posee una amplia base industrial en la energía, manufacturación, aeronáutica, transporte, salud y un importante centro para la creación de equipos petrolíferos; solo Nueva York posee más sedes de empresas </a:t>
            </a:r>
            <a:r>
              <a:rPr lang="es-CO" dirty="0" err="1" smtClean="0"/>
              <a:t>Fortune</a:t>
            </a:r>
            <a:r>
              <a:rPr lang="es-CO" dirty="0" smtClean="0"/>
              <a:t> 500 en los límites de su ciudad. El puerto de Houston se sitúa el primero de los Estados Unidos en tonelaje manejado. La ciudad tiene una población multicultural con una gran y creciente comunidad internacional. Es hogar de muchas instituciones culturales y atrae a más de siete millones de visitantes anuales al Houston </a:t>
            </a:r>
            <a:r>
              <a:rPr lang="es-CO" dirty="0" err="1" smtClean="0"/>
              <a:t>Museum</a:t>
            </a:r>
            <a:r>
              <a:rPr lang="es-CO" dirty="0" smtClean="0"/>
              <a:t> </a:t>
            </a:r>
            <a:r>
              <a:rPr lang="es-CO" dirty="0" err="1" smtClean="0"/>
              <a:t>District</a:t>
            </a:r>
            <a:r>
              <a:rPr lang="es-CO" dirty="0" smtClean="0"/>
              <a:t>. La ciudad cuenta con una escena activa en cuanto a las artes visuales y escénicas en el Teatro del Distrito y es una de las pocas ciudades estadounidenses que ofertan compañías residentes en todas las artes escénicas principales.</a:t>
            </a:r>
            <a:endParaRPr lang="es-CO" dirty="0"/>
          </a:p>
        </p:txBody>
      </p:sp>
    </p:spTree>
    <p:extLst>
      <p:ext uri="{BB962C8B-B14F-4D97-AF65-F5344CB8AC3E}">
        <p14:creationId xmlns:p14="http://schemas.microsoft.com/office/powerpoint/2010/main" xmlns="" val="5689887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1999" cy="6667500"/>
          </a:xfrm>
          <a:prstGeom prst="rect">
            <a:avLst/>
          </a:prstGeom>
        </p:spPr>
      </p:pic>
    </p:spTree>
    <p:extLst>
      <p:ext uri="{BB962C8B-B14F-4D97-AF65-F5344CB8AC3E}">
        <p14:creationId xmlns:p14="http://schemas.microsoft.com/office/powerpoint/2010/main" xmlns="" val="28147437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061779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726780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4647974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1244179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2605098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2560932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073162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8957123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5424932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7465484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7163294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8334625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7738339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958588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2539652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8092259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5916405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2299547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0499234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0007058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8845772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6541986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0993661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6803445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8253264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6151664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2033784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4274896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4103481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4182959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26485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252835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223674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2494664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5070472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1726552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7931996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191</TotalTime>
  <Words>644</Words>
  <Application>Microsoft Office PowerPoint</Application>
  <PresentationFormat>Personalizado</PresentationFormat>
  <Paragraphs>11</Paragraphs>
  <Slides>85</Slides>
  <Notes>0</Notes>
  <HiddenSlides>0</HiddenSlides>
  <MMClips>1</MMClips>
  <ScaleCrop>false</ScaleCrop>
  <HeadingPairs>
    <vt:vector size="4" baseType="variant">
      <vt:variant>
        <vt:lpstr>Tema</vt:lpstr>
      </vt:variant>
      <vt:variant>
        <vt:i4>2</vt:i4>
      </vt:variant>
      <vt:variant>
        <vt:lpstr>Títulos de diapositiva</vt:lpstr>
      </vt:variant>
      <vt:variant>
        <vt:i4>85</vt:i4>
      </vt:variant>
    </vt:vector>
  </HeadingPairs>
  <TitlesOfParts>
    <vt:vector size="8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2016-06-04T01:03:07Z</dcterms:created>
  <dcterms:modified xsi:type="dcterms:W3CDTF">2016-06-06T23:24:53Z</dcterms:modified>
</cp:coreProperties>
</file>