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O+KTcYXbm3gzcqwabQLCg==" hashData="DJaGM1nZUMxS0mkcXR48l5rveN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97" autoAdjust="0"/>
    <p:restoredTop sz="94660"/>
  </p:normalViewPr>
  <p:slideViewPr>
    <p:cSldViewPr snapToGrid="0">
      <p:cViewPr varScale="1">
        <p:scale>
          <a:sx n="40" d="100"/>
          <a:sy n="40" d="100"/>
        </p:scale>
        <p:origin x="-120" y="-162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1401408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2493415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3486492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523761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8" name="Marcador de pie de página 7"/>
          <p:cNvSpPr>
            <a:spLocks noGrp="1"/>
          </p:cNvSpPr>
          <p:nvPr>
            <p:ph type="ftr" sz="quarter" idx="11"/>
          </p:nvPr>
        </p:nvSpPr>
        <p:spPr/>
        <p:txBody>
          <a:bodyPr/>
          <a:lstStyle/>
          <a:p>
            <a:endParaRPr lang="es-CO" dirty="0"/>
          </a:p>
        </p:txBody>
      </p:sp>
      <p:sp>
        <p:nvSpPr>
          <p:cNvPr id="9" name="Marcador de número de diapositiva 8"/>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3004782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4" name="Marcador de pie de página 3"/>
          <p:cNvSpPr>
            <a:spLocks noGrp="1"/>
          </p:cNvSpPr>
          <p:nvPr>
            <p:ph type="ftr" sz="quarter" idx="11"/>
          </p:nvPr>
        </p:nvSpPr>
        <p:spPr/>
        <p:txBody>
          <a:bodyPr/>
          <a:lstStyle/>
          <a:p>
            <a:endParaRPr lang="es-CO" dirty="0"/>
          </a:p>
        </p:txBody>
      </p:sp>
      <p:sp>
        <p:nvSpPr>
          <p:cNvPr id="5" name="Marcador de número de diapositiva 4"/>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2873756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3" name="Marcador de pie de página 2"/>
          <p:cNvSpPr>
            <a:spLocks noGrp="1"/>
          </p:cNvSpPr>
          <p:nvPr>
            <p:ph type="ftr" sz="quarter" idx="11"/>
          </p:nvPr>
        </p:nvSpPr>
        <p:spPr/>
        <p:txBody>
          <a:bodyPr/>
          <a:lstStyle/>
          <a:p>
            <a:endParaRPr lang="es-CO" dirty="0"/>
          </a:p>
        </p:txBody>
      </p:sp>
      <p:sp>
        <p:nvSpPr>
          <p:cNvPr id="4" name="Marcador de número de diapositiva 3"/>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3777504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2269822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2355479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125187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826CA1-746D-4D57-8980-96D479C3B4EA}" type="datetimeFigureOut">
              <a:rPr lang="es-CO" smtClean="0"/>
              <a:pPr/>
              <a:t>6/06/2016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2369065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26CA1-746D-4D57-8980-96D479C3B4EA}" type="datetimeFigureOut">
              <a:rPr lang="es-CO" smtClean="0"/>
              <a:pPr/>
              <a:t>6/06/2016</a:t>
            </a:fld>
            <a:endParaRPr lang="es-CO"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B640AA-AE9C-4039-B4F6-4089672351B7}" type="slidenum">
              <a:rPr lang="es-CO" smtClean="0"/>
              <a:pPr/>
              <a:t>‹Nº›</a:t>
            </a:fld>
            <a:endParaRPr lang="es-CO" dirty="0"/>
          </a:p>
        </p:txBody>
      </p:sp>
    </p:spTree>
    <p:extLst>
      <p:ext uri="{BB962C8B-B14F-4D97-AF65-F5344CB8AC3E}">
        <p14:creationId xmlns:p14="http://schemas.microsoft.com/office/powerpoint/2010/main" xmlns="" val="34210350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256" y="0"/>
            <a:ext cx="12186744" cy="6858000"/>
          </a:xfrm>
          <a:prstGeom prst="rect">
            <a:avLst/>
          </a:prstGeom>
        </p:spPr>
      </p:pic>
      <p:pic>
        <p:nvPicPr>
          <p:cNvPr id="2" name="Imagen 1"/>
          <p:cNvPicPr>
            <a:picLocks noChangeAspect="1"/>
          </p:cNvPicPr>
          <p:nvPr/>
        </p:nvPicPr>
        <p:blipFill>
          <a:blip r:embed="rId4" cstate="print"/>
          <a:stretch>
            <a:fillRect/>
          </a:stretch>
        </p:blipFill>
        <p:spPr>
          <a:xfrm>
            <a:off x="2249213" y="740979"/>
            <a:ext cx="7693573" cy="5376042"/>
          </a:xfrm>
          <a:prstGeom prst="rect">
            <a:avLst/>
          </a:prstGeom>
        </p:spPr>
      </p:pic>
      <p:pic>
        <p:nvPicPr>
          <p:cNvPr id="3" name="Ray_Conniff_-_BEYOND_THE_SEA_EL_MAR_sin_video_">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
        <p:nvSpPr>
          <p:cNvPr id="6" name="CuadroTexto 5"/>
          <p:cNvSpPr txBox="1"/>
          <p:nvPr/>
        </p:nvSpPr>
        <p:spPr>
          <a:xfrm rot="865904">
            <a:off x="8702565" y="756746"/>
            <a:ext cx="1403131" cy="707886"/>
          </a:xfrm>
          <a:prstGeom prst="rect">
            <a:avLst/>
          </a:prstGeom>
          <a:noFill/>
        </p:spPr>
        <p:txBody>
          <a:bodyPr wrap="square" rtlCol="0">
            <a:spAutoFit/>
          </a:bodyPr>
          <a:lstStyle/>
          <a:p>
            <a:pPr algn="ctr"/>
            <a:r>
              <a:rPr lang="es-CO" sz="1000" b="1" i="1" dirty="0" smtClean="0">
                <a:solidFill>
                  <a:schemeClr val="bg1"/>
                </a:solidFill>
              </a:rPr>
              <a:t>Creó: Jeremy</a:t>
            </a:r>
          </a:p>
          <a:p>
            <a:pPr algn="ctr"/>
            <a:r>
              <a:rPr lang="es-CO" sz="1000" b="1" i="1" dirty="0" smtClean="0">
                <a:solidFill>
                  <a:schemeClr val="bg1"/>
                </a:solidFill>
              </a:rPr>
              <a:t>Para: mis </a:t>
            </a:r>
            <a:r>
              <a:rPr lang="es-CO" sz="1000" b="1" i="1" dirty="0" err="1" smtClean="0">
                <a:solidFill>
                  <a:schemeClr val="bg1"/>
                </a:solidFill>
              </a:rPr>
              <a:t>pps</a:t>
            </a:r>
            <a:r>
              <a:rPr lang="es-CO" sz="1000" b="1" i="1" dirty="0" smtClean="0">
                <a:solidFill>
                  <a:schemeClr val="bg1"/>
                </a:solidFill>
              </a:rPr>
              <a:t> </a:t>
            </a:r>
          </a:p>
          <a:p>
            <a:pPr algn="ctr"/>
            <a:r>
              <a:rPr lang="es-CO" sz="1000" b="1" i="1" dirty="0" smtClean="0">
                <a:solidFill>
                  <a:schemeClr val="bg1"/>
                </a:solidFill>
              </a:rPr>
              <a:t>Música: </a:t>
            </a:r>
            <a:r>
              <a:rPr lang="es-CO" sz="1000" b="1" i="1" dirty="0" err="1" smtClean="0">
                <a:solidFill>
                  <a:schemeClr val="bg1"/>
                </a:solidFill>
              </a:rPr>
              <a:t>Ray</a:t>
            </a:r>
            <a:r>
              <a:rPr lang="es-CO" sz="1000" b="1" i="1" dirty="0" smtClean="0">
                <a:solidFill>
                  <a:schemeClr val="bg1"/>
                </a:solidFill>
              </a:rPr>
              <a:t> </a:t>
            </a:r>
            <a:r>
              <a:rPr lang="es-CO" sz="1000" b="1" i="1" dirty="0" err="1" smtClean="0">
                <a:solidFill>
                  <a:schemeClr val="bg1"/>
                </a:solidFill>
              </a:rPr>
              <a:t>Conniff-Beyond</a:t>
            </a:r>
            <a:r>
              <a:rPr lang="es-CO" sz="1000" b="1" i="1" dirty="0" smtClean="0">
                <a:solidFill>
                  <a:schemeClr val="bg1"/>
                </a:solidFill>
              </a:rPr>
              <a:t> </a:t>
            </a:r>
            <a:r>
              <a:rPr lang="es-CO" sz="1000" b="1" i="1" dirty="0" err="1" smtClean="0">
                <a:solidFill>
                  <a:schemeClr val="bg1"/>
                </a:solidFill>
              </a:rPr>
              <a:t>the</a:t>
            </a:r>
            <a:r>
              <a:rPr lang="es-CO" sz="1000" b="1" i="1" dirty="0" smtClean="0">
                <a:solidFill>
                  <a:schemeClr val="bg1"/>
                </a:solidFill>
              </a:rPr>
              <a:t> Sea</a:t>
            </a:r>
            <a:endParaRPr lang="es-CO" sz="1000" b="1" i="1" dirty="0">
              <a:solidFill>
                <a:schemeClr val="bg1"/>
              </a:solidFill>
            </a:endParaRPr>
          </a:p>
        </p:txBody>
      </p:sp>
    </p:spTree>
    <p:extLst>
      <p:ext uri="{BB962C8B-B14F-4D97-AF65-F5344CB8AC3E}">
        <p14:creationId xmlns:p14="http://schemas.microsoft.com/office/powerpoint/2010/main" xmlns="" val="210554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3" name="CuadroTexto 2"/>
          <p:cNvSpPr txBox="1"/>
          <p:nvPr/>
        </p:nvSpPr>
        <p:spPr>
          <a:xfrm>
            <a:off x="1866899" y="982176"/>
            <a:ext cx="8458201" cy="4893647"/>
          </a:xfrm>
          <a:prstGeom prst="rect">
            <a:avLst/>
          </a:prstGeom>
          <a:noFill/>
        </p:spPr>
        <p:txBody>
          <a:bodyPr wrap="square" rtlCol="0">
            <a:spAutoFit/>
          </a:bodyPr>
          <a:lstStyle/>
          <a:p>
            <a:pPr algn="ctr"/>
            <a:r>
              <a:rPr lang="es-CO" sz="2400" b="1" i="1" dirty="0" smtClean="0"/>
              <a:t>Filadelfia</a:t>
            </a:r>
          </a:p>
          <a:p>
            <a:pPr algn="ctr"/>
            <a:r>
              <a:rPr lang="es-CO" i="1" dirty="0" smtClean="0"/>
              <a:t>Conocida </a:t>
            </a:r>
            <a:r>
              <a:rPr lang="es-CO" i="1" dirty="0"/>
              <a:t>como </a:t>
            </a:r>
            <a:r>
              <a:rPr lang="es-CO" i="1" dirty="0" err="1"/>
              <a:t>Philly</a:t>
            </a:r>
            <a:r>
              <a:rPr lang="es-CO" i="1" dirty="0"/>
              <a:t>, es la mayor ciudad de la mancomunidad de Pensilvania, situada al noreste de los Estados Unidos, entre Nueva York y Washington D. C. Es la </a:t>
            </a:r>
            <a:r>
              <a:rPr lang="es-CO" i="1" dirty="0" smtClean="0"/>
              <a:t>5° </a:t>
            </a:r>
            <a:r>
              <a:rPr lang="es-CO" i="1" dirty="0"/>
              <a:t>ciudad del país por población y la 51ª del mundo. El Valle de Delaware, es su área metropolitana.</a:t>
            </a:r>
          </a:p>
          <a:p>
            <a:pPr algn="ctr"/>
            <a:r>
              <a:rPr lang="es-CO" i="1" dirty="0"/>
              <a:t>Es un gran centro histórico, cultural y artístico en los Estados Unidos, y de la misma forma un importante puerto industrial sobre el río Delaware, que se extiende hasta el océano Atlántico. </a:t>
            </a:r>
            <a:r>
              <a:rPr lang="es-CO" i="1" dirty="0" smtClean="0"/>
              <a:t>Fue </a:t>
            </a:r>
            <a:r>
              <a:rPr lang="es-CO" i="1" dirty="0"/>
              <a:t>durante el siglo XVIII la ciudad más poblada de las Trece Colonias y la tercera ciudad más poblada del Imperio británico (tras Londres y Dublín), antes de convertirse provisionalmente en la ciudad capital de los Estados Unidos. Fue velozmente superada por Nueva York y le cedió su estatus de capital a la flamante ciudad de Washington D.C. Hoy, Filadelfia es la principal metrópolis del estado de Pensilvania, aunque la capital y sede del gobierno es Harrisburg.</a:t>
            </a:r>
          </a:p>
          <a:p>
            <a:pPr algn="ctr"/>
            <a:r>
              <a:rPr lang="es-CO" i="1" dirty="0"/>
              <a:t>El nombre de la ciudad, elegido por William </a:t>
            </a:r>
            <a:r>
              <a:rPr lang="es-CO" i="1" dirty="0" err="1"/>
              <a:t>Penn</a:t>
            </a:r>
            <a:r>
              <a:rPr lang="es-CO" i="1" dirty="0"/>
              <a:t>, significa "la ciudad del amor fraternal" (compuesta de </a:t>
            </a:r>
            <a:r>
              <a:rPr lang="es-CO" i="1" dirty="0" err="1"/>
              <a:t>philos</a:t>
            </a:r>
            <a:r>
              <a:rPr lang="es-CO" i="1" dirty="0"/>
              <a:t>  "amor", y </a:t>
            </a:r>
            <a:r>
              <a:rPr lang="es-CO" i="1" dirty="0" err="1"/>
              <a:t>adelphos</a:t>
            </a:r>
            <a:r>
              <a:rPr lang="es-CO" i="1" dirty="0"/>
              <a:t> "hermano"), pues se deseaba que fuese un refugio de tolerancia religiosa.</a:t>
            </a:r>
          </a:p>
          <a:p>
            <a:pPr algn="ctr"/>
            <a:r>
              <a:rPr lang="es-CO" i="1" dirty="0" smtClean="0"/>
              <a:t>Desde </a:t>
            </a:r>
            <a:r>
              <a:rPr lang="es-CO" i="1" dirty="0"/>
              <a:t>el punto de vista histórico, la importancia de Filadelfia es indiscutible. En Filadelfia se firmó la declaración de independencia que dio origen a los Estados Unidos como país.</a:t>
            </a:r>
          </a:p>
        </p:txBody>
      </p:sp>
    </p:spTree>
    <p:extLst>
      <p:ext uri="{BB962C8B-B14F-4D97-AF65-F5344CB8AC3E}">
        <p14:creationId xmlns:p14="http://schemas.microsoft.com/office/powerpoint/2010/main" xmlns="" val="409159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362666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708457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76287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39599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39194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77052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67846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2305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39797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70860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61470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3479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49903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0226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71311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4788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9380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84726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426106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98440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49111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238946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409872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58126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96684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60115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89367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759767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143996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00887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46203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0611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461901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04753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20541629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685201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261881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50884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639765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48457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176838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405146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pic>
        <p:nvPicPr>
          <p:cNvPr id="3" name="Imagen 2"/>
          <p:cNvPicPr>
            <a:picLocks noChangeAspect="1"/>
          </p:cNvPicPr>
          <p:nvPr/>
        </p:nvPicPr>
        <p:blipFill>
          <a:blip r:embed="rId3" cstate="print"/>
          <a:stretch>
            <a:fillRect/>
          </a:stretch>
        </p:blipFill>
        <p:spPr>
          <a:xfrm>
            <a:off x="2312276" y="804041"/>
            <a:ext cx="7567448" cy="5249918"/>
          </a:xfrm>
          <a:prstGeom prst="rect">
            <a:avLst/>
          </a:prstGeom>
        </p:spPr>
      </p:pic>
    </p:spTree>
    <p:extLst>
      <p:ext uri="{BB962C8B-B14F-4D97-AF65-F5344CB8AC3E}">
        <p14:creationId xmlns:p14="http://schemas.microsoft.com/office/powerpoint/2010/main" xmlns="" val="29698356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3" name="CuadroTexto 2"/>
          <p:cNvSpPr txBox="1"/>
          <p:nvPr/>
        </p:nvSpPr>
        <p:spPr>
          <a:xfrm>
            <a:off x="1705304" y="982176"/>
            <a:ext cx="8781392" cy="4893647"/>
          </a:xfrm>
          <a:prstGeom prst="rect">
            <a:avLst/>
          </a:prstGeom>
          <a:noFill/>
        </p:spPr>
        <p:txBody>
          <a:bodyPr wrap="square" rtlCol="0">
            <a:spAutoFit/>
          </a:bodyPr>
          <a:lstStyle/>
          <a:p>
            <a:pPr algn="ctr"/>
            <a:r>
              <a:rPr lang="es-CO" sz="2400" b="1" i="1" dirty="0"/>
              <a:t>Phoenix</a:t>
            </a:r>
          </a:p>
          <a:p>
            <a:pPr algn="ctr"/>
            <a:r>
              <a:rPr lang="es-CO" i="1" dirty="0"/>
              <a:t>Pronunciado </a:t>
            </a:r>
            <a:r>
              <a:rPr lang="es-CO" i="1" dirty="0" err="1"/>
              <a:t>Finix</a:t>
            </a:r>
            <a:r>
              <a:rPr lang="es-CO" i="1" dirty="0"/>
              <a:t> para el resto de Hispanoamérica, es la capital del estado de Arizona y del condado de </a:t>
            </a:r>
            <a:r>
              <a:rPr lang="es-CO" i="1" dirty="0" err="1"/>
              <a:t>Maricopa</a:t>
            </a:r>
            <a:r>
              <a:rPr lang="es-CO" i="1" dirty="0"/>
              <a:t>. También conocida como el Valle del Sol, es la ciudad más grande y poblada del estado, siendo por ello la decimocuarta ciudad más poblada de </a:t>
            </a:r>
            <a:r>
              <a:rPr lang="es-CO" i="1" dirty="0" smtClean="0"/>
              <a:t>Estados </a:t>
            </a:r>
            <a:r>
              <a:rPr lang="es-CO" i="1" dirty="0"/>
              <a:t>Unidos.</a:t>
            </a:r>
          </a:p>
          <a:p>
            <a:pPr algn="ctr"/>
            <a:r>
              <a:rPr lang="es-CO" i="1" dirty="0"/>
              <a:t>Nacida a partir del asentamiento en las cercanías del río Salado y Gila, se incorporó como ciudad el 5 de febrero de 1881. Toma su nombre del Fénix, nombre dado por lord </a:t>
            </a:r>
            <a:r>
              <a:rPr lang="es-CO" i="1" dirty="0" err="1"/>
              <a:t>Darrell</a:t>
            </a:r>
            <a:r>
              <a:rPr lang="es-CO" i="1" dirty="0"/>
              <a:t> </a:t>
            </a:r>
            <a:r>
              <a:rPr lang="es-CO" i="1" dirty="0" err="1"/>
              <a:t>Duppa</a:t>
            </a:r>
            <a:r>
              <a:rPr lang="es-CO" i="1" dirty="0"/>
              <a:t>. Es la principal ciudad del Área Metropolitana de Phoenix.</a:t>
            </a:r>
          </a:p>
          <a:p>
            <a:pPr algn="ctr"/>
            <a:r>
              <a:rPr lang="es-CO" i="1" dirty="0"/>
              <a:t>Esta ciudad se ha ido consolidando como una metrópolis moderna, en crecimiento y dinámica. En estos momentos Phoenix está viviendo un auge inmobiliario en lo que se refiere a edificaciones de más de 91 m de altura.</a:t>
            </a:r>
          </a:p>
          <a:p>
            <a:pPr algn="ctr"/>
            <a:r>
              <a:rPr lang="es-CO" i="1" dirty="0"/>
              <a:t>Phoenix (pronunciado </a:t>
            </a:r>
            <a:r>
              <a:rPr lang="es-CO" i="1" dirty="0" err="1"/>
              <a:t>Finix</a:t>
            </a:r>
            <a:r>
              <a:rPr lang="es-CO" i="1" dirty="0"/>
              <a:t>) está localizado en la parte central sur de Arizona como a unos 240 km al sur de Flagstaff y 240 dm al norte de Tucson. Se encuentra situada sobre un plano y extenso valle en medio del estéril desierto con áridos picos montañosos. Es una gran ciudad que ha crecido hasta mezclarse con las comunidades que la rodean las cuales son, Scottsdale, Mesa, Tempe, Glendale y </a:t>
            </a:r>
            <a:r>
              <a:rPr lang="es-CO" i="1" dirty="0" err="1"/>
              <a:t>Sun</a:t>
            </a:r>
            <a:r>
              <a:rPr lang="es-CO" i="1" dirty="0"/>
              <a:t> City. Tiene una pequeña área como centro de la ciudad en donde encontramos unas cuantas docenas de altos edificios rodeados de grandes áreas metropolitanas que se han expandido horizontalmente en vez de hacia arriba</a:t>
            </a:r>
          </a:p>
        </p:txBody>
      </p:sp>
    </p:spTree>
    <p:extLst>
      <p:ext uri="{BB962C8B-B14F-4D97-AF65-F5344CB8AC3E}">
        <p14:creationId xmlns:p14="http://schemas.microsoft.com/office/powerpoint/2010/main" xmlns="" val="23034401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15668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647385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085197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363157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727956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997277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067504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71166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530500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62536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266701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61052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355738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6985746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30900266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4082564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3249612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2091963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337706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1372629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2027818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993471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3682667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746254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9121282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8452673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3772407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0901635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4946872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9543234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7115347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045757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118076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328460265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2327547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0313860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89</TotalTime>
  <Words>533</Words>
  <Application>Microsoft Office PowerPoint</Application>
  <PresentationFormat>Personalizado</PresentationFormat>
  <Paragraphs>15</Paragraphs>
  <Slides>83</Slides>
  <Notes>0</Notes>
  <HiddenSlides>0</HiddenSlides>
  <MMClips>1</MMClips>
  <ScaleCrop>false</ScaleCrop>
  <HeadingPairs>
    <vt:vector size="4" baseType="variant">
      <vt:variant>
        <vt:lpstr>Tema</vt:lpstr>
      </vt:variant>
      <vt:variant>
        <vt:i4>2</vt:i4>
      </vt:variant>
      <vt:variant>
        <vt:lpstr>Títulos de diapositiva</vt:lpstr>
      </vt:variant>
      <vt:variant>
        <vt:i4>83</vt:i4>
      </vt:variant>
    </vt:vector>
  </HeadingPairs>
  <TitlesOfParts>
    <vt:vector size="8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2016-06-03T15:28:22Z</dcterms:created>
  <dcterms:modified xsi:type="dcterms:W3CDTF">2016-06-06T16:30:03Z</dcterms:modified>
</cp:coreProperties>
</file>