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65"/>
  </p:notesMasterIdLst>
  <p:sldIdLst>
    <p:sldId id="479" r:id="rId3"/>
    <p:sldId id="523" r:id="rId4"/>
    <p:sldId id="336" r:id="rId5"/>
    <p:sldId id="481" r:id="rId6"/>
    <p:sldId id="441" r:id="rId7"/>
    <p:sldId id="482" r:id="rId8"/>
    <p:sldId id="484" r:id="rId9"/>
    <p:sldId id="485" r:id="rId10"/>
    <p:sldId id="486" r:id="rId11"/>
    <p:sldId id="487" r:id="rId12"/>
    <p:sldId id="488" r:id="rId13"/>
    <p:sldId id="443" r:id="rId14"/>
    <p:sldId id="444" r:id="rId15"/>
    <p:sldId id="445" r:id="rId16"/>
    <p:sldId id="489" r:id="rId17"/>
    <p:sldId id="490" r:id="rId18"/>
    <p:sldId id="491" r:id="rId19"/>
    <p:sldId id="492" r:id="rId20"/>
    <p:sldId id="493" r:id="rId21"/>
    <p:sldId id="494" r:id="rId22"/>
    <p:sldId id="495" r:id="rId23"/>
    <p:sldId id="451" r:id="rId24"/>
    <p:sldId id="496" r:id="rId25"/>
    <p:sldId id="497" r:id="rId26"/>
    <p:sldId id="449" r:id="rId27"/>
    <p:sldId id="498" r:id="rId28"/>
    <p:sldId id="469" r:id="rId29"/>
    <p:sldId id="461" r:id="rId30"/>
    <p:sldId id="502" r:id="rId31"/>
    <p:sldId id="455" r:id="rId32"/>
    <p:sldId id="499" r:id="rId33"/>
    <p:sldId id="456" r:id="rId34"/>
    <p:sldId id="458" r:id="rId35"/>
    <p:sldId id="457" r:id="rId36"/>
    <p:sldId id="500" r:id="rId37"/>
    <p:sldId id="501" r:id="rId38"/>
    <p:sldId id="464" r:id="rId39"/>
    <p:sldId id="503" r:id="rId40"/>
    <p:sldId id="504" r:id="rId41"/>
    <p:sldId id="474" r:id="rId42"/>
    <p:sldId id="505" r:id="rId43"/>
    <p:sldId id="476" r:id="rId44"/>
    <p:sldId id="508" r:id="rId45"/>
    <p:sldId id="509" r:id="rId46"/>
    <p:sldId id="463" r:id="rId47"/>
    <p:sldId id="506" r:id="rId48"/>
    <p:sldId id="507" r:id="rId49"/>
    <p:sldId id="511" r:id="rId50"/>
    <p:sldId id="510" r:id="rId51"/>
    <p:sldId id="513" r:id="rId52"/>
    <p:sldId id="514" r:id="rId53"/>
    <p:sldId id="515" r:id="rId54"/>
    <p:sldId id="516" r:id="rId55"/>
    <p:sldId id="517" r:id="rId56"/>
    <p:sldId id="518" r:id="rId57"/>
    <p:sldId id="512" r:id="rId58"/>
    <p:sldId id="519" r:id="rId59"/>
    <p:sldId id="520" r:id="rId60"/>
    <p:sldId id="521" r:id="rId61"/>
    <p:sldId id="522" r:id="rId62"/>
    <p:sldId id="480" r:id="rId63"/>
    <p:sldId id="524" r:id="rId64"/>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TEGqOKEOzdvzX98cdVEJng==" hashData="GFM1UF5yYq6boS9cQt0XSSaSt4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8FFF"/>
    <a:srgbClr val="6666FF"/>
    <a:srgbClr val="CFB87F"/>
    <a:srgbClr val="001132"/>
    <a:srgbClr val="001848"/>
    <a:srgbClr val="6A480A"/>
    <a:srgbClr val="0000FF"/>
    <a:srgbClr val="002D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19" autoAdjust="0"/>
    <p:restoredTop sz="96338" autoAdjust="0"/>
  </p:normalViewPr>
  <p:slideViewPr>
    <p:cSldViewPr>
      <p:cViewPr>
        <p:scale>
          <a:sx n="60" d="100"/>
          <a:sy n="60" d="100"/>
        </p:scale>
        <p:origin x="485" y="461"/>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cs typeface="Arial" pitchFamily="34" charset="0"/>
              </a:defRPr>
            </a:lvl1pPr>
          </a:lstStyle>
          <a:p>
            <a:pPr>
              <a:defRPr/>
            </a:pPr>
            <a:fld id="{814AA029-DF09-48AB-BB7B-4658097BBCB7}" type="datetimeFigureOut">
              <a:rPr lang="es-ES"/>
              <a:pPr>
                <a:defRPr/>
              </a:pPr>
              <a:t>05/07/2024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cs typeface="Arial"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cs typeface="Arial" pitchFamily="34" charset="0"/>
              </a:defRPr>
            </a:lvl1pPr>
          </a:lstStyle>
          <a:p>
            <a:pPr>
              <a:defRPr/>
            </a:pPr>
            <a:fld id="{ABEDB041-7BC4-4471-8EB8-E0708B9B3C58}" type="slidenum">
              <a:rPr lang="es-ES"/>
              <a:pPr>
                <a:defRPr/>
              </a:pPr>
              <a:t>‹Nº›</a:t>
            </a:fld>
            <a:endParaRPr lang="es-ES"/>
          </a:p>
        </p:txBody>
      </p:sp>
    </p:spTree>
    <p:extLst>
      <p:ext uri="{BB962C8B-B14F-4D97-AF65-F5344CB8AC3E}">
        <p14:creationId xmlns:p14="http://schemas.microsoft.com/office/powerpoint/2010/main" val="126290064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6</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8915"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8916" name="3 Marcador de número de diapositiva"/>
          <p:cNvSpPr>
            <a:spLocks noGrp="1"/>
          </p:cNvSpPr>
          <p:nvPr>
            <p:ph type="sldNum" sz="quarter" idx="5"/>
          </p:nvPr>
        </p:nvSpPr>
        <p:spPr bwMode="auto">
          <a:noFill/>
          <a:ln>
            <a:miter lim="800000"/>
            <a:headEnd/>
            <a:tailEnd/>
          </a:ln>
        </p:spPr>
        <p:txBody>
          <a:bodyPr/>
          <a:lstStyle/>
          <a:p>
            <a:fld id="{3AE7B239-7BBF-4FF1-9F6C-C676C77264A1}" type="slidenum">
              <a:rPr lang="es-ES"/>
              <a:pPr/>
              <a:t>35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37891" name="2 Marcador de notas"/>
          <p:cNvSpPr>
            <a:spLocks noGrp="1"/>
          </p:cNvSpPr>
          <p:nvPr>
            <p:ph type="body" idx="1"/>
          </p:nvPr>
        </p:nvSpPr>
        <p:spPr bwMode="auto">
          <a:noFill/>
        </p:spPr>
        <p:txBody>
          <a:bodyPr/>
          <a:lstStyle/>
          <a:p>
            <a:pPr>
              <a:spcBef>
                <a:spcPct val="0"/>
              </a:spcBef>
            </a:pPr>
            <a:endParaRPr lang="es-ES" smtClean="0"/>
          </a:p>
        </p:txBody>
      </p:sp>
      <p:sp>
        <p:nvSpPr>
          <p:cNvPr id="37892" name="3 Marcador de número de diapositiva"/>
          <p:cNvSpPr>
            <a:spLocks noGrp="1"/>
          </p:cNvSpPr>
          <p:nvPr>
            <p:ph type="sldNum" sz="quarter" idx="5"/>
          </p:nvPr>
        </p:nvSpPr>
        <p:spPr bwMode="auto">
          <a:noFill/>
          <a:ln>
            <a:miter lim="800000"/>
            <a:headEnd/>
            <a:tailEnd/>
          </a:ln>
        </p:spPr>
        <p:txBody>
          <a:bodyPr/>
          <a:lstStyle/>
          <a:p>
            <a:fld id="{05D57195-B8F2-4D52-A11D-447D53A38387}" type="slidenum">
              <a:rPr lang="es-ES"/>
              <a:pPr/>
              <a:t>53</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6.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8.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9.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10.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audio" Target="../media/audio1.bin"/></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691B62D-F16C-4C09-9C3F-A61A4A6D230E}" type="datetimeFigureOut">
              <a:rPr lang="es-ES"/>
              <a:pPr>
                <a:defRPr/>
              </a:pPr>
              <a:t>05/07/2024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F56A78C-84D2-447F-9989-3CB052B0BAE9}"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A6822B5-3B74-41E4-A2EC-2680D7E1216E}" type="datetimeFigureOut">
              <a:rPr lang="es-ES"/>
              <a:pPr>
                <a:defRPr/>
              </a:pPr>
              <a:t>05/07/2024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CF373DC-FA88-447F-905F-5574CAFA8C51}"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B91129E-3CB0-4A9F-950A-96AC8EE5A6A4}" type="datetimeFigureOut">
              <a:rPr lang="es-ES"/>
              <a:pPr>
                <a:defRPr/>
              </a:pPr>
              <a:t>05/07/2024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D93DF85-4CF4-43C6-9D5D-0DEE88C6EFCF}"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793D840-24F0-4E92-9905-E3624624D684}" type="datetimeFigureOut">
              <a:rPr lang="es-ES"/>
              <a:pPr>
                <a:defRPr/>
              </a:pPr>
              <a:t>05/07/2024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0C64EF9-7A21-41B6-A55D-080FF86FD390}"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5CDA4A-E1C7-480B-9389-4FD28F720F13}" type="datetimeFigureOut">
              <a:rPr lang="es-ES"/>
              <a:pPr>
                <a:defRPr/>
              </a:pPr>
              <a:t>05/07/2024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FD833627-1890-4F35-95D9-A1A26F665493}"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E995BB-9803-483C-92E0-C5238DCC54EB}" type="datetimeFigureOut">
              <a:rPr lang="es-ES"/>
              <a:pPr>
                <a:defRPr/>
              </a:pPr>
              <a:t>05/07/2024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00ED25FB-E78D-44B7-A167-15ED4D88B7A4}"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B1670C9-7277-4D81-9DCD-A0DC05D18252}" type="datetimeFigureOut">
              <a:rPr lang="es-ES"/>
              <a:pPr>
                <a:defRPr/>
              </a:pPr>
              <a:t>05/07/2024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8CD3CB5C-9F6E-487B-A354-06EC249220A6}"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ACBF5CF-13F4-4314-A884-85F5FF78F6B8}" type="datetimeFigureOut">
              <a:rPr lang="es-ES"/>
              <a:pPr>
                <a:defRPr/>
              </a:pPr>
              <a:t>05/07/2024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3F2AA56-5394-4A09-97E8-FB3C48210899}"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33F6C05-C6FD-46B8-AE94-13C6CED68B00}" type="datetimeFigureOut">
              <a:rPr lang="es-ES"/>
              <a:pPr>
                <a:defRPr/>
              </a:pPr>
              <a:t>05/07/2024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CC9E33B-7540-44C4-B38E-98AD3879114B}"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AE02624-930E-47BF-ACBA-475C7C40C11E}" type="datetimeFigureOut">
              <a:rPr lang="es-ES"/>
              <a:pPr>
                <a:defRPr/>
              </a:pPr>
              <a:t>05/07/2024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36C68B-A323-4AC1-A822-F3AE4623A741}"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F02D64B-768C-4B56-B395-2A2FC0DA28FD}" type="datetimeFigureOut">
              <a:rPr lang="es-ES"/>
              <a:pPr>
                <a:defRPr/>
              </a:pPr>
              <a:t>05/07/2024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F08B771-EB79-47C9-9A60-ACB0F5CD9024}" type="slidenum">
              <a:rPr lang="es-ES"/>
              <a:pPr>
                <a:defRPr/>
              </a:pPr>
              <a:t>‹Nº›</a:t>
            </a:fld>
            <a:endParaRPr lang="es-ES"/>
          </a:p>
        </p:txBody>
      </p:sp>
    </p:spTree>
  </p:cSld>
  <p:clrMapOvr>
    <a:masterClrMapping/>
  </p:clrMapOvr>
  <p:transition spd="slow" advTm="10000">
    <p:split orient="vert"/>
    <p:sndAc>
      <p:stSnd loop="1">
        <p:snd r:embed="rId1" name="variadas.wav"/>
      </p:stSnd>
    </p:sndAc>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3875487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bin"/><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cs typeface="Arial" pitchFamily="34" charset="0"/>
              </a:defRPr>
            </a:lvl1pPr>
          </a:lstStyle>
          <a:p>
            <a:pPr>
              <a:defRPr/>
            </a:pPr>
            <a:fld id="{EC9CD9CB-3D20-4F51-9DCD-C82DBDE299CB}" type="datetimeFigureOut">
              <a:rPr lang="es-ES"/>
              <a:pPr>
                <a:defRPr/>
              </a:pPr>
              <a:t>05/07/2024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cs typeface="Arial"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cs typeface="Arial" pitchFamily="34" charset="0"/>
              </a:defRPr>
            </a:lvl1pPr>
          </a:lstStyle>
          <a:p>
            <a:pPr>
              <a:defRPr/>
            </a:pPr>
            <a:fld id="{A59890AF-6A4E-4AAE-8CF7-C86EF617DC5C}"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split orient="vert"/>
    <p:sndAc>
      <p:stSnd loop="1">
        <p:snd r:embed="rId13" name="variadas.wav"/>
      </p:stSnd>
    </p:sndAc>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20038767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Salto del Ángel y Parque Nacional Canaima - Venezuela</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mc:Choice xmlns:p14="http://schemas.microsoft.com/office/powerpoint/2010/main" Requires="p14">
      <p:transition spd="slow" p14:dur="2250" advTm="16000">
        <p:split orient="vert"/>
      </p:transition>
    </mc:Choice>
    <mc:Fallback>
      <p:transition spd="slow" advTm="16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CuadroTexto"/>
          <p:cNvSpPr txBox="1"/>
          <p:nvPr/>
        </p:nvSpPr>
        <p:spPr>
          <a:xfrm>
            <a:off x="467544" y="913284"/>
            <a:ext cx="8208912" cy="2246769"/>
          </a:xfrm>
          <a:prstGeom prst="rect">
            <a:avLst/>
          </a:prstGeom>
          <a:noFill/>
        </p:spPr>
        <p:txBody>
          <a:bodyPr wrap="square" rtlCol="0">
            <a:spAutoFit/>
          </a:bodyPr>
          <a:lstStyle/>
          <a:p>
            <a:r>
              <a:rPr lang="es-ES" sz="20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El salto de agua más alto del mundo, con una altura de casi mil metros, es un lugar que quita el aliento. Situado en el Parque Nacional Canaima (en el Estado Bolívar, Venezuela), el Salto del Ángel cae desde la cima del </a:t>
            </a:r>
            <a:r>
              <a:rPr lang="es-ES" sz="2000" i="1" dirty="0" err="1"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Auyantepuy</a:t>
            </a:r>
            <a:r>
              <a:rPr lang="es-ES" sz="20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 y se enmarca en un imponente entorno de más de 30.000 km2 de vegetación y fauna que fue declarado Patrimonio de la Humanidad por la Unesco en 1994.</a:t>
            </a:r>
            <a:endParaRPr lang="es-ES" sz="2000" i="1" dirty="0">
              <a:solidFill>
                <a:schemeClr val="bg2">
                  <a:lumMod val="40000"/>
                  <a:lumOff val="60000"/>
                </a:schemeClr>
              </a:solidFill>
              <a:effectLst>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1187624" y="265212"/>
            <a:ext cx="6500947" cy="523220"/>
          </a:xfrm>
          <a:prstGeom prst="rect">
            <a:avLst/>
          </a:prstGeom>
          <a:noFill/>
        </p:spPr>
        <p:txBody>
          <a:bodyPr wrap="square" lIns="91440" tIns="45720" rIns="91440" bIns="45720">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2800" b="1" cap="all" spc="0"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Salto del Ángel y P. N. Canaima</a:t>
            </a:r>
            <a:endParaRPr lang="es-ES" sz="28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6" name="5 CuadroTexto"/>
          <p:cNvSpPr txBox="1"/>
          <p:nvPr/>
        </p:nvSpPr>
        <p:spPr>
          <a:xfrm>
            <a:off x="467544" y="3433564"/>
            <a:ext cx="8352928" cy="1938992"/>
          </a:xfrm>
          <a:prstGeom prst="rect">
            <a:avLst/>
          </a:prstGeom>
          <a:noFill/>
        </p:spPr>
        <p:txBody>
          <a:bodyPr wrap="square" rtlCol="0">
            <a:spAutoFit/>
          </a:bodyPr>
          <a:lstStyle/>
          <a:p>
            <a:r>
              <a:rPr lang="es-ES" sz="20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El Parque Nacional Canaima está lleno de ríos, selvas tropicales y más de cien </a:t>
            </a:r>
            <a:r>
              <a:rPr lang="es-ES" sz="2000" i="1" dirty="0" err="1"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tepuyes</a:t>
            </a:r>
            <a:r>
              <a:rPr lang="es-ES" sz="2000" i="1" dirty="0" smtClean="0">
                <a:solidFill>
                  <a:schemeClr val="bg2">
                    <a:lumMod val="40000"/>
                    <a:lumOff val="60000"/>
                  </a:schemeClr>
                </a:solidFill>
                <a:effectLst>
                  <a:outerShdw blurRad="38100" dist="38100" dir="2700000" algn="tl">
                    <a:srgbClr val="000000">
                      <a:alpha val="43137"/>
                    </a:srgbClr>
                  </a:outerShdw>
                </a:effectLst>
                <a:latin typeface="Lucida Bright" pitchFamily="18" charset="0"/>
              </a:rPr>
              <a:t>, enormes moles salidas de la tierra como gigantescas montañas cuadradas, erguidas en forma imponente en medio del llano y la selva, de origen precámbrico, con bordes casi geométricos cincelados por la erosión durante millones de años.</a:t>
            </a:r>
            <a:endParaRPr lang="es-ES" sz="2000" i="1" dirty="0">
              <a:solidFill>
                <a:schemeClr val="bg2">
                  <a:lumMod val="40000"/>
                  <a:lumOff val="60000"/>
                </a:schemeClr>
              </a:solidFill>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250" advTm="67000">
        <p:wipe/>
      </p:transition>
    </mc:Choice>
    <mc:Fallback>
      <p:transition spd="slow" advTm="67000">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anim calcmode="lin" valueType="num">
                                      <p:cBhvr>
                                        <p:cTn id="8" dur="2000" fill="hold"/>
                                        <p:tgtEl>
                                          <p:spTgt spid="5"/>
                                        </p:tgtEl>
                                        <p:attrNameLst>
                                          <p:attrName>ppt_x</p:attrName>
                                        </p:attrNameLst>
                                      </p:cBhvr>
                                      <p:tavLst>
                                        <p:tav tm="0">
                                          <p:val>
                                            <p:strVal val="#ppt_x"/>
                                          </p:val>
                                        </p:tav>
                                        <p:tav tm="100000">
                                          <p:val>
                                            <p:strVal val="#ppt_x"/>
                                          </p:val>
                                        </p:tav>
                                      </p:tavLst>
                                    </p:anim>
                                    <p:anim calcmode="lin" valueType="num">
                                      <p:cBhvr>
                                        <p:cTn id="9" dur="2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1"/>
                                          </p:val>
                                        </p:tav>
                                        <p:tav tm="100000">
                                          <p:val>
                                            <p:strVal val="#ppt_x"/>
                                          </p:val>
                                        </p:tav>
                                      </p:tavLst>
                                    </p:anim>
                                    <p:anim calcmode="lin" valueType="num">
                                      <p:cBhvr>
                                        <p:cTn id="15" dur="1000" fill="hold"/>
                                        <p:tgtEl>
                                          <p:spTgt spid="4"/>
                                        </p:tgtEl>
                                        <p:attrNameLst>
                                          <p:attrName>ppt_y</p:attrName>
                                        </p:attrNameLst>
                                      </p:cBhvr>
                                      <p:tavLst>
                                        <p:tav tm="0">
                                          <p:val>
                                            <p:strVal val="#ppt_y"/>
                                          </p:val>
                                        </p:tav>
                                        <p:tav tm="100000">
                                          <p:val>
                                            <p:strVal val="#ppt_y"/>
                                          </p:val>
                                        </p:tav>
                                      </p:tavLst>
                                    </p:anim>
                                  </p:childTnLst>
                                </p:cTn>
                              </p:par>
                            </p:childTnLst>
                          </p:cTn>
                        </p:par>
                        <p:par>
                          <p:cTn id="16" fill="hold">
                            <p:stCondLst>
                              <p:cond delay="347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mucha unanimidad acerca de quién descubrió el Salto del Ángel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Falls, Salto Ángel). Algunos investigadores españoles atribuyen su hallazgo al explorador y gobernador español Fernando de </a:t>
            </a:r>
            <a:r>
              <a:rPr lang="es-ES" i="1" dirty="0" err="1" smtClean="0">
                <a:effectLst>
                  <a:glow rad="101600">
                    <a:srgbClr val="C00000">
                      <a:alpha val="60000"/>
                    </a:srgbClr>
                  </a:glow>
                  <a:outerShdw blurRad="38100" dist="38100" dir="2700000" algn="tl">
                    <a:srgbClr val="000000">
                      <a:alpha val="43137"/>
                    </a:srgbClr>
                  </a:outerShdw>
                </a:effectLst>
              </a:rPr>
              <a:t>Berrío</a:t>
            </a:r>
            <a:r>
              <a:rPr lang="es-ES" i="1" dirty="0" smtClean="0">
                <a:effectLst>
                  <a:glow rad="101600">
                    <a:srgbClr val="C00000">
                      <a:alpha val="60000"/>
                    </a:srgbClr>
                  </a:glow>
                  <a:outerShdw blurRad="38100" dist="38100" dir="2700000" algn="tl">
                    <a:srgbClr val="000000">
                      <a:alpha val="43137"/>
                    </a:srgbClr>
                  </a:outerShdw>
                </a:effectLst>
              </a:rPr>
              <a:t>, quien en el siglo XVII comandó algunas expediciones a El Dorado.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1838698" y="1273324"/>
            <a:ext cx="4262706" cy="769441"/>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4400"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reflection blurRad="6350" stA="60000" endA="900" endPos="58000" dir="5400000" sy="-100000" algn="bl" rotWithShape="0"/>
                </a:effectLst>
              </a:rPr>
              <a:t>Salto del Ángel</a:t>
            </a:r>
            <a:endParaRPr lang="es-ES" sz="44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Tm="40000">
        <p15:prstTrans prst="curtains"/>
        <p:sndAc>
          <p:stSnd loop="1">
            <p:snd r:embed="rId2" name="variadas.wav"/>
          </p:stSnd>
        </p:sndAc>
      </p:transition>
    </mc:Choice>
    <mc:Fallback>
      <p:transition spd="slow" advTm="40000">
        <p:fade/>
        <p:sndAc>
          <p:stSnd loop="1">
            <p:snd r:embed="rId2"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23" presetClass="exit" presetSubtype="16" fill="hold" nodeType="withEffect">
                                  <p:stCondLst>
                                    <p:cond delay="3000"/>
                                  </p:stCondLst>
                                  <p:childTnLst>
                                    <p:anim calcmode="lin" valueType="num">
                                      <p:cBhvr>
                                        <p:cTn id="16" dur="4000"/>
                                        <p:tgtEl>
                                          <p:spTgt spid="4"/>
                                        </p:tgtEl>
                                        <p:attrNameLst>
                                          <p:attrName>ppt_w</p:attrName>
                                        </p:attrNameLst>
                                      </p:cBhvr>
                                      <p:tavLst>
                                        <p:tav tm="0">
                                          <p:val>
                                            <p:strVal val="ppt_w"/>
                                          </p:val>
                                        </p:tav>
                                        <p:tav tm="100000">
                                          <p:val>
                                            <p:strVal val="4*ppt_w"/>
                                          </p:val>
                                        </p:tav>
                                      </p:tavLst>
                                    </p:anim>
                                    <p:anim calcmode="lin" valueType="num">
                                      <p:cBhvr>
                                        <p:cTn id="17" dur="4000"/>
                                        <p:tgtEl>
                                          <p:spTgt spid="4"/>
                                        </p:tgtEl>
                                        <p:attrNameLst>
                                          <p:attrName>ppt_h</p:attrName>
                                        </p:attrNameLst>
                                      </p:cBhvr>
                                      <p:tavLst>
                                        <p:tav tm="0">
                                          <p:val>
                                            <p:strVal val="ppt_h"/>
                                          </p:val>
                                        </p:tav>
                                        <p:tav tm="100000">
                                          <p:val>
                                            <p:strVal val="4*ppt_h"/>
                                          </p:val>
                                        </p:tav>
                                      </p:tavLst>
                                    </p:anim>
                                    <p:set>
                                      <p:cBhvr>
                                        <p:cTn id="18" dur="1" fill="hold">
                                          <p:stCondLst>
                                            <p:cond delay="3999"/>
                                          </p:stCondLst>
                                        </p:cTn>
                                        <p:tgtEl>
                                          <p:spTgt spid="4"/>
                                        </p:tgtEl>
                                        <p:attrNameLst>
                                          <p:attrName>style.visibility</p:attrName>
                                        </p:attrNameLst>
                                      </p:cBhvr>
                                      <p:to>
                                        <p:strVal val="hidden"/>
                                      </p:to>
                                    </p:set>
                                  </p:childTnLst>
                                </p:cTn>
                              </p:par>
                              <p:par>
                                <p:cTn id="19" presetID="10" presetClass="entr" presetSubtype="0" fill="hold" nodeType="withEffect">
                                  <p:stCondLst>
                                    <p:cond delay="3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3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7000"/>
                            </p:stCondLst>
                            <p:childTnLst>
                              <p:par>
                                <p:cTn id="27" presetID="23" presetClass="entr" presetSubtype="16" fill="hold" grpId="0"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2000" fill="hold"/>
                                        <p:tgtEl>
                                          <p:spTgt spid="6"/>
                                        </p:tgtEl>
                                        <p:attrNameLst>
                                          <p:attrName>ppt_w</p:attrName>
                                        </p:attrNameLst>
                                      </p:cBhvr>
                                      <p:tavLst>
                                        <p:tav tm="0">
                                          <p:val>
                                            <p:fltVal val="0"/>
                                          </p:val>
                                        </p:tav>
                                        <p:tav tm="100000">
                                          <p:val>
                                            <p:strVal val="#ppt_w"/>
                                          </p:val>
                                        </p:tav>
                                      </p:tavLst>
                                    </p:anim>
                                    <p:anim calcmode="lin" valueType="num">
                                      <p:cBhvr>
                                        <p:cTn id="30" dur="2000" fill="hold"/>
                                        <p:tgtEl>
                                          <p:spTgt spid="6"/>
                                        </p:tgtEl>
                                        <p:attrNameLst>
                                          <p:attrName>ppt_h</p:attrName>
                                        </p:attrNameLst>
                                      </p:cBhvr>
                                      <p:tavLst>
                                        <p:tav tm="0">
                                          <p:val>
                                            <p:fltVal val="0"/>
                                          </p:val>
                                        </p:tav>
                                        <p:tav tm="100000">
                                          <p:val>
                                            <p:strVal val="#ppt_h"/>
                                          </p:val>
                                        </p:tav>
                                      </p:tavLst>
                                    </p:anim>
                                  </p:childTnLst>
                                </p:cTn>
                              </p:par>
                            </p:childTnLst>
                          </p:cTn>
                        </p:par>
                        <p:par>
                          <p:cTn id="31" fill="hold">
                            <p:stCondLst>
                              <p:cond delay="9000"/>
                            </p:stCondLst>
                            <p:childTnLst>
                              <p:par>
                                <p:cTn id="32" presetID="23" presetClass="exit" presetSubtype="16" fill="hold" grpId="1" nodeType="afterEffect">
                                  <p:stCondLst>
                                    <p:cond delay="2500"/>
                                  </p:stCondLst>
                                  <p:childTnLst>
                                    <p:anim calcmode="lin" valueType="num">
                                      <p:cBhvr>
                                        <p:cTn id="33" dur="3000"/>
                                        <p:tgtEl>
                                          <p:spTgt spid="6"/>
                                        </p:tgtEl>
                                        <p:attrNameLst>
                                          <p:attrName>ppt_w</p:attrName>
                                        </p:attrNameLst>
                                      </p:cBhvr>
                                      <p:tavLst>
                                        <p:tav tm="0">
                                          <p:val>
                                            <p:strVal val="ppt_w"/>
                                          </p:val>
                                        </p:tav>
                                        <p:tav tm="100000">
                                          <p:val>
                                            <p:strVal val="4*ppt_w"/>
                                          </p:val>
                                        </p:tav>
                                      </p:tavLst>
                                    </p:anim>
                                    <p:anim calcmode="lin" valueType="num">
                                      <p:cBhvr>
                                        <p:cTn id="34" dur="3000"/>
                                        <p:tgtEl>
                                          <p:spTgt spid="6"/>
                                        </p:tgtEl>
                                        <p:attrNameLst>
                                          <p:attrName>ppt_h</p:attrName>
                                        </p:attrNameLst>
                                      </p:cBhvr>
                                      <p:tavLst>
                                        <p:tav tm="0">
                                          <p:val>
                                            <p:strVal val="ppt_h"/>
                                          </p:val>
                                        </p:tav>
                                        <p:tav tm="100000">
                                          <p:val>
                                            <p:strVal val="4*ppt_h"/>
                                          </p:val>
                                        </p:tav>
                                      </p:tavLst>
                                    </p:anim>
                                    <p:set>
                                      <p:cBhvr>
                                        <p:cTn id="35" dur="1" fill="hold">
                                          <p:stCondLst>
                                            <p:cond delay="2999"/>
                                          </p:stCondLst>
                                        </p:cTn>
                                        <p:tgtEl>
                                          <p:spTgt spid="6"/>
                                        </p:tgtEl>
                                        <p:attrNameLst>
                                          <p:attrName>style.visibility</p:attrName>
                                        </p:attrNameLst>
                                      </p:cBhvr>
                                      <p:to>
                                        <p:strVal val="hidden"/>
                                      </p:to>
                                    </p:set>
                                  </p:childTnLst>
                                </p:cTn>
                              </p:par>
                              <p:par>
                                <p:cTn id="36" presetID="52" presetClass="exit" presetSubtype="0" fill="hold" grpId="2" nodeType="withEffect">
                                  <p:stCondLst>
                                    <p:cond delay="2500"/>
                                  </p:stCondLst>
                                  <p:childTnLst>
                                    <p:animScale>
                                      <p:cBhvr>
                                        <p:cTn id="37" dur="3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8" dur="3000" accel="50000">
                                          <p:stCondLst>
                                            <p:cond delay="0"/>
                                          </p:stCondLst>
                                        </p:cTn>
                                        <p:tgtEl>
                                          <p:spTgt spid="6"/>
                                        </p:tgtEl>
                                        <p:attrNameLst>
                                          <p:attrName>ppt_x</p:attrName>
                                          <p:attrName>ppt_y</p:attrName>
                                        </p:attrNameLst>
                                      </p:cBhvr>
                                    </p:animMotion>
                                    <p:animEffect transition="out" filter="fade">
                                      <p:cBhvr>
                                        <p:cTn id="39" dur="3000"/>
                                        <p:tgtEl>
                                          <p:spTgt spid="6"/>
                                        </p:tgtEl>
                                      </p:cBhvr>
                                    </p:animEffect>
                                    <p:set>
                                      <p:cBhvr>
                                        <p:cTn id="40" dur="1" fill="hold">
                                          <p:stCondLst>
                                            <p:cond delay="2999"/>
                                          </p:stCondLst>
                                        </p:cTn>
                                        <p:tgtEl>
                                          <p:spTgt spid="6"/>
                                        </p:tgtEl>
                                        <p:attrNameLst>
                                          <p:attrName>style.visibility</p:attrName>
                                        </p:attrNameLst>
                                      </p:cBhvr>
                                      <p:to>
                                        <p:strVal val="hidden"/>
                                      </p:to>
                                    </p:set>
                                  </p:childTnLst>
                                </p:cTn>
                              </p:par>
                              <p:par>
                                <p:cTn id="41" presetID="40" presetClass="entr" presetSubtype="0" fill="hold" grpId="0" nodeType="withEffect">
                                  <p:stCondLst>
                                    <p:cond delay="3000"/>
                                  </p:stCondLst>
                                  <p:iterate type="lt">
                                    <p:tmPct val="10000"/>
                                  </p:iterate>
                                  <p:childTnLst>
                                    <p:set>
                                      <p:cBhvr>
                                        <p:cTn id="42" dur="1" fill="hold">
                                          <p:stCondLst>
                                            <p:cond delay="0"/>
                                          </p:stCondLst>
                                        </p:cTn>
                                        <p:tgtEl>
                                          <p:spTgt spid="5"/>
                                        </p:tgtEl>
                                        <p:attrNameLst>
                                          <p:attrName>style.visibility</p:attrName>
                                        </p:attrNameLst>
                                      </p:cBhvr>
                                      <p:to>
                                        <p:strVal val="visible"/>
                                      </p:to>
                                    </p:set>
                                    <p:animEffect transition="in" filter="fade">
                                      <p:cBhvr>
                                        <p:cTn id="43" dur="1000"/>
                                        <p:tgtEl>
                                          <p:spTgt spid="5"/>
                                        </p:tgtEl>
                                      </p:cBhvr>
                                    </p:animEffect>
                                    <p:anim calcmode="lin" valueType="num">
                                      <p:cBhvr>
                                        <p:cTn id="44" dur="1000" fill="hold"/>
                                        <p:tgtEl>
                                          <p:spTgt spid="5"/>
                                        </p:tgtEl>
                                        <p:attrNameLst>
                                          <p:attrName>ppt_x</p:attrName>
                                        </p:attrNameLst>
                                      </p:cBhvr>
                                      <p:tavLst>
                                        <p:tav tm="0">
                                          <p:val>
                                            <p:strVal val="#ppt_x-.1"/>
                                          </p:val>
                                        </p:tav>
                                        <p:tav tm="100000">
                                          <p:val>
                                            <p:strVal val="#ppt_x"/>
                                          </p:val>
                                        </p:tav>
                                      </p:tavLst>
                                    </p:anim>
                                    <p:anim calcmode="lin" valueType="num">
                                      <p:cBhvr>
                                        <p:cTn id="4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6" grpId="2"/>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venezolanos desconocen esos argumentos y lo atribuyen al explorador Ernesto Sánchez, que en 1910 notificó el hallazgo al Ministerio de Minas e Hidrocarburos en Caracas, pero no lo hizo público.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8000">
        <p14:vortex dir="r"/>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Algunos investigadores venezolanos consideran que Félix Cardona Puig, capitán de la Armada venezolana nacido en Cataluña, fue el que se encontró con el salto por primera vez, en 1927.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artículos y mapas de Cardona Puig atrajeron el interés del aviador estadounidense James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quien conocía la zona y se puso en contacto con Cardona Puig. Esta historia nos lleva a reparar en la figura del aviador estadounidense James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3000">
        <p14:vortex/>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23528"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James “</a:t>
            </a:r>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Crawford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nació el 1 de agosto de 1899, cerca de Cedar Valley, Missouri. Antes de cumplir los 15 años ya trabajaba en los circos aéreos caminando por las alas de los aviones y lanzándose en paracaídas.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xit" presetSubtype="272" fill="hold" nodeType="withEffect">
                                  <p:stCondLst>
                                    <p:cond delay="3000"/>
                                  </p:stCondLst>
                                  <p:childTnLst>
                                    <p:anim calcmode="lin" valueType="num">
                                      <p:cBhvr>
                                        <p:cTn id="13" dur="4000"/>
                                        <p:tgtEl>
                                          <p:spTgt spid="8"/>
                                        </p:tgtEl>
                                        <p:attrNameLst>
                                          <p:attrName>ppt_w</p:attrName>
                                        </p:attrNameLst>
                                      </p:cBhvr>
                                      <p:tavLst>
                                        <p:tav tm="0">
                                          <p:val>
                                            <p:strVal val="ppt_w"/>
                                          </p:val>
                                        </p:tav>
                                        <p:tav tm="100000">
                                          <p:val>
                                            <p:strVal val="4/3*ppt_w"/>
                                          </p:val>
                                        </p:tav>
                                      </p:tavLst>
                                    </p:anim>
                                    <p:anim calcmode="lin" valueType="num">
                                      <p:cBhvr>
                                        <p:cTn id="14" dur="4000"/>
                                        <p:tgtEl>
                                          <p:spTgt spid="8"/>
                                        </p:tgtEl>
                                        <p:attrNameLst>
                                          <p:attrName>ppt_h</p:attrName>
                                        </p:attrNameLst>
                                      </p:cBhvr>
                                      <p:tavLst>
                                        <p:tav tm="0">
                                          <p:val>
                                            <p:strVal val="ppt_h"/>
                                          </p:val>
                                        </p:tav>
                                        <p:tav tm="100000">
                                          <p:val>
                                            <p:strVal val="4/3*ppt_h"/>
                                          </p:val>
                                        </p:tav>
                                      </p:tavLst>
                                    </p:anim>
                                    <p:set>
                                      <p:cBhvr>
                                        <p:cTn id="15" dur="1" fill="hold">
                                          <p:stCondLst>
                                            <p:cond delay="3999"/>
                                          </p:stCondLst>
                                        </p:cTn>
                                        <p:tgtEl>
                                          <p:spTgt spid="8"/>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7"/>
                                        </p:tgtEl>
                                        <p:attrNameLst>
                                          <p:attrName>style.visibility</p:attrName>
                                        </p:attrNameLst>
                                      </p:cBhvr>
                                      <p:to>
                                        <p:strVal val="visible"/>
                                      </p:to>
                                    </p:set>
                                    <p:anim calcmode="lin" valueType="num">
                                      <p:cBhvr>
                                        <p:cTn id="18" dur="4000" fill="hold"/>
                                        <p:tgtEl>
                                          <p:spTgt spid="7"/>
                                        </p:tgtEl>
                                        <p:attrNameLst>
                                          <p:attrName>ppt_w</p:attrName>
                                        </p:attrNameLst>
                                      </p:cBhvr>
                                      <p:tavLst>
                                        <p:tav tm="0">
                                          <p:val>
                                            <p:strVal val="4/3*#ppt_w"/>
                                          </p:val>
                                        </p:tav>
                                        <p:tav tm="100000">
                                          <p:val>
                                            <p:strVal val="#ppt_w"/>
                                          </p:val>
                                        </p:tav>
                                      </p:tavLst>
                                    </p:anim>
                                    <p:anim calcmode="lin" valueType="num">
                                      <p:cBhvr>
                                        <p:cTn id="19" dur="4000" fill="hold"/>
                                        <p:tgtEl>
                                          <p:spTgt spid="7"/>
                                        </p:tgtEl>
                                        <p:attrNameLst>
                                          <p:attrName>ppt_h</p:attrName>
                                        </p:attrNameLst>
                                      </p:cBhvr>
                                      <p:tavLst>
                                        <p:tav tm="0">
                                          <p:val>
                                            <p:strVal val="4/3*#ppt_h"/>
                                          </p:val>
                                        </p:tav>
                                        <p:tav tm="100000">
                                          <p:val>
                                            <p:strVal val="#ppt_h"/>
                                          </p:val>
                                        </p:tav>
                                      </p:tavLst>
                                    </p:anim>
                                  </p:childTnLst>
                                </p:cTn>
                              </p:par>
                              <p:par>
                                <p:cTn id="20" presetID="42" presetClass="entr" presetSubtype="0" fill="hold" nodeType="withEffect">
                                  <p:stCondLst>
                                    <p:cond delay="3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4000"/>
                                        <p:tgtEl>
                                          <p:spTgt spid="7"/>
                                        </p:tgtEl>
                                      </p:cBhvr>
                                    </p:animEffect>
                                    <p:anim calcmode="lin" valueType="num">
                                      <p:cBhvr>
                                        <p:cTn id="23" dur="4000" fill="hold"/>
                                        <p:tgtEl>
                                          <p:spTgt spid="7"/>
                                        </p:tgtEl>
                                        <p:attrNameLst>
                                          <p:attrName>ppt_x</p:attrName>
                                        </p:attrNameLst>
                                      </p:cBhvr>
                                      <p:tavLst>
                                        <p:tav tm="0">
                                          <p:val>
                                            <p:strVal val="#ppt_x"/>
                                          </p:val>
                                        </p:tav>
                                        <p:tav tm="100000">
                                          <p:val>
                                            <p:strVal val="#ppt_x"/>
                                          </p:val>
                                        </p:tav>
                                      </p:tavLst>
                                    </p:anim>
                                    <p:anim calcmode="lin" valueType="num">
                                      <p:cBhvr>
                                        <p:cTn id="24" dur="4000" fill="hold"/>
                                        <p:tgtEl>
                                          <p:spTgt spid="7"/>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Estuvo en la Primera Guerra Mundial, y en Medio Oriente hizo vuelos de reconocimiento para Lawrence de Arabia. Peleó en China, combatió a los piratas del aire encima del desierto de Gobi, filmó películas de aventuras aéreas; lo que se dice un hombre con un espíritu aventurero.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5000">
        <p14:shred pattern="rectangle"/>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3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7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1921, el geólogo estadounidense J. R. McCracken contrató a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para que lo llevara a una zona de Venezuela llamada Canaima. Aterrizaron sobre un enorme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en un banco de arena cerca de un riacho y en tres días recogieron 75 libras de oro cochano (oro natural, virgen).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000" advTm="35000">
        <p14:shred pattern="rectangle" dir="ou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3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3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36966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quedó desde entonces obsesionado por volver a su “río de oro”. La imponente cascada que cae desde la cima del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no era conocida en el mundo hasta que </a:t>
            </a:r>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la sobrevoló el 16 de noviembre de 1933 mientras buscaba su valioso lecho de oro.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4000">
        <p15:prstTrans prst="prestig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no localizó el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donde había estado años antes y por lo tanto tampoco el oro que buscaba. En 1935 organizó su tercer viaje y luego muchos otros vuelos sobre la montaña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algunos de ellos con Cardona Puig, asegurando que era el sitio donde él había aterrizado con McCracken.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ripple dir="ru"/>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3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7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0" y="0"/>
            <a:ext cx="9143999"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539552"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Basado en la cartografía de Cardona Puig, el 9 de octubre de 1937 </a:t>
            </a:r>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aterrizó sobre la cima del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en el avión monoplano “Río Caroní”, un </a:t>
            </a:r>
            <a:r>
              <a:rPr lang="es-ES" i="1" dirty="0" err="1" smtClean="0">
                <a:effectLst>
                  <a:glow rad="101600">
                    <a:srgbClr val="C00000">
                      <a:alpha val="60000"/>
                    </a:srgbClr>
                  </a:glow>
                  <a:outerShdw blurRad="38100" dist="38100" dir="2700000" algn="tl">
                    <a:srgbClr val="000000">
                      <a:alpha val="43137"/>
                    </a:srgbClr>
                  </a:outerShdw>
                </a:effectLst>
              </a:rPr>
              <a:t>Flamingo</a:t>
            </a:r>
            <a:r>
              <a:rPr lang="es-ES" i="1" dirty="0" smtClean="0">
                <a:effectLst>
                  <a:glow rad="101600">
                    <a:srgbClr val="C00000">
                      <a:alpha val="60000"/>
                    </a:srgbClr>
                  </a:glow>
                  <a:outerShdw blurRad="38100" dist="38100" dir="2700000" algn="tl">
                    <a:srgbClr val="000000">
                      <a:alpha val="43137"/>
                    </a:srgbClr>
                  </a:outerShdw>
                </a:effectLst>
              </a:rPr>
              <a:t> fabricado en España con capacidad para 8 pasajeros.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ripple dir="lu"/>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10" presetClass="entr" presetSubtype="0" fill="hold" nodeType="withEffect">
                                  <p:stCondLst>
                                    <p:cond delay="3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3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7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Junto con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viajaban su segunda esposa, Mary, y los venezolanos Gustavo “Cabuya” </a:t>
            </a:r>
            <a:r>
              <a:rPr lang="es-ES" i="1" dirty="0" err="1" smtClean="0">
                <a:effectLst>
                  <a:glow rad="101600">
                    <a:srgbClr val="C00000">
                      <a:alpha val="60000"/>
                    </a:srgbClr>
                  </a:glow>
                  <a:outerShdw blurRad="38100" dist="38100" dir="2700000" algn="tl">
                    <a:srgbClr val="000000">
                      <a:alpha val="43137"/>
                    </a:srgbClr>
                  </a:outerShdw>
                </a:effectLst>
              </a:rPr>
              <a:t>Heny</a:t>
            </a:r>
            <a:r>
              <a:rPr lang="es-ES" i="1" dirty="0" smtClean="0">
                <a:effectLst>
                  <a:glow rad="101600">
                    <a:srgbClr val="C00000">
                      <a:alpha val="60000"/>
                    </a:srgbClr>
                  </a:glow>
                  <a:outerShdw blurRad="38100" dist="38100" dir="2700000" algn="tl">
                    <a:srgbClr val="000000">
                      <a:alpha val="43137"/>
                    </a:srgbClr>
                  </a:outerShdw>
                </a:effectLst>
              </a:rPr>
              <a:t> y Miguel Delgado. A ninguno de ellos le hubiera importado morir después de haber visto la impresionante cascada.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ripp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3000"/>
                                        <p:tgtEl>
                                          <p:spTgt spid="15"/>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3999"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es la montaña de oro”, dijo </a:t>
            </a:r>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luego de aterrizar en la cima del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El aterrizaje a punto estuvo de transformarse en tragedia; a las doce del mediodía el avión planeó sobre terreno aparentemente sólido, pero las ruedas quedaron aprisionadas en el fango, lo que impediría poder despegar después.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38000">
        <p14:honeycomb/>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3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23" presetClass="entr" presetSubtype="288" fill="hold" nodeType="withEffect">
                                  <p:stCondLst>
                                    <p:cond delay="3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4/3*#ppt_w"/>
                                          </p:val>
                                        </p:tav>
                                        <p:tav tm="100000">
                                          <p:val>
                                            <p:strVal val="#ppt_w"/>
                                          </p:val>
                                        </p:tav>
                                      </p:tavLst>
                                    </p:anim>
                                    <p:anim calcmode="lin" valueType="num">
                                      <p:cBhvr>
                                        <p:cTn id="19" dur="4000" fill="hold"/>
                                        <p:tgtEl>
                                          <p:spTgt spid="15"/>
                                        </p:tgtEl>
                                        <p:attrNameLst>
                                          <p:attrName>ppt_h</p:attrName>
                                        </p:attrNameLst>
                                      </p:cBhvr>
                                      <p:tavLst>
                                        <p:tav tm="0">
                                          <p:val>
                                            <p:strVal val="4/3*#ppt_h"/>
                                          </p:val>
                                        </p:tav>
                                        <p:tav tm="100000">
                                          <p:val>
                                            <p:strVal val="#ppt_h"/>
                                          </p:val>
                                        </p:tav>
                                      </p:tavLst>
                                    </p:anim>
                                  </p:childTnLst>
                                </p:cTn>
                              </p:par>
                            </p:childTnLst>
                          </p:cTn>
                        </p:par>
                        <p:par>
                          <p:cTn id="20" fill="hold">
                            <p:stCondLst>
                              <p:cond delay="7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4" name="3 CuadroTexto"/>
          <p:cNvSpPr txBox="1"/>
          <p:nvPr/>
        </p:nvSpPr>
        <p:spPr>
          <a:xfrm>
            <a:off x="395536"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aterrizar, </a:t>
            </a:r>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tuvo la precaución de desconectar la electricidad del aparato para que no se produjera ningún incendio en caso de algún percance. Todos los ocupantes del avión resultaron ilesos. Finalmente, </a:t>
            </a:r>
            <a:r>
              <a:rPr lang="es-ES" i="1" dirty="0" err="1" smtClean="0">
                <a:effectLst>
                  <a:glow rad="101600">
                    <a:srgbClr val="C00000">
                      <a:alpha val="60000"/>
                    </a:srgbClr>
                  </a:glow>
                  <a:outerShdw blurRad="38100" dist="38100" dir="2700000" algn="tl">
                    <a:srgbClr val="000000">
                      <a:alpha val="43137"/>
                    </a:srgbClr>
                  </a:outerShdw>
                </a:effectLst>
              </a:rPr>
              <a:t>Jimmie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se hallaba sobre la meseta que termina en la gran caída de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prism/>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47" presetClass="entr" presetSubtype="0"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4000"/>
                                        <p:tgtEl>
                                          <p:spTgt spid="10"/>
                                        </p:tgtEl>
                                      </p:cBhvr>
                                    </p:animEffect>
                                    <p:anim calcmode="lin" valueType="num">
                                      <p:cBhvr>
                                        <p:cTn id="12" dur="4000" fill="hold"/>
                                        <p:tgtEl>
                                          <p:spTgt spid="10"/>
                                        </p:tgtEl>
                                        <p:attrNameLst>
                                          <p:attrName>ppt_x</p:attrName>
                                        </p:attrNameLst>
                                      </p:cBhvr>
                                      <p:tavLst>
                                        <p:tav tm="0">
                                          <p:val>
                                            <p:strVal val="#ppt_x"/>
                                          </p:val>
                                        </p:tav>
                                        <p:tav tm="100000">
                                          <p:val>
                                            <p:strVal val="#ppt_x"/>
                                          </p:val>
                                        </p:tav>
                                      </p:tavLst>
                                    </p:anim>
                                    <p:anim calcmode="lin" valueType="num">
                                      <p:cBhvr>
                                        <p:cTn id="13" dur="4000" fill="hold"/>
                                        <p:tgtEl>
                                          <p:spTgt spid="10"/>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300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4000"/>
                                        <p:tgtEl>
                                          <p:spTgt spid="8"/>
                                        </p:tgtEl>
                                      </p:cBhvr>
                                    </p:animEffect>
                                    <p:anim calcmode="lin" valueType="num">
                                      <p:cBhvr>
                                        <p:cTn id="17" dur="4000" fill="hold"/>
                                        <p:tgtEl>
                                          <p:spTgt spid="8"/>
                                        </p:tgtEl>
                                        <p:attrNameLst>
                                          <p:attrName>ppt_x</p:attrName>
                                        </p:attrNameLst>
                                      </p:cBhvr>
                                      <p:tavLst>
                                        <p:tav tm="0">
                                          <p:val>
                                            <p:strVal val="#ppt_x"/>
                                          </p:val>
                                        </p:tav>
                                        <p:tav tm="100000">
                                          <p:val>
                                            <p:strVal val="#ppt_x"/>
                                          </p:val>
                                        </p:tav>
                                      </p:tavLst>
                                    </p:anim>
                                    <p:anim calcmode="lin" valueType="num">
                                      <p:cBhvr>
                                        <p:cTn id="18" dur="4000" fill="hold"/>
                                        <p:tgtEl>
                                          <p:spTgt spid="8"/>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3000"/>
                                  </p:stCondLst>
                                  <p:childTnLst>
                                    <p:set>
                                      <p:cBhvr>
                                        <p:cTn id="20" dur="1" fill="hold">
                                          <p:stCondLst>
                                            <p:cond delay="0"/>
                                          </p:stCondLst>
                                        </p:cTn>
                                        <p:tgtEl>
                                          <p:spTgt spid="8"/>
                                        </p:tgtEl>
                                        <p:attrNameLst>
                                          <p:attrName>style.visibility</p:attrName>
                                        </p:attrNameLst>
                                      </p:cBhvr>
                                      <p:to>
                                        <p:strVal val="visible"/>
                                      </p:to>
                                    </p:set>
                                    <p:anim calcmode="lin" valueType="num">
                                      <p:cBhvr>
                                        <p:cTn id="21" dur="4000" fill="hold"/>
                                        <p:tgtEl>
                                          <p:spTgt spid="8"/>
                                        </p:tgtEl>
                                        <p:attrNameLst>
                                          <p:attrName>ppt_w</p:attrName>
                                        </p:attrNameLst>
                                      </p:cBhvr>
                                      <p:tavLst>
                                        <p:tav tm="0">
                                          <p:val>
                                            <p:strVal val="4/3*#ppt_w"/>
                                          </p:val>
                                        </p:tav>
                                        <p:tav tm="100000">
                                          <p:val>
                                            <p:strVal val="#ppt_w"/>
                                          </p:val>
                                        </p:tav>
                                      </p:tavLst>
                                    </p:anim>
                                    <p:anim calcmode="lin" valueType="num">
                                      <p:cBhvr>
                                        <p:cTn id="22" dur="4000" fill="hold"/>
                                        <p:tgtEl>
                                          <p:spTgt spid="8"/>
                                        </p:tgtEl>
                                        <p:attrNameLst>
                                          <p:attrName>ppt_h</p:attrName>
                                        </p:attrNameLst>
                                      </p:cBhvr>
                                      <p:tavLst>
                                        <p:tav tm="0">
                                          <p:val>
                                            <p:strVal val="4/3*#ppt_h"/>
                                          </p:val>
                                        </p:tav>
                                        <p:tav tm="100000">
                                          <p:val>
                                            <p:strVal val="#ppt_h"/>
                                          </p:val>
                                        </p:tav>
                                      </p:tavLst>
                                    </p:anim>
                                  </p:childTnLst>
                                </p:cTn>
                              </p:par>
                            </p:childTnLst>
                          </p:cTn>
                        </p:par>
                        <p:par>
                          <p:cTn id="23" fill="hold">
                            <p:stCondLst>
                              <p:cond delay="7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0" name="9 Imagen" descr="48860-1417129347-1600.jpe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Estaba en 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“la Montaña del Diablo”, una montaña de casi 2.500 metros de altura, al este del río Caroní y al sur del río Orinoco, en una de las zonas más antiguas del planeta, la prehistoria de la geografía venezolana, uno de los lugares más húmedos del mundo.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3000">
        <p14:prism/>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4000"/>
                                        <p:tgtEl>
                                          <p:spTgt spid="4"/>
                                        </p:tgtEl>
                                      </p:cBhvr>
                                    </p:animEffect>
                                  </p:childTnLst>
                                </p:cTn>
                              </p:par>
                              <p:par>
                                <p:cTn id="12" presetID="52" presetClass="entr" presetSubtype="0"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Scale>
                                      <p:cBhvr>
                                        <p:cTn id="14"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2000" decel="50000" fill="hold">
                                          <p:stCondLst>
                                            <p:cond delay="0"/>
                                          </p:stCondLst>
                                        </p:cTn>
                                        <p:tgtEl>
                                          <p:spTgt spid="10"/>
                                        </p:tgtEl>
                                        <p:attrNameLst>
                                          <p:attrName>ppt_x</p:attrName>
                                          <p:attrName>ppt_y</p:attrName>
                                        </p:attrNameLst>
                                      </p:cBhvr>
                                    </p:animMotion>
                                    <p:animEffect transition="in" filter="fade">
                                      <p:cBhvr>
                                        <p:cTn id="16" dur="2000"/>
                                        <p:tgtEl>
                                          <p:spTgt spid="10"/>
                                        </p:tgtEl>
                                      </p:cBhvr>
                                    </p:animEffect>
                                  </p:childTnLst>
                                </p:cTn>
                              </p:par>
                              <p:par>
                                <p:cTn id="17" presetID="23" presetClass="entr" presetSubtype="288" fill="hold" nodeType="withEffect">
                                  <p:stCondLst>
                                    <p:cond delay="200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strVal val="4/3*#ppt_w"/>
                                          </p:val>
                                        </p:tav>
                                        <p:tav tm="100000">
                                          <p:val>
                                            <p:strVal val="#ppt_w"/>
                                          </p:val>
                                        </p:tav>
                                      </p:tavLst>
                                    </p:anim>
                                    <p:anim calcmode="lin" valueType="num">
                                      <p:cBhvr>
                                        <p:cTn id="20" dur="3000" fill="hold"/>
                                        <p:tgtEl>
                                          <p:spTgt spid="10"/>
                                        </p:tgtEl>
                                        <p:attrNameLst>
                                          <p:attrName>ppt_h</p:attrName>
                                        </p:attrNameLst>
                                      </p:cBhvr>
                                      <p:tavLst>
                                        <p:tav tm="0">
                                          <p:val>
                                            <p:strVal val="4/3*#ppt_h"/>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corroboró la existencia y la ubicación exacta de la caída de agua, y desde entonces la cascada fue conocida internacionalmente; el “</a:t>
            </a:r>
            <a:r>
              <a:rPr lang="es-ES" i="1" dirty="0" err="1" smtClean="0">
                <a:effectLst>
                  <a:glow rad="101600">
                    <a:srgbClr val="C00000">
                      <a:alpha val="60000"/>
                    </a:srgbClr>
                  </a:glow>
                  <a:outerShdw blurRad="38100" dist="38100" dir="2700000" algn="tl">
                    <a:srgbClr val="000000">
                      <a:alpha val="43137"/>
                    </a:srgbClr>
                  </a:outerShdw>
                </a:effectLst>
              </a:rPr>
              <a:t>Kerepakupai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Merú</a:t>
            </a:r>
            <a:r>
              <a:rPr lang="es-ES" i="1" dirty="0" smtClean="0">
                <a:effectLst>
                  <a:glow rad="101600">
                    <a:srgbClr val="C00000">
                      <a:alpha val="60000"/>
                    </a:srgbClr>
                  </a:glow>
                  <a:outerShdw blurRad="38100" dist="38100" dir="2700000" algn="tl">
                    <a:srgbClr val="000000">
                      <a:alpha val="43137"/>
                    </a:srgbClr>
                  </a:outerShdw>
                </a:effectLst>
              </a:rPr>
              <a:t>” cambió su nombre a “Salto Ángel”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Falls”, “Salto del Ángel”).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prism dir="r"/>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300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4000"/>
                                        <p:tgtEl>
                                          <p:spTgt spid="4"/>
                                        </p:tgtEl>
                                      </p:cBhvr>
                                    </p:animEffect>
                                  </p:childTnLst>
                                </p:cTn>
                              </p:par>
                              <p:par>
                                <p:cTn id="15" presetID="42" presetClass="entr" presetSubtype="0" fill="hold" nodeType="withEffect">
                                  <p:stCondLst>
                                    <p:cond delay="3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anim calcmode="lin" valueType="num">
                                      <p:cBhvr>
                                        <p:cTn id="18" dur="4000" fill="hold"/>
                                        <p:tgtEl>
                                          <p:spTgt spid="16"/>
                                        </p:tgtEl>
                                        <p:attrNameLst>
                                          <p:attrName>ppt_x</p:attrName>
                                        </p:attrNameLst>
                                      </p:cBhvr>
                                      <p:tavLst>
                                        <p:tav tm="0">
                                          <p:val>
                                            <p:strVal val="#ppt_x"/>
                                          </p:val>
                                        </p:tav>
                                        <p:tav tm="100000">
                                          <p:val>
                                            <p:strVal val="#ppt_x"/>
                                          </p:val>
                                        </p:tav>
                                      </p:tavLst>
                                    </p:anim>
                                    <p:anim calcmode="lin" valueType="num">
                                      <p:cBhvr>
                                        <p:cTn id="19" dur="4000" fill="hold"/>
                                        <p:tgtEl>
                                          <p:spTgt spid="16"/>
                                        </p:tgtEl>
                                        <p:attrNameLst>
                                          <p:attrName>ppt_y</p:attrName>
                                        </p:attrNameLst>
                                      </p:cBhvr>
                                      <p:tavLst>
                                        <p:tav tm="0">
                                          <p:val>
                                            <p:strVal val="#ppt_y+.1"/>
                                          </p:val>
                                        </p:tav>
                                        <p:tav tm="100000">
                                          <p:val>
                                            <p:strVal val="#ppt_y"/>
                                          </p:val>
                                        </p:tav>
                                      </p:tavLst>
                                    </p:anim>
                                  </p:childTnLst>
                                </p:cTn>
                              </p:par>
                              <p:par>
                                <p:cTn id="20" presetID="23" presetClass="entr" presetSubtype="288" fill="hold" nodeType="withEffect">
                                  <p:stCondLst>
                                    <p:cond delay="3000"/>
                                  </p:stCondLst>
                                  <p:childTnLst>
                                    <p:set>
                                      <p:cBhvr>
                                        <p:cTn id="21" dur="1" fill="hold">
                                          <p:stCondLst>
                                            <p:cond delay="0"/>
                                          </p:stCondLst>
                                        </p:cTn>
                                        <p:tgtEl>
                                          <p:spTgt spid="16"/>
                                        </p:tgtEl>
                                        <p:attrNameLst>
                                          <p:attrName>style.visibility</p:attrName>
                                        </p:attrNameLst>
                                      </p:cBhvr>
                                      <p:to>
                                        <p:strVal val="visible"/>
                                      </p:to>
                                    </p:set>
                                    <p:anim calcmode="lin" valueType="num">
                                      <p:cBhvr>
                                        <p:cTn id="22" dur="4000" fill="hold"/>
                                        <p:tgtEl>
                                          <p:spTgt spid="16"/>
                                        </p:tgtEl>
                                        <p:attrNameLst>
                                          <p:attrName>ppt_w</p:attrName>
                                        </p:attrNameLst>
                                      </p:cBhvr>
                                      <p:tavLst>
                                        <p:tav tm="0">
                                          <p:val>
                                            <p:strVal val="4/3*#ppt_w"/>
                                          </p:val>
                                        </p:tav>
                                        <p:tav tm="100000">
                                          <p:val>
                                            <p:strVal val="#ppt_w"/>
                                          </p:val>
                                        </p:tav>
                                      </p:tavLst>
                                    </p:anim>
                                    <p:anim calcmode="lin" valueType="num">
                                      <p:cBhvr>
                                        <p:cTn id="23" dur="4000" fill="hold"/>
                                        <p:tgtEl>
                                          <p:spTgt spid="16"/>
                                        </p:tgtEl>
                                        <p:attrNameLst>
                                          <p:attrName>ppt_h</p:attrName>
                                        </p:attrNameLst>
                                      </p:cBhvr>
                                      <p:tavLst>
                                        <p:tav tm="0">
                                          <p:val>
                                            <p:strVal val="4/3*#ppt_h"/>
                                          </p:val>
                                        </p:tav>
                                        <p:tav tm="100000">
                                          <p:val>
                                            <p:strVal val="#ppt_h"/>
                                          </p:val>
                                        </p:tav>
                                      </p:tavLst>
                                    </p:anim>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0"/>
            <a:ext cx="9143999" cy="5705273"/>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657700"/>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han sido muchos los aventureros o exploradores que se han atrevido a emprender la ruta hasta las alturas de la catarata, tan imponente como intimidante; por eso la gesta de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resulta admirable.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gallery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733"/>
            <a:ext cx="9144000" cy="5704277"/>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179512" y="4657700"/>
            <a:ext cx="878497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catalán Félix Cardona Puig, que ya había visto 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volando con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en marzo de ese mismo año, fue el hombre que se encargó de comunicar al mundo que el célebre aviador se encontraba perdido en lo alto de la Montaña del Diablo.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gallery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4000" fill="hold"/>
                                        <p:tgtEl>
                                          <p:spTgt spid="8"/>
                                        </p:tgtEl>
                                        <p:attrNameLst>
                                          <p:attrName>ppt_w</p:attrName>
                                        </p:attrNameLst>
                                      </p:cBhvr>
                                      <p:tavLst>
                                        <p:tav tm="0">
                                          <p:val>
                                            <p:strVal val="2/3*#ppt_w"/>
                                          </p:val>
                                        </p:tav>
                                        <p:tav tm="100000">
                                          <p:val>
                                            <p:strVal val="#ppt_w"/>
                                          </p:val>
                                        </p:tav>
                                      </p:tavLst>
                                    </p:anim>
                                    <p:anim calcmode="lin" valueType="num">
                                      <p:cBhvr>
                                        <p:cTn id="8" dur="4000" fill="hold"/>
                                        <p:tgtEl>
                                          <p:spTgt spid="8"/>
                                        </p:tgtEl>
                                        <p:attrNameLst>
                                          <p:attrName>ppt_h</p:attrName>
                                        </p:attrNameLst>
                                      </p:cBhvr>
                                      <p:tavLst>
                                        <p:tav tm="0">
                                          <p:val>
                                            <p:strVal val="2/3*#ppt_h"/>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plus(out)">
                                      <p:cBhvr>
                                        <p:cTn id="11" dur="4000"/>
                                        <p:tgtEl>
                                          <p:spTgt spid="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 calcmode="lin" valueType="num">
                                      <p:cBhvr>
                                        <p:cTn id="14" dur="4000" fill="hold"/>
                                        <p:tgtEl>
                                          <p:spTgt spid="7"/>
                                        </p:tgtEl>
                                        <p:attrNameLst>
                                          <p:attrName>ppt_w</p:attrName>
                                        </p:attrNameLst>
                                      </p:cBhvr>
                                      <p:tavLst>
                                        <p:tav tm="0">
                                          <p:val>
                                            <p:strVal val="4/3*#ppt_w"/>
                                          </p:val>
                                        </p:tav>
                                        <p:tav tm="100000">
                                          <p:val>
                                            <p:strVal val="#ppt_w"/>
                                          </p:val>
                                        </p:tav>
                                      </p:tavLst>
                                    </p:anim>
                                    <p:anim calcmode="lin" valueType="num">
                                      <p:cBhvr>
                                        <p:cTn id="15" dur="4000" fill="hold"/>
                                        <p:tgtEl>
                                          <p:spTgt spid="7"/>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4000"/>
                                        <p:tgtEl>
                                          <p:spTgt spid="7"/>
                                        </p:tgtEl>
                                      </p:cBhvr>
                                    </p:animEffect>
                                    <p:anim calcmode="lin" valueType="num">
                                      <p:cBhvr>
                                        <p:cTn id="19" dur="4000" fill="hold"/>
                                        <p:tgtEl>
                                          <p:spTgt spid="7"/>
                                        </p:tgtEl>
                                        <p:attrNameLst>
                                          <p:attrName>ppt_x</p:attrName>
                                        </p:attrNameLst>
                                      </p:cBhvr>
                                      <p:tavLst>
                                        <p:tav tm="0">
                                          <p:val>
                                            <p:strVal val="#ppt_x"/>
                                          </p:val>
                                        </p:tav>
                                        <p:tav tm="100000">
                                          <p:val>
                                            <p:strVal val="#ppt_x"/>
                                          </p:val>
                                        </p:tav>
                                      </p:tavLst>
                                    </p:anim>
                                    <p:anim calcmode="lin" valueType="num">
                                      <p:cBhvr>
                                        <p:cTn id="20" dur="4000" fill="hold"/>
                                        <p:tgtEl>
                                          <p:spTgt spid="7"/>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flipH="1">
            <a:off x="0" y="0"/>
            <a:ext cx="9144000" cy="5710238"/>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pasajeros, varados en la cima del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tuvieron que caminar y descender por un terreno difícil y con escasez de alimentos para bajar al asentamiento más cercano, en </a:t>
            </a:r>
            <a:r>
              <a:rPr lang="es-ES" i="1" dirty="0" err="1" smtClean="0">
                <a:effectLst>
                  <a:glow rad="101600">
                    <a:srgbClr val="C00000">
                      <a:alpha val="60000"/>
                    </a:srgbClr>
                  </a:glow>
                  <a:outerShdw blurRad="38100" dist="38100" dir="2700000" algn="tl">
                    <a:srgbClr val="000000">
                      <a:alpha val="43137"/>
                    </a:srgbClr>
                  </a:outerShdw>
                </a:effectLst>
              </a:rPr>
              <a:t>Kamarata</a:t>
            </a:r>
            <a:r>
              <a:rPr lang="es-ES" i="1" dirty="0" smtClean="0">
                <a:effectLst>
                  <a:glow rad="101600">
                    <a:srgbClr val="C00000">
                      <a:alpha val="60000"/>
                    </a:srgbClr>
                  </a:glow>
                  <a:outerShdw blurRad="38100" dist="38100" dir="2700000" algn="tl">
                    <a:srgbClr val="000000">
                      <a:alpha val="43137"/>
                    </a:srgbClr>
                  </a:outerShdw>
                </a:effectLst>
              </a:rPr>
              <a:t>. Dos semanas tardaron en bajar la montaña y salvaron la vida gracias a Gustavo </a:t>
            </a:r>
            <a:r>
              <a:rPr lang="es-ES" i="1" dirty="0" err="1" smtClean="0">
                <a:effectLst>
                  <a:glow rad="101600">
                    <a:srgbClr val="C00000">
                      <a:alpha val="60000"/>
                    </a:srgbClr>
                  </a:glow>
                  <a:outerShdw blurRad="38100" dist="38100" dir="2700000" algn="tl">
                    <a:srgbClr val="000000">
                      <a:alpha val="43137"/>
                    </a:srgbClr>
                  </a:outerShdw>
                </a:effectLst>
              </a:rPr>
              <a:t>Heny</a:t>
            </a:r>
            <a:r>
              <a:rPr lang="es-ES" i="1" dirty="0" smtClean="0">
                <a:effectLst>
                  <a:glow rad="101600">
                    <a:srgbClr val="C00000">
                      <a:alpha val="60000"/>
                    </a:srgbClr>
                  </a:glow>
                  <a:outerShdw blurRad="38100" dist="38100" dir="2700000" algn="tl">
                    <a:srgbClr val="000000">
                      <a:alpha val="43137"/>
                    </a:srgbClr>
                  </a:outerShdw>
                </a:effectLst>
              </a:rPr>
              <a:t>, un excepcional escalador.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6000">
        <p14:gallery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strVal val="#ppt_w*0.70"/>
                                          </p:val>
                                        </p:tav>
                                        <p:tav tm="100000">
                                          <p:val>
                                            <p:strVal val="#ppt_w"/>
                                          </p:val>
                                        </p:tav>
                                      </p:tavLst>
                                    </p:anim>
                                    <p:anim calcmode="lin" valueType="num">
                                      <p:cBhvr>
                                        <p:cTn id="8" dur="4000" fill="hold"/>
                                        <p:tgtEl>
                                          <p:spTgt spid="7"/>
                                        </p:tgtEl>
                                        <p:attrNameLst>
                                          <p:attrName>ppt_h</p:attrName>
                                        </p:attrNameLst>
                                      </p:cBhvr>
                                      <p:tavLst>
                                        <p:tav tm="0">
                                          <p:val>
                                            <p:strVal val="#ppt_h"/>
                                          </p:val>
                                        </p:tav>
                                        <p:tav tm="100000">
                                          <p:val>
                                            <p:strVal val="#ppt_h"/>
                                          </p:val>
                                        </p:tav>
                                      </p:tavLst>
                                    </p:anim>
                                    <p:animEffect transition="in" filter="fade">
                                      <p:cBhvr>
                                        <p:cTn id="9" dur="4000"/>
                                        <p:tgtEl>
                                          <p:spTgt spid="7"/>
                                        </p:tgtEl>
                                      </p:cBhvr>
                                    </p:animEffect>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4000"/>
                                        <p:tgtEl>
                                          <p:spTgt spid="7"/>
                                        </p:tgtEl>
                                      </p:cBhvr>
                                    </p:animEffect>
                                    <p:anim calcmode="lin" valueType="num">
                                      <p:cBhvr>
                                        <p:cTn id="13" dur="4000" fill="hold"/>
                                        <p:tgtEl>
                                          <p:spTgt spid="7"/>
                                        </p:tgtEl>
                                        <p:attrNameLst>
                                          <p:attrName>ppt_x</p:attrName>
                                        </p:attrNameLst>
                                      </p:cBhvr>
                                      <p:tavLst>
                                        <p:tav tm="0">
                                          <p:val>
                                            <p:strVal val="#ppt_x"/>
                                          </p:val>
                                        </p:tav>
                                        <p:tav tm="100000">
                                          <p:val>
                                            <p:strVal val="#ppt_x"/>
                                          </p:val>
                                        </p:tav>
                                      </p:tavLst>
                                    </p:anim>
                                    <p:anim calcmode="lin" valueType="num">
                                      <p:cBhvr>
                                        <p:cTn id="14" dur="4000" fill="hold"/>
                                        <p:tgtEl>
                                          <p:spTgt spid="7"/>
                                        </p:tgtEl>
                                        <p:attrNameLst>
                                          <p:attrName>ppt_y</p:attrName>
                                        </p:attrNameLst>
                                      </p:cBhvr>
                                      <p:tavLst>
                                        <p:tav tm="0">
                                          <p:val>
                                            <p:strVal val="#ppt_y-.1"/>
                                          </p:val>
                                        </p:tav>
                                        <p:tav tm="100000">
                                          <p:val>
                                            <p:strVal val="#ppt_y"/>
                                          </p:val>
                                        </p:tav>
                                      </p:tavLst>
                                    </p:anim>
                                  </p:childTnLst>
                                </p:cTn>
                              </p:par>
                              <p:par>
                                <p:cTn id="15" presetID="10" presetClass="entr" presetSubtype="0" fill="hold" nodeType="withEffect">
                                  <p:stCondLst>
                                    <p:cond delay="2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par>
                                <p:cTn id="22" presetID="10" presetClass="entr" presetSubtype="0"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Effect transition="in" filter="fade">
                                      <p:cBhvr>
                                        <p:cTn id="24" dur="4000"/>
                                        <p:tgtEl>
                                          <p:spTgt spid="16"/>
                                        </p:tgtEl>
                                      </p:cBhvr>
                                    </p:animEffect>
                                  </p:childTnLst>
                                </p:cTn>
                              </p:par>
                              <p:par>
                                <p:cTn id="25" presetID="23" presetClass="entr" presetSubtype="288" fill="hold" nodeType="withEffect">
                                  <p:stCondLst>
                                    <p:cond delay="2000"/>
                                  </p:stCondLst>
                                  <p:childTnLst>
                                    <p:set>
                                      <p:cBhvr>
                                        <p:cTn id="26" dur="1" fill="hold">
                                          <p:stCondLst>
                                            <p:cond delay="0"/>
                                          </p:stCondLst>
                                        </p:cTn>
                                        <p:tgtEl>
                                          <p:spTgt spid="16"/>
                                        </p:tgtEl>
                                        <p:attrNameLst>
                                          <p:attrName>style.visibility</p:attrName>
                                        </p:attrNameLst>
                                      </p:cBhvr>
                                      <p:to>
                                        <p:strVal val="visible"/>
                                      </p:to>
                                    </p:set>
                                    <p:anim calcmode="lin" valueType="num">
                                      <p:cBhvr>
                                        <p:cTn id="27" dur="4000" fill="hold"/>
                                        <p:tgtEl>
                                          <p:spTgt spid="16"/>
                                        </p:tgtEl>
                                        <p:attrNameLst>
                                          <p:attrName>ppt_w</p:attrName>
                                        </p:attrNameLst>
                                      </p:cBhvr>
                                      <p:tavLst>
                                        <p:tav tm="0">
                                          <p:val>
                                            <p:strVal val="4/3*#ppt_w"/>
                                          </p:val>
                                        </p:tav>
                                        <p:tav tm="100000">
                                          <p:val>
                                            <p:strVal val="#ppt_w"/>
                                          </p:val>
                                        </p:tav>
                                      </p:tavLst>
                                    </p:anim>
                                    <p:anim calcmode="lin" valueType="num">
                                      <p:cBhvr>
                                        <p:cTn id="28" dur="4000" fill="hold"/>
                                        <p:tgtEl>
                                          <p:spTgt spid="16"/>
                                        </p:tgtEl>
                                        <p:attrNameLst>
                                          <p:attrName>ppt_h</p:attrName>
                                        </p:attrNameLst>
                                      </p:cBhvr>
                                      <p:tavLst>
                                        <p:tav tm="0">
                                          <p:val>
                                            <p:strVal val="4/3*#ppt_h"/>
                                          </p:val>
                                        </p:tav>
                                        <p:tav tm="100000">
                                          <p:val>
                                            <p:strVal val="#ppt_h"/>
                                          </p:val>
                                        </p:tav>
                                      </p:tavLst>
                                    </p:anim>
                                  </p:childTnLst>
                                </p:cTn>
                              </p:par>
                            </p:childTnLst>
                          </p:cTn>
                        </p:par>
                        <p:par>
                          <p:cTn id="29" fill="hold">
                            <p:stCondLst>
                              <p:cond delay="6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1"/>
                                          </p:val>
                                        </p:tav>
                                        <p:tav tm="100000">
                                          <p:val>
                                            <p:strVal val="#ppt_x"/>
                                          </p:val>
                                        </p:tav>
                                      </p:tavLst>
                                    </p:anim>
                                    <p:anim calcmode="lin" valueType="num">
                                      <p:cBhvr>
                                        <p:cTn id="3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140915_ptaki-maskonury-skala-kwiatkbi.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17" name="16 Imagen" descr="140915_ptaki-maskonury-skala-kwiatki.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4" name="3 CuadroTexto"/>
          <p:cNvSpPr txBox="1"/>
          <p:nvPr/>
        </p:nvSpPr>
        <p:spPr>
          <a:xfrm>
            <a:off x="179512" y="4585692"/>
            <a:ext cx="871296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se corrió la voz de la aventura de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y sus hallazgos, el interés internacional en la región de la Gran Sabana venezolana aumentó dramáticamente, lo que llevó a varias exploraciones científicas en los años siguientes.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4000"/>
                                        <p:tgtEl>
                                          <p:spTgt spid="18"/>
                                        </p:tgtEl>
                                      </p:cBhvr>
                                    </p:animEffect>
                                  </p:childTnLst>
                                </p:cTn>
                              </p:par>
                              <p:par>
                                <p:cTn id="8" presetID="4" presetClass="entr" presetSubtype="32"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ox(out)">
                                      <p:cBhvr>
                                        <p:cTn id="10" dur="4000"/>
                                        <p:tgtEl>
                                          <p:spTgt spid="18"/>
                                        </p:tgtEl>
                                      </p:cBhvr>
                                    </p:animEffect>
                                  </p:childTnLst>
                                </p:cTn>
                              </p:par>
                              <p:par>
                                <p:cTn id="11" presetID="42" presetClass="entr" presetSubtype="0" fill="hold" nodeType="withEffect">
                                  <p:stCondLst>
                                    <p:cond delay="200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4000"/>
                                        <p:tgtEl>
                                          <p:spTgt spid="17"/>
                                        </p:tgtEl>
                                      </p:cBhvr>
                                    </p:animEffect>
                                    <p:anim calcmode="lin" valueType="num">
                                      <p:cBhvr>
                                        <p:cTn id="14" dur="4000" fill="hold"/>
                                        <p:tgtEl>
                                          <p:spTgt spid="17"/>
                                        </p:tgtEl>
                                        <p:attrNameLst>
                                          <p:attrName>ppt_x</p:attrName>
                                        </p:attrNameLst>
                                      </p:cBhvr>
                                      <p:tavLst>
                                        <p:tav tm="0">
                                          <p:val>
                                            <p:strVal val="#ppt_x"/>
                                          </p:val>
                                        </p:tav>
                                        <p:tav tm="100000">
                                          <p:val>
                                            <p:strVal val="#ppt_x"/>
                                          </p:val>
                                        </p:tav>
                                      </p:tavLst>
                                    </p:anim>
                                    <p:anim calcmode="lin" valueType="num">
                                      <p:cBhvr>
                                        <p:cTn id="15" dur="4000" fill="hold"/>
                                        <p:tgtEl>
                                          <p:spTgt spid="17"/>
                                        </p:tgtEl>
                                        <p:attrNameLst>
                                          <p:attrName>ppt_y</p:attrName>
                                        </p:attrNameLst>
                                      </p:cBhvr>
                                      <p:tavLst>
                                        <p:tav tm="0">
                                          <p:val>
                                            <p:strVal val="#ppt_y+.1"/>
                                          </p:val>
                                        </p:tav>
                                        <p:tav tm="100000">
                                          <p:val>
                                            <p:strVal val="#ppt_y"/>
                                          </p:val>
                                        </p:tav>
                                      </p:tavLst>
                                    </p:anim>
                                  </p:childTnLst>
                                </p:cTn>
                              </p:par>
                              <p:par>
                                <p:cTn id="16" presetID="23" presetClass="entr" presetSubtype="288" fill="hold" nodeType="withEffect">
                                  <p:stCondLst>
                                    <p:cond delay="2000"/>
                                  </p:stCondLst>
                                  <p:childTnLst>
                                    <p:set>
                                      <p:cBhvr>
                                        <p:cTn id="17" dur="1" fill="hold">
                                          <p:stCondLst>
                                            <p:cond delay="0"/>
                                          </p:stCondLst>
                                        </p:cTn>
                                        <p:tgtEl>
                                          <p:spTgt spid="17"/>
                                        </p:tgtEl>
                                        <p:attrNameLst>
                                          <p:attrName>style.visibility</p:attrName>
                                        </p:attrNameLst>
                                      </p:cBhvr>
                                      <p:to>
                                        <p:strVal val="visible"/>
                                      </p:to>
                                    </p:set>
                                    <p:anim calcmode="lin" valueType="num">
                                      <p:cBhvr>
                                        <p:cTn id="18" dur="4000" fill="hold"/>
                                        <p:tgtEl>
                                          <p:spTgt spid="17"/>
                                        </p:tgtEl>
                                        <p:attrNameLst>
                                          <p:attrName>ppt_w</p:attrName>
                                        </p:attrNameLst>
                                      </p:cBhvr>
                                      <p:tavLst>
                                        <p:tav tm="0">
                                          <p:val>
                                            <p:strVal val="4/3*#ppt_w"/>
                                          </p:val>
                                        </p:tav>
                                        <p:tav tm="100000">
                                          <p:val>
                                            <p:strVal val="#ppt_w"/>
                                          </p:val>
                                        </p:tav>
                                      </p:tavLst>
                                    </p:anim>
                                    <p:anim calcmode="lin" valueType="num">
                                      <p:cBhvr>
                                        <p:cTn id="19" dur="4000" fill="hold"/>
                                        <p:tgtEl>
                                          <p:spTgt spid="17"/>
                                        </p:tgtEl>
                                        <p:attrNameLst>
                                          <p:attrName>ppt_h</p:attrName>
                                        </p:attrNameLst>
                                      </p:cBhvr>
                                      <p:tavLst>
                                        <p:tav tm="0">
                                          <p:val>
                                            <p:strVal val="4/3*#ppt_h"/>
                                          </p:val>
                                        </p:tav>
                                        <p:tav tm="100000">
                                          <p:val>
                                            <p:strVal val="#ppt_h"/>
                                          </p:val>
                                        </p:tav>
                                      </p:tavLst>
                                    </p:anim>
                                  </p:childTnLst>
                                </p:cTn>
                              </p:par>
                            </p:childTnLst>
                          </p:cTn>
                        </p:par>
                        <p:par>
                          <p:cTn id="20" fill="hold">
                            <p:stCondLst>
                              <p:cond delay="6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3999" cy="5710238"/>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integrantes de la expedición hicieron varias fotografías que probaron la existencia de la cascada, confirmada en 1949 como la más alta del mundo por un estudio de </a:t>
            </a:r>
            <a:r>
              <a:rPr lang="es-ES" i="1" dirty="0" err="1" smtClean="0">
                <a:effectLst>
                  <a:glow rad="101600">
                    <a:srgbClr val="C00000">
                      <a:alpha val="60000"/>
                    </a:srgbClr>
                  </a:glow>
                  <a:outerShdw blurRad="38100" dist="38100" dir="2700000" algn="tl">
                    <a:srgbClr val="000000">
                      <a:alpha val="43137"/>
                    </a:srgbClr>
                  </a:outerShdw>
                </a:effectLst>
              </a:rPr>
              <a:t>National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Geographic</a:t>
            </a:r>
            <a:r>
              <a:rPr lang="es-ES" i="1" dirty="0" smtClean="0">
                <a:effectLst>
                  <a:glow rad="101600">
                    <a:srgbClr val="C00000">
                      <a:alpha val="60000"/>
                    </a:srgbClr>
                  </a:glow>
                  <a:outerShdw blurRad="38100" dist="38100" dir="2700000" algn="tl">
                    <a:srgbClr val="000000">
                      <a:alpha val="43137"/>
                    </a:srgbClr>
                  </a:outerShdw>
                </a:effectLst>
              </a:rPr>
              <a:t> liderado por la periodista Ruth Robertson, que determinó la altura del salto: 979 metros.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flip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23" presetClass="entr" presetSubtype="288"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4000" fill="hold"/>
                                        <p:tgtEl>
                                          <p:spTgt spid="4"/>
                                        </p:tgtEl>
                                        <p:attrNameLst>
                                          <p:attrName>ppt_w</p:attrName>
                                        </p:attrNameLst>
                                      </p:cBhvr>
                                      <p:tavLst>
                                        <p:tav tm="0">
                                          <p:val>
                                            <p:strVal val="4/3*#ppt_w"/>
                                          </p:val>
                                        </p:tav>
                                        <p:tav tm="100000">
                                          <p:val>
                                            <p:strVal val="#ppt_w"/>
                                          </p:val>
                                        </p:tav>
                                      </p:tavLst>
                                    </p:anim>
                                    <p:anim calcmode="lin" valueType="num">
                                      <p:cBhvr>
                                        <p:cTn id="13" dur="4000" fill="hold"/>
                                        <p:tgtEl>
                                          <p:spTgt spid="4"/>
                                        </p:tgtEl>
                                        <p:attrNameLst>
                                          <p:attrName>ppt_h</p:attrName>
                                        </p:attrNameLst>
                                      </p:cBhvr>
                                      <p:tavLst>
                                        <p:tav tm="0">
                                          <p:val>
                                            <p:strVal val="4/3*#ppt_h"/>
                                          </p:val>
                                        </p:tav>
                                        <p:tav tm="100000">
                                          <p:val>
                                            <p:strVal val="#ppt_h"/>
                                          </p:val>
                                        </p:tav>
                                      </p:tavLst>
                                    </p:anim>
                                  </p:childTnLst>
                                </p:cTn>
                              </p:par>
                              <p:par>
                                <p:cTn id="14" presetID="42" presetClass="entr" presetSubtype="0" fill="hold" nodeType="withEffect">
                                  <p:stCondLst>
                                    <p:cond delay="200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4000"/>
                                        <p:tgtEl>
                                          <p:spTgt spid="15"/>
                                        </p:tgtEl>
                                      </p:cBhvr>
                                    </p:animEffect>
                                    <p:anim calcmode="lin" valueType="num">
                                      <p:cBhvr>
                                        <p:cTn id="17" dur="4000" fill="hold"/>
                                        <p:tgtEl>
                                          <p:spTgt spid="15"/>
                                        </p:tgtEl>
                                        <p:attrNameLst>
                                          <p:attrName>ppt_x</p:attrName>
                                        </p:attrNameLst>
                                      </p:cBhvr>
                                      <p:tavLst>
                                        <p:tav tm="0">
                                          <p:val>
                                            <p:strVal val="#ppt_x"/>
                                          </p:val>
                                        </p:tav>
                                        <p:tav tm="100000">
                                          <p:val>
                                            <p:strVal val="#ppt_x"/>
                                          </p:val>
                                        </p:tav>
                                      </p:tavLst>
                                    </p:anim>
                                    <p:anim calcmode="lin" valueType="num">
                                      <p:cBhvr>
                                        <p:cTn id="18" dur="4000" fill="hold"/>
                                        <p:tgtEl>
                                          <p:spTgt spid="15"/>
                                        </p:tgtEl>
                                        <p:attrNameLst>
                                          <p:attrName>ppt_y</p:attrName>
                                        </p:attrNameLst>
                                      </p:cBhvr>
                                      <p:tavLst>
                                        <p:tav tm="0">
                                          <p:val>
                                            <p:strVal val="#ppt_y+.1"/>
                                          </p:val>
                                        </p:tav>
                                        <p:tav tm="100000">
                                          <p:val>
                                            <p:strVal val="#ppt_y"/>
                                          </p:val>
                                        </p:tav>
                                      </p:tavLst>
                                    </p:anim>
                                  </p:childTnLst>
                                </p:cTn>
                              </p:par>
                              <p:par>
                                <p:cTn id="19" presetID="23" presetClass="entr" presetSubtype="288" fill="hold" nodeType="withEffect">
                                  <p:stCondLst>
                                    <p:cond delay="2000"/>
                                  </p:stCondLst>
                                  <p:childTnLst>
                                    <p:set>
                                      <p:cBhvr>
                                        <p:cTn id="20" dur="1" fill="hold">
                                          <p:stCondLst>
                                            <p:cond delay="0"/>
                                          </p:stCondLst>
                                        </p:cTn>
                                        <p:tgtEl>
                                          <p:spTgt spid="15"/>
                                        </p:tgtEl>
                                        <p:attrNameLst>
                                          <p:attrName>style.visibility</p:attrName>
                                        </p:attrNameLst>
                                      </p:cBhvr>
                                      <p:to>
                                        <p:strVal val="visible"/>
                                      </p:to>
                                    </p:set>
                                    <p:anim calcmode="lin" valueType="num">
                                      <p:cBhvr>
                                        <p:cTn id="21" dur="4000" fill="hold"/>
                                        <p:tgtEl>
                                          <p:spTgt spid="15"/>
                                        </p:tgtEl>
                                        <p:attrNameLst>
                                          <p:attrName>ppt_w</p:attrName>
                                        </p:attrNameLst>
                                      </p:cBhvr>
                                      <p:tavLst>
                                        <p:tav tm="0">
                                          <p:val>
                                            <p:strVal val="4/3*#ppt_w"/>
                                          </p:val>
                                        </p:tav>
                                        <p:tav tm="100000">
                                          <p:val>
                                            <p:strVal val="#ppt_w"/>
                                          </p:val>
                                        </p:tav>
                                      </p:tavLst>
                                    </p:anim>
                                    <p:anim calcmode="lin" valueType="num">
                                      <p:cBhvr>
                                        <p:cTn id="22" dur="4000" fill="hold"/>
                                        <p:tgtEl>
                                          <p:spTgt spid="15"/>
                                        </p:tgtEl>
                                        <p:attrNameLst>
                                          <p:attrName>ppt_h</p:attrName>
                                        </p:attrNameLst>
                                      </p:cBhvr>
                                      <p:tavLst>
                                        <p:tav tm="0">
                                          <p:val>
                                            <p:strVal val="4/3*#ppt_h"/>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7.jpg"/>
          <p:cNvPicPr>
            <a:picLocks noChangeAspect="1"/>
          </p:cNvPicPr>
          <p:nvPr/>
        </p:nvPicPr>
        <p:blipFill>
          <a:blip r:embed="rId2" cstate="print"/>
          <a:stretch>
            <a:fillRect/>
          </a:stretch>
        </p:blipFill>
        <p:spPr bwMode="auto">
          <a:xfrm flipH="1">
            <a:off x="0" y="0"/>
            <a:ext cx="5004048" cy="5715000"/>
          </a:xfrm>
          <a:prstGeom prst="rect">
            <a:avLst/>
          </a:prstGeom>
          <a:noFill/>
          <a:ln w="9525">
            <a:noFill/>
            <a:miter lim="800000"/>
            <a:headEnd/>
            <a:tailEnd/>
          </a:ln>
        </p:spPr>
      </p:pic>
      <p:pic>
        <p:nvPicPr>
          <p:cNvPr id="35" name="34 Imagen" descr="146123_maskonur-czerwony-dziob-roslinka.jpg"/>
          <p:cNvPicPr>
            <a:picLocks noGrp="1" noChangeAspect="1"/>
          </p:cNvPicPr>
          <p:nvPr isPhoto="1"/>
        </p:nvPicPr>
        <p:blipFill>
          <a:blip r:embed="rId2" cstate="print"/>
          <a:stretch>
            <a:fillRect/>
          </a:stretch>
        </p:blipFill>
        <p:spPr bwMode="auto">
          <a:xfrm>
            <a:off x="0" y="0"/>
            <a:ext cx="5004048" cy="5715000"/>
          </a:xfrm>
          <a:prstGeom prst="rect">
            <a:avLst/>
          </a:prstGeom>
          <a:noFill/>
          <a:ln w="9525">
            <a:noFill/>
            <a:miter lim="800000"/>
            <a:headEnd/>
            <a:tailEnd/>
          </a:ln>
        </p:spPr>
      </p:pic>
      <p:sp>
        <p:nvSpPr>
          <p:cNvPr id="5" name="4 CuadroTexto"/>
          <p:cNvSpPr txBox="1"/>
          <p:nvPr/>
        </p:nvSpPr>
        <p:spPr>
          <a:xfrm>
            <a:off x="5148064" y="1489348"/>
            <a:ext cx="3744416"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De los cuales, 807 metros son de caída ininterrumpida, mientras que el resto son pequeños saltos de agua igualmente impresionantes.</a:t>
            </a:r>
          </a:p>
          <a:p>
            <a:endParaRPr lang="es-ES" sz="2000" i="1" dirty="0" smtClean="0">
              <a:effectLst>
                <a:glow rad="101600">
                  <a:srgbClr val="C00000">
                    <a:alpha val="60000"/>
                  </a:srgbClr>
                </a:glow>
                <a:outerShdw blurRad="38100" dist="38100" dir="2700000" algn="tl">
                  <a:srgbClr val="000000">
                    <a:alpha val="43137"/>
                  </a:srgbClr>
                </a:outerShdw>
              </a:effectLst>
            </a:endParaRPr>
          </a:p>
          <a:p>
            <a:r>
              <a:rPr lang="es-ES" sz="2000" i="1" dirty="0" err="1" smtClean="0">
                <a:effectLst>
                  <a:glow rad="101600">
                    <a:srgbClr val="C00000">
                      <a:alpha val="60000"/>
                    </a:srgbClr>
                  </a:glow>
                  <a:outerShdw blurRad="38100" dist="38100" dir="2700000" algn="tl">
                    <a:srgbClr val="000000">
                      <a:alpha val="43137"/>
                    </a:srgbClr>
                  </a:outerShdw>
                </a:effectLst>
              </a:rPr>
              <a:t>Jimmie</a:t>
            </a:r>
            <a:r>
              <a:rPr lang="es-ES" sz="2000" i="1" dirty="0" smtClean="0">
                <a:effectLst>
                  <a:glow rad="101600">
                    <a:srgbClr val="C00000">
                      <a:alpha val="60000"/>
                    </a:srgbClr>
                  </a:glow>
                  <a:outerShdw blurRad="38100" dist="38100" dir="2700000" algn="tl">
                    <a:srgbClr val="000000">
                      <a:alpha val="43137"/>
                    </a:srgbClr>
                  </a:outerShdw>
                </a:effectLst>
              </a:rPr>
              <a:t> </a:t>
            </a:r>
            <a:r>
              <a:rPr lang="es-ES" sz="2000" i="1" dirty="0" err="1" smtClean="0">
                <a:effectLst>
                  <a:glow rad="101600">
                    <a:srgbClr val="C00000">
                      <a:alpha val="60000"/>
                    </a:srgbClr>
                  </a:glow>
                  <a:outerShdw blurRad="38100" dist="38100" dir="2700000" algn="tl">
                    <a:srgbClr val="000000">
                      <a:alpha val="43137"/>
                    </a:srgbClr>
                  </a:outerShdw>
                </a:effectLst>
              </a:rPr>
              <a:t>Angel</a:t>
            </a:r>
            <a:r>
              <a:rPr lang="es-ES" sz="2000" i="1" dirty="0" smtClean="0">
                <a:effectLst>
                  <a:glow rad="101600">
                    <a:srgbClr val="C00000">
                      <a:alpha val="60000"/>
                    </a:srgbClr>
                  </a:glow>
                  <a:outerShdw blurRad="38100" dist="38100" dir="2700000" algn="tl">
                    <a:srgbClr val="000000">
                      <a:alpha val="43137"/>
                    </a:srgbClr>
                  </a:outerShdw>
                </a:effectLst>
              </a:rPr>
              <a:t> murió en Panamá el 8 de diciembre de 1956, y el 2 de julio de 1960 se cumplió su voluntad de que sus cenizas fueran esparcidas en la cascada que lleva su nombre: Salto Ángel.</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8000">
        <p14:flip dir="r"/>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anim calcmode="lin" valueType="num">
                                      <p:cBhvr>
                                        <p:cTn id="8" dur="4000" fill="hold"/>
                                        <p:tgtEl>
                                          <p:spTgt spid="4"/>
                                        </p:tgtEl>
                                        <p:attrNameLst>
                                          <p:attrName>ppt_x</p:attrName>
                                        </p:attrNameLst>
                                      </p:cBhvr>
                                      <p:tavLst>
                                        <p:tav tm="0">
                                          <p:val>
                                            <p:strVal val="#ppt_x"/>
                                          </p:val>
                                        </p:tav>
                                        <p:tav tm="100000">
                                          <p:val>
                                            <p:strVal val="#ppt_x"/>
                                          </p:val>
                                        </p:tav>
                                      </p:tavLst>
                                    </p:anim>
                                    <p:anim calcmode="lin" valueType="num">
                                      <p:cBhvr>
                                        <p:cTn id="9" dur="4000" fill="hold"/>
                                        <p:tgtEl>
                                          <p:spTgt spid="4"/>
                                        </p:tgtEl>
                                        <p:attrNameLst>
                                          <p:attrName>ppt_y</p:attrName>
                                        </p:attrNameLst>
                                      </p:cBhvr>
                                      <p:tavLst>
                                        <p:tav tm="0">
                                          <p:val>
                                            <p:strVal val="#ppt_y-.1"/>
                                          </p:val>
                                        </p:tav>
                                        <p:tav tm="100000">
                                          <p:val>
                                            <p:strVal val="#ppt_y"/>
                                          </p:val>
                                        </p:tav>
                                      </p:tavLst>
                                    </p:anim>
                                  </p:childTnLst>
                                </p:cTn>
                              </p:par>
                              <p:par>
                                <p:cTn id="10" presetID="16" presetClass="entr" presetSubtype="42"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Horizontal)">
                                      <p:cBhvr>
                                        <p:cTn id="12" dur="4000"/>
                                        <p:tgtEl>
                                          <p:spTgt spid="4"/>
                                        </p:tgtEl>
                                      </p:cBhvr>
                                    </p:animEffect>
                                  </p:childTnLst>
                                </p:cTn>
                              </p:par>
                              <p:par>
                                <p:cTn id="13" presetID="42" presetClass="entr" presetSubtype="0" fill="hold" nodeType="withEffect">
                                  <p:stCondLst>
                                    <p:cond delay="150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4000"/>
                                        <p:tgtEl>
                                          <p:spTgt spid="35"/>
                                        </p:tgtEl>
                                      </p:cBhvr>
                                    </p:animEffect>
                                    <p:anim calcmode="lin" valueType="num">
                                      <p:cBhvr>
                                        <p:cTn id="16" dur="4000" fill="hold"/>
                                        <p:tgtEl>
                                          <p:spTgt spid="35"/>
                                        </p:tgtEl>
                                        <p:attrNameLst>
                                          <p:attrName>ppt_x</p:attrName>
                                        </p:attrNameLst>
                                      </p:cBhvr>
                                      <p:tavLst>
                                        <p:tav tm="0">
                                          <p:val>
                                            <p:strVal val="#ppt_x"/>
                                          </p:val>
                                        </p:tav>
                                        <p:tav tm="100000">
                                          <p:val>
                                            <p:strVal val="#ppt_x"/>
                                          </p:val>
                                        </p:tav>
                                      </p:tavLst>
                                    </p:anim>
                                    <p:anim calcmode="lin" valueType="num">
                                      <p:cBhvr>
                                        <p:cTn id="17" dur="4000" fill="hold"/>
                                        <p:tgtEl>
                                          <p:spTgt spid="35"/>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1500"/>
                                  </p:stCondLst>
                                  <p:childTnLst>
                                    <p:set>
                                      <p:cBhvr>
                                        <p:cTn id="19" dur="1" fill="hold">
                                          <p:stCondLst>
                                            <p:cond delay="0"/>
                                          </p:stCondLst>
                                        </p:cTn>
                                        <p:tgtEl>
                                          <p:spTgt spid="35"/>
                                        </p:tgtEl>
                                        <p:attrNameLst>
                                          <p:attrName>style.visibility</p:attrName>
                                        </p:attrNameLst>
                                      </p:cBhvr>
                                      <p:to>
                                        <p:strVal val="visible"/>
                                      </p:to>
                                    </p:set>
                                    <p:anim calcmode="lin" valueType="num">
                                      <p:cBhvr>
                                        <p:cTn id="20" dur="4000" fill="hold"/>
                                        <p:tgtEl>
                                          <p:spTgt spid="35"/>
                                        </p:tgtEl>
                                        <p:attrNameLst>
                                          <p:attrName>ppt_w</p:attrName>
                                        </p:attrNameLst>
                                      </p:cBhvr>
                                      <p:tavLst>
                                        <p:tav tm="0">
                                          <p:val>
                                            <p:strVal val="4/3*#ppt_w"/>
                                          </p:val>
                                        </p:tav>
                                        <p:tav tm="100000">
                                          <p:val>
                                            <p:strVal val="#ppt_w"/>
                                          </p:val>
                                        </p:tav>
                                      </p:tavLst>
                                    </p:anim>
                                    <p:anim calcmode="lin" valueType="num">
                                      <p:cBhvr>
                                        <p:cTn id="21" dur="4000" fill="hold"/>
                                        <p:tgtEl>
                                          <p:spTgt spid="35"/>
                                        </p:tgtEl>
                                        <p:attrNameLst>
                                          <p:attrName>ppt_h</p:attrName>
                                        </p:attrNameLst>
                                      </p:cBhvr>
                                      <p:tavLst>
                                        <p:tav tm="0">
                                          <p:val>
                                            <p:strVal val="4/3*#ppt_h"/>
                                          </p:val>
                                        </p:tav>
                                        <p:tav tm="100000">
                                          <p:val>
                                            <p:strVal val="#ppt_h"/>
                                          </p:val>
                                        </p:tav>
                                      </p:tavLst>
                                    </p:anim>
                                  </p:childTnLst>
                                </p:cTn>
                              </p:par>
                            </p:childTnLst>
                          </p:cTn>
                        </p:par>
                        <p:par>
                          <p:cTn id="22" fill="hold">
                            <p:stCondLst>
                              <p:cond delay="5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Imagen1.png"/>
          <p:cNvPicPr>
            <a:picLocks noGrp="1" noChangeAspect="1"/>
          </p:cNvPicPr>
          <p:nvPr>
            <p:ph idx="1"/>
          </p:nvPr>
        </p:nvPicPr>
        <p:blipFill>
          <a:blip r:embed="rId2" cstate="print"/>
          <a:stretch>
            <a:fillRect/>
          </a:stretch>
        </p:blipFill>
        <p:spPr>
          <a:xfrm flipH="1">
            <a:off x="0" y="0"/>
            <a:ext cx="9144000" cy="5715000"/>
          </a:xfrm>
        </p:spPr>
      </p:pic>
      <p:pic>
        <p:nvPicPr>
          <p:cNvPr id="7" name="3 Marcador de contenido" descr="Imagen1.pn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avión permaneció sobre 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hasta febrero de 1970, cuando fue desmontado y rescatado por helicópteros militares venezolanos y estuvo expuesto en el Museo Nacional de la Aviación de Maracay.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flip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5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Scale>
                                      <p:cBhvr>
                                        <p:cTn id="10" dur="4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1" dur="4000" decel="50000" fill="hold">
                                          <p:stCondLst>
                                            <p:cond delay="0"/>
                                          </p:stCondLst>
                                        </p:cTn>
                                        <p:tgtEl>
                                          <p:spTgt spid="4"/>
                                        </p:tgtEl>
                                        <p:attrNameLst>
                                          <p:attrName>ppt_x</p:attrName>
                                          <p:attrName>ppt_y</p:attrName>
                                        </p:attrNameLst>
                                      </p:cBhvr>
                                    </p:animMotion>
                                    <p:animEffect transition="in" filter="fade">
                                      <p:cBhvr>
                                        <p:cTn id="12" dur="4000"/>
                                        <p:tgtEl>
                                          <p:spTgt spid="4"/>
                                        </p:tgtEl>
                                      </p:cBhvr>
                                    </p:animEffect>
                                  </p:childTnLst>
                                </p:cTn>
                              </p:par>
                              <p:par>
                                <p:cTn id="13" presetID="47" presetClass="entr" presetSubtype="0" fill="hold" nodeType="withEffect">
                                  <p:stCondLst>
                                    <p:cond delay="20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4000"/>
                                        <p:tgtEl>
                                          <p:spTgt spid="7"/>
                                        </p:tgtEl>
                                      </p:cBhvr>
                                    </p:animEffect>
                                    <p:anim calcmode="lin" valueType="num">
                                      <p:cBhvr>
                                        <p:cTn id="16" dur="4000" fill="hold"/>
                                        <p:tgtEl>
                                          <p:spTgt spid="7"/>
                                        </p:tgtEl>
                                        <p:attrNameLst>
                                          <p:attrName>ppt_x</p:attrName>
                                        </p:attrNameLst>
                                      </p:cBhvr>
                                      <p:tavLst>
                                        <p:tav tm="0">
                                          <p:val>
                                            <p:strVal val="#ppt_x"/>
                                          </p:val>
                                        </p:tav>
                                        <p:tav tm="100000">
                                          <p:val>
                                            <p:strVal val="#ppt_x"/>
                                          </p:val>
                                        </p:tav>
                                      </p:tavLst>
                                    </p:anim>
                                    <p:anim calcmode="lin" valueType="num">
                                      <p:cBhvr>
                                        <p:cTn id="17" dur="4000" fill="hold"/>
                                        <p:tgtEl>
                                          <p:spTgt spid="7"/>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7"/>
                                        </p:tgtEl>
                                        <p:attrNameLst>
                                          <p:attrName>style.visibility</p:attrName>
                                        </p:attrNameLst>
                                      </p:cBhvr>
                                      <p:to>
                                        <p:strVal val="visible"/>
                                      </p:to>
                                    </p:set>
                                    <p:anim calcmode="lin" valueType="num">
                                      <p:cBhvr>
                                        <p:cTn id="20" dur="4000" fill="hold"/>
                                        <p:tgtEl>
                                          <p:spTgt spid="7"/>
                                        </p:tgtEl>
                                        <p:attrNameLst>
                                          <p:attrName>ppt_w</p:attrName>
                                        </p:attrNameLst>
                                      </p:cBhvr>
                                      <p:tavLst>
                                        <p:tav tm="0">
                                          <p:val>
                                            <p:strVal val="4/3*#ppt_w"/>
                                          </p:val>
                                        </p:tav>
                                        <p:tav tm="100000">
                                          <p:val>
                                            <p:strVal val="#ppt_w"/>
                                          </p:val>
                                        </p:tav>
                                      </p:tavLst>
                                    </p:anim>
                                    <p:anim calcmode="lin" valueType="num">
                                      <p:cBhvr>
                                        <p:cTn id="21" dur="4000" fill="hold"/>
                                        <p:tgtEl>
                                          <p:spTgt spid="7"/>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0" y="0"/>
            <a:ext cx="9144000" cy="5707063"/>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873724"/>
            <a:ext cx="842493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Allí fue restaurado y se construyó una réplica del mismo. Finalmente, el avión fue </a:t>
            </a:r>
            <a:r>
              <a:rPr lang="es-ES" i="1" dirty="0" err="1" smtClean="0">
                <a:effectLst>
                  <a:glow rad="101600">
                    <a:srgbClr val="C00000">
                      <a:alpha val="60000"/>
                    </a:srgbClr>
                  </a:glow>
                  <a:outerShdw blurRad="38100" dist="38100" dir="2700000" algn="tl">
                    <a:srgbClr val="000000">
                      <a:alpha val="43137"/>
                    </a:srgbClr>
                  </a:outerShdw>
                </a:effectLst>
              </a:rPr>
              <a:t>reensamblado</a:t>
            </a:r>
            <a:r>
              <a:rPr lang="es-ES" i="1" dirty="0" smtClean="0">
                <a:effectLst>
                  <a:glow rad="101600">
                    <a:srgbClr val="C00000">
                      <a:alpha val="60000"/>
                    </a:srgbClr>
                  </a:glow>
                  <a:outerShdw blurRad="38100" dist="38100" dir="2700000" algn="tl">
                    <a:srgbClr val="000000">
                      <a:alpha val="43137"/>
                    </a:srgbClr>
                  </a:outerShdw>
                </a:effectLst>
              </a:rPr>
              <a:t> y en 1974 fue trasladado a un parque de Ciudad Bolívar.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switch dir="r"/>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42" presetClass="entr" presetSubtype="0"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fade">
                                      <p:cBhvr>
                                        <p:cTn id="10" dur="4000"/>
                                        <p:tgtEl>
                                          <p:spTgt spid="16"/>
                                        </p:tgtEl>
                                      </p:cBhvr>
                                    </p:animEffect>
                                    <p:anim calcmode="lin" valueType="num">
                                      <p:cBhvr>
                                        <p:cTn id="11" dur="4000" fill="hold"/>
                                        <p:tgtEl>
                                          <p:spTgt spid="16"/>
                                        </p:tgtEl>
                                        <p:attrNameLst>
                                          <p:attrName>ppt_x</p:attrName>
                                        </p:attrNameLst>
                                      </p:cBhvr>
                                      <p:tavLst>
                                        <p:tav tm="0">
                                          <p:val>
                                            <p:strVal val="#ppt_x"/>
                                          </p:val>
                                        </p:tav>
                                        <p:tav tm="100000">
                                          <p:val>
                                            <p:strVal val="#ppt_x"/>
                                          </p:val>
                                        </p:tav>
                                      </p:tavLst>
                                    </p:anim>
                                    <p:anim calcmode="lin" valueType="num">
                                      <p:cBhvr>
                                        <p:cTn id="12" dur="4000" fill="hold"/>
                                        <p:tgtEl>
                                          <p:spTgt spid="16"/>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4000"/>
                                        <p:tgtEl>
                                          <p:spTgt spid="15"/>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 calcmode="lin" valueType="num">
                                      <p:cBhvr>
                                        <p:cTn id="18" dur="4000" fill="hold"/>
                                        <p:tgtEl>
                                          <p:spTgt spid="15"/>
                                        </p:tgtEl>
                                        <p:attrNameLst>
                                          <p:attrName>ppt_w</p:attrName>
                                        </p:attrNameLst>
                                      </p:cBhvr>
                                      <p:tavLst>
                                        <p:tav tm="0">
                                          <p:val>
                                            <p:strVal val="#ppt_w+.3"/>
                                          </p:val>
                                        </p:tav>
                                        <p:tav tm="100000">
                                          <p:val>
                                            <p:strVal val="#ppt_w"/>
                                          </p:val>
                                        </p:tav>
                                      </p:tavLst>
                                    </p:anim>
                                    <p:anim calcmode="lin" valueType="num">
                                      <p:cBhvr>
                                        <p:cTn id="19" dur="4000" fill="hold"/>
                                        <p:tgtEl>
                                          <p:spTgt spid="15"/>
                                        </p:tgtEl>
                                        <p:attrNameLst>
                                          <p:attrName>ppt_h</p:attrName>
                                        </p:attrNameLst>
                                      </p:cBhvr>
                                      <p:tavLst>
                                        <p:tav tm="0">
                                          <p:val>
                                            <p:strVal val="#ppt_h"/>
                                          </p:val>
                                        </p:tav>
                                        <p:tav tm="100000">
                                          <p:val>
                                            <p:strVal val="#ppt_h"/>
                                          </p:val>
                                        </p:tav>
                                      </p:tavLst>
                                    </p:anim>
                                    <p:animEffect transition="in" filter="fade">
                                      <p:cBhvr>
                                        <p:cTn id="20" dur="4000"/>
                                        <p:tgtEl>
                                          <p:spTgt spid="15"/>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8696718357292171317012.jpg"/>
          <p:cNvPicPr>
            <a:picLocks noChangeAspect="1"/>
          </p:cNvPicPr>
          <p:nvPr/>
        </p:nvPicPr>
        <p:blipFill>
          <a:blip r:embed="rId2" cstate="print"/>
          <a:stretch>
            <a:fillRect/>
          </a:stretch>
        </p:blipFill>
        <p:spPr bwMode="auto">
          <a:xfrm flipH="1">
            <a:off x="0" y="11113"/>
            <a:ext cx="9144000" cy="5692775"/>
          </a:xfrm>
          <a:prstGeom prst="rect">
            <a:avLst/>
          </a:prstGeom>
          <a:noFill/>
          <a:ln w="9525">
            <a:noFill/>
            <a:miter lim="800000"/>
            <a:headEnd/>
            <a:tailEnd/>
          </a:ln>
        </p:spPr>
      </p:pic>
      <p:pic>
        <p:nvPicPr>
          <p:cNvPr id="13" name="12 Imagen" descr="173956_skaly-maskonur.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Salto del Ángel es una enorme columna de agua que surge furiosa desde la cima de la imponente pared de roca del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es un torrente que cae con un bramido ensordecedor hasta desaparecer en medio de una densa bruma de agua pulverizada antes de alcanzar el río </a:t>
            </a:r>
            <a:r>
              <a:rPr lang="es-ES" i="1" dirty="0" err="1" smtClean="0">
                <a:effectLst>
                  <a:glow rad="101600">
                    <a:srgbClr val="C00000">
                      <a:alpha val="60000"/>
                    </a:srgbClr>
                  </a:glow>
                  <a:outerShdw blurRad="38100" dist="38100" dir="2700000" algn="tl">
                    <a:srgbClr val="000000">
                      <a:alpha val="43137"/>
                    </a:srgbClr>
                  </a:outerShdw>
                </a:effectLst>
              </a:rPr>
              <a:t>Churún</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14:switch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additive="base">
                                        <p:cTn id="10" dur="4000" fill="hold"/>
                                        <p:tgtEl>
                                          <p:spTgt spid="4"/>
                                        </p:tgtEl>
                                        <p:attrNameLst>
                                          <p:attrName>ppt_x</p:attrName>
                                        </p:attrNameLst>
                                      </p:cBhvr>
                                      <p:tavLst>
                                        <p:tav tm="0">
                                          <p:val>
                                            <p:strVal val="#ppt_x"/>
                                          </p:val>
                                        </p:tav>
                                        <p:tav tm="100000">
                                          <p:val>
                                            <p:strVal val="#ppt_x"/>
                                          </p:val>
                                        </p:tav>
                                      </p:tavLst>
                                    </p:anim>
                                    <p:anim calcmode="lin" valueType="num">
                                      <p:cBhvr additive="base">
                                        <p:cTn id="11" dur="4000" fill="hold"/>
                                        <p:tgtEl>
                                          <p:spTgt spid="4"/>
                                        </p:tgtEl>
                                        <p:attrNameLst>
                                          <p:attrName>ppt_y</p:attrName>
                                        </p:attrNameLst>
                                      </p:cBhvr>
                                      <p:tavLst>
                                        <p:tav tm="0">
                                          <p:val>
                                            <p:strVal val="1+#ppt_h/2"/>
                                          </p:val>
                                        </p:tav>
                                        <p:tav tm="100000">
                                          <p:val>
                                            <p:strVal val="#ppt_y"/>
                                          </p:val>
                                        </p:tav>
                                      </p:tavLst>
                                    </p:anim>
                                  </p:childTnLst>
                                </p:cTn>
                              </p:par>
                              <p:par>
                                <p:cTn id="12" presetID="23" presetClass="entr" presetSubtype="288"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 calcmode="lin" valueType="num">
                                      <p:cBhvr>
                                        <p:cTn id="14" dur="4000" fill="hold"/>
                                        <p:tgtEl>
                                          <p:spTgt spid="13"/>
                                        </p:tgtEl>
                                        <p:attrNameLst>
                                          <p:attrName>ppt_w</p:attrName>
                                        </p:attrNameLst>
                                      </p:cBhvr>
                                      <p:tavLst>
                                        <p:tav tm="0">
                                          <p:val>
                                            <p:strVal val="4/3*#ppt_w"/>
                                          </p:val>
                                        </p:tav>
                                        <p:tav tm="100000">
                                          <p:val>
                                            <p:strVal val="#ppt_w"/>
                                          </p:val>
                                        </p:tav>
                                      </p:tavLst>
                                    </p:anim>
                                    <p:anim calcmode="lin" valueType="num">
                                      <p:cBhvr>
                                        <p:cTn id="15" dur="4000" fill="hold"/>
                                        <p:tgtEl>
                                          <p:spTgt spid="13"/>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4000"/>
                                        <p:tgtEl>
                                          <p:spTgt spid="13"/>
                                        </p:tgtEl>
                                      </p:cBhvr>
                                    </p:animEffect>
                                    <p:anim calcmode="lin" valueType="num">
                                      <p:cBhvr>
                                        <p:cTn id="19" dur="4000" fill="hold"/>
                                        <p:tgtEl>
                                          <p:spTgt spid="13"/>
                                        </p:tgtEl>
                                        <p:attrNameLst>
                                          <p:attrName>ppt_x</p:attrName>
                                        </p:attrNameLst>
                                      </p:cBhvr>
                                      <p:tavLst>
                                        <p:tav tm="0">
                                          <p:val>
                                            <p:strVal val="#ppt_x"/>
                                          </p:val>
                                        </p:tav>
                                        <p:tav tm="100000">
                                          <p:val>
                                            <p:strVal val="#ppt_x"/>
                                          </p:val>
                                        </p:tav>
                                      </p:tavLst>
                                    </p:anim>
                                    <p:anim calcmode="lin" valueType="num">
                                      <p:cBhvr>
                                        <p:cTn id="20" dur="400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468560" y="0"/>
            <a:ext cx="10009112"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468560" y="0"/>
            <a:ext cx="10009112" cy="5715000"/>
          </a:xfrm>
          <a:prstGeom prst="rect">
            <a:avLst/>
          </a:prstGeom>
          <a:noFill/>
          <a:ln w="9525">
            <a:noFill/>
            <a:miter lim="800000"/>
            <a:headEnd/>
            <a:tailEnd/>
          </a:ln>
        </p:spPr>
      </p:pic>
      <p:sp>
        <p:nvSpPr>
          <p:cNvPr id="5" name="4 CuadroTexto"/>
          <p:cNvSpPr txBox="1"/>
          <p:nvPr/>
        </p:nvSpPr>
        <p:spPr>
          <a:xfrm>
            <a:off x="395536" y="4657700"/>
            <a:ext cx="82444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acceso a la cima de la cascada es imposible salvo para helicópteros y para expertos escaladores de paredes verticales y se requieren exigentes permisos para ascender por la pared rocosa del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switch dir="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7"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4000"/>
                                        <p:tgtEl>
                                          <p:spTgt spid="4"/>
                                        </p:tgtEl>
                                      </p:cBhvr>
                                    </p:animEffect>
                                  </p:childTnLst>
                                </p:cTn>
                              </p:par>
                              <p:par>
                                <p:cTn id="16" presetID="42"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anim calcmode="lin" valueType="num">
                                      <p:cBhvr>
                                        <p:cTn id="19" dur="4000" fill="hold"/>
                                        <p:tgtEl>
                                          <p:spTgt spid="4"/>
                                        </p:tgtEl>
                                        <p:attrNameLst>
                                          <p:attrName>ppt_x</p:attrName>
                                        </p:attrNameLst>
                                      </p:cBhvr>
                                      <p:tavLst>
                                        <p:tav tm="0">
                                          <p:val>
                                            <p:strVal val="#ppt_x"/>
                                          </p:val>
                                        </p:tav>
                                        <p:tav tm="100000">
                                          <p:val>
                                            <p:strVal val="#ppt_x"/>
                                          </p:val>
                                        </p:tav>
                                      </p:tavLst>
                                    </p:anim>
                                    <p:anim calcmode="lin" valueType="num">
                                      <p:cBhvr>
                                        <p:cTn id="20" dur="4000" fill="hold"/>
                                        <p:tgtEl>
                                          <p:spTgt spid="4"/>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enorme cascada siempre ha estado envuelta en un halo de magia. El salto era conocido por los indios </a:t>
            </a:r>
            <a:r>
              <a:rPr lang="es-ES" i="1" dirty="0" err="1" smtClean="0">
                <a:effectLst>
                  <a:glow rad="101600">
                    <a:srgbClr val="C00000">
                      <a:alpha val="60000"/>
                    </a:srgbClr>
                  </a:glow>
                  <a:outerShdw blurRad="38100" dist="38100" dir="2700000" algn="tl">
                    <a:srgbClr val="000000">
                      <a:alpha val="43137"/>
                    </a:srgbClr>
                  </a:outerShdw>
                </a:effectLst>
              </a:rPr>
              <a:t>pemones</a:t>
            </a:r>
            <a:r>
              <a:rPr lang="es-ES" i="1" dirty="0" smtClean="0">
                <a:effectLst>
                  <a:glow rad="101600">
                    <a:srgbClr val="C00000">
                      <a:alpha val="60000"/>
                    </a:srgbClr>
                  </a:glow>
                  <a:outerShdw blurRad="38100" dist="38100" dir="2700000" algn="tl">
                    <a:srgbClr val="000000">
                      <a:alpha val="43137"/>
                    </a:srgbClr>
                  </a:outerShdw>
                </a:effectLst>
              </a:rPr>
              <a:t>, nativos de la región, quienes la llamaban </a:t>
            </a:r>
            <a:r>
              <a:rPr lang="es-ES" i="1" dirty="0" err="1" smtClean="0">
                <a:effectLst>
                  <a:glow rad="101600">
                    <a:srgbClr val="C00000">
                      <a:alpha val="60000"/>
                    </a:srgbClr>
                  </a:glow>
                  <a:outerShdw blurRad="38100" dist="38100" dir="2700000" algn="tl">
                    <a:srgbClr val="000000">
                      <a:alpha val="43137"/>
                    </a:srgbClr>
                  </a:outerShdw>
                </a:effectLst>
              </a:rPr>
              <a:t>Kerepakupai</a:t>
            </a:r>
            <a:r>
              <a:rPr lang="es-ES" i="1" dirty="0" smtClean="0">
                <a:effectLst>
                  <a:glow rad="101600">
                    <a:srgbClr val="C00000">
                      <a:alpha val="60000"/>
                    </a:srgbClr>
                  </a:glow>
                  <a:outerShdw blurRad="38100" dist="38100" dir="2700000" algn="tl">
                    <a:srgbClr val="000000">
                      <a:alpha val="43137"/>
                    </a:srgbClr>
                  </a:outerShdw>
                </a:effectLst>
              </a:rPr>
              <a:t> Verá o </a:t>
            </a:r>
            <a:r>
              <a:rPr lang="es-ES" i="1" dirty="0" err="1" smtClean="0">
                <a:effectLst>
                  <a:glow rad="101600">
                    <a:srgbClr val="C00000">
                      <a:alpha val="60000"/>
                    </a:srgbClr>
                  </a:glow>
                  <a:outerShdw blurRad="38100" dist="38100" dir="2700000" algn="tl">
                    <a:srgbClr val="000000">
                      <a:alpha val="43137"/>
                    </a:srgbClr>
                  </a:outerShdw>
                </a:effectLst>
              </a:rPr>
              <a:t>Kerepakupai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Merú</a:t>
            </a:r>
            <a:r>
              <a:rPr lang="es-ES" i="1" dirty="0" smtClean="0">
                <a:effectLst>
                  <a:glow rad="101600">
                    <a:srgbClr val="C00000">
                      <a:alpha val="60000"/>
                    </a:srgbClr>
                  </a:glow>
                  <a:outerShdw blurRad="38100" dist="38100" dir="2700000" algn="tl">
                    <a:srgbClr val="000000">
                      <a:alpha val="43137"/>
                    </a:srgbClr>
                  </a:outerShdw>
                </a:effectLst>
              </a:rPr>
              <a:t>, que significa “salto desde el lugar más profundo”.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blinds dir="vert"/>
      </p:transition>
    </mc:Choice>
    <mc:Fallback>
      <p:transition spd="slow" advTm="32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4000"/>
                                        <p:tgtEl>
                                          <p:spTgt spid="15"/>
                                        </p:tgtEl>
                                      </p:cBhvr>
                                    </p:animEffect>
                                  </p:childTnLst>
                                </p:cTn>
                              </p:par>
                              <p:par>
                                <p:cTn id="18" presetID="50" presetClass="entr" presetSubtype="0" decel="100000" fill="hold" nodeType="withEffect">
                                  <p:stCondLst>
                                    <p:cond delay="2000"/>
                                  </p:stCondLst>
                                  <p:childTnLst>
                                    <p:set>
                                      <p:cBhvr>
                                        <p:cTn id="19" dur="1" fill="hold">
                                          <p:stCondLst>
                                            <p:cond delay="0"/>
                                          </p:stCondLst>
                                        </p:cTn>
                                        <p:tgtEl>
                                          <p:spTgt spid="15"/>
                                        </p:tgtEl>
                                        <p:attrNameLst>
                                          <p:attrName>style.visibility</p:attrName>
                                        </p:attrNameLst>
                                      </p:cBhvr>
                                      <p:to>
                                        <p:strVal val="visible"/>
                                      </p:to>
                                    </p:set>
                                    <p:anim calcmode="lin" valueType="num">
                                      <p:cBhvr>
                                        <p:cTn id="20" dur="4000" fill="hold"/>
                                        <p:tgtEl>
                                          <p:spTgt spid="15"/>
                                        </p:tgtEl>
                                        <p:attrNameLst>
                                          <p:attrName>ppt_w</p:attrName>
                                        </p:attrNameLst>
                                      </p:cBhvr>
                                      <p:tavLst>
                                        <p:tav tm="0">
                                          <p:val>
                                            <p:strVal val="#ppt_w+.3"/>
                                          </p:val>
                                        </p:tav>
                                        <p:tav tm="100000">
                                          <p:val>
                                            <p:strVal val="#ppt_w"/>
                                          </p:val>
                                        </p:tav>
                                      </p:tavLst>
                                    </p:anim>
                                    <p:anim calcmode="lin" valueType="num">
                                      <p:cBhvr>
                                        <p:cTn id="21" dur="4000" fill="hold"/>
                                        <p:tgtEl>
                                          <p:spTgt spid="15"/>
                                        </p:tgtEl>
                                        <p:attrNameLst>
                                          <p:attrName>ppt_h</p:attrName>
                                        </p:attrNameLst>
                                      </p:cBhvr>
                                      <p:tavLst>
                                        <p:tav tm="0">
                                          <p:val>
                                            <p:strVal val="#ppt_h"/>
                                          </p:val>
                                        </p:tav>
                                        <p:tav tm="100000">
                                          <p:val>
                                            <p:strVal val="#ppt_h"/>
                                          </p:val>
                                        </p:tav>
                                      </p:tavLst>
                                    </p:anim>
                                    <p:animEffect transition="in" filter="fade">
                                      <p:cBhvr>
                                        <p:cTn id="22" dur="4000"/>
                                        <p:tgtEl>
                                          <p:spTgt spid="15"/>
                                        </p:tgtEl>
                                      </p:cBhvr>
                                    </p:animEffect>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baolamlm2.14945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2" name="11 Imagen" descr="192777_maskonur-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salto les infundía temor porque 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era para ellos la Montaña del Diablo, que albergaba a los “</a:t>
            </a:r>
            <a:r>
              <a:rPr lang="es-ES" i="1" dirty="0" err="1" smtClean="0">
                <a:effectLst>
                  <a:glow rad="101600">
                    <a:srgbClr val="C00000">
                      <a:alpha val="60000"/>
                    </a:srgbClr>
                  </a:glow>
                  <a:outerShdw blurRad="38100" dist="38100" dir="2700000" algn="tl">
                    <a:srgbClr val="000000">
                      <a:alpha val="43137"/>
                    </a:srgbClr>
                  </a:outerShdw>
                </a:effectLst>
              </a:rPr>
              <a:t>mawariton</a:t>
            </a:r>
            <a:r>
              <a:rPr lang="es-ES" i="1" dirty="0" smtClean="0">
                <a:effectLst>
                  <a:glow rad="101600">
                    <a:srgbClr val="C00000">
                      <a:alpha val="60000"/>
                    </a:srgbClr>
                  </a:glow>
                  <a:outerShdw blurRad="38100" dist="38100" dir="2700000" algn="tl">
                    <a:srgbClr val="000000">
                      <a:alpha val="43137"/>
                    </a:srgbClr>
                  </a:outerShdw>
                </a:effectLst>
              </a:rPr>
              <a:t>” o espíritus malignos, y en especial a </a:t>
            </a:r>
            <a:r>
              <a:rPr lang="es-ES" i="1" dirty="0" err="1" smtClean="0">
                <a:effectLst>
                  <a:glow rad="101600">
                    <a:srgbClr val="C00000">
                      <a:alpha val="60000"/>
                    </a:srgbClr>
                  </a:glow>
                  <a:outerShdw blurRad="38100" dist="38100" dir="2700000" algn="tl">
                    <a:srgbClr val="000000">
                      <a:alpha val="43137"/>
                    </a:srgbClr>
                  </a:outerShdw>
                </a:effectLst>
              </a:rPr>
              <a:t>Tramán</a:t>
            </a:r>
            <a:r>
              <a:rPr lang="es-ES" i="1" dirty="0" smtClean="0">
                <a:effectLst>
                  <a:glow rad="101600">
                    <a:srgbClr val="C00000">
                      <a:alpha val="60000"/>
                    </a:srgbClr>
                  </a:glow>
                  <a:outerShdw blurRad="38100" dist="38100" dir="2700000" algn="tl">
                    <a:srgbClr val="000000">
                      <a:alpha val="43137"/>
                    </a:srgbClr>
                  </a:outerShdw>
                </a:effectLst>
              </a:rPr>
              <a:t>-Chita, el ser supremo del mal.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27000">
        <p:checker/>
      </p:transition>
    </mc:Choice>
    <mc:Fallback>
      <p:transition spd="slow" advTm="27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4000"/>
                                        <p:tgtEl>
                                          <p:spTgt spid="5"/>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3999"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flipH="1">
            <a:off x="0" y="0"/>
            <a:ext cx="9144000"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6" name="5 CuadroTexto"/>
          <p:cNvSpPr txBox="1"/>
          <p:nvPr/>
        </p:nvSpPr>
        <p:spPr>
          <a:xfrm>
            <a:off x="395536"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furia de esta exuberante cascada se debe a la fuerza del agua proveniente de las intensas lluvias tropicales que se concentran y descargan sobre el propio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5000">
        <p15:prstTrans prst="fallOve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10" presetClass="entr" presetSubtype="0" fill="hold" nodeType="withEffect">
                                  <p:stCondLst>
                                    <p:cond delay="25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4000"/>
                                        <p:tgtEl>
                                          <p:spTgt spid="4"/>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4/3*#ppt_w"/>
                                          </p:val>
                                        </p:tav>
                                        <p:tav tm="100000">
                                          <p:val>
                                            <p:strVal val="#ppt_w"/>
                                          </p:val>
                                        </p:tav>
                                      </p:tavLst>
                                    </p:anim>
                                    <p:anim calcmode="lin" valueType="num">
                                      <p:cBhvr>
                                        <p:cTn id="21" dur="4000" fill="hold"/>
                                        <p:tgtEl>
                                          <p:spTgt spid="4"/>
                                        </p:tgtEl>
                                        <p:attrNameLst>
                                          <p:attrName>ppt_h</p:attrName>
                                        </p:attrNameLst>
                                      </p:cBhvr>
                                      <p:tavLst>
                                        <p:tav tm="0">
                                          <p:val>
                                            <p:strVal val="4/3*#ppt_h"/>
                                          </p:val>
                                        </p:tav>
                                        <p:tav tm="100000">
                                          <p:val>
                                            <p:strVal val="#ppt_h"/>
                                          </p:val>
                                        </p:tav>
                                      </p:tavLst>
                                    </p:anim>
                                  </p:childTnLst>
                                </p:cTn>
                              </p:par>
                            </p:childTnLst>
                          </p:cTn>
                        </p:par>
                        <p:par>
                          <p:cTn id="22" fill="hold">
                            <p:stCondLst>
                              <p:cond delay="6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Ana María\Escritorio\Hermosos Wallpapers De Paisajes - Www.10Pixeles.jpg"/>
          <p:cNvPicPr>
            <a:picLocks noChangeAspect="1" noChangeArrowheads="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8" name="7 Imagen" descr="706c329b28a7ad873fd18e0fd15fea43.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755576" y="4657700"/>
            <a:ext cx="734481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Hasta muy cerca de la cascada no hay un río propiamente dicho sino riachuelos que serpentean sobre la planicie hasta confluir en la ladera desde donde cae el agua.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doors dir="vert"/>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4000" fill="hold"/>
                                        <p:tgtEl>
                                          <p:spTgt spid="10"/>
                                        </p:tgtEl>
                                        <p:attrNameLst>
                                          <p:attrName>ppt_w</p:attrName>
                                        </p:attrNameLst>
                                      </p:cBhvr>
                                      <p:tavLst>
                                        <p:tav tm="0">
                                          <p:val>
                                            <p:fltVal val="0"/>
                                          </p:val>
                                        </p:tav>
                                        <p:tav tm="100000">
                                          <p:val>
                                            <p:strVal val="#ppt_w"/>
                                          </p:val>
                                        </p:tav>
                                      </p:tavLst>
                                    </p:anim>
                                    <p:anim calcmode="lin" valueType="num">
                                      <p:cBhvr>
                                        <p:cTn id="8" dur="4000" fill="hold"/>
                                        <p:tgtEl>
                                          <p:spTgt spid="10"/>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heel(2)">
                                      <p:cBhvr>
                                        <p:cTn id="11" dur="4000"/>
                                        <p:tgtEl>
                                          <p:spTgt spid="10"/>
                                        </p:tgtEl>
                                      </p:cBhvr>
                                    </p:animEffect>
                                  </p:childTnLst>
                                </p:cTn>
                              </p:par>
                              <p:par>
                                <p:cTn id="12" presetID="42" presetClass="entr" presetSubtype="0" fill="hold" nodeType="withEffect">
                                  <p:stCondLst>
                                    <p:cond delay="20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4000"/>
                                        <p:tgtEl>
                                          <p:spTgt spid="8"/>
                                        </p:tgtEl>
                                      </p:cBhvr>
                                    </p:animEffect>
                                    <p:anim calcmode="lin" valueType="num">
                                      <p:cBhvr>
                                        <p:cTn id="15" dur="4000" fill="hold"/>
                                        <p:tgtEl>
                                          <p:spTgt spid="8"/>
                                        </p:tgtEl>
                                        <p:attrNameLst>
                                          <p:attrName>ppt_x</p:attrName>
                                        </p:attrNameLst>
                                      </p:cBhvr>
                                      <p:tavLst>
                                        <p:tav tm="0">
                                          <p:val>
                                            <p:strVal val="#ppt_x"/>
                                          </p:val>
                                        </p:tav>
                                        <p:tav tm="100000">
                                          <p:val>
                                            <p:strVal val="#ppt_x"/>
                                          </p:val>
                                        </p:tav>
                                      </p:tavLst>
                                    </p:anim>
                                    <p:anim calcmode="lin" valueType="num">
                                      <p:cBhvr>
                                        <p:cTn id="16" dur="4000" fill="hold"/>
                                        <p:tgtEl>
                                          <p:spTgt spid="8"/>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8"/>
                                        </p:tgtEl>
                                        <p:attrNameLst>
                                          <p:attrName>style.visibility</p:attrName>
                                        </p:attrNameLst>
                                      </p:cBhvr>
                                      <p:to>
                                        <p:strVal val="visible"/>
                                      </p:to>
                                    </p:set>
                                    <p:anim calcmode="lin" valueType="num">
                                      <p:cBhvr>
                                        <p:cTn id="19" dur="4000" fill="hold"/>
                                        <p:tgtEl>
                                          <p:spTgt spid="8"/>
                                        </p:tgtEl>
                                        <p:attrNameLst>
                                          <p:attrName>ppt_w</p:attrName>
                                        </p:attrNameLst>
                                      </p:cBhvr>
                                      <p:tavLst>
                                        <p:tav tm="0">
                                          <p:val>
                                            <p:strVal val="4/3*#ppt_w"/>
                                          </p:val>
                                        </p:tav>
                                        <p:tav tm="100000">
                                          <p:val>
                                            <p:strVal val="#ppt_w"/>
                                          </p:val>
                                        </p:tav>
                                      </p:tavLst>
                                    </p:anim>
                                    <p:anim calcmode="lin" valueType="num">
                                      <p:cBhvr>
                                        <p:cTn id="20" dur="4000" fill="hold"/>
                                        <p:tgtEl>
                                          <p:spTgt spid="8"/>
                                        </p:tgtEl>
                                        <p:attrNameLst>
                                          <p:attrName>ppt_h</p:attrName>
                                        </p:attrNameLst>
                                      </p:cBhvr>
                                      <p:tavLst>
                                        <p:tav tm="0">
                                          <p:val>
                                            <p:strVal val="4/3*#ppt_h"/>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1955, el letón </a:t>
            </a:r>
            <a:r>
              <a:rPr lang="es-ES" i="1" dirty="0" err="1" smtClean="0">
                <a:effectLst>
                  <a:glow rad="101600">
                    <a:srgbClr val="C00000">
                      <a:alpha val="60000"/>
                    </a:srgbClr>
                  </a:glow>
                  <a:outerShdw blurRad="38100" dist="38100" dir="2700000" algn="tl">
                    <a:srgbClr val="000000">
                      <a:alpha val="43137"/>
                    </a:srgbClr>
                  </a:outerShdw>
                </a:effectLst>
              </a:rPr>
              <a:t>Aleksandrs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Laime</a:t>
            </a:r>
            <a:r>
              <a:rPr lang="es-ES" i="1" dirty="0" smtClean="0">
                <a:effectLst>
                  <a:glow rad="101600">
                    <a:srgbClr val="C00000">
                      <a:alpha val="60000"/>
                    </a:srgbClr>
                  </a:glow>
                  <a:outerShdw blurRad="38100" dist="38100" dir="2700000" algn="tl">
                    <a:srgbClr val="000000">
                      <a:alpha val="43137"/>
                    </a:srgbClr>
                  </a:outerShdw>
                </a:effectLst>
              </a:rPr>
              <a:t> escaló 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y fue el primer explorador en llegar a ese río en el que confluyen los innumerables riachos y cursos de agua que alimentan la cascada, en la cima del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doors dir="vert"/>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childTnLst>
                                </p:cTn>
                              </p:par>
                              <p:par>
                                <p:cTn id="16" presetID="50" presetClass="entr" presetSubtype="0" decel="100000" fill="hold" nodeType="withEffect">
                                  <p:stCondLst>
                                    <p:cond delay="2000"/>
                                  </p:stCondLst>
                                  <p:childTnLst>
                                    <p:set>
                                      <p:cBhvr>
                                        <p:cTn id="17" dur="1" fill="hold">
                                          <p:stCondLst>
                                            <p:cond delay="0"/>
                                          </p:stCondLst>
                                        </p:cTn>
                                        <p:tgtEl>
                                          <p:spTgt spid="16"/>
                                        </p:tgtEl>
                                        <p:attrNameLst>
                                          <p:attrName>style.visibility</p:attrName>
                                        </p:attrNameLst>
                                      </p:cBhvr>
                                      <p:to>
                                        <p:strVal val="visible"/>
                                      </p:to>
                                    </p:set>
                                    <p:anim calcmode="lin" valueType="num">
                                      <p:cBhvr>
                                        <p:cTn id="18" dur="4000" fill="hold"/>
                                        <p:tgtEl>
                                          <p:spTgt spid="16"/>
                                        </p:tgtEl>
                                        <p:attrNameLst>
                                          <p:attrName>ppt_w</p:attrName>
                                        </p:attrNameLst>
                                      </p:cBhvr>
                                      <p:tavLst>
                                        <p:tav tm="0">
                                          <p:val>
                                            <p:strVal val="#ppt_w+.3"/>
                                          </p:val>
                                        </p:tav>
                                        <p:tav tm="100000">
                                          <p:val>
                                            <p:strVal val="#ppt_w"/>
                                          </p:val>
                                        </p:tav>
                                      </p:tavLst>
                                    </p:anim>
                                    <p:anim calcmode="lin" valueType="num">
                                      <p:cBhvr>
                                        <p:cTn id="19" dur="4000" fill="hold"/>
                                        <p:tgtEl>
                                          <p:spTgt spid="16"/>
                                        </p:tgtEl>
                                        <p:attrNameLst>
                                          <p:attrName>ppt_h</p:attrName>
                                        </p:attrNameLst>
                                      </p:cBhvr>
                                      <p:tavLst>
                                        <p:tav tm="0">
                                          <p:val>
                                            <p:strVal val="#ppt_h"/>
                                          </p:val>
                                        </p:tav>
                                        <p:tav tm="100000">
                                          <p:val>
                                            <p:strVal val="#ppt_h"/>
                                          </p:val>
                                        </p:tav>
                                      </p:tavLst>
                                    </p:anim>
                                    <p:animEffect transition="in" filter="fade">
                                      <p:cBhvr>
                                        <p:cTn id="20" dur="4000"/>
                                        <p:tgtEl>
                                          <p:spTgt spid="16"/>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755576" y="4657700"/>
            <a:ext cx="741682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Bautizó al río como “</a:t>
            </a:r>
            <a:r>
              <a:rPr lang="es-ES" i="1" dirty="0" err="1" smtClean="0">
                <a:effectLst>
                  <a:glow rad="101600">
                    <a:srgbClr val="C00000">
                      <a:alpha val="60000"/>
                    </a:srgbClr>
                  </a:glow>
                  <a:outerShdw blurRad="38100" dist="38100" dir="2700000" algn="tl">
                    <a:srgbClr val="000000">
                      <a:alpha val="43137"/>
                    </a:srgbClr>
                  </a:outerShdw>
                </a:effectLst>
              </a:rPr>
              <a:t>Gauja</a:t>
            </a:r>
            <a:r>
              <a:rPr lang="es-ES" i="1" dirty="0" smtClean="0">
                <a:effectLst>
                  <a:glow rad="101600">
                    <a:srgbClr val="C00000">
                      <a:alpha val="60000"/>
                    </a:srgbClr>
                  </a:glow>
                  <a:outerShdw blurRad="38100" dist="38100" dir="2700000" algn="tl">
                    <a:srgbClr val="000000">
                      <a:alpha val="43137"/>
                    </a:srgbClr>
                  </a:outerShdw>
                </a:effectLst>
              </a:rPr>
              <a:t>” (como un río del mismo </a:t>
            </a:r>
            <a:r>
              <a:rPr lang="es-ES" i="1" dirty="0" err="1" smtClean="0">
                <a:effectLst>
                  <a:glow rad="101600">
                    <a:srgbClr val="C00000">
                      <a:alpha val="60000"/>
                    </a:srgbClr>
                  </a:glow>
                  <a:outerShdw blurRad="38100" dist="38100" dir="2700000" algn="tl">
                    <a:srgbClr val="000000">
                      <a:alpha val="43137"/>
                    </a:srgbClr>
                  </a:outerShdw>
                </a:effectLst>
              </a:rPr>
              <a:t>nobre</a:t>
            </a:r>
            <a:r>
              <a:rPr lang="es-ES" i="1" dirty="0" smtClean="0">
                <a:effectLst>
                  <a:glow rad="101600">
                    <a:srgbClr val="C00000">
                      <a:alpha val="60000"/>
                    </a:srgbClr>
                  </a:glow>
                  <a:outerShdw blurRad="38100" dist="38100" dir="2700000" algn="tl">
                    <a:srgbClr val="000000">
                      <a:alpha val="43137"/>
                    </a:srgbClr>
                  </a:outerShdw>
                </a:effectLst>
              </a:rPr>
              <a:t> en Letonia), sin embargo, el nombre indígena del mismo, </a:t>
            </a:r>
            <a:r>
              <a:rPr lang="es-ES" i="1" dirty="0" err="1" smtClean="0">
                <a:effectLst>
                  <a:glow rad="101600">
                    <a:srgbClr val="C00000">
                      <a:alpha val="60000"/>
                    </a:srgbClr>
                  </a:glow>
                  <a:outerShdw blurRad="38100" dist="38100" dir="2700000" algn="tl">
                    <a:srgbClr val="000000">
                      <a:alpha val="43137"/>
                    </a:srgbClr>
                  </a:outerShdw>
                </a:effectLst>
              </a:rPr>
              <a:t>Kerepakupai</a:t>
            </a:r>
            <a:r>
              <a:rPr lang="es-ES" i="1" dirty="0" smtClean="0">
                <a:effectLst>
                  <a:glow rad="101600">
                    <a:srgbClr val="C00000">
                      <a:alpha val="60000"/>
                    </a:srgbClr>
                  </a:glow>
                  <a:outerShdw blurRad="38100" dist="38100" dir="2700000" algn="tl">
                    <a:srgbClr val="000000">
                      <a:alpha val="43137"/>
                    </a:srgbClr>
                  </a:outerShdw>
                </a:effectLst>
              </a:rPr>
              <a:t>, sigue siendo el más conocido.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24000">
        <p14:honeycomb/>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47" presetClass="entr" presetSubtype="0" fill="hold" nodeType="withEffect">
                                  <p:stCondLst>
                                    <p:cond delay="200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4000"/>
                                        <p:tgtEl>
                                          <p:spTgt spid="16"/>
                                        </p:tgtEl>
                                      </p:cBhvr>
                                    </p:animEffect>
                                    <p:anim calcmode="lin" valueType="num">
                                      <p:cBhvr>
                                        <p:cTn id="16" dur="4000" fill="hold"/>
                                        <p:tgtEl>
                                          <p:spTgt spid="16"/>
                                        </p:tgtEl>
                                        <p:attrNameLst>
                                          <p:attrName>ppt_x</p:attrName>
                                        </p:attrNameLst>
                                      </p:cBhvr>
                                      <p:tavLst>
                                        <p:tav tm="0">
                                          <p:val>
                                            <p:strVal val="#ppt_x"/>
                                          </p:val>
                                        </p:tav>
                                        <p:tav tm="100000">
                                          <p:val>
                                            <p:strVal val="#ppt_x"/>
                                          </p:val>
                                        </p:tav>
                                      </p:tavLst>
                                    </p:anim>
                                    <p:anim calcmode="lin" valueType="num">
                                      <p:cBhvr>
                                        <p:cTn id="17" dur="4000" fill="hold"/>
                                        <p:tgtEl>
                                          <p:spTgt spid="16"/>
                                        </p:tgtEl>
                                        <p:attrNameLst>
                                          <p:attrName>ppt_y</p:attrName>
                                        </p:attrNameLst>
                                      </p:cBhvr>
                                      <p:tavLst>
                                        <p:tav tm="0">
                                          <p:val>
                                            <p:strVal val="#ppt_y-.1"/>
                                          </p:val>
                                        </p:tav>
                                        <p:tav tm="100000">
                                          <p:val>
                                            <p:strVal val="#ppt_y"/>
                                          </p:val>
                                        </p:tav>
                                      </p:tavLst>
                                    </p:anim>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3999"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873724"/>
            <a:ext cx="8424936" cy="646331"/>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Laime</a:t>
            </a:r>
            <a:r>
              <a:rPr lang="es-ES" i="1" dirty="0" smtClean="0">
                <a:effectLst>
                  <a:glow rad="101600">
                    <a:srgbClr val="C00000">
                      <a:alpha val="60000"/>
                    </a:srgbClr>
                  </a:glow>
                  <a:outerShdw blurRad="38100" dist="38100" dir="2700000" algn="tl">
                    <a:srgbClr val="000000">
                      <a:alpha val="43137"/>
                    </a:srgbClr>
                  </a:outerShdw>
                </a:effectLst>
              </a:rPr>
              <a:t> también fue el primer europeo en recorrer un sendero que conduce desde el río </a:t>
            </a:r>
            <a:r>
              <a:rPr lang="es-ES" i="1" dirty="0" err="1" smtClean="0">
                <a:effectLst>
                  <a:glow rad="101600">
                    <a:srgbClr val="C00000">
                      <a:alpha val="60000"/>
                    </a:srgbClr>
                  </a:glow>
                  <a:outerShdw blurRad="38100" dist="38100" dir="2700000" algn="tl">
                    <a:srgbClr val="000000">
                      <a:alpha val="43137"/>
                    </a:srgbClr>
                  </a:outerShdw>
                </a:effectLst>
              </a:rPr>
              <a:t>Churún</a:t>
            </a:r>
            <a:r>
              <a:rPr lang="es-ES" i="1" dirty="0" smtClean="0">
                <a:effectLst>
                  <a:glow rad="101600">
                    <a:srgbClr val="C00000">
                      <a:alpha val="60000"/>
                    </a:srgbClr>
                  </a:glow>
                  <a:outerShdw blurRad="38100" dist="38100" dir="2700000" algn="tl">
                    <a:srgbClr val="000000">
                      <a:alpha val="43137"/>
                    </a:srgbClr>
                  </a:outerShdw>
                </a:effectLst>
              </a:rPr>
              <a:t>, en el valle de Canaima, hasta la base de las cataratas.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5"/>
                                        </p:tgtEl>
                                        <p:attrNameLst>
                                          <p:attrName>style.visibility</p:attrName>
                                        </p:attrNameLst>
                                      </p:cBhvr>
                                      <p:to>
                                        <p:strVal val="visible"/>
                                      </p:to>
                                    </p:set>
                                    <p:anim calcmode="lin" valueType="num">
                                      <p:cBhvr>
                                        <p:cTn id="17" dur="4000" fill="hold"/>
                                        <p:tgtEl>
                                          <p:spTgt spid="15"/>
                                        </p:tgtEl>
                                        <p:attrNameLst>
                                          <p:attrName>ppt_w</p:attrName>
                                        </p:attrNameLst>
                                      </p:cBhvr>
                                      <p:tavLst>
                                        <p:tav tm="0">
                                          <p:val>
                                            <p:strVal val="4/3*#ppt_w"/>
                                          </p:val>
                                        </p:tav>
                                        <p:tav tm="100000">
                                          <p:val>
                                            <p:strVal val="#ppt_w"/>
                                          </p:val>
                                        </p:tav>
                                      </p:tavLst>
                                    </p:anim>
                                    <p:anim calcmode="lin" valueType="num">
                                      <p:cBhvr>
                                        <p:cTn id="18" dur="4000" fill="hold"/>
                                        <p:tgtEl>
                                          <p:spTgt spid="15"/>
                                        </p:tgtEl>
                                        <p:attrNameLst>
                                          <p:attrName>ppt_h</p:attrName>
                                        </p:attrNameLst>
                                      </p:cBhvr>
                                      <p:tavLst>
                                        <p:tav tm="0">
                                          <p:val>
                                            <p:strVal val="4/3*#ppt_h"/>
                                          </p:val>
                                        </p:tav>
                                        <p:tav tm="100000">
                                          <p:val>
                                            <p:strVal val="#ppt_h"/>
                                          </p:val>
                                        </p:tav>
                                      </p:tavLst>
                                    </p:anim>
                                  </p:childTnLst>
                                </p:cTn>
                              </p:par>
                              <p:par>
                                <p:cTn id="19" presetID="10" presetClass="entr" presetSubtype="0" fill="hold" nodeType="withEffect">
                                  <p:stCondLst>
                                    <p:cond delay="200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4000"/>
                                        <p:tgtEl>
                                          <p:spTgt spid="16"/>
                                        </p:tgtEl>
                                      </p:cBhvr>
                                    </p:animEffect>
                                  </p:childTnLst>
                                </p:cTn>
                              </p:par>
                              <p:par>
                                <p:cTn id="22" presetID="23" presetClass="entr" presetSubtype="288" fill="hold" nodeType="withEffect">
                                  <p:stCondLst>
                                    <p:cond delay="20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4000" fill="hold"/>
                                        <p:tgtEl>
                                          <p:spTgt spid="16"/>
                                        </p:tgtEl>
                                        <p:attrNameLst>
                                          <p:attrName>ppt_w</p:attrName>
                                        </p:attrNameLst>
                                      </p:cBhvr>
                                      <p:tavLst>
                                        <p:tav tm="0">
                                          <p:val>
                                            <p:strVal val="4/3*#ppt_w"/>
                                          </p:val>
                                        </p:tav>
                                        <p:tav tm="100000">
                                          <p:val>
                                            <p:strVal val="#ppt_w"/>
                                          </p:val>
                                        </p:tav>
                                      </p:tavLst>
                                    </p:anim>
                                    <p:anim calcmode="lin" valueType="num">
                                      <p:cBhvr>
                                        <p:cTn id="25" dur="4000" fill="hold"/>
                                        <p:tgtEl>
                                          <p:spTgt spid="16"/>
                                        </p:tgtEl>
                                        <p:attrNameLst>
                                          <p:attrName>ppt_h</p:attrName>
                                        </p:attrNameLst>
                                      </p:cBhvr>
                                      <p:tavLst>
                                        <p:tav tm="0">
                                          <p:val>
                                            <p:strVal val="4/3*#ppt_h"/>
                                          </p:val>
                                        </p:tav>
                                        <p:tav tm="100000">
                                          <p:val>
                                            <p:strVal val="#ppt_h"/>
                                          </p:val>
                                        </p:tav>
                                      </p:tavLst>
                                    </p:anim>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5.jpg"/>
          <p:cNvPicPr>
            <a:picLocks noChangeAspect="1"/>
          </p:cNvPicPr>
          <p:nvPr/>
        </p:nvPicPr>
        <p:blipFill>
          <a:blip r:embed="rId3" cstate="print"/>
          <a:stretch>
            <a:fillRect/>
          </a:stretch>
        </p:blipFill>
        <p:spPr bwMode="auto">
          <a:xfrm flipH="1">
            <a:off x="0" y="0"/>
            <a:ext cx="9144000" cy="5715000"/>
          </a:xfrm>
          <a:prstGeom prst="rect">
            <a:avLst/>
          </a:prstGeom>
          <a:noFill/>
          <a:ln w="9525">
            <a:noFill/>
            <a:miter lim="800000"/>
            <a:headEnd/>
            <a:tailEnd/>
          </a:ln>
        </p:spPr>
      </p:pic>
      <p:pic>
        <p:nvPicPr>
          <p:cNvPr id="9" name="8 Imagen" descr="178179_maskonur.jpg"/>
          <p:cNvPicPr>
            <a:picLocks noGrp="1" noChangeAspect="1"/>
          </p:cNvPicPr>
          <p:nvPr isPhoto="1"/>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467544"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valle se puede llegar al Salto del Ángel en avioneta, sobrevolando el Cañón del Diablo formado por las aguas del río </a:t>
            </a:r>
            <a:r>
              <a:rPr lang="es-ES" i="1" dirty="0" err="1" smtClean="0">
                <a:effectLst>
                  <a:glow rad="101600">
                    <a:srgbClr val="C00000">
                      <a:alpha val="60000"/>
                    </a:srgbClr>
                  </a:glow>
                  <a:outerShdw blurRad="38100" dist="38100" dir="2700000" algn="tl">
                    <a:srgbClr val="000000">
                      <a:alpha val="43137"/>
                    </a:srgbClr>
                  </a:outerShdw>
                </a:effectLst>
              </a:rPr>
              <a:t>Churún</a:t>
            </a:r>
            <a:r>
              <a:rPr lang="es-ES" i="1" dirty="0" smtClean="0">
                <a:effectLst>
                  <a:glow rad="101600">
                    <a:srgbClr val="C00000">
                      <a:alpha val="60000"/>
                    </a:srgbClr>
                  </a:glow>
                  <a:outerShdw blurRad="38100" dist="38100" dir="2700000" algn="tl">
                    <a:srgbClr val="000000">
                      <a:alpha val="43137"/>
                    </a:srgbClr>
                  </a:outerShdw>
                </a:effectLst>
              </a:rPr>
              <a:t>, hasta llegar al Salto Ángel, o remontando el río a bordo de una curiara (un tipo de canoa indígena).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prism isInverted="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933556.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78491_maskonur-woda-kwiatki.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873724"/>
            <a:ext cx="820891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imposible no conmoverse ante la magnificencia de este lugar, es imposible no sentir que se está ante un espectáculo natural absolutamente maravilloso.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4000" fill="hold"/>
                                        <p:tgtEl>
                                          <p:spTgt spid="6"/>
                                        </p:tgtEl>
                                        <p:attrNameLst>
                                          <p:attrName>ppt_w</p:attrName>
                                        </p:attrNameLst>
                                      </p:cBhvr>
                                      <p:tavLst>
                                        <p:tav tm="0">
                                          <p:val>
                                            <p:strVal val="4/3*#ppt_w"/>
                                          </p:val>
                                        </p:tav>
                                        <p:tav tm="100000">
                                          <p:val>
                                            <p:strVal val="#ppt_w"/>
                                          </p:val>
                                        </p:tav>
                                      </p:tavLst>
                                    </p:anim>
                                    <p:anim calcmode="lin" valueType="num">
                                      <p:cBhvr>
                                        <p:cTn id="15" dur="4000" fill="hold"/>
                                        <p:tgtEl>
                                          <p:spTgt spid="6"/>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4000"/>
                                        <p:tgtEl>
                                          <p:spTgt spid="6"/>
                                        </p:tgtEl>
                                      </p:cBhvr>
                                    </p:animEffect>
                                    <p:anim calcmode="lin" valueType="num">
                                      <p:cBhvr>
                                        <p:cTn id="19" dur="4000" fill="hold"/>
                                        <p:tgtEl>
                                          <p:spTgt spid="6"/>
                                        </p:tgtEl>
                                        <p:attrNameLst>
                                          <p:attrName>ppt_x</p:attrName>
                                        </p:attrNameLst>
                                      </p:cBhvr>
                                      <p:tavLst>
                                        <p:tav tm="0">
                                          <p:val>
                                            <p:strVal val="#ppt_x"/>
                                          </p:val>
                                        </p:tav>
                                        <p:tav tm="100000">
                                          <p:val>
                                            <p:strVal val="#ppt_x"/>
                                          </p:val>
                                        </p:tav>
                                      </p:tavLst>
                                    </p:anim>
                                    <p:anim calcmode="lin" valueType="num">
                                      <p:cBhvr>
                                        <p:cTn id="20" dur="400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9" name="8 Imagen" descr="195762.jpg"/>
          <p:cNvPicPr>
            <a:picLocks noChangeAspect="1"/>
          </p:cNvPicPr>
          <p:nvPr/>
        </p:nvPicPr>
        <p:blipFill>
          <a:blip r:embed="rId2" cstate="print"/>
          <a:stretch>
            <a:fillRect/>
          </a:stretch>
        </p:blipFill>
        <p:spPr bwMode="auto">
          <a:xfrm>
            <a:off x="0" y="0"/>
            <a:ext cx="9144000" cy="5707063"/>
          </a:xfrm>
          <a:prstGeom prst="rect">
            <a:avLst/>
          </a:prstGeom>
          <a:noFill/>
          <a:ln w="9525">
            <a:noFill/>
            <a:miter lim="800000"/>
            <a:headEnd/>
            <a:tailEnd/>
          </a:ln>
        </p:spPr>
      </p:pic>
      <p:sp>
        <p:nvSpPr>
          <p:cNvPr id="5" name="4 CuadroTexto"/>
          <p:cNvSpPr txBox="1"/>
          <p:nvPr/>
        </p:nvSpPr>
        <p:spPr>
          <a:xfrm>
            <a:off x="395536" y="4585692"/>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el Salto Ángel es la cascada más famosa, a lo largo de todo el cortante del </a:t>
            </a:r>
            <a:r>
              <a:rPr lang="es-ES" i="1" dirty="0" err="1" smtClean="0">
                <a:effectLst>
                  <a:glow rad="101600">
                    <a:srgbClr val="C00000">
                      <a:alpha val="60000"/>
                    </a:srgbClr>
                  </a:glow>
                  <a:outerShdw blurRad="38100" dist="38100" dir="2700000" algn="tl">
                    <a:srgbClr val="000000">
                      <a:alpha val="43137"/>
                    </a:srgbClr>
                  </a:outerShdw>
                </a:effectLst>
              </a:rPr>
              <a:t>Auyantepuy</a:t>
            </a:r>
            <a:r>
              <a:rPr lang="es-ES" i="1" dirty="0" smtClean="0">
                <a:effectLst>
                  <a:glow rad="101600">
                    <a:srgbClr val="C00000">
                      <a:alpha val="60000"/>
                    </a:srgbClr>
                  </a:glow>
                  <a:outerShdw blurRad="38100" dist="38100" dir="2700000" algn="tl">
                    <a:srgbClr val="000000">
                      <a:alpha val="43137"/>
                    </a:srgbClr>
                  </a:outerShdw>
                </a:effectLst>
              </a:rPr>
              <a:t> manan magníficas caídas de agua que se precipitan al vacío envueltas en nubes de vapor.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26000">
        <p:comb/>
      </p:transition>
    </mc:Choice>
    <mc:Fallback>
      <p:transition spd="slow" advTm="26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42"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anim calcmode="lin" valueType="num">
                                      <p:cBhvr>
                                        <p:cTn id="11" dur="4000" fill="hold"/>
                                        <p:tgtEl>
                                          <p:spTgt spid="4"/>
                                        </p:tgtEl>
                                        <p:attrNameLst>
                                          <p:attrName>ppt_x</p:attrName>
                                        </p:attrNameLst>
                                      </p:cBhvr>
                                      <p:tavLst>
                                        <p:tav tm="0">
                                          <p:val>
                                            <p:strVal val="#ppt_x"/>
                                          </p:val>
                                        </p:tav>
                                        <p:tav tm="100000">
                                          <p:val>
                                            <p:strVal val="#ppt_x"/>
                                          </p:val>
                                        </p:tav>
                                      </p:tavLst>
                                    </p:anim>
                                    <p:anim calcmode="lin" valueType="num">
                                      <p:cBhvr>
                                        <p:cTn id="12" dur="4000" fill="hold"/>
                                        <p:tgtEl>
                                          <p:spTgt spid="4"/>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4000"/>
                                        <p:tgtEl>
                                          <p:spTgt spid="9"/>
                                        </p:tgtEl>
                                      </p:cBhvr>
                                    </p:animEffect>
                                  </p:childTnLst>
                                </p:cTn>
                              </p:par>
                              <p:par>
                                <p:cTn id="16" presetID="47" presetClass="entr" presetSubtype="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4000"/>
                                        <p:tgtEl>
                                          <p:spTgt spid="9"/>
                                        </p:tgtEl>
                                      </p:cBhvr>
                                    </p:animEffect>
                                    <p:anim calcmode="lin" valueType="num">
                                      <p:cBhvr>
                                        <p:cTn id="19" dur="4000" fill="hold"/>
                                        <p:tgtEl>
                                          <p:spTgt spid="9"/>
                                        </p:tgtEl>
                                        <p:attrNameLst>
                                          <p:attrName>ppt_x</p:attrName>
                                        </p:attrNameLst>
                                      </p:cBhvr>
                                      <p:tavLst>
                                        <p:tav tm="0">
                                          <p:val>
                                            <p:strVal val="#ppt_x"/>
                                          </p:val>
                                        </p:tav>
                                        <p:tav tm="100000">
                                          <p:val>
                                            <p:strVal val="#ppt_x"/>
                                          </p:val>
                                        </p:tav>
                                      </p:tavLst>
                                    </p:anim>
                                    <p:anim calcmode="lin" valueType="num">
                                      <p:cBhvr>
                                        <p:cTn id="20" dur="4000" fill="hold"/>
                                        <p:tgtEl>
                                          <p:spTgt spid="9"/>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cstate="print"/>
          <a:stretch>
            <a:fillRect/>
          </a:stretch>
        </p:blipFill>
        <p:spPr bwMode="auto">
          <a:xfrm flipH="1">
            <a:off x="-540568" y="0"/>
            <a:ext cx="10153128" cy="5715000"/>
          </a:xfrm>
          <a:prstGeom prst="rect">
            <a:avLst/>
          </a:prstGeom>
          <a:noFill/>
          <a:ln w="9525">
            <a:noFill/>
            <a:miter lim="800000"/>
            <a:headEnd/>
            <a:tailEnd/>
          </a:ln>
        </p:spPr>
      </p:pic>
      <p:pic>
        <p:nvPicPr>
          <p:cNvPr id="15" name="14 Imagen" descr="32 fiordos-noruegos7.jpg"/>
          <p:cNvPicPr>
            <a:picLocks noChangeAspect="1"/>
          </p:cNvPicPr>
          <p:nvPr/>
        </p:nvPicPr>
        <p:blipFill>
          <a:blip r:embed="rId2" cstate="print"/>
          <a:stretch>
            <a:fillRect/>
          </a:stretch>
        </p:blipFill>
        <p:spPr bwMode="auto">
          <a:xfrm>
            <a:off x="-540568" y="0"/>
            <a:ext cx="10153128" cy="5715000"/>
          </a:xfrm>
          <a:prstGeom prst="rect">
            <a:avLst/>
          </a:prstGeom>
          <a:noFill/>
          <a:ln w="9525">
            <a:noFill/>
            <a:miter lim="800000"/>
            <a:headEnd/>
            <a:tailEnd/>
          </a:ln>
        </p:spPr>
      </p:pic>
      <p:sp>
        <p:nvSpPr>
          <p:cNvPr id="5" name="4 CuadroTexto"/>
          <p:cNvSpPr txBox="1"/>
          <p:nvPr/>
        </p:nvSpPr>
        <p:spPr>
          <a:xfrm>
            <a:off x="467544"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Canaima, el más grande y uno de los más sobresalientes del Sistema de Parques Nacionales de Venezuela, fue decretado el 12 de junio de 1962. Ocupa una superficie de 3.000.000 hectáreas.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Rectángulo"/>
          <p:cNvSpPr/>
          <p:nvPr/>
        </p:nvSpPr>
        <p:spPr>
          <a:xfrm>
            <a:off x="1043608" y="1273324"/>
            <a:ext cx="5852885" cy="646331"/>
          </a:xfrm>
          <a:prstGeom prst="rect">
            <a:avLst/>
          </a:prstGeom>
          <a:noFill/>
        </p:spPr>
        <p:txBody>
          <a:bodyPr wrap="none" lIns="91440" tIns="45720" rIns="91440" bIns="45720">
            <a:spAutoFit/>
            <a:scene3d>
              <a:camera prst="perspectiveRelaxedModerately"/>
              <a:lightRig rig="threePt" dir="t"/>
            </a:scene3d>
            <a:sp3d extrusionH="57150">
              <a:bevelT w="38100" h="38100" prst="angle"/>
            </a:sp3d>
          </a:bodyPr>
          <a:lstStyle/>
          <a:p>
            <a:pPr algn="ctr"/>
            <a:r>
              <a:rPr lang="es-ES" sz="3600" b="1" cap="none" spc="0"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reflection blurRad="6350" stA="60000" endA="900" endPos="58000" dir="5400000" sy="-100000" algn="bl" rotWithShape="0"/>
                </a:effectLst>
              </a:rPr>
              <a:t>Parque Nacional Canaima</a:t>
            </a:r>
            <a:endParaRPr lang="es-ES" sz="3600" b="1" cap="none" spc="0"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3000">
        <p:comb/>
      </p:transition>
    </mc:Choice>
    <mc:Fallback>
      <p:transition spd="slow" advTm="3300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childTnLst>
                                </p:cTn>
                              </p:par>
                            </p:childTnLst>
                          </p:cTn>
                        </p:par>
                        <p:par>
                          <p:cTn id="19" fill="hold">
                            <p:stCondLst>
                              <p:cond delay="6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p:stCondLst>
                              <p:cond delay="8000"/>
                            </p:stCondLst>
                            <p:childTnLst>
                              <p:par>
                                <p:cTn id="25" presetID="23" presetClass="exit" presetSubtype="16" fill="hold" grpId="1" nodeType="afterEffect">
                                  <p:stCondLst>
                                    <p:cond delay="2500"/>
                                  </p:stCondLst>
                                  <p:childTnLst>
                                    <p:anim calcmode="lin" valueType="num">
                                      <p:cBhvr>
                                        <p:cTn id="26" dur="3000"/>
                                        <p:tgtEl>
                                          <p:spTgt spid="6"/>
                                        </p:tgtEl>
                                        <p:attrNameLst>
                                          <p:attrName>ppt_w</p:attrName>
                                        </p:attrNameLst>
                                      </p:cBhvr>
                                      <p:tavLst>
                                        <p:tav tm="0">
                                          <p:val>
                                            <p:strVal val="ppt_w"/>
                                          </p:val>
                                        </p:tav>
                                        <p:tav tm="100000">
                                          <p:val>
                                            <p:strVal val="4*ppt_w"/>
                                          </p:val>
                                        </p:tav>
                                      </p:tavLst>
                                    </p:anim>
                                    <p:anim calcmode="lin" valueType="num">
                                      <p:cBhvr>
                                        <p:cTn id="27" dur="3000"/>
                                        <p:tgtEl>
                                          <p:spTgt spid="6"/>
                                        </p:tgtEl>
                                        <p:attrNameLst>
                                          <p:attrName>ppt_h</p:attrName>
                                        </p:attrNameLst>
                                      </p:cBhvr>
                                      <p:tavLst>
                                        <p:tav tm="0">
                                          <p:val>
                                            <p:strVal val="ppt_h"/>
                                          </p:val>
                                        </p:tav>
                                        <p:tav tm="100000">
                                          <p:val>
                                            <p:strVal val="4*ppt_h"/>
                                          </p:val>
                                        </p:tav>
                                      </p:tavLst>
                                    </p:anim>
                                    <p:set>
                                      <p:cBhvr>
                                        <p:cTn id="28" dur="1" fill="hold">
                                          <p:stCondLst>
                                            <p:cond delay="2999"/>
                                          </p:stCondLst>
                                        </p:cTn>
                                        <p:tgtEl>
                                          <p:spTgt spid="6"/>
                                        </p:tgtEl>
                                        <p:attrNameLst>
                                          <p:attrName>style.visibility</p:attrName>
                                        </p:attrNameLst>
                                      </p:cBhvr>
                                      <p:to>
                                        <p:strVal val="hidden"/>
                                      </p:to>
                                    </p:set>
                                  </p:childTnLst>
                                </p:cTn>
                              </p:par>
                              <p:par>
                                <p:cTn id="29" presetID="52" presetClass="exit" presetSubtype="0" fill="hold" grpId="2" nodeType="withEffect">
                                  <p:stCondLst>
                                    <p:cond delay="2500"/>
                                  </p:stCondLst>
                                  <p:childTnLst>
                                    <p:animScale>
                                      <p:cBhvr>
                                        <p:cTn id="30" dur="3000" accel="50000">
                                          <p:stCondLst>
                                            <p:cond delay="0"/>
                                          </p:stCondLst>
                                        </p:cTn>
                                        <p:tgtEl>
                                          <p:spTgt spid="6"/>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31" dur="3000" accel="50000">
                                          <p:stCondLst>
                                            <p:cond delay="0"/>
                                          </p:stCondLst>
                                        </p:cTn>
                                        <p:tgtEl>
                                          <p:spTgt spid="6"/>
                                        </p:tgtEl>
                                        <p:attrNameLst>
                                          <p:attrName>ppt_x</p:attrName>
                                          <p:attrName>ppt_y</p:attrName>
                                        </p:attrNameLst>
                                      </p:cBhvr>
                                    </p:animMotion>
                                    <p:animEffect transition="out" filter="fade">
                                      <p:cBhvr>
                                        <p:cTn id="32" dur="3000"/>
                                        <p:tgtEl>
                                          <p:spTgt spid="6"/>
                                        </p:tgtEl>
                                      </p:cBhvr>
                                    </p:animEffect>
                                    <p:set>
                                      <p:cBhvr>
                                        <p:cTn id="33" dur="1" fill="hold">
                                          <p:stCondLst>
                                            <p:cond delay="2999"/>
                                          </p:stCondLst>
                                        </p:cTn>
                                        <p:tgtEl>
                                          <p:spTgt spid="6"/>
                                        </p:tgtEl>
                                        <p:attrNameLst>
                                          <p:attrName>style.visibility</p:attrName>
                                        </p:attrNameLst>
                                      </p:cBhvr>
                                      <p:to>
                                        <p:strVal val="hidden"/>
                                      </p:to>
                                    </p:set>
                                  </p:childTnLst>
                                </p:cTn>
                              </p:par>
                              <p:par>
                                <p:cTn id="34" presetID="40" presetClass="entr" presetSubtype="0" fill="hold" grpId="0" nodeType="withEffect">
                                  <p:stCondLst>
                                    <p:cond delay="2500"/>
                                  </p:stCondLst>
                                  <p:iterate type="lt">
                                    <p:tmPct val="10000"/>
                                  </p:iterate>
                                  <p:childTnLst>
                                    <p:set>
                                      <p:cBhvr>
                                        <p:cTn id="35" dur="1" fill="hold">
                                          <p:stCondLst>
                                            <p:cond delay="0"/>
                                          </p:stCondLst>
                                        </p:cTn>
                                        <p:tgtEl>
                                          <p:spTgt spid="5"/>
                                        </p:tgtEl>
                                        <p:attrNameLst>
                                          <p:attrName>style.visibility</p:attrName>
                                        </p:attrNameLst>
                                      </p:cBhvr>
                                      <p:to>
                                        <p:strVal val="visible"/>
                                      </p:to>
                                    </p:set>
                                    <p:animEffect transition="in" filter="fade">
                                      <p:cBhvr>
                                        <p:cTn id="36" dur="1000"/>
                                        <p:tgtEl>
                                          <p:spTgt spid="5"/>
                                        </p:tgtEl>
                                      </p:cBhvr>
                                    </p:animEffect>
                                    <p:anim calcmode="lin" valueType="num">
                                      <p:cBhvr>
                                        <p:cTn id="37" dur="1000" fill="hold"/>
                                        <p:tgtEl>
                                          <p:spTgt spid="5"/>
                                        </p:tgtEl>
                                        <p:attrNameLst>
                                          <p:attrName>ppt_x</p:attrName>
                                        </p:attrNameLst>
                                      </p:cBhvr>
                                      <p:tavLst>
                                        <p:tav tm="0">
                                          <p:val>
                                            <p:strVal val="#ppt_x-.1"/>
                                          </p:val>
                                        </p:tav>
                                        <p:tav tm="100000">
                                          <p:val>
                                            <p:strVal val="#ppt_x"/>
                                          </p:val>
                                        </p:tav>
                                      </p:tavLst>
                                    </p:anim>
                                    <p:anim calcmode="lin" valueType="num">
                                      <p:cBhvr>
                                        <p:cTn id="3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6" grpId="1"/>
      <p:bldP spid="6" grpId="2"/>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80px-Jardin_Majorelle_25.03.2011_18-30-28.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Canaima ubicación, al sur-oeste del rio Orinoco, en la región fisiográfica conocida como tierras altas de Guayana, en jurisdicción de los Distritos Piar y </a:t>
            </a:r>
            <a:r>
              <a:rPr lang="es-ES" i="1" dirty="0" err="1" smtClean="0">
                <a:effectLst>
                  <a:glow rad="101600">
                    <a:srgbClr val="C00000">
                      <a:alpha val="60000"/>
                    </a:srgbClr>
                  </a:glow>
                  <a:outerShdw blurRad="38100" dist="38100" dir="2700000" algn="tl">
                    <a:srgbClr val="000000">
                      <a:alpha val="43137"/>
                    </a:srgbClr>
                  </a:outerShdw>
                </a:effectLst>
              </a:rPr>
              <a:t>Roscio</a:t>
            </a:r>
            <a:r>
              <a:rPr lang="es-ES" i="1" dirty="0" smtClean="0">
                <a:effectLst>
                  <a:glow rad="101600">
                    <a:srgbClr val="C00000">
                      <a:alpha val="60000"/>
                    </a:srgbClr>
                  </a:glow>
                  <a:outerShdw blurRad="38100" dist="38100" dir="2700000" algn="tl">
                    <a:srgbClr val="000000">
                      <a:alpha val="43137"/>
                    </a:srgbClr>
                  </a:outerShdw>
                </a:effectLst>
              </a:rPr>
              <a:t> del Estado Bolívar.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warp dir="in"/>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10" presetClass="entr" presetSubtype="0" fill="hold" nodeType="withEffect">
                                  <p:stCondLst>
                                    <p:cond delay="25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childTnLst>
                                </p:cTn>
                              </p:par>
                              <p:par>
                                <p:cTn id="15" presetID="50" presetClass="entr" presetSubtype="0" decel="100000" fill="hold" nodeType="withEffect">
                                  <p:stCondLst>
                                    <p:cond delay="2500"/>
                                  </p:stCondLst>
                                  <p:childTnLst>
                                    <p:set>
                                      <p:cBhvr>
                                        <p:cTn id="16" dur="1" fill="hold">
                                          <p:stCondLst>
                                            <p:cond delay="0"/>
                                          </p:stCondLst>
                                        </p:cTn>
                                        <p:tgtEl>
                                          <p:spTgt spid="13"/>
                                        </p:tgtEl>
                                        <p:attrNameLst>
                                          <p:attrName>style.visibility</p:attrName>
                                        </p:attrNameLst>
                                      </p:cBhvr>
                                      <p:to>
                                        <p:strVal val="visible"/>
                                      </p:to>
                                    </p:set>
                                    <p:anim calcmode="lin" valueType="num">
                                      <p:cBhvr>
                                        <p:cTn id="17" dur="4000" fill="hold"/>
                                        <p:tgtEl>
                                          <p:spTgt spid="13"/>
                                        </p:tgtEl>
                                        <p:attrNameLst>
                                          <p:attrName>ppt_w</p:attrName>
                                        </p:attrNameLst>
                                      </p:cBhvr>
                                      <p:tavLst>
                                        <p:tav tm="0">
                                          <p:val>
                                            <p:strVal val="#ppt_w+.3"/>
                                          </p:val>
                                        </p:tav>
                                        <p:tav tm="100000">
                                          <p:val>
                                            <p:strVal val="#ppt_w"/>
                                          </p:val>
                                        </p:tav>
                                      </p:tavLst>
                                    </p:anim>
                                    <p:anim calcmode="lin" valueType="num">
                                      <p:cBhvr>
                                        <p:cTn id="18" dur="4000" fill="hold"/>
                                        <p:tgtEl>
                                          <p:spTgt spid="13"/>
                                        </p:tgtEl>
                                        <p:attrNameLst>
                                          <p:attrName>ppt_h</p:attrName>
                                        </p:attrNameLst>
                                      </p:cBhvr>
                                      <p:tavLst>
                                        <p:tav tm="0">
                                          <p:val>
                                            <p:strVal val="#ppt_h"/>
                                          </p:val>
                                        </p:tav>
                                        <p:tav tm="100000">
                                          <p:val>
                                            <p:strVal val="#ppt_h"/>
                                          </p:val>
                                        </p:tav>
                                      </p:tavLst>
                                    </p:anim>
                                    <p:animEffect transition="in" filter="fade">
                                      <p:cBhvr>
                                        <p:cTn id="19" dur="4000"/>
                                        <p:tgtEl>
                                          <p:spTgt spid="13"/>
                                        </p:tgtEl>
                                      </p:cBhvr>
                                    </p:animEffect>
                                  </p:childTnLst>
                                </p:cTn>
                              </p:par>
                            </p:childTnLst>
                          </p:cTn>
                        </p:par>
                        <p:par>
                          <p:cTn id="20" fill="hold">
                            <p:stCondLst>
                              <p:cond delay="65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611560"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relieve presenta características notables y cuenta con elementos únicos de grandiosidad y belleza, no sólo en el país sino también en el resto del mundo. El área del Parque forma parte, desde el punto de vista geológico, del Escudo Guayanés, cuyas rocas son las más antiguas de todo el país.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6000">
        <p14:warp dir="in"/>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4000"/>
                                        <p:tgtEl>
                                          <p:spTgt spid="8"/>
                                        </p:tgtEl>
                                      </p:cBhvr>
                                    </p:animEffect>
                                  </p:childTnLst>
                                </p:cTn>
                              </p:par>
                              <p:par>
                                <p:cTn id="8" presetID="23" presetClass="entr" presetSubtype="27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4000" fill="hold"/>
                                        <p:tgtEl>
                                          <p:spTgt spid="8"/>
                                        </p:tgtEl>
                                        <p:attrNameLst>
                                          <p:attrName>ppt_w</p:attrName>
                                        </p:attrNameLst>
                                      </p:cBhvr>
                                      <p:tavLst>
                                        <p:tav tm="0">
                                          <p:val>
                                            <p:strVal val="2/3*#ppt_w"/>
                                          </p:val>
                                        </p:tav>
                                        <p:tav tm="100000">
                                          <p:val>
                                            <p:strVal val="#ppt_w"/>
                                          </p:val>
                                        </p:tav>
                                      </p:tavLst>
                                    </p:anim>
                                    <p:anim calcmode="lin" valueType="num">
                                      <p:cBhvr>
                                        <p:cTn id="11" dur="4000" fill="hold"/>
                                        <p:tgtEl>
                                          <p:spTgt spid="8"/>
                                        </p:tgtEl>
                                        <p:attrNameLst>
                                          <p:attrName>ppt_h</p:attrName>
                                        </p:attrNameLst>
                                      </p:cBhvr>
                                      <p:tavLst>
                                        <p:tav tm="0">
                                          <p:val>
                                            <p:strVal val="2/3*#ppt_h"/>
                                          </p:val>
                                        </p:tav>
                                        <p:tav tm="100000">
                                          <p:val>
                                            <p:strVal val="#ppt_h"/>
                                          </p:val>
                                        </p:tav>
                                      </p:tavLst>
                                    </p:anim>
                                  </p:childTnLst>
                                </p:cTn>
                              </p:par>
                              <p:par>
                                <p:cTn id="12" presetID="23" presetClass="exit" presetSubtype="16" fill="hold" nodeType="withEffect">
                                  <p:stCondLst>
                                    <p:cond delay="2000"/>
                                  </p:stCondLst>
                                  <p:childTnLst>
                                    <p:anim calcmode="lin" valueType="num">
                                      <p:cBhvr>
                                        <p:cTn id="13" dur="4000"/>
                                        <p:tgtEl>
                                          <p:spTgt spid="8"/>
                                        </p:tgtEl>
                                        <p:attrNameLst>
                                          <p:attrName>ppt_w</p:attrName>
                                        </p:attrNameLst>
                                      </p:cBhvr>
                                      <p:tavLst>
                                        <p:tav tm="0">
                                          <p:val>
                                            <p:strVal val="ppt_w"/>
                                          </p:val>
                                        </p:tav>
                                        <p:tav tm="100000">
                                          <p:val>
                                            <p:strVal val="4*ppt_w"/>
                                          </p:val>
                                        </p:tav>
                                      </p:tavLst>
                                    </p:anim>
                                    <p:anim calcmode="lin" valueType="num">
                                      <p:cBhvr>
                                        <p:cTn id="14" dur="4000"/>
                                        <p:tgtEl>
                                          <p:spTgt spid="8"/>
                                        </p:tgtEl>
                                        <p:attrNameLst>
                                          <p:attrName>ppt_h</p:attrName>
                                        </p:attrNameLst>
                                      </p:cBhvr>
                                      <p:tavLst>
                                        <p:tav tm="0">
                                          <p:val>
                                            <p:strVal val="ppt_h"/>
                                          </p:val>
                                        </p:tav>
                                        <p:tav tm="100000">
                                          <p:val>
                                            <p:strVal val="4*ppt_h"/>
                                          </p:val>
                                        </p:tav>
                                      </p:tavLst>
                                    </p:anim>
                                    <p:set>
                                      <p:cBhvr>
                                        <p:cTn id="15" dur="1" fill="hold">
                                          <p:stCondLst>
                                            <p:cond delay="3999"/>
                                          </p:stCondLst>
                                        </p:cTn>
                                        <p:tgtEl>
                                          <p:spTgt spid="8"/>
                                        </p:tgtEl>
                                        <p:attrNameLst>
                                          <p:attrName>style.visibility</p:attrName>
                                        </p:attrNameLst>
                                      </p:cBhvr>
                                      <p:to>
                                        <p:strVal val="hidden"/>
                                      </p:to>
                                    </p:set>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par>
                                <p:cTn id="19" presetID="23" presetClass="entr" presetSubtype="288"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33_l.jpg"/>
          <p:cNvPicPr>
            <a:picLocks noChangeAspect="1"/>
          </p:cNvPicPr>
          <p:nvPr/>
        </p:nvPicPr>
        <p:blipFill>
          <a:blip r:embed="rId2" cstate="print"/>
          <a:stretch>
            <a:fillRect/>
          </a:stretch>
        </p:blipFill>
        <p:spPr bwMode="auto">
          <a:xfrm flipH="1">
            <a:off x="0" y="0"/>
            <a:ext cx="5868144" cy="6673924"/>
          </a:xfrm>
          <a:prstGeom prst="rect">
            <a:avLst/>
          </a:prstGeom>
          <a:noFill/>
          <a:ln w="9525">
            <a:noFill/>
            <a:miter lim="800000"/>
            <a:headEnd/>
            <a:tailEnd/>
          </a:ln>
        </p:spPr>
      </p:pic>
      <p:pic>
        <p:nvPicPr>
          <p:cNvPr id="19" name="18 Imagen" descr="431136-Kycb.jpg"/>
          <p:cNvPicPr>
            <a:picLocks noGrp="1" noChangeAspect="1"/>
          </p:cNvPicPr>
          <p:nvPr isPhoto="1"/>
        </p:nvPicPr>
        <p:blipFill>
          <a:blip r:embed="rId2" cstate="print"/>
          <a:stretch>
            <a:fillRect/>
          </a:stretch>
        </p:blipFill>
        <p:spPr bwMode="auto">
          <a:xfrm>
            <a:off x="1" y="0"/>
            <a:ext cx="5868143" cy="6673924"/>
          </a:xfrm>
          <a:prstGeom prst="rect">
            <a:avLst/>
          </a:prstGeom>
          <a:noFill/>
          <a:ln w="9525">
            <a:noFill/>
            <a:miter lim="800000"/>
            <a:headEnd/>
            <a:tailEnd/>
          </a:ln>
        </p:spPr>
      </p:pic>
      <p:sp>
        <p:nvSpPr>
          <p:cNvPr id="5" name="4 CuadroTexto"/>
          <p:cNvSpPr txBox="1"/>
          <p:nvPr/>
        </p:nvSpPr>
        <p:spPr>
          <a:xfrm>
            <a:off x="6012160" y="2137420"/>
            <a:ext cx="288032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La estratigrafía está definida por la formación Roraima integrada básicamente por areniscas, cuarcitas, </a:t>
            </a:r>
            <a:r>
              <a:rPr lang="es-ES" sz="2000" i="1" dirty="0" err="1" smtClean="0">
                <a:effectLst>
                  <a:glow rad="101600">
                    <a:srgbClr val="C00000">
                      <a:alpha val="60000"/>
                    </a:srgbClr>
                  </a:glow>
                  <a:outerShdw blurRad="38100" dist="38100" dir="2700000" algn="tl">
                    <a:srgbClr val="000000">
                      <a:alpha val="43137"/>
                    </a:srgbClr>
                  </a:outerShdw>
                </a:effectLst>
              </a:rPr>
              <a:t>lutitas</a:t>
            </a:r>
            <a:r>
              <a:rPr lang="es-ES" sz="2000" i="1" dirty="0" smtClean="0">
                <a:effectLst>
                  <a:glow rad="101600">
                    <a:srgbClr val="C00000">
                      <a:alpha val="60000"/>
                    </a:srgbClr>
                  </a:glow>
                  <a:outerShdw blurRad="38100" dist="38100" dir="2700000" algn="tl">
                    <a:srgbClr val="000000">
                      <a:alpha val="43137"/>
                    </a:srgbClr>
                  </a:outerShdw>
                </a:effectLst>
              </a:rPr>
              <a:t> y conglomerados.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22000">
        <p15:prstTrans prst="wind"/>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fltVal val="0"/>
                                          </p:val>
                                        </p:tav>
                                        <p:tav tm="100000">
                                          <p:val>
                                            <p:strVal val="#ppt_w"/>
                                          </p:val>
                                        </p:tav>
                                      </p:tavLst>
                                    </p:anim>
                                    <p:anim calcmode="lin" valueType="num">
                                      <p:cBhvr>
                                        <p:cTn id="8" dur="4000" fill="hold"/>
                                        <p:tgtEl>
                                          <p:spTgt spid="4"/>
                                        </p:tgtEl>
                                        <p:attrNameLst>
                                          <p:attrName>ppt_h</p:attrName>
                                        </p:attrNameLst>
                                      </p:cBhvr>
                                      <p:tavLst>
                                        <p:tav tm="0">
                                          <p:val>
                                            <p:fltVal val="0"/>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10" presetClass="entr" presetSubtype="0" fill="hold" nodeType="withEffect">
                                  <p:stCondLst>
                                    <p:cond delay="2000"/>
                                  </p:stCondLst>
                                  <p:iterate type="lt">
                                    <p:tmPct val="0"/>
                                  </p:iterate>
                                  <p:childTnLst>
                                    <p:set>
                                      <p:cBhvr>
                                        <p:cTn id="13" dur="1" fill="hold">
                                          <p:stCondLst>
                                            <p:cond delay="0"/>
                                          </p:stCondLst>
                                        </p:cTn>
                                        <p:tgtEl>
                                          <p:spTgt spid="19"/>
                                        </p:tgtEl>
                                        <p:attrNameLst>
                                          <p:attrName>style.visibility</p:attrName>
                                        </p:attrNameLst>
                                      </p:cBhvr>
                                      <p:to>
                                        <p:strVal val="visible"/>
                                      </p:to>
                                    </p:set>
                                    <p:animEffect transition="in" filter="fade">
                                      <p:cBhvr>
                                        <p:cTn id="14" dur="4000"/>
                                        <p:tgtEl>
                                          <p:spTgt spid="19"/>
                                        </p:tgtEl>
                                      </p:cBhvr>
                                    </p:animEffect>
                                  </p:childTnLst>
                                </p:cTn>
                              </p:par>
                              <p:par>
                                <p:cTn id="15" presetID="42" presetClass="entr" presetSubtype="0" fill="hold" nodeType="withEffect">
                                  <p:stCondLst>
                                    <p:cond delay="2000"/>
                                  </p:stCondLst>
                                  <p:iterate type="lt">
                                    <p:tmPct val="0"/>
                                  </p:iterate>
                                  <p:childTnLst>
                                    <p:set>
                                      <p:cBhvr>
                                        <p:cTn id="16" dur="1" fill="hold">
                                          <p:stCondLst>
                                            <p:cond delay="0"/>
                                          </p:stCondLst>
                                        </p:cTn>
                                        <p:tgtEl>
                                          <p:spTgt spid="19"/>
                                        </p:tgtEl>
                                        <p:attrNameLst>
                                          <p:attrName>style.visibility</p:attrName>
                                        </p:attrNameLst>
                                      </p:cBhvr>
                                      <p:to>
                                        <p:strVal val="visible"/>
                                      </p:to>
                                    </p:set>
                                    <p:animEffect transition="in" filter="fade">
                                      <p:cBhvr>
                                        <p:cTn id="17" dur="4000"/>
                                        <p:tgtEl>
                                          <p:spTgt spid="19"/>
                                        </p:tgtEl>
                                      </p:cBhvr>
                                    </p:animEffect>
                                    <p:anim calcmode="lin" valueType="num">
                                      <p:cBhvr>
                                        <p:cTn id="18" dur="4000" fill="hold"/>
                                        <p:tgtEl>
                                          <p:spTgt spid="19"/>
                                        </p:tgtEl>
                                        <p:attrNameLst>
                                          <p:attrName>ppt_x</p:attrName>
                                        </p:attrNameLst>
                                      </p:cBhvr>
                                      <p:tavLst>
                                        <p:tav tm="0">
                                          <p:val>
                                            <p:strVal val="#ppt_x"/>
                                          </p:val>
                                        </p:tav>
                                        <p:tav tm="100000">
                                          <p:val>
                                            <p:strVal val="#ppt_x"/>
                                          </p:val>
                                        </p:tav>
                                      </p:tavLst>
                                    </p:anim>
                                    <p:anim calcmode="lin" valueType="num">
                                      <p:cBhvr>
                                        <p:cTn id="19" dur="4000" fill="hold"/>
                                        <p:tgtEl>
                                          <p:spTgt spid="19"/>
                                        </p:tgtEl>
                                        <p:attrNameLst>
                                          <p:attrName>ppt_y</p:attrName>
                                        </p:attrNameLst>
                                      </p:cBhvr>
                                      <p:tavLst>
                                        <p:tav tm="0">
                                          <p:val>
                                            <p:strVal val="#ppt_y+.1"/>
                                          </p:val>
                                        </p:tav>
                                        <p:tav tm="100000">
                                          <p:val>
                                            <p:strVal val="#ppt_y"/>
                                          </p:val>
                                        </p:tav>
                                      </p:tavLst>
                                    </p:anim>
                                  </p:childTnLst>
                                </p:cTn>
                              </p:par>
                            </p:childTnLst>
                          </p:cTn>
                        </p:par>
                        <p:par>
                          <p:cTn id="20" fill="hold">
                            <p:stCondLst>
                              <p:cond delay="6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1"/>
                                          </p:val>
                                        </p:tav>
                                        <p:tav tm="100000">
                                          <p:val>
                                            <p:strVal val="#ppt_x"/>
                                          </p:val>
                                        </p:tav>
                                      </p:tavLst>
                                    </p:anim>
                                    <p:anim calcmode="lin" valueType="num">
                                      <p:cBhvr>
                                        <p:cTn id="2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14 Imagen" descr="354539.jpg"/>
          <p:cNvPicPr>
            <a:picLocks noChangeAspect="1"/>
          </p:cNvPicPr>
          <p:nvPr/>
        </p:nvPicPr>
        <p:blipFill>
          <a:blip r:embed="rId2" cstate="print"/>
          <a:stretch>
            <a:fillRect/>
          </a:stretch>
        </p:blipFill>
        <p:spPr bwMode="auto">
          <a:xfrm flipH="1">
            <a:off x="0" y="0"/>
            <a:ext cx="4568615" cy="5715000"/>
          </a:xfrm>
          <a:prstGeom prst="rect">
            <a:avLst/>
          </a:prstGeom>
          <a:noFill/>
          <a:ln w="9525">
            <a:noFill/>
            <a:miter lim="800000"/>
            <a:headEnd/>
            <a:tailEnd/>
          </a:ln>
        </p:spPr>
      </p:pic>
      <p:pic>
        <p:nvPicPr>
          <p:cNvPr id="5" name="4 Imagen" descr="195762.jpg"/>
          <p:cNvPicPr>
            <a:picLocks noChangeAspect="1"/>
          </p:cNvPicPr>
          <p:nvPr/>
        </p:nvPicPr>
        <p:blipFill>
          <a:blip r:embed="rId2" cstate="print"/>
          <a:stretch>
            <a:fillRect/>
          </a:stretch>
        </p:blipFill>
        <p:spPr bwMode="auto">
          <a:xfrm>
            <a:off x="1692" y="0"/>
            <a:ext cx="4568615" cy="5715000"/>
          </a:xfrm>
          <a:prstGeom prst="rect">
            <a:avLst/>
          </a:prstGeom>
          <a:noFill/>
          <a:ln w="9525">
            <a:noFill/>
            <a:miter lim="800000"/>
            <a:headEnd/>
            <a:tailEnd/>
          </a:ln>
        </p:spPr>
      </p:pic>
      <p:sp>
        <p:nvSpPr>
          <p:cNvPr id="4" name="3 CuadroTexto"/>
          <p:cNvSpPr txBox="1"/>
          <p:nvPr/>
        </p:nvSpPr>
        <p:spPr>
          <a:xfrm>
            <a:off x="4716016" y="1993404"/>
            <a:ext cx="4032448" cy="1631216"/>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paisaje está dominado en la parte occidental por la impenetrable selva característica del Escudo Guayanés, y en la oriental por la Gran Sabana.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dir="u"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4000"/>
                                        <p:tgtEl>
                                          <p:spTgt spid="15"/>
                                        </p:tgtEl>
                                      </p:cBhvr>
                                    </p:animEffect>
                                  </p:childTnLst>
                                </p:cTn>
                              </p:par>
                              <p:par>
                                <p:cTn id="8" presetID="42"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fade">
                                      <p:cBhvr>
                                        <p:cTn id="10" dur="4000"/>
                                        <p:tgtEl>
                                          <p:spTgt spid="15"/>
                                        </p:tgtEl>
                                      </p:cBhvr>
                                    </p:animEffect>
                                    <p:anim calcmode="lin" valueType="num">
                                      <p:cBhvr>
                                        <p:cTn id="11" dur="4000" fill="hold"/>
                                        <p:tgtEl>
                                          <p:spTgt spid="15"/>
                                        </p:tgtEl>
                                        <p:attrNameLst>
                                          <p:attrName>ppt_x</p:attrName>
                                        </p:attrNameLst>
                                      </p:cBhvr>
                                      <p:tavLst>
                                        <p:tav tm="0">
                                          <p:val>
                                            <p:strVal val="#ppt_x"/>
                                          </p:val>
                                        </p:tav>
                                        <p:tav tm="100000">
                                          <p:val>
                                            <p:strVal val="#ppt_x"/>
                                          </p:val>
                                        </p:tav>
                                      </p:tavLst>
                                    </p:anim>
                                    <p:anim calcmode="lin" valueType="num">
                                      <p:cBhvr>
                                        <p:cTn id="12" dur="4000" fill="hold"/>
                                        <p:tgtEl>
                                          <p:spTgt spid="15"/>
                                        </p:tgtEl>
                                        <p:attrNameLst>
                                          <p:attrName>ppt_y</p:attrName>
                                        </p:attrNameLst>
                                      </p:cBhvr>
                                      <p:tavLst>
                                        <p:tav tm="0">
                                          <p:val>
                                            <p:strVal val="#ppt_y+.1"/>
                                          </p:val>
                                        </p:tav>
                                        <p:tav tm="100000">
                                          <p:val>
                                            <p:strVal val="#ppt_y"/>
                                          </p:val>
                                        </p:tav>
                                      </p:tavLst>
                                    </p:anim>
                                  </p:childTnLst>
                                </p:cTn>
                              </p:par>
                              <p:par>
                                <p:cTn id="13" presetID="10" presetClass="entr" presetSubtype="0"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4000"/>
                                        <p:tgtEl>
                                          <p:spTgt spid="5"/>
                                        </p:tgtEl>
                                      </p:cBhvr>
                                    </p:animEffect>
                                  </p:childTnLst>
                                </p:cTn>
                              </p:par>
                              <p:par>
                                <p:cTn id="16" presetID="47" presetClass="entr" presetSubtype="0" fill="hold" nodeType="withEffect">
                                  <p:stCondLst>
                                    <p:cond delay="200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4000"/>
                                        <p:tgtEl>
                                          <p:spTgt spid="5"/>
                                        </p:tgtEl>
                                      </p:cBhvr>
                                    </p:animEffect>
                                    <p:anim calcmode="lin" valueType="num">
                                      <p:cBhvr>
                                        <p:cTn id="19" dur="4000" fill="hold"/>
                                        <p:tgtEl>
                                          <p:spTgt spid="5"/>
                                        </p:tgtEl>
                                        <p:attrNameLst>
                                          <p:attrName>ppt_x</p:attrName>
                                        </p:attrNameLst>
                                      </p:cBhvr>
                                      <p:tavLst>
                                        <p:tav tm="0">
                                          <p:val>
                                            <p:strVal val="#ppt_x"/>
                                          </p:val>
                                        </p:tav>
                                        <p:tav tm="100000">
                                          <p:val>
                                            <p:strVal val="#ppt_x"/>
                                          </p:val>
                                        </p:tav>
                                      </p:tavLst>
                                    </p:anim>
                                    <p:anim calcmode="lin" valueType="num">
                                      <p:cBhvr>
                                        <p:cTn id="20" dur="4000" fill="hold"/>
                                        <p:tgtEl>
                                          <p:spTgt spid="5"/>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Diapositiva3.JPG"/>
          <p:cNvPicPr>
            <a:picLocks noGrp="1" noChangeAspect="1"/>
          </p:cNvPicPr>
          <p:nvPr isPhoto="1"/>
        </p:nvPicPr>
        <p:blipFill>
          <a:blip r:embed="rId2" cstate="print"/>
          <a:stretch>
            <a:fillRect/>
          </a:stretch>
        </p:blipFill>
        <p:spPr bwMode="auto">
          <a:xfrm flipH="1">
            <a:off x="0" y="4763"/>
            <a:ext cx="9144000" cy="5694362"/>
          </a:xfrm>
          <a:prstGeom prst="rect">
            <a:avLst/>
          </a:prstGeom>
          <a:noFill/>
          <a:ln w="9525">
            <a:noFill/>
            <a:miter lim="800000"/>
            <a:headEnd/>
            <a:tailEnd/>
          </a:ln>
        </p:spPr>
      </p:pic>
      <p:pic>
        <p:nvPicPr>
          <p:cNvPr id="9" name="8 Imagen" descr="a-pair-of-puffins.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lo largo y ancho de la superficie del Parque destacan impresionantes formas tubulares de altas mesas y mesetas que se levantan abrupta y espectacularmente, bordeadas por paredes verticales policromas, con una vegetación diferente en su cima.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2000">
        <p14:ferris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vertical)">
                                      <p:cBhvr>
                                        <p:cTn id="7" dur="4000"/>
                                        <p:tgtEl>
                                          <p:spTgt spid="19"/>
                                        </p:tgtEl>
                                      </p:cBhvr>
                                    </p:animEffect>
                                  </p:childTnLst>
                                </p:cTn>
                              </p:par>
                              <p:par>
                                <p:cTn id="8" presetID="23" presetClass="entr" presetSubtype="288" fill="hold" nodeType="withEffect">
                                  <p:stCondLst>
                                    <p:cond delay="0"/>
                                  </p:stCondLst>
                                  <p:childTnLst>
                                    <p:set>
                                      <p:cBhvr>
                                        <p:cTn id="9" dur="1" fill="hold">
                                          <p:stCondLst>
                                            <p:cond delay="0"/>
                                          </p:stCondLst>
                                        </p:cTn>
                                        <p:tgtEl>
                                          <p:spTgt spid="19"/>
                                        </p:tgtEl>
                                        <p:attrNameLst>
                                          <p:attrName>style.visibility</p:attrName>
                                        </p:attrNameLst>
                                      </p:cBhvr>
                                      <p:to>
                                        <p:strVal val="visible"/>
                                      </p:to>
                                    </p:set>
                                    <p:anim calcmode="lin" valueType="num">
                                      <p:cBhvr>
                                        <p:cTn id="10" dur="4000" fill="hold"/>
                                        <p:tgtEl>
                                          <p:spTgt spid="19"/>
                                        </p:tgtEl>
                                        <p:attrNameLst>
                                          <p:attrName>ppt_w</p:attrName>
                                        </p:attrNameLst>
                                      </p:cBhvr>
                                      <p:tavLst>
                                        <p:tav tm="0">
                                          <p:val>
                                            <p:strVal val="4/3*#ppt_w"/>
                                          </p:val>
                                        </p:tav>
                                        <p:tav tm="100000">
                                          <p:val>
                                            <p:strVal val="#ppt_w"/>
                                          </p:val>
                                        </p:tav>
                                      </p:tavLst>
                                    </p:anim>
                                    <p:anim calcmode="lin" valueType="num">
                                      <p:cBhvr>
                                        <p:cTn id="11" dur="4000" fill="hold"/>
                                        <p:tgtEl>
                                          <p:spTgt spid="19"/>
                                        </p:tgtEl>
                                        <p:attrNameLst>
                                          <p:attrName>ppt_h</p:attrName>
                                        </p:attrNameLst>
                                      </p:cBhvr>
                                      <p:tavLst>
                                        <p:tav tm="0">
                                          <p:val>
                                            <p:strVal val="4/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2000"/>
                                  </p:stCondLst>
                                  <p:childTnLst>
                                    <p:set>
                                      <p:cBhvr>
                                        <p:cTn id="17" dur="1" fill="hold">
                                          <p:stCondLst>
                                            <p:cond delay="0"/>
                                          </p:stCondLst>
                                        </p:cTn>
                                        <p:tgtEl>
                                          <p:spTgt spid="9"/>
                                        </p:tgtEl>
                                        <p:attrNameLst>
                                          <p:attrName>style.visibility</p:attrName>
                                        </p:attrNameLst>
                                      </p:cBhvr>
                                      <p:to>
                                        <p:strVal val="visible"/>
                                      </p:to>
                                    </p:set>
                                    <p:animEffect transition="in" filter="blinds(horizontal)">
                                      <p:cBhvr>
                                        <p:cTn id="18" dur="4000"/>
                                        <p:tgtEl>
                                          <p:spTgt spid="9"/>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0" name="9 Imagen" descr="bird-the-atlantic-deadlock-fratercula-arctica-puffin.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95536" y="4873724"/>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 curiosa formación orográfica es la más característica del Parque, y se conoce como </a:t>
            </a:r>
            <a:r>
              <a:rPr lang="es-ES" i="1" dirty="0" err="1" smtClean="0">
                <a:effectLst>
                  <a:glow rad="101600">
                    <a:srgbClr val="C00000">
                      <a:alpha val="60000"/>
                    </a:srgbClr>
                  </a:glow>
                  <a:outerShdw blurRad="38100" dist="38100" dir="2700000" algn="tl">
                    <a:srgbClr val="000000">
                      <a:alpha val="43137"/>
                    </a:srgbClr>
                  </a:outerShdw>
                </a:effectLst>
              </a:rPr>
              <a:t>Tepui</a:t>
            </a:r>
            <a:r>
              <a:rPr lang="es-ES" i="1" dirty="0" smtClean="0">
                <a:effectLst>
                  <a:glow rad="101600">
                    <a:srgbClr val="C00000">
                      <a:alpha val="60000"/>
                    </a:srgbClr>
                  </a:glow>
                  <a:outerShdw blurRad="38100" dist="38100" dir="2700000" algn="tl">
                    <a:srgbClr val="000000">
                      <a:alpha val="43137"/>
                    </a:srgbClr>
                  </a:outerShdw>
                </a:effectLst>
              </a:rPr>
              <a:t> – (</a:t>
            </a:r>
            <a:r>
              <a:rPr lang="es-ES" i="1" dirty="0" err="1" smtClean="0">
                <a:effectLst>
                  <a:glow rad="101600">
                    <a:srgbClr val="C00000">
                      <a:alpha val="60000"/>
                    </a:srgbClr>
                  </a:glow>
                  <a:outerShdw blurRad="38100" dist="38100" dir="2700000" algn="tl">
                    <a:srgbClr val="000000">
                      <a:alpha val="43137"/>
                    </a:srgbClr>
                  </a:outerShdw>
                </a:effectLst>
              </a:rPr>
              <a:t>tepuy</a:t>
            </a:r>
            <a:r>
              <a:rPr lang="es-ES" i="1" dirty="0" smtClean="0">
                <a:effectLst>
                  <a:glow rad="101600">
                    <a:srgbClr val="C00000">
                      <a:alpha val="60000"/>
                    </a:srgbClr>
                  </a:glow>
                  <a:outerShdw blurRad="38100" dist="38100" dir="2700000" algn="tl">
                    <a:srgbClr val="000000">
                      <a:alpha val="43137"/>
                    </a:srgbClr>
                  </a:outerShdw>
                </a:effectLst>
              </a:rPr>
              <a:t>), nombre dado por los aborígenes que habitan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diamond(out)">
                                      <p:cBhvr>
                                        <p:cTn id="7" dur="4000"/>
                                        <p:tgtEl>
                                          <p:spTgt spid="1026"/>
                                        </p:tgtEl>
                                      </p:cBhvr>
                                    </p:animEffect>
                                  </p:childTnLst>
                                </p:cTn>
                              </p:par>
                              <p:par>
                                <p:cTn id="8" presetID="23" presetClass="entr" presetSubtype="272"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 calcmode="lin" valueType="num">
                                      <p:cBhvr>
                                        <p:cTn id="10" dur="4000" fill="hold"/>
                                        <p:tgtEl>
                                          <p:spTgt spid="1026"/>
                                        </p:tgtEl>
                                        <p:attrNameLst>
                                          <p:attrName>ppt_w</p:attrName>
                                        </p:attrNameLst>
                                      </p:cBhvr>
                                      <p:tavLst>
                                        <p:tav tm="0">
                                          <p:val>
                                            <p:strVal val="2/3*#ppt_w"/>
                                          </p:val>
                                        </p:tav>
                                        <p:tav tm="100000">
                                          <p:val>
                                            <p:strVal val="#ppt_w"/>
                                          </p:val>
                                        </p:tav>
                                      </p:tavLst>
                                    </p:anim>
                                    <p:anim calcmode="lin" valueType="num">
                                      <p:cBhvr>
                                        <p:cTn id="11" dur="4000" fill="hold"/>
                                        <p:tgtEl>
                                          <p:spTgt spid="102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00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4000"/>
                                        <p:tgtEl>
                                          <p:spTgt spid="10"/>
                                        </p:tgtEl>
                                      </p:cBhvr>
                                    </p:animEffect>
                                    <p:anim calcmode="lin" valueType="num">
                                      <p:cBhvr>
                                        <p:cTn id="19" dur="4000" fill="hold"/>
                                        <p:tgtEl>
                                          <p:spTgt spid="10"/>
                                        </p:tgtEl>
                                        <p:attrNameLst>
                                          <p:attrName>ppt_x</p:attrName>
                                        </p:attrNameLst>
                                      </p:cBhvr>
                                      <p:tavLst>
                                        <p:tav tm="0">
                                          <p:val>
                                            <p:strVal val="#ppt_x"/>
                                          </p:val>
                                        </p:tav>
                                        <p:tav tm="100000">
                                          <p:val>
                                            <p:strVal val="#ppt_x"/>
                                          </p:val>
                                        </p:tav>
                                      </p:tavLst>
                                    </p:anim>
                                    <p:anim calcmode="lin" valueType="num">
                                      <p:cBhvr>
                                        <p:cTn id="20" dur="4000" fill="hold"/>
                                        <p:tgtEl>
                                          <p:spTgt spid="10"/>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113 La tierra no se detiene aqui pues aun sobrevivira otros 4.500 millones de años. el proximo capitulo de la historia de la tierra continua aun sin escribir.jpg"/>
          <p:cNvPicPr>
            <a:picLocks noChangeAspect="1"/>
          </p:cNvPicPr>
          <p:nvPr/>
        </p:nvPicPr>
        <p:blipFill>
          <a:blip r:embed="rId2" cstate="print"/>
          <a:stretch>
            <a:fillRect/>
          </a:stretch>
        </p:blipFill>
        <p:spPr>
          <a:xfrm>
            <a:off x="0" y="0"/>
            <a:ext cx="9144000" cy="5715000"/>
          </a:xfrm>
          <a:prstGeom prst="rect">
            <a:avLst/>
          </a:prstGeom>
        </p:spPr>
      </p:pic>
      <p:sp>
        <p:nvSpPr>
          <p:cNvPr id="5" name="4 CuadroTexto"/>
          <p:cNvSpPr txBox="1"/>
          <p:nvPr/>
        </p:nvSpPr>
        <p:spPr>
          <a:xfrm>
            <a:off x="539552" y="4945732"/>
            <a:ext cx="81369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t>
            </a:r>
            <a:r>
              <a:rPr lang="es-ES" i="1" dirty="0" err="1" smtClean="0">
                <a:effectLst>
                  <a:glow rad="101600">
                    <a:srgbClr val="C00000">
                      <a:alpha val="60000"/>
                    </a:srgbClr>
                  </a:glow>
                  <a:outerShdw blurRad="38100" dist="38100" dir="2700000" algn="tl">
                    <a:srgbClr val="000000">
                      <a:alpha val="43137"/>
                    </a:srgbClr>
                  </a:outerShdw>
                </a:effectLst>
              </a:rPr>
              <a:t>tepuis</a:t>
            </a:r>
            <a:r>
              <a:rPr lang="es-ES" i="1" dirty="0" smtClean="0">
                <a:effectLst>
                  <a:glow rad="101600">
                    <a:srgbClr val="C00000">
                      <a:alpha val="60000"/>
                    </a:srgbClr>
                  </a:glow>
                  <a:outerShdw blurRad="38100" dist="38100" dir="2700000" algn="tl">
                    <a:srgbClr val="000000">
                      <a:alpha val="43137"/>
                    </a:srgbClr>
                  </a:outerShdw>
                </a:effectLst>
              </a:rPr>
              <a:t> constituyen auténticas islas ecológicas, ya que la altura y el mismo aislamiento han hecho que cada uno de ellos presente características propias.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4000"/>
                                        <p:tgtEl>
                                          <p:spTgt spid="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16 Imagen" descr="VERDE NATURAL.jpg"/>
          <p:cNvPicPr>
            <a:picLocks noGrp="1" noChangeAspect="1"/>
          </p:cNvPicPr>
          <p:nvPr isPhoto="1"/>
        </p:nvPicPr>
        <p:blipFill>
          <a:blip r:embed="rId2" cstate="print"/>
          <a:stretch>
            <a:fillRect/>
          </a:stretch>
        </p:blipFill>
        <p:spPr bwMode="auto">
          <a:xfrm flipH="1">
            <a:off x="0" y="0"/>
            <a:ext cx="9144000" cy="5699125"/>
          </a:xfrm>
          <a:prstGeom prst="rect">
            <a:avLst/>
          </a:prstGeom>
          <a:noFill/>
          <a:ln w="9525">
            <a:noFill/>
            <a:miter lim="800000"/>
            <a:headEnd/>
            <a:tailEnd/>
          </a:ln>
        </p:spPr>
      </p:pic>
      <p:pic>
        <p:nvPicPr>
          <p:cNvPr id="9" name="8 Imagen" descr="193626_maskonury-skala.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683568" y="4945732"/>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plantas epífitas, concretamente las orquídeas, son allí muy abundantes debido a la gran humedad y cantidad de agua existente.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conveyor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500"/>
                                  </p:stCondLst>
                                  <p:childTnLst>
                                    <p:set>
                                      <p:cBhvr>
                                        <p:cTn id="6" dur="1" fill="hold">
                                          <p:stCondLst>
                                            <p:cond delay="0"/>
                                          </p:stCondLst>
                                        </p:cTn>
                                        <p:tgtEl>
                                          <p:spTgt spid="17"/>
                                        </p:tgtEl>
                                        <p:attrNameLst>
                                          <p:attrName>style.visibility</p:attrName>
                                        </p:attrNameLst>
                                      </p:cBhvr>
                                      <p:to>
                                        <p:strVal val="visible"/>
                                      </p:to>
                                    </p:set>
                                    <p:animEffect transition="in" filter="barn(outHorizontal)">
                                      <p:cBhvr>
                                        <p:cTn id="7" dur="4000"/>
                                        <p:tgtEl>
                                          <p:spTgt spid="17"/>
                                        </p:tgtEl>
                                      </p:cBhvr>
                                    </p:animEffect>
                                  </p:childTnLst>
                                </p:cTn>
                              </p:par>
                              <p:par>
                                <p:cTn id="8" presetID="23" presetClass="entr" presetSubtype="272" fill="hold" nodeType="withEffect">
                                  <p:stCondLst>
                                    <p:cond delay="50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2/3*#ppt_w"/>
                                          </p:val>
                                        </p:tav>
                                        <p:tav tm="100000">
                                          <p:val>
                                            <p:strVal val="#ppt_w"/>
                                          </p:val>
                                        </p:tav>
                                      </p:tavLst>
                                    </p:anim>
                                    <p:anim calcmode="lin" valueType="num">
                                      <p:cBhvr>
                                        <p:cTn id="11" dur="4000" fill="hold"/>
                                        <p:tgtEl>
                                          <p:spTgt spid="17"/>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9"/>
                                        </p:tgtEl>
                                        <p:attrNameLst>
                                          <p:attrName>style.visibility</p:attrName>
                                        </p:attrNameLst>
                                      </p:cBhvr>
                                      <p:to>
                                        <p:strVal val="visible"/>
                                      </p:to>
                                    </p:set>
                                    <p:anim calcmode="lin" valueType="num">
                                      <p:cBhvr>
                                        <p:cTn id="14" dur="4000" fill="hold"/>
                                        <p:tgtEl>
                                          <p:spTgt spid="9"/>
                                        </p:tgtEl>
                                        <p:attrNameLst>
                                          <p:attrName>ppt_w</p:attrName>
                                        </p:attrNameLst>
                                      </p:cBhvr>
                                      <p:tavLst>
                                        <p:tav tm="0">
                                          <p:val>
                                            <p:strVal val="4/3*#ppt_w"/>
                                          </p:val>
                                        </p:tav>
                                        <p:tav tm="100000">
                                          <p:val>
                                            <p:strVal val="#ppt_w"/>
                                          </p:val>
                                        </p:tav>
                                      </p:tavLst>
                                    </p:anim>
                                    <p:anim calcmode="lin" valueType="num">
                                      <p:cBhvr>
                                        <p:cTn id="15" dur="4000" fill="hold"/>
                                        <p:tgtEl>
                                          <p:spTgt spid="9"/>
                                        </p:tgtEl>
                                        <p:attrNameLst>
                                          <p:attrName>ppt_h</p:attrName>
                                        </p:attrNameLst>
                                      </p:cBhvr>
                                      <p:tavLst>
                                        <p:tav tm="0">
                                          <p:val>
                                            <p:strVal val="4/3*#ppt_h"/>
                                          </p:val>
                                        </p:tav>
                                        <p:tav tm="100000">
                                          <p:val>
                                            <p:strVal val="#ppt_h"/>
                                          </p:val>
                                        </p:tav>
                                      </p:tavLst>
                                    </p:anim>
                                  </p:childTnLst>
                                </p:cTn>
                              </p:par>
                              <p:par>
                                <p:cTn id="16" presetID="52" presetClass="entr" presetSubtype="0" fill="hold" nodeType="withEffect">
                                  <p:stCondLst>
                                    <p:cond delay="2500"/>
                                  </p:stCondLst>
                                  <p:childTnLst>
                                    <p:set>
                                      <p:cBhvr>
                                        <p:cTn id="17" dur="1" fill="hold">
                                          <p:stCondLst>
                                            <p:cond delay="0"/>
                                          </p:stCondLst>
                                        </p:cTn>
                                        <p:tgtEl>
                                          <p:spTgt spid="9"/>
                                        </p:tgtEl>
                                        <p:attrNameLst>
                                          <p:attrName>style.visibility</p:attrName>
                                        </p:attrNameLst>
                                      </p:cBhvr>
                                      <p:to>
                                        <p:strVal val="visible"/>
                                      </p:to>
                                    </p:set>
                                    <p:animScale>
                                      <p:cBhvr>
                                        <p:cTn id="18" dur="4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4000" decel="50000" fill="hold">
                                          <p:stCondLst>
                                            <p:cond delay="0"/>
                                          </p:stCondLst>
                                        </p:cTn>
                                        <p:tgtEl>
                                          <p:spTgt spid="9"/>
                                        </p:tgtEl>
                                        <p:attrNameLst>
                                          <p:attrName>ppt_x</p:attrName>
                                          <p:attrName>ppt_y</p:attrName>
                                        </p:attrNameLst>
                                      </p:cBhvr>
                                    </p:animMotion>
                                    <p:animEffect transition="in" filter="fade">
                                      <p:cBhvr>
                                        <p:cTn id="20" dur="4000"/>
                                        <p:tgtEl>
                                          <p:spTgt spid="9"/>
                                        </p:tgtEl>
                                      </p:cBhvr>
                                    </p:animEffect>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Diapositiva44.JPG"/>
          <p:cNvPicPr>
            <a:picLocks noGrp="1" noChangeAspect="1"/>
          </p:cNvPicPr>
          <p:nvPr isPhoto="1"/>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1" name="10 Imagen" descr="622525_original.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También es muy característico en las cimas y laderas superiores de ellos la presencia de bosques enanos que no superan los diez metros de altura, y aparecen con frecuencia con sus troncos inclinados y sus raíces aéreas entrelazadas.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1000">
        <p14:conveyor dir="l"/>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outVertical)">
                                      <p:cBhvr>
                                        <p:cTn id="7" dur="4000"/>
                                        <p:tgtEl>
                                          <p:spTgt spid="16"/>
                                        </p:tgtEl>
                                      </p:cBhvr>
                                    </p:animEffect>
                                  </p:childTnLst>
                                </p:cTn>
                              </p:par>
                              <p:par>
                                <p:cTn id="8" presetID="23" presetClass="entr" presetSubtype="272"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4000" fill="hold"/>
                                        <p:tgtEl>
                                          <p:spTgt spid="16"/>
                                        </p:tgtEl>
                                        <p:attrNameLst>
                                          <p:attrName>ppt_w</p:attrName>
                                        </p:attrNameLst>
                                      </p:cBhvr>
                                      <p:tavLst>
                                        <p:tav tm="0">
                                          <p:val>
                                            <p:strVal val="2/3*#ppt_w"/>
                                          </p:val>
                                        </p:tav>
                                        <p:tav tm="100000">
                                          <p:val>
                                            <p:strVal val="#ppt_w"/>
                                          </p:val>
                                        </p:tav>
                                      </p:tavLst>
                                    </p:anim>
                                    <p:anim calcmode="lin" valueType="num">
                                      <p:cBhvr>
                                        <p:cTn id="11" dur="4000" fill="hold"/>
                                        <p:tgtEl>
                                          <p:spTgt spid="16"/>
                                        </p:tgtEl>
                                        <p:attrNameLst>
                                          <p:attrName>ppt_h</p:attrName>
                                        </p:attrNameLst>
                                      </p:cBhvr>
                                      <p:tavLst>
                                        <p:tav tm="0">
                                          <p:val>
                                            <p:strVal val="2/3*#ppt_h"/>
                                          </p:val>
                                        </p:tav>
                                        <p:tav tm="100000">
                                          <p:val>
                                            <p:strVal val="#ppt_h"/>
                                          </p:val>
                                        </p:tav>
                                      </p:tavLst>
                                    </p:anim>
                                  </p:childTnLst>
                                </p:cTn>
                              </p:par>
                              <p:par>
                                <p:cTn id="12" presetID="23" presetClass="entr" presetSubtype="288" fill="hold" nodeType="withEffect">
                                  <p:stCondLst>
                                    <p:cond delay="25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65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tretch>
            <a:fillRect/>
          </a:stretch>
        </p:blipFill>
        <p:spPr bwMode="auto">
          <a:xfrm flipH="1">
            <a:off x="0" y="11113"/>
            <a:ext cx="9143999" cy="5703887"/>
          </a:xfrm>
          <a:prstGeom prst="rect">
            <a:avLst/>
          </a:prstGeom>
          <a:noFill/>
          <a:ln w="9525">
            <a:noFill/>
            <a:miter lim="800000"/>
            <a:headEnd/>
            <a:tailEnd/>
          </a:ln>
        </p:spPr>
      </p:pic>
      <p:pic>
        <p:nvPicPr>
          <p:cNvPr id="11" name="10 Imagen" descr="df6c2c1dfbd515848f5b28c90193675b.jpg"/>
          <p:cNvPicPr>
            <a:picLocks noGrp="1" noChangeAspect="1"/>
          </p:cNvPicPr>
          <p:nvPr isPhoto="1"/>
        </p:nvPicPr>
        <p:blipFill>
          <a:blip r:embed="rId2" cstate="print"/>
          <a:stretch>
            <a:fillRect/>
          </a:stretch>
        </p:blipFill>
        <p:spPr bwMode="auto">
          <a:xfrm>
            <a:off x="0" y="0"/>
            <a:ext cx="9144000" cy="5715001"/>
          </a:xfrm>
          <a:prstGeom prst="rect">
            <a:avLst/>
          </a:prstGeom>
          <a:noFill/>
          <a:ln w="9525">
            <a:noFill/>
            <a:miter lim="800000"/>
            <a:headEnd/>
            <a:tailEnd/>
          </a:ln>
        </p:spPr>
      </p:pic>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áreas del Parque situadas en las elevaciones más bajas, entre los 300 y los 900 m., están cubiertas por grandes extensiones de sabanas abiertas (Gran Sabana).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conveyor dir="r"/>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4000" fill="hold"/>
                                        <p:tgtEl>
                                          <p:spTgt spid="4098"/>
                                        </p:tgtEl>
                                        <p:attrNameLst>
                                          <p:attrName>ppt_w</p:attrName>
                                        </p:attrNameLst>
                                      </p:cBhvr>
                                      <p:tavLst>
                                        <p:tav tm="0">
                                          <p:val>
                                            <p:strVal val="2/3*#ppt_w"/>
                                          </p:val>
                                        </p:tav>
                                        <p:tav tm="100000">
                                          <p:val>
                                            <p:strVal val="#ppt_w"/>
                                          </p:val>
                                        </p:tav>
                                      </p:tavLst>
                                    </p:anim>
                                    <p:anim calcmode="lin" valueType="num">
                                      <p:cBhvr>
                                        <p:cTn id="8" dur="4000" fill="hold"/>
                                        <p:tgtEl>
                                          <p:spTgt spid="4098"/>
                                        </p:tgtEl>
                                        <p:attrNameLst>
                                          <p:attrName>ppt_h</p:attrName>
                                        </p:attrNameLst>
                                      </p:cBhvr>
                                      <p:tavLst>
                                        <p:tav tm="0">
                                          <p:val>
                                            <p:strVal val="2/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Effect transition="in" filter="circle(out)">
                                      <p:cBhvr>
                                        <p:cTn id="11" dur="4000"/>
                                        <p:tgtEl>
                                          <p:spTgt spid="4098"/>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1"/>
                                        </p:tgtEl>
                                        <p:attrNameLst>
                                          <p:attrName>style.visibility</p:attrName>
                                        </p:attrNameLst>
                                      </p:cBhvr>
                                      <p:to>
                                        <p:strVal val="visible"/>
                                      </p:to>
                                    </p:set>
                                    <p:anim calcmode="lin" valueType="num">
                                      <p:cBhvr>
                                        <p:cTn id="14" dur="4000" fill="hold"/>
                                        <p:tgtEl>
                                          <p:spTgt spid="11"/>
                                        </p:tgtEl>
                                        <p:attrNameLst>
                                          <p:attrName>ppt_w</p:attrName>
                                        </p:attrNameLst>
                                      </p:cBhvr>
                                      <p:tavLst>
                                        <p:tav tm="0">
                                          <p:val>
                                            <p:strVal val="4/3*#ppt_w"/>
                                          </p:val>
                                        </p:tav>
                                        <p:tav tm="100000">
                                          <p:val>
                                            <p:strVal val="#ppt_w"/>
                                          </p:val>
                                        </p:tav>
                                      </p:tavLst>
                                    </p:anim>
                                    <p:anim calcmode="lin" valueType="num">
                                      <p:cBhvr>
                                        <p:cTn id="15" dur="4000" fill="hold"/>
                                        <p:tgtEl>
                                          <p:spTgt spid="11"/>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4000"/>
                                        <p:tgtEl>
                                          <p:spTgt spid="11"/>
                                        </p:tgtEl>
                                      </p:cBhvr>
                                    </p:animEffect>
                                    <p:anim calcmode="lin" valueType="num">
                                      <p:cBhvr>
                                        <p:cTn id="19" dur="4000" fill="hold"/>
                                        <p:tgtEl>
                                          <p:spTgt spid="11"/>
                                        </p:tgtEl>
                                        <p:attrNameLst>
                                          <p:attrName>ppt_x</p:attrName>
                                        </p:attrNameLst>
                                      </p:cBhvr>
                                      <p:tavLst>
                                        <p:tav tm="0">
                                          <p:val>
                                            <p:strVal val="#ppt_x"/>
                                          </p:val>
                                        </p:tav>
                                        <p:tav tm="100000">
                                          <p:val>
                                            <p:strVal val="#ppt_x"/>
                                          </p:val>
                                        </p:tav>
                                      </p:tavLst>
                                    </p:anim>
                                    <p:anim calcmode="lin" valueType="num">
                                      <p:cBhvr>
                                        <p:cTn id="20" dur="4000" fill="hold"/>
                                        <p:tgtEl>
                                          <p:spTgt spid="11"/>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Zakynthos 341.jpg"/>
          <p:cNvPicPr>
            <a:picLocks noGrp="1" noChangeAspect="1"/>
          </p:cNvPicPr>
          <p:nvPr>
            <p:ph idx="4294967295"/>
          </p:nvPr>
        </p:nvPicPr>
        <p:blipFill>
          <a:blip r:embed="rId2" cstate="print"/>
          <a:stretch>
            <a:fillRect/>
          </a:stretch>
        </p:blipFill>
        <p:spPr>
          <a:xfrm flipH="1">
            <a:off x="1" y="0"/>
            <a:ext cx="9126538" cy="5714999"/>
          </a:xfrm>
        </p:spPr>
      </p:pic>
      <p:pic>
        <p:nvPicPr>
          <p:cNvPr id="12" name="11 Imagen" descr="Islas-Farne-Northumberland_15.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23528" y="4585692"/>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sabanas son atravesadas, a menudo, por ríos y riachuelos bordeados de selvas de galería y bosques ribereños, en los cuales se localiza una gran variedad de árboles, arbustos, bejucos y plantas epífitas, y especialmente la palma moriche.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wheel spokes="1"/>
      </p:transition>
    </mc:Choice>
    <mc:Fallback>
      <p:transition spd="slow" advTm="32000">
        <p:wheel spokes="1"/>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2"/>
                                        </p:tgtEl>
                                        <p:attrNameLst>
                                          <p:attrName>style.visibility</p:attrName>
                                        </p:attrNameLst>
                                      </p:cBhvr>
                                      <p:to>
                                        <p:strVal val="visible"/>
                                      </p:to>
                                    </p:set>
                                    <p:anim calcmode="lin" valueType="num">
                                      <p:cBhvr>
                                        <p:cTn id="14" dur="4000" fill="hold"/>
                                        <p:tgtEl>
                                          <p:spTgt spid="12"/>
                                        </p:tgtEl>
                                        <p:attrNameLst>
                                          <p:attrName>ppt_w</p:attrName>
                                        </p:attrNameLst>
                                      </p:cBhvr>
                                      <p:tavLst>
                                        <p:tav tm="0">
                                          <p:val>
                                            <p:strVal val="4/3*#ppt_w"/>
                                          </p:val>
                                        </p:tav>
                                        <p:tav tm="100000">
                                          <p:val>
                                            <p:strVal val="#ppt_w"/>
                                          </p:val>
                                        </p:tav>
                                      </p:tavLst>
                                    </p:anim>
                                    <p:anim calcmode="lin" valueType="num">
                                      <p:cBhvr>
                                        <p:cTn id="15" dur="4000" fill="hold"/>
                                        <p:tgtEl>
                                          <p:spTgt spid="12"/>
                                        </p:tgtEl>
                                        <p:attrNameLst>
                                          <p:attrName>ppt_h</p:attrName>
                                        </p:attrNameLst>
                                      </p:cBhvr>
                                      <p:tavLst>
                                        <p:tav tm="0">
                                          <p:val>
                                            <p:strVal val="4/3*#ppt_h"/>
                                          </p:val>
                                        </p:tav>
                                        <p:tav tm="100000">
                                          <p:val>
                                            <p:strVal val="#ppt_h"/>
                                          </p:val>
                                        </p:tav>
                                      </p:tavLst>
                                    </p:anim>
                                  </p:childTnLst>
                                </p:cTn>
                              </p:par>
                              <p:par>
                                <p:cTn id="16" presetID="47" presetClass="entr" presetSubtype="0" fill="hold" nodeType="withEffect">
                                  <p:stCondLst>
                                    <p:cond delay="200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4000"/>
                                        <p:tgtEl>
                                          <p:spTgt spid="12"/>
                                        </p:tgtEl>
                                      </p:cBhvr>
                                    </p:animEffect>
                                    <p:anim calcmode="lin" valueType="num">
                                      <p:cBhvr>
                                        <p:cTn id="19" dur="4000" fill="hold"/>
                                        <p:tgtEl>
                                          <p:spTgt spid="12"/>
                                        </p:tgtEl>
                                        <p:attrNameLst>
                                          <p:attrName>ppt_x</p:attrName>
                                        </p:attrNameLst>
                                      </p:cBhvr>
                                      <p:tavLst>
                                        <p:tav tm="0">
                                          <p:val>
                                            <p:strVal val="#ppt_x"/>
                                          </p:val>
                                        </p:tav>
                                        <p:tav tm="100000">
                                          <p:val>
                                            <p:strVal val="#ppt_x"/>
                                          </p:val>
                                        </p:tav>
                                      </p:tavLst>
                                    </p:anim>
                                    <p:anim calcmode="lin" valueType="num">
                                      <p:cBhvr>
                                        <p:cTn id="20" dur="4000" fill="hold"/>
                                        <p:tgtEl>
                                          <p:spTgt spid="12"/>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E:\MIS COSAS\DOCUMENTOS ANA\PAISAJES\MONTAÑAS\portitsa_canyon_by_pestilence-d2y011e.jpg"/>
          <p:cNvPicPr>
            <a:picLocks noChangeAspect="1" noChangeArrowheads="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8" name="17 Imagen" descr="bird-the-atlantic-deadlock-fratercula-arctica-puffins.jpg"/>
          <p:cNvPicPr>
            <a:picLocks noGrp="1" noChangeAspect="1"/>
          </p:cNvPicPr>
          <p:nvPr isPhoto="1"/>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vegetación de esta región es el resultado de un largo proceso de adaptación a las condiciones ambientales presentes, caracterizadas por una pluviosidad generalmente acentuada, pronunciadas oscilaciones de temperaturas y elevada acidez de los suelos.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4000">
        <p15:prstTrans prst="pageCurlDoub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23" presetClass="exit" presetSubtype="272" fill="hold" nodeType="withEffect">
                                  <p:stCondLst>
                                    <p:cond delay="3000"/>
                                  </p:stCondLst>
                                  <p:childTnLst>
                                    <p:anim calcmode="lin" valueType="num">
                                      <p:cBhvr>
                                        <p:cTn id="13" dur="4000"/>
                                        <p:tgtEl>
                                          <p:spTgt spid="17"/>
                                        </p:tgtEl>
                                        <p:attrNameLst>
                                          <p:attrName>ppt_w</p:attrName>
                                        </p:attrNameLst>
                                      </p:cBhvr>
                                      <p:tavLst>
                                        <p:tav tm="0">
                                          <p:val>
                                            <p:strVal val="ppt_w"/>
                                          </p:val>
                                        </p:tav>
                                        <p:tav tm="100000">
                                          <p:val>
                                            <p:strVal val="4/3*ppt_w"/>
                                          </p:val>
                                        </p:tav>
                                      </p:tavLst>
                                    </p:anim>
                                    <p:anim calcmode="lin" valueType="num">
                                      <p:cBhvr>
                                        <p:cTn id="14" dur="4000"/>
                                        <p:tgtEl>
                                          <p:spTgt spid="17"/>
                                        </p:tgtEl>
                                        <p:attrNameLst>
                                          <p:attrName>ppt_h</p:attrName>
                                        </p:attrNameLst>
                                      </p:cBhvr>
                                      <p:tavLst>
                                        <p:tav tm="0">
                                          <p:val>
                                            <p:strVal val="ppt_h"/>
                                          </p:val>
                                        </p:tav>
                                        <p:tav tm="100000">
                                          <p:val>
                                            <p:strVal val="4/3*ppt_h"/>
                                          </p:val>
                                        </p:tav>
                                      </p:tavLst>
                                    </p:anim>
                                    <p:set>
                                      <p:cBhvr>
                                        <p:cTn id="15" dur="1" fill="hold">
                                          <p:stCondLst>
                                            <p:cond delay="3999"/>
                                          </p:stCondLst>
                                        </p:cTn>
                                        <p:tgtEl>
                                          <p:spTgt spid="17"/>
                                        </p:tgtEl>
                                        <p:attrNameLst>
                                          <p:attrName>style.visibility</p:attrName>
                                        </p:attrNameLst>
                                      </p:cBhvr>
                                      <p:to>
                                        <p:strVal val="hidden"/>
                                      </p:to>
                                    </p:set>
                                  </p:childTnLst>
                                </p:cTn>
                              </p:par>
                              <p:par>
                                <p:cTn id="16" presetID="23" presetClass="entr" presetSubtype="288" fill="hold" nodeType="withEffect">
                                  <p:stCondLst>
                                    <p:cond delay="30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0" fill="hold"/>
                                        <p:tgtEl>
                                          <p:spTgt spid="18"/>
                                        </p:tgtEl>
                                        <p:attrNameLst>
                                          <p:attrName>ppt_w</p:attrName>
                                        </p:attrNameLst>
                                      </p:cBhvr>
                                      <p:tavLst>
                                        <p:tav tm="0">
                                          <p:val>
                                            <p:strVal val="4/3*#ppt_w"/>
                                          </p:val>
                                        </p:tav>
                                        <p:tav tm="100000">
                                          <p:val>
                                            <p:strVal val="#ppt_w"/>
                                          </p:val>
                                        </p:tav>
                                      </p:tavLst>
                                    </p:anim>
                                    <p:anim calcmode="lin" valueType="num">
                                      <p:cBhvr>
                                        <p:cTn id="19" dur="4000" fill="hold"/>
                                        <p:tgtEl>
                                          <p:spTgt spid="18"/>
                                        </p:tgtEl>
                                        <p:attrNameLst>
                                          <p:attrName>ppt_h</p:attrName>
                                        </p:attrNameLst>
                                      </p:cBhvr>
                                      <p:tavLst>
                                        <p:tav tm="0">
                                          <p:val>
                                            <p:strVal val="4/3*#ppt_h"/>
                                          </p:val>
                                        </p:tav>
                                        <p:tav tm="100000">
                                          <p:val>
                                            <p:strVal val="#ppt_h"/>
                                          </p:val>
                                        </p:tav>
                                      </p:tavLst>
                                    </p:anim>
                                  </p:childTnLst>
                                </p:cTn>
                              </p:par>
                              <p:par>
                                <p:cTn id="20" presetID="47" presetClass="entr" presetSubtype="0" fill="hold" nodeType="withEffect">
                                  <p:stCondLst>
                                    <p:cond delay="300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4000"/>
                                        <p:tgtEl>
                                          <p:spTgt spid="18"/>
                                        </p:tgtEl>
                                      </p:cBhvr>
                                    </p:animEffect>
                                    <p:anim calcmode="lin" valueType="num">
                                      <p:cBhvr>
                                        <p:cTn id="23" dur="4000" fill="hold"/>
                                        <p:tgtEl>
                                          <p:spTgt spid="18"/>
                                        </p:tgtEl>
                                        <p:attrNameLst>
                                          <p:attrName>ppt_x</p:attrName>
                                        </p:attrNameLst>
                                      </p:cBhvr>
                                      <p:tavLst>
                                        <p:tav tm="0">
                                          <p:val>
                                            <p:strVal val="#ppt_x"/>
                                          </p:val>
                                        </p:tav>
                                        <p:tav tm="100000">
                                          <p:val>
                                            <p:strVal val="#ppt_x"/>
                                          </p:val>
                                        </p:tav>
                                      </p:tavLst>
                                    </p:anim>
                                    <p:anim calcmode="lin" valueType="num">
                                      <p:cBhvr>
                                        <p:cTn id="24" dur="4000" fill="hold"/>
                                        <p:tgtEl>
                                          <p:spTgt spid="18"/>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1"/>
                                          </p:val>
                                        </p:tav>
                                        <p:tav tm="100000">
                                          <p:val>
                                            <p:strVal val="#ppt_x"/>
                                          </p:val>
                                        </p:tav>
                                      </p:tavLst>
                                    </p:anim>
                                    <p:anim calcmode="lin" valueType="num">
                                      <p:cBhvr>
                                        <p:cTn id="3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Sobre las planicies elevadas situadas entre los 1.000 y los 1.300 m., se notan fácilmente cambios en los componentes de la flora de sabanas y selvas. Un interés particular merecen las selvas húmedas.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8000">
        <p14:prism isContent="1"/>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5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5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5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0"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32352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Extraordinariamente variadas y ricas en especies y formas de vida, que se extienden hacia los límites orientales del Parque en la Sierra de Lema, situada cerca de los sitios denominados La Escalera y Salto Danta.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9000">
        <p14:prism isContent="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2993983350_953e8e3e6b_o.jpg"/>
          <p:cNvPicPr>
            <a:picLocks noGrp="1" noChangeAspect="1"/>
          </p:cNvPicPr>
          <p:nvPr>
            <p:ph idx="4294967295"/>
          </p:nvPr>
        </p:nvPicPr>
        <p:blipFill>
          <a:blip r:embed="rId3" cstate="print"/>
          <a:stretch>
            <a:fillRect/>
          </a:stretch>
        </p:blipFill>
        <p:spPr>
          <a:xfrm flipH="1">
            <a:off x="0" y="0"/>
            <a:ext cx="9144000" cy="5715000"/>
          </a:xfrm>
        </p:spPr>
      </p:pic>
      <p:pic>
        <p:nvPicPr>
          <p:cNvPr id="30" name="3 Marcador de contenido" descr="2993983350_953e8e3e6b_o.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fauna de este Parque se caracteriza por su variedad y cantidad. Entre los mamíferos hay que destacar cinco especies amenazadas de extinción que se encuentran incluidas en las listas del Libro Rojo publicado por la U.I.C.N., como son el oso hormiguero gigante u oso palmero.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5000">
        <p14:prism dir="r" isContent="1"/>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30"/>
                                        </p:tgtEl>
                                        <p:attrNameLst>
                                          <p:attrName>style.visibility</p:attrName>
                                        </p:attrNameLst>
                                      </p:cBhvr>
                                      <p:to>
                                        <p:strVal val="visible"/>
                                      </p:to>
                                    </p:set>
                                    <p:animEffect transition="in" filter="fade">
                                      <p:cBhvr>
                                        <p:cTn id="14" dur="4000"/>
                                        <p:tgtEl>
                                          <p:spTgt spid="30"/>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30"/>
                                        </p:tgtEl>
                                        <p:attrNameLst>
                                          <p:attrName>style.visibility</p:attrName>
                                        </p:attrNameLst>
                                      </p:cBhvr>
                                      <p:to>
                                        <p:strVal val="visible"/>
                                      </p:to>
                                    </p:set>
                                    <p:anim calcmode="lin" valueType="num">
                                      <p:cBhvr>
                                        <p:cTn id="17" dur="4000" fill="hold"/>
                                        <p:tgtEl>
                                          <p:spTgt spid="30"/>
                                        </p:tgtEl>
                                        <p:attrNameLst>
                                          <p:attrName>ppt_w</p:attrName>
                                        </p:attrNameLst>
                                      </p:cBhvr>
                                      <p:tavLst>
                                        <p:tav tm="0">
                                          <p:val>
                                            <p:strVal val="4/3*#ppt_w"/>
                                          </p:val>
                                        </p:tav>
                                        <p:tav tm="100000">
                                          <p:val>
                                            <p:strVal val="#ppt_w"/>
                                          </p:val>
                                        </p:tav>
                                      </p:tavLst>
                                    </p:anim>
                                    <p:anim calcmode="lin" valueType="num">
                                      <p:cBhvr>
                                        <p:cTn id="18" dur="4000" fill="hold"/>
                                        <p:tgtEl>
                                          <p:spTgt spid="30"/>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descr="C:\Documents and Settings\Ana María\Escritorio\muchosarboles.jpg"/>
          <p:cNvPicPr>
            <a:picLocks noChangeAspect="1" noChangeArrowheads="1"/>
          </p:cNvPicPr>
          <p:nvPr/>
        </p:nvPicPr>
        <p:blipFill>
          <a:blip r:embed="rId2" cstate="print"/>
          <a:stretch>
            <a:fillRect/>
          </a:stretch>
        </p:blipFill>
        <p:spPr bwMode="auto">
          <a:xfrm flipH="1">
            <a:off x="0" y="0"/>
            <a:ext cx="6300192" cy="5715000"/>
          </a:xfrm>
          <a:prstGeom prst="rect">
            <a:avLst/>
          </a:prstGeom>
          <a:noFill/>
          <a:ln w="9525">
            <a:noFill/>
            <a:miter lim="800000"/>
            <a:headEnd/>
            <a:tailEnd/>
          </a:ln>
        </p:spPr>
      </p:pic>
      <p:pic>
        <p:nvPicPr>
          <p:cNvPr id="7" name="6 Imagen" descr="2048x1365_puffin-atlanticheskij-tupik.jpg"/>
          <p:cNvPicPr>
            <a:picLocks noGrp="1" noChangeAspect="1"/>
          </p:cNvPicPr>
          <p:nvPr isPhoto="1"/>
        </p:nvPicPr>
        <p:blipFill>
          <a:blip r:embed="rId2" cstate="print"/>
          <a:stretch>
            <a:fillRect/>
          </a:stretch>
        </p:blipFill>
        <p:spPr bwMode="auto">
          <a:xfrm>
            <a:off x="0" y="0"/>
            <a:ext cx="6300192" cy="5715000"/>
          </a:xfrm>
          <a:prstGeom prst="rect">
            <a:avLst/>
          </a:prstGeom>
          <a:noFill/>
          <a:ln w="9525">
            <a:noFill/>
            <a:miter lim="800000"/>
            <a:headEnd/>
            <a:tailEnd/>
          </a:ln>
        </p:spPr>
      </p:pic>
      <p:sp>
        <p:nvSpPr>
          <p:cNvPr id="4" name="3 CuadroTexto"/>
          <p:cNvSpPr txBox="1"/>
          <p:nvPr/>
        </p:nvSpPr>
        <p:spPr>
          <a:xfrm>
            <a:off x="6372200" y="2137420"/>
            <a:ext cx="2592288"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armadillo gigante, el perro de agua grande o nutria gigante amazónica, el jaguar o tigre americano y el ocelote o cunaguaro manigordo.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window dir="vert"/>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4000"/>
                                        <p:tgtEl>
                                          <p:spTgt spid="8"/>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4000"/>
                                        <p:tgtEl>
                                          <p:spTgt spid="8"/>
                                        </p:tgtEl>
                                      </p:cBhvr>
                                    </p:animEffect>
                                  </p:childTnLst>
                                </p:cTn>
                              </p:par>
                              <p:par>
                                <p:cTn id="11" presetID="10" presetClass="entr" presetSubtype="0" fill="hold" nodeType="withEffect">
                                  <p:stCondLst>
                                    <p:cond delay="25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4000"/>
                                        <p:tgtEl>
                                          <p:spTgt spid="7"/>
                                        </p:tgtEl>
                                      </p:cBhvr>
                                    </p:animEffect>
                                  </p:childTnLst>
                                </p:cTn>
                              </p:par>
                              <p:par>
                                <p:cTn id="14" presetID="13" presetClass="entr" presetSubtype="16" fill="hold" nodeType="withEffect">
                                  <p:stCondLst>
                                    <p:cond delay="2500"/>
                                  </p:stCondLst>
                                  <p:childTnLst>
                                    <p:set>
                                      <p:cBhvr>
                                        <p:cTn id="15" dur="1" fill="hold">
                                          <p:stCondLst>
                                            <p:cond delay="0"/>
                                          </p:stCondLst>
                                        </p:cTn>
                                        <p:tgtEl>
                                          <p:spTgt spid="7"/>
                                        </p:tgtEl>
                                        <p:attrNameLst>
                                          <p:attrName>style.visibility</p:attrName>
                                        </p:attrNameLst>
                                      </p:cBhvr>
                                      <p:to>
                                        <p:strVal val="visible"/>
                                      </p:to>
                                    </p:set>
                                    <p:animEffect transition="in" filter="plus(in)">
                                      <p:cBhvr>
                                        <p:cTn id="16" dur="4000"/>
                                        <p:tgtEl>
                                          <p:spTgt spid="7"/>
                                        </p:tgtEl>
                                      </p:cBhvr>
                                    </p:animEffect>
                                  </p:childTnLst>
                                </p:cTn>
                              </p:par>
                            </p:childTnLst>
                          </p:cTn>
                        </p:par>
                        <p:par>
                          <p:cTn id="17" fill="hold">
                            <p:stCondLst>
                              <p:cond delay="65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54539.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5" name="14 Imagen" descr="354539.jpg"/>
          <p:cNvPicPr>
            <a:picLocks noChangeAspect="1"/>
          </p:cNvPicPr>
          <p:nvPr/>
        </p:nvPicPr>
        <p:blipFill>
          <a:blip r:embed="rId2" cstate="print"/>
          <a:stretch>
            <a:fillRect/>
          </a:stretch>
        </p:blipFill>
        <p:spPr bwMode="auto">
          <a:xfrm flipH="1">
            <a:off x="-1" y="0"/>
            <a:ext cx="9144000" cy="5714999"/>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585692"/>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enormes extensiones protegidas de Canaima son una garantía para la supervivencia de estas especies. Se destacan igualmente la ardilla o el puercoespín común, el zorro cangrejero, el perro de monte, la comadreja…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0000">
        <p14:window dir="vert"/>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10" presetClass="entr" presetSubtype="0"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4000"/>
                                        <p:tgtEl>
                                          <p:spTgt spid="15"/>
                                        </p:tgtEl>
                                      </p:cBhvr>
                                    </p:animEffect>
                                  </p:childTnLst>
                                </p:cTn>
                              </p:par>
                              <p:par>
                                <p:cTn id="15" presetID="10" presetClass="entr" presetSubtype="0"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4000"/>
                                        <p:tgtEl>
                                          <p:spTgt spid="16"/>
                                        </p:tgtEl>
                                      </p:cBhvr>
                                    </p:animEffect>
                                  </p:childTnLst>
                                </p:cTn>
                              </p:par>
                              <p:par>
                                <p:cTn id="18" presetID="23" presetClass="entr" presetSubtype="288" fill="hold" nodeType="withEffect">
                                  <p:stCondLst>
                                    <p:cond delay="2000"/>
                                  </p:stCondLst>
                                  <p:childTnLst>
                                    <p:set>
                                      <p:cBhvr>
                                        <p:cTn id="19" dur="1" fill="hold">
                                          <p:stCondLst>
                                            <p:cond delay="0"/>
                                          </p:stCondLst>
                                        </p:cTn>
                                        <p:tgtEl>
                                          <p:spTgt spid="16"/>
                                        </p:tgtEl>
                                        <p:attrNameLst>
                                          <p:attrName>style.visibility</p:attrName>
                                        </p:attrNameLst>
                                      </p:cBhvr>
                                      <p:to>
                                        <p:strVal val="visible"/>
                                      </p:to>
                                    </p:set>
                                    <p:anim calcmode="lin" valueType="num">
                                      <p:cBhvr>
                                        <p:cTn id="20" dur="4000" fill="hold"/>
                                        <p:tgtEl>
                                          <p:spTgt spid="16"/>
                                        </p:tgtEl>
                                        <p:attrNameLst>
                                          <p:attrName>ppt_w</p:attrName>
                                        </p:attrNameLst>
                                      </p:cBhvr>
                                      <p:tavLst>
                                        <p:tav tm="0">
                                          <p:val>
                                            <p:strVal val="4/3*#ppt_w"/>
                                          </p:val>
                                        </p:tav>
                                        <p:tav tm="100000">
                                          <p:val>
                                            <p:strVal val="#ppt_w"/>
                                          </p:val>
                                        </p:tav>
                                      </p:tavLst>
                                    </p:anim>
                                    <p:anim calcmode="lin" valueType="num">
                                      <p:cBhvr>
                                        <p:cTn id="21" dur="4000" fill="hold"/>
                                        <p:tgtEl>
                                          <p:spTgt spid="16"/>
                                        </p:tgtEl>
                                        <p:attrNameLst>
                                          <p:attrName>ppt_h</p:attrName>
                                        </p:attrNameLst>
                                      </p:cBhvr>
                                      <p:tavLst>
                                        <p:tav tm="0">
                                          <p:val>
                                            <p:strVal val="4/3*#ppt_h"/>
                                          </p:val>
                                        </p:tav>
                                        <p:tav tm="100000">
                                          <p:val>
                                            <p:strVal val="#ppt_h"/>
                                          </p:val>
                                        </p:tav>
                                      </p:tavLst>
                                    </p:anim>
                                  </p:childTnLst>
                                </p:cTn>
                              </p:par>
                            </p:childTnLst>
                          </p:cTn>
                        </p:par>
                        <p:par>
                          <p:cTn id="22" fill="hold">
                            <p:stCondLst>
                              <p:cond delay="6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jpg"/>
          <p:cNvPicPr>
            <a:picLocks noChangeAspect="1"/>
          </p:cNvPicPr>
          <p:nvPr/>
        </p:nvPicPr>
        <p:blipFill>
          <a:blip r:embed="rId2" cstate="print"/>
          <a:stretch>
            <a:fillRect/>
          </a:stretch>
        </p:blipFill>
        <p:spPr bwMode="auto">
          <a:xfrm flipH="1">
            <a:off x="0" y="0"/>
            <a:ext cx="9144000" cy="5672138"/>
          </a:xfrm>
          <a:prstGeom prst="rect">
            <a:avLst/>
          </a:prstGeom>
          <a:noFill/>
          <a:ln w="9525">
            <a:noFill/>
            <a:miter lim="800000"/>
            <a:headEnd/>
            <a:tailEnd/>
          </a:ln>
        </p:spPr>
      </p:pic>
      <p:pic>
        <p:nvPicPr>
          <p:cNvPr id="15" name="14 Imagen" descr="frailecillos_6796.jpg"/>
          <p:cNvPicPr>
            <a:picLocks noGrp="1" noChangeAspect="1"/>
          </p:cNvPicPr>
          <p:nvPr isPhoto="1"/>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5" name="4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puma, la danta o tapir, el báquiro careto y el venado matacán rojizo. Los monos más comunes en las masas boscosas de Canaima pertenecen todos a la familia de los </a:t>
            </a:r>
            <a:r>
              <a:rPr lang="es-ES" i="1" dirty="0" err="1" smtClean="0">
                <a:effectLst>
                  <a:glow rad="101600">
                    <a:srgbClr val="C00000">
                      <a:alpha val="60000"/>
                    </a:srgbClr>
                  </a:glow>
                  <a:outerShdw blurRad="38100" dist="38100" dir="2700000" algn="tl">
                    <a:srgbClr val="000000">
                      <a:alpha val="43137"/>
                    </a:srgbClr>
                  </a:outerShdw>
                </a:effectLst>
              </a:rPr>
              <a:t>Cébidos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5000">
        <p14:prism isContent="1" isInverted="1"/>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4000"/>
                                        <p:tgtEl>
                                          <p:spTgt spid="4"/>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15"/>
                                        </p:tgtEl>
                                        <p:attrNameLst>
                                          <p:attrName>style.visibility</p:attrName>
                                        </p:attrNameLst>
                                      </p:cBhvr>
                                      <p:to>
                                        <p:strVal val="visible"/>
                                      </p:to>
                                    </p:set>
                                    <p:anim calcmode="lin" valueType="num">
                                      <p:cBhvr>
                                        <p:cTn id="14" dur="4000" fill="hold"/>
                                        <p:tgtEl>
                                          <p:spTgt spid="15"/>
                                        </p:tgtEl>
                                        <p:attrNameLst>
                                          <p:attrName>ppt_w</p:attrName>
                                        </p:attrNameLst>
                                      </p:cBhvr>
                                      <p:tavLst>
                                        <p:tav tm="0">
                                          <p:val>
                                            <p:strVal val="4/3*#ppt_w"/>
                                          </p:val>
                                        </p:tav>
                                        <p:tav tm="100000">
                                          <p:val>
                                            <p:strVal val="#ppt_w"/>
                                          </p:val>
                                        </p:tav>
                                      </p:tavLst>
                                    </p:anim>
                                    <p:anim calcmode="lin" valueType="num">
                                      <p:cBhvr>
                                        <p:cTn id="15" dur="4000" fill="hold"/>
                                        <p:tgtEl>
                                          <p:spTgt spid="15"/>
                                        </p:tgtEl>
                                        <p:attrNameLst>
                                          <p:attrName>ppt_h</p:attrName>
                                        </p:attrNameLst>
                                      </p:cBhvr>
                                      <p:tavLst>
                                        <p:tav tm="0">
                                          <p:val>
                                            <p:strVal val="4/3*#ppt_h"/>
                                          </p:val>
                                        </p:tav>
                                        <p:tav tm="100000">
                                          <p:val>
                                            <p:strVal val="#ppt_h"/>
                                          </p:val>
                                        </p:tav>
                                      </p:tavLst>
                                    </p:anim>
                                  </p:childTnLst>
                                </p:cTn>
                              </p:par>
                              <p:par>
                                <p:cTn id="16" presetID="42" presetClass="entr" presetSubtype="0" fill="hold" nodeType="withEffect">
                                  <p:stCondLst>
                                    <p:cond delay="200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4000"/>
                                        <p:tgtEl>
                                          <p:spTgt spid="15"/>
                                        </p:tgtEl>
                                      </p:cBhvr>
                                    </p:animEffect>
                                    <p:anim calcmode="lin" valueType="num">
                                      <p:cBhvr>
                                        <p:cTn id="19" dur="4000" fill="hold"/>
                                        <p:tgtEl>
                                          <p:spTgt spid="15"/>
                                        </p:tgtEl>
                                        <p:attrNameLst>
                                          <p:attrName>ppt_x</p:attrName>
                                        </p:attrNameLst>
                                      </p:cBhvr>
                                      <p:tavLst>
                                        <p:tav tm="0">
                                          <p:val>
                                            <p:strVal val="#ppt_x"/>
                                          </p:val>
                                        </p:tav>
                                        <p:tav tm="100000">
                                          <p:val>
                                            <p:strVal val="#ppt_x"/>
                                          </p:val>
                                        </p:tav>
                                      </p:tavLst>
                                    </p:anim>
                                    <p:anim calcmode="lin" valueType="num">
                                      <p:cBhvr>
                                        <p:cTn id="20" dur="4000" fill="hold"/>
                                        <p:tgtEl>
                                          <p:spTgt spid="15"/>
                                        </p:tgtEl>
                                        <p:attrNameLst>
                                          <p:attrName>ppt_y</p:attrName>
                                        </p:attrNameLst>
                                      </p:cBhvr>
                                      <p:tavLst>
                                        <p:tav tm="0">
                                          <p:val>
                                            <p:strVal val="#ppt_y+.1"/>
                                          </p:val>
                                        </p:tav>
                                        <p:tav tm="100000">
                                          <p:val>
                                            <p:strVal val="#ppt_y"/>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fondohojas.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13" name="12 Imagen" descr="45ae5ef3b9e000df40c16ee12fcb028e.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395536" y="4945732"/>
            <a:ext cx="806489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destacan igualmente la pereza de tres dedos, entre ellos encontramos el mono de noche o cara rayada, el araguato, el mono viuda y el mono machín.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3000">
        <p14:prism isContent="1" isInverted="1"/>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4)">
                                      <p:cBhvr>
                                        <p:cTn id="7" dur="4000"/>
                                        <p:tgtEl>
                                          <p:spTgt spid="12"/>
                                        </p:tgtEl>
                                      </p:cBhvr>
                                    </p:animEffect>
                                  </p:childTnLst>
                                </p:cTn>
                              </p:par>
                              <p:par>
                                <p:cTn id="8" presetID="23" presetClass="entr" presetSubtype="288"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 calcmode="lin" valueType="num">
                                      <p:cBhvr>
                                        <p:cTn id="10" dur="4000" fill="hold"/>
                                        <p:tgtEl>
                                          <p:spTgt spid="12"/>
                                        </p:tgtEl>
                                        <p:attrNameLst>
                                          <p:attrName>ppt_w</p:attrName>
                                        </p:attrNameLst>
                                      </p:cBhvr>
                                      <p:tavLst>
                                        <p:tav tm="0">
                                          <p:val>
                                            <p:strVal val="4/3*#ppt_w"/>
                                          </p:val>
                                        </p:tav>
                                        <p:tav tm="100000">
                                          <p:val>
                                            <p:strVal val="#ppt_w"/>
                                          </p:val>
                                        </p:tav>
                                      </p:tavLst>
                                    </p:anim>
                                    <p:anim calcmode="lin" valueType="num">
                                      <p:cBhvr>
                                        <p:cTn id="11" dur="4000" fill="hold"/>
                                        <p:tgtEl>
                                          <p:spTgt spid="12"/>
                                        </p:tgtEl>
                                        <p:attrNameLst>
                                          <p:attrName>ppt_h</p:attrName>
                                        </p:attrNameLst>
                                      </p:cBhvr>
                                      <p:tavLst>
                                        <p:tav tm="0">
                                          <p:val>
                                            <p:strVal val="4/3*#ppt_h"/>
                                          </p:val>
                                        </p:tav>
                                        <p:tav tm="100000">
                                          <p:val>
                                            <p:strVal val="#ppt_h"/>
                                          </p:val>
                                        </p:tav>
                                      </p:tavLst>
                                    </p:anim>
                                  </p:childTnLst>
                                </p:cTn>
                              </p:par>
                              <p:par>
                                <p:cTn id="12" presetID="47" presetClass="entr" presetSubtype="0" fill="hold" nodeType="withEffect">
                                  <p:stCondLst>
                                    <p:cond delay="200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4000"/>
                                        <p:tgtEl>
                                          <p:spTgt spid="13"/>
                                        </p:tgtEl>
                                      </p:cBhvr>
                                    </p:animEffect>
                                    <p:anim calcmode="lin" valueType="num">
                                      <p:cBhvr>
                                        <p:cTn id="15" dur="4000" fill="hold"/>
                                        <p:tgtEl>
                                          <p:spTgt spid="13"/>
                                        </p:tgtEl>
                                        <p:attrNameLst>
                                          <p:attrName>ppt_x</p:attrName>
                                        </p:attrNameLst>
                                      </p:cBhvr>
                                      <p:tavLst>
                                        <p:tav tm="0">
                                          <p:val>
                                            <p:strVal val="#ppt_x"/>
                                          </p:val>
                                        </p:tav>
                                        <p:tav tm="100000">
                                          <p:val>
                                            <p:strVal val="#ppt_x"/>
                                          </p:val>
                                        </p:tav>
                                      </p:tavLst>
                                    </p:anim>
                                    <p:anim calcmode="lin" valueType="num">
                                      <p:cBhvr>
                                        <p:cTn id="16" dur="4000" fill="hold"/>
                                        <p:tgtEl>
                                          <p:spTgt spid="13"/>
                                        </p:tgtEl>
                                        <p:attrNameLst>
                                          <p:attrName>ppt_y</p:attrName>
                                        </p:attrNameLst>
                                      </p:cBhvr>
                                      <p:tavLst>
                                        <p:tav tm="0">
                                          <p:val>
                                            <p:strVal val="#ppt_y-.1"/>
                                          </p:val>
                                        </p:tav>
                                        <p:tav tm="100000">
                                          <p:val>
                                            <p:strVal val="#ppt_y"/>
                                          </p:val>
                                        </p:tav>
                                      </p:tavLst>
                                    </p:anim>
                                  </p:childTnLst>
                                </p:cTn>
                              </p:par>
                              <p:par>
                                <p:cTn id="17" presetID="23" presetClass="entr" presetSubtype="288" fill="hold" nodeType="withEffect">
                                  <p:stCondLst>
                                    <p:cond delay="2000"/>
                                  </p:stCondLst>
                                  <p:childTnLst>
                                    <p:set>
                                      <p:cBhvr>
                                        <p:cTn id="18" dur="1" fill="hold">
                                          <p:stCondLst>
                                            <p:cond delay="0"/>
                                          </p:stCondLst>
                                        </p:cTn>
                                        <p:tgtEl>
                                          <p:spTgt spid="13"/>
                                        </p:tgtEl>
                                        <p:attrNameLst>
                                          <p:attrName>style.visibility</p:attrName>
                                        </p:attrNameLst>
                                      </p:cBhvr>
                                      <p:to>
                                        <p:strVal val="visible"/>
                                      </p:to>
                                    </p:set>
                                    <p:anim calcmode="lin" valueType="num">
                                      <p:cBhvr>
                                        <p:cTn id="19" dur="4000" fill="hold"/>
                                        <p:tgtEl>
                                          <p:spTgt spid="13"/>
                                        </p:tgtEl>
                                        <p:attrNameLst>
                                          <p:attrName>ppt_w</p:attrName>
                                        </p:attrNameLst>
                                      </p:cBhvr>
                                      <p:tavLst>
                                        <p:tav tm="0">
                                          <p:val>
                                            <p:strVal val="4/3*#ppt_w"/>
                                          </p:val>
                                        </p:tav>
                                        <p:tav tm="100000">
                                          <p:val>
                                            <p:strVal val="#ppt_w"/>
                                          </p:val>
                                        </p:tav>
                                      </p:tavLst>
                                    </p:anim>
                                    <p:anim calcmode="lin" valueType="num">
                                      <p:cBhvr>
                                        <p:cTn id="20" dur="4000" fill="hold"/>
                                        <p:tgtEl>
                                          <p:spTgt spid="13"/>
                                        </p:tgtEl>
                                        <p:attrNameLst>
                                          <p:attrName>ppt_h</p:attrName>
                                        </p:attrNameLst>
                                      </p:cBhvr>
                                      <p:tavLst>
                                        <p:tav tm="0">
                                          <p:val>
                                            <p:strVal val="4/3*#ppt_h"/>
                                          </p:val>
                                        </p:tav>
                                        <p:tav tm="100000">
                                          <p:val>
                                            <p:strVal val="#ppt_h"/>
                                          </p:val>
                                        </p:tav>
                                      </p:tavLst>
                                    </p:anim>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54539.jpg"/>
          <p:cNvPicPr>
            <a:picLocks noChangeAspect="1"/>
          </p:cNvPicPr>
          <p:nvPr/>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16" name="15 Imagen" descr="195762.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p:spPr>
      </p:pic>
      <p:sp>
        <p:nvSpPr>
          <p:cNvPr id="4" name="3 CuadroTexto"/>
          <p:cNvSpPr txBox="1"/>
          <p:nvPr/>
        </p:nvSpPr>
        <p:spPr>
          <a:xfrm>
            <a:off x="179512" y="4873724"/>
            <a:ext cx="8784976"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Parque Nacional Canaima puede ser recorrido utilizando varias de las numerosas vías fluviales donde es posible la navegación en tramos más o menos largos.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4000">
        <p14:prism dir="r" isContent="1" isInverted="1"/>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4000"/>
                                        <p:tgtEl>
                                          <p:spTgt spid="7"/>
                                        </p:tgtEl>
                                      </p:cBhvr>
                                    </p:animEffect>
                                  </p:childTnLst>
                                </p:cTn>
                              </p:par>
                              <p:par>
                                <p:cTn id="8" presetID="23" presetClass="entr" presetSubtype="27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4000" fill="hold"/>
                                        <p:tgtEl>
                                          <p:spTgt spid="7"/>
                                        </p:tgtEl>
                                        <p:attrNameLst>
                                          <p:attrName>ppt_w</p:attrName>
                                        </p:attrNameLst>
                                      </p:cBhvr>
                                      <p:tavLst>
                                        <p:tav tm="0">
                                          <p:val>
                                            <p:strVal val="2/3*#ppt_w"/>
                                          </p:val>
                                        </p:tav>
                                        <p:tav tm="100000">
                                          <p:val>
                                            <p:strVal val="#ppt_w"/>
                                          </p:val>
                                        </p:tav>
                                      </p:tavLst>
                                    </p:anim>
                                    <p:anim calcmode="lin" valueType="num">
                                      <p:cBhvr>
                                        <p:cTn id="11" dur="4000" fill="hold"/>
                                        <p:tgtEl>
                                          <p:spTgt spid="7"/>
                                        </p:tgtEl>
                                        <p:attrNameLst>
                                          <p:attrName>ppt_h</p:attrName>
                                        </p:attrNameLst>
                                      </p:cBhvr>
                                      <p:tavLst>
                                        <p:tav tm="0">
                                          <p:val>
                                            <p:strVal val="2/3*#ppt_h"/>
                                          </p:val>
                                        </p:tav>
                                        <p:tav tm="100000">
                                          <p:val>
                                            <p:strVal val="#ppt_h"/>
                                          </p:val>
                                        </p:tav>
                                      </p:tavLst>
                                    </p:anim>
                                  </p:childTnLst>
                                </p:cTn>
                              </p:par>
                              <p:par>
                                <p:cTn id="12" presetID="10" presetClass="entr" presetSubtype="0" fill="hold" nodeType="withEffect">
                                  <p:stCondLst>
                                    <p:cond delay="200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4000"/>
                                        <p:tgtEl>
                                          <p:spTgt spid="16"/>
                                        </p:tgtEl>
                                      </p:cBhvr>
                                    </p:animEffect>
                                  </p:childTnLst>
                                </p:cTn>
                              </p:par>
                              <p:par>
                                <p:cTn id="15" presetID="23" presetClass="entr" presetSubtype="288" fill="hold" nodeType="withEffect">
                                  <p:stCondLst>
                                    <p:cond delay="2000"/>
                                  </p:stCondLst>
                                  <p:childTnLst>
                                    <p:set>
                                      <p:cBhvr>
                                        <p:cTn id="16" dur="1" fill="hold">
                                          <p:stCondLst>
                                            <p:cond delay="0"/>
                                          </p:stCondLst>
                                        </p:cTn>
                                        <p:tgtEl>
                                          <p:spTgt spid="16"/>
                                        </p:tgtEl>
                                        <p:attrNameLst>
                                          <p:attrName>style.visibility</p:attrName>
                                        </p:attrNameLst>
                                      </p:cBhvr>
                                      <p:to>
                                        <p:strVal val="visible"/>
                                      </p:to>
                                    </p:set>
                                    <p:anim calcmode="lin" valueType="num">
                                      <p:cBhvr>
                                        <p:cTn id="17" dur="4000" fill="hold"/>
                                        <p:tgtEl>
                                          <p:spTgt spid="16"/>
                                        </p:tgtEl>
                                        <p:attrNameLst>
                                          <p:attrName>ppt_w</p:attrName>
                                        </p:attrNameLst>
                                      </p:cBhvr>
                                      <p:tavLst>
                                        <p:tav tm="0">
                                          <p:val>
                                            <p:strVal val="4/3*#ppt_w"/>
                                          </p:val>
                                        </p:tav>
                                        <p:tav tm="100000">
                                          <p:val>
                                            <p:strVal val="#ppt_w"/>
                                          </p:val>
                                        </p:tav>
                                      </p:tavLst>
                                    </p:anim>
                                    <p:anim calcmode="lin" valueType="num">
                                      <p:cBhvr>
                                        <p:cTn id="18" dur="4000" fill="hold"/>
                                        <p:tgtEl>
                                          <p:spTgt spid="16"/>
                                        </p:tgtEl>
                                        <p:attrNameLst>
                                          <p:attrName>ppt_h</p:attrName>
                                        </p:attrNameLst>
                                      </p:cBhvr>
                                      <p:tavLst>
                                        <p:tav tm="0">
                                          <p:val>
                                            <p:strVal val="4/3*#ppt_h"/>
                                          </p:val>
                                        </p:tav>
                                        <p:tav tm="100000">
                                          <p:val>
                                            <p:strVal val="#ppt_h"/>
                                          </p:val>
                                        </p:tav>
                                      </p:tavLst>
                                    </p:anim>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0fd9476e7c0c1ff1a8d02f0b489eb290.jpg"/>
          <p:cNvPicPr>
            <a:picLocks noGrp="1" noChangeAspect="1"/>
          </p:cNvPicPr>
          <p:nvPr isPhoto="1"/>
        </p:nvPicPr>
        <p:blipFill>
          <a:blip r:embed="rId2" cstate="print"/>
          <a:stretch>
            <a:fillRect/>
          </a:stretch>
        </p:blipFill>
        <p:spPr bwMode="auto">
          <a:xfrm flipH="1">
            <a:off x="-1" y="0"/>
            <a:ext cx="9144000" cy="5715000"/>
          </a:xfrm>
          <a:prstGeom prst="rect">
            <a:avLst/>
          </a:prstGeom>
          <a:noFill/>
          <a:ln w="9525">
            <a:noFill/>
            <a:miter lim="800000"/>
            <a:headEnd/>
            <a:tailEnd/>
          </a:ln>
        </p:spPr>
      </p:pic>
      <p:pic>
        <p:nvPicPr>
          <p:cNvPr id="4" name="3 Imagen" descr="0fd9476e7c0c1ff1a8d02f0b489eb290.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251520"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el punto de vista recreativo, dada su ubicación geográfica y gran extensión, el Parque Nacional Canaima ofrece al visitante una amplia gama de posibilidades de esparcimiento al aire libre en ambientes auténticamente naturales.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2000">
        <p14:flythrough/>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strVal val="4/3*#ppt_w"/>
                                          </p:val>
                                        </p:tav>
                                        <p:tav tm="100000">
                                          <p:val>
                                            <p:strVal val="#ppt_w"/>
                                          </p:val>
                                        </p:tav>
                                      </p:tavLst>
                                    </p:anim>
                                    <p:anim calcmode="lin" valueType="num">
                                      <p:cBhvr>
                                        <p:cTn id="8" dur="4000" fill="hold"/>
                                        <p:tgtEl>
                                          <p:spTgt spid="2"/>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outVertical)">
                                      <p:cBhvr>
                                        <p:cTn id="11" dur="4000"/>
                                        <p:tgtEl>
                                          <p:spTgt spid="2"/>
                                        </p:tgtEl>
                                      </p:cBhvr>
                                    </p:animEffect>
                                  </p:childTnLst>
                                </p:cTn>
                              </p:par>
                              <p:par>
                                <p:cTn id="12" presetID="23" presetClass="entr" presetSubtype="288"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10" presetClass="entr" presetSubtype="0" fill="hold" nodeType="withEffect">
                                  <p:stCondLst>
                                    <p:cond delay="200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4000"/>
                                        <p:tgtEl>
                                          <p:spTgt spid="4"/>
                                        </p:tgtEl>
                                      </p:cBhvr>
                                    </p:animEffect>
                                  </p:childTnLst>
                                </p:cTn>
                              </p:par>
                            </p:childTnLst>
                          </p:cTn>
                        </p:par>
                        <p:par>
                          <p:cTn id="19" fill="hold">
                            <p:stCondLst>
                              <p:cond delay="6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15 Imagen" descr="195762.jpg"/>
          <p:cNvPicPr>
            <a:picLocks noChangeAspect="1"/>
          </p:cNvPicPr>
          <p:nvPr/>
        </p:nvPicPr>
        <p:blipFill>
          <a:blip r:embed="rId2" cstate="print"/>
          <a:stretch>
            <a:fillRect/>
          </a:stretch>
        </p:blipFill>
        <p:spPr bwMode="auto">
          <a:xfrm flipH="1">
            <a:off x="0" y="0"/>
            <a:ext cx="9144000" cy="5707063"/>
          </a:xfrm>
          <a:prstGeom prst="rect">
            <a:avLst/>
          </a:prstGeom>
          <a:noFill/>
          <a:ln w="9525">
            <a:noFill/>
            <a:miter lim="800000"/>
            <a:headEnd/>
            <a:tailEnd/>
          </a:ln>
        </p:spPr>
      </p:pic>
      <p:pic>
        <p:nvPicPr>
          <p:cNvPr id="4" name="3 Imagen" descr="354539.jpg"/>
          <p:cNvPicPr>
            <a:picLocks noChangeAspect="1"/>
          </p:cNvPicPr>
          <p:nvPr/>
        </p:nvPicPr>
        <p:blipFill>
          <a:blip r:embed="rId2" cstate="print"/>
          <a:stretch>
            <a:fillRect/>
          </a:stretch>
        </p:blipFill>
        <p:spPr bwMode="auto">
          <a:xfrm>
            <a:off x="0" y="0"/>
            <a:ext cx="9144000" cy="5710238"/>
          </a:xfrm>
          <a:prstGeom prst="rect">
            <a:avLst/>
          </a:prstGeom>
          <a:noFill/>
          <a:ln w="9525">
            <a:noFill/>
            <a:miter lim="800000"/>
            <a:headEnd/>
            <a:tailEnd/>
          </a:ln>
        </p:spPr>
      </p:pic>
      <p:sp>
        <p:nvSpPr>
          <p:cNvPr id="5" name="4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tal la extensión de este Parque y tantos biotopos diferentes, que siempre existe posibilidad de descubrir algo nuevo. Para realizar la excursión fluvial al Salto </a:t>
            </a:r>
            <a:r>
              <a:rPr lang="es-ES" i="1" dirty="0" err="1" smtClean="0">
                <a:effectLst>
                  <a:glow rad="101600">
                    <a:srgbClr val="C00000">
                      <a:alpha val="60000"/>
                    </a:srgbClr>
                  </a:glow>
                  <a:outerShdw blurRad="38100" dist="38100" dir="2700000" algn="tl">
                    <a:srgbClr val="000000">
                      <a:alpha val="43137"/>
                    </a:srgbClr>
                  </a:outerShdw>
                </a:effectLst>
              </a:rPr>
              <a:t>Angel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Kerepakupai</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Merú</a:t>
            </a:r>
            <a:r>
              <a:rPr lang="es-ES" i="1" dirty="0" smtClean="0">
                <a:effectLst>
                  <a:glow rad="101600">
                    <a:srgbClr val="C00000">
                      <a:alpha val="60000"/>
                    </a:srgbClr>
                  </a:glow>
                  <a:outerShdw blurRad="38100" dist="38100" dir="2700000" algn="tl">
                    <a:srgbClr val="000000">
                      <a:alpha val="43137"/>
                    </a:srgbClr>
                  </a:outerShdw>
                </a:effectLst>
              </a:rPr>
              <a:t>), por ejemplo, se necesita un mínimo de tres días, y el ascenso a la cumbre del Monte Roraima requiere otro tanto.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000" advTm="38000">
        <p14:flythrough/>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4000"/>
                                        <p:tgtEl>
                                          <p:spTgt spid="16"/>
                                        </p:tgtEl>
                                      </p:cBhvr>
                                    </p:animEffect>
                                  </p:childTnLst>
                                </p:cTn>
                              </p:par>
                              <p:par>
                                <p:cTn id="8" presetID="10" presetClass="entr" presetSubtype="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000"/>
                                        <p:tgtEl>
                                          <p:spTgt spid="4"/>
                                        </p:tgtEl>
                                      </p:cBhvr>
                                    </p:animEffect>
                                  </p:childTnLst>
                                </p:cTn>
                              </p:par>
                              <p:par>
                                <p:cTn id="11" presetID="23" presetClass="entr" presetSubtype="288"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6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547664" y="337220"/>
            <a:ext cx="6048672" cy="88900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89091" name="WordArt 3"/>
          <p:cNvSpPr>
            <a:spLocks noChangeArrowheads="1" noChangeShapeType="1" noTextEdit="1"/>
          </p:cNvSpPr>
          <p:nvPr/>
        </p:nvSpPr>
        <p:spPr bwMode="auto">
          <a:xfrm>
            <a:off x="2195736" y="1489348"/>
            <a:ext cx="4321299" cy="573087"/>
          </a:xfrm>
          <a:prstGeom prst="rect">
            <a:avLst/>
          </a:prstGeom>
        </p:spPr>
        <p:txBody>
          <a:bodyPr wrap="none" fromWordArt="1">
            <a:prstTxWarp prst="textDeflateBottom">
              <a:avLst>
                <a:gd name="adj" fmla="val 76472"/>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259632" y="4513684"/>
            <a:ext cx="5976664" cy="72072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Harem ( Sarah </a:t>
            </a:r>
            <a:r>
              <a:rPr lang="es-ES" sz="3600" kern="10" spc="-360" dirty="0" err="1" smtClean="0">
                <a:ln w="12700">
                  <a:solidFill>
                    <a:srgbClr val="000099"/>
                  </a:solidFill>
                  <a:round/>
                  <a:headEnd/>
                  <a:tailEnd/>
                </a:ln>
                <a:effectLst>
                  <a:reflection blurRad="6350" stA="60000" endA="900" endPos="58000" dir="5400000" sy="-100000" algn="bl" rotWithShape="0"/>
                </a:effectLst>
                <a:latin typeface="High Tower Text"/>
              </a:rPr>
              <a:t>Brightman</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259632" y="3505572"/>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Bosque Mágico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Énia</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403648" y="2425452"/>
            <a:ext cx="6048375" cy="673734"/>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Artemis ( </a:t>
            </a:r>
            <a:r>
              <a:rPr lang="es-ES" sz="3600" kern="10" dirty="0" err="1"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Lindsey</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Stirling )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3500" advTm="18000">
        <p14:vortex dir="r"/>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8680301"/>
      </p:ext>
    </p:extLst>
  </p:cSld>
  <p:clrMapOvr>
    <a:masterClrMapping/>
  </p:clrMapOvr>
  <mc:AlternateContent xmlns:mc="http://schemas.openxmlformats.org/markup-compatibility/2006">
    <mc:Choice xmlns:p14="http://schemas.microsoft.com/office/powerpoint/2010/main" Requires="p14">
      <p:transition spd="slow" p14:dur="3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FOTOGRAFIA POETICA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FOTOGRAFIA POETICA --</Template>
  <TotalTime>0</TotalTime>
  <Words>2581</Words>
  <Application>Microsoft Office PowerPoint</Application>
  <PresentationFormat>Presentación en pantalla (16:10)</PresentationFormat>
  <Paragraphs>80</Paragraphs>
  <Slides>62</Slides>
  <Notes>3</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62</vt:i4>
      </vt:variant>
    </vt:vector>
  </HeadingPairs>
  <TitlesOfParts>
    <vt:vector size="72" baseType="lpstr">
      <vt:lpstr>Arial</vt:lpstr>
      <vt:lpstr>Arial Black</vt:lpstr>
      <vt:lpstr>Calibri</vt:lpstr>
      <vt:lpstr>Georgia</vt:lpstr>
      <vt:lpstr>High Tower Text</vt:lpstr>
      <vt:lpstr>Kristen ITC</vt:lpstr>
      <vt:lpstr>Lucida Bright</vt:lpstr>
      <vt:lpstr>Times New Roman</vt:lpstr>
      <vt:lpstr>-- FOTOGRAFIA POETICA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2015-05-11T01:46:45Z</dcterms:created>
  <dcterms:modified xsi:type="dcterms:W3CDTF">2024-07-05T11:25:06Z</dcterms:modified>
</cp:coreProperties>
</file>