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65" r:id="rId3"/>
  </p:sldMasterIdLst>
  <p:sldIdLst>
    <p:sldId id="291" r:id="rId4"/>
    <p:sldId id="344" r:id="rId5"/>
    <p:sldId id="331" r:id="rId6"/>
    <p:sldId id="345" r:id="rId7"/>
    <p:sldId id="388" r:id="rId8"/>
    <p:sldId id="387" r:id="rId9"/>
    <p:sldId id="346" r:id="rId10"/>
    <p:sldId id="347" r:id="rId11"/>
    <p:sldId id="348" r:id="rId12"/>
    <p:sldId id="349" r:id="rId13"/>
    <p:sldId id="350" r:id="rId14"/>
    <p:sldId id="352" r:id="rId15"/>
    <p:sldId id="353" r:id="rId16"/>
    <p:sldId id="355" r:id="rId17"/>
    <p:sldId id="356" r:id="rId18"/>
    <p:sldId id="357" r:id="rId19"/>
    <p:sldId id="396" r:id="rId20"/>
    <p:sldId id="358" r:id="rId21"/>
    <p:sldId id="359" r:id="rId22"/>
    <p:sldId id="360" r:id="rId23"/>
    <p:sldId id="361" r:id="rId24"/>
    <p:sldId id="363" r:id="rId25"/>
    <p:sldId id="364" r:id="rId26"/>
    <p:sldId id="365" r:id="rId27"/>
    <p:sldId id="329" r:id="rId28"/>
    <p:sldId id="366" r:id="rId29"/>
    <p:sldId id="316" r:id="rId30"/>
    <p:sldId id="394" r:id="rId31"/>
    <p:sldId id="362" r:id="rId32"/>
    <p:sldId id="391" r:id="rId33"/>
    <p:sldId id="395" r:id="rId34"/>
    <p:sldId id="390" r:id="rId35"/>
    <p:sldId id="393" r:id="rId36"/>
    <p:sldId id="392" r:id="rId37"/>
    <p:sldId id="374" r:id="rId38"/>
    <p:sldId id="370" r:id="rId39"/>
    <p:sldId id="309" r:id="rId40"/>
    <p:sldId id="367" r:id="rId41"/>
    <p:sldId id="375" r:id="rId42"/>
    <p:sldId id="368" r:id="rId43"/>
    <p:sldId id="369" r:id="rId44"/>
    <p:sldId id="376" r:id="rId45"/>
    <p:sldId id="372" r:id="rId46"/>
    <p:sldId id="336" r:id="rId47"/>
    <p:sldId id="377" r:id="rId48"/>
    <p:sldId id="378" r:id="rId49"/>
    <p:sldId id="379" r:id="rId50"/>
    <p:sldId id="380" r:id="rId51"/>
    <p:sldId id="381" r:id="rId52"/>
    <p:sldId id="382" r:id="rId53"/>
    <p:sldId id="383" r:id="rId54"/>
    <p:sldId id="384" r:id="rId55"/>
    <p:sldId id="385" r:id="rId56"/>
    <p:sldId id="340" r:id="rId57"/>
    <p:sldId id="389" r:id="rId58"/>
  </p:sldIdLst>
  <p:sldSz cx="10945813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pJeETFd32jojovXBalBeg" hashData="vhJYc5l1sR1RGGvtohe8Z3LuhT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56" y="-864"/>
      </p:cViewPr>
      <p:guideLst>
        <p:guide orient="horz" pos="2053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8" y="2024398"/>
            <a:ext cx="9303941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4" y="3692791"/>
            <a:ext cx="7662069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18/08/2017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18/08/2017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6" y="4187577"/>
            <a:ext cx="9303941" cy="129428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6" y="2762052"/>
            <a:ext cx="9303941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18/08/2017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3" y="1520561"/>
            <a:ext cx="4834401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1" y="1520561"/>
            <a:ext cx="4834401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18/08/2017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0" y="1458714"/>
            <a:ext cx="4836302" cy="6079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0" y="2066636"/>
            <a:ext cx="4836302" cy="3754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4" y="1458714"/>
            <a:ext cx="4838201" cy="6079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4" y="2066636"/>
            <a:ext cx="4838201" cy="3754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18/08/2017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18/08/2017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18/08/2017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3" y="259462"/>
            <a:ext cx="3601097" cy="110421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259462"/>
            <a:ext cx="6119014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3" y="1363677"/>
            <a:ext cx="3601097" cy="44575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18/08/2017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4561682"/>
            <a:ext cx="6567488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582279"/>
            <a:ext cx="6567488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5100215"/>
            <a:ext cx="6567488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18/08/2017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18/08/2017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4" y="260970"/>
            <a:ext cx="2462808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0" y="260970"/>
            <a:ext cx="7205994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18/08/2017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18/08/2017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739820" y="6040006"/>
            <a:ext cx="3466174" cy="346953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844501" y="6040006"/>
            <a:ext cx="2554023" cy="346953"/>
          </a:xfrm>
          <a:prstGeom prst="rect">
            <a:avLst/>
          </a:prstGeom>
        </p:spPr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2024399"/>
            <a:ext cx="9303941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3692790"/>
            <a:ext cx="7662069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1" y="260970"/>
            <a:ext cx="9851232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520561"/>
            <a:ext cx="9851232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3" y="6040006"/>
            <a:ext cx="2554023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6BBF7-63E3-485D-BCCD-BCA9DCC0B830}" type="datetimeFigureOut">
              <a:rPr lang="es-ES" smtClean="0"/>
              <a:pPr/>
              <a:t>18/08/2017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6040006"/>
            <a:ext cx="3466174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501" y="6040006"/>
            <a:ext cx="2554023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2" y="5934410"/>
            <a:ext cx="2554023" cy="452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ransition spd="med" advTm="10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5934410"/>
            <a:ext cx="2554023" cy="452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gif"/><Relationship Id="rId4" Type="http://schemas.openxmlformats.org/officeDocument/2006/relationships/image" Target="../media/image52.jpe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1"/>
            <a:ext cx="10945814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6684" y="3216686"/>
            <a:ext cx="6516688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45810" y="3216686"/>
            <a:ext cx="6516688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945813" cy="66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445718"/>
            <a:ext cx="10945813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998" y="5315228"/>
            <a:ext cx="642942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1" y="4344472"/>
            <a:ext cx="32227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86626" y="543700"/>
            <a:ext cx="8562112" cy="448025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Saint  </a:t>
            </a:r>
            <a:r>
              <a:rPr lang="es-ES" sz="3200" kern="10" dirty="0" err="1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Tropez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r>
              <a:rPr lang="es-ES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-Costa  Azul-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6" y="5119335"/>
            <a:ext cx="1740373" cy="11003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  <p:sndAc>
      <p:stSnd>
        <p:snd r:embed="rId2" name="Ernesto-Cortazar-La-vida-es-bel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Resultado de imagen de san tropez francia gastronom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945813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" y="1"/>
            <a:ext cx="10945813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72444" y="2115336"/>
            <a:ext cx="86390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Desde los años sesenta, Saint </a:t>
            </a:r>
            <a:r>
              <a:rPr lang="es-ES" sz="2400" b="1" dirty="0" err="1" smtClean="0">
                <a:latin typeface="Agency FB" pitchFamily="34" charset="0"/>
              </a:rPr>
              <a:t>Tropez</a:t>
            </a:r>
            <a:r>
              <a:rPr lang="es-ES" sz="2400" b="1" dirty="0" smtClean="0">
                <a:latin typeface="Agency FB" pitchFamily="34" charset="0"/>
              </a:rPr>
              <a:t> ha sido uno de los resorts de playas más populares en el sur de Francia. La ciudad disfruta de un entorno espectacular de la Riviera francesa y en el pasado fue el destino de vacaciones para muchas celebridades en busca de sol y arena, con algunos de los nombres más grandes de todo el mundo como Pablo Picasso a </a:t>
            </a:r>
            <a:r>
              <a:rPr lang="es-ES" sz="2400" b="1" dirty="0" err="1" smtClean="0">
                <a:latin typeface="Agency FB" pitchFamily="34" charset="0"/>
              </a:rPr>
              <a:t>Brigitte</a:t>
            </a:r>
            <a:r>
              <a:rPr lang="es-ES" sz="2400" b="1" dirty="0" smtClean="0">
                <a:latin typeface="Agency FB" pitchFamily="34" charset="0"/>
              </a:rPr>
              <a:t> </a:t>
            </a:r>
            <a:r>
              <a:rPr lang="es-ES" sz="2400" b="1" dirty="0" err="1" smtClean="0">
                <a:latin typeface="Agency FB" pitchFamily="34" charset="0"/>
              </a:rPr>
              <a:t>Bardot</a:t>
            </a:r>
            <a:r>
              <a:rPr lang="es-ES" sz="2400" b="1" dirty="0" smtClean="0">
                <a:latin typeface="Agency FB" pitchFamily="34" charset="0"/>
              </a:rPr>
              <a:t>.</a:t>
            </a:r>
          </a:p>
          <a:p>
            <a:r>
              <a:rPr lang="es-ES" sz="2400" b="1" dirty="0" smtClean="0">
                <a:latin typeface="Agency FB" pitchFamily="34" charset="0"/>
              </a:rPr>
              <a:t>Hoy en día, Saint </a:t>
            </a:r>
            <a:r>
              <a:rPr lang="es-ES" sz="2400" b="1" dirty="0" err="1" smtClean="0">
                <a:latin typeface="Agency FB" pitchFamily="34" charset="0"/>
              </a:rPr>
              <a:t>Tropez</a:t>
            </a:r>
            <a:r>
              <a:rPr lang="es-ES" sz="2400" b="1" dirty="0" smtClean="0">
                <a:latin typeface="Agency FB" pitchFamily="34" charset="0"/>
              </a:rPr>
              <a:t> sigue atrayendo a muchas estrellas de cine y otras celebridades, aunque muchas van bastante desapercibidas, siendo enmascaradas detrás de sus gafas de sol de lujo. Lejos de las gloriosas playas de arena, Saint </a:t>
            </a:r>
            <a:r>
              <a:rPr lang="es-ES" sz="2400" b="1" dirty="0" err="1" smtClean="0">
                <a:latin typeface="Agency FB" pitchFamily="34" charset="0"/>
              </a:rPr>
              <a:t>Tropez</a:t>
            </a:r>
            <a:r>
              <a:rPr lang="es-ES" sz="2400" b="1" dirty="0" smtClean="0">
                <a:latin typeface="Agency FB" pitchFamily="34" charset="0"/>
              </a:rPr>
              <a:t>, también cuenta con algunas históricas calles empedradas, cafés y un sinfín de tiendas de regalos.</a:t>
            </a:r>
          </a:p>
        </p:txBody>
      </p:sp>
    </p:spTree>
  </p:cSld>
  <p:clrMapOvr>
    <a:masterClrMapping/>
  </p:clrMapOvr>
  <p:transition spd="med" advTm="29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10945813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329766" y="2543964"/>
            <a:ext cx="73531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La afluencia de turistas de temporada significa que Saint </a:t>
            </a:r>
            <a:r>
              <a:rPr lang="es-ES" sz="2400" b="1" dirty="0" err="1" smtClean="0">
                <a:latin typeface="Agency FB" pitchFamily="34" charset="0"/>
              </a:rPr>
              <a:t>Tropez</a:t>
            </a:r>
            <a:r>
              <a:rPr lang="es-ES" sz="2400" b="1" dirty="0" smtClean="0">
                <a:latin typeface="Agency FB" pitchFamily="34" charset="0"/>
              </a:rPr>
              <a:t>, vive la vida en dos ciudades muy diferentes. Durante la locura de verano, las multitudes de turistas compiten por plazas de aparcamiento, habitaciones de hotel y mesas de los restaurantes, todo ellos forma la creación de un ambiente más emocionante y animado.</a:t>
            </a:r>
          </a:p>
          <a:p>
            <a:r>
              <a:rPr lang="es-ES" sz="2400" b="1" dirty="0" smtClean="0">
                <a:latin typeface="Agency FB" pitchFamily="34" charset="0"/>
              </a:rPr>
              <a:t>Fuera de temporada más tranquilo, el cálido de la primavera y los meses de otoño, muestran una gran escena de turismo en Saint </a:t>
            </a:r>
            <a:r>
              <a:rPr lang="es-ES" sz="2400" b="1" dirty="0" err="1" smtClean="0">
                <a:latin typeface="Agency FB" pitchFamily="34" charset="0"/>
              </a:rPr>
              <a:t>Tropez</a:t>
            </a:r>
            <a:r>
              <a:rPr lang="es-ES" sz="2400" b="1" dirty="0" smtClean="0">
                <a:latin typeface="Agency FB" pitchFamily="34" charset="0"/>
              </a:rPr>
              <a:t>, que es muy diferente y en los meses de invierno es suave.</a:t>
            </a:r>
            <a:endParaRPr lang="es-ES" sz="24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2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aint Tropez por vemm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1"/>
            <a:ext cx="10945813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7956" y="1"/>
            <a:ext cx="11123769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11000868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89341"/>
            <a:ext cx="11259384" cy="700602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945813" cy="684878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1"/>
            <a:ext cx="10945813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0992778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11031357" cy="65166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945813" cy="684878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031358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4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945814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0931452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945813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031358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23" y="1"/>
            <a:ext cx="1093389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4" cy="70597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3" cy="658413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1"/>
            <a:ext cx="10945813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  <p:sndAc>
      <p:stSnd>
        <p:snd r:embed="rId2" name="Ernesto-Cortazar-Dying-Of-Love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829832" y="2647401"/>
            <a:ext cx="664373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atin typeface="Agency FB" pitchFamily="34" charset="0"/>
              </a:rPr>
              <a:t>Atracciones turísticas en Saint </a:t>
            </a:r>
            <a:r>
              <a:rPr lang="es-ES" sz="2800" b="1" dirty="0" err="1" smtClean="0">
                <a:latin typeface="Agency FB" pitchFamily="34" charset="0"/>
              </a:rPr>
              <a:t>Tropez</a:t>
            </a:r>
            <a:r>
              <a:rPr lang="es-ES" sz="2800" b="1" dirty="0" smtClean="0">
                <a:latin typeface="Agency FB" pitchFamily="34" charset="0"/>
              </a:rPr>
              <a:t>:</a:t>
            </a:r>
            <a:r>
              <a:rPr lang="es-ES" b="1" dirty="0" smtClean="0">
                <a:latin typeface="Agency FB" pitchFamily="34" charset="0"/>
              </a:rPr>
              <a:t/>
            </a:r>
            <a:br>
              <a:rPr lang="es-ES" b="1" dirty="0" smtClean="0">
                <a:latin typeface="Agency FB" pitchFamily="34" charset="0"/>
              </a:rPr>
            </a:br>
            <a:r>
              <a:rPr lang="es-ES" b="1" dirty="0" smtClean="0">
                <a:latin typeface="Agency FB" pitchFamily="34" charset="0"/>
              </a:rPr>
              <a:t>Hay no menos de 40 playas diferentes en torno a Saint </a:t>
            </a:r>
            <a:r>
              <a:rPr lang="es-ES" b="1" dirty="0" err="1" smtClean="0">
                <a:latin typeface="Agency FB" pitchFamily="34" charset="0"/>
              </a:rPr>
              <a:t>Tropez</a:t>
            </a:r>
            <a:r>
              <a:rPr lang="es-ES" b="1" dirty="0" smtClean="0">
                <a:latin typeface="Agency FB" pitchFamily="34" charset="0"/>
              </a:rPr>
              <a:t>, y por lo que tendrá mucho donde elegir. Algunas de las playas pueden estar bien cargada por veraneantes, mientras que otras pueden estar más aisladas y tranquilas. La playa de arena de </a:t>
            </a:r>
            <a:r>
              <a:rPr lang="es-ES" b="1" dirty="0" err="1" smtClean="0">
                <a:latin typeface="Agency FB" pitchFamily="34" charset="0"/>
              </a:rPr>
              <a:t>Pampelonne</a:t>
            </a:r>
            <a:r>
              <a:rPr lang="es-ES" b="1" dirty="0" smtClean="0">
                <a:latin typeface="Agency FB" pitchFamily="34" charset="0"/>
              </a:rPr>
              <a:t> es una de las más populares y es simplemente enorme y casi lo suficientemente grande para todos. Aparte de las playas de Saint </a:t>
            </a:r>
            <a:r>
              <a:rPr lang="es-ES" b="1" dirty="0" err="1" smtClean="0">
                <a:latin typeface="Agency FB" pitchFamily="34" charset="0"/>
              </a:rPr>
              <a:t>Tropez</a:t>
            </a:r>
            <a:r>
              <a:rPr lang="es-ES" b="1" dirty="0" smtClean="0">
                <a:latin typeface="Agency FB" pitchFamily="34" charset="0"/>
              </a:rPr>
              <a:t>, a los turistas también les gusta explorar los senderos costeros, probar suerte en el paracaidismo o el submarinismo, o pasar el tiempo en un muestreo de buen vino tradicional de </a:t>
            </a:r>
            <a:r>
              <a:rPr lang="es-ES" b="1" dirty="0" err="1" smtClean="0">
                <a:latin typeface="Agency FB" pitchFamily="34" charset="0"/>
              </a:rPr>
              <a:t>Côte</a:t>
            </a:r>
            <a:r>
              <a:rPr lang="es-ES" b="1" dirty="0" smtClean="0">
                <a:latin typeface="Agency FB" pitchFamily="34" charset="0"/>
              </a:rPr>
              <a:t> de </a:t>
            </a:r>
            <a:r>
              <a:rPr lang="es-ES" b="1" dirty="0" err="1" smtClean="0">
                <a:latin typeface="Agency FB" pitchFamily="34" charset="0"/>
              </a:rPr>
              <a:t>Provence</a:t>
            </a:r>
            <a:r>
              <a:rPr lang="es-ES" b="1" dirty="0" smtClean="0">
                <a:latin typeface="Agency FB" pitchFamily="34" charset="0"/>
              </a:rPr>
              <a:t>, en uno de los viñedos cercanos.</a:t>
            </a:r>
            <a:endParaRPr lang="es-ES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3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-4000" contrast="44000"/>
          </a:blip>
          <a:srcRect/>
          <a:stretch>
            <a:fillRect/>
          </a:stretch>
        </p:blipFill>
        <p:spPr bwMode="auto">
          <a:xfrm>
            <a:off x="-1" y="-365692"/>
            <a:ext cx="10945814" cy="688238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88165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12556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3" cy="650781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87946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playa pampelon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40152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40152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3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968137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031358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0945844" cy="6516688"/>
          </a:xfrm>
          <a:prstGeom prst="rect">
            <a:avLst/>
          </a:prstGeom>
          <a:noFill/>
        </p:spPr>
      </p:pic>
      <p:pic>
        <p:nvPicPr>
          <p:cNvPr id="6451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1"/>
            <a:ext cx="11054533" cy="65166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945814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945813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945814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945813" cy="658962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0959912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11369579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365692"/>
            <a:ext cx="10945814" cy="688238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10945813" cy="65166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9436" y="1829584"/>
            <a:ext cx="9692270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3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Gastronomía</a:t>
            </a:r>
            <a:endParaRPr lang="es-ES" sz="13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2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-730697"/>
            <a:ext cx="10945813" cy="724738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kena kori saint tropez madmenmag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1"/>
            <a:ext cx="10945813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kena kori saint tropez madmenmag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3" cy="67119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kena kori saint tropez madmenma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117494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106418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kena kori saint tropez madmenmag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3656586"/>
            <a:ext cx="10945812" cy="101732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san tropez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1119535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Foto: David Egu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1"/>
            <a:ext cx="10945813" cy="69340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1"/>
            <a:ext cx="10945814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16682" y="3216692"/>
            <a:ext cx="6516688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5811" y="3216692"/>
            <a:ext cx="6516688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0945813" cy="66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445722"/>
            <a:ext cx="10945813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5515076"/>
            <a:ext cx="457287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3" y="4344476"/>
            <a:ext cx="32227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1152" y="476280"/>
            <a:ext cx="3353236" cy="483894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163" y="-267745"/>
            <a:ext cx="4187513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18 de agosto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10:03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58065" y="5413175"/>
            <a:ext cx="2404675" cy="88757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945813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945813" cy="477890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1594" y="1"/>
            <a:ext cx="5837767" cy="148435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9458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4489276"/>
            <a:ext cx="319252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49918" y="3982420"/>
            <a:ext cx="2827668" cy="224463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34401" y="4634089"/>
            <a:ext cx="1459442" cy="94129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823899"/>
            <a:ext cx="638506" cy="5068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330751"/>
            <a:ext cx="638506" cy="5068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837606"/>
            <a:ext cx="638506" cy="5068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344458"/>
            <a:ext cx="638506" cy="5068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int  Tropez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Saint  Tropez</Template>
  <TotalTime>20</TotalTime>
  <Words>280</Words>
  <Application>Microsoft Office PowerPoint</Application>
  <PresentationFormat>Personalizado</PresentationFormat>
  <Paragraphs>17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55</vt:i4>
      </vt:variant>
    </vt:vector>
  </HeadingPairs>
  <TitlesOfParts>
    <vt:vector size="58" baseType="lpstr">
      <vt:lpstr>Saint  Tropez</vt:lpstr>
      <vt:lpstr>1_Diseño predeterminado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15</cp:revision>
  <dcterms:created xsi:type="dcterms:W3CDTF">2017-08-18T07:52:08Z</dcterms:created>
  <dcterms:modified xsi:type="dcterms:W3CDTF">2017-08-18T08:12:49Z</dcterms:modified>
</cp:coreProperties>
</file>