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6"/>
  </p:notesMasterIdLst>
  <p:sldIdLst>
    <p:sldId id="334" r:id="rId3"/>
    <p:sldId id="328" r:id="rId4"/>
    <p:sldId id="284" r:id="rId5"/>
    <p:sldId id="264" r:id="rId6"/>
    <p:sldId id="331" r:id="rId7"/>
    <p:sldId id="278" r:id="rId8"/>
    <p:sldId id="269" r:id="rId9"/>
    <p:sldId id="329" r:id="rId10"/>
    <p:sldId id="262" r:id="rId11"/>
    <p:sldId id="257" r:id="rId12"/>
    <p:sldId id="306" r:id="rId13"/>
    <p:sldId id="322" r:id="rId14"/>
    <p:sldId id="276" r:id="rId15"/>
    <p:sldId id="277" r:id="rId16"/>
    <p:sldId id="270" r:id="rId17"/>
    <p:sldId id="275" r:id="rId18"/>
    <p:sldId id="273" r:id="rId19"/>
    <p:sldId id="272" r:id="rId20"/>
    <p:sldId id="271" r:id="rId21"/>
    <p:sldId id="290" r:id="rId22"/>
    <p:sldId id="268" r:id="rId23"/>
    <p:sldId id="267" r:id="rId24"/>
    <p:sldId id="265" r:id="rId25"/>
    <p:sldId id="266" r:id="rId26"/>
    <p:sldId id="263" r:id="rId27"/>
    <p:sldId id="260" r:id="rId28"/>
    <p:sldId id="297" r:id="rId29"/>
    <p:sldId id="295" r:id="rId30"/>
    <p:sldId id="294" r:id="rId31"/>
    <p:sldId id="293" r:id="rId32"/>
    <p:sldId id="292" r:id="rId33"/>
    <p:sldId id="312" r:id="rId34"/>
    <p:sldId id="291" r:id="rId35"/>
    <p:sldId id="289" r:id="rId36"/>
    <p:sldId id="288" r:id="rId37"/>
    <p:sldId id="287" r:id="rId38"/>
    <p:sldId id="286" r:id="rId39"/>
    <p:sldId id="285" r:id="rId40"/>
    <p:sldId id="282" r:id="rId41"/>
    <p:sldId id="281" r:id="rId42"/>
    <p:sldId id="280" r:id="rId43"/>
    <p:sldId id="298" r:id="rId44"/>
    <p:sldId id="309" r:id="rId45"/>
    <p:sldId id="311" r:id="rId46"/>
    <p:sldId id="308" r:id="rId47"/>
    <p:sldId id="303" r:id="rId48"/>
    <p:sldId id="323" r:id="rId49"/>
    <p:sldId id="307" r:id="rId50"/>
    <p:sldId id="316" r:id="rId51"/>
    <p:sldId id="305" r:id="rId52"/>
    <p:sldId id="302" r:id="rId53"/>
    <p:sldId id="301" r:id="rId54"/>
    <p:sldId id="300" r:id="rId55"/>
    <p:sldId id="318" r:id="rId56"/>
    <p:sldId id="299" r:id="rId57"/>
    <p:sldId id="315" r:id="rId58"/>
    <p:sldId id="317" r:id="rId59"/>
    <p:sldId id="319" r:id="rId60"/>
    <p:sldId id="310" r:id="rId61"/>
    <p:sldId id="314" r:id="rId62"/>
    <p:sldId id="327" r:id="rId63"/>
    <p:sldId id="296" r:id="rId64"/>
    <p:sldId id="335" r:id="rId6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j3snqy0W51O0tWP3T6ueg" hashData="tkGoF0e8eKGL1mAPZavq00DWte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713605"/>
    <a:srgbClr val="0000CC"/>
    <a:srgbClr val="CC9900"/>
    <a:srgbClr val="623E0A"/>
    <a:srgbClr val="FFEFC1"/>
    <a:srgbClr val="FF0000"/>
    <a:srgbClr val="000099"/>
    <a:srgbClr val="FF9900"/>
    <a:srgbClr val="FF3300"/>
    <a:srgbClr val="265A9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735" autoAdjust="0"/>
    <p:restoredTop sz="94640" autoAdjust="0"/>
  </p:normalViewPr>
  <p:slideViewPr>
    <p:cSldViewPr>
      <p:cViewPr>
        <p:scale>
          <a:sx n="70" d="100"/>
          <a:sy n="70" d="100"/>
        </p:scale>
        <p:origin x="156" y="1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ECA786-354B-4346-B4DD-0FE855943817}" type="datetimeFigureOut">
              <a:rPr lang="es-ES" smtClean="0"/>
              <a:pPr/>
              <a:t>15/05/2012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5AA143-74E0-4407-8241-963AC4CEF65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15AA143-74E0-4407-8241-963AC4CEF65E}" type="slidenum">
              <a:rPr lang="es-ES" smtClean="0"/>
              <a:pPr/>
              <a:t>51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15AA143-74E0-4407-8241-963AC4CEF65E}" type="slidenum">
              <a:rPr lang="es-ES" smtClean="0"/>
              <a:pPr/>
              <a:t>55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581013-49FA-4001-9E86-645A512DBF9C}"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AF2778-9D50-4781-AC82-11AA7435AE89}"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1158CE0-032A-4E44-A369-6AF8677E774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581013-49FA-4001-9E86-645A512DBF9C}" type="datetimeFigureOut">
              <a:rPr lang="es-ES" smtClean="0"/>
              <a:pPr/>
              <a:t>15/05/2012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AF2778-9D50-4781-AC82-11AA7435AE8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7781AFA-75F7-40FF-A343-F51D62B981A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gif"/><Relationship Id="rId3" Type="http://schemas.openxmlformats.org/officeDocument/2006/relationships/image" Target="../media/image7.jpeg"/><Relationship Id="rId7" Type="http://schemas.openxmlformats.org/officeDocument/2006/relationships/image" Target="../media/image11.gif"/><Relationship Id="rId12" Type="http://schemas.openxmlformats.org/officeDocument/2006/relationships/image" Target="../media/image16.gif"/><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gif"/><Relationship Id="rId11" Type="http://schemas.openxmlformats.org/officeDocument/2006/relationships/image" Target="../media/image15.gif"/><Relationship Id="rId5" Type="http://schemas.openxmlformats.org/officeDocument/2006/relationships/image" Target="../media/image9.gif"/><Relationship Id="rId10" Type="http://schemas.openxmlformats.org/officeDocument/2006/relationships/image" Target="../media/image14.gif"/><Relationship Id="rId4" Type="http://schemas.openxmlformats.org/officeDocument/2006/relationships/image" Target="../media/image8.gif"/><Relationship Id="rId9" Type="http://schemas.openxmlformats.org/officeDocument/2006/relationships/image" Target="../media/image13.gif"/><Relationship Id="rId14" Type="http://schemas.openxmlformats.org/officeDocument/2006/relationships/image" Target="../media/image18.gif"/></Relationships>
</file>

<file path=ppt/slides/_rels/slide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gif"/><Relationship Id="rId2" Type="http://schemas.openxmlformats.org/officeDocument/2006/relationships/image" Target="../media/image20.jpe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6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84.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85.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86.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ahara_Desert,_rippled_sand_dunes_with_Blue_sky_Wallpaper_ydfg0.jpg"/>
          <p:cNvPicPr>
            <a:picLocks noGrp="1" noChangeAspect="1"/>
          </p:cNvPicPr>
          <p:nvPr>
            <p:ph idx="1"/>
          </p:nvPr>
        </p:nvPicPr>
        <p:blipFill>
          <a:blip r:embed="rId3"/>
          <a:stretch>
            <a:fillRect/>
          </a:stretch>
        </p:blipFill>
        <p:spPr>
          <a:xfrm>
            <a:off x="0" y="0"/>
            <a:ext cx="9144000" cy="6858000"/>
          </a:xfrm>
          <a:effectLst/>
          <a:scene3d>
            <a:camera prst="orthographicFront"/>
            <a:lightRig rig="threePt" dir="t"/>
          </a:scene3d>
          <a:sp3d>
            <a:bevelT prst="angle"/>
          </a:sp3d>
        </p:spPr>
      </p:pic>
      <p:pic>
        <p:nvPicPr>
          <p:cNvPr id="5" name="4 Imagen" descr="lawrence-of-arabia.jpg"/>
          <p:cNvPicPr>
            <a:picLocks noChangeAspect="1"/>
          </p:cNvPicPr>
          <p:nvPr/>
        </p:nvPicPr>
        <p:blipFill>
          <a:blip r:embed="rId4"/>
          <a:srcRect l="15000"/>
          <a:stretch>
            <a:fillRect/>
          </a:stretch>
        </p:blipFill>
        <p:spPr>
          <a:xfrm rot="20367789">
            <a:off x="-15339" y="-57384"/>
            <a:ext cx="5308972" cy="4132714"/>
          </a:xfrm>
          <a:prstGeom prst="rect">
            <a:avLst/>
          </a:prstGeom>
          <a:effectLst>
            <a:softEdge rad="635000"/>
          </a:effectLst>
        </p:spPr>
      </p:pic>
      <p:pic>
        <p:nvPicPr>
          <p:cNvPr id="6" name="5 Imagen" descr="image.png"/>
          <p:cNvPicPr>
            <a:picLocks noChangeAspect="1"/>
          </p:cNvPicPr>
          <p:nvPr/>
        </p:nvPicPr>
        <p:blipFill>
          <a:blip r:embed="rId5">
            <a:lum bright="-20000"/>
          </a:blip>
          <a:stretch>
            <a:fillRect/>
          </a:stretch>
        </p:blipFill>
        <p:spPr>
          <a:xfrm>
            <a:off x="0" y="4214818"/>
            <a:ext cx="9144000" cy="2071702"/>
          </a:xfrm>
          <a:prstGeom prst="rect">
            <a:avLst/>
          </a:prstGeom>
          <a:scene3d>
            <a:camera prst="orthographicFront"/>
            <a:lightRig rig="threePt" dir="t"/>
          </a:scene3d>
          <a:sp3d>
            <a:bevelT/>
          </a:sp3d>
        </p:spPr>
      </p:pic>
      <p:pic>
        <p:nvPicPr>
          <p:cNvPr id="7" name="6 Imagen" descr="sahara-desert (1).jpg"/>
          <p:cNvPicPr>
            <a:picLocks noChangeAspect="1"/>
          </p:cNvPicPr>
          <p:nvPr/>
        </p:nvPicPr>
        <p:blipFill>
          <a:blip r:embed="rId6" cstate="print"/>
          <a:srcRect t="20558" b="11890"/>
          <a:stretch>
            <a:fillRect/>
          </a:stretch>
        </p:blipFill>
        <p:spPr>
          <a:xfrm flipH="1">
            <a:off x="14083153" y="642918"/>
            <a:ext cx="159026" cy="71438"/>
          </a:xfrm>
          <a:prstGeom prst="rect">
            <a:avLst/>
          </a:prstGeom>
          <a:effectLst>
            <a:softEdge rad="317500"/>
          </a:effectLst>
        </p:spPr>
      </p:pic>
      <p:pic>
        <p:nvPicPr>
          <p:cNvPr id="10" name="9 Imagen" descr="Morocco-desert-camel.jpg"/>
          <p:cNvPicPr>
            <a:picLocks noChangeAspect="1"/>
          </p:cNvPicPr>
          <p:nvPr/>
        </p:nvPicPr>
        <p:blipFill>
          <a:blip r:embed="rId7"/>
          <a:srcRect t="17224"/>
          <a:stretch>
            <a:fillRect/>
          </a:stretch>
        </p:blipFill>
        <p:spPr>
          <a:xfrm rot="21328941">
            <a:off x="4417859" y="2265329"/>
            <a:ext cx="5023663" cy="2701300"/>
          </a:xfrm>
          <a:prstGeom prst="rect">
            <a:avLst/>
          </a:prstGeom>
          <a:effectLst>
            <a:softEdge rad="635000"/>
          </a:effectLst>
        </p:spPr>
      </p:pic>
    </p:spTree>
  </p:cSld>
  <p:clrMapOvr>
    <a:masterClrMapping/>
  </p:clrMapOvr>
  <p:transition advTm="14000">
    <p:sndAc>
      <p:stSnd>
        <p:snd r:embed="rId2" name="clon- tema de jad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000"/>
                                        <p:tgtEl>
                                          <p:spTgt spid="10"/>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a:scene3d>
            <a:camera prst="orthographicFront"/>
            <a:lightRig rig="threePt" dir="t"/>
          </a:scene3d>
          <a:sp3d>
            <a:bevelT prst="angle"/>
          </a:sp3d>
        </p:spPr>
        <p:txBody>
          <a:bodyPr/>
          <a:lstStyle/>
          <a:p>
            <a:endParaRPr lang="es-ES" dirty="0"/>
          </a:p>
        </p:txBody>
      </p:sp>
      <p:pic>
        <p:nvPicPr>
          <p:cNvPr id="4" name="3 Marcador de contenido" descr="saharaN.jpg"/>
          <p:cNvPicPr>
            <a:picLocks noGrp="1" noChangeAspect="1"/>
          </p:cNvPicPr>
          <p:nvPr>
            <p:ph idx="1"/>
          </p:nvPr>
        </p:nvPicPr>
        <p:blipFill>
          <a:blip r:embed="rId3"/>
          <a:srcRect l="3526" t="2667" r="3638" b="4000"/>
          <a:stretch>
            <a:fillRect/>
          </a:stretch>
        </p:blipFill>
        <p:spPr>
          <a:xfrm>
            <a:off x="1571604" y="285728"/>
            <a:ext cx="6286544" cy="6232820"/>
          </a:xfrm>
          <a:prstGeom prst="rect">
            <a:avLst/>
          </a:prstGeom>
          <a:solidFill>
            <a:srgbClr val="FFFFFF">
              <a:shade val="85000"/>
            </a:srgbClr>
          </a:solidFill>
          <a:ln w="88900" cap="sq">
            <a:solidFill>
              <a:srgbClr val="FFC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softRound"/>
            <a:contourClr>
              <a:srgbClr val="FFFFFF"/>
            </a:contourClr>
          </a:sp3d>
        </p:spPr>
      </p:pic>
      <p:sp>
        <p:nvSpPr>
          <p:cNvPr id="5" name="4 CuadroTexto"/>
          <p:cNvSpPr txBox="1"/>
          <p:nvPr/>
        </p:nvSpPr>
        <p:spPr>
          <a:xfrm>
            <a:off x="1643042" y="3995678"/>
            <a:ext cx="4000528" cy="2862322"/>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Calisto MT" pitchFamily="18" charset="0"/>
              </a:rPr>
              <a:t>El desierto del Sahara, una de las zonas más extremas del mundo, dado que durante el día las temperaturas aumentan hasta los 55 grados centígrados pero en la noche desciende hasta 30 grados bajo cero. Es el desierto cálido más grande del planeta, con una extensión de 9 millones de kilómetros cuadrados</a:t>
            </a:r>
            <a:r>
              <a:rPr lang="es-ES" b="1" dirty="0" smtClean="0">
                <a:solidFill>
                  <a:srgbClr val="FFFF00"/>
                </a:solidFill>
                <a:effectLst>
                  <a:outerShdw blurRad="38100" dist="38100" dir="2700000" algn="tl">
                    <a:srgbClr val="000000">
                      <a:alpha val="43137"/>
                    </a:srgbClr>
                  </a:outerShdw>
                </a:effectLst>
              </a:rPr>
              <a:t>. </a:t>
            </a:r>
          </a:p>
          <a:p>
            <a:endParaRPr lang="es-ES" b="1" dirty="0">
              <a:solidFill>
                <a:srgbClr val="FFFF00"/>
              </a:solidFill>
              <a:effectLst>
                <a:outerShdw blurRad="38100" dist="38100" dir="2700000" algn="tl">
                  <a:srgbClr val="000000">
                    <a:alpha val="43137"/>
                  </a:srgbClr>
                </a:outerShdw>
              </a:effectLst>
            </a:endParaRPr>
          </a:p>
        </p:txBody>
      </p:sp>
      <p:pic>
        <p:nvPicPr>
          <p:cNvPr id="6" name="5 Imagen" descr="s.gif"/>
          <p:cNvPicPr>
            <a:picLocks noChangeAspect="1"/>
          </p:cNvPicPr>
          <p:nvPr/>
        </p:nvPicPr>
        <p:blipFill>
          <a:blip r:embed="rId4" cstate="print">
            <a:duotone>
              <a:prstClr val="black"/>
              <a:schemeClr val="accent6">
                <a:tint val="45000"/>
                <a:satMod val="400000"/>
              </a:schemeClr>
            </a:duotone>
            <a:lum bright="20000" contrast="40000"/>
          </a:blip>
          <a:stretch>
            <a:fillRect/>
          </a:stretch>
        </p:blipFill>
        <p:spPr>
          <a:xfrm flipH="1" flipV="1">
            <a:off x="10929982" y="-58106"/>
            <a:ext cx="84530" cy="116212"/>
          </a:xfrm>
          <a:prstGeom prst="rect">
            <a:avLst/>
          </a:prstGeom>
          <a:scene3d>
            <a:camera prst="orthographicFront"/>
            <a:lightRig rig="threePt" dir="t"/>
          </a:scene3d>
          <a:sp3d>
            <a:bevelT w="165100" prst="coolSlant"/>
          </a:sp3d>
        </p:spPr>
      </p:pic>
      <p:pic>
        <p:nvPicPr>
          <p:cNvPr id="7" name="6 Imagen" descr="a.gif"/>
          <p:cNvPicPr>
            <a:picLocks noChangeAspect="1"/>
          </p:cNvPicPr>
          <p:nvPr/>
        </p:nvPicPr>
        <p:blipFill>
          <a:blip r:embed="rId5" cstate="print">
            <a:duotone>
              <a:prstClr val="black"/>
              <a:schemeClr val="accent6">
                <a:tint val="45000"/>
                <a:satMod val="400000"/>
              </a:schemeClr>
            </a:duotone>
            <a:lum bright="20000" contrast="40000"/>
          </a:blip>
          <a:stretch>
            <a:fillRect/>
          </a:stretch>
        </p:blipFill>
        <p:spPr>
          <a:xfrm flipH="1">
            <a:off x="11001420" y="-35719"/>
            <a:ext cx="58197" cy="71438"/>
          </a:xfrm>
          <a:prstGeom prst="rect">
            <a:avLst/>
          </a:prstGeom>
          <a:scene3d>
            <a:camera prst="orthographicFront"/>
            <a:lightRig rig="threePt" dir="t"/>
          </a:scene3d>
          <a:sp3d>
            <a:bevelT w="165100" prst="coolSlant"/>
          </a:sp3d>
        </p:spPr>
      </p:pic>
      <p:pic>
        <p:nvPicPr>
          <p:cNvPr id="8" name="7 Imagen" descr="h.gif"/>
          <p:cNvPicPr>
            <a:picLocks noChangeAspect="1"/>
          </p:cNvPicPr>
          <p:nvPr/>
        </p:nvPicPr>
        <p:blipFill>
          <a:blip r:embed="rId6" cstate="print">
            <a:duotone>
              <a:prstClr val="black"/>
              <a:schemeClr val="accent6">
                <a:tint val="45000"/>
                <a:satMod val="400000"/>
              </a:schemeClr>
            </a:duotone>
            <a:lum bright="20000" contrast="40000"/>
          </a:blip>
          <a:stretch>
            <a:fillRect/>
          </a:stretch>
        </p:blipFill>
        <p:spPr>
          <a:xfrm flipV="1">
            <a:off x="11001420" y="-71438"/>
            <a:ext cx="55923" cy="71438"/>
          </a:xfrm>
          <a:prstGeom prst="rect">
            <a:avLst/>
          </a:prstGeom>
          <a:scene3d>
            <a:camera prst="orthographicFront"/>
            <a:lightRig rig="threePt" dir="t"/>
          </a:scene3d>
          <a:sp3d>
            <a:bevelT w="165100" prst="coolSlant"/>
          </a:sp3d>
        </p:spPr>
      </p:pic>
      <p:pic>
        <p:nvPicPr>
          <p:cNvPr id="9" name="8 Imagen" descr="a.gif"/>
          <p:cNvPicPr>
            <a:picLocks noChangeAspect="1"/>
          </p:cNvPicPr>
          <p:nvPr/>
        </p:nvPicPr>
        <p:blipFill>
          <a:blip r:embed="rId5" cstate="print">
            <a:duotone>
              <a:prstClr val="black"/>
              <a:schemeClr val="accent6">
                <a:tint val="45000"/>
                <a:satMod val="400000"/>
              </a:schemeClr>
            </a:duotone>
            <a:lum bright="20000" contrast="40000"/>
          </a:blip>
          <a:stretch>
            <a:fillRect/>
          </a:stretch>
        </p:blipFill>
        <p:spPr>
          <a:xfrm flipH="1" flipV="1">
            <a:off x="11001420" y="-35719"/>
            <a:ext cx="58197" cy="71438"/>
          </a:xfrm>
          <a:prstGeom prst="rect">
            <a:avLst/>
          </a:prstGeom>
          <a:scene3d>
            <a:camera prst="orthographicFront"/>
            <a:lightRig rig="threePt" dir="t"/>
          </a:scene3d>
          <a:sp3d>
            <a:bevelT w="165100" prst="coolSlant"/>
          </a:sp3d>
        </p:spPr>
      </p:pic>
      <p:pic>
        <p:nvPicPr>
          <p:cNvPr id="10" name="9 Imagen" descr="r.gif"/>
          <p:cNvPicPr>
            <a:picLocks noChangeAspect="1"/>
          </p:cNvPicPr>
          <p:nvPr/>
        </p:nvPicPr>
        <p:blipFill>
          <a:blip r:embed="rId7" cstate="print">
            <a:duotone>
              <a:prstClr val="black"/>
              <a:schemeClr val="accent6">
                <a:tint val="45000"/>
                <a:satMod val="400000"/>
              </a:schemeClr>
            </a:duotone>
            <a:lum bright="20000" contrast="40000"/>
          </a:blip>
          <a:stretch>
            <a:fillRect/>
          </a:stretch>
        </p:blipFill>
        <p:spPr>
          <a:xfrm flipH="1">
            <a:off x="11001420" y="-53674"/>
            <a:ext cx="45719" cy="53674"/>
          </a:xfrm>
          <a:prstGeom prst="rect">
            <a:avLst/>
          </a:prstGeom>
          <a:scene3d>
            <a:camera prst="orthographicFront"/>
            <a:lightRig rig="threePt" dir="t"/>
          </a:scene3d>
          <a:sp3d>
            <a:bevelT w="165100" prst="coolSlant"/>
          </a:sp3d>
        </p:spPr>
      </p:pic>
      <p:pic>
        <p:nvPicPr>
          <p:cNvPr id="11" name="10 Imagen" descr="a.gif"/>
          <p:cNvPicPr>
            <a:picLocks noChangeAspect="1"/>
          </p:cNvPicPr>
          <p:nvPr/>
        </p:nvPicPr>
        <p:blipFill>
          <a:blip r:embed="rId5" cstate="print">
            <a:duotone>
              <a:prstClr val="black"/>
              <a:schemeClr val="accent6">
                <a:tint val="45000"/>
                <a:satMod val="400000"/>
              </a:schemeClr>
            </a:duotone>
            <a:lum bright="20000" contrast="40000"/>
          </a:blip>
          <a:stretch>
            <a:fillRect/>
          </a:stretch>
        </p:blipFill>
        <p:spPr>
          <a:xfrm flipH="1" flipV="1">
            <a:off x="11072858" y="-71438"/>
            <a:ext cx="58197" cy="71438"/>
          </a:xfrm>
          <a:prstGeom prst="rect">
            <a:avLst/>
          </a:prstGeom>
          <a:scene3d>
            <a:camera prst="orthographicFront"/>
            <a:lightRig rig="threePt" dir="t"/>
          </a:scene3d>
          <a:sp3d>
            <a:bevelT w="165100" prst="coolSlant"/>
          </a:sp3d>
        </p:spPr>
      </p:pic>
      <p:sp>
        <p:nvSpPr>
          <p:cNvPr id="12" name="11 Marco"/>
          <p:cNvSpPr/>
          <p:nvPr/>
        </p:nvSpPr>
        <p:spPr>
          <a:xfrm>
            <a:off x="1142976" y="0"/>
            <a:ext cx="7143768" cy="6858000"/>
          </a:xfrm>
          <a:prstGeom prst="frame">
            <a:avLst>
              <a:gd name="adj1" fmla="val 2845"/>
            </a:avLst>
          </a:prstGeom>
          <a:blipFill dpi="0" rotWithShape="1">
            <a:blip r:embed="rId8"/>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ndParaRPr>
          </a:p>
        </p:txBody>
      </p:sp>
      <p:pic>
        <p:nvPicPr>
          <p:cNvPr id="13" name="12 Imagen" descr="s.gif"/>
          <p:cNvPicPr>
            <a:picLocks noChangeAspect="1"/>
          </p:cNvPicPr>
          <p:nvPr/>
        </p:nvPicPr>
        <p:blipFill>
          <a:blip r:embed="rId9" cstate="print"/>
          <a:stretch>
            <a:fillRect/>
          </a:stretch>
        </p:blipFill>
        <p:spPr>
          <a:xfrm flipH="1">
            <a:off x="11001420" y="-38996"/>
            <a:ext cx="45719" cy="77991"/>
          </a:xfrm>
          <a:prstGeom prst="rect">
            <a:avLst/>
          </a:prstGeom>
          <a:scene3d>
            <a:camera prst="orthographicFront"/>
            <a:lightRig rig="threePt" dir="t"/>
          </a:scene3d>
          <a:sp3d>
            <a:bevelT w="165100" prst="coolSlant"/>
          </a:sp3d>
        </p:spPr>
      </p:pic>
      <p:pic>
        <p:nvPicPr>
          <p:cNvPr id="14" name="13 Imagen" descr="a.gif"/>
          <p:cNvPicPr>
            <a:picLocks noChangeAspect="1"/>
          </p:cNvPicPr>
          <p:nvPr/>
        </p:nvPicPr>
        <p:blipFill>
          <a:blip r:embed="rId10" cstate="print"/>
          <a:stretch>
            <a:fillRect/>
          </a:stretch>
        </p:blipFill>
        <p:spPr>
          <a:xfrm flipH="1">
            <a:off x="11072858" y="0"/>
            <a:ext cx="45719" cy="63135"/>
          </a:xfrm>
          <a:prstGeom prst="rect">
            <a:avLst/>
          </a:prstGeom>
          <a:scene3d>
            <a:camera prst="orthographicFront"/>
            <a:lightRig rig="threePt" dir="t"/>
          </a:scene3d>
          <a:sp3d>
            <a:bevelT w="165100" prst="coolSlant"/>
          </a:sp3d>
        </p:spPr>
      </p:pic>
      <p:pic>
        <p:nvPicPr>
          <p:cNvPr id="15" name="14 Imagen" descr="h.gif"/>
          <p:cNvPicPr>
            <a:picLocks noChangeAspect="1"/>
          </p:cNvPicPr>
          <p:nvPr/>
        </p:nvPicPr>
        <p:blipFill>
          <a:blip r:embed="rId11" cstate="print"/>
          <a:stretch>
            <a:fillRect/>
          </a:stretch>
        </p:blipFill>
        <p:spPr>
          <a:xfrm>
            <a:off x="10962266" y="0"/>
            <a:ext cx="45719" cy="66293"/>
          </a:xfrm>
          <a:prstGeom prst="rect">
            <a:avLst/>
          </a:prstGeom>
          <a:scene3d>
            <a:camera prst="orthographicFront"/>
            <a:lightRig rig="threePt" dir="t"/>
          </a:scene3d>
          <a:sp3d>
            <a:bevelT w="165100" prst="coolSlant"/>
          </a:sp3d>
        </p:spPr>
      </p:pic>
      <p:pic>
        <p:nvPicPr>
          <p:cNvPr id="16" name="15 Imagen" descr="a.gif"/>
          <p:cNvPicPr>
            <a:picLocks noChangeAspect="1"/>
          </p:cNvPicPr>
          <p:nvPr/>
        </p:nvPicPr>
        <p:blipFill>
          <a:blip r:embed="rId12" cstate="print"/>
          <a:stretch>
            <a:fillRect/>
          </a:stretch>
        </p:blipFill>
        <p:spPr>
          <a:xfrm flipH="1" flipV="1">
            <a:off x="11072858" y="0"/>
            <a:ext cx="71438" cy="98652"/>
          </a:xfrm>
          <a:prstGeom prst="rect">
            <a:avLst/>
          </a:prstGeom>
          <a:scene3d>
            <a:camera prst="orthographicFront"/>
            <a:lightRig rig="threePt" dir="t"/>
          </a:scene3d>
          <a:sp3d>
            <a:bevelT w="165100" prst="coolSlant"/>
          </a:sp3d>
        </p:spPr>
      </p:pic>
      <p:pic>
        <p:nvPicPr>
          <p:cNvPr id="17" name="16 Imagen" descr="r.gif"/>
          <p:cNvPicPr>
            <a:picLocks noChangeAspect="1"/>
          </p:cNvPicPr>
          <p:nvPr/>
        </p:nvPicPr>
        <p:blipFill>
          <a:blip r:embed="rId13" cstate="print"/>
          <a:stretch>
            <a:fillRect/>
          </a:stretch>
        </p:blipFill>
        <p:spPr>
          <a:xfrm flipH="1">
            <a:off x="10929982" y="0"/>
            <a:ext cx="45719" cy="60266"/>
          </a:xfrm>
          <a:prstGeom prst="rect">
            <a:avLst/>
          </a:prstGeom>
          <a:scene3d>
            <a:camera prst="orthographicFront"/>
            <a:lightRig rig="threePt" dir="t"/>
          </a:scene3d>
          <a:sp3d>
            <a:bevelT w="165100" prst="coolSlant"/>
          </a:sp3d>
        </p:spPr>
      </p:pic>
      <p:pic>
        <p:nvPicPr>
          <p:cNvPr id="18" name="17 Imagen" descr="a.gif"/>
          <p:cNvPicPr>
            <a:picLocks noChangeAspect="1"/>
          </p:cNvPicPr>
          <p:nvPr/>
        </p:nvPicPr>
        <p:blipFill>
          <a:blip r:embed="rId14" cstate="print"/>
          <a:stretch>
            <a:fillRect/>
          </a:stretch>
        </p:blipFill>
        <p:spPr>
          <a:xfrm flipH="1" flipV="1">
            <a:off x="10929982" y="0"/>
            <a:ext cx="51731" cy="71438"/>
          </a:xfrm>
          <a:prstGeom prst="rect">
            <a:avLst/>
          </a:prstGeom>
          <a:scene3d>
            <a:camera prst="orthographicFront"/>
            <a:lightRig rig="threePt" dir="t"/>
          </a:scene3d>
          <a:sp3d>
            <a:bevelT w="165100" prst="coolSlant"/>
          </a:sp3d>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del-sahara-wallpapers_9574_1600x1200.jpg"/>
          <p:cNvPicPr>
            <a:picLocks noChangeAspect="1"/>
          </p:cNvPicPr>
          <p:nvPr/>
        </p:nvPicPr>
        <p:blipFill>
          <a:blip r:embed="rId2"/>
          <a:srcRect b="12643"/>
          <a:stretch>
            <a:fillRect/>
          </a:stretch>
        </p:blipFill>
        <p:spPr>
          <a:xfrm>
            <a:off x="0" y="0"/>
            <a:ext cx="9144000" cy="6858000"/>
          </a:xfrm>
          <a:prstGeom prst="rect">
            <a:avLst/>
          </a:prstGeom>
        </p:spPr>
      </p:pic>
      <p:sp>
        <p:nvSpPr>
          <p:cNvPr id="6" name="5 CuadroTexto"/>
          <p:cNvSpPr txBox="1"/>
          <p:nvPr/>
        </p:nvSpPr>
        <p:spPr>
          <a:xfrm>
            <a:off x="1000100" y="3714752"/>
            <a:ext cx="242374" cy="1138773"/>
          </a:xfrm>
          <a:prstGeom prst="rect">
            <a:avLst/>
          </a:prstGeom>
          <a:noFill/>
        </p:spPr>
        <p:txBody>
          <a:bodyPr wrap="none" rtlCol="0">
            <a:spAutoFit/>
          </a:bodyPr>
          <a:lstStyle/>
          <a:p>
            <a:r>
              <a:rPr lang="es-ES" dirty="0" smtClean="0"/>
              <a:t> </a:t>
            </a:r>
          </a:p>
          <a:p>
            <a:endParaRPr lang="es-ES" sz="3200" dirty="0" smtClean="0">
              <a:solidFill>
                <a:sysClr val="windowText" lastClr="000000"/>
              </a:solidFill>
              <a:effectLst>
                <a:outerShdw blurRad="38100" dist="38100" dir="2700000" algn="tl">
                  <a:srgbClr val="000000">
                    <a:alpha val="43137"/>
                  </a:srgbClr>
                </a:outerShdw>
              </a:effectLst>
            </a:endParaRPr>
          </a:p>
          <a:p>
            <a:endParaRPr lang="es-ES" dirty="0"/>
          </a:p>
        </p:txBody>
      </p:sp>
      <p:sp>
        <p:nvSpPr>
          <p:cNvPr id="7" name="6 Rectángulo"/>
          <p:cNvSpPr/>
          <p:nvPr/>
        </p:nvSpPr>
        <p:spPr>
          <a:xfrm>
            <a:off x="357158" y="357166"/>
            <a:ext cx="8358246" cy="6000792"/>
          </a:xfrm>
          <a:prstGeom prst="rect">
            <a:avLst/>
          </a:prstGeom>
          <a:solidFill>
            <a:srgbClr val="713605">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esierto-del-sahara-wallpapers_9574_1600x1200.jpg"/>
          <p:cNvPicPr>
            <a:picLocks noChangeAspect="1"/>
          </p:cNvPicPr>
          <p:nvPr/>
        </p:nvPicPr>
        <p:blipFill>
          <a:blip r:embed="rId2"/>
          <a:srcRect b="12643"/>
          <a:stretch>
            <a:fillRect/>
          </a:stretch>
        </p:blipFill>
        <p:spPr>
          <a:xfrm>
            <a:off x="642910" y="642918"/>
            <a:ext cx="7786742" cy="5419688"/>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chimist_original.jpg"/>
          <p:cNvPicPr>
            <a:picLocks noChangeAspect="1"/>
          </p:cNvPicPr>
          <p:nvPr/>
        </p:nvPicPr>
        <p:blipFill>
          <a:blip r:embed="rId2"/>
          <a:stretch>
            <a:fillRect/>
          </a:stretch>
        </p:blipFill>
        <p:spPr>
          <a:xfrm>
            <a:off x="1" y="0"/>
            <a:ext cx="9144000" cy="6898950"/>
          </a:xfrm>
          <a:prstGeom prst="rect">
            <a:avLst/>
          </a:prstGeom>
        </p:spPr>
      </p:pic>
      <p:sp>
        <p:nvSpPr>
          <p:cNvPr id="5" name="4 Retraso"/>
          <p:cNvSpPr/>
          <p:nvPr/>
        </p:nvSpPr>
        <p:spPr>
          <a:xfrm>
            <a:off x="0" y="0"/>
            <a:ext cx="4572000" cy="6858000"/>
          </a:xfrm>
          <a:prstGeom prst="flowChartDelay">
            <a:avLst/>
          </a:prstGeom>
          <a:blipFill dpi="0" rotWithShape="1">
            <a:blip r:embed="rId3">
              <a:alphaModFix amt="5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traso"/>
          <p:cNvSpPr/>
          <p:nvPr/>
        </p:nvSpPr>
        <p:spPr>
          <a:xfrm flipH="1">
            <a:off x="4572000" y="0"/>
            <a:ext cx="4572000" cy="6858000"/>
          </a:xfrm>
          <a:prstGeom prst="flowChartDelay">
            <a:avLst/>
          </a:prstGeom>
          <a:blipFill dpi="0" rotWithShape="1">
            <a:blip r:embed="rId4">
              <a:alphaModFix amt="5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traso"/>
          <p:cNvSpPr/>
          <p:nvPr/>
        </p:nvSpPr>
        <p:spPr>
          <a:xfrm>
            <a:off x="0" y="714356"/>
            <a:ext cx="3786182" cy="5143536"/>
          </a:xfrm>
          <a:prstGeom prst="flowChartDelay">
            <a:avLst/>
          </a:prstGeom>
          <a:blipFill dpi="0" rotWithShape="1">
            <a:blip r:embed="rId5">
              <a:alphaModFix amt="5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traso"/>
          <p:cNvSpPr/>
          <p:nvPr/>
        </p:nvSpPr>
        <p:spPr>
          <a:xfrm flipH="1">
            <a:off x="5214942" y="928670"/>
            <a:ext cx="3929058" cy="4929222"/>
          </a:xfrm>
          <a:prstGeom prst="flowChartDelay">
            <a:avLst/>
          </a:prstGeom>
          <a:blipFill dpi="0" rotWithShape="1">
            <a:blip r:embed="rId6">
              <a:alphaModFix amt="5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100967" y="0"/>
            <a:ext cx="9244967" cy="1384995"/>
          </a:xfrm>
          <a:prstGeom prst="rect">
            <a:avLst/>
          </a:prstGeom>
          <a:noFill/>
        </p:spPr>
        <p:txBody>
          <a:bodyPr wrap="none" rtlCol="0">
            <a:spAutoFit/>
          </a:bodyPr>
          <a:lstStyle/>
          <a:p>
            <a:r>
              <a:rPr lang="es-ES" sz="6600" b="1" dirty="0" smtClean="0">
                <a:ln>
                  <a:solidFill>
                    <a:sysClr val="windowText" lastClr="000000"/>
                  </a:solidFill>
                </a:ln>
                <a:blipFill dpi="0" rotWithShape="1">
                  <a:blip r:embed="rId7"/>
                  <a:srcRect/>
                  <a:stretch>
                    <a:fillRect/>
                  </a:stretch>
                </a:blipFill>
                <a:latin typeface="Matura MT Script Capitals" pitchFamily="66" charset="0"/>
              </a:rPr>
              <a:t>Confesiones de un tuareg</a:t>
            </a:r>
            <a:endParaRPr lang="es-ES" sz="6600" dirty="0" smtClean="0">
              <a:ln>
                <a:solidFill>
                  <a:sysClr val="windowText" lastClr="000000"/>
                </a:solidFill>
              </a:ln>
              <a:blipFill dpi="0" rotWithShape="1">
                <a:blip r:embed="rId7"/>
                <a:srcRect/>
                <a:stretch>
                  <a:fillRect/>
                </a:stretch>
              </a:blipFill>
              <a:latin typeface="Matura MT Script Capitals" pitchFamily="66" charset="0"/>
            </a:endParaRPr>
          </a:p>
          <a:p>
            <a:endParaRPr lang="es-ES"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childTnLst>
                          </p:cTn>
                        </p:par>
                        <p:par>
                          <p:cTn id="17" fill="hold">
                            <p:stCondLst>
                              <p:cond delay="3000"/>
                            </p:stCondLst>
                            <p:childTnLst>
                              <p:par>
                                <p:cTn id="18" presetID="17" presetClass="exit" presetSubtype="8" fill="hold" grpId="0" nodeType="afterEffect">
                                  <p:stCondLst>
                                    <p:cond delay="0"/>
                                  </p:stCondLst>
                                  <p:childTnLst>
                                    <p:anim calcmode="lin" valueType="num">
                                      <p:cBhvr>
                                        <p:cTn id="19" dur="3000"/>
                                        <p:tgtEl>
                                          <p:spTgt spid="5"/>
                                        </p:tgtEl>
                                        <p:attrNameLst>
                                          <p:attrName>ppt_x</p:attrName>
                                        </p:attrNameLst>
                                      </p:cBhvr>
                                      <p:tavLst>
                                        <p:tav tm="0">
                                          <p:val>
                                            <p:strVal val="ppt_x"/>
                                          </p:val>
                                        </p:tav>
                                        <p:tav tm="100000">
                                          <p:val>
                                            <p:strVal val="ppt_x-ppt_w/2"/>
                                          </p:val>
                                        </p:tav>
                                      </p:tavLst>
                                    </p:anim>
                                    <p:anim calcmode="lin" valueType="num">
                                      <p:cBhvr>
                                        <p:cTn id="20" dur="3000"/>
                                        <p:tgtEl>
                                          <p:spTgt spid="5"/>
                                        </p:tgtEl>
                                        <p:attrNameLst>
                                          <p:attrName>ppt_y</p:attrName>
                                        </p:attrNameLst>
                                      </p:cBhvr>
                                      <p:tavLst>
                                        <p:tav tm="0">
                                          <p:val>
                                            <p:strVal val="ppt_y"/>
                                          </p:val>
                                        </p:tav>
                                        <p:tav tm="100000">
                                          <p:val>
                                            <p:strVal val="ppt_y"/>
                                          </p:val>
                                        </p:tav>
                                      </p:tavLst>
                                    </p:anim>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strVal val="ppt_h"/>
                                          </p:val>
                                        </p:tav>
                                      </p:tavLst>
                                    </p:anim>
                                    <p:set>
                                      <p:cBhvr>
                                        <p:cTn id="23" dur="1" fill="hold">
                                          <p:stCondLst>
                                            <p:cond delay="2999"/>
                                          </p:stCondLst>
                                        </p:cTn>
                                        <p:tgtEl>
                                          <p:spTgt spid="5"/>
                                        </p:tgtEl>
                                        <p:attrNameLst>
                                          <p:attrName>style.visibility</p:attrName>
                                        </p:attrNameLst>
                                      </p:cBhvr>
                                      <p:to>
                                        <p:strVal val="hidden"/>
                                      </p:to>
                                    </p:set>
                                  </p:childTnLst>
                                </p:cTn>
                              </p:par>
                              <p:par>
                                <p:cTn id="24" presetID="17" presetClass="exit" presetSubtype="2" fill="hold" grpId="0" nodeType="withEffect">
                                  <p:stCondLst>
                                    <p:cond delay="0"/>
                                  </p:stCondLst>
                                  <p:childTnLst>
                                    <p:anim calcmode="lin" valueType="num">
                                      <p:cBhvr>
                                        <p:cTn id="25" dur="2000"/>
                                        <p:tgtEl>
                                          <p:spTgt spid="6"/>
                                        </p:tgtEl>
                                        <p:attrNameLst>
                                          <p:attrName>ppt_x</p:attrName>
                                        </p:attrNameLst>
                                      </p:cBhvr>
                                      <p:tavLst>
                                        <p:tav tm="0">
                                          <p:val>
                                            <p:strVal val="ppt_x"/>
                                          </p:val>
                                        </p:tav>
                                        <p:tav tm="100000">
                                          <p:val>
                                            <p:strVal val="ppt_x+ppt_w/2"/>
                                          </p:val>
                                        </p:tav>
                                      </p:tavLst>
                                    </p:anim>
                                    <p:anim calcmode="lin" valueType="num">
                                      <p:cBhvr>
                                        <p:cTn id="26" dur="2000"/>
                                        <p:tgtEl>
                                          <p:spTgt spid="6"/>
                                        </p:tgtEl>
                                        <p:attrNameLst>
                                          <p:attrName>ppt_y</p:attrName>
                                        </p:attrNameLst>
                                      </p:cBhvr>
                                      <p:tavLst>
                                        <p:tav tm="0">
                                          <p:val>
                                            <p:strVal val="ppt_y"/>
                                          </p:val>
                                        </p:tav>
                                        <p:tav tm="100000">
                                          <p:val>
                                            <p:strVal val="ppt_y"/>
                                          </p:val>
                                        </p:tav>
                                      </p:tavLst>
                                    </p:anim>
                                    <p:anim calcmode="lin" valueType="num">
                                      <p:cBhvr>
                                        <p:cTn id="27" dur="2000"/>
                                        <p:tgtEl>
                                          <p:spTgt spid="6"/>
                                        </p:tgtEl>
                                        <p:attrNameLst>
                                          <p:attrName>ppt_w</p:attrName>
                                        </p:attrNameLst>
                                      </p:cBhvr>
                                      <p:tavLst>
                                        <p:tav tm="0">
                                          <p:val>
                                            <p:strVal val="ppt_w"/>
                                          </p:val>
                                        </p:tav>
                                        <p:tav tm="100000">
                                          <p:val>
                                            <p:fltVal val="0"/>
                                          </p:val>
                                        </p:tav>
                                      </p:tavLst>
                                    </p:anim>
                                    <p:anim calcmode="lin" valueType="num">
                                      <p:cBhvr>
                                        <p:cTn id="28" dur="2000"/>
                                        <p:tgtEl>
                                          <p:spTgt spid="6"/>
                                        </p:tgtEl>
                                        <p:attrNameLst>
                                          <p:attrName>ppt_h</p:attrName>
                                        </p:attrNameLst>
                                      </p:cBhvr>
                                      <p:tavLst>
                                        <p:tav tm="0">
                                          <p:val>
                                            <p:strVal val="ppt_h"/>
                                          </p:val>
                                        </p:tav>
                                        <p:tav tm="100000">
                                          <p:val>
                                            <p:strVal val="ppt_h"/>
                                          </p:val>
                                        </p:tav>
                                      </p:tavLst>
                                    </p:anim>
                                    <p:set>
                                      <p:cBhvr>
                                        <p:cTn id="2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ahara2.jpg"/>
          <p:cNvPicPr>
            <a:picLocks noGrp="1" noChangeAspect="1"/>
          </p:cNvPicPr>
          <p:nvPr>
            <p:ph idx="1"/>
          </p:nvPr>
        </p:nvPicPr>
        <p:blipFill>
          <a:blip r:embed="rId2"/>
          <a:stretch>
            <a:fillRect/>
          </a:stretch>
        </p:blipFill>
        <p:spPr>
          <a:xfrm>
            <a:off x="0" y="0"/>
            <a:ext cx="9144000" cy="6858000"/>
          </a:xfrm>
        </p:spPr>
      </p:pic>
      <p:sp>
        <p:nvSpPr>
          <p:cNvPr id="6" name="5 Rectángulo"/>
          <p:cNvSpPr/>
          <p:nvPr/>
        </p:nvSpPr>
        <p:spPr>
          <a:xfrm>
            <a:off x="285720" y="214290"/>
            <a:ext cx="8572560" cy="6429420"/>
          </a:xfrm>
          <a:prstGeom prst="rect">
            <a:avLst/>
          </a:prstGeom>
          <a:solidFill>
            <a:srgbClr val="CC99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3 Marcador de contenido" descr="sahara2.jpg"/>
          <p:cNvPicPr>
            <a:picLocks noChangeAspect="1"/>
          </p:cNvPicPr>
          <p:nvPr/>
        </p:nvPicPr>
        <p:blipFill>
          <a:blip r:embed="rId2"/>
          <a:stretch>
            <a:fillRect/>
          </a:stretch>
        </p:blipFill>
        <p:spPr>
          <a:xfrm>
            <a:off x="642910" y="500042"/>
            <a:ext cx="7823221" cy="5724540"/>
          </a:xfrm>
          <a:prstGeom prst="rect">
            <a:avLst/>
          </a:prstGeom>
        </p:spPr>
      </p:pic>
      <p:sp>
        <p:nvSpPr>
          <p:cNvPr id="10" name="9 CuadroTexto"/>
          <p:cNvSpPr txBox="1"/>
          <p:nvPr/>
        </p:nvSpPr>
        <p:spPr>
          <a:xfrm>
            <a:off x="642910" y="4857760"/>
            <a:ext cx="7929618" cy="1815882"/>
          </a:xfrm>
          <a:prstGeom prst="rect">
            <a:avLst/>
          </a:prstGeom>
          <a:noFill/>
        </p:spPr>
        <p:txBody>
          <a:bodyPr wrap="square" rtlCol="0">
            <a:spAutoFit/>
          </a:bodyPr>
          <a:lstStyle/>
          <a:p>
            <a:r>
              <a:rPr lang="es-ES" sz="2800" dirty="0" smtClean="0">
                <a:solidFill>
                  <a:schemeClr val="tx2">
                    <a:lumMod val="10000"/>
                  </a:schemeClr>
                </a:solidFill>
              </a:rPr>
              <a:t>-</a:t>
            </a:r>
            <a:r>
              <a:rPr lang="es-ES" sz="2800" dirty="0" err="1" smtClean="0">
                <a:solidFill>
                  <a:schemeClr val="tx2">
                    <a:lumMod val="10000"/>
                  </a:schemeClr>
                </a:solidFill>
              </a:rPr>
              <a:t>Cuentame</a:t>
            </a:r>
            <a:r>
              <a:rPr lang="es-ES" sz="2800" dirty="0" smtClean="0">
                <a:solidFill>
                  <a:schemeClr val="tx2">
                    <a:lumMod val="10000"/>
                  </a:schemeClr>
                </a:solidFill>
              </a:rPr>
              <a:t>..........</a:t>
            </a:r>
          </a:p>
          <a:p>
            <a:r>
              <a:rPr lang="es-ES" sz="2800" dirty="0" smtClean="0">
                <a:solidFill>
                  <a:schemeClr val="tx2">
                    <a:lumMod val="10000"/>
                  </a:schemeClr>
                </a:solidFill>
              </a:rPr>
              <a:t> -No sé mi edad: nací en el desierto</a:t>
            </a:r>
          </a:p>
          <a:p>
            <a:r>
              <a:rPr lang="es-ES" sz="2800" dirty="0" smtClean="0">
                <a:solidFill>
                  <a:schemeClr val="tx2">
                    <a:lumMod val="10000"/>
                  </a:schemeClr>
                </a:solidFill>
              </a:rPr>
              <a:t>   del Sahara, sin papeles...!</a:t>
            </a:r>
          </a:p>
          <a:p>
            <a:endParaRPr lang="es-ES" sz="2800" dirty="0"/>
          </a:p>
        </p:txBody>
      </p:sp>
    </p:spTree>
  </p:cSld>
  <p:clrMapOvr>
    <a:masterClrMapping/>
  </p:clrMapOvr>
  <p:transition advTm="1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643998" cy="6429420"/>
          </a:xfrm>
          <a:prstGeom prst="rect">
            <a:avLst/>
          </a:prstGeom>
          <a:solidFill>
            <a:schemeClr val="accent6">
              <a:lumMod val="50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431.jpg"/>
          <p:cNvPicPr>
            <a:picLocks noChangeAspect="1"/>
          </p:cNvPicPr>
          <p:nvPr/>
        </p:nvPicPr>
        <p:blipFill>
          <a:blip r:embed="rId2"/>
          <a:stretch>
            <a:fillRect/>
          </a:stretch>
        </p:blipFill>
        <p:spPr>
          <a:xfrm>
            <a:off x="500034" y="428604"/>
            <a:ext cx="8143932" cy="5982933"/>
          </a:xfrm>
          <a:prstGeom prst="rect">
            <a:avLst/>
          </a:prstGeom>
        </p:spPr>
      </p:pic>
      <p:sp>
        <p:nvSpPr>
          <p:cNvPr id="7" name="6 CuadroTexto"/>
          <p:cNvSpPr txBox="1"/>
          <p:nvPr/>
        </p:nvSpPr>
        <p:spPr>
          <a:xfrm>
            <a:off x="0" y="4857452"/>
            <a:ext cx="9144000" cy="2000548"/>
          </a:xfrm>
          <a:prstGeom prst="rect">
            <a:avLst/>
          </a:prstGeom>
          <a:noFill/>
        </p:spPr>
        <p:txBody>
          <a:bodyPr wrap="square" rtlCol="0">
            <a:spAutoFit/>
          </a:bodyPr>
          <a:lstStyle/>
          <a:p>
            <a:r>
              <a:rPr lang="es-ES" sz="2400" b="1" dirty="0" smtClean="0">
                <a:solidFill>
                  <a:schemeClr val="bg1"/>
                </a:solidFill>
              </a:rPr>
              <a:t>- Nací en un campamento nómada tuareg entre Tombuctú y </a:t>
            </a:r>
            <a:r>
              <a:rPr lang="es-ES" sz="2400" b="1" dirty="0" err="1" smtClean="0">
                <a:solidFill>
                  <a:schemeClr val="bg1"/>
                </a:solidFill>
              </a:rPr>
              <a:t>Gao</a:t>
            </a:r>
            <a:r>
              <a:rPr lang="es-ES" sz="2400" b="1" dirty="0" smtClean="0">
                <a:solidFill>
                  <a:schemeClr val="bg1"/>
                </a:solidFill>
              </a:rPr>
              <a:t>, al norte de Mali. He sido pastor de los camellos, cabras, corderos y vacas de mi padre. Hoy estudio Gestión en la Universidad Montpellier. Estoy soltero. Defiendo a los pastores tuareg. Soy musulmán, sin fanatismo</a:t>
            </a:r>
          </a:p>
          <a:p>
            <a:endParaRPr lang="es-ES" sz="2800" b="1" dirty="0">
              <a:solidFill>
                <a:schemeClr val="bg1"/>
              </a:solidFill>
            </a:endParaRPr>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5"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down)">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64969420_4a79498b6f_b.jpg"/>
          <p:cNvPicPr>
            <a:picLocks noChangeAspect="1"/>
          </p:cNvPicPr>
          <p:nvPr/>
        </p:nvPicPr>
        <p:blipFill>
          <a:blip r:embed="rId2"/>
          <a:srcRect l="2810" t="3125" r="1806" b="3125"/>
          <a:stretch>
            <a:fillRect/>
          </a:stretch>
        </p:blipFill>
        <p:spPr>
          <a:xfrm>
            <a:off x="0" y="-1"/>
            <a:ext cx="9144000" cy="6835489"/>
          </a:xfrm>
          <a:prstGeom prst="rect">
            <a:avLst/>
          </a:prstGeom>
        </p:spPr>
      </p:pic>
      <p:sp>
        <p:nvSpPr>
          <p:cNvPr id="5" name="4 Rectángulo"/>
          <p:cNvSpPr/>
          <p:nvPr/>
        </p:nvSpPr>
        <p:spPr>
          <a:xfrm>
            <a:off x="214282" y="214290"/>
            <a:ext cx="8643998" cy="6429420"/>
          </a:xfrm>
          <a:prstGeom prst="rect">
            <a:avLst/>
          </a:prstGeom>
          <a:solidFill>
            <a:srgbClr val="623E0A">
              <a:alpha val="5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864969420_4a79498b6f_b.jpg"/>
          <p:cNvPicPr>
            <a:picLocks noChangeAspect="1"/>
          </p:cNvPicPr>
          <p:nvPr/>
        </p:nvPicPr>
        <p:blipFill>
          <a:blip r:embed="rId2"/>
          <a:srcRect l="2810" t="3125" r="1806" b="3125"/>
          <a:stretch>
            <a:fillRect/>
          </a:stretch>
        </p:blipFill>
        <p:spPr>
          <a:xfrm>
            <a:off x="500034" y="500042"/>
            <a:ext cx="8001056" cy="5838218"/>
          </a:xfrm>
          <a:prstGeom prst="rect">
            <a:avLst/>
          </a:prstGeom>
        </p:spPr>
      </p:pic>
      <p:sp>
        <p:nvSpPr>
          <p:cNvPr id="7" name="6 CuadroTexto"/>
          <p:cNvSpPr txBox="1"/>
          <p:nvPr/>
        </p:nvSpPr>
        <p:spPr>
          <a:xfrm>
            <a:off x="928662" y="857232"/>
            <a:ext cx="4929222" cy="954107"/>
          </a:xfrm>
          <a:prstGeom prst="rect">
            <a:avLst/>
          </a:prstGeom>
          <a:noFill/>
        </p:spPr>
        <p:txBody>
          <a:bodyPr wrap="square" rtlCol="0">
            <a:spAutoFit/>
          </a:bodyPr>
          <a:lstStyle/>
          <a:p>
            <a:r>
              <a:rPr lang="es-ES" sz="2800" dirty="0" smtClean="0">
                <a:solidFill>
                  <a:srgbClr val="FFFF00"/>
                </a:solidFill>
              </a:rPr>
              <a:t> - </a:t>
            </a:r>
            <a:r>
              <a:rPr lang="es-ES" sz="2800" dirty="0" smtClean="0">
                <a:solidFill>
                  <a:srgbClr val="FFFF00"/>
                </a:solidFill>
                <a:effectLst>
                  <a:outerShdw blurRad="38100" dist="38100" dir="2700000" algn="tl">
                    <a:srgbClr val="000000">
                      <a:alpha val="43137"/>
                    </a:srgbClr>
                  </a:outerShdw>
                </a:effectLst>
              </a:rPr>
              <a:t>¡Qué turbante tan hermoso...!</a:t>
            </a:r>
          </a:p>
          <a:p>
            <a:endParaRPr lang="es-ES" sz="2800" dirty="0">
              <a:solidFill>
                <a:srgbClr val="FFFF00"/>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esiertos-con-una-palmera-173_1280x1024.jpg"/>
          <p:cNvPicPr>
            <a:picLocks noGrp="1" noChangeAspect="1"/>
          </p:cNvPicPr>
          <p:nvPr>
            <p:ph idx="1"/>
          </p:nvPr>
        </p:nvPicPr>
        <p:blipFill>
          <a:blip r:embed="rId2"/>
          <a:stretch>
            <a:fillRect/>
          </a:stretch>
        </p:blipFill>
        <p:spPr>
          <a:xfrm>
            <a:off x="0" y="0"/>
            <a:ext cx="9143999" cy="6858000"/>
          </a:xfrm>
        </p:spPr>
      </p:pic>
      <p:sp>
        <p:nvSpPr>
          <p:cNvPr id="6" name="5 Rectángulo"/>
          <p:cNvSpPr/>
          <p:nvPr/>
        </p:nvSpPr>
        <p:spPr>
          <a:xfrm>
            <a:off x="214282" y="214290"/>
            <a:ext cx="8572560" cy="6429420"/>
          </a:xfrm>
          <a:prstGeom prst="rect">
            <a:avLst/>
          </a:prstGeom>
          <a:solidFill>
            <a:srgbClr val="623E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esiertos-con-una-palmera-173_1280x1024.jpg"/>
          <p:cNvPicPr>
            <a:picLocks noChangeAspect="1"/>
          </p:cNvPicPr>
          <p:nvPr/>
        </p:nvPicPr>
        <p:blipFill>
          <a:blip r:embed="rId2"/>
          <a:stretch>
            <a:fillRect/>
          </a:stretch>
        </p:blipFill>
        <p:spPr>
          <a:xfrm>
            <a:off x="500034" y="428604"/>
            <a:ext cx="8072494" cy="6056464"/>
          </a:xfrm>
          <a:prstGeom prst="rect">
            <a:avLst/>
          </a:prstGeom>
        </p:spPr>
      </p:pic>
      <p:sp>
        <p:nvSpPr>
          <p:cNvPr id="8" name="7 CuadroTexto"/>
          <p:cNvSpPr txBox="1"/>
          <p:nvPr/>
        </p:nvSpPr>
        <p:spPr>
          <a:xfrm>
            <a:off x="1000100" y="428604"/>
            <a:ext cx="7215238" cy="2092881"/>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Es una fina tela de algodón: permite tapar la cara en el desierto cuando se levanta arena, y a la vez seguir viendo y respirando a su través.</a:t>
            </a:r>
          </a:p>
          <a:p>
            <a:endParaRPr lang="es-ES" sz="2800" dirty="0" smtClean="0"/>
          </a:p>
          <a:p>
            <a:endParaRPr lang="es-ES"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use_sahara.jpg"/>
          <p:cNvPicPr>
            <a:picLocks noChangeAspect="1"/>
          </p:cNvPicPr>
          <p:nvPr/>
        </p:nvPicPr>
        <p:blipFill>
          <a:blip r:embed="rId2" cstate="print"/>
          <a:stretch>
            <a:fillRect/>
          </a:stretch>
        </p:blipFill>
        <p:spPr>
          <a:xfrm>
            <a:off x="0" y="0"/>
            <a:ext cx="9144000" cy="6858000"/>
          </a:xfrm>
          <a:prstGeom prst="rect">
            <a:avLst/>
          </a:prstGeom>
        </p:spPr>
      </p:pic>
      <p:sp>
        <p:nvSpPr>
          <p:cNvPr id="5" name="4 Rectángulo"/>
          <p:cNvSpPr/>
          <p:nvPr/>
        </p:nvSpPr>
        <p:spPr>
          <a:xfrm>
            <a:off x="214282" y="214290"/>
            <a:ext cx="8715436" cy="6429420"/>
          </a:xfrm>
          <a:prstGeom prst="rect">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yuse_sahara.jpg"/>
          <p:cNvPicPr>
            <a:picLocks noChangeAspect="1"/>
          </p:cNvPicPr>
          <p:nvPr/>
        </p:nvPicPr>
        <p:blipFill>
          <a:blip r:embed="rId2" cstate="print"/>
          <a:stretch>
            <a:fillRect/>
          </a:stretch>
        </p:blipFill>
        <p:spPr>
          <a:xfrm>
            <a:off x="428596" y="500042"/>
            <a:ext cx="8286808" cy="5947214"/>
          </a:xfrm>
          <a:prstGeom prst="rect">
            <a:avLst/>
          </a:prstGeom>
        </p:spPr>
      </p:pic>
      <p:sp>
        <p:nvSpPr>
          <p:cNvPr id="7" name="6 CuadroTexto"/>
          <p:cNvSpPr txBox="1"/>
          <p:nvPr/>
        </p:nvSpPr>
        <p:spPr>
          <a:xfrm>
            <a:off x="1357290" y="1000108"/>
            <a:ext cx="3889206" cy="800219"/>
          </a:xfrm>
          <a:prstGeom prst="rect">
            <a:avLst/>
          </a:prstGeom>
          <a:noFill/>
        </p:spPr>
        <p:txBody>
          <a:bodyPr wrap="none" rtlCol="0">
            <a:spAutoFit/>
          </a:bodyPr>
          <a:lstStyle/>
          <a:p>
            <a:r>
              <a:rPr lang="es-ES" sz="2800" dirty="0" smtClean="0">
                <a:solidFill>
                  <a:srgbClr val="0000CC"/>
                </a:solidFill>
              </a:rPr>
              <a:t>-</a:t>
            </a:r>
            <a:r>
              <a:rPr lang="es-ES" sz="2800" dirty="0" smtClean="0"/>
              <a:t> </a:t>
            </a:r>
            <a:r>
              <a:rPr lang="es-ES" sz="2800" dirty="0" smtClean="0">
                <a:solidFill>
                  <a:srgbClr val="000099"/>
                </a:solidFill>
              </a:rPr>
              <a:t>Es de un azul bellísimo...</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572560" cy="6429420"/>
          </a:xfrm>
          <a:prstGeom prst="rect">
            <a:avLst/>
          </a:prstGeom>
          <a:solidFill>
            <a:schemeClr val="tx2">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81.jpg"/>
          <p:cNvPicPr>
            <a:picLocks noChangeAspect="1"/>
          </p:cNvPicPr>
          <p:nvPr/>
        </p:nvPicPr>
        <p:blipFill>
          <a:blip r:embed="rId2"/>
          <a:stretch>
            <a:fillRect/>
          </a:stretch>
        </p:blipFill>
        <p:spPr>
          <a:xfrm>
            <a:off x="357157" y="357166"/>
            <a:ext cx="8239743" cy="6143667"/>
          </a:xfrm>
          <a:prstGeom prst="rect">
            <a:avLst/>
          </a:prstGeom>
        </p:spPr>
      </p:pic>
      <p:sp>
        <p:nvSpPr>
          <p:cNvPr id="7" name="6 CuadroTexto"/>
          <p:cNvSpPr txBox="1"/>
          <p:nvPr/>
        </p:nvSpPr>
        <p:spPr>
          <a:xfrm>
            <a:off x="1714480" y="642918"/>
            <a:ext cx="6215106" cy="1815882"/>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 A los tuareg nos llamaban los hombres azules por esto: la tela destiñe algo y nuestra piel toma tintes azulados...</a:t>
            </a:r>
          </a:p>
          <a:p>
            <a:endParaRPr lang="es-ES" sz="2800" dirty="0">
              <a:effectLst>
                <a:outerShdw blurRad="38100" dist="38100" dir="2700000" algn="tl">
                  <a:srgbClr val="000000">
                    <a:alpha val="43137"/>
                  </a:srgbClr>
                </a:outerShdw>
              </a:effectLst>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sahar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715436" cy="6357982"/>
          </a:xfrm>
          <a:prstGeom prst="rect">
            <a:avLst/>
          </a:prstGeom>
          <a:solidFill>
            <a:srgbClr val="623E0A">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el-sahara.jpg"/>
          <p:cNvPicPr>
            <a:picLocks noChangeAspect="1"/>
          </p:cNvPicPr>
          <p:nvPr/>
        </p:nvPicPr>
        <p:blipFill>
          <a:blip r:embed="rId2"/>
          <a:stretch>
            <a:fillRect/>
          </a:stretch>
        </p:blipFill>
        <p:spPr>
          <a:xfrm>
            <a:off x="500034" y="428604"/>
            <a:ext cx="8215370" cy="5947214"/>
          </a:xfrm>
          <a:prstGeom prst="rect">
            <a:avLst/>
          </a:prstGeom>
        </p:spPr>
      </p:pic>
      <p:sp>
        <p:nvSpPr>
          <p:cNvPr id="7" name="6 CuadroTexto"/>
          <p:cNvSpPr txBox="1"/>
          <p:nvPr/>
        </p:nvSpPr>
        <p:spPr>
          <a:xfrm>
            <a:off x="1857356" y="4143380"/>
            <a:ext cx="5754011" cy="954107"/>
          </a:xfrm>
          <a:prstGeom prst="rect">
            <a:avLst/>
          </a:prstGeom>
          <a:noFill/>
        </p:spPr>
        <p:txBody>
          <a:bodyPr wrap="none" rtlCol="0">
            <a:spAutoFit/>
          </a:bodyPr>
          <a:lstStyle/>
          <a:p>
            <a:r>
              <a:rPr lang="es-ES" sz="2800" dirty="0" smtClean="0">
                <a:solidFill>
                  <a:srgbClr val="0000CC"/>
                </a:solidFill>
              </a:rPr>
              <a:t>- ¿Cómo elaboran ese intenso azul añil?</a:t>
            </a:r>
          </a:p>
          <a:p>
            <a:endParaRPr lang="es-ES" sz="2800"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1255-1024x768-nightfall-in-the-deser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357166"/>
            <a:ext cx="8643998" cy="6215106"/>
          </a:xfrm>
          <a:prstGeom prst="rect">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711255-1024x768-nightfall-in-the-desert.jpg"/>
          <p:cNvPicPr>
            <a:picLocks noChangeAspect="1"/>
          </p:cNvPicPr>
          <p:nvPr/>
        </p:nvPicPr>
        <p:blipFill>
          <a:blip r:embed="rId2"/>
          <a:stretch>
            <a:fillRect/>
          </a:stretch>
        </p:blipFill>
        <p:spPr>
          <a:xfrm>
            <a:off x="500034" y="571480"/>
            <a:ext cx="8215370" cy="5786478"/>
          </a:xfrm>
          <a:prstGeom prst="rect">
            <a:avLst/>
          </a:prstGeom>
        </p:spPr>
      </p:pic>
      <p:sp>
        <p:nvSpPr>
          <p:cNvPr id="7" name="6 CuadroTexto"/>
          <p:cNvSpPr txBox="1"/>
          <p:nvPr/>
        </p:nvSpPr>
        <p:spPr>
          <a:xfrm>
            <a:off x="1357290" y="1571612"/>
            <a:ext cx="6572296" cy="1661993"/>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Con una planta llamada índigo, mezclada con otros pigmentos naturales. El azul, para los tuareg, es el color del mundo.</a:t>
            </a:r>
          </a:p>
          <a:p>
            <a:endParaRPr lang="es-ES" dirty="0"/>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83230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85728"/>
            <a:ext cx="8715436" cy="6357982"/>
          </a:xfrm>
          <a:prstGeom prst="rect">
            <a:avLst/>
          </a:prstGeom>
          <a:solidFill>
            <a:srgbClr val="935E0F">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5832308.jpg"/>
          <p:cNvPicPr>
            <a:picLocks noChangeAspect="1"/>
          </p:cNvPicPr>
          <p:nvPr/>
        </p:nvPicPr>
        <p:blipFill>
          <a:blip r:embed="rId2"/>
          <a:stretch>
            <a:fillRect/>
          </a:stretch>
        </p:blipFill>
        <p:spPr>
          <a:xfrm>
            <a:off x="428596" y="500042"/>
            <a:ext cx="8286808" cy="5929354"/>
          </a:xfrm>
          <a:prstGeom prst="rect">
            <a:avLst/>
          </a:prstGeom>
        </p:spPr>
      </p:pic>
      <p:sp>
        <p:nvSpPr>
          <p:cNvPr id="7" name="6 CuadroTexto"/>
          <p:cNvSpPr txBox="1"/>
          <p:nvPr/>
        </p:nvSpPr>
        <p:spPr>
          <a:xfrm>
            <a:off x="4572000" y="4357694"/>
            <a:ext cx="1809085" cy="800219"/>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¿Por qué?</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2" fill="hold" grpId="0" nodeType="withEffect">
                                  <p:stCondLst>
                                    <p:cond delay="0"/>
                                  </p:stCondLst>
                                  <p:childTnLst>
                                    <p:animEffect transition="out" filter="wheel(2)">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842328.jpg"/>
          <p:cNvPicPr>
            <a:picLocks noChangeAspect="1"/>
          </p:cNvPicPr>
          <p:nvPr/>
        </p:nvPicPr>
        <p:blipFill>
          <a:blip r:embed="rId2"/>
          <a:srcRect t="2565"/>
          <a:stretch>
            <a:fillRect/>
          </a:stretch>
        </p:blipFill>
        <p:spPr>
          <a:xfrm>
            <a:off x="0" y="0"/>
            <a:ext cx="9144000" cy="6858000"/>
          </a:xfrm>
          <a:prstGeom prst="rect">
            <a:avLst/>
          </a:prstGeom>
        </p:spPr>
      </p:pic>
      <p:sp>
        <p:nvSpPr>
          <p:cNvPr id="5" name="4 Rectángulo"/>
          <p:cNvSpPr/>
          <p:nvPr/>
        </p:nvSpPr>
        <p:spPr>
          <a:xfrm>
            <a:off x="214282" y="285728"/>
            <a:ext cx="8715436" cy="6286544"/>
          </a:xfrm>
          <a:prstGeom prst="rect">
            <a:avLst/>
          </a:prstGeom>
          <a:solidFill>
            <a:schemeClr val="accent6">
              <a:lumMod val="7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1842328.jpg"/>
          <p:cNvPicPr>
            <a:picLocks noChangeAspect="1"/>
          </p:cNvPicPr>
          <p:nvPr/>
        </p:nvPicPr>
        <p:blipFill>
          <a:blip r:embed="rId2"/>
          <a:srcRect t="2565"/>
          <a:stretch>
            <a:fillRect/>
          </a:stretch>
        </p:blipFill>
        <p:spPr>
          <a:xfrm>
            <a:off x="428596" y="500042"/>
            <a:ext cx="8215370" cy="5867416"/>
          </a:xfrm>
          <a:prstGeom prst="rect">
            <a:avLst/>
          </a:prstGeom>
        </p:spPr>
      </p:pic>
      <p:sp>
        <p:nvSpPr>
          <p:cNvPr id="7" name="6 CuadroTexto"/>
          <p:cNvSpPr txBox="1"/>
          <p:nvPr/>
        </p:nvSpPr>
        <p:spPr>
          <a:xfrm>
            <a:off x="357158" y="785794"/>
            <a:ext cx="8632491" cy="1384995"/>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Es el color dominante: el del cielo, el techo de nuestra casa.</a:t>
            </a:r>
          </a:p>
          <a:p>
            <a:r>
              <a:rPr lang="es-ES" sz="2800" dirty="0" smtClean="0">
                <a:effectLst>
                  <a:outerShdw blurRad="38100" dist="38100" dir="2700000" algn="tl">
                    <a:srgbClr val="000000">
                      <a:alpha val="43137"/>
                    </a:srgbClr>
                  </a:outerShdw>
                </a:effectLst>
              </a:rPr>
              <a:t> </a:t>
            </a:r>
          </a:p>
          <a:p>
            <a:endParaRPr lang="es-ES" sz="2800" dirty="0">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88992685_d1a48bc41e_z.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285720" y="214290"/>
            <a:ext cx="8572560" cy="6357982"/>
          </a:xfrm>
          <a:prstGeom prst="rect">
            <a:avLst/>
          </a:prstGeom>
          <a:solidFill>
            <a:srgbClr val="935E0F">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288992685_d1a48bc41e_z.jpg"/>
          <p:cNvPicPr>
            <a:picLocks noChangeAspect="1"/>
          </p:cNvPicPr>
          <p:nvPr/>
        </p:nvPicPr>
        <p:blipFill>
          <a:blip r:embed="rId2">
            <a:lum contrast="10000"/>
          </a:blip>
          <a:stretch>
            <a:fillRect/>
          </a:stretch>
        </p:blipFill>
        <p:spPr>
          <a:xfrm>
            <a:off x="571472" y="428604"/>
            <a:ext cx="8072494" cy="5867416"/>
          </a:xfrm>
          <a:prstGeom prst="rect">
            <a:avLst/>
          </a:prstGeom>
        </p:spPr>
      </p:pic>
      <p:sp>
        <p:nvSpPr>
          <p:cNvPr id="7" name="6 CuadroTexto"/>
          <p:cNvSpPr txBox="1"/>
          <p:nvPr/>
        </p:nvSpPr>
        <p:spPr>
          <a:xfrm>
            <a:off x="3571868" y="857232"/>
            <a:ext cx="3860352" cy="1231106"/>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¿Quiénes son los tuareg?</a:t>
            </a:r>
          </a:p>
          <a:p>
            <a:r>
              <a:rPr lang="es-ES" sz="2800" dirty="0" smtClean="0">
                <a:effectLst>
                  <a:outerShdw blurRad="38100" dist="38100" dir="2700000" algn="tl">
                    <a:srgbClr val="000000">
                      <a:alpha val="43137"/>
                    </a:srgbClr>
                  </a:outerShdw>
                </a:effectLst>
              </a:rPr>
              <a:t> </a:t>
            </a:r>
          </a:p>
          <a:p>
            <a:endParaRPr lang="es-ES" dirty="0"/>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48040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643998" cy="6429420"/>
          </a:xfrm>
          <a:prstGeom prst="rect">
            <a:avLst/>
          </a:prstGeom>
          <a:solidFill>
            <a:schemeClr val="accent6">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7480405.jpg"/>
          <p:cNvPicPr>
            <a:picLocks noChangeAspect="1"/>
          </p:cNvPicPr>
          <p:nvPr/>
        </p:nvPicPr>
        <p:blipFill>
          <a:blip r:embed="rId2"/>
          <a:stretch>
            <a:fillRect/>
          </a:stretch>
        </p:blipFill>
        <p:spPr>
          <a:xfrm>
            <a:off x="428596" y="357166"/>
            <a:ext cx="8215370" cy="6000792"/>
          </a:xfrm>
          <a:prstGeom prst="rect">
            <a:avLst/>
          </a:prstGeom>
        </p:spPr>
      </p:pic>
      <p:sp>
        <p:nvSpPr>
          <p:cNvPr id="7" name="6 CuadroTexto"/>
          <p:cNvSpPr txBox="1"/>
          <p:nvPr/>
        </p:nvSpPr>
        <p:spPr>
          <a:xfrm>
            <a:off x="571472" y="3786190"/>
            <a:ext cx="7858180" cy="2246769"/>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 Tuareg significa "abandonados", porque somos un viejo pueblo nómada del desierto, solitario, orgulloso: "Señores del Desierto", nos llaman. Nuestra etnia es la </a:t>
            </a:r>
            <a:r>
              <a:rPr lang="es-ES" sz="2800" dirty="0" err="1" smtClean="0">
                <a:effectLst>
                  <a:outerShdw blurRad="38100" dist="38100" dir="2700000" algn="tl">
                    <a:srgbClr val="000000">
                      <a:alpha val="43137"/>
                    </a:srgbClr>
                  </a:outerShdw>
                </a:effectLst>
              </a:rPr>
              <a:t>amazigh</a:t>
            </a:r>
            <a:r>
              <a:rPr lang="es-ES" sz="2800" dirty="0" smtClean="0">
                <a:effectLst>
                  <a:outerShdw blurRad="38100" dist="38100" dir="2700000" algn="tl">
                    <a:srgbClr val="000000">
                      <a:alpha val="43137"/>
                    </a:srgbClr>
                  </a:outerShdw>
                </a:effectLst>
              </a:rPr>
              <a:t> (bereber), y nuestro alfabeto, el </a:t>
            </a:r>
            <a:r>
              <a:rPr lang="es-ES" sz="2800" dirty="0" err="1" smtClean="0">
                <a:effectLst>
                  <a:outerShdw blurRad="38100" dist="38100" dir="2700000" algn="tl">
                    <a:srgbClr val="000000">
                      <a:alpha val="43137"/>
                    </a:srgbClr>
                  </a:outerShdw>
                </a:effectLst>
              </a:rPr>
              <a:t>tifinagh</a:t>
            </a:r>
            <a:r>
              <a:rPr lang="es-ES" sz="2800" dirty="0" smtClean="0">
                <a:effectLst>
                  <a:outerShdw blurRad="38100" dist="38100" dir="2700000" algn="tl">
                    <a:srgbClr val="000000">
                      <a:alpha val="43137"/>
                    </a:srgbClr>
                  </a:outerShdw>
                </a:effectLst>
              </a:rPr>
              <a:t>.</a:t>
            </a:r>
          </a:p>
          <a:p>
            <a:endParaRPr lang="es-ES" sz="2800" dirty="0">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18841237cpJHCAw.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214282" y="214290"/>
            <a:ext cx="8715436" cy="6429420"/>
          </a:xfrm>
          <a:prstGeom prst="rect">
            <a:avLst/>
          </a:prstGeom>
          <a:solidFill>
            <a:srgbClr val="935E0F">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218841237cpJHCAw.jpg"/>
          <p:cNvPicPr>
            <a:picLocks noChangeAspect="1"/>
          </p:cNvPicPr>
          <p:nvPr/>
        </p:nvPicPr>
        <p:blipFill>
          <a:blip r:embed="rId3"/>
          <a:stretch>
            <a:fillRect/>
          </a:stretch>
        </p:blipFill>
        <p:spPr>
          <a:xfrm>
            <a:off x="500034" y="428603"/>
            <a:ext cx="8215370" cy="5947213"/>
          </a:xfrm>
          <a:prstGeom prst="rect">
            <a:avLst/>
          </a:prstGeom>
        </p:spPr>
      </p:pic>
      <p:sp>
        <p:nvSpPr>
          <p:cNvPr id="7" name="6 CuadroTexto"/>
          <p:cNvSpPr txBox="1"/>
          <p:nvPr/>
        </p:nvSpPr>
        <p:spPr>
          <a:xfrm>
            <a:off x="1428728" y="1643050"/>
            <a:ext cx="2422458" cy="523220"/>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¿Cuántos son?</a:t>
            </a:r>
            <a:endParaRPr lang="es-ES" sz="2800" dirty="0">
              <a:effectLst>
                <a:outerShdw blurRad="38100" dist="38100" dir="2700000" algn="tl">
                  <a:srgbClr val="000000">
                    <a:alpha val="43137"/>
                  </a:srgbClr>
                </a:outerShdw>
              </a:effectLst>
            </a:endParaRPr>
          </a:p>
        </p:txBody>
      </p:sp>
    </p:spTree>
  </p:cSld>
  <p:clrMapOvr>
    <a:masterClrMapping/>
  </p:clrMapOvr>
  <p:transition advTm="18000">
    <p:sndAc>
      <p:stSnd>
        <p:snd r:embed="rId2" name="clon- tema de jad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05493241_9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572560" cy="6429420"/>
          </a:xfrm>
          <a:prstGeom prst="rect">
            <a:avLst/>
          </a:prstGeom>
          <a:solidFill>
            <a:srgbClr val="935E0F">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1305493241_93.jpg"/>
          <p:cNvPicPr>
            <a:picLocks noChangeAspect="1"/>
          </p:cNvPicPr>
          <p:nvPr/>
        </p:nvPicPr>
        <p:blipFill>
          <a:blip r:embed="rId2"/>
          <a:stretch>
            <a:fillRect/>
          </a:stretch>
        </p:blipFill>
        <p:spPr>
          <a:xfrm>
            <a:off x="500034" y="428603"/>
            <a:ext cx="8143932" cy="6000793"/>
          </a:xfrm>
          <a:prstGeom prst="rect">
            <a:avLst/>
          </a:prstGeom>
        </p:spPr>
      </p:pic>
      <p:sp>
        <p:nvSpPr>
          <p:cNvPr id="7" name="6 CuadroTexto"/>
          <p:cNvSpPr txBox="1"/>
          <p:nvPr/>
        </p:nvSpPr>
        <p:spPr>
          <a:xfrm>
            <a:off x="357158" y="214290"/>
            <a:ext cx="8358246" cy="1815882"/>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Unos tres millones, y la mayoría todavía nómadas. Pero la población decrece... "¡Hace falta que un pueblo desaparezca para que sepamos que existía!", denunciaba una vez un sabio: yo lucho por preservar este pueblo</a:t>
            </a:r>
            <a:endParaRPr lang="es-ES" sz="2800" dirty="0">
              <a:effectLst>
                <a:outerShdw blurRad="38100" dist="38100" dir="2700000" algn="tl">
                  <a:srgbClr val="000000">
                    <a:alpha val="43137"/>
                  </a:srgbClr>
                </a:outerShdw>
              </a:effectLst>
            </a:endParaRPr>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189635373_276c234815_z.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643998" cy="6429420"/>
          </a:xfrm>
          <a:prstGeom prst="rect">
            <a:avLst/>
          </a:prstGeom>
          <a:solidFill>
            <a:schemeClr val="accent6">
              <a:lumMod val="75000"/>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189635373_276c234815_z.jpg"/>
          <p:cNvPicPr>
            <a:picLocks noChangeAspect="1"/>
          </p:cNvPicPr>
          <p:nvPr/>
        </p:nvPicPr>
        <p:blipFill>
          <a:blip r:embed="rId2"/>
          <a:stretch>
            <a:fillRect/>
          </a:stretch>
        </p:blipFill>
        <p:spPr>
          <a:xfrm>
            <a:off x="500034" y="428604"/>
            <a:ext cx="8143932" cy="6000792"/>
          </a:xfrm>
          <a:prstGeom prst="rect">
            <a:avLst/>
          </a:prstGeom>
        </p:spPr>
      </p:pic>
      <p:sp>
        <p:nvSpPr>
          <p:cNvPr id="7" name="6 CuadroTexto"/>
          <p:cNvSpPr txBox="1"/>
          <p:nvPr/>
        </p:nvSpPr>
        <p:spPr>
          <a:xfrm>
            <a:off x="3000364" y="5143512"/>
            <a:ext cx="3075394" cy="800219"/>
          </a:xfrm>
          <a:prstGeom prst="rect">
            <a:avLst/>
          </a:prstGeom>
          <a:noFill/>
        </p:spPr>
        <p:txBody>
          <a:bodyPr wrap="none" rtlCol="0">
            <a:spAutoFit/>
          </a:bodyPr>
          <a:lstStyle/>
          <a:p>
            <a:r>
              <a:rPr lang="es-ES" sz="2800" dirty="0" smtClean="0">
                <a:solidFill>
                  <a:srgbClr val="FFC000"/>
                </a:solidFill>
                <a:effectLst>
                  <a:outerShdw blurRad="38100" dist="38100" dir="2700000" algn="tl">
                    <a:srgbClr val="000000">
                      <a:alpha val="43137"/>
                    </a:srgbClr>
                  </a:outerShdw>
                </a:effectLst>
              </a:rPr>
              <a:t>- ¿A qué se dedican?</a:t>
            </a:r>
            <a:endParaRPr lang="es-ES" dirty="0" smtClean="0">
              <a:solidFill>
                <a:srgbClr val="FFC000"/>
              </a:solidFill>
              <a:effectLst>
                <a:outerShdw blurRad="38100" dist="38100" dir="2700000" algn="tl">
                  <a:srgbClr val="000000">
                    <a:alpha val="43137"/>
                  </a:srgbClr>
                </a:outerShdw>
              </a:effectLst>
            </a:endParaRP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_sahara.jpg"/>
          <p:cNvPicPr>
            <a:picLocks noChangeAspect="1"/>
          </p:cNvPicPr>
          <p:nvPr/>
        </p:nvPicPr>
        <p:blipFill>
          <a:blip r:embed="rId2"/>
          <a:stretch>
            <a:fillRect/>
          </a:stretch>
        </p:blipFill>
        <p:spPr>
          <a:xfrm>
            <a:off x="0" y="0"/>
            <a:ext cx="9183336" cy="6858000"/>
          </a:xfrm>
          <a:prstGeom prst="rect">
            <a:avLst/>
          </a:prstGeom>
        </p:spPr>
      </p:pic>
      <p:pic>
        <p:nvPicPr>
          <p:cNvPr id="5" name="4 Imagen" descr="desierto_sahara.jpg"/>
          <p:cNvPicPr>
            <a:picLocks noChangeAspect="1"/>
          </p:cNvPicPr>
          <p:nvPr/>
        </p:nvPicPr>
        <p:blipFill>
          <a:blip r:embed="rId3" cstate="print"/>
          <a:stretch>
            <a:fillRect/>
          </a:stretch>
        </p:blipFill>
        <p:spPr>
          <a:xfrm>
            <a:off x="-1285916" y="7142264"/>
            <a:ext cx="62425" cy="45719"/>
          </a:xfrm>
          <a:prstGeom prst="rect">
            <a:avLst/>
          </a:prstGeom>
        </p:spPr>
      </p:pic>
      <p:sp>
        <p:nvSpPr>
          <p:cNvPr id="6" name="5 Rectángulo"/>
          <p:cNvSpPr/>
          <p:nvPr/>
        </p:nvSpPr>
        <p:spPr>
          <a:xfrm>
            <a:off x="214282" y="214290"/>
            <a:ext cx="8715436" cy="6429420"/>
          </a:xfrm>
          <a:prstGeom prst="rect">
            <a:avLst/>
          </a:prstGeom>
          <a:solidFill>
            <a:srgbClr val="FF000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esierto_sahara.jpg"/>
          <p:cNvPicPr>
            <a:picLocks noChangeAspect="1"/>
          </p:cNvPicPr>
          <p:nvPr/>
        </p:nvPicPr>
        <p:blipFill>
          <a:blip r:embed="rId2"/>
          <a:stretch>
            <a:fillRect/>
          </a:stretch>
        </p:blipFill>
        <p:spPr>
          <a:xfrm>
            <a:off x="428596" y="428604"/>
            <a:ext cx="8286808" cy="6000792"/>
          </a:xfrm>
          <a:prstGeom prst="rect">
            <a:avLst/>
          </a:prstGeom>
        </p:spPr>
      </p:pic>
      <p:sp>
        <p:nvSpPr>
          <p:cNvPr id="8" name="7 CuadroTexto"/>
          <p:cNvSpPr txBox="1"/>
          <p:nvPr/>
        </p:nvSpPr>
        <p:spPr>
          <a:xfrm>
            <a:off x="5000628" y="857232"/>
            <a:ext cx="3571932" cy="2523768"/>
          </a:xfrm>
          <a:prstGeom prst="rect">
            <a:avLst/>
          </a:prstGeom>
          <a:noFill/>
        </p:spPr>
        <p:txBody>
          <a:bodyPr wrap="square" rtlCol="0">
            <a:spAutoFit/>
          </a:bodyPr>
          <a:lstStyle/>
          <a:p>
            <a:pPr algn="ctr"/>
            <a:r>
              <a:rPr lang="es-ES" sz="2800" dirty="0" smtClean="0">
                <a:solidFill>
                  <a:srgbClr val="FFC000"/>
                </a:solidFill>
                <a:effectLst>
                  <a:outerShdw blurRad="38100" dist="38100" dir="2700000" algn="tl">
                    <a:srgbClr val="000000">
                      <a:alpha val="43137"/>
                    </a:srgbClr>
                  </a:outerShdw>
                </a:effectLst>
              </a:rPr>
              <a:t>- Pastoreamos rebaños de camellos, cabras, corderos, vacas y asnos en un reino de infinito y de silencio...</a:t>
            </a:r>
          </a:p>
          <a:p>
            <a:pPr algn="ctr"/>
            <a:endParaRPr lang="es-ES" dirty="0"/>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5000"/>
                                        <p:tgtEl>
                                          <p:spTgt spid="4"/>
                                        </p:tgtEl>
                                      </p:cBhvr>
                                    </p:animEffect>
                                  </p:childTnLst>
                                </p:cTn>
                              </p:par>
                            </p:childTnLst>
                          </p:cTn>
                        </p:par>
                        <p:par>
                          <p:cTn id="17" fill="hold">
                            <p:stCondLst>
                              <p:cond delay="5000"/>
                            </p:stCondLst>
                            <p:childTnLst>
                              <p:par>
                                <p:cTn id="18" presetID="17" presetClass="entr" presetSubtype="1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64970126_e75a3480ed_b.jpg"/>
          <p:cNvPicPr>
            <a:picLocks noChangeAspect="1"/>
          </p:cNvPicPr>
          <p:nvPr/>
        </p:nvPicPr>
        <p:blipFill>
          <a:blip r:embed="rId2"/>
          <a:srcRect l="2157" t="3125" r="2942" b="3125"/>
          <a:stretch>
            <a:fillRect/>
          </a:stretch>
        </p:blipFill>
        <p:spPr>
          <a:xfrm>
            <a:off x="0" y="0"/>
            <a:ext cx="9144000" cy="6858000"/>
          </a:xfrm>
          <a:prstGeom prst="rect">
            <a:avLst/>
          </a:prstGeom>
        </p:spPr>
      </p:pic>
      <p:sp>
        <p:nvSpPr>
          <p:cNvPr id="5" name="4 Rectángulo"/>
          <p:cNvSpPr/>
          <p:nvPr/>
        </p:nvSpPr>
        <p:spPr>
          <a:xfrm>
            <a:off x="214282" y="285728"/>
            <a:ext cx="8715436" cy="6357982"/>
          </a:xfrm>
          <a:prstGeom prst="rect">
            <a:avLst/>
          </a:prstGeom>
          <a:solidFill>
            <a:srgbClr val="CC9900">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864970126_e75a3480ed_b.jpg"/>
          <p:cNvPicPr>
            <a:picLocks noChangeAspect="1"/>
          </p:cNvPicPr>
          <p:nvPr/>
        </p:nvPicPr>
        <p:blipFill>
          <a:blip r:embed="rId2"/>
          <a:srcRect l="2157" t="3125" r="2942" b="3125"/>
          <a:stretch>
            <a:fillRect/>
          </a:stretch>
        </p:blipFill>
        <p:spPr>
          <a:xfrm>
            <a:off x="428596" y="500041"/>
            <a:ext cx="8286808" cy="5898063"/>
          </a:xfrm>
          <a:prstGeom prst="rect">
            <a:avLst/>
          </a:prstGeom>
        </p:spPr>
      </p:pic>
      <p:sp>
        <p:nvSpPr>
          <p:cNvPr id="7" name="6 CuadroTexto"/>
          <p:cNvSpPr txBox="1"/>
          <p:nvPr/>
        </p:nvSpPr>
        <p:spPr>
          <a:xfrm>
            <a:off x="785786" y="1500174"/>
            <a:ext cx="6016391" cy="1077218"/>
          </a:xfrm>
          <a:prstGeom prst="rect">
            <a:avLst/>
          </a:prstGeom>
          <a:noFill/>
        </p:spPr>
        <p:txBody>
          <a:bodyPr wrap="none" rtlCol="0">
            <a:spAutoFit/>
          </a:bodyPr>
          <a:lstStyle/>
          <a:p>
            <a:r>
              <a:rPr lang="es-ES" sz="2800" dirty="0" smtClean="0">
                <a:solidFill>
                  <a:schemeClr val="bg1"/>
                </a:solidFill>
              </a:rPr>
              <a:t>- ¿De verdad tan silencioso es el desierto?</a:t>
            </a:r>
          </a:p>
          <a:p>
            <a:r>
              <a:rPr lang="es-ES" dirty="0" smtClean="0"/>
              <a:t> </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50353401_3f5f38ed25_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85728"/>
            <a:ext cx="8572560" cy="6357982"/>
          </a:xfrm>
          <a:prstGeom prst="rect">
            <a:avLst/>
          </a:prstGeom>
          <a:gradFill flip="none" rotWithShape="1">
            <a:gsLst>
              <a:gs pos="0">
                <a:schemeClr val="accent6">
                  <a:lumMod val="50000"/>
                  <a:shade val="30000"/>
                  <a:satMod val="115000"/>
                  <a:alpha val="53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4350353401_3f5f38ed25_o.jpg"/>
          <p:cNvPicPr>
            <a:picLocks noChangeAspect="1"/>
          </p:cNvPicPr>
          <p:nvPr/>
        </p:nvPicPr>
        <p:blipFill>
          <a:blip r:embed="rId2"/>
          <a:stretch>
            <a:fillRect/>
          </a:stretch>
        </p:blipFill>
        <p:spPr>
          <a:xfrm>
            <a:off x="571472" y="500042"/>
            <a:ext cx="8001056" cy="5929354"/>
          </a:xfrm>
          <a:prstGeom prst="rect">
            <a:avLst/>
          </a:prstGeom>
        </p:spPr>
      </p:pic>
      <p:sp>
        <p:nvSpPr>
          <p:cNvPr id="7" name="6 CuadroTexto"/>
          <p:cNvSpPr txBox="1"/>
          <p:nvPr/>
        </p:nvSpPr>
        <p:spPr>
          <a:xfrm>
            <a:off x="1714480" y="357166"/>
            <a:ext cx="7143799" cy="1661993"/>
          </a:xfrm>
          <a:prstGeom prst="rect">
            <a:avLst/>
          </a:prstGeom>
          <a:noFill/>
        </p:spPr>
        <p:txBody>
          <a:bodyPr wrap="square" rtlCol="0">
            <a:spAutoFit/>
          </a:bodyPr>
          <a:lstStyle/>
          <a:p>
            <a:pPr algn="ctr"/>
            <a:r>
              <a:rPr lang="es-ES" sz="2800" dirty="0" smtClean="0">
                <a:solidFill>
                  <a:schemeClr val="bg1"/>
                </a:solidFill>
              </a:rPr>
              <a:t>-  Si estás a solas en aquel silencio, oyes el latido de tu propio corazón. No hay mejor lugar para hallarse a uno mismo.</a:t>
            </a:r>
          </a:p>
          <a:p>
            <a:pPr algn="ctr"/>
            <a:endParaRPr lang="es-ES" dirty="0">
              <a:solidFill>
                <a:schemeClr val="bg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002161705211552-212759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715436" cy="6286544"/>
          </a:xfrm>
          <a:prstGeom prst="rect">
            <a:avLst/>
          </a:prstGeom>
          <a:solidFill>
            <a:srgbClr val="E2CC7A">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01002161705211552-2127595.jpg"/>
          <p:cNvPicPr>
            <a:picLocks noChangeAspect="1"/>
          </p:cNvPicPr>
          <p:nvPr/>
        </p:nvPicPr>
        <p:blipFill>
          <a:blip r:embed="rId2"/>
          <a:stretch>
            <a:fillRect/>
          </a:stretch>
        </p:blipFill>
        <p:spPr>
          <a:xfrm>
            <a:off x="571472" y="428604"/>
            <a:ext cx="8153424" cy="5786478"/>
          </a:xfrm>
          <a:prstGeom prst="rect">
            <a:avLst/>
          </a:prstGeom>
          <a:ln>
            <a:noFill/>
          </a:ln>
        </p:spPr>
      </p:pic>
      <p:sp>
        <p:nvSpPr>
          <p:cNvPr id="7" name="6 CuadroTexto"/>
          <p:cNvSpPr txBox="1"/>
          <p:nvPr/>
        </p:nvSpPr>
        <p:spPr>
          <a:xfrm>
            <a:off x="2714612" y="5786454"/>
            <a:ext cx="6858048" cy="1384995"/>
          </a:xfrm>
          <a:prstGeom prst="rect">
            <a:avLst/>
          </a:prstGeom>
          <a:noFill/>
        </p:spPr>
        <p:txBody>
          <a:bodyPr wrap="square" rtlCol="0">
            <a:spAutoFit/>
          </a:bodyPr>
          <a:lstStyle/>
          <a:p>
            <a:pPr algn="ctr">
              <a:buFontTx/>
              <a:buChar char="-"/>
            </a:pPr>
            <a:r>
              <a:rPr lang="es-ES" sz="2800" dirty="0" smtClean="0">
                <a:solidFill>
                  <a:srgbClr val="FFFF00"/>
                </a:solidFill>
              </a:rPr>
              <a:t>¿Qué recuerdos de su niñez en el </a:t>
            </a:r>
          </a:p>
          <a:p>
            <a:pPr algn="ctr">
              <a:buFontTx/>
              <a:buChar char="-"/>
            </a:pPr>
            <a:r>
              <a:rPr lang="es-ES" sz="2800" dirty="0" smtClean="0">
                <a:solidFill>
                  <a:srgbClr val="FFFF00"/>
                </a:solidFill>
              </a:rPr>
              <a:t>desierto conserva con mayor nitidez?</a:t>
            </a:r>
          </a:p>
          <a:p>
            <a:pPr algn="ctr"/>
            <a:endParaRPr lang="es-ES" sz="2800" dirty="0">
              <a:solidFill>
                <a:srgbClr val="FFFF00"/>
              </a:solidFill>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73995225_92e58a5ce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643998" cy="6357982"/>
          </a:xfrm>
          <a:prstGeom prst="rect">
            <a:avLst/>
          </a:prstGeom>
          <a:solidFill>
            <a:srgbClr val="623E0A">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4473995225_92e58a5ce0.jpg"/>
          <p:cNvPicPr>
            <a:picLocks noChangeAspect="1"/>
          </p:cNvPicPr>
          <p:nvPr/>
        </p:nvPicPr>
        <p:blipFill>
          <a:blip r:embed="rId2"/>
          <a:stretch>
            <a:fillRect/>
          </a:stretch>
        </p:blipFill>
        <p:spPr>
          <a:xfrm>
            <a:off x="571472" y="428603"/>
            <a:ext cx="8072494" cy="5893635"/>
          </a:xfrm>
          <a:prstGeom prst="rect">
            <a:avLst/>
          </a:prstGeom>
          <a:ln>
            <a:noFill/>
          </a:ln>
        </p:spPr>
      </p:pic>
      <p:sp>
        <p:nvSpPr>
          <p:cNvPr id="7" name="6 CuadroTexto"/>
          <p:cNvSpPr txBox="1"/>
          <p:nvPr/>
        </p:nvSpPr>
        <p:spPr>
          <a:xfrm>
            <a:off x="0" y="5072074"/>
            <a:ext cx="9144000" cy="2000548"/>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rPr>
              <a:t>- Me despierto con el sol. Ahí están las cabras de mi padre. Ellas nos dan leche y carne, nosotros las llevamos a donde hay agua y hierba... Así hizo mi bisabuelo, y mi abuelo, y mi padre... Y yo. ¡No había otra cosa en el mundo más que eso, y yo era muy </a:t>
            </a:r>
            <a:r>
              <a:rPr lang="es-ES" sz="2400" dirty="0" err="1" smtClean="0">
                <a:effectLst>
                  <a:outerShdw blurRad="38100" dist="38100" dir="2700000" algn="tl">
                    <a:srgbClr val="000000">
                      <a:alpha val="43137"/>
                    </a:srgbClr>
                  </a:outerShdw>
                </a:effectLst>
              </a:rPr>
              <a:t>felíz</a:t>
            </a:r>
            <a:r>
              <a:rPr lang="es-ES" sz="2400" dirty="0" smtClean="0">
                <a:effectLst>
                  <a:outerShdw blurRad="38100" dist="38100" dir="2700000" algn="tl">
                    <a:srgbClr val="000000">
                      <a:alpha val="43137"/>
                    </a:srgbClr>
                  </a:outerShdw>
                </a:effectLst>
              </a:rPr>
              <a:t> en él!</a:t>
            </a:r>
          </a:p>
          <a:p>
            <a:endParaRPr lang="es-ES" sz="2800" dirty="0">
              <a:effectLst>
                <a:outerShdw blurRad="38100" dist="38100" dir="2700000" algn="tl">
                  <a:srgbClr val="000000">
                    <a:alpha val="43137"/>
                  </a:srgbClr>
                </a:outerShdw>
              </a:effectLst>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lein-allein-a2363512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643998" cy="6429420"/>
          </a:xfrm>
          <a:prstGeom prst="rect">
            <a:avLst/>
          </a:prstGeom>
          <a:solidFill>
            <a:schemeClr val="accent6">
              <a:lumMod val="7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Allein-allein-a23635123.jpg"/>
          <p:cNvPicPr>
            <a:picLocks noChangeAspect="1"/>
          </p:cNvPicPr>
          <p:nvPr/>
        </p:nvPicPr>
        <p:blipFill>
          <a:blip r:embed="rId2"/>
          <a:stretch>
            <a:fillRect/>
          </a:stretch>
        </p:blipFill>
        <p:spPr>
          <a:xfrm>
            <a:off x="500034" y="428604"/>
            <a:ext cx="8215370" cy="5954333"/>
          </a:xfrm>
          <a:prstGeom prst="rect">
            <a:avLst/>
          </a:prstGeom>
        </p:spPr>
      </p:pic>
      <p:sp>
        <p:nvSpPr>
          <p:cNvPr id="7" name="6 CuadroTexto"/>
          <p:cNvSpPr txBox="1"/>
          <p:nvPr/>
        </p:nvSpPr>
        <p:spPr>
          <a:xfrm>
            <a:off x="2786050" y="5500702"/>
            <a:ext cx="5244705" cy="800219"/>
          </a:xfrm>
          <a:prstGeom prst="rect">
            <a:avLst/>
          </a:prstGeom>
          <a:noFill/>
        </p:spPr>
        <p:txBody>
          <a:bodyPr wrap="none" rtlCol="0">
            <a:spAutoFit/>
          </a:bodyPr>
          <a:lstStyle/>
          <a:p>
            <a:r>
              <a:rPr lang="es-ES" sz="2800" dirty="0" smtClean="0">
                <a:solidFill>
                  <a:schemeClr val="bg1"/>
                </a:solidFill>
              </a:rPr>
              <a:t>- ¿Sí? No parece muy estimulante. ..</a:t>
            </a:r>
            <a:endParaRPr lang="es-ES" dirty="0" smtClean="0">
              <a:solidFill>
                <a:schemeClr val="bg1"/>
              </a:solidFill>
            </a:endParaRP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MELL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85728"/>
            <a:ext cx="8501122" cy="6143668"/>
          </a:xfrm>
          <a:prstGeom prst="rect">
            <a:avLst/>
          </a:prstGeom>
          <a:solidFill>
            <a:srgbClr val="7C3B06">
              <a:alpha val="6392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5 Imagen" descr="CAMELLO.JPG"/>
          <p:cNvPicPr>
            <a:picLocks noChangeAspect="1"/>
          </p:cNvPicPr>
          <p:nvPr/>
        </p:nvPicPr>
        <p:blipFill>
          <a:blip r:embed="rId2"/>
          <a:stretch>
            <a:fillRect/>
          </a:stretch>
        </p:blipFill>
        <p:spPr>
          <a:xfrm>
            <a:off x="500034" y="500042"/>
            <a:ext cx="8010548" cy="5632862"/>
          </a:xfrm>
          <a:prstGeom prst="rect">
            <a:avLst/>
          </a:prstGeom>
        </p:spPr>
      </p:pic>
      <p:sp>
        <p:nvSpPr>
          <p:cNvPr id="7" name="6 CuadroTexto"/>
          <p:cNvSpPr txBox="1"/>
          <p:nvPr/>
        </p:nvSpPr>
        <p:spPr>
          <a:xfrm>
            <a:off x="214282" y="0"/>
            <a:ext cx="8643998" cy="1877437"/>
          </a:xfrm>
          <a:prstGeom prst="rect">
            <a:avLst/>
          </a:prstGeom>
          <a:noFill/>
        </p:spPr>
        <p:txBody>
          <a:bodyPr wrap="square" rtlCol="0">
            <a:spAutoFit/>
          </a:bodyPr>
          <a:lstStyle/>
          <a:p>
            <a:pPr algn="ctr"/>
            <a:r>
              <a:rPr lang="es-ES" sz="2400" dirty="0" smtClean="0">
                <a:solidFill>
                  <a:srgbClr val="FFFF00"/>
                </a:solidFill>
                <a:effectLst>
                  <a:outerShdw blurRad="38100" dist="38100" dir="2700000" algn="tl">
                    <a:srgbClr val="000000">
                      <a:alpha val="43137"/>
                    </a:srgbClr>
                  </a:outerShdw>
                </a:effectLst>
              </a:rPr>
              <a:t>- Mucho. A los siete años ya te dejan alejarte del campamento, para lo que te enseñan las cosas importantes: a olisquear el aire, escuchar, aguzar la vista, orientarte por el sol y las estrellas... Y a dejarte llevar por el camello, si te pierdes: te llevará a donde hay agua.</a:t>
            </a:r>
          </a:p>
          <a:p>
            <a:endParaRPr lang="es-ES" dirty="0">
              <a:solidFill>
                <a:srgbClr val="FFFF00"/>
              </a:solidFill>
            </a:endParaRPr>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avana-desierto-sahara.jpg"/>
          <p:cNvPicPr>
            <a:picLocks noChangeAspect="1"/>
          </p:cNvPicPr>
          <p:nvPr/>
        </p:nvPicPr>
        <p:blipFill>
          <a:blip r:embed="rId2"/>
          <a:stretch>
            <a:fillRect/>
          </a:stretch>
        </p:blipFill>
        <p:spPr>
          <a:xfrm>
            <a:off x="0" y="-1"/>
            <a:ext cx="9144000" cy="6858001"/>
          </a:xfrm>
          <a:prstGeom prst="rect">
            <a:avLst/>
          </a:prstGeom>
        </p:spPr>
      </p:pic>
      <p:sp>
        <p:nvSpPr>
          <p:cNvPr id="5" name="4 Rectángulo"/>
          <p:cNvSpPr/>
          <p:nvPr/>
        </p:nvSpPr>
        <p:spPr>
          <a:xfrm>
            <a:off x="285720" y="285728"/>
            <a:ext cx="8501122" cy="6357982"/>
          </a:xfrm>
          <a:prstGeom prst="rect">
            <a:avLst/>
          </a:prstGeom>
          <a:solidFill>
            <a:srgbClr val="FCE274">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aravana-desierto-sahara.jpg"/>
          <p:cNvPicPr>
            <a:picLocks noChangeAspect="1"/>
          </p:cNvPicPr>
          <p:nvPr/>
        </p:nvPicPr>
        <p:blipFill>
          <a:blip r:embed="rId2"/>
          <a:stretch>
            <a:fillRect/>
          </a:stretch>
        </p:blipFill>
        <p:spPr>
          <a:xfrm>
            <a:off x="500034" y="428603"/>
            <a:ext cx="8072494" cy="6000793"/>
          </a:xfrm>
          <a:prstGeom prst="rect">
            <a:avLst/>
          </a:prstGeom>
        </p:spPr>
      </p:pic>
      <p:sp>
        <p:nvSpPr>
          <p:cNvPr id="7" name="6 CuadroTexto"/>
          <p:cNvSpPr txBox="1"/>
          <p:nvPr/>
        </p:nvSpPr>
        <p:spPr>
          <a:xfrm>
            <a:off x="3500430" y="5286388"/>
            <a:ext cx="4809843" cy="523220"/>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Saber eso es valioso, sin duda...</a:t>
            </a:r>
            <a:endParaRPr lang="es-ES" sz="2800" dirty="0">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corated-camel-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85728"/>
            <a:ext cx="8572560" cy="6286544"/>
          </a:xfrm>
          <a:prstGeom prst="rect">
            <a:avLst/>
          </a:prstGeom>
          <a:solidFill>
            <a:srgbClr val="C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corated-camel-1.jpg"/>
          <p:cNvPicPr>
            <a:picLocks noChangeAspect="1"/>
          </p:cNvPicPr>
          <p:nvPr/>
        </p:nvPicPr>
        <p:blipFill>
          <a:blip r:embed="rId2"/>
          <a:stretch>
            <a:fillRect/>
          </a:stretch>
        </p:blipFill>
        <p:spPr>
          <a:xfrm>
            <a:off x="500034" y="500042"/>
            <a:ext cx="8143932" cy="5857916"/>
          </a:xfrm>
          <a:prstGeom prst="rect">
            <a:avLst/>
          </a:prstGeom>
        </p:spPr>
      </p:pic>
      <p:sp>
        <p:nvSpPr>
          <p:cNvPr id="7" name="6 CuadroTexto"/>
          <p:cNvSpPr txBox="1"/>
          <p:nvPr/>
        </p:nvSpPr>
        <p:spPr>
          <a:xfrm>
            <a:off x="3929058" y="214290"/>
            <a:ext cx="5214942" cy="2246769"/>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Allí todo es simple y profundo. Hay muy pocas cosas, ¡y cada una tiene enorme valor!</a:t>
            </a:r>
          </a:p>
          <a:p>
            <a:pPr algn="ctr"/>
            <a:r>
              <a:rPr lang="es-ES" sz="2800" dirty="0" smtClean="0">
                <a:effectLst>
                  <a:outerShdw blurRad="38100" dist="38100" dir="2700000" algn="tl">
                    <a:srgbClr val="000000">
                      <a:alpha val="43137"/>
                    </a:srgbClr>
                  </a:outerShdw>
                </a:effectLst>
              </a:rPr>
              <a:t> </a:t>
            </a:r>
          </a:p>
          <a:p>
            <a:pPr algn="ctr"/>
            <a:endParaRPr lang="es-ES" sz="2800"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ert6.jpg"/>
          <p:cNvPicPr>
            <a:picLocks noChangeAspect="1"/>
          </p:cNvPicPr>
          <p:nvPr/>
        </p:nvPicPr>
        <p:blipFill>
          <a:blip r:embed="rId2"/>
          <a:stretch>
            <a:fillRect/>
          </a:stretch>
        </p:blipFill>
        <p:spPr>
          <a:xfrm>
            <a:off x="0" y="0"/>
            <a:ext cx="9105596" cy="6858000"/>
          </a:xfrm>
          <a:prstGeom prst="rect">
            <a:avLst/>
          </a:prstGeom>
        </p:spPr>
      </p:pic>
      <p:sp>
        <p:nvSpPr>
          <p:cNvPr id="5" name="4 Rectángulo"/>
          <p:cNvSpPr/>
          <p:nvPr/>
        </p:nvSpPr>
        <p:spPr>
          <a:xfrm>
            <a:off x="285720" y="214290"/>
            <a:ext cx="8572560" cy="6286544"/>
          </a:xfrm>
          <a:prstGeom prst="rect">
            <a:avLst/>
          </a:prstGeom>
          <a:solidFill>
            <a:srgbClr val="FF9900">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ert6.jpg"/>
          <p:cNvPicPr>
            <a:picLocks noChangeAspect="1"/>
          </p:cNvPicPr>
          <p:nvPr/>
        </p:nvPicPr>
        <p:blipFill>
          <a:blip r:embed="rId2"/>
          <a:stretch>
            <a:fillRect/>
          </a:stretch>
        </p:blipFill>
        <p:spPr>
          <a:xfrm>
            <a:off x="571472" y="500043"/>
            <a:ext cx="8001056" cy="5643602"/>
          </a:xfrm>
          <a:prstGeom prst="rect">
            <a:avLst/>
          </a:prstGeom>
        </p:spPr>
      </p:pic>
      <p:sp>
        <p:nvSpPr>
          <p:cNvPr id="7" name="6 CuadroTexto"/>
          <p:cNvSpPr txBox="1"/>
          <p:nvPr/>
        </p:nvSpPr>
        <p:spPr>
          <a:xfrm>
            <a:off x="2714612" y="5473005"/>
            <a:ext cx="5715040" cy="1384995"/>
          </a:xfrm>
          <a:prstGeom prst="rect">
            <a:avLst/>
          </a:prstGeom>
          <a:noFill/>
        </p:spPr>
        <p:txBody>
          <a:bodyPr wrap="square" rtlCol="0">
            <a:spAutoFit/>
          </a:bodyPr>
          <a:lstStyle/>
          <a:p>
            <a:pPr algn="ctr"/>
            <a:r>
              <a:rPr lang="es-ES" sz="2800" dirty="0" smtClean="0">
                <a:solidFill>
                  <a:srgbClr val="FFFF00"/>
                </a:solidFill>
                <a:effectLst>
                  <a:outerShdw blurRad="38100" dist="38100" dir="2700000" algn="tl">
                    <a:srgbClr val="000000">
                      <a:alpha val="43137"/>
                    </a:srgbClr>
                  </a:outerShdw>
                </a:effectLst>
              </a:rPr>
              <a:t>- Entonces este mundo y aquél son muy diferentes, ¿no?</a:t>
            </a:r>
          </a:p>
          <a:p>
            <a:pPr algn="ctr"/>
            <a:endParaRPr lang="es-ES" sz="2800"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501122" cy="6357982"/>
          </a:xfrm>
          <a:prstGeom prst="rect">
            <a:avLst/>
          </a:prstGeom>
          <a:solidFill>
            <a:srgbClr val="000099">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ierto3.jpg"/>
          <p:cNvPicPr>
            <a:picLocks noChangeAspect="1"/>
          </p:cNvPicPr>
          <p:nvPr/>
        </p:nvPicPr>
        <p:blipFill>
          <a:blip r:embed="rId2"/>
          <a:stretch>
            <a:fillRect/>
          </a:stretch>
        </p:blipFill>
        <p:spPr>
          <a:xfrm>
            <a:off x="571472" y="428604"/>
            <a:ext cx="7929618" cy="5929354"/>
          </a:xfrm>
          <a:prstGeom prst="rect">
            <a:avLst/>
          </a:prstGeom>
        </p:spPr>
      </p:pic>
      <p:sp>
        <p:nvSpPr>
          <p:cNvPr id="7" name="6 CuadroTexto"/>
          <p:cNvSpPr txBox="1"/>
          <p:nvPr/>
        </p:nvSpPr>
        <p:spPr>
          <a:xfrm>
            <a:off x="285720" y="214290"/>
            <a:ext cx="4643469" cy="3970318"/>
          </a:xfrm>
          <a:prstGeom prst="rect">
            <a:avLst/>
          </a:prstGeom>
          <a:noFill/>
        </p:spPr>
        <p:txBody>
          <a:bodyPr wrap="square" rtlCol="0">
            <a:spAutoFit/>
          </a:bodyPr>
          <a:lstStyle/>
          <a:p>
            <a:pPr algn="ctr"/>
            <a:r>
              <a:rPr lang="es-ES" sz="2800" b="1" dirty="0" smtClean="0">
                <a:solidFill>
                  <a:schemeClr val="bg1"/>
                </a:solidFill>
              </a:rPr>
              <a:t>- Allí, cada pequeña cosa proporciona felicidad. Cada roce es valioso. ¡Sentimos una enorme alegría por el simple hecho de tocarnos, de estar juntos! Allí nadie sueña con llegar a ser, ¡porque cada uno ya es!</a:t>
            </a:r>
          </a:p>
          <a:p>
            <a:endParaRPr lang="es-ES" sz="2800" b="1" dirty="0">
              <a:solidFill>
                <a:schemeClr val="bg1"/>
              </a:solidFill>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3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6*min(max(#ppt_w*#ppt_h,.3),1)-7.4)/-.7*#ppt_w"/>
                                          </p:val>
                                        </p:tav>
                                        <p:tav tm="100000">
                                          <p:val>
                                            <p:strVal val="#ppt_w"/>
                                          </p:val>
                                        </p:tav>
                                      </p:tavLst>
                                    </p:anim>
                                    <p:anim calcmode="lin" valueType="num">
                                      <p:cBhvr>
                                        <p:cTn id="14" dur="5000" fill="hold"/>
                                        <p:tgtEl>
                                          <p:spTgt spid="4"/>
                                        </p:tgtEl>
                                        <p:attrNameLst>
                                          <p:attrName>ppt_h</p:attrName>
                                        </p:attrNameLst>
                                      </p:cBhvr>
                                      <p:tavLst>
                                        <p:tav tm="0">
                                          <p:val>
                                            <p:strVal val="(6*min(max(#ppt_w*#ppt_h,.3),1)-7.4)/-.7*#ppt_h"/>
                                          </p:val>
                                        </p:tav>
                                        <p:tav tm="100000">
                                          <p:val>
                                            <p:strVal val="#ppt_h"/>
                                          </p:val>
                                        </p:tav>
                                      </p:tavLst>
                                    </p:anim>
                                    <p:anim calcmode="lin" valueType="num">
                                      <p:cBhvr>
                                        <p:cTn id="15" dur="5000" fill="hold"/>
                                        <p:tgtEl>
                                          <p:spTgt spid="4"/>
                                        </p:tgtEl>
                                        <p:attrNameLst>
                                          <p:attrName>ppt_x</p:attrName>
                                        </p:attrNameLst>
                                      </p:cBhvr>
                                      <p:tavLst>
                                        <p:tav tm="0">
                                          <p:val>
                                            <p:fltVal val="0.5"/>
                                          </p:val>
                                        </p:tav>
                                        <p:tav tm="100000">
                                          <p:val>
                                            <p:strVal val="#ppt_x"/>
                                          </p:val>
                                        </p:tav>
                                      </p:tavLst>
                                    </p:anim>
                                    <p:anim calcmode="lin" valueType="num">
                                      <p:cBhvr>
                                        <p:cTn id="16" dur="5000" fill="hold"/>
                                        <p:tgtEl>
                                          <p:spTgt spid="4"/>
                                        </p:tgtEl>
                                        <p:attrNameLst>
                                          <p:attrName>ppt_y</p:attrName>
                                        </p:attrNameLst>
                                      </p:cBhvr>
                                      <p:tavLst>
                                        <p:tav tm="0">
                                          <p:val>
                                            <p:strVal val="1+(6*min(max(#ppt_w*#ppt_h,.3),1)-7.4)/-.7*#ppt_h/2"/>
                                          </p:val>
                                        </p:tav>
                                        <p:tav tm="100000">
                                          <p:val>
                                            <p:strVal val="#ppt_y"/>
                                          </p:val>
                                        </p:tav>
                                      </p:tavLst>
                                    </p:anim>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5000"/>
                                        <p:tgtEl>
                                          <p:spTgt spid="4"/>
                                        </p:tgtEl>
                                      </p:cBhvr>
                                    </p:animEffect>
                                  </p:childTnLst>
                                </p:cTn>
                              </p:par>
                            </p:childTnLst>
                          </p:cTn>
                        </p:par>
                        <p:par>
                          <p:cTn id="20" fill="hold">
                            <p:stCondLst>
                              <p:cond delay="5000"/>
                            </p:stCondLst>
                            <p:childTnLst>
                              <p:par>
                                <p:cTn id="21" presetID="17"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15.gif"/>
          <p:cNvPicPr>
            <a:picLocks noChangeAspect="1"/>
          </p:cNvPicPr>
          <p:nvPr/>
        </p:nvPicPr>
        <p:blipFill>
          <a:blip r:embed="rId2"/>
          <a:stretch>
            <a:fillRect/>
          </a:stretch>
        </p:blipFill>
        <p:spPr>
          <a:xfrm>
            <a:off x="0" y="0"/>
            <a:ext cx="9312798" cy="6858000"/>
          </a:xfrm>
          <a:prstGeom prst="rect">
            <a:avLst/>
          </a:prstGeom>
        </p:spPr>
      </p:pic>
      <p:sp>
        <p:nvSpPr>
          <p:cNvPr id="5" name="4 Rectángulo"/>
          <p:cNvSpPr/>
          <p:nvPr/>
        </p:nvSpPr>
        <p:spPr>
          <a:xfrm>
            <a:off x="214282" y="214290"/>
            <a:ext cx="8929718" cy="6429420"/>
          </a:xfrm>
          <a:prstGeom prst="rect">
            <a:avLst/>
          </a:prstGeom>
          <a:solidFill>
            <a:srgbClr val="C00000">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ierto15.gif"/>
          <p:cNvPicPr>
            <a:picLocks noChangeAspect="1"/>
          </p:cNvPicPr>
          <p:nvPr/>
        </p:nvPicPr>
        <p:blipFill>
          <a:blip r:embed="rId2"/>
          <a:stretch>
            <a:fillRect/>
          </a:stretch>
        </p:blipFill>
        <p:spPr>
          <a:xfrm>
            <a:off x="428596" y="428604"/>
            <a:ext cx="8501122" cy="5997240"/>
          </a:xfrm>
          <a:prstGeom prst="rect">
            <a:avLst/>
          </a:prstGeom>
        </p:spPr>
      </p:pic>
      <p:sp>
        <p:nvSpPr>
          <p:cNvPr id="7" name="6 CuadroTexto"/>
          <p:cNvSpPr txBox="1"/>
          <p:nvPr/>
        </p:nvSpPr>
        <p:spPr>
          <a:xfrm>
            <a:off x="3000364" y="4714884"/>
            <a:ext cx="3857652" cy="1569660"/>
          </a:xfrm>
          <a:prstGeom prst="rect">
            <a:avLst/>
          </a:prstGeom>
          <a:noFill/>
        </p:spPr>
        <p:txBody>
          <a:bodyPr wrap="square" rtlCol="0">
            <a:spAutoFit/>
          </a:bodyPr>
          <a:lstStyle/>
          <a:p>
            <a:pPr algn="ctr"/>
            <a:r>
              <a:rPr lang="es-ES" sz="3200" b="1" dirty="0" smtClean="0">
                <a:solidFill>
                  <a:srgbClr val="FFFF00"/>
                </a:solidFill>
                <a:effectLst>
                  <a:outerShdw blurRad="38100" dist="38100" dir="2700000" algn="tl">
                    <a:srgbClr val="000000">
                      <a:alpha val="43137"/>
                    </a:srgbClr>
                  </a:outerShdw>
                </a:effectLst>
              </a:rPr>
              <a:t>- ¿Qué es lo que más le chocó en su primer viaje a Europa?</a:t>
            </a:r>
            <a:endParaRPr lang="es-ES" sz="3200" b="1"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ARAO~1.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214282" y="285728"/>
            <a:ext cx="8715436" cy="6357982"/>
          </a:xfrm>
          <a:prstGeom prst="rect">
            <a:avLst/>
          </a:prstGeom>
          <a:solidFill>
            <a:srgbClr val="000099">
              <a:alpha val="6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SHARAO~1.JPG"/>
          <p:cNvPicPr>
            <a:picLocks noChangeAspect="1"/>
          </p:cNvPicPr>
          <p:nvPr/>
        </p:nvPicPr>
        <p:blipFill>
          <a:blip r:embed="rId3"/>
          <a:stretch>
            <a:fillRect/>
          </a:stretch>
        </p:blipFill>
        <p:spPr>
          <a:xfrm>
            <a:off x="500034" y="500042"/>
            <a:ext cx="8215370" cy="5893636"/>
          </a:xfrm>
          <a:prstGeom prst="rect">
            <a:avLst/>
          </a:prstGeom>
        </p:spPr>
      </p:pic>
    </p:spTree>
  </p:cSld>
  <p:clrMapOvr>
    <a:masterClrMapping/>
  </p:clrMapOvr>
  <p:transition advTm="18000">
    <p:sndAc>
      <p:stSnd>
        <p:snd r:embed="rId2" name="clon- tema de jad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85728"/>
            <a:ext cx="8572560" cy="6357982"/>
          </a:xfrm>
          <a:prstGeom prst="rect">
            <a:avLst/>
          </a:prstGeom>
          <a:solidFill>
            <a:srgbClr val="935E0F">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ierto-.jpg"/>
          <p:cNvPicPr>
            <a:picLocks noChangeAspect="1"/>
          </p:cNvPicPr>
          <p:nvPr/>
        </p:nvPicPr>
        <p:blipFill>
          <a:blip r:embed="rId2"/>
          <a:stretch>
            <a:fillRect/>
          </a:stretch>
        </p:blipFill>
        <p:spPr>
          <a:xfrm>
            <a:off x="571472" y="428604"/>
            <a:ext cx="8001056" cy="6000792"/>
          </a:xfrm>
          <a:prstGeom prst="rect">
            <a:avLst/>
          </a:prstGeom>
        </p:spPr>
      </p:pic>
      <p:sp>
        <p:nvSpPr>
          <p:cNvPr id="7" name="6 CuadroTexto"/>
          <p:cNvSpPr txBox="1"/>
          <p:nvPr/>
        </p:nvSpPr>
        <p:spPr>
          <a:xfrm>
            <a:off x="1357290" y="4357694"/>
            <a:ext cx="5357850" cy="2246769"/>
          </a:xfrm>
          <a:prstGeom prst="rect">
            <a:avLst/>
          </a:prstGeom>
          <a:noFill/>
        </p:spPr>
        <p:txBody>
          <a:bodyPr wrap="square" rtlCol="0">
            <a:spAutoFit/>
          </a:bodyPr>
          <a:lstStyle/>
          <a:p>
            <a:pPr algn="ctr"/>
            <a:r>
              <a:rPr lang="es-ES" sz="2800" dirty="0" smtClean="0"/>
              <a:t>- Vi correr a la gente por el aeropuerto.. . ¡En el desierto sólo se corre si viene una tormenta de arena! Me asusté, claro...</a:t>
            </a:r>
          </a:p>
          <a:p>
            <a:pPr algn="ctr"/>
            <a:endParaRPr lang="es-ES" sz="2800" dirty="0"/>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214282" y="285728"/>
            <a:ext cx="8715436" cy="6357982"/>
          </a:xfrm>
          <a:prstGeom prst="rect">
            <a:avLst/>
          </a:prstGeom>
          <a:solidFill>
            <a:srgbClr val="000099">
              <a:alpha val="6078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esiertoB.jpg"/>
          <p:cNvPicPr>
            <a:picLocks noChangeAspect="1"/>
          </p:cNvPicPr>
          <p:nvPr/>
        </p:nvPicPr>
        <p:blipFill>
          <a:blip r:embed="rId2"/>
          <a:stretch>
            <a:fillRect/>
          </a:stretch>
        </p:blipFill>
        <p:spPr>
          <a:xfrm>
            <a:off x="500034" y="500042"/>
            <a:ext cx="8143932" cy="5929354"/>
          </a:xfrm>
          <a:prstGeom prst="rect">
            <a:avLst/>
          </a:prstGeom>
        </p:spPr>
      </p:pic>
      <p:sp>
        <p:nvSpPr>
          <p:cNvPr id="8" name="7 CuadroTexto"/>
          <p:cNvSpPr txBox="1"/>
          <p:nvPr/>
        </p:nvSpPr>
        <p:spPr>
          <a:xfrm>
            <a:off x="2857488" y="5286388"/>
            <a:ext cx="5937972" cy="800219"/>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Sólo iban a buscar las maletas, </a:t>
            </a:r>
            <a:r>
              <a:rPr lang="es-ES" sz="2800" dirty="0" err="1" smtClean="0">
                <a:effectLst>
                  <a:outerShdw blurRad="38100" dist="38100" dir="2700000" algn="tl">
                    <a:srgbClr val="000000">
                      <a:alpha val="43137"/>
                    </a:srgbClr>
                  </a:outerShdw>
                </a:effectLst>
              </a:rPr>
              <a:t>ja</a:t>
            </a:r>
            <a:r>
              <a:rPr lang="es-ES" sz="2800" dirty="0" smtClean="0">
                <a:effectLst>
                  <a:outerShdw blurRad="38100" dist="38100" dir="2700000" algn="tl">
                    <a:srgbClr val="000000">
                      <a:alpha val="43137"/>
                    </a:srgbClr>
                  </a:outerShdw>
                </a:effectLst>
              </a:rPr>
              <a:t>, </a:t>
            </a:r>
            <a:r>
              <a:rPr lang="es-ES" sz="2800" dirty="0" err="1" smtClean="0">
                <a:effectLst>
                  <a:outerShdw blurRad="38100" dist="38100" dir="2700000" algn="tl">
                    <a:srgbClr val="000000">
                      <a:alpha val="43137"/>
                    </a:srgbClr>
                  </a:outerShdw>
                </a:effectLst>
              </a:rPr>
              <a:t>ja</a:t>
            </a:r>
            <a:r>
              <a:rPr lang="es-ES" sz="2800" dirty="0" smtClean="0">
                <a:effectLst>
                  <a:outerShdw blurRad="38100" dist="38100" dir="2700000" algn="tl">
                    <a:srgbClr val="000000">
                      <a:alpha val="43137"/>
                    </a:srgbClr>
                  </a:outerShdw>
                </a:effectLst>
              </a:rPr>
              <a:t>...</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del-sahar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501122" cy="6429420"/>
          </a:xfrm>
          <a:prstGeom prst="rect">
            <a:avLst/>
          </a:prstGeom>
          <a:solidFill>
            <a:srgbClr val="7C3B06">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ierto-del-sahara.jpg"/>
          <p:cNvPicPr>
            <a:picLocks noChangeAspect="1"/>
          </p:cNvPicPr>
          <p:nvPr/>
        </p:nvPicPr>
        <p:blipFill>
          <a:blip r:embed="rId2"/>
          <a:stretch>
            <a:fillRect/>
          </a:stretch>
        </p:blipFill>
        <p:spPr>
          <a:xfrm>
            <a:off x="500034" y="428604"/>
            <a:ext cx="8001055" cy="5929354"/>
          </a:xfrm>
          <a:prstGeom prst="rect">
            <a:avLst/>
          </a:prstGeom>
        </p:spPr>
      </p:pic>
      <p:sp>
        <p:nvSpPr>
          <p:cNvPr id="7" name="6 CuadroTexto"/>
          <p:cNvSpPr txBox="1"/>
          <p:nvPr/>
        </p:nvSpPr>
        <p:spPr>
          <a:xfrm>
            <a:off x="2071670" y="4286256"/>
            <a:ext cx="6858015" cy="2246769"/>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Sí, era eso. También vi carteles de chicas desnudas: ¿por qué esa falta de respeto hacia la mujer?, me pregunté... Después, en el hotel Ibis, vi el primer grifo de mi vida: vi correr el agua... y sentí ganas de llorar</a:t>
            </a:r>
            <a:endParaRPr lang="es-ES" sz="2800" dirty="0">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4"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vertic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del-sahara_9901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357166"/>
            <a:ext cx="8643998" cy="6143668"/>
          </a:xfrm>
          <a:prstGeom prst="rect">
            <a:avLst/>
          </a:prstGeom>
          <a:solidFill>
            <a:srgbClr val="71360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ierto-del-sahara_99018.jpg"/>
          <p:cNvPicPr>
            <a:picLocks noChangeAspect="1"/>
          </p:cNvPicPr>
          <p:nvPr/>
        </p:nvPicPr>
        <p:blipFill>
          <a:blip r:embed="rId2"/>
          <a:stretch>
            <a:fillRect/>
          </a:stretch>
        </p:blipFill>
        <p:spPr>
          <a:xfrm>
            <a:off x="500034" y="642918"/>
            <a:ext cx="8081986" cy="5572164"/>
          </a:xfrm>
          <a:prstGeom prst="rect">
            <a:avLst/>
          </a:prstGeom>
        </p:spPr>
      </p:pic>
      <p:sp>
        <p:nvSpPr>
          <p:cNvPr id="7" name="6 CuadroTexto"/>
          <p:cNvSpPr txBox="1"/>
          <p:nvPr/>
        </p:nvSpPr>
        <p:spPr>
          <a:xfrm>
            <a:off x="3214678" y="1643050"/>
            <a:ext cx="5448928" cy="800219"/>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Qué abundancia, qué derroche, ¿no?</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del-sahara_9902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643998" cy="6429420"/>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ierto-del-sahara_99020.jpg"/>
          <p:cNvPicPr>
            <a:picLocks noChangeAspect="1"/>
          </p:cNvPicPr>
          <p:nvPr/>
        </p:nvPicPr>
        <p:blipFill>
          <a:blip r:embed="rId2"/>
          <a:stretch>
            <a:fillRect/>
          </a:stretch>
        </p:blipFill>
        <p:spPr>
          <a:xfrm>
            <a:off x="500034" y="357166"/>
            <a:ext cx="8215370" cy="6000792"/>
          </a:xfrm>
          <a:prstGeom prst="rect">
            <a:avLst/>
          </a:prstGeom>
        </p:spPr>
      </p:pic>
      <p:sp>
        <p:nvSpPr>
          <p:cNvPr id="7" name="6 CuadroTexto"/>
          <p:cNvSpPr txBox="1"/>
          <p:nvPr/>
        </p:nvSpPr>
        <p:spPr>
          <a:xfrm>
            <a:off x="4214810" y="4180344"/>
            <a:ext cx="4929190" cy="2677656"/>
          </a:xfrm>
          <a:prstGeom prst="rect">
            <a:avLst/>
          </a:prstGeom>
          <a:noFill/>
        </p:spPr>
        <p:txBody>
          <a:bodyPr wrap="square" rtlCol="0">
            <a:spAutoFit/>
          </a:bodyPr>
          <a:lstStyle/>
          <a:p>
            <a:r>
              <a:rPr lang="es-ES" sz="2800" dirty="0" smtClean="0"/>
              <a:t>- ¡Todos los días de mi vida habían consistido en buscar agua! Cuando veo las fuentes de adorno aquí y allá, aún sigo sintiendo dentro un dolor tan inmenso...</a:t>
            </a:r>
          </a:p>
          <a:p>
            <a:endParaRPr lang="es-ES" sz="2800" dirty="0"/>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strVal val="2/3*#ppt_w"/>
                                          </p:val>
                                        </p:tav>
                                        <p:tav tm="100000">
                                          <p:val>
                                            <p:strVal val="#ppt_w"/>
                                          </p:val>
                                        </p:tav>
                                      </p:tavLst>
                                    </p:anim>
                                    <p:anim calcmode="lin" valueType="num">
                                      <p:cBhvr>
                                        <p:cTn id="14" dur="500" fill="hold"/>
                                        <p:tgtEl>
                                          <p:spTgt spid="4"/>
                                        </p:tgtEl>
                                        <p:attrNameLst>
                                          <p:attrName>ppt_h</p:attrName>
                                        </p:attrNameLst>
                                      </p:cBhvr>
                                      <p:tavLst>
                                        <p:tav tm="0">
                                          <p:val>
                                            <p:strVal val="2/3*#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del-saharaH.jpg"/>
          <p:cNvPicPr>
            <a:picLocks noChangeAspect="1"/>
          </p:cNvPicPr>
          <p:nvPr/>
        </p:nvPicPr>
        <p:blipFill>
          <a:blip r:embed="rId2"/>
          <a:srcRect b="2941"/>
          <a:stretch>
            <a:fillRect/>
          </a:stretch>
        </p:blipFill>
        <p:spPr>
          <a:xfrm>
            <a:off x="0" y="0"/>
            <a:ext cx="9144000" cy="6858000"/>
          </a:xfrm>
          <a:prstGeom prst="rect">
            <a:avLst/>
          </a:prstGeom>
        </p:spPr>
      </p:pic>
      <p:sp>
        <p:nvSpPr>
          <p:cNvPr id="5" name="4 Rectángulo"/>
          <p:cNvSpPr/>
          <p:nvPr/>
        </p:nvSpPr>
        <p:spPr>
          <a:xfrm>
            <a:off x="214282" y="214290"/>
            <a:ext cx="8643998" cy="6429420"/>
          </a:xfrm>
          <a:prstGeom prst="rect">
            <a:avLst/>
          </a:prstGeom>
          <a:solidFill>
            <a:schemeClr val="bg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ierto-del-saharaH.jpg"/>
          <p:cNvPicPr>
            <a:picLocks noChangeAspect="1"/>
          </p:cNvPicPr>
          <p:nvPr/>
        </p:nvPicPr>
        <p:blipFill>
          <a:blip r:embed="rId2"/>
          <a:srcRect b="2941"/>
          <a:stretch>
            <a:fillRect/>
          </a:stretch>
        </p:blipFill>
        <p:spPr>
          <a:xfrm>
            <a:off x="500034" y="428604"/>
            <a:ext cx="8072494" cy="6000792"/>
          </a:xfrm>
          <a:prstGeom prst="rect">
            <a:avLst/>
          </a:prstGeom>
          <a:ln>
            <a:noFill/>
          </a:ln>
        </p:spPr>
      </p:pic>
      <p:sp>
        <p:nvSpPr>
          <p:cNvPr id="7" name="6 CuadroTexto"/>
          <p:cNvSpPr txBox="1"/>
          <p:nvPr/>
        </p:nvSpPr>
        <p:spPr>
          <a:xfrm>
            <a:off x="2571736" y="642918"/>
            <a:ext cx="2844690" cy="523220"/>
          </a:xfrm>
          <a:prstGeom prst="rect">
            <a:avLst/>
          </a:prstGeom>
          <a:noFill/>
        </p:spPr>
        <p:txBody>
          <a:bodyPr wrap="none" rtlCol="0">
            <a:spAutoFit/>
          </a:bodyPr>
          <a:lstStyle/>
          <a:p>
            <a:r>
              <a:rPr lang="es-ES" sz="2800" dirty="0" smtClean="0"/>
              <a:t>- ¿Tanto como eso?</a:t>
            </a:r>
            <a:endParaRPr lang="es-ES" sz="2800"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marrueco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57158" y="357166"/>
            <a:ext cx="8358246" cy="6072230"/>
          </a:xfrm>
          <a:prstGeom prst="rect">
            <a:avLst/>
          </a:prstGeom>
          <a:solidFill>
            <a:srgbClr val="713605">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esierto-marruecos-.jpg"/>
          <p:cNvPicPr>
            <a:picLocks noChangeAspect="1"/>
          </p:cNvPicPr>
          <p:nvPr/>
        </p:nvPicPr>
        <p:blipFill>
          <a:blip r:embed="rId2"/>
          <a:stretch>
            <a:fillRect/>
          </a:stretch>
        </p:blipFill>
        <p:spPr>
          <a:xfrm>
            <a:off x="642910" y="571481"/>
            <a:ext cx="7786742" cy="5572164"/>
          </a:xfrm>
          <a:prstGeom prst="rect">
            <a:avLst/>
          </a:prstGeom>
        </p:spPr>
      </p:pic>
      <p:sp>
        <p:nvSpPr>
          <p:cNvPr id="7" name="6 CuadroTexto"/>
          <p:cNvSpPr txBox="1"/>
          <p:nvPr/>
        </p:nvSpPr>
        <p:spPr>
          <a:xfrm>
            <a:off x="571472" y="4357694"/>
            <a:ext cx="8143932" cy="3108543"/>
          </a:xfrm>
          <a:prstGeom prst="rect">
            <a:avLst/>
          </a:prstGeom>
          <a:noFill/>
        </p:spPr>
        <p:txBody>
          <a:bodyPr wrap="square" rtlCol="0">
            <a:spAutoFit/>
          </a:bodyPr>
          <a:lstStyle/>
          <a:p>
            <a:pPr algn="ctr"/>
            <a:r>
              <a:rPr lang="es-ES" sz="2800" dirty="0" smtClean="0"/>
              <a:t>- Sí. A principios de los 90 hubo una gran sequía, murieron los animales, caímos enfermos... Yo tendría unos doce años, y mi madre murió... ¡Ella lo era todo para mí! Me contaba historias y me enseñó a contarlas bien. Me enseñó a ser yo mismo.</a:t>
            </a:r>
          </a:p>
          <a:p>
            <a:pPr algn="ctr"/>
            <a:r>
              <a:rPr lang="es-ES" sz="2800" dirty="0" smtClean="0"/>
              <a:t> </a:t>
            </a:r>
          </a:p>
          <a:p>
            <a:pPr algn="ctr"/>
            <a:endParaRPr lang="es-ES" sz="2800" dirty="0"/>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0" fill="hold"/>
                                        <p:tgtEl>
                                          <p:spTgt spid="7"/>
                                        </p:tgtEl>
                                        <p:attrNameLst>
                                          <p:attrName>ppt_w</p:attrName>
                                        </p:attrNameLst>
                                      </p:cBhvr>
                                      <p:tavLst>
                                        <p:tav tm="0">
                                          <p:val>
                                            <p:fltVal val="0"/>
                                          </p:val>
                                        </p:tav>
                                        <p:tav tm="100000">
                                          <p:val>
                                            <p:strVal val="#ppt_w"/>
                                          </p:val>
                                        </p:tav>
                                      </p:tavLst>
                                    </p:anim>
                                    <p:anim calcmode="lin" valueType="num">
                                      <p:cBhvr>
                                        <p:cTn id="22" dur="5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fff.JPG"/>
          <p:cNvPicPr>
            <a:picLocks noChangeAspect="1"/>
          </p:cNvPicPr>
          <p:nvPr/>
        </p:nvPicPr>
        <p:blipFill>
          <a:blip r:embed="rId2"/>
          <a:stretch>
            <a:fillRect/>
          </a:stretch>
        </p:blipFill>
        <p:spPr>
          <a:xfrm>
            <a:off x="0" y="19848"/>
            <a:ext cx="9144000" cy="6818304"/>
          </a:xfrm>
          <a:prstGeom prst="rect">
            <a:avLst/>
          </a:prstGeom>
        </p:spPr>
      </p:pic>
      <p:sp>
        <p:nvSpPr>
          <p:cNvPr id="5" name="4 Rectángulo"/>
          <p:cNvSpPr/>
          <p:nvPr/>
        </p:nvSpPr>
        <p:spPr>
          <a:xfrm>
            <a:off x="214282" y="214290"/>
            <a:ext cx="8643998" cy="6286544"/>
          </a:xfrm>
          <a:prstGeom prst="rect">
            <a:avLst/>
          </a:prstGeom>
          <a:solidFill>
            <a:srgbClr val="623E0A">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fff.JPG"/>
          <p:cNvPicPr>
            <a:picLocks noChangeAspect="1"/>
          </p:cNvPicPr>
          <p:nvPr/>
        </p:nvPicPr>
        <p:blipFill>
          <a:blip r:embed="rId2"/>
          <a:stretch>
            <a:fillRect/>
          </a:stretch>
        </p:blipFill>
        <p:spPr>
          <a:xfrm>
            <a:off x="428596" y="428604"/>
            <a:ext cx="8215370" cy="5930959"/>
          </a:xfrm>
          <a:prstGeom prst="rect">
            <a:avLst/>
          </a:prstGeom>
        </p:spPr>
      </p:pic>
      <p:sp>
        <p:nvSpPr>
          <p:cNvPr id="7" name="6 CuadroTexto"/>
          <p:cNvSpPr txBox="1"/>
          <p:nvPr/>
        </p:nvSpPr>
        <p:spPr>
          <a:xfrm>
            <a:off x="928662" y="4429132"/>
            <a:ext cx="4154535" cy="523220"/>
          </a:xfrm>
          <a:prstGeom prst="rect">
            <a:avLst/>
          </a:prstGeom>
          <a:noFill/>
        </p:spPr>
        <p:txBody>
          <a:bodyPr wrap="none" rtlCol="0">
            <a:spAutoFit/>
          </a:bodyPr>
          <a:lstStyle/>
          <a:p>
            <a:r>
              <a:rPr lang="es-ES" sz="2800" dirty="0" smtClean="0">
                <a:solidFill>
                  <a:schemeClr val="bg1"/>
                </a:solidFill>
              </a:rPr>
              <a:t>- ¿Qué pasó con su familia?</a:t>
            </a:r>
            <a:endParaRPr lang="es-ES" sz="2800" dirty="0">
              <a:solidFill>
                <a:schemeClr val="bg1"/>
              </a:solidFill>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2000"/>
                                        <p:tgtEl>
                                          <p:spTgt spid="4"/>
                                        </p:tgtEl>
                                      </p:cBhvr>
                                    </p:animEffec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5000"/>
                                        <p:tgtEl>
                                          <p:spTgt spid="4"/>
                                        </p:tgtEl>
                                      </p:cBhvr>
                                    </p:animEffect>
                                  </p:childTnLst>
                                </p:cTn>
                              </p:par>
                            </p:childTnLst>
                          </p:cTn>
                        </p:par>
                        <p:par>
                          <p:cTn id="17" fill="hold">
                            <p:stCondLst>
                              <p:cond delay="5000"/>
                            </p:stCondLst>
                            <p:childTnLst>
                              <p:par>
                                <p:cTn id="18" presetID="17" presetClass="entr" presetSubtype="1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fltVal val="0"/>
                                          </p:val>
                                        </p:tav>
                                        <p:tav tm="100000">
                                          <p:val>
                                            <p:strVal val="#ppt_w"/>
                                          </p:val>
                                        </p:tav>
                                      </p:tavLst>
                                    </p:anim>
                                    <p:anim calcmode="lin" valueType="num">
                                      <p:cBhvr>
                                        <p:cTn id="2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uz.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57158" y="214290"/>
            <a:ext cx="8501122" cy="6429420"/>
          </a:xfrm>
          <a:prstGeom prst="rect">
            <a:avLst/>
          </a:prstGeom>
          <a:solidFill>
            <a:srgbClr val="713605">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ouz.jpg"/>
          <p:cNvPicPr>
            <a:picLocks noChangeAspect="1"/>
          </p:cNvPicPr>
          <p:nvPr/>
        </p:nvPicPr>
        <p:blipFill>
          <a:blip r:embed="rId2"/>
          <a:stretch>
            <a:fillRect/>
          </a:stretch>
        </p:blipFill>
        <p:spPr>
          <a:xfrm>
            <a:off x="714348" y="571480"/>
            <a:ext cx="7858180" cy="5750759"/>
          </a:xfrm>
          <a:prstGeom prst="rect">
            <a:avLst/>
          </a:prstGeom>
        </p:spPr>
      </p:pic>
      <p:sp>
        <p:nvSpPr>
          <p:cNvPr id="7" name="6 CuadroTexto"/>
          <p:cNvSpPr txBox="1"/>
          <p:nvPr/>
        </p:nvSpPr>
        <p:spPr>
          <a:xfrm>
            <a:off x="0" y="0"/>
            <a:ext cx="9144000" cy="2954655"/>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 Convencí a mi padre de que me dejase ir a la escuela. Casi cada día yo caminaba quince kilómetros. Hasta que el maestro me dejó una cama para dormir, y una señora me daba de comer al pasar ante su casa.... Entendí: mi madre estaba ayudándome...</a:t>
            </a:r>
          </a:p>
          <a:p>
            <a:r>
              <a:rPr lang="es-ES" sz="2800" dirty="0" smtClean="0"/>
              <a:t> </a:t>
            </a:r>
            <a:endParaRPr lang="es-ES" dirty="0" smtClean="0"/>
          </a:p>
          <a:p>
            <a:endParaRPr lang="es-ES" dirty="0"/>
          </a:p>
        </p:txBody>
      </p:sp>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xit" presetSubtype="288"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2/3*ppt_w"/>
                                          </p:val>
                                        </p:tav>
                                      </p:tavLst>
                                    </p:anim>
                                    <p:anim calcmode="lin" valueType="num">
                                      <p:cBhvr>
                                        <p:cTn id="10" dur="5000"/>
                                        <p:tgtEl>
                                          <p:spTgt spid="5"/>
                                        </p:tgtEl>
                                        <p:attrNameLst>
                                          <p:attrName>ppt_h</p:attrName>
                                        </p:attrNameLst>
                                      </p:cBhvr>
                                      <p:tavLst>
                                        <p:tav tm="0">
                                          <p:val>
                                            <p:strVal val="ppt_h"/>
                                          </p:val>
                                        </p:tav>
                                        <p:tav tm="100000">
                                          <p:val>
                                            <p:strVal val="2/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2000"/>
                                        <p:tgtEl>
                                          <p:spTgt spid="4"/>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17"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ppt_w/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aton42.jpg"/>
          <p:cNvPicPr>
            <a:picLocks noChangeAspect="1"/>
          </p:cNvPicPr>
          <p:nvPr/>
        </p:nvPicPr>
        <p:blipFill>
          <a:blip r:embed="rId2"/>
          <a:stretch>
            <a:fillRect/>
          </a:stretch>
        </p:blipFill>
        <p:spPr>
          <a:xfrm>
            <a:off x="0" y="0"/>
            <a:ext cx="9217716" cy="6858000"/>
          </a:xfrm>
          <a:prstGeom prst="rect">
            <a:avLst/>
          </a:prstGeom>
        </p:spPr>
      </p:pic>
      <p:sp>
        <p:nvSpPr>
          <p:cNvPr id="5" name="4 Rectángulo"/>
          <p:cNvSpPr/>
          <p:nvPr/>
        </p:nvSpPr>
        <p:spPr>
          <a:xfrm>
            <a:off x="214282" y="214290"/>
            <a:ext cx="8643998" cy="6429420"/>
          </a:xfrm>
          <a:prstGeom prst="rect">
            <a:avLst/>
          </a:prstGeom>
          <a:solidFill>
            <a:schemeClr val="bg1">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araton42.jpg"/>
          <p:cNvPicPr>
            <a:picLocks noChangeAspect="1"/>
          </p:cNvPicPr>
          <p:nvPr/>
        </p:nvPicPr>
        <p:blipFill>
          <a:blip r:embed="rId2"/>
          <a:stretch>
            <a:fillRect/>
          </a:stretch>
        </p:blipFill>
        <p:spPr>
          <a:xfrm>
            <a:off x="428596" y="428604"/>
            <a:ext cx="8215370" cy="5929354"/>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8)">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unas-del-desiert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643998" cy="6357982"/>
          </a:xfrm>
          <a:prstGeom prst="rect">
            <a:avLst/>
          </a:prstGeom>
          <a:solidFill>
            <a:srgbClr val="7C3B0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dunas-del-desierto.jpg"/>
          <p:cNvPicPr>
            <a:picLocks noChangeAspect="1"/>
          </p:cNvPicPr>
          <p:nvPr/>
        </p:nvPicPr>
        <p:blipFill>
          <a:blip r:embed="rId2"/>
          <a:stretch>
            <a:fillRect/>
          </a:stretch>
        </p:blipFill>
        <p:spPr>
          <a:xfrm>
            <a:off x="571472" y="428604"/>
            <a:ext cx="8143932" cy="5929354"/>
          </a:xfrm>
          <a:prstGeom prst="rect">
            <a:avLst/>
          </a:prstGeom>
        </p:spPr>
      </p:pic>
      <p:sp>
        <p:nvSpPr>
          <p:cNvPr id="7" name="6 CuadroTexto"/>
          <p:cNvSpPr txBox="1"/>
          <p:nvPr/>
        </p:nvSpPr>
        <p:spPr>
          <a:xfrm>
            <a:off x="500034" y="642918"/>
            <a:ext cx="6498126" cy="523220"/>
          </a:xfrm>
          <a:prstGeom prst="rect">
            <a:avLst/>
          </a:prstGeom>
          <a:noFill/>
        </p:spPr>
        <p:txBody>
          <a:bodyPr wrap="none" rtlCol="0">
            <a:spAutoFit/>
          </a:bodyPr>
          <a:lstStyle/>
          <a:p>
            <a:r>
              <a:rPr lang="es-ES" sz="2800" dirty="0" smtClean="0"/>
              <a:t>- ¿De dónde salió esa pasión por la escuela?</a:t>
            </a:r>
            <a:endParaRPr lang="es-ES" sz="2800"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m-el-Ma-a2648973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643998" cy="6357982"/>
          </a:xfrm>
          <a:prstGeom prst="rect">
            <a:avLst/>
          </a:prstGeom>
          <a:solidFill>
            <a:srgbClr val="713605">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Um-el-Ma-a26489735.jpg"/>
          <p:cNvPicPr>
            <a:picLocks noChangeAspect="1"/>
          </p:cNvPicPr>
          <p:nvPr/>
        </p:nvPicPr>
        <p:blipFill>
          <a:blip r:embed="rId2"/>
          <a:stretch>
            <a:fillRect/>
          </a:stretch>
        </p:blipFill>
        <p:spPr>
          <a:xfrm>
            <a:off x="500034" y="357166"/>
            <a:ext cx="8215370" cy="6000792"/>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desierto-del-Sahara-una-exc_54211393706_53389389549_600_396.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85728"/>
            <a:ext cx="8643998" cy="6286544"/>
          </a:xfrm>
          <a:prstGeom prst="rect">
            <a:avLst/>
          </a:prstGeom>
          <a:solidFill>
            <a:srgbClr val="713605">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El-desierto-del-Sahara-una-exc_54211393706_53389389549_600_396.jpg"/>
          <p:cNvPicPr>
            <a:picLocks noChangeAspect="1"/>
          </p:cNvPicPr>
          <p:nvPr/>
        </p:nvPicPr>
        <p:blipFill>
          <a:blip r:embed="rId2"/>
          <a:stretch>
            <a:fillRect/>
          </a:stretch>
        </p:blipFill>
        <p:spPr>
          <a:xfrm>
            <a:off x="500034" y="500042"/>
            <a:ext cx="8143932" cy="5786478"/>
          </a:xfrm>
          <a:prstGeom prst="rect">
            <a:avLst/>
          </a:prstGeom>
        </p:spPr>
      </p:pic>
      <p:sp>
        <p:nvSpPr>
          <p:cNvPr id="7" name="6 CuadroTexto"/>
          <p:cNvSpPr txBox="1"/>
          <p:nvPr/>
        </p:nvSpPr>
        <p:spPr>
          <a:xfrm>
            <a:off x="571472" y="714356"/>
            <a:ext cx="8001056" cy="3108543"/>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 De que un par de años antes había pasado por el campamento el rally París-Dakar, y a una periodista se le cayó un libro de la mochila. Lo recogí y se lo di.. Me lo regaló y me habló de aquel libro: El Principito. Y yo me prometí que un día sería capaz de leerlo...</a:t>
            </a:r>
          </a:p>
          <a:p>
            <a:r>
              <a:rPr lang="es-ES" sz="2800" dirty="0" smtClean="0">
                <a:effectLst>
                  <a:outerShdw blurRad="38100" dist="38100" dir="2700000" algn="tl">
                    <a:srgbClr val="000000">
                      <a:alpha val="43137"/>
                    </a:srgbClr>
                  </a:outerShdw>
                </a:effectLst>
              </a:rPr>
              <a:t> </a:t>
            </a:r>
          </a:p>
          <a:p>
            <a:endParaRPr lang="es-ES" sz="2800" dirty="0">
              <a:effectLst>
                <a:outerShdw blurRad="38100" dist="38100" dir="2700000" algn="tl">
                  <a:srgbClr val="000000">
                    <a:alpha val="43137"/>
                  </a:srgbClr>
                </a:outerShdw>
              </a:effectLst>
            </a:endParaRPr>
          </a:p>
        </p:txBody>
      </p:sp>
    </p:spTree>
  </p:cSld>
  <p:clrMapOvr>
    <a:masterClrMapping/>
  </p:clrMapOvr>
  <p:transition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ickr-2434143993-original.jp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357158" y="7072338"/>
            <a:ext cx="1641796" cy="523220"/>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Y lo logró</a:t>
            </a:r>
            <a:endParaRPr lang="es-ES" sz="2800" dirty="0">
              <a:effectLst>
                <a:outerShdw blurRad="38100" dist="38100" dir="2700000" algn="tl">
                  <a:srgbClr val="000000">
                    <a:alpha val="43137"/>
                  </a:srgbClr>
                </a:outerShdw>
              </a:effectLst>
            </a:endParaRPr>
          </a:p>
        </p:txBody>
      </p:sp>
      <p:sp>
        <p:nvSpPr>
          <p:cNvPr id="6" name="5 Rectángulo"/>
          <p:cNvSpPr/>
          <p:nvPr/>
        </p:nvSpPr>
        <p:spPr>
          <a:xfrm>
            <a:off x="357158" y="285728"/>
            <a:ext cx="8501122" cy="6357982"/>
          </a:xfrm>
          <a:prstGeom prst="rect">
            <a:avLst/>
          </a:prstGeom>
          <a:solidFill>
            <a:srgbClr val="0000C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flickr-2434143993-original.jpg"/>
          <p:cNvPicPr>
            <a:picLocks noChangeAspect="1"/>
          </p:cNvPicPr>
          <p:nvPr/>
        </p:nvPicPr>
        <p:blipFill>
          <a:blip r:embed="rId3"/>
          <a:stretch>
            <a:fillRect/>
          </a:stretch>
        </p:blipFill>
        <p:spPr>
          <a:xfrm>
            <a:off x="714348" y="571480"/>
            <a:ext cx="7796234" cy="5786478"/>
          </a:xfrm>
          <a:prstGeom prst="rect">
            <a:avLst/>
          </a:prstGeom>
        </p:spPr>
      </p:pic>
    </p:spTree>
  </p:cSld>
  <p:clrMapOvr>
    <a:masterClrMapping/>
  </p:clrMapOvr>
  <p:transition advTm="16000">
    <p:sndAc>
      <p:stSnd>
        <p:snd r:embed="rId2" name="clon- tema de jad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iz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715436" cy="6429420"/>
          </a:xfrm>
          <a:prstGeom prst="rect">
            <a:avLst/>
          </a:prstGeom>
          <a:solidFill>
            <a:srgbClr val="FF99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Giza.jpg"/>
          <p:cNvPicPr>
            <a:picLocks noChangeAspect="1"/>
          </p:cNvPicPr>
          <p:nvPr/>
        </p:nvPicPr>
        <p:blipFill>
          <a:blip r:embed="rId2"/>
          <a:stretch>
            <a:fillRect/>
          </a:stretch>
        </p:blipFill>
        <p:spPr>
          <a:xfrm>
            <a:off x="428596" y="428604"/>
            <a:ext cx="8286808" cy="6000792"/>
          </a:xfrm>
          <a:prstGeom prst="rect">
            <a:avLst/>
          </a:prstGeom>
        </p:spPr>
      </p:pic>
      <p:sp>
        <p:nvSpPr>
          <p:cNvPr id="7" name="6 CuadroTexto"/>
          <p:cNvSpPr txBox="1"/>
          <p:nvPr/>
        </p:nvSpPr>
        <p:spPr>
          <a:xfrm>
            <a:off x="785786" y="714356"/>
            <a:ext cx="7643866" cy="1815882"/>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Sí. Y así fue como logré una beca para estudiar en Francia.</a:t>
            </a:r>
          </a:p>
          <a:p>
            <a:pPr algn="ctr"/>
            <a:r>
              <a:rPr lang="es-ES" sz="2800" dirty="0" smtClean="0">
                <a:effectLst>
                  <a:outerShdw blurRad="38100" dist="38100" dir="2700000" algn="tl">
                    <a:srgbClr val="000000">
                      <a:alpha val="43137"/>
                    </a:srgbClr>
                  </a:outerShdw>
                </a:effectLst>
              </a:rPr>
              <a:t> ¡Un tuareg en la universidad. ..!</a:t>
            </a:r>
          </a:p>
          <a:p>
            <a:pPr algn="ctr"/>
            <a:endParaRPr lang="es-ES" sz="2800" dirty="0">
              <a:effectLst>
                <a:outerShdw blurRad="38100" dist="38100" dir="2700000" algn="tl">
                  <a:srgbClr val="000000">
                    <a:alpha val="43137"/>
                  </a:srgbClr>
                </a:outerShdw>
              </a:effectLst>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13"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out)">
                                      <p:cBhvr>
                                        <p:cTn id="16" dur="2000"/>
                                        <p:tgtEl>
                                          <p:spTgt spid="4"/>
                                        </p:tgtEl>
                                      </p:cBhvr>
                                    </p:animEffect>
                                  </p:childTnLst>
                                </p:cTn>
                              </p:par>
                            </p:childTnLst>
                          </p:cTn>
                        </p:par>
                        <p:par>
                          <p:cTn id="17" fill="hold">
                            <p:stCondLst>
                              <p:cond delay="3000"/>
                            </p:stCondLst>
                            <p:childTnLst>
                              <p:par>
                                <p:cTn id="18" presetID="17" presetClass="entr" presetSubtype="1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estiramiento-del-desierto-wallpapers_8811_1600x120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643998" cy="6429420"/>
          </a:xfrm>
          <a:prstGeom prst="rect">
            <a:avLst/>
          </a:prstGeom>
          <a:solidFill>
            <a:srgbClr val="713605">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el-estiramiento-del-desierto-wallpapers_8811_1600x1200.jpg"/>
          <p:cNvPicPr>
            <a:picLocks noChangeAspect="1"/>
          </p:cNvPicPr>
          <p:nvPr/>
        </p:nvPicPr>
        <p:blipFill>
          <a:blip r:embed="rId2"/>
          <a:stretch>
            <a:fillRect/>
          </a:stretch>
        </p:blipFill>
        <p:spPr>
          <a:xfrm>
            <a:off x="500034" y="428604"/>
            <a:ext cx="8072494" cy="5947214"/>
          </a:xfrm>
          <a:prstGeom prst="rect">
            <a:avLst/>
          </a:prstGeom>
        </p:spPr>
      </p:pic>
      <p:sp>
        <p:nvSpPr>
          <p:cNvPr id="7" name="6 CuadroTexto"/>
          <p:cNvSpPr txBox="1"/>
          <p:nvPr/>
        </p:nvSpPr>
        <p:spPr>
          <a:xfrm>
            <a:off x="357158" y="3929066"/>
            <a:ext cx="8572528" cy="2677656"/>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Ah, lo que más añoro aquí es la leche de camella... Y el fuego de leña. Y caminar descalzo sobre la arena cálida. Y las estrellas: allí las miramos cada noche, y cada estrella es distinta de otra, como es distinta cada cabra... Aquí, por la noche, miráis la tele.</a:t>
            </a:r>
          </a:p>
          <a:p>
            <a:pPr algn="ctr"/>
            <a:endParaRPr lang="es-ES" sz="2800" dirty="0"/>
          </a:p>
        </p:txBody>
      </p:sp>
    </p:spTree>
  </p:cSld>
  <p:clrMapOvr>
    <a:masterClrMapping/>
  </p:clrMapOvr>
  <p:transition advTm="3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isende-a2308155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643998" cy="6357982"/>
          </a:xfrm>
          <a:prstGeom prst="rect">
            <a:avLst/>
          </a:prstGeom>
          <a:solidFill>
            <a:srgbClr val="713605">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Reisende-a23081555.jpg"/>
          <p:cNvPicPr>
            <a:picLocks noChangeAspect="1"/>
          </p:cNvPicPr>
          <p:nvPr/>
        </p:nvPicPr>
        <p:blipFill>
          <a:blip r:embed="rId2"/>
          <a:stretch>
            <a:fillRect/>
          </a:stretch>
        </p:blipFill>
        <p:spPr>
          <a:xfrm>
            <a:off x="428596" y="357166"/>
            <a:ext cx="8215370" cy="5947214"/>
          </a:xfrm>
          <a:prstGeom prst="rect">
            <a:avLst/>
          </a:prstGeom>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rg-Chebbi-Sahara-Marrokko-a1801183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57158" y="214290"/>
            <a:ext cx="8501122" cy="6429420"/>
          </a:xfrm>
          <a:prstGeom prst="rect">
            <a:avLst/>
          </a:prstGeom>
          <a:solidFill>
            <a:srgbClr val="FF990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Erg-Chebbi-Sahara-Marrokko-a18011838.jpg"/>
          <p:cNvPicPr>
            <a:picLocks noChangeAspect="1"/>
          </p:cNvPicPr>
          <p:nvPr/>
        </p:nvPicPr>
        <p:blipFill>
          <a:blip r:embed="rId2"/>
          <a:stretch>
            <a:fillRect/>
          </a:stretch>
        </p:blipFill>
        <p:spPr>
          <a:xfrm>
            <a:off x="714348" y="500041"/>
            <a:ext cx="7786742" cy="5840057"/>
          </a:xfrm>
          <a:prstGeom prst="rect">
            <a:avLst/>
          </a:prstGeom>
        </p:spPr>
      </p:pic>
      <p:sp>
        <p:nvSpPr>
          <p:cNvPr id="7" name="6 CuadroTexto"/>
          <p:cNvSpPr txBox="1"/>
          <p:nvPr/>
        </p:nvSpPr>
        <p:spPr>
          <a:xfrm>
            <a:off x="4429124" y="4572008"/>
            <a:ext cx="3500462" cy="954107"/>
          </a:xfrm>
          <a:prstGeom prst="rect">
            <a:avLst/>
          </a:prstGeom>
          <a:noFill/>
        </p:spPr>
        <p:txBody>
          <a:bodyPr wrap="square" rtlCol="0">
            <a:spAutoFit/>
          </a:bodyPr>
          <a:lstStyle/>
          <a:p>
            <a:pPr algn="ctr"/>
            <a:r>
              <a:rPr lang="es-ES" sz="2800" smtClean="0">
                <a:effectLst>
                  <a:outerShdw blurRad="38100" dist="38100" dir="2700000" algn="tl">
                    <a:srgbClr val="000000">
                      <a:alpha val="43137"/>
                    </a:srgbClr>
                  </a:outerShdw>
                </a:effectLst>
              </a:rPr>
              <a:t>- </a:t>
            </a:r>
            <a:r>
              <a:rPr lang="es-ES" sz="2800" dirty="0" smtClean="0">
                <a:effectLst>
                  <a:outerShdw blurRad="38100" dist="38100" dir="2700000" algn="tl">
                    <a:srgbClr val="000000">
                      <a:alpha val="43137"/>
                    </a:srgbClr>
                  </a:outerShdw>
                </a:effectLst>
              </a:rPr>
              <a:t>Sí... ¿Qué es lo que peor le parece de aquí?</a:t>
            </a:r>
            <a:endParaRPr lang="es-ES" sz="2800" dirty="0">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_desierto__1_.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285720" y="214290"/>
            <a:ext cx="8501122" cy="6357982"/>
          </a:xfrm>
          <a:prstGeom prst="rect">
            <a:avLst/>
          </a:prstGeom>
          <a:solidFill>
            <a:schemeClr val="accent6">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otos_desierto__1_.jpg"/>
          <p:cNvPicPr>
            <a:picLocks noChangeAspect="1"/>
          </p:cNvPicPr>
          <p:nvPr/>
        </p:nvPicPr>
        <p:blipFill>
          <a:blip r:embed="rId3"/>
          <a:stretch>
            <a:fillRect/>
          </a:stretch>
        </p:blipFill>
        <p:spPr>
          <a:xfrm>
            <a:off x="428596" y="357166"/>
            <a:ext cx="8143932" cy="6000792"/>
          </a:xfrm>
          <a:prstGeom prst="rect">
            <a:avLst/>
          </a:prstGeom>
        </p:spPr>
      </p:pic>
      <p:sp>
        <p:nvSpPr>
          <p:cNvPr id="7" name="6 CuadroTexto"/>
          <p:cNvSpPr txBox="1"/>
          <p:nvPr/>
        </p:nvSpPr>
        <p:spPr>
          <a:xfrm>
            <a:off x="428596" y="1357298"/>
            <a:ext cx="7929618" cy="2523768"/>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Tenéis de todo, pero no os basta. Os quejáis. ¡En Francia se pasan la vida quejándose! Os encadenáis de por vida a un banco, y hay ansia de poseer, frenesí, prisa... En el desierto no hay atascos, ¿y sabe por qué? ¡Porque allí nadie quiere adelantar a nadie!</a:t>
            </a:r>
          </a:p>
          <a:p>
            <a:endParaRPr lang="es-ES" dirty="0">
              <a:effectLst>
                <a:outerShdw blurRad="38100" dist="38100" dir="2700000" algn="tl">
                  <a:srgbClr val="000000">
                    <a:alpha val="43137"/>
                  </a:srgbClr>
                </a:outerShdw>
              </a:effectLst>
            </a:endParaRPr>
          </a:p>
        </p:txBody>
      </p:sp>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285720" y="214290"/>
            <a:ext cx="8572560" cy="6357982"/>
          </a:xfrm>
          <a:prstGeom prst="rect">
            <a:avLst/>
          </a:prstGeom>
          <a:solidFill>
            <a:srgbClr val="623E0A">
              <a:alpha val="82000"/>
            </a:srgbClr>
          </a:solidFill>
          <a:ln>
            <a:solidFill>
              <a:srgbClr val="7C3B0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magen.jpg"/>
          <p:cNvPicPr>
            <a:picLocks noChangeAspect="1"/>
          </p:cNvPicPr>
          <p:nvPr/>
        </p:nvPicPr>
        <p:blipFill>
          <a:blip r:embed="rId2"/>
          <a:stretch>
            <a:fillRect/>
          </a:stretch>
        </p:blipFill>
        <p:spPr>
          <a:xfrm>
            <a:off x="500034" y="428604"/>
            <a:ext cx="8143932" cy="5938854"/>
          </a:xfrm>
          <a:prstGeom prst="rect">
            <a:avLst/>
          </a:prstGeom>
          <a:ln>
            <a:noFill/>
          </a:ln>
        </p:spPr>
      </p:pic>
      <p:sp>
        <p:nvSpPr>
          <p:cNvPr id="8" name="7 CuadroTexto"/>
          <p:cNvSpPr txBox="1"/>
          <p:nvPr/>
        </p:nvSpPr>
        <p:spPr>
          <a:xfrm>
            <a:off x="1928794" y="5072074"/>
            <a:ext cx="5572164" cy="1231106"/>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Reláteme un momento de felicidad intensa en su lejano desierto.</a:t>
            </a:r>
          </a:p>
          <a:p>
            <a:pPr algn="ctr"/>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strVal val="2/3*#ppt_w"/>
                                          </p:val>
                                        </p:tav>
                                        <p:tav tm="100000">
                                          <p:val>
                                            <p:strVal val="#ppt_w"/>
                                          </p:val>
                                        </p:tav>
                                      </p:tavLst>
                                    </p:anim>
                                    <p:anim calcmode="lin" valueType="num">
                                      <p:cBhvr>
                                        <p:cTn id="17" dur="2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eep-in-desert-wallpapers114191024x76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572560" cy="6429420"/>
          </a:xfrm>
          <a:prstGeom prst="rect">
            <a:avLst/>
          </a:prstGeom>
          <a:solidFill>
            <a:srgbClr val="F7903B">
              <a:alpha val="69804"/>
            </a:srgbClr>
          </a:solidFill>
          <a:ln>
            <a:solidFill>
              <a:srgbClr val="623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jeep-in-desert-wallpapers114191024x768.jpg"/>
          <p:cNvPicPr>
            <a:picLocks noChangeAspect="1"/>
          </p:cNvPicPr>
          <p:nvPr/>
        </p:nvPicPr>
        <p:blipFill>
          <a:blip r:embed="rId2"/>
          <a:stretch>
            <a:fillRect/>
          </a:stretch>
        </p:blipFill>
        <p:spPr>
          <a:xfrm>
            <a:off x="500034" y="428604"/>
            <a:ext cx="8072494" cy="5947214"/>
          </a:xfrm>
          <a:prstGeom prst="rect">
            <a:avLst/>
          </a:prstGeom>
        </p:spPr>
      </p:pic>
      <p:sp>
        <p:nvSpPr>
          <p:cNvPr id="7" name="6 CuadroTexto"/>
          <p:cNvSpPr txBox="1"/>
          <p:nvPr/>
        </p:nvSpPr>
        <p:spPr>
          <a:xfrm>
            <a:off x="642910" y="1214422"/>
            <a:ext cx="7858148" cy="2677656"/>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 Es cada día, dos horas antes de la puesta del sol: baja el calor, y el frío no ha llegado, y hombres y animales regresan lentamente al campamento y sus perfiles se recortan en un cielo rosa, azul, rojo, amarillo, verde...</a:t>
            </a:r>
          </a:p>
          <a:p>
            <a:pPr algn="ctr"/>
            <a:endParaRPr lang="es-ES" sz="2800" dirty="0">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rocco-desert-came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14282" y="214290"/>
            <a:ext cx="8715436" cy="6357982"/>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orocco-desert-camel.jpg"/>
          <p:cNvPicPr>
            <a:picLocks noChangeAspect="1"/>
          </p:cNvPicPr>
          <p:nvPr/>
        </p:nvPicPr>
        <p:blipFill>
          <a:blip r:embed="rId2"/>
          <a:stretch>
            <a:fillRect/>
          </a:stretch>
        </p:blipFill>
        <p:spPr>
          <a:xfrm>
            <a:off x="500034" y="500042"/>
            <a:ext cx="8143932" cy="5740019"/>
          </a:xfrm>
          <a:prstGeom prst="rect">
            <a:avLst/>
          </a:prstGeom>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aton32.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285720" y="214290"/>
            <a:ext cx="8572560" cy="6357982"/>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araton32.jpg"/>
          <p:cNvPicPr>
            <a:picLocks noChangeAspect="1"/>
          </p:cNvPicPr>
          <p:nvPr/>
        </p:nvPicPr>
        <p:blipFill>
          <a:blip r:embed="rId3"/>
          <a:stretch>
            <a:fillRect/>
          </a:stretch>
        </p:blipFill>
        <p:spPr>
          <a:xfrm>
            <a:off x="500034" y="357166"/>
            <a:ext cx="8143932" cy="6036512"/>
          </a:xfrm>
          <a:prstGeom prst="rect">
            <a:avLst/>
          </a:prstGeom>
        </p:spPr>
      </p:pic>
      <p:sp>
        <p:nvSpPr>
          <p:cNvPr id="7" name="6 CuadroTexto"/>
          <p:cNvSpPr txBox="1"/>
          <p:nvPr/>
        </p:nvSpPr>
        <p:spPr>
          <a:xfrm>
            <a:off x="3929058" y="4714884"/>
            <a:ext cx="3934282" cy="1231106"/>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Fascinante, desde luego...</a:t>
            </a:r>
          </a:p>
          <a:p>
            <a:r>
              <a:rPr lang="es-ES" sz="2800" dirty="0" smtClean="0">
                <a:effectLst>
                  <a:outerShdw blurRad="38100" dist="38100" dir="2700000" algn="tl">
                    <a:srgbClr val="000000">
                      <a:alpha val="43137"/>
                    </a:srgbClr>
                  </a:outerShdw>
                </a:effectLst>
              </a:rPr>
              <a:t> </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hara01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14290"/>
            <a:ext cx="8572560" cy="635798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sahara014.JPG"/>
          <p:cNvPicPr>
            <a:picLocks noChangeAspect="1"/>
          </p:cNvPicPr>
          <p:nvPr/>
        </p:nvPicPr>
        <p:blipFill>
          <a:blip r:embed="rId2"/>
          <a:stretch>
            <a:fillRect/>
          </a:stretch>
        </p:blipFill>
        <p:spPr>
          <a:xfrm>
            <a:off x="500034" y="500042"/>
            <a:ext cx="8143932" cy="5840057"/>
          </a:xfrm>
          <a:prstGeom prst="rect">
            <a:avLst/>
          </a:prstGeom>
        </p:spPr>
      </p:pic>
      <p:sp>
        <p:nvSpPr>
          <p:cNvPr id="7" name="6 CuadroTexto"/>
          <p:cNvSpPr txBox="1"/>
          <p:nvPr/>
        </p:nvSpPr>
        <p:spPr>
          <a:xfrm>
            <a:off x="0" y="0"/>
            <a:ext cx="8858280" cy="1938992"/>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rPr>
              <a:t>- Es un momento mágico... Entramos todos en la tienda y hervimos té. Sentados, en silencio, escuchamos el hervor... La calma nos invade a todos: los latidos del corazón se acompasan al </a:t>
            </a:r>
            <a:r>
              <a:rPr lang="es-ES" sz="2400" dirty="0" err="1" smtClean="0">
                <a:effectLst>
                  <a:outerShdw blurRad="38100" dist="38100" dir="2700000" algn="tl">
                    <a:srgbClr val="000000">
                      <a:alpha val="43137"/>
                    </a:srgbClr>
                  </a:outerShdw>
                </a:effectLst>
              </a:rPr>
              <a:t>pot-pot</a:t>
            </a:r>
            <a:r>
              <a:rPr lang="es-ES" sz="2400" dirty="0" smtClean="0">
                <a:effectLst>
                  <a:outerShdw blurRad="38100" dist="38100" dir="2700000" algn="tl">
                    <a:srgbClr val="000000">
                      <a:alpha val="43137"/>
                    </a:srgbClr>
                  </a:outerShdw>
                </a:effectLst>
              </a:rPr>
              <a:t> del hervor...</a:t>
            </a:r>
          </a:p>
          <a:p>
            <a:pPr algn="ctr"/>
            <a:endParaRPr lang="es-ES" sz="2400" dirty="0" smtClean="0">
              <a:effectLst>
                <a:outerShdw blurRad="38100" dist="38100" dir="2700000" algn="tl">
                  <a:srgbClr val="000000">
                    <a:alpha val="43137"/>
                  </a:srgbClr>
                </a:outerShdw>
              </a:effectLst>
            </a:endParaRPr>
          </a:p>
          <a:p>
            <a:endParaRPr lang="es-ES" sz="2400" dirty="0"/>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ASIS.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ectángulo"/>
          <p:cNvSpPr/>
          <p:nvPr/>
        </p:nvSpPr>
        <p:spPr>
          <a:xfrm>
            <a:off x="285720" y="285728"/>
            <a:ext cx="8572560" cy="6286544"/>
          </a:xfrm>
          <a:prstGeom prst="rect">
            <a:avLst/>
          </a:prstGeom>
          <a:solidFill>
            <a:srgbClr val="713605">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OASIS.jpg"/>
          <p:cNvPicPr>
            <a:picLocks noChangeAspect="1"/>
          </p:cNvPicPr>
          <p:nvPr/>
        </p:nvPicPr>
        <p:blipFill>
          <a:blip r:embed="rId2">
            <a:lum contrast="10000"/>
          </a:blip>
          <a:stretch>
            <a:fillRect/>
          </a:stretch>
        </p:blipFill>
        <p:spPr>
          <a:xfrm>
            <a:off x="571472" y="500042"/>
            <a:ext cx="8001056" cy="5847176"/>
          </a:xfrm>
          <a:prstGeom prst="rect">
            <a:avLst/>
          </a:prstGeom>
          <a:ln>
            <a:noFill/>
          </a:ln>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rzouga_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85720" y="285728"/>
            <a:ext cx="8572560" cy="6357982"/>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erzouga_2.jpg"/>
          <p:cNvPicPr>
            <a:picLocks noChangeAspect="1"/>
          </p:cNvPicPr>
          <p:nvPr/>
        </p:nvPicPr>
        <p:blipFill>
          <a:blip r:embed="rId2"/>
          <a:stretch>
            <a:fillRect/>
          </a:stretch>
        </p:blipFill>
        <p:spPr>
          <a:xfrm>
            <a:off x="571472" y="500042"/>
            <a:ext cx="8072494" cy="5893636"/>
          </a:xfrm>
          <a:prstGeom prst="rect">
            <a:avLst/>
          </a:prstGeom>
        </p:spPr>
      </p:pic>
      <p:sp>
        <p:nvSpPr>
          <p:cNvPr id="7" name="6 CuadroTexto"/>
          <p:cNvSpPr txBox="1"/>
          <p:nvPr/>
        </p:nvSpPr>
        <p:spPr>
          <a:xfrm>
            <a:off x="3143240" y="4000504"/>
            <a:ext cx="1793311" cy="800219"/>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Qué paz...</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xoasi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57158" y="357166"/>
            <a:ext cx="8429684" cy="6215106"/>
          </a:xfrm>
          <a:prstGeom prst="rect">
            <a:avLst/>
          </a:prstGeom>
          <a:solidFill>
            <a:srgbClr val="CC9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xoasis.jpg"/>
          <p:cNvPicPr>
            <a:picLocks noChangeAspect="1"/>
          </p:cNvPicPr>
          <p:nvPr/>
        </p:nvPicPr>
        <p:blipFill>
          <a:blip r:embed="rId2"/>
          <a:stretch>
            <a:fillRect/>
          </a:stretch>
        </p:blipFill>
        <p:spPr>
          <a:xfrm>
            <a:off x="642910" y="571479"/>
            <a:ext cx="7929618" cy="5840057"/>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hara-desert.jpg"/>
          <p:cNvPicPr>
            <a:picLocks noChangeAspect="1"/>
          </p:cNvPicPr>
          <p:nvPr/>
        </p:nvPicPr>
        <p:blipFill>
          <a:blip r:embed="rId3"/>
          <a:stretch>
            <a:fillRect/>
          </a:stretch>
        </p:blipFill>
        <p:spPr>
          <a:xfrm>
            <a:off x="0" y="0"/>
            <a:ext cx="9130600" cy="6858000"/>
          </a:xfrm>
          <a:prstGeom prst="rect">
            <a:avLst/>
          </a:prstGeom>
        </p:spPr>
      </p:pic>
      <p:sp>
        <p:nvSpPr>
          <p:cNvPr id="5" name="4 Rectángulo"/>
          <p:cNvSpPr/>
          <p:nvPr/>
        </p:nvSpPr>
        <p:spPr>
          <a:xfrm>
            <a:off x="214282" y="285728"/>
            <a:ext cx="8643998" cy="6286544"/>
          </a:xfrm>
          <a:prstGeom prst="rect">
            <a:avLst/>
          </a:prstGeom>
          <a:solidFill>
            <a:srgbClr val="CC9900">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sahara-desert.jpg"/>
          <p:cNvPicPr>
            <a:picLocks noChangeAspect="1"/>
          </p:cNvPicPr>
          <p:nvPr/>
        </p:nvPicPr>
        <p:blipFill>
          <a:blip r:embed="rId3"/>
          <a:stretch>
            <a:fillRect/>
          </a:stretch>
        </p:blipFill>
        <p:spPr>
          <a:xfrm>
            <a:off x="428596" y="500042"/>
            <a:ext cx="8143932" cy="5800520"/>
          </a:xfrm>
          <a:prstGeom prst="rect">
            <a:avLst/>
          </a:prstGeom>
        </p:spPr>
      </p:pic>
      <p:sp>
        <p:nvSpPr>
          <p:cNvPr id="7" name="6 CuadroTexto"/>
          <p:cNvSpPr txBox="1"/>
          <p:nvPr/>
        </p:nvSpPr>
        <p:spPr>
          <a:xfrm>
            <a:off x="2571736" y="5000636"/>
            <a:ext cx="5604419" cy="523220"/>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 Aquí tenéis reloj, allí tenemos tiempo</a:t>
            </a:r>
            <a:endParaRPr lang="es-ES" sz="2800" dirty="0">
              <a:effectLst>
                <a:outerShdw blurRad="38100" dist="38100" dir="2700000" algn="tl">
                  <a:srgbClr val="000000">
                    <a:alpha val="43137"/>
                  </a:srgbClr>
                </a:outerShdw>
              </a:effectLst>
            </a:endParaRPr>
          </a:p>
        </p:txBody>
      </p:sp>
    </p:spTree>
  </p:cSld>
  <p:clrMapOvr>
    <a:masterClrMapping/>
  </p:clrMapOvr>
  <p:transition advTm="18000">
    <p:sndAc>
      <p:stSnd>
        <p:snd r:embed="rId2" name="clon- tema de jad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1"/>
            <a:ext cx="9173029" cy="6850743"/>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dondear rectángulo de esquina diagonal"/>
          <p:cNvSpPr/>
          <p:nvPr/>
        </p:nvSpPr>
        <p:spPr>
          <a:xfrm flipH="1">
            <a:off x="4500562" y="3929066"/>
            <a:ext cx="4214842" cy="2643206"/>
          </a:xfrm>
          <a:prstGeom prst="round2DiagRect">
            <a:avLst>
              <a:gd name="adj1" fmla="val 32591"/>
              <a:gd name="adj2" fmla="val 0"/>
            </a:avLst>
          </a:prstGeom>
          <a:blipFill>
            <a:blip r:embed="rId2"/>
            <a:stretch>
              <a:fillRect/>
            </a:stretch>
          </a:blipFill>
          <a:ln w="7620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dondear rectángulo de esquina diagonal"/>
          <p:cNvSpPr/>
          <p:nvPr/>
        </p:nvSpPr>
        <p:spPr>
          <a:xfrm>
            <a:off x="214282" y="3929066"/>
            <a:ext cx="4214842" cy="2643206"/>
          </a:xfrm>
          <a:prstGeom prst="round2DiagRect">
            <a:avLst>
              <a:gd name="adj1" fmla="val 32591"/>
              <a:gd name="adj2" fmla="val 0"/>
            </a:avLst>
          </a:prstGeom>
          <a:blipFill>
            <a:blip r:embed="rId3"/>
            <a:stretch>
              <a:fillRect/>
            </a:stretch>
          </a:blipFill>
          <a:ln w="7620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285720" y="1357298"/>
            <a:ext cx="4143404" cy="2428892"/>
          </a:xfrm>
          <a:prstGeom prst="round2DiagRect">
            <a:avLst>
              <a:gd name="adj1" fmla="val 32591"/>
              <a:gd name="adj2" fmla="val 0"/>
            </a:avLst>
          </a:prstGeom>
          <a:blipFill>
            <a:blip r:embed="rId4"/>
            <a:stretch>
              <a:fillRect/>
            </a:stretch>
          </a:blipFill>
          <a:ln w="7620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a:off x="4500562" y="1357298"/>
            <a:ext cx="4286280" cy="2428892"/>
          </a:xfrm>
          <a:prstGeom prst="round2DiagRect">
            <a:avLst>
              <a:gd name="adj1" fmla="val 32591"/>
              <a:gd name="adj2" fmla="val 0"/>
            </a:avLst>
          </a:prstGeom>
          <a:blipFill>
            <a:blip r:embed="rId5"/>
            <a:stretch>
              <a:fillRect/>
            </a:stretch>
          </a:blipFill>
          <a:ln w="7620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0" y="214290"/>
            <a:ext cx="8707705" cy="1077218"/>
          </a:xfrm>
          <a:prstGeom prst="rect">
            <a:avLst/>
          </a:prstGeom>
          <a:noFill/>
        </p:spPr>
        <p:txBody>
          <a:bodyPr wrap="none" rtlCol="0">
            <a:spAutoFit/>
            <a:scene3d>
              <a:camera prst="orthographicFront"/>
              <a:lightRig rig="threePt" dir="t"/>
            </a:scene3d>
            <a:sp3d extrusionH="57150">
              <a:bevelT h="25400" prst="softRound"/>
            </a:sp3d>
          </a:bodyPr>
          <a:lstStyle/>
          <a:p>
            <a:pPr algn="ctr"/>
            <a:r>
              <a:rPr lang="es-ES" sz="3200" dirty="0" smtClean="0">
                <a:ln>
                  <a:solidFill>
                    <a:schemeClr val="tx2">
                      <a:lumMod val="75000"/>
                    </a:schemeClr>
                  </a:solidFill>
                </a:ln>
                <a:blipFill>
                  <a:blip r:embed="rId6"/>
                  <a:stretch>
                    <a:fillRect/>
                  </a:stretch>
                </a:blipFill>
                <a:effectLst>
                  <a:outerShdw blurRad="38100" dist="38100" dir="2700000" algn="tl">
                    <a:srgbClr val="000000">
                      <a:alpha val="43137"/>
                    </a:srgbClr>
                  </a:outerShdw>
                </a:effectLst>
                <a:latin typeface="Matura MT Script Capitals" pitchFamily="66" charset="0"/>
              </a:rPr>
              <a:t>Escenas de las películas </a:t>
            </a:r>
          </a:p>
          <a:p>
            <a:pPr algn="ctr"/>
            <a:r>
              <a:rPr lang="es-ES" sz="3200" dirty="0" smtClean="0">
                <a:ln>
                  <a:solidFill>
                    <a:schemeClr val="tx2">
                      <a:lumMod val="75000"/>
                    </a:schemeClr>
                  </a:solidFill>
                </a:ln>
                <a:blipFill>
                  <a:blip r:embed="rId6"/>
                  <a:stretch>
                    <a:fillRect/>
                  </a:stretch>
                </a:blipFill>
                <a:effectLst>
                  <a:outerShdw blurRad="38100" dist="38100" dir="2700000" algn="tl">
                    <a:srgbClr val="000000">
                      <a:alpha val="43137"/>
                    </a:srgbClr>
                  </a:outerShdw>
                </a:effectLst>
                <a:latin typeface="Matura MT Script Capitals" pitchFamily="66" charset="0"/>
              </a:rPr>
              <a:t> “</a:t>
            </a:r>
            <a:r>
              <a:rPr lang="es-ES" sz="3200" dirty="0" err="1" smtClean="0">
                <a:ln>
                  <a:solidFill>
                    <a:schemeClr val="tx2">
                      <a:lumMod val="75000"/>
                    </a:schemeClr>
                  </a:solidFill>
                </a:ln>
                <a:blipFill>
                  <a:blip r:embed="rId6"/>
                  <a:stretch>
                    <a:fillRect/>
                  </a:stretch>
                </a:blipFill>
                <a:effectLst>
                  <a:outerShdw blurRad="38100" dist="38100" dir="2700000" algn="tl">
                    <a:srgbClr val="000000">
                      <a:alpha val="43137"/>
                    </a:srgbClr>
                  </a:outerShdw>
                </a:effectLst>
                <a:latin typeface="Matura MT Script Capitals" pitchFamily="66" charset="0"/>
              </a:rPr>
              <a:t>Laurence</a:t>
            </a:r>
            <a:r>
              <a:rPr lang="es-ES" sz="3200" dirty="0" smtClean="0">
                <a:ln>
                  <a:solidFill>
                    <a:schemeClr val="tx2">
                      <a:lumMod val="75000"/>
                    </a:schemeClr>
                  </a:solidFill>
                </a:ln>
                <a:blipFill>
                  <a:blip r:embed="rId6"/>
                  <a:stretch>
                    <a:fillRect/>
                  </a:stretch>
                </a:blipFill>
                <a:effectLst>
                  <a:outerShdw blurRad="38100" dist="38100" dir="2700000" algn="tl">
                    <a:srgbClr val="000000">
                      <a:alpha val="43137"/>
                    </a:srgbClr>
                  </a:outerShdw>
                </a:effectLst>
                <a:latin typeface="Matura MT Script Capitals" pitchFamily="66" charset="0"/>
              </a:rPr>
              <a:t> de Arabia “ y “ El paciente  inglés”</a:t>
            </a:r>
            <a:endParaRPr lang="es-ES" sz="3200" dirty="0">
              <a:ln>
                <a:solidFill>
                  <a:schemeClr val="tx2">
                    <a:lumMod val="75000"/>
                  </a:schemeClr>
                </a:solidFill>
              </a:ln>
              <a:blipFill>
                <a:blip r:embed="rId6"/>
                <a:stretch>
                  <a:fillRect/>
                </a:stretch>
              </a:blip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0-#ppt_w/2"/>
                                          </p:val>
                                        </p:tav>
                                        <p:tav tm="100000">
                                          <p:val>
                                            <p:strVal val="#ppt_x"/>
                                          </p:val>
                                        </p:tav>
                                      </p:tavLst>
                                    </p:anim>
                                    <p:anim calcmode="lin" valueType="num">
                                      <p:cBhvr additive="base">
                                        <p:cTn id="16" dur="3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1+#ppt_w/2"/>
                                          </p:val>
                                        </p:tav>
                                        <p:tav tm="100000">
                                          <p:val>
                                            <p:strVal val="#ppt_x"/>
                                          </p:val>
                                        </p:tav>
                                      </p:tavLst>
                                    </p:anim>
                                    <p:anim calcmode="lin" valueType="num">
                                      <p:cBhvr additive="base">
                                        <p:cTn id="20" dur="30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3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tel jornada - copia.jpg"/>
          <p:cNvPicPr>
            <a:picLocks noChangeAspect="1"/>
          </p:cNvPicPr>
          <p:nvPr/>
        </p:nvPicPr>
        <p:blipFill>
          <a:blip r:embed="rId2"/>
          <a:stretch>
            <a:fillRect/>
          </a:stretch>
        </p:blipFill>
        <p:spPr>
          <a:xfrm>
            <a:off x="0" y="49897"/>
            <a:ext cx="9144000" cy="6758205"/>
          </a:xfrm>
          <a:prstGeom prst="rect">
            <a:avLst/>
          </a:prstGeom>
        </p:spPr>
      </p:pic>
      <p:sp>
        <p:nvSpPr>
          <p:cNvPr id="5" name="4 Rectángulo"/>
          <p:cNvSpPr/>
          <p:nvPr/>
        </p:nvSpPr>
        <p:spPr>
          <a:xfrm>
            <a:off x="285720" y="214290"/>
            <a:ext cx="8643998" cy="6429420"/>
          </a:xfrm>
          <a:prstGeom prst="rect">
            <a:avLst/>
          </a:prstGeom>
          <a:solidFill>
            <a:srgbClr val="7030A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artel jornada - copia.jpg"/>
          <p:cNvPicPr>
            <a:picLocks noChangeAspect="1"/>
          </p:cNvPicPr>
          <p:nvPr/>
        </p:nvPicPr>
        <p:blipFill>
          <a:blip r:embed="rId2"/>
          <a:stretch>
            <a:fillRect/>
          </a:stretch>
        </p:blipFill>
        <p:spPr>
          <a:xfrm>
            <a:off x="500034" y="419274"/>
            <a:ext cx="8286808" cy="5966270"/>
          </a:xfrm>
          <a:prstGeom prst="rect">
            <a:avLst/>
          </a:prstGeom>
        </p:spPr>
      </p:pic>
      <p:sp>
        <p:nvSpPr>
          <p:cNvPr id="7" name="6 CuadroTexto"/>
          <p:cNvSpPr txBox="1"/>
          <p:nvPr/>
        </p:nvSpPr>
        <p:spPr>
          <a:xfrm>
            <a:off x="2643174" y="5929330"/>
            <a:ext cx="2975495" cy="400110"/>
          </a:xfrm>
          <a:prstGeom prst="rect">
            <a:avLst/>
          </a:prstGeom>
          <a:noFill/>
        </p:spPr>
        <p:txBody>
          <a:bodyPr wrap="none" rtlCol="0">
            <a:spAutoFit/>
          </a:bodyPr>
          <a:lstStyle/>
          <a:p>
            <a:r>
              <a:rPr lang="es-ES" sz="2000" dirty="0" smtClean="0">
                <a:solidFill>
                  <a:srgbClr val="FFFF00"/>
                </a:solidFill>
                <a:effectLst>
                  <a:outerShdw blurRad="38100" dist="38100" dir="2700000" algn="tl">
                    <a:srgbClr val="000000">
                      <a:alpha val="43137"/>
                    </a:srgbClr>
                  </a:outerShdw>
                </a:effectLst>
              </a:rPr>
              <a:t>Francisco del Olmo-Jazmín</a:t>
            </a:r>
            <a:endParaRPr lang="es-ES" sz="2000" dirty="0">
              <a:solidFill>
                <a:srgbClr val="FFFF00"/>
              </a:solidFill>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3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style.rotation</p:attrName>
                                        </p:attrNameLst>
                                      </p:cBhvr>
                                      <p:tavLst>
                                        <p:tav tm="0">
                                          <p:val>
                                            <p:fltVal val="720"/>
                                          </p:val>
                                        </p:tav>
                                        <p:tav tm="100000">
                                          <p:val>
                                            <p:fltVal val="0"/>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sierto-del-sahara-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desierto-del-sahara-milespowerpoints.com</Template>
  <TotalTime>0</TotalTime>
  <Words>1301</Words>
  <Application>Microsoft Office PowerPoint</Application>
  <PresentationFormat>Presentación en pantalla (4:3)</PresentationFormat>
  <Paragraphs>97</Paragraphs>
  <Slides>63</Slides>
  <Notes>2</Notes>
  <HiddenSlides>0</HiddenSlides>
  <MMClips>0</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desierto-del-sahara-milespowerpoints.com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2012-05-15T21:55:06Z</dcterms:created>
  <dcterms:modified xsi:type="dcterms:W3CDTF">2012-05-15T21:56:45Z</dcterms:modified>
</cp:coreProperties>
</file>