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8"/>
  </p:notesMasterIdLst>
  <p:sldIdLst>
    <p:sldId id="404" r:id="rId3"/>
    <p:sldId id="405" r:id="rId4"/>
    <p:sldId id="383" r:id="rId5"/>
    <p:sldId id="418" r:id="rId6"/>
    <p:sldId id="258" r:id="rId7"/>
    <p:sldId id="256" r:id="rId8"/>
    <p:sldId id="257" r:id="rId9"/>
    <p:sldId id="378" r:id="rId10"/>
    <p:sldId id="379" r:id="rId11"/>
    <p:sldId id="262" r:id="rId12"/>
    <p:sldId id="400" r:id="rId13"/>
    <p:sldId id="402" r:id="rId14"/>
    <p:sldId id="319" r:id="rId15"/>
    <p:sldId id="399" r:id="rId16"/>
    <p:sldId id="263" r:id="rId17"/>
    <p:sldId id="380" r:id="rId18"/>
    <p:sldId id="381" r:id="rId19"/>
    <p:sldId id="382" r:id="rId20"/>
    <p:sldId id="264" r:id="rId21"/>
    <p:sldId id="321" r:id="rId22"/>
    <p:sldId id="265" r:id="rId23"/>
    <p:sldId id="275" r:id="rId24"/>
    <p:sldId id="385" r:id="rId25"/>
    <p:sldId id="268" r:id="rId26"/>
    <p:sldId id="407" r:id="rId27"/>
    <p:sldId id="273" r:id="rId28"/>
    <p:sldId id="393" r:id="rId29"/>
    <p:sldId id="297" r:id="rId30"/>
    <p:sldId id="387" r:id="rId31"/>
    <p:sldId id="271" r:id="rId32"/>
    <p:sldId id="408" r:id="rId33"/>
    <p:sldId id="302" r:id="rId34"/>
    <p:sldId id="409" r:id="rId35"/>
    <p:sldId id="411" r:id="rId36"/>
    <p:sldId id="410" r:id="rId37"/>
    <p:sldId id="412" r:id="rId38"/>
    <p:sldId id="388" r:id="rId39"/>
    <p:sldId id="389" r:id="rId40"/>
    <p:sldId id="390" r:id="rId41"/>
    <p:sldId id="413" r:id="rId42"/>
    <p:sldId id="394" r:id="rId43"/>
    <p:sldId id="308" r:id="rId44"/>
    <p:sldId id="306" r:id="rId45"/>
    <p:sldId id="395" r:id="rId46"/>
    <p:sldId id="396" r:id="rId47"/>
    <p:sldId id="300" r:id="rId48"/>
    <p:sldId id="320" r:id="rId49"/>
    <p:sldId id="397" r:id="rId50"/>
    <p:sldId id="299" r:id="rId51"/>
    <p:sldId id="414" r:id="rId52"/>
    <p:sldId id="296" r:id="rId53"/>
    <p:sldId id="415" r:id="rId54"/>
    <p:sldId id="392" r:id="rId55"/>
    <p:sldId id="276" r:id="rId56"/>
    <p:sldId id="317" r:id="rId57"/>
    <p:sldId id="416" r:id="rId58"/>
    <p:sldId id="417" r:id="rId59"/>
    <p:sldId id="401" r:id="rId60"/>
    <p:sldId id="294" r:id="rId61"/>
    <p:sldId id="295" r:id="rId62"/>
    <p:sldId id="277" r:id="rId63"/>
    <p:sldId id="267" r:id="rId64"/>
    <p:sldId id="391" r:id="rId65"/>
    <p:sldId id="406" r:id="rId66"/>
    <p:sldId id="403" r:id="rId67"/>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mLfjdfTj0RGc55tautQcDA==" hashData="AJPSy29YRbrGKOGNWwDcttkvIZ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83" autoAdjust="0"/>
    <p:restoredTop sz="94660"/>
  </p:normalViewPr>
  <p:slideViewPr>
    <p:cSldViewPr>
      <p:cViewPr>
        <p:scale>
          <a:sx n="60" d="100"/>
          <a:sy n="60" d="100"/>
        </p:scale>
        <p:origin x="-719" y="-48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CECA7D-F16E-4A13-9038-3416294C47A5}" type="datetimeFigureOut">
              <a:rPr lang="es-ES" smtClean="0"/>
              <a:pPr/>
              <a:t>07/03/2023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3EEB68-3F0D-46D7-A0F8-52B1B5F9DAF4}" type="slidenum">
              <a:rPr lang="es-ES" smtClean="0"/>
              <a:pPr/>
              <a:t>‹Nº›</a:t>
            </a:fld>
            <a:endParaRPr lang="es-ES"/>
          </a:p>
        </p:txBody>
      </p:sp>
    </p:spTree>
    <p:extLst>
      <p:ext uri="{BB962C8B-B14F-4D97-AF65-F5344CB8AC3E}">
        <p14:creationId xmlns:p14="http://schemas.microsoft.com/office/powerpoint/2010/main" val="3700419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286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AD28091-6A14-47FB-AF75-51DA30A2C991}" type="slidenum">
              <a:rPr lang="es-ES_tradnl" smtClean="0">
                <a:solidFill>
                  <a:srgbClr val="000000"/>
                </a:solidFill>
                <a:cs typeface="Arial" pitchFamily="34" charset="0"/>
              </a:rPr>
              <a:pPr fontAlgn="base">
                <a:spcBef>
                  <a:spcPct val="0"/>
                </a:spcBef>
                <a:spcAft>
                  <a:spcPct val="0"/>
                </a:spcAft>
                <a:defRPr/>
              </a:pPr>
              <a:t>3</a:t>
            </a:fld>
            <a:endParaRPr lang="es-ES_tradnl" smtClean="0">
              <a:solidFill>
                <a:srgbClr val="000000"/>
              </a:solidFill>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2150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21508" name="3 Marcador de número de diapositiva"/>
          <p:cNvSpPr>
            <a:spLocks noGrp="1"/>
          </p:cNvSpPr>
          <p:nvPr>
            <p:ph type="sldNum" sz="quarter" idx="5"/>
          </p:nvPr>
        </p:nvSpPr>
        <p:spPr bwMode="auto">
          <a:noFill/>
          <a:ln>
            <a:miter lim="800000"/>
            <a:headEnd/>
            <a:tailEnd/>
          </a:ln>
        </p:spPr>
        <p:txBody>
          <a:bodyPr/>
          <a:lstStyle/>
          <a:p>
            <a:fld id="{E6E6AA80-95B8-4DA6-B87D-53A57C8BFF0C}" type="slidenum">
              <a:rPr lang="es-ES" smtClean="0"/>
              <a:pPr/>
              <a:t>9</a:t>
            </a:fld>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B3EEB68-3F0D-46D7-A0F8-52B1B5F9DAF4}" type="slidenum">
              <a:rPr lang="es-ES" smtClean="0"/>
              <a:pPr/>
              <a:t>27</a:t>
            </a:fld>
            <a:endParaRPr lang="es-ES"/>
          </a:p>
        </p:txBody>
      </p:sp>
    </p:spTree>
    <p:extLst>
      <p:ext uri="{BB962C8B-B14F-4D97-AF65-F5344CB8AC3E}">
        <p14:creationId xmlns:p14="http://schemas.microsoft.com/office/powerpoint/2010/main" val="1854516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8370"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altLang="es-ES" smtClean="0"/>
          </a:p>
        </p:txBody>
      </p:sp>
      <p:sp>
        <p:nvSpPr>
          <p:cNvPr id="58371"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89884C0-13A2-42A8-B05D-E148A62DFD6A}" type="slidenum">
              <a:rPr lang="es-ES" altLang="es-ES">
                <a:latin typeface="Arial" charset="0"/>
                <a:cs typeface="Arial" charset="0"/>
              </a:rPr>
              <a:pPr fontAlgn="base">
                <a:spcBef>
                  <a:spcPct val="0"/>
                </a:spcBef>
                <a:spcAft>
                  <a:spcPct val="0"/>
                </a:spcAft>
              </a:pPr>
              <a:t>31</a:t>
            </a:fld>
            <a:endParaRPr lang="es-ES" altLang="es-ES">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296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3131912-C62D-43CF-A735-01B548B07149}" type="slidenum">
              <a:rPr lang="es-ES_tradnl" smtClean="0">
                <a:solidFill>
                  <a:srgbClr val="000000"/>
                </a:solidFill>
                <a:cs typeface="Arial" pitchFamily="34" charset="0"/>
              </a:rPr>
              <a:pPr fontAlgn="base">
                <a:spcBef>
                  <a:spcPct val="0"/>
                </a:spcBef>
                <a:spcAft>
                  <a:spcPct val="0"/>
                </a:spcAft>
                <a:defRPr/>
              </a:pPr>
              <a:t>63</a:t>
            </a:fld>
            <a:endParaRPr lang="es-ES_tradnl" smtClean="0">
              <a:solidFill>
                <a:srgbClr val="000000"/>
              </a:solidFill>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4C76E2-028A-4519-9DD6-0815423E43CF}" type="datetimeFigureOut">
              <a:rPr lang="es-ES"/>
              <a:pPr/>
              <a:t>07/03/2023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1CF5846-49F1-4048-BD8B-C3666EBD999C}"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06017E1-957D-42B6-8B4E-650C40E34B84}" type="datetimeFigureOut">
              <a:rPr lang="es-ES"/>
              <a:pPr/>
              <a:t>07/03/2023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E35F924-9BA8-4E18-A857-3FBF4A3B87DC}"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470A957-E5D3-4A77-B12B-2A84C5510697}" type="datetimeFigureOut">
              <a:rPr lang="es-ES"/>
              <a:pPr/>
              <a:t>07/03/2023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8E9DBD5-8B1C-47B5-AE5D-F0360822B979}"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0E7E80E9-58EA-404E-9C40-1252DC74F9A4}" type="datetimeFigureOut">
              <a:rPr lang="es-ES"/>
              <a:pPr/>
              <a:t>07/03/2023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B8EEA04-72E1-4A5F-ABE4-081F040FCA4A}"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866"/>
            <a:ext cx="8229600" cy="9525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709D8AC-55FC-4A4D-888B-1C25F56AF882}" type="datetimeFigureOut">
              <a:rPr lang="es-ES"/>
              <a:pPr/>
              <a:t>07/03/2023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B9000D4D-FA91-4618-8D99-1F90DBEDF306}"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AD70A766-7121-416E-87EC-7B5889CBBE83}" type="datetimeFigureOut">
              <a:rPr lang="es-ES"/>
              <a:pPr/>
              <a:t>07/03/2023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848448A4-0D1F-4B43-850B-BC7C6EEF9C14}"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112C9321-4D09-45D9-B5D0-1A53DE09510C}" type="datetimeFigureOut">
              <a:rPr lang="es-ES"/>
              <a:pPr/>
              <a:t>07/03/2023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1345BF3F-04F4-4350-A2DD-D78803682097}"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195919"/>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E2D796C-2438-4048-B493-7D4F064F295B}" type="datetimeFigureOut">
              <a:rPr lang="es-ES"/>
              <a:pPr/>
              <a:t>07/03/2023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9C730C1-43FF-4CB5-BE55-F028886DB6EB}"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3"/>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AD342E9-637E-4682-AF54-1DEC278B2882}" type="datetimeFigureOut">
              <a:rPr lang="es-ES"/>
              <a:pPr/>
              <a:t>07/03/2023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F9AD77F3-DD83-4AF8-8B6D-55B97A3F8AF0}"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81BFCCA-AE03-48D0-B1E1-9DC15A4E31C3}" type="datetimeFigureOut">
              <a:rPr lang="es-ES"/>
              <a:pPr/>
              <a:t>07/03/2023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B6888FB-90FA-42DF-BF79-E637EF01BB17}"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71979"/>
            <a:ext cx="2057400" cy="36565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71979"/>
            <a:ext cx="6019800" cy="36565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F630808-F6C7-4EC6-8D7F-13EA91AD5D56}" type="datetimeFigureOut">
              <a:rPr lang="es-ES"/>
              <a:pPr/>
              <a:t>07/03/2023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BEE1C21-9C2F-4628-9AF6-4D5FD4B7A092}" type="slidenum">
              <a:rPr lang="es-ES"/>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896464576"/>
      </p:ext>
    </p:extLst>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2"/>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1"/>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F9C01D2E-2732-425A-BEE2-DD58B9159134}" type="datetimeFigureOut">
              <a:rPr lang="es-ES"/>
              <a:pPr/>
              <a:t>07/03/2023</a:t>
            </a:fld>
            <a:endParaRPr lang="es-ES"/>
          </a:p>
        </p:txBody>
      </p:sp>
      <p:sp>
        <p:nvSpPr>
          <p:cNvPr id="5" name="4 Marcador de pie de página"/>
          <p:cNvSpPr>
            <a:spLocks noGrp="1"/>
          </p:cNvSpPr>
          <p:nvPr>
            <p:ph type="ftr" sz="quarter" idx="3"/>
          </p:nvPr>
        </p:nvSpPr>
        <p:spPr>
          <a:xfrm>
            <a:off x="3124200" y="5296961"/>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1"/>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9C829A6-3541-4495-BF05-95ED7E5011E2}"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vicentejesusmota.blogspot.com.es/" TargetMode="External"/><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jpeg"/><Relationship Id="rId7" Type="http://schemas.openxmlformats.org/officeDocument/2006/relationships/image" Target="../media/image25.jpeg"/><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hyperlink" Target="http://vicentejesusmota.blogspot.com.es/" TargetMode="Externa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 Id="rId4" Type="http://schemas.openxmlformats.org/officeDocument/2006/relationships/image" Target="../media/image59.jpeg"/></Relationships>
</file>

<file path=ppt/slides/_rels/slide46.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61.jpeg"/><Relationship Id="rId7" Type="http://schemas.openxmlformats.org/officeDocument/2006/relationships/image" Target="../media/image64.jpeg"/><Relationship Id="rId2" Type="http://schemas.openxmlformats.org/officeDocument/2006/relationships/image" Target="../media/image60.jpeg"/><Relationship Id="rId1" Type="http://schemas.openxmlformats.org/officeDocument/2006/relationships/slideLayout" Target="../slideLayouts/slideLayout1.xml"/><Relationship Id="rId6" Type="http://schemas.openxmlformats.org/officeDocument/2006/relationships/image" Target="../media/image63.jpeg"/><Relationship Id="rId11" Type="http://schemas.openxmlformats.org/officeDocument/2006/relationships/image" Target="../media/image68.jpeg"/><Relationship Id="rId5" Type="http://schemas.openxmlformats.org/officeDocument/2006/relationships/hyperlink" Target="http://vicentejesusmota.blogspot.com.es/" TargetMode="External"/><Relationship Id="rId10" Type="http://schemas.openxmlformats.org/officeDocument/2006/relationships/image" Target="../media/image67.jpeg"/><Relationship Id="rId4" Type="http://schemas.openxmlformats.org/officeDocument/2006/relationships/image" Target="../media/image62.jpeg"/><Relationship Id="rId9" Type="http://schemas.openxmlformats.org/officeDocument/2006/relationships/image" Target="../media/image66.jpeg"/></Relationships>
</file>

<file path=ppt/slides/_rels/slide4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 Id="rId4" Type="http://schemas.openxmlformats.org/officeDocument/2006/relationships/image" Target="../media/image76.jpeg"/></Relationships>
</file>

<file path=ppt/slides/_rels/slide5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https://vk.com/mispps" TargetMode="External"/><Relationship Id="rId3" Type="http://schemas.openxmlformats.org/officeDocument/2006/relationships/image" Target="../media/image88.png"/><Relationship Id="rId7" Type="http://schemas.openxmlformats.org/officeDocument/2006/relationships/hyperlink" Target="https://www.facebook.com/mispps" TargetMode="External"/><Relationship Id="rId12" Type="http://schemas.openxmlformats.org/officeDocument/2006/relationships/image" Target="../media/image9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0.png"/><Relationship Id="rId11" Type="http://schemas.openxmlformats.org/officeDocument/2006/relationships/hyperlink" Target="https://plus.google.com/+Mispps/" TargetMode="External"/><Relationship Id="rId5" Type="http://schemas.openxmlformats.org/officeDocument/2006/relationships/image" Target="../media/image89.png"/><Relationship Id="rId10" Type="http://schemas.openxmlformats.org/officeDocument/2006/relationships/image" Target="../media/image9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1043608" y="137198"/>
            <a:ext cx="7416800" cy="1019528"/>
          </a:xfrm>
          <a:prstGeom prst="rect">
            <a:avLst/>
          </a:prstGeom>
        </p:spPr>
        <p:txBody>
          <a:bodyPr wrap="none" lIns="91435" tIns="45717" rIns="91435" bIns="45717" fromWordArt="1">
            <a:prstTxWarp prst="textTriangle">
              <a:avLst>
                <a:gd name="adj" fmla="val 49306"/>
              </a:avLst>
            </a:prstTxWarp>
            <a:scene3d>
              <a:camera prst="legacyObliqueTopLeft"/>
              <a:lightRig rig="legacyNormal3" dir="r"/>
            </a:scene3d>
            <a:sp3d extrusionH="201600" prstMaterial="legacyMatte">
              <a:bevelT w="38100" h="38100" prst="angle"/>
              <a:extrusionClr>
                <a:srgbClr val="0066CC"/>
              </a:extrusionClr>
            </a:sp3d>
          </a:bodyPr>
          <a:lstStyle/>
          <a:p>
            <a:pPr algn="ct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Rosaleda del Parque Oeste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16388" name="WordArt 4"/>
          <p:cNvSpPr>
            <a:spLocks noChangeArrowheads="1" noChangeShapeType="1" noTextEdit="1"/>
          </p:cNvSpPr>
          <p:nvPr/>
        </p:nvSpPr>
        <p:spPr bwMode="auto">
          <a:xfrm>
            <a:off x="1043611" y="1417342"/>
            <a:ext cx="7345363" cy="799041"/>
          </a:xfrm>
          <a:prstGeom prst="rect">
            <a:avLst/>
          </a:prstGeom>
        </p:spPr>
        <p:txBody>
          <a:bodyPr wrap="none" lIns="91435" tIns="45717" rIns="91435" bIns="45717" fromWordArt="1">
            <a:prstTxWarp prst="textInflate">
              <a:avLst>
                <a:gd name="adj" fmla="val 13634"/>
              </a:avLst>
            </a:prstTxWarp>
            <a:scene3d>
              <a:camera prst="orthographicFront"/>
              <a:lightRig rig="threePt" dir="t"/>
            </a:scene3d>
            <a:sp3d extrusionH="57150">
              <a:bevelT w="82550" h="38100" prst="coolSlant"/>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16389" name="WordArt 5"/>
          <p:cNvSpPr>
            <a:spLocks noChangeArrowheads="1" noChangeShapeType="1" noTextEdit="1"/>
          </p:cNvSpPr>
          <p:nvPr/>
        </p:nvSpPr>
        <p:spPr bwMode="auto">
          <a:xfrm>
            <a:off x="611560" y="2617473"/>
            <a:ext cx="8064500" cy="719667"/>
          </a:xfrm>
          <a:prstGeom prst="rect">
            <a:avLst/>
          </a:prstGeom>
        </p:spPr>
        <p:txBody>
          <a:bodyPr wrap="none" lIns="91435" tIns="45717" rIns="91435" bIns="45717" fromWordArt="1">
            <a:prstTxWarp prst="textFadeUp">
              <a:avLst>
                <a:gd name="adj" fmla="val 5273"/>
              </a:avLst>
            </a:prstTxWarp>
            <a:scene3d>
              <a:camera prst="orthographicFront"/>
              <a:lightRig rig="threePt" dir="t"/>
            </a:scene3d>
            <a:sp3d extrusionH="57150">
              <a:bevelT w="82550" h="38100" prst="coolSlant"/>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16390" name="WordArt 6"/>
          <p:cNvSpPr>
            <a:spLocks noChangeArrowheads="1" noChangeShapeType="1" noTextEdit="1"/>
          </p:cNvSpPr>
          <p:nvPr/>
        </p:nvSpPr>
        <p:spPr bwMode="auto">
          <a:xfrm>
            <a:off x="1547667" y="3817607"/>
            <a:ext cx="6048671" cy="671354"/>
          </a:xfrm>
          <a:prstGeom prst="rect">
            <a:avLst/>
          </a:prstGeom>
        </p:spPr>
        <p:txBody>
          <a:bodyPr wrap="none" lIns="91435" tIns="45717" rIns="91435" bIns="45717"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45" y="4697706"/>
            <a:ext cx="3240087" cy="655702"/>
          </a:xfrm>
          <a:prstGeom prst="rect">
            <a:avLst/>
          </a:prstGeom>
        </p:spPr>
        <p:txBody>
          <a:bodyPr wrap="none" lIns="91435" tIns="45717" rIns="91435" bIns="45717"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200" kern="10" dirty="0" smtClean="0">
                <a:ln w="9525">
                  <a:noFill/>
                  <a:round/>
                  <a:headEnd/>
                  <a:tailEnd/>
                </a:ln>
                <a:solidFill>
                  <a:srgbClr val="FFFFFF"/>
                </a:solidFill>
                <a:effectLst>
                  <a:prstShdw prst="shdw17" dist="17961" dir="13500000">
                    <a:srgbClr val="999999"/>
                  </a:prstShdw>
                </a:effectLst>
                <a:latin typeface="High Tower Text"/>
              </a:rPr>
              <a:t> Automático </a:t>
            </a:r>
            <a:endParaRPr lang="es-ES" sz="3200" kern="10" dirty="0">
              <a:ln w="9525">
                <a:noFill/>
                <a:round/>
                <a:headEnd/>
                <a:tailEnd/>
              </a:ln>
              <a:solidFill>
                <a:srgbClr val="FFFFFF"/>
              </a:solidFill>
              <a:effectLst>
                <a:prstShdw prst="shdw17" dist="17961" dir="13500000">
                  <a:srgbClr val="999999"/>
                </a:prstShdw>
              </a:effectLst>
              <a:latin typeface="High Tower Text"/>
            </a:endParaRPr>
          </a:p>
        </p:txBody>
      </p:sp>
    </p:spTree>
    <p:extLst>
      <p:ext uri="{BB962C8B-B14F-4D97-AF65-F5344CB8AC3E}">
        <p14:creationId xmlns:p14="http://schemas.microsoft.com/office/powerpoint/2010/main" val="3117083975"/>
      </p:ext>
    </p:extLst>
  </p:cSld>
  <p:clrMapOvr>
    <a:masterClrMapping/>
  </p:clrMapOvr>
  <p:transition spd="slow" advTm="1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928662" y="193206"/>
            <a:ext cx="6929486" cy="824091"/>
          </a:xfrm>
          <a:prstGeom prst="rect">
            <a:avLst/>
          </a:prstGeom>
          <a:noFill/>
        </p:spPr>
        <p:txBody>
          <a:bodyPr wrap="none" lIns="91436" tIns="45718" rIns="91436" bIns="45718">
            <a:prstTxWarp prst="textChevron">
              <a:avLst/>
            </a:prstTxWarp>
            <a:spAutoFit/>
            <a:scene3d>
              <a:camera prst="orthographicFront">
                <a:rot lat="0" lon="0" rev="0"/>
              </a:camera>
              <a:lightRig rig="contrasting" dir="t">
                <a:rot lat="0" lon="0" rev="4500000"/>
              </a:lightRig>
            </a:scene3d>
            <a:sp3d extrusionH="57150" contourW="6350" prstMaterial="metal">
              <a:bevelT w="127000" h="31750" prst="angle"/>
              <a:contourClr>
                <a:schemeClr val="accent1">
                  <a:shade val="75000"/>
                </a:schemeClr>
              </a:contourClr>
            </a:sp3d>
          </a:bodyPr>
          <a:lstStyle/>
          <a:p>
            <a:pPr algn="ctr" fontAlgn="auto">
              <a:spcBef>
                <a:spcPts val="0"/>
              </a:spcBef>
              <a:spcAft>
                <a:spcPts val="0"/>
              </a:spcAft>
              <a:defRPr/>
            </a:pPr>
            <a:r>
              <a:rPr lang="es-E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cs typeface="+mn-cs"/>
              </a:rPr>
              <a:t> </a:t>
            </a:r>
            <a:r>
              <a:rPr lang="es-E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cs typeface="+mn-cs"/>
              </a:rPr>
              <a:t> </a:t>
            </a:r>
            <a:r>
              <a:rPr lang="es-E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Lucida Bright" pitchFamily="18" charset="0"/>
                <a:cs typeface="+mn-cs"/>
              </a:rPr>
              <a:t>rosaleda del parque oeste de </a:t>
            </a:r>
            <a:r>
              <a:rPr lang="es-ES" sz="5400" b="1" cap="all"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Lucida Bright" pitchFamily="18" charset="0"/>
                <a:cs typeface="+mn-cs"/>
              </a:rPr>
              <a:t>madrid</a:t>
            </a:r>
            <a:r>
              <a:rPr lang="es-E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Lucida Bright" pitchFamily="18" charset="0"/>
                <a:cs typeface="+mn-cs"/>
              </a:rPr>
              <a:t>  </a:t>
            </a:r>
            <a:endParaRPr lang="es-E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Lucida Bright" pitchFamily="18" charset="0"/>
              <a:cs typeface="+mn-cs"/>
            </a:endParaRPr>
          </a:p>
        </p:txBody>
      </p:sp>
      <p:sp>
        <p:nvSpPr>
          <p:cNvPr id="4" name="3 CuadroTexto"/>
          <p:cNvSpPr txBox="1"/>
          <p:nvPr/>
        </p:nvSpPr>
        <p:spPr>
          <a:xfrm>
            <a:off x="428596" y="1428740"/>
            <a:ext cx="8429684" cy="1323439"/>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Los Jardines de La Rosaleda de Madrid están abiertos todo el año —sí, todos los días—, desde las 10 de la mañana y hasta las 8 de la noche. Se accede por la calle de la Rosaleda, en pleno Parque del Oeste.</a:t>
            </a:r>
            <a:endParaRPr lang="es-ES" sz="20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28596" y="3000376"/>
            <a:ext cx="8358246" cy="2246769"/>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A La Rosaleda se la conoce también como Jardín de Ramón Ortiz, porque fue su artífice. Era el jardinero mayor del Ayuntamiento de Madrid y recibió el encargo de crear este rincón maravilloso, en pleno distrito de Moncloa, en 1956. Era casi una metáfora de justicia poética, porque aquí, hasta principios del siglo XX, lo que había era el mayor </a:t>
            </a:r>
          </a:p>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vertedero de basura de Madrid.</a:t>
            </a:r>
            <a:endParaRPr lang="es-ES" sz="20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extLst>
      <p:ext uri="{BB962C8B-B14F-4D97-AF65-F5344CB8AC3E}">
        <p14:creationId xmlns:p14="http://schemas.microsoft.com/office/powerpoint/2010/main" val="2905058155"/>
      </p:ext>
    </p:extLst>
  </p:cSld>
  <p:clrMapOvr>
    <a:masterClrMapping/>
  </p:clrMapOvr>
  <mc:AlternateContent xmlns:mc="http://schemas.openxmlformats.org/markup-compatibility/2006">
    <mc:Choice xmlns:p14="http://schemas.microsoft.com/office/powerpoint/2010/main" Requires="p14">
      <p:transition spd="slow" p14:dur="2500" advTm="55000">
        <p14:vortex dir="r"/>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203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Grp="1" noChangeAspect="1"/>
          </p:cNvPicPr>
          <p:nvPr isPhoto="1"/>
        </p:nvPicPr>
        <p:blipFill>
          <a:blip r:embed="rId4"/>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79400" h="139700" prst="softRound"/>
          </a:sp3d>
        </p:spPr>
      </p:pic>
      <p:sp>
        <p:nvSpPr>
          <p:cNvPr id="4" name="3 Triángulo rectángulo"/>
          <p:cNvSpPr/>
          <p:nvPr/>
        </p:nvSpPr>
        <p:spPr>
          <a:xfrm flipH="1" flipV="1">
            <a:off x="0" y="0"/>
            <a:ext cx="9144000" cy="300037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3175" y="2843213"/>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a:off x="2" y="2714624"/>
            <a:ext cx="9174163" cy="300037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714348" y="1285864"/>
            <a:ext cx="7072362" cy="400110"/>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Acceso a La Rosaleda del Parque del Oeste de Madrid</a:t>
            </a:r>
            <a:endParaRPr lang="es-ES" sz="20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28596" y="4572012"/>
            <a:ext cx="821537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Rosaleda del Parque del Oeste está rodeada y protegida por una valla con rejas, pero es bonita y la entrada, en la calle de la Rosaleda, número 2, con banderas, resulta un poco historiada.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sndAc>
          <p:stSnd loop="1">
            <p:snd r:embed="rId3" name="Variadas.wav"/>
          </p:stSnd>
        </p:sndAc>
      </p:transition>
    </mc:Choice>
    <mc:Fallback>
      <p:transition spd="slow" advTm="26000">
        <p:fade/>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1 Imagen"/>
          <p:cNvPicPr>
            <a:picLocks noChangeAspect="1"/>
          </p:cNvPicPr>
          <p:nvPr/>
        </p:nvPicPr>
        <p:blipFill>
          <a:blip r:embed="rId2"/>
          <a:stretch>
            <a:fillRect/>
          </a:stretch>
        </p:blipFill>
        <p:spPr bwMode="auto">
          <a:xfrm>
            <a:off x="0" y="-1"/>
            <a:ext cx="9143999" cy="5715001"/>
          </a:xfrm>
          <a:prstGeom prst="rect">
            <a:avLst/>
          </a:prstGeom>
          <a:noFill/>
          <a:ln w="9525">
            <a:noFill/>
            <a:miter lim="800000"/>
            <a:headEnd/>
            <a:tailEnd/>
          </a:ln>
          <a:scene3d>
            <a:camera prst="orthographicFront"/>
            <a:lightRig rig="threePt" dir="t"/>
          </a:scene3d>
          <a:sp3d>
            <a:bevelT w="266700" h="139700" prst="softRound"/>
          </a:sp3d>
        </p:spPr>
      </p:pic>
      <p:sp>
        <p:nvSpPr>
          <p:cNvPr id="3" name="2 CuadroTexto"/>
          <p:cNvSpPr txBox="1"/>
          <p:nvPr/>
        </p:nvSpPr>
        <p:spPr>
          <a:xfrm>
            <a:off x="571472" y="4572012"/>
            <a:ext cx="8072494"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Puedes aparcar casi en la misma puerta, porque esa calle tiene muchos sitios, así que el acceso es cómodo.  Justo al lado está el Teleférico, y, de hecho, ves las cabinas pasar cuando paseas entre los rosales.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barn(inVertical)">
                                      <p:cBhvr>
                                        <p:cTn id="7" dur="3000"/>
                                        <p:tgtEl>
                                          <p:spTgt spid="90114"/>
                                        </p:tgtEl>
                                      </p:cBhvr>
                                    </p:animEffect>
                                  </p:childTnLst>
                                </p:cTn>
                              </p:par>
                              <p:par>
                                <p:cTn id="8" presetID="29" presetClass="entr" presetSubtype="0" fill="hold" nodeType="withEffect">
                                  <p:stCondLst>
                                    <p:cond delay="0"/>
                                  </p:stCondLst>
                                  <p:childTnLst>
                                    <p:set>
                                      <p:cBhvr>
                                        <p:cTn id="9" dur="1" fill="hold">
                                          <p:stCondLst>
                                            <p:cond delay="0"/>
                                          </p:stCondLst>
                                        </p:cTn>
                                        <p:tgtEl>
                                          <p:spTgt spid="90114"/>
                                        </p:tgtEl>
                                        <p:attrNameLst>
                                          <p:attrName>style.visibility</p:attrName>
                                        </p:attrNameLst>
                                      </p:cBhvr>
                                      <p:to>
                                        <p:strVal val="visible"/>
                                      </p:to>
                                    </p:set>
                                    <p:anim calcmode="lin" valueType="num">
                                      <p:cBhvr>
                                        <p:cTn id="10" dur="3000" fill="hold"/>
                                        <p:tgtEl>
                                          <p:spTgt spid="90114"/>
                                        </p:tgtEl>
                                        <p:attrNameLst>
                                          <p:attrName>ppt_x</p:attrName>
                                        </p:attrNameLst>
                                      </p:cBhvr>
                                      <p:tavLst>
                                        <p:tav tm="0">
                                          <p:val>
                                            <p:strVal val="#ppt_x-.2"/>
                                          </p:val>
                                        </p:tav>
                                        <p:tav tm="100000">
                                          <p:val>
                                            <p:strVal val="#ppt_x"/>
                                          </p:val>
                                        </p:tav>
                                      </p:tavLst>
                                    </p:anim>
                                    <p:anim calcmode="lin" valueType="num">
                                      <p:cBhvr>
                                        <p:cTn id="11" dur="3000" fill="hold"/>
                                        <p:tgtEl>
                                          <p:spTgt spid="901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901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9400" h="152400" prst="softRound"/>
          </a:sp3d>
        </p:spPr>
      </p:pic>
      <p:sp>
        <p:nvSpPr>
          <p:cNvPr id="3" name="2 CuadroTexto"/>
          <p:cNvSpPr txBox="1"/>
          <p:nvPr/>
        </p:nvSpPr>
        <p:spPr>
          <a:xfrm>
            <a:off x="714348" y="4857764"/>
            <a:ext cx="7643866"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Al franquear la puerta de La Rosaleda, te encuentras en un espacio ordenado, con callecitas y parterres llenos, claro, de rosales.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3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p:cNvPicPr>
            <a:picLocks noChangeAspect="1"/>
          </p:cNvPicPr>
          <p:nvPr/>
        </p:nvPicPr>
        <p:blipFill>
          <a:blip r:embed="rId2"/>
          <a:stretch>
            <a:fillRect/>
          </a:stretch>
        </p:blipFill>
        <p:spPr bwMode="auto">
          <a:xfrm>
            <a:off x="642910" y="-1000151"/>
            <a:ext cx="7929618" cy="6715151"/>
          </a:xfrm>
          <a:prstGeom prst="rect">
            <a:avLst/>
          </a:prstGeom>
          <a:noFill/>
          <a:ln w="9525">
            <a:noFill/>
            <a:miter lim="800000"/>
            <a:headEnd/>
            <a:tailEnd/>
          </a:ln>
          <a:effectLst>
            <a:outerShdw blurRad="44450" dist="27940" dir="5400000" algn="ctr">
              <a:srgbClr val="000000">
                <a:alpha val="32000"/>
              </a:srgbClr>
            </a:outerShdw>
          </a:effectLst>
          <a:scene3d>
            <a:camera prst="perspectiveRelaxedModerately"/>
            <a:lightRig rig="balanced" dir="t">
              <a:rot lat="0" lon="0" rev="8700000"/>
            </a:lightRig>
          </a:scene3d>
          <a:sp3d>
            <a:bevelT w="279400" h="152400" prst="softRound"/>
          </a:sp3d>
        </p:spPr>
      </p:pic>
      <p:sp>
        <p:nvSpPr>
          <p:cNvPr id="69634" name="Rectangle 2"/>
          <p:cNvSpPr>
            <a:spLocks noChangeArrowheads="1"/>
          </p:cNvSpPr>
          <p:nvPr/>
        </p:nvSpPr>
        <p:spPr bwMode="auto">
          <a:xfrm>
            <a:off x="714348" y="4214822"/>
            <a:ext cx="778671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Según los datos que nos han dado,  La Rosaleda mide 32.000 m2 y en ella crecen 20.000 rosales pertenecientes a 600 especies distintas, muchas de ellas españolas, pero también hay preciosas rosas ganadoras de concursos internacionales.</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3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strVal val="4/3*#ppt_w"/>
                                          </p:val>
                                        </p:tav>
                                        <p:tav tm="100000">
                                          <p:val>
                                            <p:strVal val="#ppt_w"/>
                                          </p:val>
                                        </p:tav>
                                      </p:tavLst>
                                    </p:anim>
                                    <p:anim calcmode="lin" valueType="num">
                                      <p:cBhvr>
                                        <p:cTn id="11" dur="3000" fill="hold"/>
                                        <p:tgtEl>
                                          <p:spTgt spid="512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9634"/>
                                        </p:tgtEl>
                                        <p:attrNameLst>
                                          <p:attrName>style.visibility</p:attrName>
                                        </p:attrNameLst>
                                      </p:cBhvr>
                                      <p:to>
                                        <p:strVal val="visible"/>
                                      </p:to>
                                    </p:set>
                                    <p:animEffect transition="in" filter="fade">
                                      <p:cBhvr>
                                        <p:cTn id="15" dur="1000"/>
                                        <p:tgtEl>
                                          <p:spTgt spid="69634"/>
                                        </p:tgtEl>
                                      </p:cBhvr>
                                    </p:animEffect>
                                    <p:anim calcmode="lin" valueType="num">
                                      <p:cBhvr>
                                        <p:cTn id="16" dur="1000" fill="hold"/>
                                        <p:tgtEl>
                                          <p:spTgt spid="69634"/>
                                        </p:tgtEl>
                                        <p:attrNameLst>
                                          <p:attrName>ppt_x</p:attrName>
                                        </p:attrNameLst>
                                      </p:cBhvr>
                                      <p:tavLst>
                                        <p:tav tm="0">
                                          <p:val>
                                            <p:strVal val="#ppt_x-.1"/>
                                          </p:val>
                                        </p:tav>
                                        <p:tav tm="100000">
                                          <p:val>
                                            <p:strVal val="#ppt_x"/>
                                          </p:val>
                                        </p:tav>
                                      </p:tavLst>
                                    </p:anim>
                                    <p:anim calcmode="lin" valueType="num">
                                      <p:cBhvr>
                                        <p:cTn id="17" dur="1000" fill="hold"/>
                                        <p:tgtEl>
                                          <p:spTgt spid="696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p:cNvPicPr>
            <a:picLocks noChangeAspect="1"/>
          </p:cNvPicPr>
          <p:nvPr/>
        </p:nvPicPr>
        <p:blipFill>
          <a:blip r:embed="rId2"/>
          <a:stretch>
            <a:fillRect/>
          </a:stretch>
        </p:blipFill>
        <p:spPr bwMode="auto">
          <a:xfrm>
            <a:off x="0" y="-1"/>
            <a:ext cx="9143999" cy="5715001"/>
          </a:xfrm>
          <a:prstGeom prst="rect">
            <a:avLst/>
          </a:prstGeom>
          <a:noFill/>
          <a:ln w="9525">
            <a:noFill/>
            <a:miter lim="800000"/>
            <a:headEnd/>
            <a:tailEnd/>
          </a:ln>
          <a:scene3d>
            <a:camera prst="orthographicFront"/>
            <a:lightRig rig="threePt" dir="t"/>
          </a:scene3d>
          <a:sp3d>
            <a:bevelT w="279400" h="152400" prst="softRound"/>
          </a:sp3d>
        </p:spPr>
      </p:pic>
      <p:sp>
        <p:nvSpPr>
          <p:cNvPr id="3" name="2 CuadroTexto"/>
          <p:cNvSpPr txBox="1"/>
          <p:nvPr/>
        </p:nvSpPr>
        <p:spPr>
          <a:xfrm>
            <a:off x="500034" y="4500574"/>
            <a:ext cx="835824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el centro del recinto de La Rosaleda hay un gran estanque con nenúfares y, de frente, en la parte superior del jardín, una fuente presidida por una ninfa de pie, una escultura desnuda de corte romántico.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split orient="vert"/>
      </p:transition>
    </mc:Choice>
    <mc:Fallback>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3000"/>
                                        <p:tgtEl>
                                          <p:spTgt spid="6146"/>
                                        </p:tgtEl>
                                      </p:cBhvr>
                                    </p:animEffect>
                                  </p:childTnLst>
                                </p:cTn>
                              </p:par>
                              <p:par>
                                <p:cTn id="8" presetID="23" presetClass="entr" presetSubtype="28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strVal val="4/3*#ppt_w"/>
                                          </p:val>
                                        </p:tav>
                                        <p:tav tm="100000">
                                          <p:val>
                                            <p:strVal val="#ppt_w"/>
                                          </p:val>
                                        </p:tav>
                                      </p:tavLst>
                                    </p:anim>
                                    <p:anim calcmode="lin" valueType="num">
                                      <p:cBhvr>
                                        <p:cTn id="11" dur="3000" fill="hold"/>
                                        <p:tgtEl>
                                          <p:spTgt spid="614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9400" h="152400" prst="softRound"/>
          </a:sp3d>
        </p:spPr>
      </p:pic>
      <p:sp>
        <p:nvSpPr>
          <p:cNvPr id="5" name="4 Anillo"/>
          <p:cNvSpPr/>
          <p:nvPr/>
        </p:nvSpPr>
        <p:spPr>
          <a:xfrm>
            <a:off x="3214687" y="-10"/>
            <a:ext cx="2714625" cy="2714636"/>
          </a:xfrm>
          <a:prstGeom prst="donut">
            <a:avLst>
              <a:gd name="adj" fmla="val 20557"/>
            </a:avLst>
          </a:prstGeom>
          <a:blipFill dpi="0" rotWithShape="1">
            <a:blip r:embed="rId2"/>
            <a:srcRect/>
            <a:stretch>
              <a:fillRect/>
            </a:stretch>
          </a:blipFill>
          <a:ln>
            <a:solidFill>
              <a:schemeClr val="tx2">
                <a:lumMod val="25000"/>
              </a:schemeClr>
            </a:solidFill>
          </a:ln>
          <a:effectLst/>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428596" y="4572012"/>
            <a:ext cx="8358246" cy="923330"/>
          </a:xfrm>
          <a:prstGeom prst="rect">
            <a:avLst/>
          </a:prstGeom>
          <a:noFill/>
        </p:spPr>
        <p:txBody>
          <a:bodyPr wrap="square" rtlCol="0">
            <a:spAutoFit/>
          </a:bodyPr>
          <a:lstStyle/>
          <a:p>
            <a:r>
              <a:rPr lang="es-ES" dirty="0" smtClean="0"/>
              <a:t> </a:t>
            </a:r>
            <a:r>
              <a:rPr lang="es-ES" b="1" dirty="0" smtClean="0">
                <a:effectLst>
                  <a:glow rad="101600">
                    <a:srgbClr val="C00000">
                      <a:alpha val="60000"/>
                    </a:srgbClr>
                  </a:glow>
                  <a:outerShdw blurRad="38100" dist="38100" dir="2700000" algn="tl">
                    <a:srgbClr val="000000">
                      <a:alpha val="43137"/>
                    </a:srgbClr>
                  </a:outerShdw>
                </a:effectLst>
              </a:rPr>
              <a:t>A ambos lados de ella, toda una zona cubierta con rosales trepadores que dan sombra a los bancos en los que los paseantes pueden sentarse y disfrutar de este espectáculo sensorial maravilloso.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across)">
                                      <p:cBhvr>
                                        <p:cTn id="11" dur="3000"/>
                                        <p:tgtEl>
                                          <p:spTgt spid="5"/>
                                        </p:tgtEl>
                                      </p:cBhvr>
                                    </p:animEffect>
                                  </p:childTnLst>
                                </p:cTn>
                              </p:par>
                              <p:par>
                                <p:cTn id="12" presetID="8" presetClass="emph" presetSubtype="0" repeatCount="indefinite" fill="hold" nodeType="withEffect">
                                  <p:stCondLst>
                                    <p:cond delay="0"/>
                                  </p:stCondLst>
                                  <p:childTnLst>
                                    <p:animRot by="21600000">
                                      <p:cBhvr>
                                        <p:cTn id="13" dur="1000" fill="hold"/>
                                        <p:tgtEl>
                                          <p:spTgt spid="5"/>
                                        </p:tgtEl>
                                        <p:attrNameLst>
                                          <p:attrName>r</p:attrName>
                                        </p:attrNameLst>
                                      </p:cBhvr>
                                    </p:animRot>
                                  </p:childTnLst>
                                </p:cTn>
                              </p:par>
                            </p:childTnLst>
                          </p:cTn>
                        </p:par>
                        <p:par>
                          <p:cTn id="14" fill="hold">
                            <p:stCondLst>
                              <p:cond delay="3000"/>
                            </p:stCondLst>
                            <p:childTnLst>
                              <p:par>
                                <p:cTn id="15" presetID="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ppt_x"/>
                                          </p:val>
                                        </p:tav>
                                        <p:tav tm="100000">
                                          <p:val>
                                            <p:strVal val="#ppt_x"/>
                                          </p:val>
                                        </p:tav>
                                      </p:tavLst>
                                    </p:anim>
                                    <p:anim calcmode="lin" valueType="num">
                                      <p:cBhvr additive="base">
                                        <p:cTn id="18" dur="3000" fill="hold"/>
                                        <p:tgtEl>
                                          <p:spTgt spid="4"/>
                                        </p:tgtEl>
                                        <p:attrNameLst>
                                          <p:attrName>ppt_y</p:attrName>
                                        </p:attrNameLst>
                                      </p:cBhvr>
                                      <p:tavLst>
                                        <p:tav tm="0">
                                          <p:val>
                                            <p:strVal val="0-#ppt_h/2"/>
                                          </p:val>
                                        </p:tav>
                                        <p:tav tm="100000">
                                          <p:val>
                                            <p:strVal val="#ppt_y"/>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2" presetClass="exit" presetSubtype="4" fill="hold" nodeType="withEffect">
                                  <p:stCondLst>
                                    <p:cond delay="0"/>
                                  </p:stCondLst>
                                  <p:childTnLst>
                                    <p:anim calcmode="lin" valueType="num">
                                      <p:cBhvr additive="base">
                                        <p:cTn id="23" dur="3000"/>
                                        <p:tgtEl>
                                          <p:spTgt spid="5"/>
                                        </p:tgtEl>
                                        <p:attrNameLst>
                                          <p:attrName>ppt_x</p:attrName>
                                        </p:attrNameLst>
                                      </p:cBhvr>
                                      <p:tavLst>
                                        <p:tav tm="0">
                                          <p:val>
                                            <p:strVal val="ppt_x"/>
                                          </p:val>
                                        </p:tav>
                                        <p:tav tm="100000">
                                          <p:val>
                                            <p:strVal val="ppt_x"/>
                                          </p:val>
                                        </p:tav>
                                      </p:tavLst>
                                    </p:anim>
                                    <p:anim calcmode="lin" valueType="num">
                                      <p:cBhvr additive="base">
                                        <p:cTn id="24" dur="3000"/>
                                        <p:tgtEl>
                                          <p:spTgt spid="5"/>
                                        </p:tgtEl>
                                        <p:attrNameLst>
                                          <p:attrName>ppt_y</p:attrName>
                                        </p:attrNameLst>
                                      </p:cBhvr>
                                      <p:tavLst>
                                        <p:tav tm="0">
                                          <p:val>
                                            <p:strVal val="ppt_y"/>
                                          </p:val>
                                        </p:tav>
                                        <p:tav tm="100000">
                                          <p:val>
                                            <p:strVal val="1+ppt_h/2"/>
                                          </p:val>
                                        </p:tav>
                                      </p:tavLst>
                                    </p:anim>
                                    <p:set>
                                      <p:cBhvr>
                                        <p:cTn id="25" dur="1" fill="hold">
                                          <p:stCondLst>
                                            <p:cond delay="2999"/>
                                          </p:stCondLst>
                                        </p:cTn>
                                        <p:tgtEl>
                                          <p:spTgt spid="5"/>
                                        </p:tgtEl>
                                        <p:attrNameLst>
                                          <p:attrName>style.visibility</p:attrName>
                                        </p:attrNameLst>
                                      </p:cBhvr>
                                      <p:to>
                                        <p:strVal val="hidden"/>
                                      </p:to>
                                    </p:set>
                                  </p:childTnLst>
                                </p:cTn>
                              </p:par>
                              <p:par>
                                <p:cTn id="26" presetID="5" presetClass="exit" presetSubtype="10" fill="hold" grpId="1" nodeType="withEffect">
                                  <p:stCondLst>
                                    <p:cond delay="0"/>
                                  </p:stCondLst>
                                  <p:childTnLst>
                                    <p:animEffect transition="out" filter="checkerboard(across)">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8" presetClass="emph" presetSubtype="0" fill="hold" grpId="0" nodeType="withEffect">
                                  <p:stCondLst>
                                    <p:cond delay="0"/>
                                  </p:stCondLst>
                                  <p:childTnLst>
                                    <p:animRot by="21600000">
                                      <p:cBhvr>
                                        <p:cTn id="30" dur="3000" fill="hold"/>
                                        <p:tgtEl>
                                          <p:spTgt spid="5"/>
                                        </p:tgtEl>
                                        <p:attrNameLst>
                                          <p:attrName>r</p:attrName>
                                        </p:attrNameLst>
                                      </p:cBhvr>
                                    </p:animRot>
                                  </p:childTnLst>
                                </p:cTn>
                              </p:par>
                            </p:childTnLst>
                          </p:cTn>
                        </p:par>
                        <p:par>
                          <p:cTn id="31" fill="hold">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79400" h="152400" prst="softRound"/>
          </a:sp3d>
        </p:spPr>
      </p:pic>
      <p:sp>
        <p:nvSpPr>
          <p:cNvPr id="8" name="7 Anillo"/>
          <p:cNvSpPr/>
          <p:nvPr/>
        </p:nvSpPr>
        <p:spPr>
          <a:xfrm>
            <a:off x="2700340" y="4152900"/>
            <a:ext cx="1785937" cy="1751013"/>
          </a:xfrm>
          <a:prstGeom prst="donut">
            <a:avLst>
              <a:gd name="adj" fmla="val 34373"/>
            </a:avLst>
          </a:prstGeom>
          <a:blipFill dpi="0" rotWithShape="1">
            <a:blip r:embed="rId4" cstate="print"/>
            <a:srcRect/>
            <a:stretch>
              <a:fillRect/>
            </a:stretch>
          </a:blipFill>
          <a:ln>
            <a:solidFill>
              <a:schemeClr val="accent6">
                <a:lumMod val="20000"/>
                <a:lumOff val="80000"/>
              </a:schemeClr>
            </a:solidFill>
          </a:ln>
          <a:effectLst/>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500565" y="4152900"/>
            <a:ext cx="1785937" cy="1751013"/>
          </a:xfrm>
          <a:prstGeom prst="donut">
            <a:avLst>
              <a:gd name="adj" fmla="val 34373"/>
            </a:avLst>
          </a:prstGeom>
          <a:blipFill dpi="0" rotWithShape="1">
            <a:blip r:embed="rId4" cstate="print"/>
            <a:srcRect/>
            <a:stretch>
              <a:fillRect/>
            </a:stretch>
          </a:blipFill>
          <a:ln>
            <a:solidFill>
              <a:schemeClr val="accent6">
                <a:lumMod val="20000"/>
                <a:lumOff val="80000"/>
              </a:schemeClr>
            </a:solidFill>
          </a:ln>
          <a:effectLst/>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714348" y="4500574"/>
            <a:ext cx="7572428"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mejor época es abril, mayo y junio, pero ya hemos dicho que La Rosaleda abre siempre y es un sitio perfecto tanto para un paseo relajante a solas como para uno más animado con niños.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p:cNvPicPr>
            <a:picLocks noChangeAspect="1"/>
          </p:cNvPicPr>
          <p:nvPr/>
        </p:nvPicPr>
        <p:blipFill>
          <a:blip r:embed="rId2"/>
          <a:stretch>
            <a:fillRect/>
          </a:stretch>
        </p:blipFill>
        <p:spPr bwMode="auto">
          <a:xfrm>
            <a:off x="642910" y="-928714"/>
            <a:ext cx="7858180" cy="6643714"/>
          </a:xfrm>
          <a:prstGeom prst="rect">
            <a:avLst/>
          </a:prstGeom>
          <a:noFill/>
          <a:ln w="9525">
            <a:noFill/>
            <a:miter lim="800000"/>
            <a:headEnd/>
            <a:tailEnd/>
          </a:ln>
          <a:scene3d>
            <a:camera prst="perspectiveRelaxedModerately"/>
            <a:lightRig rig="threePt" dir="t"/>
          </a:scene3d>
          <a:sp3d>
            <a:bevelT w="279400" h="152400" prst="softRound"/>
          </a:sp3d>
        </p:spPr>
      </p:pic>
      <p:pic>
        <p:nvPicPr>
          <p:cNvPr id="4" name="1 Imagen"/>
          <p:cNvPicPr>
            <a:picLocks noChangeAspect="1"/>
          </p:cNvPicPr>
          <p:nvPr/>
        </p:nvPicPr>
        <p:blipFill>
          <a:blip r:embed="rId2"/>
          <a:stretch>
            <a:fillRect/>
          </a:stretch>
        </p:blipFill>
        <p:spPr bwMode="auto">
          <a:xfrm>
            <a:off x="668830" y="-928714"/>
            <a:ext cx="7858180" cy="6643714"/>
          </a:xfrm>
          <a:prstGeom prst="rect">
            <a:avLst/>
          </a:prstGeom>
          <a:noFill/>
          <a:ln w="9525">
            <a:noFill/>
            <a:miter lim="800000"/>
            <a:headEnd/>
            <a:tailEnd/>
          </a:ln>
          <a:scene3d>
            <a:camera prst="perspectiveRelaxedModerately"/>
            <a:lightRig rig="threePt" dir="t"/>
          </a:scene3d>
          <a:sp3d>
            <a:bevelT w="279400" h="152400" prst="softRound"/>
          </a:sp3d>
        </p:spPr>
      </p:pic>
      <p:sp>
        <p:nvSpPr>
          <p:cNvPr id="3" name="2 CuadroTexto"/>
          <p:cNvSpPr txBox="1"/>
          <p:nvPr/>
        </p:nvSpPr>
        <p:spPr>
          <a:xfrm>
            <a:off x="714348" y="4500574"/>
            <a:ext cx="764386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Las rosas están etiquetadas casi todas para que sepas qué especie es (si no sabes mucho, acabas mezclando nombres, pero siempre se aprende).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9000">
        <p14:glitter pattern="hexagon"/>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checkerboard(down)">
                                      <p:cBhvr>
                                        <p:cTn id="7" dur="3000"/>
                                        <p:tgtEl>
                                          <p:spTgt spid="11266"/>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1"/>
                                          </p:val>
                                        </p:tav>
                                        <p:tav tm="100000">
                                          <p:val>
                                            <p:strVal val="#ppt_x"/>
                                          </p:val>
                                        </p:tav>
                                      </p:tavLst>
                                    </p:anim>
                                    <p:anim calcmode="lin" valueType="num">
                                      <p:cBhvr>
                                        <p:cTn id="16"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9400" h="152400" prst="softRound"/>
          </a:sp3d>
        </p:spPr>
      </p:pic>
      <p:sp>
        <p:nvSpPr>
          <p:cNvPr id="15" name="14 Paralelogramo"/>
          <p:cNvSpPr/>
          <p:nvPr/>
        </p:nvSpPr>
        <p:spPr>
          <a:xfrm>
            <a:off x="1073150" y="0"/>
            <a:ext cx="4643438" cy="5715000"/>
          </a:xfrm>
          <a:prstGeom prst="parallelogram">
            <a:avLst>
              <a:gd name="adj" fmla="val 86832"/>
            </a:avLst>
          </a:prstGeom>
          <a:blipFill dpi="0" rotWithShape="1">
            <a:blip r:embed="rId2"/>
            <a:srcRect/>
            <a:stretch>
              <a:fillRect/>
            </a:stretch>
          </a:blipFill>
          <a:ln>
            <a:solidFill>
              <a:schemeClr val="accent6">
                <a:lumMod val="20000"/>
                <a:lumOff val="80000"/>
              </a:schemeClr>
            </a:solidFill>
          </a:ln>
          <a:effectLst/>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flipH="1">
            <a:off x="3357563" y="0"/>
            <a:ext cx="4500562" cy="5715000"/>
          </a:xfrm>
          <a:prstGeom prst="parallelogram">
            <a:avLst>
              <a:gd name="adj" fmla="val 87474"/>
            </a:avLst>
          </a:prstGeom>
          <a:blipFill dpi="0" rotWithShape="1">
            <a:blip r:embed="rId2"/>
            <a:srcRect/>
            <a:stretch>
              <a:fillRect/>
            </a:stretch>
          </a:blipFill>
          <a:ln>
            <a:solidFill>
              <a:schemeClr val="accent6">
                <a:lumMod val="20000"/>
                <a:lumOff val="80000"/>
              </a:schemeClr>
            </a:solidFill>
          </a:ln>
          <a:effectLst/>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857224" y="4500574"/>
            <a:ext cx="7572428"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Por cierto, aquí se celebra todos los años en el mes de mayo el  Concurso Internacional de Rosas Nuevas de la Villa de Madrid y las rosas que ganan pasan a ser parte permanente de La Rosaleda.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3000">
        <p14:glitter pattern="hexagon"/>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0-#ppt_w/2"/>
                                          </p:val>
                                        </p:tav>
                                        <p:tav tm="100000">
                                          <p:val>
                                            <p:strVal val="#ppt_x"/>
                                          </p:val>
                                        </p:tav>
                                      </p:tavLst>
                                    </p:anim>
                                    <p:anim calcmode="lin" valueType="num">
                                      <p:cBhvr additive="base">
                                        <p:cTn id="8" dur="30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0-#ppt_h/2"/>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linds(horizontal)">
                                      <p:cBhvr>
                                        <p:cTn id="15" dur="3000"/>
                                        <p:tgtEl>
                                          <p:spTgt spid="15"/>
                                        </p:tgtEl>
                                      </p:cBhvr>
                                    </p:animEffect>
                                  </p:childTnLst>
                                </p:cTn>
                              </p:par>
                              <p:par>
                                <p:cTn id="16" presetID="3" presetClass="entr" presetSubtype="1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linds(horizontal)">
                                      <p:cBhvr>
                                        <p:cTn id="18" dur="3000"/>
                                        <p:tgtEl>
                                          <p:spTgt spid="16"/>
                                        </p:tgtEl>
                                      </p:cBhvr>
                                    </p:animEffect>
                                  </p:childTnLst>
                                </p:cTn>
                              </p:par>
                              <p:par>
                                <p:cTn id="19" presetID="2" presetClass="exit" presetSubtype="6" fill="hold" nodeType="withEffect">
                                  <p:stCondLst>
                                    <p:cond delay="0"/>
                                  </p:stCondLst>
                                  <p:childTnLst>
                                    <p:anim calcmode="lin" valueType="num">
                                      <p:cBhvr additive="base">
                                        <p:cTn id="20" dur="3000"/>
                                        <p:tgtEl>
                                          <p:spTgt spid="16"/>
                                        </p:tgtEl>
                                        <p:attrNameLst>
                                          <p:attrName>ppt_x</p:attrName>
                                        </p:attrNameLst>
                                      </p:cBhvr>
                                      <p:tavLst>
                                        <p:tav tm="0">
                                          <p:val>
                                            <p:strVal val="ppt_x"/>
                                          </p:val>
                                        </p:tav>
                                        <p:tav tm="100000">
                                          <p:val>
                                            <p:strVal val="1+ppt_w/2"/>
                                          </p:val>
                                        </p:tav>
                                      </p:tavLst>
                                    </p:anim>
                                    <p:anim calcmode="lin" valueType="num">
                                      <p:cBhvr additive="base">
                                        <p:cTn id="21" dur="3000"/>
                                        <p:tgtEl>
                                          <p:spTgt spid="16"/>
                                        </p:tgtEl>
                                        <p:attrNameLst>
                                          <p:attrName>ppt_y</p:attrName>
                                        </p:attrNameLst>
                                      </p:cBhvr>
                                      <p:tavLst>
                                        <p:tav tm="0">
                                          <p:val>
                                            <p:strVal val="ppt_y"/>
                                          </p:val>
                                        </p:tav>
                                        <p:tav tm="100000">
                                          <p:val>
                                            <p:strVal val="1+ppt_h/2"/>
                                          </p:val>
                                        </p:tav>
                                      </p:tavLst>
                                    </p:anim>
                                    <p:set>
                                      <p:cBhvr>
                                        <p:cTn id="22" dur="1" fill="hold">
                                          <p:stCondLst>
                                            <p:cond delay="2999"/>
                                          </p:stCondLst>
                                        </p:cTn>
                                        <p:tgtEl>
                                          <p:spTgt spid="16"/>
                                        </p:tgtEl>
                                        <p:attrNameLst>
                                          <p:attrName>style.visibility</p:attrName>
                                        </p:attrNameLst>
                                      </p:cBhvr>
                                      <p:to>
                                        <p:strVal val="hidden"/>
                                      </p:to>
                                    </p:set>
                                  </p:childTnLst>
                                </p:cTn>
                              </p:par>
                              <p:par>
                                <p:cTn id="23" presetID="2" presetClass="exit" presetSubtype="12" fill="hold" nodeType="withEffect">
                                  <p:stCondLst>
                                    <p:cond delay="0"/>
                                  </p:stCondLst>
                                  <p:childTnLst>
                                    <p:anim calcmode="lin" valueType="num">
                                      <p:cBhvr additive="base">
                                        <p:cTn id="24" dur="3000"/>
                                        <p:tgtEl>
                                          <p:spTgt spid="15"/>
                                        </p:tgtEl>
                                        <p:attrNameLst>
                                          <p:attrName>ppt_x</p:attrName>
                                        </p:attrNameLst>
                                      </p:cBhvr>
                                      <p:tavLst>
                                        <p:tav tm="0">
                                          <p:val>
                                            <p:strVal val="ppt_x"/>
                                          </p:val>
                                        </p:tav>
                                        <p:tav tm="100000">
                                          <p:val>
                                            <p:strVal val="0-ppt_w/2"/>
                                          </p:val>
                                        </p:tav>
                                      </p:tavLst>
                                    </p:anim>
                                    <p:anim calcmode="lin" valueType="num">
                                      <p:cBhvr additive="base">
                                        <p:cTn id="25" dur="3000"/>
                                        <p:tgtEl>
                                          <p:spTgt spid="15"/>
                                        </p:tgtEl>
                                        <p:attrNameLst>
                                          <p:attrName>ppt_y</p:attrName>
                                        </p:attrNameLst>
                                      </p:cBhvr>
                                      <p:tavLst>
                                        <p:tav tm="0">
                                          <p:val>
                                            <p:strVal val="ppt_y"/>
                                          </p:val>
                                        </p:tav>
                                        <p:tav tm="100000">
                                          <p:val>
                                            <p:strVal val="1+ppt_h/2"/>
                                          </p:val>
                                        </p:tav>
                                      </p:tavLst>
                                    </p:anim>
                                    <p:set>
                                      <p:cBhvr>
                                        <p:cTn id="26" dur="1" fill="hold">
                                          <p:stCondLst>
                                            <p:cond delay="2999"/>
                                          </p:stCondLst>
                                        </p:cTn>
                                        <p:tgtEl>
                                          <p:spTgt spid="15"/>
                                        </p:tgtEl>
                                        <p:attrNameLst>
                                          <p:attrName>style.visibility</p:attrName>
                                        </p:attrNameLst>
                                      </p:cBhvr>
                                      <p:to>
                                        <p:strVal val="hidden"/>
                                      </p:to>
                                    </p:set>
                                  </p:childTnLst>
                                </p:cTn>
                              </p:par>
                              <p:par>
                                <p:cTn id="27" presetID="2" presetClass="entr" presetSubtype="1"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ppt_x"/>
                                          </p:val>
                                        </p:tav>
                                        <p:tav tm="100000">
                                          <p:val>
                                            <p:strVal val="#ppt_x"/>
                                          </p:val>
                                        </p:tav>
                                      </p:tavLst>
                                    </p:anim>
                                    <p:anim calcmode="lin" valueType="num">
                                      <p:cBhvr additive="base">
                                        <p:cTn id="30" dur="3000" fill="hold"/>
                                        <p:tgtEl>
                                          <p:spTgt spid="4"/>
                                        </p:tgtEl>
                                        <p:attrNameLst>
                                          <p:attrName>ppt_y</p:attrName>
                                        </p:attrNameLst>
                                      </p:cBhvr>
                                      <p:tavLst>
                                        <p:tav tm="0">
                                          <p:val>
                                            <p:strVal val="0-#ppt_h/2"/>
                                          </p:val>
                                        </p:tav>
                                        <p:tav tm="100000">
                                          <p:val>
                                            <p:strVal val="#ppt_y"/>
                                          </p:val>
                                        </p:tav>
                                      </p:tavLst>
                                    </p:anim>
                                  </p:childTnLst>
                                </p:cTn>
                              </p:par>
                              <p:par>
                                <p:cTn id="31" presetID="16" presetClass="entr" presetSubtype="37"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3000"/>
                                        <p:tgtEl>
                                          <p:spTgt spid="4"/>
                                        </p:tgtEl>
                                      </p:cBhvr>
                                    </p:animEffec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1"/>
                                          </p:val>
                                        </p:tav>
                                        <p:tav tm="100000">
                                          <p:val>
                                            <p:strVal val="#ppt_x"/>
                                          </p:val>
                                        </p:tav>
                                      </p:tavLst>
                                    </p:anim>
                                    <p:anim calcmode="lin" valueType="num">
                                      <p:cBhvr>
                                        <p:cTn id="3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9400" h="152400" prst="softRound"/>
          </a:sp3d>
        </p:spPr>
      </p:pic>
      <p:sp>
        <p:nvSpPr>
          <p:cNvPr id="10" name="Rectángulo 3">
            <a:extLst>
              <a:ext uri="{FF2B5EF4-FFF2-40B4-BE49-F238E27FC236}"/>
            </a:extLst>
          </p:cNvPr>
          <p:cNvSpPr/>
          <p:nvPr/>
        </p:nvSpPr>
        <p:spPr>
          <a:xfrm rot="19563029">
            <a:off x="2320819" y="2109646"/>
            <a:ext cx="3714537" cy="1081616"/>
          </a:xfrm>
          <a:prstGeom prst="rect">
            <a:avLst/>
          </a:prstGeom>
          <a:blipFill dpi="0" rotWithShape="1">
            <a:blip r:embed="rId3" cstate="print"/>
            <a:srcRect/>
            <a:stretch>
              <a:fillRect/>
            </a:stretch>
          </a:blipFill>
          <a:ln>
            <a:solidFill>
              <a:schemeClr val="tx1"/>
            </a:solidFill>
          </a:ln>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a:ext uri="{FF2B5EF4-FFF2-40B4-BE49-F238E27FC236}"/>
            </a:extLst>
          </p:cNvPr>
          <p:cNvSpPr/>
          <p:nvPr/>
        </p:nvSpPr>
        <p:spPr>
          <a:xfrm rot="19563029">
            <a:off x="2370556" y="2150660"/>
            <a:ext cx="3650385" cy="1081616"/>
          </a:xfrm>
          <a:prstGeom prst="rect">
            <a:avLst/>
          </a:prstGeom>
          <a:blipFill dpi="0" rotWithShape="1">
            <a:blip r:embed="rId4" cstate="print"/>
            <a:srcRect/>
            <a:stretch>
              <a:fillRect/>
            </a:stretch>
          </a:blipFill>
          <a:ln>
            <a:solidFill>
              <a:schemeClr val="tx1"/>
            </a:solidFill>
          </a:ln>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a:ext uri="{FF2B5EF4-FFF2-40B4-BE49-F238E27FC236}"/>
            </a:extLst>
          </p:cNvPr>
          <p:cNvSpPr/>
          <p:nvPr/>
        </p:nvSpPr>
        <p:spPr>
          <a:xfrm rot="19563029">
            <a:off x="2386007" y="2178168"/>
            <a:ext cx="3469140" cy="1081616"/>
          </a:xfrm>
          <a:prstGeom prst="rect">
            <a:avLst/>
          </a:prstGeom>
          <a:blipFill dpi="0" rotWithShape="1">
            <a:blip r:embed="rId5" cstate="print"/>
            <a:srcRect/>
            <a:stretch>
              <a:fillRect/>
            </a:stretch>
          </a:blipFill>
          <a:ln>
            <a:solidFill>
              <a:schemeClr val="tx1"/>
            </a:solidFill>
          </a:ln>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a:ext uri="{FF2B5EF4-FFF2-40B4-BE49-F238E27FC236}"/>
            </a:extLst>
          </p:cNvPr>
          <p:cNvSpPr/>
          <p:nvPr/>
        </p:nvSpPr>
        <p:spPr>
          <a:xfrm rot="19563029">
            <a:off x="2369875" y="2125934"/>
            <a:ext cx="3658403" cy="1081618"/>
          </a:xfrm>
          <a:prstGeom prst="rect">
            <a:avLst/>
          </a:prstGeom>
          <a:blipFill dpi="0" rotWithShape="1">
            <a:blip r:embed="rId6" cstate="print"/>
            <a:srcRect/>
            <a:stretch>
              <a:fillRect/>
            </a:stretch>
          </a:blipFill>
          <a:ln>
            <a:solidFill>
              <a:schemeClr val="tx1"/>
            </a:solidFill>
          </a:ln>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a:ext uri="{FF2B5EF4-FFF2-40B4-BE49-F238E27FC236}"/>
            </a:extLst>
          </p:cNvPr>
          <p:cNvSpPr/>
          <p:nvPr/>
        </p:nvSpPr>
        <p:spPr>
          <a:xfrm rot="19563029">
            <a:off x="2377852" y="2129580"/>
            <a:ext cx="3674781" cy="1048050"/>
          </a:xfrm>
          <a:prstGeom prst="rect">
            <a:avLst/>
          </a:prstGeom>
          <a:blipFill dpi="0" rotWithShape="1">
            <a:blip r:embed="rId7" cstate="print"/>
            <a:srcRect/>
            <a:stretch>
              <a:fillRect/>
            </a:stretch>
          </a:blipFill>
          <a:ln>
            <a:solidFill>
              <a:schemeClr val="tx1"/>
            </a:solidFill>
          </a:ln>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8"/>
            <a:extLst>
              <a:ext uri="{FF2B5EF4-FFF2-40B4-BE49-F238E27FC236}"/>
            </a:extLst>
          </p:cNvPr>
          <p:cNvSpPr/>
          <p:nvPr/>
        </p:nvSpPr>
        <p:spPr>
          <a:xfrm rot="19563029">
            <a:off x="2361504" y="2098508"/>
            <a:ext cx="3674780" cy="1106600"/>
          </a:xfrm>
          <a:prstGeom prst="rect">
            <a:avLst/>
          </a:prstGeom>
          <a:blipFill dpi="0" rotWithShape="1">
            <a:blip r:embed="rId9" cstate="print"/>
            <a:srcRect/>
            <a:stretch>
              <a:fillRect/>
            </a:stretch>
          </a:blipFill>
          <a:ln>
            <a:solidFill>
              <a:schemeClr val="tx1"/>
            </a:solidFill>
          </a:ln>
          <a:scene3d>
            <a:camera prst="orthographicFront"/>
            <a:lightRig rig="threePt" dir="t"/>
          </a:scene3d>
          <a:sp3d>
            <a:bevelT w="279400" h="1524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428596" y="4500574"/>
            <a:ext cx="8215370"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 este votan solo expertos, pero, durante las fiestas de San Isidro en mayo se convoca el Concurso popular Rosa de Madrid y allí puede votar cualquier ciudadano…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glitte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1 Imagen"/>
          <p:cNvPicPr>
            <a:picLocks noChangeAspect="1"/>
          </p:cNvPicPr>
          <p:nvPr/>
        </p:nvPicPr>
        <p:blipFill>
          <a:blip r:embed="rId2"/>
          <a:stretch>
            <a:fillRect/>
          </a:stretch>
        </p:blipFill>
        <p:spPr bwMode="auto">
          <a:xfrm>
            <a:off x="0" y="-1"/>
            <a:ext cx="9143999" cy="5715001"/>
          </a:xfrm>
          <a:prstGeom prst="rect">
            <a:avLst/>
          </a:prstGeom>
          <a:noFill/>
          <a:ln w="9525">
            <a:noFill/>
            <a:miter lim="800000"/>
            <a:headEnd/>
            <a:tailEnd/>
          </a:ln>
          <a:scene3d>
            <a:camera prst="orthographicFront"/>
            <a:lightRig rig="threePt" dir="t"/>
          </a:scene3d>
          <a:sp3d>
            <a:bevelT w="266700" h="139700" prst="softRound"/>
          </a:sp3d>
        </p:spPr>
      </p:pic>
      <p:sp>
        <p:nvSpPr>
          <p:cNvPr id="3" name="2 CuadroTexto"/>
          <p:cNvSpPr txBox="1"/>
          <p:nvPr/>
        </p:nvSpPr>
        <p:spPr>
          <a:xfrm>
            <a:off x="928662" y="4572012"/>
            <a:ext cx="7215238"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…entre una serie de rosas previamente seleccionadas por los jardineros especializados del ayuntamiento. Por votar entras en el sorteo de varios rosales.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
        <p:nvSpPr>
          <p:cNvPr id="4" name="3 CuadroTexto"/>
          <p:cNvSpPr txBox="1"/>
          <p:nvPr/>
        </p:nvSpPr>
        <p:spPr>
          <a:xfrm>
            <a:off x="857224" y="1428740"/>
            <a:ext cx="7429552" cy="707886"/>
          </a:xfrm>
          <a:prstGeom prst="rect">
            <a:avLst/>
          </a:prstGeom>
          <a:noFill/>
        </p:spPr>
        <p:txBody>
          <a:bodyPr wrap="square" rtlCol="0">
            <a:spAutoFit/>
          </a:bodyPr>
          <a:lstStyle/>
          <a:p>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Desde La Rosaleda puede verse otro de los reclamos del Parque del Oeste, el teleférico, a la vuelta de la esquina.</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31000">
        <p:split orient="vert"/>
      </p:transition>
    </mc:Choice>
    <mc:Fallback>
      <p:transition spd="slow" advTm="3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barn(inVertical)">
                                      <p:cBhvr>
                                        <p:cTn id="7" dur="3000"/>
                                        <p:tgtEl>
                                          <p:spTgt spid="90114"/>
                                        </p:tgtEl>
                                      </p:cBhvr>
                                    </p:animEffect>
                                  </p:childTnLst>
                                </p:cTn>
                              </p:par>
                              <p:par>
                                <p:cTn id="8" presetID="29" presetClass="entr" presetSubtype="0" fill="hold" nodeType="withEffect">
                                  <p:stCondLst>
                                    <p:cond delay="0"/>
                                  </p:stCondLst>
                                  <p:childTnLst>
                                    <p:set>
                                      <p:cBhvr>
                                        <p:cTn id="9" dur="1" fill="hold">
                                          <p:stCondLst>
                                            <p:cond delay="0"/>
                                          </p:stCondLst>
                                        </p:cTn>
                                        <p:tgtEl>
                                          <p:spTgt spid="90114"/>
                                        </p:tgtEl>
                                        <p:attrNameLst>
                                          <p:attrName>style.visibility</p:attrName>
                                        </p:attrNameLst>
                                      </p:cBhvr>
                                      <p:to>
                                        <p:strVal val="visible"/>
                                      </p:to>
                                    </p:set>
                                    <p:anim calcmode="lin" valueType="num">
                                      <p:cBhvr>
                                        <p:cTn id="10" dur="3000" fill="hold"/>
                                        <p:tgtEl>
                                          <p:spTgt spid="90114"/>
                                        </p:tgtEl>
                                        <p:attrNameLst>
                                          <p:attrName>ppt_x</p:attrName>
                                        </p:attrNameLst>
                                      </p:cBhvr>
                                      <p:tavLst>
                                        <p:tav tm="0">
                                          <p:val>
                                            <p:strVal val="#ppt_x-.2"/>
                                          </p:val>
                                        </p:tav>
                                        <p:tav tm="100000">
                                          <p:val>
                                            <p:strVal val="#ppt_x"/>
                                          </p:val>
                                        </p:tav>
                                      </p:tavLst>
                                    </p:anim>
                                    <p:anim calcmode="lin" valueType="num">
                                      <p:cBhvr>
                                        <p:cTn id="11" dur="3000" fill="hold"/>
                                        <p:tgtEl>
                                          <p:spTgt spid="901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90114"/>
                                        </p:tgtEl>
                                      </p:cBhvr>
                                    </p:animEffect>
                                  </p:childTnLst>
                                </p:cTn>
                              </p:par>
                            </p:childTnLst>
                          </p:cTn>
                        </p:par>
                        <p:par>
                          <p:cTn id="13" fill="hold">
                            <p:stCondLst>
                              <p:cond delay="30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 by="(-#ppt_w*2)" calcmode="lin" valueType="num">
                                      <p:cBhvr rctx="PPT">
                                        <p:cTn id="16" dur="500" autoRev="1" fill="hold">
                                          <p:stCondLst>
                                            <p:cond delay="0"/>
                                          </p:stCondLst>
                                        </p:cTn>
                                        <p:tgtEl>
                                          <p:spTgt spid="4"/>
                                        </p:tgtEl>
                                        <p:attrNameLst>
                                          <p:attrName>ppt_w</p:attrName>
                                        </p:attrNameLst>
                                      </p:cBhvr>
                                    </p:anim>
                                    <p:anim by="(#ppt_w*0.50)" calcmode="lin" valueType="num">
                                      <p:cBhvr>
                                        <p:cTn id="17" dur="500" decel="50000" autoRev="1" fill="hold">
                                          <p:stCondLst>
                                            <p:cond delay="0"/>
                                          </p:stCondLst>
                                        </p:cTn>
                                        <p:tgtEl>
                                          <p:spTgt spid="4"/>
                                        </p:tgtEl>
                                        <p:attrNameLst>
                                          <p:attrName>ppt_x</p:attrName>
                                        </p:attrNameLst>
                                      </p:cBhvr>
                                    </p:anim>
                                    <p:anim from="(-#ppt_h/2)" to="(#ppt_y)" calcmode="lin" valueType="num">
                                      <p:cBhvr>
                                        <p:cTn id="18" dur="1000" fill="hold">
                                          <p:stCondLst>
                                            <p:cond delay="0"/>
                                          </p:stCondLst>
                                        </p:cTn>
                                        <p:tgtEl>
                                          <p:spTgt spid="4"/>
                                        </p:tgtEl>
                                        <p:attrNameLst>
                                          <p:attrName>ppt_y</p:attrName>
                                        </p:attrNameLst>
                                      </p:cBhvr>
                                    </p:anim>
                                    <p:animRot by="21600000">
                                      <p:cBhvr>
                                        <p:cTn id="19" dur="1000" fill="hold">
                                          <p:stCondLst>
                                            <p:cond delay="0"/>
                                          </p:stCondLst>
                                        </p:cTn>
                                        <p:tgtEl>
                                          <p:spTgt spid="4"/>
                                        </p:tgtEl>
                                        <p:attrNameLst>
                                          <p:attrName>r</p:attrName>
                                        </p:attrNameLst>
                                      </p:cBhvr>
                                    </p:animRot>
                                  </p:childTnLst>
                                </p:cTn>
                              </p:par>
                            </p:childTnLst>
                          </p:cTn>
                        </p:par>
                        <p:par>
                          <p:cTn id="20" fill="hold">
                            <p:stCondLst>
                              <p:cond delay="133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1"/>
                                          </p:val>
                                        </p:tav>
                                        <p:tav tm="100000">
                                          <p:val>
                                            <p:strVal val="#ppt_x"/>
                                          </p:val>
                                        </p:tav>
                                      </p:tavLst>
                                    </p:anim>
                                    <p:anim calcmode="lin" valueType="num">
                                      <p:cBhvr>
                                        <p:cTn id="2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Grp="1" noChangeAspect="1"/>
          </p:cNvPicPr>
          <p:nvPr isPhoto="1"/>
        </p:nvPicPr>
        <p:blipFill>
          <a:blip r:embed="rId2"/>
          <a:stretch>
            <a:fillRect/>
          </a:stretch>
        </p:blipFill>
        <p:spPr bwMode="auto">
          <a:xfrm>
            <a:off x="0" y="0"/>
            <a:ext cx="9144000" cy="5715000"/>
          </a:xfrm>
          <a:prstGeom prst="rect">
            <a:avLst/>
          </a:prstGeom>
          <a:solidFill>
            <a:srgbClr val="000000"/>
          </a:solidFill>
          <a:ln w="9525">
            <a:noFill/>
            <a:miter lim="800000"/>
            <a:headEnd/>
            <a:tailEnd/>
          </a:ln>
          <a:scene3d>
            <a:camera prst="orthographicFront"/>
            <a:lightRig rig="threePt" dir="t"/>
          </a:scene3d>
          <a:sp3d>
            <a:bevelT w="279400" h="152400" prst="softRound"/>
          </a:sp3d>
        </p:spPr>
      </p:pic>
      <p:sp>
        <p:nvSpPr>
          <p:cNvPr id="2" name="1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3" name="2 Triángulo rectángulo"/>
          <p:cNvSpPr/>
          <p:nvPr/>
        </p:nvSpPr>
        <p:spPr>
          <a:xfrm rot="10800000">
            <a:off x="-3" y="0"/>
            <a:ext cx="9144002" cy="577215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5" name="4 CuadroTexto"/>
          <p:cNvSpPr txBox="1"/>
          <p:nvPr/>
        </p:nvSpPr>
        <p:spPr>
          <a:xfrm>
            <a:off x="357158" y="4643450"/>
            <a:ext cx="835824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Rosaleda del Parque del Oeste de Madrid es un rincón único que muchos visitantes de la ciudad no quieren perderse. Especialmente en los meses de floración. Por eso durante el mes de mayo tiene tanta afluencia.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honeycomb/>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2"/>
                                        </p:tgtEl>
                                      </p:cBhvr>
                                    </p:animEffect>
                                    <p:set>
                                      <p:cBhvr>
                                        <p:cTn id="10" dur="1" fill="hold">
                                          <p:stCondLst>
                                            <p:cond delay="2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softRound"/>
          </a:sp3d>
        </p:spPr>
      </p:pic>
      <p:sp>
        <p:nvSpPr>
          <p:cNvPr id="3" name="2 CuadroTexto"/>
          <p:cNvSpPr txBox="1"/>
          <p:nvPr/>
        </p:nvSpPr>
        <p:spPr>
          <a:xfrm>
            <a:off x="642910" y="4500574"/>
            <a:ext cx="7572428"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El jardín de la Rosaleda acoge más de 650 variedades de rosales    procedentes de todo el mundo y es un lugar perfecto para pasear y hacer buenas fotografías.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0000">
        <p14:honeycomb/>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outVertical)">
                                      <p:cBhvr>
                                        <p:cTn id="7" dur="3000"/>
                                        <p:tgtEl>
                                          <p:spTgt spid="12290"/>
                                        </p:tgtEl>
                                      </p:cBhvr>
                                    </p:animEffect>
                                  </p:childTnLst>
                                </p:cTn>
                              </p:par>
                              <p:par>
                                <p:cTn id="8" presetID="29"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ppt_x</p:attrName>
                                        </p:attrNameLst>
                                      </p:cBhvr>
                                      <p:tavLst>
                                        <p:tav tm="0">
                                          <p:val>
                                            <p:strVal val="#ppt_x-.2"/>
                                          </p:val>
                                        </p:tav>
                                        <p:tav tm="100000">
                                          <p:val>
                                            <p:strVal val="#ppt_x"/>
                                          </p:val>
                                        </p:tav>
                                      </p:tavLst>
                                    </p:anim>
                                    <p:anim calcmode="lin" valueType="num">
                                      <p:cBhvr>
                                        <p:cTn id="11" dur="3000" fill="hold"/>
                                        <p:tgtEl>
                                          <p:spTgt spid="1229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229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2"/>
            <a:ext cx="9144000" cy="5714998"/>
          </a:xfrm>
          <a:prstGeom prst="rect">
            <a:avLst/>
          </a:prstGeom>
          <a:noFill/>
          <a:ln w="9525">
            <a:noFill/>
            <a:miter lim="800000"/>
            <a:headEnd/>
            <a:tailEnd/>
          </a:ln>
          <a:scene3d>
            <a:camera prst="orthographicFront"/>
            <a:lightRig rig="threePt" dir="t"/>
          </a:scene3d>
          <a:sp3d>
            <a:bevelT w="266700" h="139700" prst="softRound"/>
          </a:sp3d>
        </p:spPr>
      </p:pic>
      <p:sp>
        <p:nvSpPr>
          <p:cNvPr id="6" name="Rectángulo 3                                                                       s">
            <a:extLst>
              <a:ext uri="{FF2B5EF4-FFF2-40B4-BE49-F238E27FC236}"/>
            </a:extLst>
          </p:cNvPr>
          <p:cNvSpPr/>
          <p:nvPr/>
        </p:nvSpPr>
        <p:spPr>
          <a:xfrm>
            <a:off x="3057616" y="2347913"/>
            <a:ext cx="3421093" cy="1129036"/>
          </a:xfrm>
          <a:prstGeom prst="rect">
            <a:avLst/>
          </a:prstGeom>
          <a:blipFill>
            <a:blip r:embed="rId3" cstate="prin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a:ext uri="{FF2B5EF4-FFF2-40B4-BE49-F238E27FC236}"/>
            </a:extLst>
          </p:cNvPr>
          <p:cNvSpPr/>
          <p:nvPr/>
        </p:nvSpPr>
        <p:spPr>
          <a:xfrm>
            <a:off x="3066409" y="2371406"/>
            <a:ext cx="3434688" cy="1133480"/>
          </a:xfrm>
          <a:prstGeom prst="rect">
            <a:avLst/>
          </a:prstGeom>
          <a:blipFill>
            <a:blip r:embed="rId4" cstate="prin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5"/>
            <a:extLst>
              <a:ext uri="{FF2B5EF4-FFF2-40B4-BE49-F238E27FC236}"/>
            </a:extLst>
          </p:cNvPr>
          <p:cNvSpPr/>
          <p:nvPr/>
        </p:nvSpPr>
        <p:spPr>
          <a:xfrm>
            <a:off x="3057617" y="2398712"/>
            <a:ext cx="3443480" cy="1133483"/>
          </a:xfrm>
          <a:prstGeom prst="rect">
            <a:avLst/>
          </a:prstGeom>
          <a:blipFill>
            <a:blip r:embed="rId6" cstate="prin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a:ext uri="{FF2B5EF4-FFF2-40B4-BE49-F238E27FC236}"/>
            </a:extLst>
          </p:cNvPr>
          <p:cNvSpPr/>
          <p:nvPr/>
        </p:nvSpPr>
        <p:spPr>
          <a:xfrm>
            <a:off x="3057617" y="2378076"/>
            <a:ext cx="3421093" cy="1133483"/>
          </a:xfrm>
          <a:prstGeom prst="rect">
            <a:avLst/>
          </a:prstGeom>
          <a:blipFill>
            <a:blip r:embed="rId7" cstate="prin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a:ext uri="{FF2B5EF4-FFF2-40B4-BE49-F238E27FC236}"/>
            </a:extLst>
          </p:cNvPr>
          <p:cNvSpPr/>
          <p:nvPr/>
        </p:nvSpPr>
        <p:spPr>
          <a:xfrm>
            <a:off x="3080001" y="2378076"/>
            <a:ext cx="3418877" cy="1133483"/>
          </a:xfrm>
          <a:prstGeom prst="rect">
            <a:avLst/>
          </a:prstGeom>
          <a:blipFill>
            <a:blip r:embed="rId8" cstate="prin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a:ext uri="{FF2B5EF4-FFF2-40B4-BE49-F238E27FC236}"/>
            </a:extLst>
          </p:cNvPr>
          <p:cNvSpPr/>
          <p:nvPr/>
        </p:nvSpPr>
        <p:spPr>
          <a:xfrm>
            <a:off x="3082219" y="2366959"/>
            <a:ext cx="3418877" cy="1133483"/>
          </a:xfrm>
          <a:prstGeom prst="rect">
            <a:avLst/>
          </a:prstGeom>
          <a:blipFill>
            <a:blip r:embed="rId8" cstate="prin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a:ext uri="{FF2B5EF4-FFF2-40B4-BE49-F238E27FC236}"/>
            </a:extLst>
          </p:cNvPr>
          <p:cNvSpPr/>
          <p:nvPr/>
        </p:nvSpPr>
        <p:spPr>
          <a:xfrm>
            <a:off x="3080002" y="2366962"/>
            <a:ext cx="3418877" cy="1133480"/>
          </a:xfrm>
          <a:prstGeom prst="rect">
            <a:avLst/>
          </a:prstGeom>
          <a:blipFill>
            <a:blip r:embed="rId8" cstate="prin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a:ext uri="{FF2B5EF4-FFF2-40B4-BE49-F238E27FC236}"/>
            </a:extLst>
          </p:cNvPr>
          <p:cNvSpPr/>
          <p:nvPr/>
        </p:nvSpPr>
        <p:spPr>
          <a:xfrm>
            <a:off x="3080002" y="2371406"/>
            <a:ext cx="3421094" cy="1129036"/>
          </a:xfrm>
          <a:prstGeom prst="rect">
            <a:avLst/>
          </a:prstGeom>
          <a:blipFill>
            <a:blip r:embed="rId3" cstate="prin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13 CuadroTexto"/>
          <p:cNvSpPr txBox="1"/>
          <p:nvPr/>
        </p:nvSpPr>
        <p:spPr>
          <a:xfrm>
            <a:off x="928662" y="4857764"/>
            <a:ext cx="7215238"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De todos los rincones del parque, éste es el único que se cierra fuera de horario y el que es objeto de mayores cuidados.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honeycomb/>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23" presetClass="entr" presetSubtype="27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3000" fill="hold"/>
                                        <p:tgtEl>
                                          <p:spTgt spid="4"/>
                                        </p:tgtEl>
                                        <p:attrNameLst>
                                          <p:attrName>ppt_w</p:attrName>
                                        </p:attrNameLst>
                                      </p:cBhvr>
                                      <p:tavLst>
                                        <p:tav tm="0">
                                          <p:val>
                                            <p:strVal val="2/3*#ppt_w"/>
                                          </p:val>
                                        </p:tav>
                                        <p:tav tm="100000">
                                          <p:val>
                                            <p:strVal val="#ppt_w"/>
                                          </p:val>
                                        </p:tav>
                                      </p:tavLst>
                                    </p:anim>
                                    <p:anim calcmode="lin" valueType="num">
                                      <p:cBhvr>
                                        <p:cTn id="161" dur="3000" fill="hold"/>
                                        <p:tgtEl>
                                          <p:spTgt spid="4"/>
                                        </p:tgtEl>
                                        <p:attrNameLst>
                                          <p:attrName>ppt_h</p:attrName>
                                        </p:attrNameLst>
                                      </p:cBhvr>
                                      <p:tavLst>
                                        <p:tav tm="0">
                                          <p:val>
                                            <p:strVal val="2/3*#ppt_h"/>
                                          </p:val>
                                        </p:tav>
                                        <p:tav tm="100000">
                                          <p:val>
                                            <p:strVal val="#ppt_h"/>
                                          </p:val>
                                        </p:tav>
                                      </p:tavLst>
                                    </p:anim>
                                  </p:childTnLst>
                                </p:cTn>
                              </p:par>
                              <p:par>
                                <p:cTn id="162" presetID="16" presetClass="entr" presetSubtype="21" fill="hold" nodeType="withEffect">
                                  <p:stCondLst>
                                    <p:cond delay="700"/>
                                  </p:stCondLst>
                                  <p:childTnLst>
                                    <p:set>
                                      <p:cBhvr>
                                        <p:cTn id="163" dur="1" fill="hold">
                                          <p:stCondLst>
                                            <p:cond delay="0"/>
                                          </p:stCondLst>
                                        </p:cTn>
                                        <p:tgtEl>
                                          <p:spTgt spid="4"/>
                                        </p:tgtEl>
                                        <p:attrNameLst>
                                          <p:attrName>style.visibility</p:attrName>
                                        </p:attrNameLst>
                                      </p:cBhvr>
                                      <p:to>
                                        <p:strVal val="visible"/>
                                      </p:to>
                                    </p:set>
                                    <p:animEffect transition="in" filter="barn(inVertical)">
                                      <p:cBhvr>
                                        <p:cTn id="164" dur="3000"/>
                                        <p:tgtEl>
                                          <p:spTgt spid="4"/>
                                        </p:tgtEl>
                                      </p:cBhvr>
                                    </p:animEffect>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39700" prst="softRound"/>
          </a:sp3d>
        </p:spPr>
      </p:pic>
      <p:sp>
        <p:nvSpPr>
          <p:cNvPr id="6" name="5 Triángulo isósceles"/>
          <p:cNvSpPr/>
          <p:nvPr/>
        </p:nvSpPr>
        <p:spPr>
          <a:xfrm>
            <a:off x="0" y="2813050"/>
            <a:ext cx="9144000" cy="2903538"/>
          </a:xfrm>
          <a:prstGeom prst="triangle">
            <a:avLst>
              <a:gd name="adj" fmla="val 50097"/>
            </a:avLst>
          </a:prstGeom>
          <a:blipFill dpi="0" rotWithShape="1">
            <a:blip r:embed="rId2"/>
            <a:srcRect/>
            <a:stretch>
              <a:fillRect/>
            </a:stretch>
          </a:blipFill>
          <a:ln>
            <a:noFill/>
          </a:ln>
          <a:scene3d>
            <a:camera prst="orthographicFront"/>
            <a:lightRig rig="threePt" dir="t"/>
          </a:scene3d>
          <a:sp3d>
            <a:bevelT w="27305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0" name="9 Triángulo isósceles"/>
          <p:cNvSpPr/>
          <p:nvPr/>
        </p:nvSpPr>
        <p:spPr>
          <a:xfrm rot="16200000" flipV="1">
            <a:off x="-572294" y="572294"/>
            <a:ext cx="5716588" cy="4572000"/>
          </a:xfrm>
          <a:prstGeom prst="triangle">
            <a:avLst>
              <a:gd name="adj" fmla="val 50097"/>
            </a:avLst>
          </a:prstGeom>
          <a:blipFill dpi="0" rotWithShape="1">
            <a:blip r:embed="rId2"/>
            <a:srcRect/>
            <a:stretch>
              <a:fillRect/>
            </a:stretch>
          </a:blipFill>
          <a:ln>
            <a:noFill/>
          </a:ln>
          <a:scene3d>
            <a:camera prst="orthographicFront"/>
            <a:lightRig rig="threePt" dir="t"/>
          </a:scene3d>
          <a:sp3d>
            <a:bevelT w="27305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9" name="8 Triángulo isósceles"/>
          <p:cNvSpPr/>
          <p:nvPr/>
        </p:nvSpPr>
        <p:spPr>
          <a:xfrm rot="5400000" flipH="1" flipV="1">
            <a:off x="3999707" y="572294"/>
            <a:ext cx="5716588" cy="4571999"/>
          </a:xfrm>
          <a:prstGeom prst="triangle">
            <a:avLst>
              <a:gd name="adj" fmla="val 50097"/>
            </a:avLst>
          </a:prstGeom>
          <a:blipFill dpi="0" rotWithShape="1">
            <a:blip r:embed="rId2"/>
            <a:srcRect/>
            <a:stretch>
              <a:fillRect/>
            </a:stretch>
          </a:blipFill>
          <a:ln>
            <a:noFill/>
          </a:ln>
          <a:scene3d>
            <a:camera prst="orthographicFront"/>
            <a:lightRig rig="threePt" dir="t"/>
          </a:scene3d>
          <a:sp3d>
            <a:bevelT w="27305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8" name="7 Triángulo isósceles"/>
          <p:cNvSpPr/>
          <p:nvPr/>
        </p:nvSpPr>
        <p:spPr>
          <a:xfrm flipH="1" flipV="1">
            <a:off x="0" y="0"/>
            <a:ext cx="9144000" cy="2901949"/>
          </a:xfrm>
          <a:prstGeom prst="triangle">
            <a:avLst>
              <a:gd name="adj" fmla="val 50097"/>
            </a:avLst>
          </a:prstGeom>
          <a:blipFill dpi="0" rotWithShape="1">
            <a:blip r:embed="rId2"/>
            <a:srcRect/>
            <a:stretch>
              <a:fillRect/>
            </a:stretch>
          </a:blipFill>
          <a:ln>
            <a:noFill/>
          </a:ln>
          <a:scene3d>
            <a:camera prst="orthographicFront"/>
            <a:lightRig rig="threePt" dir="t"/>
          </a:scene3d>
          <a:sp3d>
            <a:bevelT w="27305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7" name="6 CuadroTexto"/>
          <p:cNvSpPr txBox="1"/>
          <p:nvPr/>
        </p:nvSpPr>
        <p:spPr>
          <a:xfrm>
            <a:off x="642910" y="4572012"/>
            <a:ext cx="764386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Una de las atracciones de la Rosaleda del Parque del Oeste es el Concurso Popular Rosa de Madrid. Se celebra todos los años en el mes de mayo, cuando los rosales se encuentran en plena floración.</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split orient="vert"/>
      </p:transition>
    </mc:Choice>
    <mc:Fallback>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
                                          </p:val>
                                        </p:tav>
                                      </p:tavLst>
                                    </p:anim>
                                    <p:anim calcmode="lin" valueType="num">
                                      <p:cBhvr>
                                        <p:cTn id="13" dur="3000"/>
                                        <p:tgtEl>
                                          <p:spTgt spid="8"/>
                                        </p:tgtEl>
                                        <p:attrNameLst>
                                          <p:attrName>ppt_y</p:attrName>
                                        </p:attrNameLst>
                                      </p:cBhvr>
                                      <p:tavLst>
                                        <p:tav tm="0">
                                          <p:val>
                                            <p:strVal val="ppt_y"/>
                                          </p:val>
                                        </p:tav>
                                        <p:tav tm="100000">
                                          <p:val>
                                            <p:strVal val="ppt_y-ppt_h/2"/>
                                          </p:val>
                                        </p:tav>
                                      </p:tavLst>
                                    </p:anim>
                                    <p:anim calcmode="lin" valueType="num">
                                      <p:cBhvr>
                                        <p:cTn id="14" dur="3000"/>
                                        <p:tgtEl>
                                          <p:spTgt spid="8"/>
                                        </p:tgtEl>
                                        <p:attrNameLst>
                                          <p:attrName>ppt_w</p:attrName>
                                        </p:attrNameLst>
                                      </p:cBhvr>
                                      <p:tavLst>
                                        <p:tav tm="0">
                                          <p:val>
                                            <p:strVal val="ppt_w"/>
                                          </p:val>
                                        </p:tav>
                                        <p:tav tm="100000">
                                          <p:val>
                                            <p:strVal val="ppt_w"/>
                                          </p:val>
                                        </p:tav>
                                      </p:tavLst>
                                    </p:anim>
                                    <p:anim calcmode="lin" valueType="num">
                                      <p:cBhvr>
                                        <p:cTn id="15" dur="3000"/>
                                        <p:tgtEl>
                                          <p:spTgt spid="8"/>
                                        </p:tgtEl>
                                        <p:attrNameLst>
                                          <p:attrName>ppt_h</p:attrName>
                                        </p:attrNameLst>
                                      </p:cBhvr>
                                      <p:tavLst>
                                        <p:tav tm="0">
                                          <p:val>
                                            <p:strVal val="ppt_h"/>
                                          </p:val>
                                        </p:tav>
                                        <p:tav tm="100000">
                                          <p:val>
                                            <p:fltVal val="0"/>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3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3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3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3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ppt_w</p:attrName>
                                        </p:attrNameLst>
                                      </p:cBhvr>
                                      <p:tavLst>
                                        <p:tav tm="0">
                                          <p:val>
                                            <p:fltVal val="0"/>
                                          </p:val>
                                        </p:tav>
                                        <p:tav tm="100000">
                                          <p:val>
                                            <p:strVal val="#ppt_w"/>
                                          </p:val>
                                        </p:tav>
                                      </p:tavLst>
                                    </p:anim>
                                    <p:anim calcmode="lin" valueType="num">
                                      <p:cBhvr>
                                        <p:cTn id="44" dur="3000" fill="hold"/>
                                        <p:tgtEl>
                                          <p:spTgt spid="12"/>
                                        </p:tgtEl>
                                        <p:attrNameLst>
                                          <p:attrName>ppt_h</p:attrName>
                                        </p:attrNameLst>
                                      </p:cBhvr>
                                      <p:tavLst>
                                        <p:tav tm="0">
                                          <p:val>
                                            <p:fltVal val="0"/>
                                          </p:val>
                                        </p:tav>
                                        <p:tav tm="100000">
                                          <p:val>
                                            <p:strVal val="#ppt_h"/>
                                          </p:val>
                                        </p:tav>
                                      </p:tavLst>
                                    </p:anim>
                                    <p:anim calcmode="lin" valueType="num">
                                      <p:cBhvr>
                                        <p:cTn id="45" dur="3000" fill="hold"/>
                                        <p:tgtEl>
                                          <p:spTgt spid="12"/>
                                        </p:tgtEl>
                                        <p:attrNameLst>
                                          <p:attrName>ppt_x</p:attrName>
                                        </p:attrNameLst>
                                      </p:cBhvr>
                                      <p:tavLst>
                                        <p:tav tm="0">
                                          <p:val>
                                            <p:fltVal val="0.5"/>
                                          </p:val>
                                        </p:tav>
                                        <p:tav tm="100000">
                                          <p:val>
                                            <p:strVal val="#ppt_x"/>
                                          </p:val>
                                        </p:tav>
                                      </p:tavLst>
                                    </p:anim>
                                    <p:anim calcmode="lin" valueType="num">
                                      <p:cBhvr>
                                        <p:cTn id="46" dur="3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3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9" grpId="0" animBg="1"/>
      <p:bldP spid="9" grpId="1" animBg="1"/>
      <p:bldP spid="8" grpId="0" animBg="1"/>
      <p:bldP spid="8" grpId="1"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p:cNvPicPr>
            <a:picLocks noGrp="1" noChangeAspect="1"/>
          </p:cNvPicPr>
          <p:nvPr isPhoto="1"/>
        </p:nvPicPr>
        <p:blipFill>
          <a:blip r:embed="rId2"/>
          <a:stretch>
            <a:fillRect/>
          </a:stretch>
        </p:blipFill>
        <p:spPr bwMode="auto">
          <a:xfrm>
            <a:off x="0" y="1"/>
            <a:ext cx="9144000" cy="5715000"/>
          </a:xfrm>
          <a:prstGeom prst="rect">
            <a:avLst/>
          </a:prstGeom>
          <a:noFill/>
          <a:ln w="9525">
            <a:noFill/>
            <a:miter lim="800000"/>
            <a:headEnd/>
            <a:tailEnd/>
          </a:ln>
          <a:scene3d>
            <a:camera prst="orthographicFront"/>
            <a:lightRig rig="threePt" dir="t"/>
          </a:scene3d>
          <a:sp3d>
            <a:bevelT w="266700" h="139700" prst="softRound"/>
          </a:sp3d>
        </p:spPr>
      </p:pic>
      <p:sp>
        <p:nvSpPr>
          <p:cNvPr id="5" name="4 Trapecio"/>
          <p:cNvSpPr/>
          <p:nvPr/>
        </p:nvSpPr>
        <p:spPr>
          <a:xfrm>
            <a:off x="0" y="2798764"/>
            <a:ext cx="9144000" cy="2916237"/>
          </a:xfrm>
          <a:prstGeom prst="trapezoid">
            <a:avLst>
              <a:gd name="adj" fmla="val 58216"/>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6" name="5 Trapecio"/>
          <p:cNvSpPr/>
          <p:nvPr/>
        </p:nvSpPr>
        <p:spPr>
          <a:xfrm flipV="1">
            <a:off x="0" y="-1"/>
            <a:ext cx="9144000" cy="2798763"/>
          </a:xfrm>
          <a:prstGeom prst="trapezoid">
            <a:avLst>
              <a:gd name="adj" fmla="val 59918"/>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8" name="7 Combinar"/>
          <p:cNvSpPr/>
          <p:nvPr/>
        </p:nvSpPr>
        <p:spPr>
          <a:xfrm rot="16200000" flipV="1">
            <a:off x="5250657" y="1821658"/>
            <a:ext cx="5715000" cy="2071687"/>
          </a:xfrm>
          <a:prstGeom prst="flowChartMerge">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7" name="6 Combinar"/>
          <p:cNvSpPr/>
          <p:nvPr/>
        </p:nvSpPr>
        <p:spPr>
          <a:xfrm rot="16200000">
            <a:off x="-1821656" y="1821656"/>
            <a:ext cx="5715000" cy="2071688"/>
          </a:xfrm>
          <a:prstGeom prst="flowChartMerge">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9" name="8 CuadroTexto"/>
          <p:cNvSpPr txBox="1"/>
          <p:nvPr/>
        </p:nvSpPr>
        <p:spPr>
          <a:xfrm>
            <a:off x="571472" y="4929202"/>
            <a:ext cx="7858180"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Este año 2022 las votaciones se recogerán entre el 13 y el 18 de mayo de manera presencial y también online.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6000">
        <p14:vortex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3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39700" prst="softRound"/>
          </a:sp3d>
        </p:spPr>
      </p:pic>
      <p:sp>
        <p:nvSpPr>
          <p:cNvPr id="3" name="2 CuadroTexto"/>
          <p:cNvSpPr txBox="1"/>
          <p:nvPr/>
        </p:nvSpPr>
        <p:spPr>
          <a:xfrm>
            <a:off x="571472" y="4286260"/>
            <a:ext cx="7929618"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Madrileños y visitantes recorren los caminos del recinto y, de entre los parterres señalados para el concurso, escogen su favorita. El sistema consiste en rellenar una papeleta e introducirla en una urna. Ahora el voto también se puede emitir desde la web del concurso.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outVertical)">
                                      <p:cBhvr>
                                        <p:cTn id="7" dur="3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3000" fill="hold"/>
                                        <p:tgtEl>
                                          <p:spTgt spid="13314"/>
                                        </p:tgtEl>
                                        <p:attrNameLst>
                                          <p:attrName>ppt_x</p:attrName>
                                        </p:attrNameLst>
                                      </p:cBhvr>
                                      <p:tavLst>
                                        <p:tav tm="0">
                                          <p:val>
                                            <p:strVal val="#ppt_x-.2"/>
                                          </p:val>
                                        </p:tav>
                                        <p:tav tm="100000">
                                          <p:val>
                                            <p:strVal val="#ppt_x"/>
                                          </p:val>
                                        </p:tav>
                                      </p:tavLst>
                                    </p:anim>
                                    <p:anim calcmode="lin" valueType="num">
                                      <p:cBhvr>
                                        <p:cTn id="11" dur="3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33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softRound"/>
          </a:sp3d>
        </p:spPr>
      </p:pic>
      <p:sp>
        <p:nvSpPr>
          <p:cNvPr id="4" name="Rectángulo 3">
            <a:extLst>
              <a:ext uri="{FF2B5EF4-FFF2-40B4-BE49-F238E27FC236}"/>
            </a:extLst>
          </p:cNvPr>
          <p:cNvSpPr/>
          <p:nvPr/>
        </p:nvSpPr>
        <p:spPr>
          <a:xfrm rot="19528031">
            <a:off x="1896717" y="2467161"/>
            <a:ext cx="3848029" cy="1644131"/>
          </a:xfrm>
          <a:prstGeom prst="rect">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5" name="Rectángulo 4">
            <a:extLst>
              <a:ext uri="{FF2B5EF4-FFF2-40B4-BE49-F238E27FC236}"/>
            </a:extLst>
          </p:cNvPr>
          <p:cNvSpPr/>
          <p:nvPr/>
        </p:nvSpPr>
        <p:spPr>
          <a:xfrm rot="19528031">
            <a:off x="1883691" y="2455759"/>
            <a:ext cx="3849696" cy="1634246"/>
          </a:xfrm>
          <a:prstGeom prst="rect">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6" name="Rectángulo 5                                 .    .    .">
            <a:extLst>
              <a:ext uri="{FF2B5EF4-FFF2-40B4-BE49-F238E27FC236}"/>
            </a:extLst>
          </p:cNvPr>
          <p:cNvSpPr/>
          <p:nvPr/>
        </p:nvSpPr>
        <p:spPr>
          <a:xfrm rot="19528031">
            <a:off x="1890002" y="2436440"/>
            <a:ext cx="3810812" cy="1644132"/>
          </a:xfrm>
          <a:prstGeom prst="rect">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6">
            <a:extLst>
              <a:ext uri="{FF2B5EF4-FFF2-40B4-BE49-F238E27FC236}"/>
            </a:extLst>
          </p:cNvPr>
          <p:cNvSpPr/>
          <p:nvPr/>
        </p:nvSpPr>
        <p:spPr>
          <a:xfrm rot="19528031">
            <a:off x="1911581" y="2453420"/>
            <a:ext cx="3781668" cy="1644133"/>
          </a:xfrm>
          <a:prstGeom prst="rect">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7">
            <a:extLst>
              <a:ext uri="{FF2B5EF4-FFF2-40B4-BE49-F238E27FC236}"/>
            </a:extLst>
          </p:cNvPr>
          <p:cNvSpPr/>
          <p:nvPr/>
        </p:nvSpPr>
        <p:spPr>
          <a:xfrm rot="19528031">
            <a:off x="1884474" y="2467160"/>
            <a:ext cx="3810106" cy="1644131"/>
          </a:xfrm>
          <a:prstGeom prst="rect">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8">
            <a:hlinkClick r:id="rId3"/>
            <a:extLst>
              <a:ext uri="{FF2B5EF4-FFF2-40B4-BE49-F238E27FC236}"/>
            </a:extLst>
          </p:cNvPr>
          <p:cNvSpPr/>
          <p:nvPr/>
        </p:nvSpPr>
        <p:spPr>
          <a:xfrm rot="19528031">
            <a:off x="1887240" y="2493964"/>
            <a:ext cx="3781329" cy="1565975"/>
          </a:xfrm>
          <a:prstGeom prst="rect">
            <a:avLst/>
          </a:prstGeom>
          <a:blipFill dpi="0" rotWithShape="1">
            <a:blip r:embed="rId2"/>
            <a:srcRect/>
            <a:stretch>
              <a:fillRect/>
            </a:stretch>
          </a:blip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9 CuadroTexto"/>
          <p:cNvSpPr txBox="1"/>
          <p:nvPr/>
        </p:nvSpPr>
        <p:spPr>
          <a:xfrm>
            <a:off x="500034" y="4643450"/>
            <a:ext cx="800105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Los votantes optan a un premio, igual que en años anteriores. Entre las votaciones emitidas a favor del rosal ganador se sortearán 10 premios de 10 plantas de rosal cada premio.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par>
                                <p:cTn id="10" presetID="53" presetClass="entr" presetSubtype="16" fill="hold" nodeType="withEffect">
                                  <p:stCondLst>
                                    <p:cond delay="10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fltVal val="0"/>
                                          </p:val>
                                        </p:tav>
                                        <p:tav tm="100000">
                                          <p:val>
                                            <p:strVal val="#ppt_h"/>
                                          </p:val>
                                        </p:tav>
                                      </p:tavLst>
                                    </p:anim>
                                    <p:animEffect transition="in" filter="fade">
                                      <p:cBhvr>
                                        <p:cTn id="14" dur="2000"/>
                                        <p:tgtEl>
                                          <p:spTgt spid="5"/>
                                        </p:tgtEl>
                                      </p:cBhvr>
                                    </p:animEffect>
                                  </p:childTnLst>
                                </p:cTn>
                              </p:par>
                              <p:par>
                                <p:cTn id="15" presetID="53" presetClass="entr" presetSubtype="16" fill="hold" nodeType="withEffect">
                                  <p:stCondLst>
                                    <p:cond delay="2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Effect transition="in" filter="fade">
                                      <p:cBhvr>
                                        <p:cTn id="19" dur="2000"/>
                                        <p:tgtEl>
                                          <p:spTgt spid="6"/>
                                        </p:tgtEl>
                                      </p:cBhvr>
                                    </p:animEffect>
                                  </p:childTnLst>
                                </p:cTn>
                              </p:par>
                              <p:par>
                                <p:cTn id="20" presetID="53" presetClass="entr" presetSubtype="16" fill="hold" nodeType="withEffect">
                                  <p:stCondLst>
                                    <p:cond delay="3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par>
                                <p:cTn id="25" presetID="53" presetClass="entr" presetSubtype="16" fill="hold" nodeType="withEffect">
                                  <p:stCondLst>
                                    <p:cond delay="4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Effect transition="in" filter="fade">
                                      <p:cBhvr>
                                        <p:cTn id="29" dur="2000"/>
                                        <p:tgtEl>
                                          <p:spTgt spid="8"/>
                                        </p:tgtEl>
                                      </p:cBhvr>
                                    </p:animEffect>
                                  </p:childTnLst>
                                </p:cTn>
                              </p:par>
                              <p:par>
                                <p:cTn id="30" presetID="53" presetClass="entr" presetSubtype="16" fill="hold" nodeType="with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Effect transition="in" filter="fade">
                                      <p:cBhvr>
                                        <p:cTn id="34" dur="2000"/>
                                        <p:tgtEl>
                                          <p:spTgt spid="9"/>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5"/>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6"/>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7"/>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8"/>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9"/>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1+ppt_w/2"/>
                                          </p:val>
                                        </p:tav>
                                      </p:tavLst>
                                    </p:anim>
                                    <p:anim calcmode="lin" valueType="num">
                                      <p:cBhvr additive="base">
                                        <p:cTn id="50" dur="2000"/>
                                        <p:tgtEl>
                                          <p:spTgt spid="4"/>
                                        </p:tgtEl>
                                        <p:attrNameLst>
                                          <p:attrName>ppt_y</p:attrName>
                                        </p:attrNameLst>
                                      </p:cBhvr>
                                      <p:tavLst>
                                        <p:tav tm="0">
                                          <p:val>
                                            <p:strVal val="ppt_y"/>
                                          </p:val>
                                        </p:tav>
                                        <p:tav tm="100000">
                                          <p:val>
                                            <p:strVal val="0-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5"/>
                                        </p:tgtEl>
                                        <p:attrNameLst>
                                          <p:attrName>ppt_x</p:attrName>
                                        </p:attrNameLst>
                                      </p:cBhvr>
                                      <p:tavLst>
                                        <p:tav tm="0">
                                          <p:val>
                                            <p:strVal val="ppt_x"/>
                                          </p:val>
                                        </p:tav>
                                        <p:tav tm="100000">
                                          <p:val>
                                            <p:strVal val="1+ppt_w/2"/>
                                          </p:val>
                                        </p:tav>
                                      </p:tavLst>
                                    </p:anim>
                                    <p:anim calcmode="lin" valueType="num">
                                      <p:cBhvr additive="base">
                                        <p:cTn id="54" dur="2000"/>
                                        <p:tgtEl>
                                          <p:spTgt spid="5"/>
                                        </p:tgtEl>
                                        <p:attrNameLst>
                                          <p:attrName>ppt_y</p:attrName>
                                        </p:attrNameLst>
                                      </p:cBhvr>
                                      <p:tavLst>
                                        <p:tav tm="0">
                                          <p:val>
                                            <p:strVal val="ppt_y"/>
                                          </p:val>
                                        </p:tav>
                                        <p:tav tm="100000">
                                          <p:val>
                                            <p:strVal val="0-ppt_h/2"/>
                                          </p:val>
                                        </p:tav>
                                      </p:tavLst>
                                    </p:anim>
                                    <p:set>
                                      <p:cBhvr>
                                        <p:cTn id="55" dur="1" fill="hold">
                                          <p:stCondLst>
                                            <p:cond delay="1999"/>
                                          </p:stCondLst>
                                        </p:cTn>
                                        <p:tgtEl>
                                          <p:spTgt spid="5"/>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0-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0-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0-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16" presetClass="entr" presetSubtype="37" fill="hold" nodeType="withEffect">
                                  <p:stCondLst>
                                    <p:cond delay="500"/>
                                  </p:stCondLst>
                                  <p:childTnLst>
                                    <p:set>
                                      <p:cBhvr>
                                        <p:cTn id="73" dur="1" fill="hold">
                                          <p:stCondLst>
                                            <p:cond delay="0"/>
                                          </p:stCondLst>
                                        </p:cTn>
                                        <p:tgtEl>
                                          <p:spTgt spid="3"/>
                                        </p:tgtEl>
                                        <p:attrNameLst>
                                          <p:attrName>style.visibility</p:attrName>
                                        </p:attrNameLst>
                                      </p:cBhvr>
                                      <p:to>
                                        <p:strVal val="visible"/>
                                      </p:to>
                                    </p:set>
                                    <p:animEffect transition="in" filter="barn(outVertical)">
                                      <p:cBhvr>
                                        <p:cTn id="74" dur="2000"/>
                                        <p:tgtEl>
                                          <p:spTgt spid="3"/>
                                        </p:tgtEl>
                                      </p:cBhvr>
                                    </p:animEffect>
                                  </p:childTnLst>
                                </p:cTn>
                              </p:par>
                              <p:par>
                                <p:cTn id="75" presetID="23" presetClass="entr" presetSubtype="272" fill="hold" nodeType="withEffect">
                                  <p:stCondLst>
                                    <p:cond delay="500"/>
                                  </p:stCondLst>
                                  <p:childTnLst>
                                    <p:set>
                                      <p:cBhvr>
                                        <p:cTn id="76" dur="1" fill="hold">
                                          <p:stCondLst>
                                            <p:cond delay="0"/>
                                          </p:stCondLst>
                                        </p:cTn>
                                        <p:tgtEl>
                                          <p:spTgt spid="3"/>
                                        </p:tgtEl>
                                        <p:attrNameLst>
                                          <p:attrName>style.visibility</p:attrName>
                                        </p:attrNameLst>
                                      </p:cBhvr>
                                      <p:to>
                                        <p:strVal val="visible"/>
                                      </p:to>
                                    </p:set>
                                    <p:anim calcmode="lin" valueType="num">
                                      <p:cBhvr>
                                        <p:cTn id="77" dur="2000" fill="hold"/>
                                        <p:tgtEl>
                                          <p:spTgt spid="3"/>
                                        </p:tgtEl>
                                        <p:attrNameLst>
                                          <p:attrName>ppt_w</p:attrName>
                                        </p:attrNameLst>
                                      </p:cBhvr>
                                      <p:tavLst>
                                        <p:tav tm="0">
                                          <p:val>
                                            <p:strVal val="2/3*#ppt_w"/>
                                          </p:val>
                                        </p:tav>
                                        <p:tav tm="100000">
                                          <p:val>
                                            <p:strVal val="#ppt_w"/>
                                          </p:val>
                                        </p:tav>
                                      </p:tavLst>
                                    </p:anim>
                                    <p:anim calcmode="lin" valueType="num">
                                      <p:cBhvr>
                                        <p:cTn id="78" dur="2000" fill="hold"/>
                                        <p:tgtEl>
                                          <p:spTgt spid="3"/>
                                        </p:tgtEl>
                                        <p:attrNameLst>
                                          <p:attrName>ppt_h</p:attrName>
                                        </p:attrNameLst>
                                      </p:cBhvr>
                                      <p:tavLst>
                                        <p:tav tm="0">
                                          <p:val>
                                            <p:strVal val="2/3*#ppt_h"/>
                                          </p:val>
                                        </p:tav>
                                        <p:tav tm="100000">
                                          <p:val>
                                            <p:strVal val="#ppt_h"/>
                                          </p:val>
                                        </p:tav>
                                      </p:tavLst>
                                    </p:anim>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0"/>
                                        </p:tgtEl>
                                        <p:attrNameLst>
                                          <p:attrName>style.visibility</p:attrName>
                                        </p:attrNameLst>
                                      </p:cBhvr>
                                      <p:to>
                                        <p:strVal val="visible"/>
                                      </p:to>
                                    </p:set>
                                    <p:animEffect transition="in" filter="fade">
                                      <p:cBhvr>
                                        <p:cTn id="82" dur="1000"/>
                                        <p:tgtEl>
                                          <p:spTgt spid="10"/>
                                        </p:tgtEl>
                                      </p:cBhvr>
                                    </p:animEffect>
                                    <p:anim calcmode="lin" valueType="num">
                                      <p:cBhvr>
                                        <p:cTn id="83" dur="1000" fill="hold"/>
                                        <p:tgtEl>
                                          <p:spTgt spid="10"/>
                                        </p:tgtEl>
                                        <p:attrNameLst>
                                          <p:attrName>ppt_x</p:attrName>
                                        </p:attrNameLst>
                                      </p:cBhvr>
                                      <p:tavLst>
                                        <p:tav tm="0">
                                          <p:val>
                                            <p:strVal val="#ppt_x-.1"/>
                                          </p:val>
                                        </p:tav>
                                        <p:tav tm="100000">
                                          <p:val>
                                            <p:strVal val="#ppt_x"/>
                                          </p:val>
                                        </p:tav>
                                      </p:tavLst>
                                    </p:anim>
                                    <p:anim calcmode="lin" valueType="num">
                                      <p:cBhvr>
                                        <p:cTn id="8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p:cNvPicPr>
            <a:picLocks noChangeAspect="1"/>
          </p:cNvPicPr>
          <p:nvPr/>
        </p:nvPicPr>
        <p:blipFill>
          <a:blip r:embed="rId2"/>
          <a:stretch>
            <a:fillRect/>
          </a:stretch>
        </p:blipFill>
        <p:spPr bwMode="auto">
          <a:xfrm>
            <a:off x="0" y="1"/>
            <a:ext cx="9144000" cy="5715000"/>
          </a:xfrm>
          <a:prstGeom prst="rect">
            <a:avLst/>
          </a:prstGeom>
          <a:noFill/>
          <a:ln w="9525">
            <a:noFill/>
            <a:miter lim="800000"/>
            <a:headEnd/>
            <a:tailEnd/>
          </a:ln>
          <a:scene3d>
            <a:camera prst="orthographicFront"/>
            <a:lightRig rig="threePt" dir="t"/>
          </a:scene3d>
          <a:sp3d>
            <a:bevelT w="273050" h="139700" prst="softRound"/>
          </a:sp3d>
        </p:spPr>
      </p:pic>
      <p:sp>
        <p:nvSpPr>
          <p:cNvPr id="6" name="5 Onda"/>
          <p:cNvSpPr/>
          <p:nvPr/>
        </p:nvSpPr>
        <p:spPr>
          <a:xfrm rot="4883957">
            <a:off x="2453482" y="2075657"/>
            <a:ext cx="3695700" cy="1223963"/>
          </a:xfrm>
          <a:prstGeom prst="wave">
            <a:avLst>
              <a:gd name="adj1" fmla="val 20000"/>
              <a:gd name="adj2" fmla="val -10000"/>
            </a:avLst>
          </a:prstGeom>
          <a:blipFill dpi="0" rotWithShape="1">
            <a:blip r:embed="rId2"/>
            <a:srcRect/>
            <a:stretch>
              <a:fillRect/>
            </a:stretch>
          </a:blipFill>
          <a:ln>
            <a:solidFill>
              <a:schemeClr val="accent6">
                <a:lumMod val="60000"/>
                <a:lumOff val="40000"/>
              </a:schemeClr>
            </a:solidFill>
          </a:ln>
          <a:effectLst/>
          <a:scene3d>
            <a:camera prst="orthographicFront"/>
            <a:lightRig rig="threePt" dir="t"/>
          </a:scene3d>
          <a:sp3d>
            <a:bevelT w="27305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Onda"/>
          <p:cNvSpPr/>
          <p:nvPr/>
        </p:nvSpPr>
        <p:spPr>
          <a:xfrm rot="4817563">
            <a:off x="2384882" y="2039933"/>
            <a:ext cx="3756026" cy="1223963"/>
          </a:xfrm>
          <a:prstGeom prst="wave">
            <a:avLst>
              <a:gd name="adj1" fmla="val 20000"/>
              <a:gd name="adj2" fmla="val -10000"/>
            </a:avLst>
          </a:prstGeom>
          <a:blipFill dpi="0" rotWithShape="1">
            <a:blip r:embed="rId2"/>
            <a:srcRect/>
            <a:stretch>
              <a:fillRect/>
            </a:stretch>
          </a:blipFill>
          <a:ln>
            <a:solidFill>
              <a:schemeClr val="accent6">
                <a:lumMod val="60000"/>
                <a:lumOff val="40000"/>
              </a:schemeClr>
            </a:solidFill>
          </a:ln>
          <a:effectLst/>
          <a:scene3d>
            <a:camera prst="orthographicFront"/>
            <a:lightRig rig="threePt" dir="t"/>
          </a:scene3d>
          <a:sp3d>
            <a:bevelT w="27305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28596" y="4857764"/>
            <a:ext cx="7929618"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 este certamen un jurado integrado por expertos de distintos países valora las rosas participantes y elige las variedades ganadoras.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3000"/>
                                        <p:tgtEl>
                                          <p:spTgt spid="6"/>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3000"/>
                                        <p:tgtEl>
                                          <p:spTgt spid="7"/>
                                        </p:tgtEl>
                                      </p:cBhvr>
                                    </p:animEffect>
                                  </p:childTnLst>
                                </p:cTn>
                              </p:par>
                              <p:par>
                                <p:cTn id="19" presetID="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fmla="#ppt_w*sin(2.5*pi*$)">
                                          <p:val>
                                            <p:fltVal val="0"/>
                                          </p:val>
                                        </p:tav>
                                        <p:tav tm="100000">
                                          <p:val>
                                            <p:fltVal val="1"/>
                                          </p:val>
                                        </p:tav>
                                      </p:tavLst>
                                    </p:anim>
                                    <p:anim calcmode="lin" valueType="num">
                                      <p:cBhvr>
                                        <p:cTn id="26" dur="3000" fill="hold"/>
                                        <p:tgtEl>
                                          <p:spTgt spid="7"/>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7"/>
                                        </p:tgtEl>
                                        <p:attrNameLst>
                                          <p:attrName>ppt_x</p:attrName>
                                        </p:attrNameLst>
                                      </p:cBhvr>
                                      <p:tavLst>
                                        <p:tav tm="0">
                                          <p:val>
                                            <p:strVal val="ppt_x"/>
                                          </p:val>
                                        </p:tav>
                                        <p:tav tm="100000">
                                          <p:val>
                                            <p:strVal val="0-ppt_w/2"/>
                                          </p:val>
                                        </p:tav>
                                      </p:tavLst>
                                    </p:anim>
                                    <p:anim calcmode="lin" valueType="num">
                                      <p:cBhvr additive="base">
                                        <p:cTn id="41" dur="3000"/>
                                        <p:tgtEl>
                                          <p:spTgt spid="7"/>
                                        </p:tgtEl>
                                        <p:attrNameLst>
                                          <p:attrName>ppt_y</p:attrName>
                                        </p:attrNameLst>
                                      </p:cBhvr>
                                      <p:tavLst>
                                        <p:tav tm="0">
                                          <p:val>
                                            <p:strVal val="ppt_y"/>
                                          </p:val>
                                        </p:tav>
                                        <p:tav tm="100000">
                                          <p:val>
                                            <p:strVal val="ppt_y"/>
                                          </p:val>
                                        </p:tav>
                                      </p:tavLst>
                                    </p:anim>
                                    <p:set>
                                      <p:cBhvr>
                                        <p:cTn id="42" dur="1" fill="hold">
                                          <p:stCondLst>
                                            <p:cond delay="2999"/>
                                          </p:stCondLst>
                                        </p:cTn>
                                        <p:tgtEl>
                                          <p:spTgt spid="7"/>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7"/>
                                        </p:tgtEl>
                                        <p:attrNameLst>
                                          <p:attrName>ppt_h</p:attrName>
                                        </p:attrNameLst>
                                      </p:cBhvr>
                                      <p:tavLst>
                                        <p:tav tm="0">
                                          <p:val>
                                            <p:strVal val="ppt_h"/>
                                          </p:val>
                                        </p:tav>
                                        <p:tav tm="100000">
                                          <p:val>
                                            <p:strVal val="ppt_h"/>
                                          </p:val>
                                        </p:tav>
                                      </p:tavLst>
                                    </p:anim>
                                    <p:anim calcmode="lin" valueType="num">
                                      <p:cBhvr>
                                        <p:cTn id="4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7"/>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7"/>
                                        </p:tgtEl>
                                      </p:cBhvr>
                                    </p:animEffect>
                                    <p:set>
                                      <p:cBhvr>
                                        <p:cTn id="49" dur="1" fill="hold">
                                          <p:stCondLst>
                                            <p:cond delay="2999"/>
                                          </p:stCondLst>
                                        </p:cTn>
                                        <p:tgtEl>
                                          <p:spTgt spid="7"/>
                                        </p:tgtEl>
                                        <p:attrNameLst>
                                          <p:attrName>style.visibility</p:attrName>
                                        </p:attrNameLst>
                                      </p:cBhvr>
                                      <p:to>
                                        <p:strVal val="hidden"/>
                                      </p:to>
                                    </p:set>
                                  </p:childTnLst>
                                </p:cTn>
                              </p:par>
                              <p:par>
                                <p:cTn id="50" presetID="16" presetClass="entr" presetSubtype="37" fill="hold" nodeType="withEffect">
                                  <p:stCondLst>
                                    <p:cond delay="0"/>
                                  </p:stCondLst>
                                  <p:childTnLst>
                                    <p:set>
                                      <p:cBhvr>
                                        <p:cTn id="51" dur="1" fill="hold">
                                          <p:stCondLst>
                                            <p:cond delay="0"/>
                                          </p:stCondLst>
                                        </p:cTn>
                                        <p:tgtEl>
                                          <p:spTgt spid="14338"/>
                                        </p:tgtEl>
                                        <p:attrNameLst>
                                          <p:attrName>style.visibility</p:attrName>
                                        </p:attrNameLst>
                                      </p:cBhvr>
                                      <p:to>
                                        <p:strVal val="visible"/>
                                      </p:to>
                                    </p:set>
                                    <p:animEffect transition="in" filter="barn(outVertical)">
                                      <p:cBhvr>
                                        <p:cTn id="52" dur="3000"/>
                                        <p:tgtEl>
                                          <p:spTgt spid="14338"/>
                                        </p:tgtEl>
                                      </p:cBhvr>
                                    </p:animEffect>
                                  </p:childTnLst>
                                </p:cTn>
                              </p:par>
                              <p:par>
                                <p:cTn id="53" presetID="23" presetClass="entr" presetSubtype="272" fill="hold" nodeType="withEffect">
                                  <p:stCondLst>
                                    <p:cond delay="0"/>
                                  </p:stCondLst>
                                  <p:childTnLst>
                                    <p:set>
                                      <p:cBhvr>
                                        <p:cTn id="54" dur="1" fill="hold">
                                          <p:stCondLst>
                                            <p:cond delay="0"/>
                                          </p:stCondLst>
                                        </p:cTn>
                                        <p:tgtEl>
                                          <p:spTgt spid="14338"/>
                                        </p:tgtEl>
                                        <p:attrNameLst>
                                          <p:attrName>style.visibility</p:attrName>
                                        </p:attrNameLst>
                                      </p:cBhvr>
                                      <p:to>
                                        <p:strVal val="visible"/>
                                      </p:to>
                                    </p:set>
                                    <p:anim calcmode="lin" valueType="num">
                                      <p:cBhvr>
                                        <p:cTn id="55" dur="3000" fill="hold"/>
                                        <p:tgtEl>
                                          <p:spTgt spid="14338"/>
                                        </p:tgtEl>
                                        <p:attrNameLst>
                                          <p:attrName>ppt_w</p:attrName>
                                        </p:attrNameLst>
                                      </p:cBhvr>
                                      <p:tavLst>
                                        <p:tav tm="0">
                                          <p:val>
                                            <p:strVal val="2/3*#ppt_w"/>
                                          </p:val>
                                        </p:tav>
                                        <p:tav tm="100000">
                                          <p:val>
                                            <p:strVal val="#ppt_w"/>
                                          </p:val>
                                        </p:tav>
                                      </p:tavLst>
                                    </p:anim>
                                    <p:anim calcmode="lin" valueType="num">
                                      <p:cBhvr>
                                        <p:cTn id="56" dur="3000" fill="hold"/>
                                        <p:tgtEl>
                                          <p:spTgt spid="14338"/>
                                        </p:tgtEl>
                                        <p:attrNameLst>
                                          <p:attrName>ppt_h</p:attrName>
                                        </p:attrNameLst>
                                      </p:cBhvr>
                                      <p:tavLst>
                                        <p:tav tm="0">
                                          <p:val>
                                            <p:strVal val="2/3*#ppt_h"/>
                                          </p:val>
                                        </p:tav>
                                        <p:tav tm="100000">
                                          <p:val>
                                            <p:strVal val="#ppt_h"/>
                                          </p:val>
                                        </p:tav>
                                      </p:tavLst>
                                    </p:anim>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5"/>
                                        </p:tgtEl>
                                        <p:attrNameLst>
                                          <p:attrName>style.visibility</p:attrName>
                                        </p:attrNameLst>
                                      </p:cBhvr>
                                      <p:to>
                                        <p:strVal val="visible"/>
                                      </p:to>
                                    </p:set>
                                    <p:animEffect transition="in" filter="fade">
                                      <p:cBhvr>
                                        <p:cTn id="60" dur="1000"/>
                                        <p:tgtEl>
                                          <p:spTgt spid="5"/>
                                        </p:tgtEl>
                                      </p:cBhvr>
                                    </p:animEffect>
                                    <p:anim calcmode="lin" valueType="num">
                                      <p:cBhvr>
                                        <p:cTn id="61" dur="1000" fill="hold"/>
                                        <p:tgtEl>
                                          <p:spTgt spid="5"/>
                                        </p:tgtEl>
                                        <p:attrNameLst>
                                          <p:attrName>ppt_x</p:attrName>
                                        </p:attrNameLst>
                                      </p:cBhvr>
                                      <p:tavLst>
                                        <p:tav tm="0">
                                          <p:val>
                                            <p:strVal val="#ppt_x-.1"/>
                                          </p:val>
                                        </p:tav>
                                        <p:tav tm="100000">
                                          <p:val>
                                            <p:strVal val="#ppt_x"/>
                                          </p:val>
                                        </p:tav>
                                      </p:tavLst>
                                    </p:anim>
                                    <p:anim calcmode="lin" valueType="num">
                                      <p:cBhvr>
                                        <p:cTn id="6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p:cNvPicPr>
            <a:picLocks noChangeAspect="1"/>
          </p:cNvPicPr>
          <p:nvPr/>
        </p:nvPicPr>
        <p:blipFill>
          <a:blip r:embed="rId2"/>
          <a:stretch>
            <a:fillRect/>
          </a:stretch>
        </p:blipFill>
        <p:spPr bwMode="auto">
          <a:xfrm>
            <a:off x="0" y="-1"/>
            <a:ext cx="9144000" cy="5715000"/>
          </a:xfrm>
          <a:prstGeom prst="rect">
            <a:avLst/>
          </a:prstGeom>
          <a:noFill/>
          <a:ln w="9525">
            <a:noFill/>
            <a:miter lim="800000"/>
            <a:headEnd/>
            <a:tailEnd/>
          </a:ln>
          <a:scene3d>
            <a:camera prst="orthographicFront"/>
            <a:lightRig rig="threePt" dir="t"/>
          </a:scene3d>
          <a:sp3d>
            <a:bevelT w="266700" h="139700" prst="softRound"/>
          </a:sp3d>
        </p:spPr>
      </p:pic>
      <p:pic>
        <p:nvPicPr>
          <p:cNvPr id="3"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softRound"/>
          </a:sp3d>
        </p:spPr>
      </p:pic>
      <p:sp>
        <p:nvSpPr>
          <p:cNvPr id="4" name="3 CuadroTexto"/>
          <p:cNvSpPr txBox="1"/>
          <p:nvPr/>
        </p:nvSpPr>
        <p:spPr>
          <a:xfrm>
            <a:off x="357158" y="4643450"/>
            <a:ext cx="835824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Rosaleda del Parque del Oeste existe desde 1955. Es obra del Jardinero Mayor de la capital Ramón Ortiz Ferré, que se inspiró en las rosaledas de París, Roma y Ginebra de finales del siglo XIX y primeros del XX.</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circle(out)">
                                      <p:cBhvr>
                                        <p:cTn id="7" dur="3000"/>
                                        <p:tgtEl>
                                          <p:spTgt spid="29698"/>
                                        </p:tgtEl>
                                      </p:cBhvr>
                                    </p:animEffect>
                                  </p:childTnLst>
                                </p:cTn>
                              </p:par>
                              <p:par>
                                <p:cTn id="8" presetID="23" presetClass="entr" presetSubtype="272"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3000" fill="hold"/>
                                        <p:tgtEl>
                                          <p:spTgt spid="29698"/>
                                        </p:tgtEl>
                                        <p:attrNameLst>
                                          <p:attrName>ppt_w</p:attrName>
                                        </p:attrNameLst>
                                      </p:cBhvr>
                                      <p:tavLst>
                                        <p:tav tm="0">
                                          <p:val>
                                            <p:strVal val="2/3*#ppt_w"/>
                                          </p:val>
                                        </p:tav>
                                        <p:tav tm="100000">
                                          <p:val>
                                            <p:strVal val="#ppt_w"/>
                                          </p:val>
                                        </p:tav>
                                      </p:tavLst>
                                    </p:anim>
                                    <p:anim calcmode="lin" valueType="num">
                                      <p:cBhvr>
                                        <p:cTn id="11" dur="3000" fill="hold"/>
                                        <p:tgtEl>
                                          <p:spTgt spid="29698"/>
                                        </p:tgtEl>
                                        <p:attrNameLst>
                                          <p:attrName>ppt_h</p:attrName>
                                        </p:attrNameLst>
                                      </p:cBhvr>
                                      <p:tavLst>
                                        <p:tav tm="0">
                                          <p:val>
                                            <p:strVal val="2/3*#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Grp="1" noChangeAspect="1"/>
          </p:cNvPicPr>
          <p:nvPr isPhoto="1"/>
        </p:nvPicPr>
        <p:blipFill>
          <a:blip r:embed="rId2"/>
          <a:stretch>
            <a:fillRect/>
          </a:stretch>
        </p:blipFill>
        <p:spPr bwMode="auto">
          <a:xfrm>
            <a:off x="0" y="-1"/>
            <a:ext cx="9144000" cy="5715001"/>
          </a:xfrm>
          <a:prstGeom prst="rect">
            <a:avLst/>
          </a:prstGeom>
          <a:solidFill>
            <a:schemeClr val="tx1"/>
          </a:solidFill>
          <a:ln w="9525">
            <a:noFill/>
            <a:miter lim="800000"/>
            <a:headEnd/>
            <a:tailEnd/>
          </a:ln>
          <a:scene3d>
            <a:camera prst="orthographicFront"/>
            <a:lightRig rig="threePt" dir="t"/>
          </a:scene3d>
          <a:sp3d>
            <a:bevelT w="273050" h="146050" prst="softRound"/>
          </a:sp3d>
        </p:spPr>
      </p:pic>
      <p:sp>
        <p:nvSpPr>
          <p:cNvPr id="4" name="3 Triángulo rectángulo"/>
          <p:cNvSpPr/>
          <p:nvPr/>
        </p:nvSpPr>
        <p:spPr>
          <a:xfrm flipH="1" flipV="1">
            <a:off x="0" y="0"/>
            <a:ext cx="9144000" cy="30734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6349"/>
            <a:ext cx="9144000" cy="286385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0" y="2857499"/>
            <a:ext cx="9144000" cy="284321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a:off x="0" y="2803525"/>
            <a:ext cx="9182100" cy="291147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428596" y="4857764"/>
            <a:ext cx="8215370"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También sirvió como modelo la Rosaleda del Parque del Retiro diseñada en 1915 por su maestro Cecilio Rodríguez.</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7000">
        <p:split orient="vert"/>
      </p:transition>
    </mc:Choice>
    <mc:Fallback>
      <p:transition spd="slow" advTm="1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p:cNvPicPr>
            <a:picLocks noChangeAspect="1"/>
          </p:cNvPicPr>
          <p:nvPr/>
        </p:nvPicPr>
        <p:blipFill>
          <a:blip r:embed="rId2"/>
          <a:stretch>
            <a:fillRect/>
          </a:stretch>
        </p:blipFill>
        <p:spPr bwMode="auto">
          <a:xfrm>
            <a:off x="0" y="2"/>
            <a:ext cx="9143999" cy="5714999"/>
          </a:xfrm>
          <a:prstGeom prst="rect">
            <a:avLst/>
          </a:prstGeom>
          <a:noFill/>
          <a:ln w="9525">
            <a:noFill/>
            <a:miter lim="800000"/>
            <a:headEnd/>
            <a:tailEnd/>
          </a:ln>
          <a:scene3d>
            <a:camera prst="orthographicFront"/>
            <a:lightRig rig="threePt" dir="t"/>
          </a:scene3d>
          <a:sp3d>
            <a:bevelT w="266700" h="139700" prst="softRound"/>
          </a:sp3d>
        </p:spPr>
      </p:pic>
      <p:sp>
        <p:nvSpPr>
          <p:cNvPr id="3" name="2 CuadroTexto"/>
          <p:cNvSpPr txBox="1"/>
          <p:nvPr/>
        </p:nvSpPr>
        <p:spPr>
          <a:xfrm>
            <a:off x="357158" y="4643450"/>
            <a:ext cx="8429684"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Toda la Rosaleda está plagada de caminos para desplazarte entre los parterres. En ellos puedes encontrar los nombres de las variedades de rosas, su procedencia y el año en que han participado y ganado un premio.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glitte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3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3000" fill="hold"/>
                                        <p:tgtEl>
                                          <p:spTgt spid="16386"/>
                                        </p:tgtEl>
                                        <p:attrNameLst>
                                          <p:attrName>ppt_w</p:attrName>
                                        </p:attrNameLst>
                                      </p:cBhvr>
                                      <p:tavLst>
                                        <p:tav tm="0">
                                          <p:val>
                                            <p:strVal val="2/3*#ppt_w"/>
                                          </p:val>
                                        </p:tav>
                                        <p:tav tm="100000">
                                          <p:val>
                                            <p:strVal val="#ppt_w"/>
                                          </p:val>
                                        </p:tav>
                                      </p:tavLst>
                                    </p:anim>
                                    <p:anim calcmode="lin" valueType="num">
                                      <p:cBhvr>
                                        <p:cTn id="11" dur="3000" fill="hold"/>
                                        <p:tgtEl>
                                          <p:spTgt spid="163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softRound"/>
          </a:sp3d>
        </p:spPr>
      </p:pic>
      <p:sp>
        <p:nvSpPr>
          <p:cNvPr id="7" name="6 Paralelogramo"/>
          <p:cNvSpPr/>
          <p:nvPr/>
        </p:nvSpPr>
        <p:spPr>
          <a:xfrm>
            <a:off x="1" y="0"/>
            <a:ext cx="2357438" cy="5715000"/>
          </a:xfrm>
          <a:prstGeom prst="parallelogram">
            <a:avLst>
              <a:gd name="adj" fmla="val 79521"/>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8" name="7 Paralelogramo"/>
          <p:cNvSpPr/>
          <p:nvPr/>
        </p:nvSpPr>
        <p:spPr>
          <a:xfrm flipH="1">
            <a:off x="6858000" y="0"/>
            <a:ext cx="2286000" cy="5715000"/>
          </a:xfrm>
          <a:prstGeom prst="parallelogram">
            <a:avLst>
              <a:gd name="adj" fmla="val 76887"/>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9" name="8 Paralelogramo"/>
          <p:cNvSpPr/>
          <p:nvPr/>
        </p:nvSpPr>
        <p:spPr>
          <a:xfrm>
            <a:off x="571501" y="0"/>
            <a:ext cx="2357438" cy="5715000"/>
          </a:xfrm>
          <a:prstGeom prst="parallelogram">
            <a:avLst>
              <a:gd name="adj" fmla="val 78851"/>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0" name="9 Paralelogramo"/>
          <p:cNvSpPr/>
          <p:nvPr/>
        </p:nvSpPr>
        <p:spPr>
          <a:xfrm flipH="1">
            <a:off x="6286500" y="0"/>
            <a:ext cx="2286000" cy="5715000"/>
          </a:xfrm>
          <a:prstGeom prst="parallelogram">
            <a:avLst>
              <a:gd name="adj" fmla="val 76887"/>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1" name="10 Paralelogramo"/>
          <p:cNvSpPr/>
          <p:nvPr/>
        </p:nvSpPr>
        <p:spPr>
          <a:xfrm>
            <a:off x="1143001" y="0"/>
            <a:ext cx="2357438" cy="5715000"/>
          </a:xfrm>
          <a:prstGeom prst="parallelogram">
            <a:avLst>
              <a:gd name="adj" fmla="val 79520"/>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2" name="11 Paralelogramo"/>
          <p:cNvSpPr/>
          <p:nvPr/>
        </p:nvSpPr>
        <p:spPr>
          <a:xfrm flipH="1">
            <a:off x="5715000" y="0"/>
            <a:ext cx="2286000" cy="5715000"/>
          </a:xfrm>
          <a:prstGeom prst="parallelogram">
            <a:avLst>
              <a:gd name="adj" fmla="val 76887"/>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3" name="12 Paralelogramo"/>
          <p:cNvSpPr/>
          <p:nvPr/>
        </p:nvSpPr>
        <p:spPr>
          <a:xfrm>
            <a:off x="1714501" y="0"/>
            <a:ext cx="2357438" cy="5715000"/>
          </a:xfrm>
          <a:prstGeom prst="parallelogram">
            <a:avLst>
              <a:gd name="adj" fmla="val 79520"/>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4" name="13 Paralelogramo"/>
          <p:cNvSpPr/>
          <p:nvPr/>
        </p:nvSpPr>
        <p:spPr>
          <a:xfrm flipH="1">
            <a:off x="5143500" y="0"/>
            <a:ext cx="2286000" cy="5715000"/>
          </a:xfrm>
          <a:prstGeom prst="parallelogram">
            <a:avLst>
              <a:gd name="adj" fmla="val 76887"/>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5" name="14 Paralelogramo"/>
          <p:cNvSpPr/>
          <p:nvPr/>
        </p:nvSpPr>
        <p:spPr>
          <a:xfrm>
            <a:off x="2286001" y="0"/>
            <a:ext cx="2357438" cy="5715000"/>
          </a:xfrm>
          <a:prstGeom prst="parallelogram">
            <a:avLst>
              <a:gd name="adj" fmla="val 79520"/>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6" name="15 Paralelogramo"/>
          <p:cNvSpPr/>
          <p:nvPr/>
        </p:nvSpPr>
        <p:spPr>
          <a:xfrm flipH="1">
            <a:off x="4572000" y="0"/>
            <a:ext cx="2286000" cy="5715000"/>
          </a:xfrm>
          <a:prstGeom prst="parallelogram">
            <a:avLst>
              <a:gd name="adj" fmla="val 76887"/>
            </a:avLst>
          </a:prstGeom>
          <a:blipFill dpi="0" rotWithShape="1">
            <a:blip r:embed="rId2"/>
            <a:srcRect/>
            <a:stretch>
              <a:fillRect/>
            </a:stretch>
          </a:blipFill>
          <a:ln w="3175">
            <a:solidFill>
              <a:schemeClr val="bg1"/>
            </a:solidFill>
            <a:prstDash val="sysDot"/>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p>
        </p:txBody>
      </p:sp>
      <p:sp>
        <p:nvSpPr>
          <p:cNvPr id="17" name="16 CuadroTexto"/>
          <p:cNvSpPr txBox="1"/>
          <p:nvPr/>
        </p:nvSpPr>
        <p:spPr>
          <a:xfrm>
            <a:off x="357158" y="4929202"/>
            <a:ext cx="8358246"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mejor época para visitar la Rosaleda es la primavera, cuando todos los rosales están en flor y forman una alfombra de colores impresionante.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739425179"/>
      </p:ext>
    </p:extLst>
  </p:cSld>
  <p:clrMapOvr>
    <a:masterClrMapping/>
  </p:clrMapOvr>
  <mc:AlternateContent xmlns:mc="http://schemas.openxmlformats.org/markup-compatibility/2006">
    <mc:Choice xmlns:p14="http://schemas.microsoft.com/office/powerpoint/2010/main" Requires="p14">
      <p:transition spd="slow" p14:dur="25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par>
                                <p:cTn id="26" presetID="5"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down)">
                                      <p:cBhvr>
                                        <p:cTn id="28" dur="3000"/>
                                        <p:tgtEl>
                                          <p:spTgt spid="12"/>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p:cTn id="118" dur="3000" fill="hold"/>
                                        <p:tgtEl>
                                          <p:spTgt spid="5"/>
                                        </p:tgtEl>
                                        <p:attrNameLst>
                                          <p:attrName>ppt_w</p:attrName>
                                        </p:attrNameLst>
                                      </p:cBhvr>
                                      <p:tavLst>
                                        <p:tav tm="0">
                                          <p:val>
                                            <p:strVal val="4/3*#ppt_w"/>
                                          </p:val>
                                        </p:tav>
                                        <p:tav tm="100000">
                                          <p:val>
                                            <p:strVal val="#ppt_w"/>
                                          </p:val>
                                        </p:tav>
                                      </p:tavLst>
                                    </p:anim>
                                    <p:anim calcmode="lin" valueType="num">
                                      <p:cBhvr>
                                        <p:cTn id="119" dur="3000" fill="hold"/>
                                        <p:tgtEl>
                                          <p:spTgt spid="5"/>
                                        </p:tgtEl>
                                        <p:attrNameLst>
                                          <p:attrName>ppt_h</p:attrName>
                                        </p:attrNameLst>
                                      </p:cBhvr>
                                      <p:tavLst>
                                        <p:tav tm="0">
                                          <p:val>
                                            <p:strVal val="4/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barn(outVertical)">
                                      <p:cBhvr>
                                        <p:cTn id="122" dur="3000"/>
                                        <p:tgtEl>
                                          <p:spTgt spid="5"/>
                                        </p:tgtEl>
                                      </p:cBhvr>
                                    </p:animEffect>
                                  </p:childTnLst>
                                </p:cTn>
                              </p:par>
                            </p:childTnLst>
                          </p:cTn>
                        </p:par>
                        <p:par>
                          <p:cTn id="123" fill="hold">
                            <p:stCondLst>
                              <p:cond delay="6000"/>
                            </p:stCondLst>
                            <p:childTnLst>
                              <p:par>
                                <p:cTn id="124" presetID="40" presetClass="entr" presetSubtype="0" fill="hold" grpId="0" nodeType="afterEffect">
                                  <p:stCondLst>
                                    <p:cond delay="0"/>
                                  </p:stCondLst>
                                  <p:iterate type="lt">
                                    <p:tmPct val="10000"/>
                                  </p:iterate>
                                  <p:childTnLst>
                                    <p:set>
                                      <p:cBhvr>
                                        <p:cTn id="125" dur="1" fill="hold">
                                          <p:stCondLst>
                                            <p:cond delay="0"/>
                                          </p:stCondLst>
                                        </p:cTn>
                                        <p:tgtEl>
                                          <p:spTgt spid="17"/>
                                        </p:tgtEl>
                                        <p:attrNameLst>
                                          <p:attrName>style.visibility</p:attrName>
                                        </p:attrNameLst>
                                      </p:cBhvr>
                                      <p:to>
                                        <p:strVal val="visible"/>
                                      </p:to>
                                    </p:set>
                                    <p:animEffect transition="in" filter="fade">
                                      <p:cBhvr>
                                        <p:cTn id="126" dur="1000"/>
                                        <p:tgtEl>
                                          <p:spTgt spid="17"/>
                                        </p:tgtEl>
                                      </p:cBhvr>
                                    </p:animEffect>
                                    <p:anim calcmode="lin" valueType="num">
                                      <p:cBhvr>
                                        <p:cTn id="127" dur="1000" fill="hold"/>
                                        <p:tgtEl>
                                          <p:spTgt spid="17"/>
                                        </p:tgtEl>
                                        <p:attrNameLst>
                                          <p:attrName>ppt_x</p:attrName>
                                        </p:attrNameLst>
                                      </p:cBhvr>
                                      <p:tavLst>
                                        <p:tav tm="0">
                                          <p:val>
                                            <p:strVal val="#ppt_x-.1"/>
                                          </p:val>
                                        </p:tav>
                                        <p:tav tm="100000">
                                          <p:val>
                                            <p:strVal val="#ppt_x"/>
                                          </p:val>
                                        </p:tav>
                                      </p:tavLst>
                                    </p:anim>
                                    <p:anim calcmode="lin" valueType="num">
                                      <p:cBhvr>
                                        <p:cTn id="12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46050" prst="softRound"/>
          </a:sp3d>
        </p:spPr>
      </p:pic>
      <p:pic>
        <p:nvPicPr>
          <p:cNvPr id="3"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46050" prst="softRound"/>
          </a:sp3d>
        </p:spPr>
      </p:pic>
      <p:sp>
        <p:nvSpPr>
          <p:cNvPr id="4" name="3 CuadroTexto"/>
          <p:cNvSpPr txBox="1"/>
          <p:nvPr/>
        </p:nvSpPr>
        <p:spPr>
          <a:xfrm>
            <a:off x="500034" y="4572012"/>
            <a:ext cx="7929618"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Durante el resto del año el conjunto, aunque sin tantas flores, también presenta una imagen apetecible para pasar un rato. Y es uno de los lugares más tranquilos de Madrid.</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Horizontal)">
                                      <p:cBhvr>
                                        <p:cTn id="7" dur="3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3000" fill="hold"/>
                                        <p:tgtEl>
                                          <p:spTgt spid="21506"/>
                                        </p:tgtEl>
                                        <p:attrNameLst>
                                          <p:attrName>ppt_w</p:attrName>
                                        </p:attrNameLst>
                                      </p:cBhvr>
                                      <p:tavLst>
                                        <p:tav tm="0">
                                          <p:val>
                                            <p:strVal val="4/3*#ppt_w"/>
                                          </p:val>
                                        </p:tav>
                                        <p:tav tm="100000">
                                          <p:val>
                                            <p:strVal val="#ppt_w"/>
                                          </p:val>
                                        </p:tav>
                                      </p:tavLst>
                                    </p:anim>
                                    <p:anim calcmode="lin" valueType="num">
                                      <p:cBhvr>
                                        <p:cTn id="11" dur="3000" fill="hold"/>
                                        <p:tgtEl>
                                          <p:spTgt spid="2150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3"/>
          <a:stretch>
            <a:fillRect/>
          </a:stretch>
        </p:blipFill>
        <p:spPr bwMode="auto">
          <a:xfrm>
            <a:off x="0" y="1"/>
            <a:ext cx="9144000" cy="5714999"/>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a:scene3d>
            <a:camera prst="orthographicFront"/>
            <a:lightRig rig="threePt" dir="t"/>
          </a:scene3d>
          <a:sp3d>
            <a:bevelT w="266700" h="139700" prst="softRound"/>
          </a:sp3d>
        </p:spPr>
      </p:pic>
      <p:sp>
        <p:nvSpPr>
          <p:cNvPr id="15" name="14 Cheurón"/>
          <p:cNvSpPr/>
          <p:nvPr/>
        </p:nvSpPr>
        <p:spPr>
          <a:xfrm rot="5400000">
            <a:off x="3431381" y="-2891631"/>
            <a:ext cx="2136776" cy="7920038"/>
          </a:xfrm>
          <a:prstGeom prst="chevron">
            <a:avLst>
              <a:gd name="adj" fmla="val 58212"/>
            </a:avLst>
          </a:prstGeom>
          <a:blipFill dpi="0" rotWithShape="1">
            <a:blip r:embed="rId3"/>
            <a:srcRect/>
            <a:stretch>
              <a:fillRect/>
            </a:stretch>
          </a:blipFill>
          <a:ln>
            <a:solidFill>
              <a:schemeClr val="tx2">
                <a:lumMod val="75000"/>
              </a:schemeClr>
            </a:solid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467101" y="649289"/>
            <a:ext cx="2209800" cy="7921625"/>
          </a:xfrm>
          <a:prstGeom prst="chevron">
            <a:avLst>
              <a:gd name="adj" fmla="val 62413"/>
            </a:avLst>
          </a:prstGeom>
          <a:blipFill dpi="0" rotWithShape="1">
            <a:blip r:embed="rId3"/>
            <a:srcRect/>
            <a:stretch>
              <a:fillRect/>
            </a:stretch>
          </a:blipFill>
          <a:ln>
            <a:solidFill>
              <a:schemeClr val="tx2">
                <a:lumMod val="75000"/>
              </a:schemeClr>
            </a:solid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428596" y="4572012"/>
            <a:ext cx="8286808"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Visitar la Rosaleda es uno de los mejores planes que puedes hacer en Madrid. Para completar la jornada, puedes aprovechar para dar una vuelta en Teleférico, cuya estación de salida está a pocos metros del recinto.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
        <p:nvSpPr>
          <p:cNvPr id="7" name="6 CuadroTexto"/>
          <p:cNvSpPr txBox="1"/>
          <p:nvPr/>
        </p:nvSpPr>
        <p:spPr>
          <a:xfrm>
            <a:off x="785786" y="1071550"/>
            <a:ext cx="7429552" cy="400110"/>
          </a:xfrm>
          <a:prstGeom prst="rect">
            <a:avLst/>
          </a:prstGeom>
          <a:noFill/>
        </p:spPr>
        <p:txBody>
          <a:bodyPr wrap="square" rtlCol="0">
            <a:spAutoFit/>
          </a:bodyPr>
          <a:lstStyle/>
          <a:p>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rojo intenso de las </a:t>
            </a:r>
            <a:r>
              <a:rPr lang="es-ES" sz="2000" b="1" dirty="0" err="1"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Marondo</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alemanas, alegra la vista.</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glitte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8" presetClass="emph" presetSubtype="0" fill="hold" grpId="1" nodeType="withEffect">
                                  <p:stCondLst>
                                    <p:cond delay="0"/>
                                  </p:stCondLst>
                                  <p:childTnLst>
                                    <p:animRot by="21600000">
                                      <p:cBhvr>
                                        <p:cTn id="20" dur="1000" fill="hold"/>
                                        <p:tgtEl>
                                          <p:spTgt spid="15"/>
                                        </p:tgtEl>
                                        <p:attrNameLst>
                                          <p:attrName>r</p:attrName>
                                        </p:attrNameLst>
                                      </p:cBhvr>
                                    </p:animRot>
                                  </p:childTnLst>
                                </p:cTn>
                              </p:par>
                              <p:par>
                                <p:cTn id="21" presetID="2" presetClass="entr" presetSubtype="1"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ppt_x"/>
                                          </p:val>
                                        </p:tav>
                                        <p:tav tm="100000">
                                          <p:val>
                                            <p:strVal val="#ppt_x"/>
                                          </p:val>
                                        </p:tav>
                                      </p:tavLst>
                                    </p:anim>
                                    <p:anim calcmode="lin" valueType="num">
                                      <p:cBhvr additive="base">
                                        <p:cTn id="24" dur="3000" fill="hold"/>
                                        <p:tgtEl>
                                          <p:spTgt spid="16"/>
                                        </p:tgtEl>
                                        <p:attrNameLst>
                                          <p:attrName>ppt_y</p:attrName>
                                        </p:attrNameLst>
                                      </p:cBhvr>
                                      <p:tavLst>
                                        <p:tav tm="0">
                                          <p:val>
                                            <p:strVal val="0-#ppt_h/2"/>
                                          </p:val>
                                        </p:tav>
                                        <p:tav tm="100000">
                                          <p:val>
                                            <p:strVal val="#ppt_y"/>
                                          </p:val>
                                        </p:tav>
                                      </p:tavLst>
                                    </p:anim>
                                  </p:childTnLst>
                                </p:cTn>
                              </p:par>
                              <p:par>
                                <p:cTn id="25" presetID="13" presetClass="entr" presetSubtype="32"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plus(out)">
                                      <p:cBhvr>
                                        <p:cTn id="27" dur="3000"/>
                                        <p:tgtEl>
                                          <p:spTgt spid="16"/>
                                        </p:tgtEl>
                                      </p:cBhvr>
                                    </p:animEffect>
                                  </p:childTnLst>
                                </p:cTn>
                              </p:par>
                              <p:par>
                                <p:cTn id="28" presetID="16" presetClass="entr" presetSubtype="37"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outVertical)">
                                      <p:cBhvr>
                                        <p:cTn id="30" dur="3000"/>
                                        <p:tgtEl>
                                          <p:spTgt spid="16"/>
                                        </p:tgtEl>
                                      </p:cBhvr>
                                    </p:animEffect>
                                  </p:childTnLst>
                                </p:cTn>
                              </p:par>
                              <p:par>
                                <p:cTn id="31" presetID="2" presetClass="exit" presetSubtype="1" fill="hold" nodeType="withEffect">
                                  <p:stCondLst>
                                    <p:cond delay="0"/>
                                  </p:stCondLst>
                                  <p:childTnLst>
                                    <p:anim calcmode="lin" valueType="num">
                                      <p:cBhvr additive="base">
                                        <p:cTn id="32" dur="3000"/>
                                        <p:tgtEl>
                                          <p:spTgt spid="16"/>
                                        </p:tgtEl>
                                        <p:attrNameLst>
                                          <p:attrName>ppt_x</p:attrName>
                                        </p:attrNameLst>
                                      </p:cBhvr>
                                      <p:tavLst>
                                        <p:tav tm="0">
                                          <p:val>
                                            <p:strVal val="ppt_x"/>
                                          </p:val>
                                        </p:tav>
                                        <p:tav tm="100000">
                                          <p:val>
                                            <p:strVal val="ppt_x"/>
                                          </p:val>
                                        </p:tav>
                                      </p:tavLst>
                                    </p:anim>
                                    <p:anim calcmode="lin" valueType="num">
                                      <p:cBhvr additive="base">
                                        <p:cTn id="33" dur="3000"/>
                                        <p:tgtEl>
                                          <p:spTgt spid="16"/>
                                        </p:tgtEl>
                                        <p:attrNameLst>
                                          <p:attrName>ppt_y</p:attrName>
                                        </p:attrNameLst>
                                      </p:cBhvr>
                                      <p:tavLst>
                                        <p:tav tm="0">
                                          <p:val>
                                            <p:strVal val="ppt_y"/>
                                          </p:val>
                                        </p:tav>
                                        <p:tav tm="100000">
                                          <p:val>
                                            <p:strVal val="0-ppt_h/2"/>
                                          </p:val>
                                        </p:tav>
                                      </p:tavLst>
                                    </p:anim>
                                    <p:set>
                                      <p:cBhvr>
                                        <p:cTn id="34" dur="1" fill="hold">
                                          <p:stCondLst>
                                            <p:cond delay="2999"/>
                                          </p:stCondLst>
                                        </p:cTn>
                                        <p:tgtEl>
                                          <p:spTgt spid="16"/>
                                        </p:tgtEl>
                                        <p:attrNameLst>
                                          <p:attrName>style.visibility</p:attrName>
                                        </p:attrNameLst>
                                      </p:cBhvr>
                                      <p:to>
                                        <p:strVal val="hidden"/>
                                      </p:to>
                                    </p:set>
                                  </p:childTnLst>
                                </p:cTn>
                              </p:par>
                              <p:par>
                                <p:cTn id="35" presetID="8" presetClass="emph" presetSubtype="0" fill="hold" grpId="1" nodeType="withEffect">
                                  <p:stCondLst>
                                    <p:cond delay="0"/>
                                  </p:stCondLst>
                                  <p:childTnLst>
                                    <p:animRot by="21600000">
                                      <p:cBhvr>
                                        <p:cTn id="36" dur="1000" fill="hold"/>
                                        <p:tgtEl>
                                          <p:spTgt spid="16"/>
                                        </p:tgtEl>
                                        <p:attrNameLst>
                                          <p:attrName>r</p:attrName>
                                        </p:attrNameLst>
                                      </p:cBhvr>
                                    </p:animRot>
                                  </p:childTnLst>
                                </p:cTn>
                              </p:par>
                              <p:par>
                                <p:cTn id="37" presetID="23" presetClass="entr" presetSubtype="27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p:val>
                                            <p:strVal val="2/3*#ppt_w"/>
                                          </p:val>
                                        </p:tav>
                                        <p:tav tm="100000">
                                          <p:val>
                                            <p:strVal val="#ppt_w"/>
                                          </p:val>
                                        </p:tav>
                                      </p:tavLst>
                                    </p:anim>
                                    <p:anim calcmode="lin" valueType="num">
                                      <p:cBhvr>
                                        <p:cTn id="40" dur="3000" fill="hold"/>
                                        <p:tgtEl>
                                          <p:spTgt spid="5"/>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diamond(out)">
                                      <p:cBhvr>
                                        <p:cTn id="43" dur="3000"/>
                                        <p:tgtEl>
                                          <p:spTgt spid="5"/>
                                        </p:tgtEl>
                                      </p:cBhvr>
                                    </p:animEffect>
                                  </p:childTnLst>
                                </p:cTn>
                              </p:par>
                            </p:childTnLst>
                          </p:cTn>
                        </p:par>
                        <p:par>
                          <p:cTn id="44" fill="hold">
                            <p:stCondLst>
                              <p:cond delay="3000"/>
                            </p:stCondLst>
                            <p:childTnLst>
                              <p:par>
                                <p:cTn id="45" presetID="56" presetClass="entr" presetSubtype="0" fill="hold" grpId="0" nodeType="afterEffect">
                                  <p:stCondLst>
                                    <p:cond delay="0"/>
                                  </p:stCondLst>
                                  <p:iterate type="lt">
                                    <p:tmPct val="10000"/>
                                  </p:iterate>
                                  <p:childTnLst>
                                    <p:set>
                                      <p:cBhvr>
                                        <p:cTn id="46" dur="1" fill="hold">
                                          <p:stCondLst>
                                            <p:cond delay="0"/>
                                          </p:stCondLst>
                                        </p:cTn>
                                        <p:tgtEl>
                                          <p:spTgt spid="7"/>
                                        </p:tgtEl>
                                        <p:attrNameLst>
                                          <p:attrName>style.visibility</p:attrName>
                                        </p:attrNameLst>
                                      </p:cBhvr>
                                      <p:to>
                                        <p:strVal val="visible"/>
                                      </p:to>
                                    </p:set>
                                    <p:anim by="(-#ppt_w*2)" calcmode="lin" valueType="num">
                                      <p:cBhvr rctx="PPT">
                                        <p:cTn id="47" dur="500" autoRev="1" fill="hold">
                                          <p:stCondLst>
                                            <p:cond delay="0"/>
                                          </p:stCondLst>
                                        </p:cTn>
                                        <p:tgtEl>
                                          <p:spTgt spid="7"/>
                                        </p:tgtEl>
                                        <p:attrNameLst>
                                          <p:attrName>ppt_w</p:attrName>
                                        </p:attrNameLst>
                                      </p:cBhvr>
                                    </p:anim>
                                    <p:anim by="(#ppt_w*0.50)" calcmode="lin" valueType="num">
                                      <p:cBhvr>
                                        <p:cTn id="48" dur="500" decel="50000" autoRev="1" fill="hold">
                                          <p:stCondLst>
                                            <p:cond delay="0"/>
                                          </p:stCondLst>
                                        </p:cTn>
                                        <p:tgtEl>
                                          <p:spTgt spid="7"/>
                                        </p:tgtEl>
                                        <p:attrNameLst>
                                          <p:attrName>ppt_x</p:attrName>
                                        </p:attrNameLst>
                                      </p:cBhvr>
                                    </p:anim>
                                    <p:anim from="(-#ppt_h/2)" to="(#ppt_y)" calcmode="lin" valueType="num">
                                      <p:cBhvr>
                                        <p:cTn id="49" dur="1000" fill="hold">
                                          <p:stCondLst>
                                            <p:cond delay="0"/>
                                          </p:stCondLst>
                                        </p:cTn>
                                        <p:tgtEl>
                                          <p:spTgt spid="7"/>
                                        </p:tgtEl>
                                        <p:attrNameLst>
                                          <p:attrName>ppt_y</p:attrName>
                                        </p:attrNameLst>
                                      </p:cBhvr>
                                    </p:anim>
                                    <p:animRot by="21600000">
                                      <p:cBhvr>
                                        <p:cTn id="50" dur="1000" fill="hold">
                                          <p:stCondLst>
                                            <p:cond delay="0"/>
                                          </p:stCondLst>
                                        </p:cTn>
                                        <p:tgtEl>
                                          <p:spTgt spid="7"/>
                                        </p:tgtEl>
                                        <p:attrNameLst>
                                          <p:attrName>r</p:attrName>
                                        </p:attrNameLst>
                                      </p:cBhvr>
                                    </p:animRot>
                                  </p:childTnLst>
                                </p:cTn>
                              </p:par>
                            </p:childTnLst>
                          </p:cTn>
                        </p:par>
                        <p:par>
                          <p:cTn id="51" fill="hold">
                            <p:stCondLst>
                              <p:cond delay="88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6"/>
                                        </p:tgtEl>
                                        <p:attrNameLst>
                                          <p:attrName>style.visibility</p:attrName>
                                        </p:attrNameLst>
                                      </p:cBhvr>
                                      <p:to>
                                        <p:strVal val="visible"/>
                                      </p:to>
                                    </p:set>
                                    <p:animEffect transition="in" filter="fade">
                                      <p:cBhvr>
                                        <p:cTn id="54" dur="1000"/>
                                        <p:tgtEl>
                                          <p:spTgt spid="6"/>
                                        </p:tgtEl>
                                      </p:cBhvr>
                                    </p:animEffect>
                                    <p:anim calcmode="lin" valueType="num">
                                      <p:cBhvr>
                                        <p:cTn id="55" dur="1000" fill="hold"/>
                                        <p:tgtEl>
                                          <p:spTgt spid="6"/>
                                        </p:tgtEl>
                                        <p:attrNameLst>
                                          <p:attrName>ppt_x</p:attrName>
                                        </p:attrNameLst>
                                      </p:cBhvr>
                                      <p:tavLst>
                                        <p:tav tm="0">
                                          <p:val>
                                            <p:strVal val="#ppt_x-.1"/>
                                          </p:val>
                                        </p:tav>
                                        <p:tav tm="100000">
                                          <p:val>
                                            <p:strVal val="#ppt_x"/>
                                          </p:val>
                                        </p:tav>
                                      </p:tavLst>
                                    </p:anim>
                                    <p:anim calcmode="lin" valueType="num">
                                      <p:cBhvr>
                                        <p:cTn id="5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p:cNvPicPr>
            <a:picLocks noChangeAspect="1"/>
          </p:cNvPicPr>
          <p:nvPr/>
        </p:nvPicPr>
        <p:blipFill>
          <a:blip r:embed="rId2"/>
          <a:stretch>
            <a:fillRect/>
          </a:stretch>
        </p:blipFill>
        <p:spPr bwMode="auto">
          <a:xfrm>
            <a:off x="0" y="2"/>
            <a:ext cx="9144000" cy="5714999"/>
          </a:xfrm>
          <a:prstGeom prst="rect">
            <a:avLst/>
          </a:prstGeom>
          <a:noFill/>
          <a:ln w="9525">
            <a:noFill/>
            <a:miter lim="800000"/>
            <a:headEnd/>
            <a:tailEnd/>
          </a:ln>
          <a:scene3d>
            <a:camera prst="orthographicFront"/>
            <a:lightRig rig="threePt" dir="t"/>
          </a:scene3d>
          <a:sp3d>
            <a:bevelT w="266700" h="139700" prst="coolSlant"/>
          </a:sp3d>
        </p:spPr>
      </p:pic>
      <p:pic>
        <p:nvPicPr>
          <p:cNvPr id="3" name="1 Imagen"/>
          <p:cNvPicPr>
            <a:picLocks noChangeAspect="1"/>
          </p:cNvPicPr>
          <p:nvPr/>
        </p:nvPicPr>
        <p:blipFill>
          <a:blip r:embed="rId2"/>
          <a:stretch>
            <a:fillRect/>
          </a:stretch>
        </p:blipFill>
        <p:spPr bwMode="auto">
          <a:xfrm>
            <a:off x="0" y="2"/>
            <a:ext cx="9144000" cy="5714999"/>
          </a:xfrm>
          <a:prstGeom prst="rect">
            <a:avLst/>
          </a:prstGeom>
          <a:noFill/>
          <a:ln w="9525">
            <a:noFill/>
            <a:miter lim="800000"/>
            <a:headEnd/>
            <a:tailEnd/>
          </a:ln>
          <a:scene3d>
            <a:camera prst="orthographicFront"/>
            <a:lightRig rig="threePt" dir="t"/>
          </a:scene3d>
          <a:sp3d>
            <a:bevelT w="266700" h="139700" prst="coolSlant"/>
          </a:sp3d>
        </p:spPr>
      </p:pic>
      <p:sp>
        <p:nvSpPr>
          <p:cNvPr id="4" name="3 CuadroTexto"/>
          <p:cNvSpPr txBox="1"/>
          <p:nvPr/>
        </p:nvSpPr>
        <p:spPr>
          <a:xfrm>
            <a:off x="642910" y="4357698"/>
            <a:ext cx="7643866"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 los laterales vas a encontrar unos arcos o galerías en los que te puedes internar. Pasear por aquí es como si te movieras por un pasadizo subterráneo donde las paredes están formadas por hojas verdes y flores de colores.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outHorizontal)">
                                      <p:cBhvr>
                                        <p:cTn id="7" dur="3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3000" fill="hold"/>
                                        <p:tgtEl>
                                          <p:spTgt spid="41986"/>
                                        </p:tgtEl>
                                        <p:attrNameLst>
                                          <p:attrName>ppt_w</p:attrName>
                                        </p:attrNameLst>
                                      </p:cBhvr>
                                      <p:tavLst>
                                        <p:tav tm="0">
                                          <p:val>
                                            <p:strVal val="4/3*#ppt_w"/>
                                          </p:val>
                                        </p:tav>
                                        <p:tav tm="100000">
                                          <p:val>
                                            <p:strVal val="#ppt_w"/>
                                          </p:val>
                                        </p:tav>
                                      </p:tavLst>
                                    </p:anim>
                                    <p:anim calcmode="lin" valueType="num">
                                      <p:cBhvr>
                                        <p:cTn id="11" dur="3000" fill="hold"/>
                                        <p:tgtEl>
                                          <p:spTgt spid="41986"/>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p:cNvPicPr>
            <a:picLocks noGrp="1" noChangeAspect="1"/>
          </p:cNvPicPr>
          <p:nvPr isPhoto="1"/>
        </p:nvPicPr>
        <p:blipFill>
          <a:blip r:embed="rId2"/>
          <a:stretch>
            <a:fillRect/>
          </a:stretch>
        </p:blipFill>
        <p:spPr bwMode="auto">
          <a:xfrm>
            <a:off x="0" y="0"/>
            <a:ext cx="9144000" cy="5715000"/>
          </a:xfrm>
          <a:prstGeom prst="rect">
            <a:avLst/>
          </a:prstGeom>
          <a:solidFill>
            <a:schemeClr val="tx1"/>
          </a:solidFill>
          <a:ln w="9525">
            <a:noFill/>
            <a:miter lim="800000"/>
            <a:headEnd/>
            <a:tailEnd/>
          </a:ln>
          <a:scene3d>
            <a:camera prst="orthographicFront"/>
            <a:lightRig rig="threePt" dir="t"/>
          </a:scene3d>
          <a:sp3d>
            <a:bevelT w="266700" h="139700" prst="softRound"/>
          </a:sp3d>
        </p:spPr>
      </p:pic>
      <p:sp>
        <p:nvSpPr>
          <p:cNvPr id="7" name="6 CuadroTexto"/>
          <p:cNvSpPr txBox="1"/>
          <p:nvPr/>
        </p:nvSpPr>
        <p:spPr>
          <a:xfrm>
            <a:off x="785786" y="4786326"/>
            <a:ext cx="7215238"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Son los visitantes de la rosaleda los que eligen el rosal que más les gusta entre las 650 variedades.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6000">
        <p14:reveal/>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checkerboard(across)">
                                      <p:cBhvr>
                                        <p:cTn id="11" dur="3000"/>
                                        <p:tgtEl>
                                          <p:spTgt spid="10"/>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1"/>
                                          </p:val>
                                        </p:tav>
                                        <p:tav tm="100000">
                                          <p:val>
                                            <p:strVal val="#ppt_x"/>
                                          </p:val>
                                        </p:tav>
                                      </p:tavLst>
                                    </p:anim>
                                    <p:anim calcmode="lin" valueType="num">
                                      <p:cBhvr>
                                        <p:cTn id="1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p:cNvPicPr>
            <a:picLocks noChangeAspect="1"/>
          </p:cNvPicPr>
          <p:nvPr/>
        </p:nvPicPr>
        <p:blipFill>
          <a:blip r:embed="rId2"/>
          <a:stretch>
            <a:fillRect/>
          </a:stretch>
        </p:blipFill>
        <p:spPr bwMode="auto">
          <a:xfrm>
            <a:off x="0" y="2"/>
            <a:ext cx="9144000" cy="5714999"/>
          </a:xfrm>
          <a:prstGeom prst="rect">
            <a:avLst/>
          </a:prstGeom>
          <a:noFill/>
          <a:ln w="9525">
            <a:noFill/>
            <a:miter lim="800000"/>
            <a:headEnd/>
            <a:tailEnd/>
          </a:ln>
          <a:scene3d>
            <a:camera prst="orthographicFront"/>
            <a:lightRig rig="threePt" dir="t"/>
          </a:scene3d>
          <a:sp3d>
            <a:bevelT w="266700" h="139700" prst="softRound"/>
          </a:sp3d>
        </p:spPr>
      </p:pic>
      <p:pic>
        <p:nvPicPr>
          <p:cNvPr id="3" name="1 Imagen"/>
          <p:cNvPicPr>
            <a:picLocks noChangeAspect="1"/>
          </p:cNvPicPr>
          <p:nvPr/>
        </p:nvPicPr>
        <p:blipFill>
          <a:blip r:embed="rId2"/>
          <a:stretch>
            <a:fillRect/>
          </a:stretch>
        </p:blipFill>
        <p:spPr bwMode="auto">
          <a:xfrm>
            <a:off x="0" y="0"/>
            <a:ext cx="9144000" cy="5715001"/>
          </a:xfrm>
          <a:prstGeom prst="rect">
            <a:avLst/>
          </a:prstGeom>
          <a:noFill/>
          <a:ln w="9525">
            <a:noFill/>
            <a:miter lim="800000"/>
            <a:headEnd/>
            <a:tailEnd/>
          </a:ln>
          <a:scene3d>
            <a:camera prst="orthographicFront"/>
            <a:lightRig rig="threePt" dir="t"/>
          </a:scene3d>
          <a:sp3d>
            <a:bevelT w="266700" h="139700" prst="softRound"/>
          </a:sp3d>
        </p:spPr>
      </p:pic>
      <p:sp>
        <p:nvSpPr>
          <p:cNvPr id="6" name="Rectángulo 3">
            <a:extLst>
              <a:ext uri="{FF2B5EF4-FFF2-40B4-BE49-F238E27FC236}"/>
            </a:extLst>
          </p:cNvPr>
          <p:cNvSpPr/>
          <p:nvPr/>
        </p:nvSpPr>
        <p:spPr>
          <a:xfrm rot="19483745">
            <a:off x="2393239" y="2272949"/>
            <a:ext cx="3737790" cy="1082301"/>
          </a:xfrm>
          <a:prstGeom prst="rect">
            <a:avLst/>
          </a:prstGeom>
          <a:blipFill dpi="0" rotWithShape="1">
            <a:blip r:embed="rId2"/>
            <a:srcRect/>
            <a:stretch>
              <a:fillRect/>
            </a:stretch>
          </a:blipFill>
          <a:ln>
            <a:solidFill>
              <a:schemeClr val="tx1"/>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a:ext uri="{FF2B5EF4-FFF2-40B4-BE49-F238E27FC236}"/>
            </a:extLst>
          </p:cNvPr>
          <p:cNvSpPr/>
          <p:nvPr/>
        </p:nvSpPr>
        <p:spPr>
          <a:xfrm rot="19483745">
            <a:off x="2395782" y="2262784"/>
            <a:ext cx="3709653" cy="1082301"/>
          </a:xfrm>
          <a:prstGeom prst="rect">
            <a:avLst/>
          </a:prstGeom>
          <a:blipFill dpi="0" rotWithShape="1">
            <a:blip r:embed="rId2"/>
            <a:srcRect/>
            <a:stretch>
              <a:fillRect/>
            </a:stretch>
          </a:blipFill>
          <a:ln>
            <a:solidFill>
              <a:schemeClr val="tx1"/>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    .    .">
            <a:extLst>
              <a:ext uri="{FF2B5EF4-FFF2-40B4-BE49-F238E27FC236}"/>
            </a:extLst>
          </p:cNvPr>
          <p:cNvSpPr/>
          <p:nvPr/>
        </p:nvSpPr>
        <p:spPr>
          <a:xfrm rot="19483745">
            <a:off x="2381424" y="2259644"/>
            <a:ext cx="3720603" cy="1082301"/>
          </a:xfrm>
          <a:prstGeom prst="rect">
            <a:avLst/>
          </a:prstGeom>
          <a:blipFill dpi="0" rotWithShape="1">
            <a:blip r:embed="rId2"/>
            <a:srcRect/>
            <a:stretch>
              <a:fillRect/>
            </a:stretch>
          </a:blipFill>
          <a:ln>
            <a:solidFill>
              <a:schemeClr val="tx1"/>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a:ext uri="{FF2B5EF4-FFF2-40B4-BE49-F238E27FC236}"/>
            </a:extLst>
          </p:cNvPr>
          <p:cNvSpPr/>
          <p:nvPr/>
        </p:nvSpPr>
        <p:spPr>
          <a:xfrm rot="19483745">
            <a:off x="2396439" y="2252242"/>
            <a:ext cx="3702414" cy="1082303"/>
          </a:xfrm>
          <a:prstGeom prst="rect">
            <a:avLst/>
          </a:prstGeom>
          <a:blipFill dpi="0" rotWithShape="1">
            <a:blip r:embed="rId2"/>
            <a:srcRect/>
            <a:stretch>
              <a:fillRect/>
            </a:stretch>
          </a:blipFill>
          <a:ln>
            <a:solidFill>
              <a:schemeClr val="tx1"/>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a:extLst>
              <a:ext uri="{FF2B5EF4-FFF2-40B4-BE49-F238E27FC236}"/>
            </a:extLst>
          </p:cNvPr>
          <p:cNvSpPr/>
          <p:nvPr/>
        </p:nvSpPr>
        <p:spPr>
          <a:xfrm rot="19483745">
            <a:off x="2380420" y="2258278"/>
            <a:ext cx="3731726" cy="1082301"/>
          </a:xfrm>
          <a:prstGeom prst="rect">
            <a:avLst/>
          </a:prstGeom>
          <a:blipFill dpi="0" rotWithShape="1">
            <a:blip r:embed="rId2"/>
            <a:srcRect/>
            <a:stretch>
              <a:fillRect/>
            </a:stretch>
          </a:blipFill>
          <a:ln>
            <a:solidFill>
              <a:schemeClr val="tx1"/>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hlinkClick r:id="rId3"/>
            <a:extLst>
              <a:ext uri="{FF2B5EF4-FFF2-40B4-BE49-F238E27FC236}"/>
            </a:extLst>
          </p:cNvPr>
          <p:cNvSpPr/>
          <p:nvPr/>
        </p:nvSpPr>
        <p:spPr>
          <a:xfrm rot="19483745">
            <a:off x="2380422" y="2243834"/>
            <a:ext cx="3731723" cy="1082304"/>
          </a:xfrm>
          <a:prstGeom prst="rect">
            <a:avLst/>
          </a:prstGeom>
          <a:blipFill dpi="0" rotWithShape="1">
            <a:blip r:embed="rId2"/>
            <a:srcRect/>
            <a:stretch>
              <a:fillRect/>
            </a:stretch>
          </a:blipFill>
          <a:ln>
            <a:solidFill>
              <a:schemeClr val="tx1"/>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11 CuadroTexto"/>
          <p:cNvSpPr txBox="1"/>
          <p:nvPr/>
        </p:nvSpPr>
        <p:spPr>
          <a:xfrm>
            <a:off x="357158" y="4357698"/>
            <a:ext cx="8358246"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Los rosales ganadores son valorados por un Jurado Internacional desde un punto de vista técnico atendiendo entre otros a aspectos como el vigor del rosal, la permanencia y calidad de la flor, la resistencia a plagas y también el perfume.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revea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par>
                                <p:cTn id="10" presetID="53" presetClass="entr" presetSubtype="16" fill="hold" nodeType="withEffect">
                                  <p:stCondLst>
                                    <p:cond delay="10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Effect transition="in" filter="fade">
                                      <p:cBhvr>
                                        <p:cTn id="14" dur="2000"/>
                                        <p:tgtEl>
                                          <p:spTgt spid="7"/>
                                        </p:tgtEl>
                                      </p:cBhvr>
                                    </p:animEffect>
                                  </p:childTnLst>
                                </p:cTn>
                              </p:par>
                              <p:par>
                                <p:cTn id="15" presetID="53" presetClass="entr" presetSubtype="16" fill="hold" nodeType="withEffect">
                                  <p:stCondLst>
                                    <p:cond delay="20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animEffect transition="in" filter="fade">
                                      <p:cBhvr>
                                        <p:cTn id="19" dur="2000"/>
                                        <p:tgtEl>
                                          <p:spTgt spid="8"/>
                                        </p:tgtEl>
                                      </p:cBhvr>
                                    </p:animEffect>
                                  </p:childTnLst>
                                </p:cTn>
                              </p:par>
                              <p:par>
                                <p:cTn id="20" presetID="53" presetClass="entr" presetSubtype="16" fill="hold" nodeType="withEffect">
                                  <p:stCondLst>
                                    <p:cond delay="30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animEffect transition="in" filter="fade">
                                      <p:cBhvr>
                                        <p:cTn id="24" dur="2000"/>
                                        <p:tgtEl>
                                          <p:spTgt spid="9"/>
                                        </p:tgtEl>
                                      </p:cBhvr>
                                    </p:animEffect>
                                  </p:childTnLst>
                                </p:cTn>
                              </p:par>
                              <p:par>
                                <p:cTn id="25" presetID="53" presetClass="entr" presetSubtype="16" fill="hold" nodeType="withEffect">
                                  <p:stCondLst>
                                    <p:cond delay="40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fltVal val="0"/>
                                          </p:val>
                                        </p:tav>
                                        <p:tav tm="100000">
                                          <p:val>
                                            <p:strVal val="#ppt_h"/>
                                          </p:val>
                                        </p:tav>
                                      </p:tavLst>
                                    </p:anim>
                                    <p:animEffect transition="in" filter="fade">
                                      <p:cBhvr>
                                        <p:cTn id="29" dur="2000"/>
                                        <p:tgtEl>
                                          <p:spTgt spid="10"/>
                                        </p:tgtEl>
                                      </p:cBhvr>
                                    </p:animEffect>
                                  </p:childTnLst>
                                </p:cTn>
                              </p:par>
                              <p:par>
                                <p:cTn id="30" presetID="53" presetClass="entr" presetSubtype="16" fill="hold" nodeType="withEffect">
                                  <p:stCondLst>
                                    <p:cond delay="50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000" fill="hold"/>
                                        <p:tgtEl>
                                          <p:spTgt spid="11"/>
                                        </p:tgtEl>
                                        <p:attrNameLst>
                                          <p:attrName>ppt_w</p:attrName>
                                        </p:attrNameLst>
                                      </p:cBhvr>
                                      <p:tavLst>
                                        <p:tav tm="0">
                                          <p:val>
                                            <p:fltVal val="0"/>
                                          </p:val>
                                        </p:tav>
                                        <p:tav tm="100000">
                                          <p:val>
                                            <p:strVal val="#ppt_w"/>
                                          </p:val>
                                        </p:tav>
                                      </p:tavLst>
                                    </p:anim>
                                    <p:anim calcmode="lin" valueType="num">
                                      <p:cBhvr>
                                        <p:cTn id="33" dur="2000" fill="hold"/>
                                        <p:tgtEl>
                                          <p:spTgt spid="11"/>
                                        </p:tgtEl>
                                        <p:attrNameLst>
                                          <p:attrName>ppt_h</p:attrName>
                                        </p:attrNameLst>
                                      </p:cBhvr>
                                      <p:tavLst>
                                        <p:tav tm="0">
                                          <p:val>
                                            <p:fltVal val="0"/>
                                          </p:val>
                                        </p:tav>
                                        <p:tav tm="100000">
                                          <p:val>
                                            <p:strVal val="#ppt_h"/>
                                          </p:val>
                                        </p:tav>
                                      </p:tavLst>
                                    </p:anim>
                                    <p:animEffect transition="in" filter="fade">
                                      <p:cBhvr>
                                        <p:cTn id="34" dur="2000"/>
                                        <p:tgtEl>
                                          <p:spTgt spid="11"/>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6"/>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7"/>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8"/>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9"/>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0"/>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1"/>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1+ppt_w/2"/>
                                          </p:val>
                                        </p:tav>
                                      </p:tavLst>
                                    </p:anim>
                                    <p:anim calcmode="lin" valueType="num">
                                      <p:cBhvr additive="base">
                                        <p:cTn id="50" dur="2000"/>
                                        <p:tgtEl>
                                          <p:spTgt spid="6"/>
                                        </p:tgtEl>
                                        <p:attrNameLst>
                                          <p:attrName>ppt_y</p:attrName>
                                        </p:attrNameLst>
                                      </p:cBhvr>
                                      <p:tavLst>
                                        <p:tav tm="0">
                                          <p:val>
                                            <p:strVal val="ppt_y"/>
                                          </p:val>
                                        </p:tav>
                                        <p:tav tm="100000">
                                          <p:val>
                                            <p:strVal val="0-ppt_h/2"/>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0-ppt_h/2"/>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8"/>
                                        </p:tgtEl>
                                        <p:attrNameLst>
                                          <p:attrName>ppt_x</p:attrName>
                                        </p:attrNameLst>
                                      </p:cBhvr>
                                      <p:tavLst>
                                        <p:tav tm="0">
                                          <p:val>
                                            <p:strVal val="ppt_x"/>
                                          </p:val>
                                        </p:tav>
                                        <p:tav tm="100000">
                                          <p:val>
                                            <p:strVal val="1+ppt_w/2"/>
                                          </p:val>
                                        </p:tav>
                                      </p:tavLst>
                                    </p:anim>
                                    <p:anim calcmode="lin" valueType="num">
                                      <p:cBhvr additive="base">
                                        <p:cTn id="58" dur="2000"/>
                                        <p:tgtEl>
                                          <p:spTgt spid="8"/>
                                        </p:tgtEl>
                                        <p:attrNameLst>
                                          <p:attrName>ppt_y</p:attrName>
                                        </p:attrNameLst>
                                      </p:cBhvr>
                                      <p:tavLst>
                                        <p:tav tm="0">
                                          <p:val>
                                            <p:strVal val="ppt_y"/>
                                          </p:val>
                                        </p:tav>
                                        <p:tav tm="100000">
                                          <p:val>
                                            <p:strVal val="0-ppt_h/2"/>
                                          </p:val>
                                        </p:tav>
                                      </p:tavLst>
                                    </p:anim>
                                    <p:set>
                                      <p:cBhvr>
                                        <p:cTn id="59" dur="1" fill="hold">
                                          <p:stCondLst>
                                            <p:cond delay="1999"/>
                                          </p:stCondLst>
                                        </p:cTn>
                                        <p:tgtEl>
                                          <p:spTgt spid="8"/>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9"/>
                                        </p:tgtEl>
                                        <p:attrNameLst>
                                          <p:attrName>ppt_x</p:attrName>
                                        </p:attrNameLst>
                                      </p:cBhvr>
                                      <p:tavLst>
                                        <p:tav tm="0">
                                          <p:val>
                                            <p:strVal val="ppt_x"/>
                                          </p:val>
                                        </p:tav>
                                        <p:tav tm="100000">
                                          <p:val>
                                            <p:strVal val="1+ppt_w/2"/>
                                          </p:val>
                                        </p:tav>
                                      </p:tavLst>
                                    </p:anim>
                                    <p:anim calcmode="lin" valueType="num">
                                      <p:cBhvr additive="base">
                                        <p:cTn id="62" dur="2000"/>
                                        <p:tgtEl>
                                          <p:spTgt spid="9"/>
                                        </p:tgtEl>
                                        <p:attrNameLst>
                                          <p:attrName>ppt_y</p:attrName>
                                        </p:attrNameLst>
                                      </p:cBhvr>
                                      <p:tavLst>
                                        <p:tav tm="0">
                                          <p:val>
                                            <p:strVal val="ppt_y"/>
                                          </p:val>
                                        </p:tav>
                                        <p:tav tm="100000">
                                          <p:val>
                                            <p:strVal val="0-ppt_h/2"/>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0"/>
                                        </p:tgtEl>
                                        <p:attrNameLst>
                                          <p:attrName>ppt_x</p:attrName>
                                        </p:attrNameLst>
                                      </p:cBhvr>
                                      <p:tavLst>
                                        <p:tav tm="0">
                                          <p:val>
                                            <p:strVal val="ppt_x"/>
                                          </p:val>
                                        </p:tav>
                                        <p:tav tm="100000">
                                          <p:val>
                                            <p:strVal val="1+ppt_w/2"/>
                                          </p:val>
                                        </p:tav>
                                      </p:tavLst>
                                    </p:anim>
                                    <p:anim calcmode="lin" valueType="num">
                                      <p:cBhvr additive="base">
                                        <p:cTn id="66" dur="2000"/>
                                        <p:tgtEl>
                                          <p:spTgt spid="10"/>
                                        </p:tgtEl>
                                        <p:attrNameLst>
                                          <p:attrName>ppt_y</p:attrName>
                                        </p:attrNameLst>
                                      </p:cBhvr>
                                      <p:tavLst>
                                        <p:tav tm="0">
                                          <p:val>
                                            <p:strVal val="ppt_y"/>
                                          </p:val>
                                        </p:tav>
                                        <p:tav tm="100000">
                                          <p:val>
                                            <p:strVal val="0-ppt_h/2"/>
                                          </p:val>
                                        </p:tav>
                                      </p:tavLst>
                                    </p:anim>
                                    <p:set>
                                      <p:cBhvr>
                                        <p:cTn id="67" dur="1" fill="hold">
                                          <p:stCondLst>
                                            <p:cond delay="1999"/>
                                          </p:stCondLst>
                                        </p:cTn>
                                        <p:tgtEl>
                                          <p:spTgt spid="10"/>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1"/>
                                        </p:tgtEl>
                                        <p:attrNameLst>
                                          <p:attrName>ppt_x</p:attrName>
                                        </p:attrNameLst>
                                      </p:cBhvr>
                                      <p:tavLst>
                                        <p:tav tm="0">
                                          <p:val>
                                            <p:strVal val="ppt_x"/>
                                          </p:val>
                                        </p:tav>
                                        <p:tav tm="100000">
                                          <p:val>
                                            <p:strVal val="1+ppt_w/2"/>
                                          </p:val>
                                        </p:tav>
                                      </p:tavLst>
                                    </p:anim>
                                    <p:anim calcmode="lin" valueType="num">
                                      <p:cBhvr additive="base">
                                        <p:cTn id="70" dur="2000"/>
                                        <p:tgtEl>
                                          <p:spTgt spid="11"/>
                                        </p:tgtEl>
                                        <p:attrNameLst>
                                          <p:attrName>ppt_y</p:attrName>
                                        </p:attrNameLst>
                                      </p:cBhvr>
                                      <p:tavLst>
                                        <p:tav tm="0">
                                          <p:val>
                                            <p:strVal val="ppt_y"/>
                                          </p:val>
                                        </p:tav>
                                        <p:tav tm="100000">
                                          <p:val>
                                            <p:strVal val="0-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16" presetClass="entr" presetSubtype="42" fill="hold" nodeType="withEffect">
                                  <p:stCondLst>
                                    <p:cond delay="0"/>
                                  </p:stCondLst>
                                  <p:childTnLst>
                                    <p:set>
                                      <p:cBhvr>
                                        <p:cTn id="73" dur="1" fill="hold">
                                          <p:stCondLst>
                                            <p:cond delay="0"/>
                                          </p:stCondLst>
                                        </p:cTn>
                                        <p:tgtEl>
                                          <p:spTgt spid="19458"/>
                                        </p:tgtEl>
                                        <p:attrNameLst>
                                          <p:attrName>style.visibility</p:attrName>
                                        </p:attrNameLst>
                                      </p:cBhvr>
                                      <p:to>
                                        <p:strVal val="visible"/>
                                      </p:to>
                                    </p:set>
                                    <p:animEffect transition="in" filter="barn(outHorizontal)">
                                      <p:cBhvr>
                                        <p:cTn id="74" dur="3000"/>
                                        <p:tgtEl>
                                          <p:spTgt spid="19458"/>
                                        </p:tgtEl>
                                      </p:cBhvr>
                                    </p:animEffect>
                                  </p:childTnLst>
                                </p:cTn>
                              </p:par>
                              <p:par>
                                <p:cTn id="75" presetID="23" presetClass="entr" presetSubtype="272" fill="hold" nodeType="withEffect">
                                  <p:stCondLst>
                                    <p:cond delay="0"/>
                                  </p:stCondLst>
                                  <p:childTnLst>
                                    <p:set>
                                      <p:cBhvr>
                                        <p:cTn id="76" dur="1" fill="hold">
                                          <p:stCondLst>
                                            <p:cond delay="0"/>
                                          </p:stCondLst>
                                        </p:cTn>
                                        <p:tgtEl>
                                          <p:spTgt spid="19458"/>
                                        </p:tgtEl>
                                        <p:attrNameLst>
                                          <p:attrName>style.visibility</p:attrName>
                                        </p:attrNameLst>
                                      </p:cBhvr>
                                      <p:to>
                                        <p:strVal val="visible"/>
                                      </p:to>
                                    </p:set>
                                    <p:anim calcmode="lin" valueType="num">
                                      <p:cBhvr>
                                        <p:cTn id="77" dur="3000" fill="hold"/>
                                        <p:tgtEl>
                                          <p:spTgt spid="19458"/>
                                        </p:tgtEl>
                                        <p:attrNameLst>
                                          <p:attrName>ppt_w</p:attrName>
                                        </p:attrNameLst>
                                      </p:cBhvr>
                                      <p:tavLst>
                                        <p:tav tm="0">
                                          <p:val>
                                            <p:strVal val="2/3*#ppt_w"/>
                                          </p:val>
                                        </p:tav>
                                        <p:tav tm="100000">
                                          <p:val>
                                            <p:strVal val="#ppt_w"/>
                                          </p:val>
                                        </p:tav>
                                      </p:tavLst>
                                    </p:anim>
                                    <p:anim calcmode="lin" valueType="num">
                                      <p:cBhvr>
                                        <p:cTn id="78" dur="3000" fill="hold"/>
                                        <p:tgtEl>
                                          <p:spTgt spid="19458"/>
                                        </p:tgtEl>
                                        <p:attrNameLst>
                                          <p:attrName>ppt_h</p:attrName>
                                        </p:attrNameLst>
                                      </p:cBhvr>
                                      <p:tavLst>
                                        <p:tav tm="0">
                                          <p:val>
                                            <p:strVal val="2/3*#ppt_h"/>
                                          </p:val>
                                        </p:tav>
                                        <p:tav tm="100000">
                                          <p:val>
                                            <p:strVal val="#ppt_h"/>
                                          </p:val>
                                        </p:tav>
                                      </p:tavLst>
                                    </p:anim>
                                  </p:childTnLst>
                                </p:cTn>
                              </p:par>
                              <p:par>
                                <p:cTn id="79" presetID="16" presetClass="entr" presetSubtype="21" fill="hold"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barn(inVertical)">
                                      <p:cBhvr>
                                        <p:cTn id="81" dur="3000"/>
                                        <p:tgtEl>
                                          <p:spTgt spid="3"/>
                                        </p:tgtEl>
                                      </p:cBhvr>
                                    </p:animEffect>
                                  </p:childTnLst>
                                </p:cTn>
                              </p:par>
                              <p:par>
                                <p:cTn id="82" presetID="23" presetClass="entr" presetSubtype="272" fill="hold" nodeType="withEffect">
                                  <p:stCondLst>
                                    <p:cond delay="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0" fill="hold"/>
                                        <p:tgtEl>
                                          <p:spTgt spid="3"/>
                                        </p:tgtEl>
                                        <p:attrNameLst>
                                          <p:attrName>ppt_w</p:attrName>
                                        </p:attrNameLst>
                                      </p:cBhvr>
                                      <p:tavLst>
                                        <p:tav tm="0">
                                          <p:val>
                                            <p:strVal val="2/3*#ppt_w"/>
                                          </p:val>
                                        </p:tav>
                                        <p:tav tm="100000">
                                          <p:val>
                                            <p:strVal val="#ppt_w"/>
                                          </p:val>
                                        </p:tav>
                                      </p:tavLst>
                                    </p:anim>
                                    <p:anim calcmode="lin" valueType="num">
                                      <p:cBhvr>
                                        <p:cTn id="85" dur="3000" fill="hold"/>
                                        <p:tgtEl>
                                          <p:spTgt spid="3"/>
                                        </p:tgtEl>
                                        <p:attrNameLst>
                                          <p:attrName>ppt_h</p:attrName>
                                        </p:attrNameLst>
                                      </p:cBhvr>
                                      <p:tavLst>
                                        <p:tav tm="0">
                                          <p:val>
                                            <p:strVal val="2/3*#ppt_h"/>
                                          </p:val>
                                        </p:tav>
                                        <p:tav tm="100000">
                                          <p:val>
                                            <p:strVal val="#ppt_h"/>
                                          </p:val>
                                        </p:tav>
                                      </p:tavLst>
                                    </p:anim>
                                  </p:childTnLst>
                                </p:cTn>
                              </p:par>
                            </p:childTnLst>
                          </p:cTn>
                        </p:par>
                        <p:par>
                          <p:cTn id="86" fill="hold">
                            <p:stCondLst>
                              <p:cond delay="75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12"/>
                                        </p:tgtEl>
                                        <p:attrNameLst>
                                          <p:attrName>style.visibility</p:attrName>
                                        </p:attrNameLst>
                                      </p:cBhvr>
                                      <p:to>
                                        <p:strVal val="visible"/>
                                      </p:to>
                                    </p:set>
                                    <p:animEffect transition="in" filter="fade">
                                      <p:cBhvr>
                                        <p:cTn id="89" dur="1000"/>
                                        <p:tgtEl>
                                          <p:spTgt spid="12"/>
                                        </p:tgtEl>
                                      </p:cBhvr>
                                    </p:animEffect>
                                    <p:anim calcmode="lin" valueType="num">
                                      <p:cBhvr>
                                        <p:cTn id="90" dur="1000" fill="hold"/>
                                        <p:tgtEl>
                                          <p:spTgt spid="12"/>
                                        </p:tgtEl>
                                        <p:attrNameLst>
                                          <p:attrName>ppt_x</p:attrName>
                                        </p:attrNameLst>
                                      </p:cBhvr>
                                      <p:tavLst>
                                        <p:tav tm="0">
                                          <p:val>
                                            <p:strVal val="#ppt_x-.1"/>
                                          </p:val>
                                        </p:tav>
                                        <p:tav tm="100000">
                                          <p:val>
                                            <p:strVal val="#ppt_x"/>
                                          </p:val>
                                        </p:tav>
                                      </p:tavLst>
                                    </p:anim>
                                    <p:anim calcmode="lin" valueType="num">
                                      <p:cBhvr>
                                        <p:cTn id="9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solidFill>
            <a:schemeClr val="bg1"/>
          </a:solidFill>
          <a:ln>
            <a:noFill/>
          </a:ln>
          <a:scene3d>
            <a:camera prst="orthographicFront"/>
            <a:lightRig rig="threePt" dir="t"/>
          </a:scene3d>
          <a:sp3d>
            <a:bevelT w="266700" h="1460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p:cNvPicPr>
            <a:picLocks noChangeAspect="1"/>
          </p:cNvPicPr>
          <p:nvPr/>
        </p:nvPicPr>
        <p:blipFill>
          <a:blip r:embed="rId3"/>
          <a:stretch>
            <a:fillRect/>
          </a:stretch>
        </p:blipFill>
        <p:spPr bwMode="auto">
          <a:xfrm>
            <a:off x="0" y="0"/>
            <a:ext cx="9144000" cy="5715000"/>
          </a:xfrm>
          <a:prstGeom prst="rect">
            <a:avLst/>
          </a:prstGeom>
          <a:noFill/>
          <a:ln>
            <a:noFill/>
          </a:ln>
          <a:scene3d>
            <a:camera prst="orthographicFront"/>
            <a:lightRig rig="threePt" dir="t"/>
          </a:scene3d>
          <a:sp3d>
            <a:bevelT w="266700" h="146050" prst="softRound"/>
          </a:sp3d>
          <a:extLst/>
        </p:spPr>
      </p:pic>
      <p:sp>
        <p:nvSpPr>
          <p:cNvPr id="9" name="8 Marco"/>
          <p:cNvSpPr/>
          <p:nvPr/>
        </p:nvSpPr>
        <p:spPr>
          <a:xfrm>
            <a:off x="0" y="298099"/>
            <a:ext cx="9144000" cy="5199944"/>
          </a:xfrm>
          <a:prstGeom prst="frame">
            <a:avLst>
              <a:gd name="adj1" fmla="val 9895"/>
            </a:avLst>
          </a:prstGeom>
          <a:solidFill>
            <a:schemeClr val="accent6">
              <a:lumMod val="60000"/>
              <a:lumOff val="40000"/>
              <a:alpha val="65000"/>
            </a:schemeClr>
          </a:solidFill>
          <a:ln>
            <a:solidFill>
              <a:schemeClr val="accent6">
                <a:lumMod val="50000"/>
              </a:schemeClr>
            </a:solidFill>
          </a:ln>
          <a:scene3d>
            <a:camera prst="orthographicFront"/>
            <a:lightRig rig="threePt" dir="t"/>
          </a:scene3d>
          <a:sp3d>
            <a:bevelT w="266700" h="14605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68316" y="817564"/>
            <a:ext cx="8175650" cy="4161014"/>
          </a:xfrm>
          <a:prstGeom prst="frame">
            <a:avLst/>
          </a:prstGeom>
          <a:solidFill>
            <a:schemeClr val="accent6">
              <a:lumMod val="60000"/>
              <a:lumOff val="40000"/>
              <a:alpha val="65000"/>
            </a:schemeClr>
          </a:solidFill>
          <a:ln>
            <a:solidFill>
              <a:schemeClr val="accent6">
                <a:lumMod val="50000"/>
              </a:schemeClr>
            </a:solidFill>
          </a:ln>
          <a:scene3d>
            <a:camera prst="orthographicFront"/>
            <a:lightRig rig="threePt" dir="t"/>
          </a:scene3d>
          <a:sp3d>
            <a:bevelT w="266700" h="14605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971600" y="1330280"/>
            <a:ext cx="7172300" cy="3201459"/>
          </a:xfrm>
          <a:prstGeom prst="frame">
            <a:avLst>
              <a:gd name="adj1" fmla="val 17156"/>
            </a:avLst>
          </a:prstGeom>
          <a:solidFill>
            <a:schemeClr val="accent6">
              <a:lumMod val="60000"/>
              <a:lumOff val="40000"/>
              <a:alpha val="65000"/>
            </a:schemeClr>
          </a:solidFill>
          <a:ln>
            <a:solidFill>
              <a:schemeClr val="accent6">
                <a:lumMod val="50000"/>
              </a:schemeClr>
            </a:solidFill>
          </a:ln>
          <a:scene3d>
            <a:camera prst="orthographicFront"/>
            <a:lightRig rig="threePt" dir="t"/>
          </a:scene3d>
          <a:sp3d>
            <a:bevelT w="266700" h="14605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12" name="11 Rectángulo"/>
          <p:cNvSpPr/>
          <p:nvPr/>
        </p:nvSpPr>
        <p:spPr>
          <a:xfrm>
            <a:off x="1474837" y="1897394"/>
            <a:ext cx="6097559" cy="2079626"/>
          </a:xfrm>
          <a:prstGeom prst="rect">
            <a:avLst/>
          </a:prstGeom>
          <a:solidFill>
            <a:schemeClr val="accent6">
              <a:lumMod val="60000"/>
              <a:lumOff val="40000"/>
              <a:alpha val="65000"/>
            </a:schemeClr>
          </a:solidFill>
          <a:ln>
            <a:solidFill>
              <a:schemeClr val="accent6">
                <a:lumMod val="50000"/>
              </a:schemeClr>
            </a:solidFill>
          </a:ln>
          <a:scene3d>
            <a:camera prst="orthographicFront"/>
            <a:lightRig rig="threePt" dir="t"/>
          </a:scene3d>
          <a:sp3d>
            <a:bevelT w="266700" h="14605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CuadroTexto"/>
          <p:cNvSpPr txBox="1"/>
          <p:nvPr/>
        </p:nvSpPr>
        <p:spPr>
          <a:xfrm>
            <a:off x="428596" y="4214822"/>
            <a:ext cx="8215370"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Si tuviéramos que elegir un lugar para disfrutar del estallido de la primavera en Madrid, ese sería La Rosaleda de Ramón Ortiz, en el Parque del Oeste, un vergel con más de 650 variedades que, entre mayo y junio, se encuentra en plena floración.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659470831"/>
      </p:ext>
    </p:extLst>
  </p:cSld>
  <p:clrMapOvr>
    <a:masterClrMapping/>
  </p:clrMapOvr>
  <mc:AlternateContent xmlns:mc="http://schemas.openxmlformats.org/markup-compatibility/2006">
    <mc:Choice xmlns:p14="http://schemas.microsoft.com/office/powerpoint/2010/main" Requires="p14">
      <p:transition spd="slow" p14:dur="2500" advTm="30000">
        <p14:revea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2000"/>
                                        <p:tgtEl>
                                          <p:spTgt spid="9"/>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2000"/>
                                        <p:tgtEl>
                                          <p:spTgt spid="10"/>
                                        </p:tgtEl>
                                      </p:cBhvr>
                                    </p:animEffect>
                                  </p:childTnLst>
                                </p:cTn>
                              </p:par>
                              <p:par>
                                <p:cTn id="11" presetID="4" presetClass="entr" presetSubtype="3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out)">
                                      <p:cBhvr>
                                        <p:cTn id="13" dur="2000"/>
                                        <p:tgtEl>
                                          <p:spTgt spid="11"/>
                                        </p:tgtEl>
                                      </p:cBhvr>
                                    </p:animEffect>
                                  </p:childTnLst>
                                </p:cTn>
                              </p:par>
                              <p:par>
                                <p:cTn id="14" presetID="4"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2000"/>
                                        <p:tgtEl>
                                          <p:spTgt spid="12"/>
                                        </p:tgtEl>
                                      </p:cBhvr>
                                    </p:animEffect>
                                  </p:childTnLst>
                                </p:cTn>
                              </p:par>
                            </p:childTnLst>
                          </p:cTn>
                        </p:par>
                        <p:par>
                          <p:cTn id="17" fill="hold" nodeType="afterGroup">
                            <p:stCondLst>
                              <p:cond delay="2000"/>
                            </p:stCondLst>
                            <p:childTnLst>
                              <p:par>
                                <p:cTn id="18" presetID="3" presetClass="exit" presetSubtype="10" fill="hold" nodeType="afterEffect">
                                  <p:stCondLst>
                                    <p:cond delay="0"/>
                                  </p:stCondLst>
                                  <p:childTnLst>
                                    <p:animEffect transition="out" filter="blinds(horizontal)">
                                      <p:cBhvr>
                                        <p:cTn id="19" dur="3000"/>
                                        <p:tgtEl>
                                          <p:spTgt spid="12"/>
                                        </p:tgtEl>
                                      </p:cBhvr>
                                    </p:animEffect>
                                    <p:set>
                                      <p:cBhvr>
                                        <p:cTn id="20" dur="1" fill="hold">
                                          <p:stCondLst>
                                            <p:cond delay="2999"/>
                                          </p:stCondLst>
                                        </p:cTn>
                                        <p:tgtEl>
                                          <p:spTgt spid="12"/>
                                        </p:tgtEl>
                                        <p:attrNameLst>
                                          <p:attrName>style.visibility</p:attrName>
                                        </p:attrNameLst>
                                      </p:cBhvr>
                                      <p:to>
                                        <p:strVal val="hidden"/>
                                      </p:to>
                                    </p:set>
                                  </p:childTnLst>
                                </p:cTn>
                              </p:par>
                              <p:par>
                                <p:cTn id="21" presetID="3" presetClass="exit" presetSubtype="5" fill="hold" nodeType="withEffect">
                                  <p:stCondLst>
                                    <p:cond delay="0"/>
                                  </p:stCondLst>
                                  <p:childTnLst>
                                    <p:animEffect transition="out" filter="blinds(vertical)">
                                      <p:cBhvr>
                                        <p:cTn id="22" dur="3000"/>
                                        <p:tgtEl>
                                          <p:spTgt spid="11"/>
                                        </p:tgtEl>
                                      </p:cBhvr>
                                    </p:animEffect>
                                    <p:set>
                                      <p:cBhvr>
                                        <p:cTn id="23" dur="1" fill="hold">
                                          <p:stCondLst>
                                            <p:cond delay="2999"/>
                                          </p:stCondLst>
                                        </p:cTn>
                                        <p:tgtEl>
                                          <p:spTgt spid="11"/>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3000"/>
                                        <p:tgtEl>
                                          <p:spTgt spid="10"/>
                                        </p:tgtEl>
                                      </p:cBhvr>
                                    </p:animEffect>
                                    <p:set>
                                      <p:cBhvr>
                                        <p:cTn id="26" dur="1" fill="hold">
                                          <p:stCondLst>
                                            <p:cond delay="2999"/>
                                          </p:stCondLst>
                                        </p:cTn>
                                        <p:tgtEl>
                                          <p:spTgt spid="10"/>
                                        </p:tgtEl>
                                        <p:attrNameLst>
                                          <p:attrName>style.visibility</p:attrName>
                                        </p:attrNameLst>
                                      </p:cBhvr>
                                      <p:to>
                                        <p:strVal val="hidden"/>
                                      </p:to>
                                    </p:set>
                                  </p:childTnLst>
                                </p:cTn>
                              </p:par>
                              <p:par>
                                <p:cTn id="27" presetID="3" presetClass="exit" presetSubtype="5" fill="hold" nodeType="withEffect">
                                  <p:stCondLst>
                                    <p:cond delay="0"/>
                                  </p:stCondLst>
                                  <p:childTnLst>
                                    <p:animEffect transition="out" filter="blinds(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500" fill="hold"/>
                                        <p:tgtEl>
                                          <p:spTgt spid="4"/>
                                        </p:tgtEl>
                                        <p:attrNameLst>
                                          <p:attrName>ppt_w</p:attrName>
                                        </p:attrNameLst>
                                      </p:cBhvr>
                                      <p:tavLst>
                                        <p:tav tm="0">
                                          <p:val>
                                            <p:strVal val="2/3*#ppt_w"/>
                                          </p:val>
                                        </p:tav>
                                        <p:tav tm="100000">
                                          <p:val>
                                            <p:strVal val="#ppt_w"/>
                                          </p:val>
                                        </p:tav>
                                      </p:tavLst>
                                    </p:anim>
                                    <p:anim calcmode="lin" valueType="num">
                                      <p:cBhvr>
                                        <p:cTn id="33" dur="3500" fill="hold"/>
                                        <p:tgtEl>
                                          <p:spTgt spid="4"/>
                                        </p:tgtEl>
                                        <p:attrNameLst>
                                          <p:attrName>ppt_h</p:attrName>
                                        </p:attrNameLst>
                                      </p:cBhvr>
                                      <p:tavLst>
                                        <p:tav tm="0">
                                          <p:val>
                                            <p:strVal val="2/3*#ppt_h"/>
                                          </p:val>
                                        </p:tav>
                                        <p:tav tm="100000">
                                          <p:val>
                                            <p:strVal val="#ppt_h"/>
                                          </p:val>
                                        </p:tav>
                                      </p:tavLst>
                                    </p:anim>
                                  </p:childTnLst>
                                </p:cTn>
                              </p:par>
                            </p:childTnLst>
                          </p:cTn>
                        </p:par>
                        <p:par>
                          <p:cTn id="34" fill="hold">
                            <p:stCondLst>
                              <p:cond delay="55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1"/>
                                          </p:val>
                                        </p:tav>
                                        <p:tav tm="100000">
                                          <p:val>
                                            <p:strVal val="#ppt_x"/>
                                          </p:val>
                                        </p:tav>
                                      </p:tavLst>
                                    </p:anim>
                                    <p:anim calcmode="lin" valueType="num">
                                      <p:cBhvr>
                                        <p:cTn id="3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coolSlant"/>
          </a:sp3d>
        </p:spPr>
      </p:pic>
      <p:pic>
        <p:nvPicPr>
          <p:cNvPr id="3"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coolSlant"/>
          </a:sp3d>
        </p:spPr>
      </p:pic>
      <p:sp>
        <p:nvSpPr>
          <p:cNvPr id="4" name="3 CuadroTexto"/>
          <p:cNvSpPr txBox="1"/>
          <p:nvPr/>
        </p:nvSpPr>
        <p:spPr>
          <a:xfrm>
            <a:off x="642910" y="4572012"/>
            <a:ext cx="7786742"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Entre las más solicitadas, la rosa </a:t>
            </a:r>
            <a:r>
              <a:rPr lang="es-ES" b="1" dirty="0" err="1" smtClean="0">
                <a:effectLst>
                  <a:glow rad="101600">
                    <a:schemeClr val="accent2">
                      <a:satMod val="175000"/>
                      <a:alpha val="40000"/>
                    </a:schemeClr>
                  </a:glow>
                  <a:outerShdw blurRad="38100" dist="38100" dir="2700000" algn="tl">
                    <a:srgbClr val="000000">
                      <a:alpha val="43137"/>
                    </a:srgbClr>
                  </a:outerShdw>
                </a:effectLst>
              </a:rPr>
              <a:t>Peace</a:t>
            </a:r>
            <a:r>
              <a:rPr lang="es-ES" b="1" dirty="0" smtClean="0">
                <a:effectLst>
                  <a:glow rad="101600">
                    <a:schemeClr val="accent2">
                      <a:satMod val="175000"/>
                      <a:alpha val="40000"/>
                    </a:schemeClr>
                  </a:glow>
                  <a:outerShdw blurRad="38100" dist="38100" dir="2700000" algn="tl">
                    <a:srgbClr val="000000">
                      <a:alpha val="43137"/>
                    </a:srgbClr>
                  </a:outerShdw>
                </a:effectLst>
              </a:rPr>
              <a:t>, comercializada por Estados Unidos al final de la II Guerra Mundial, o la variedad de rosas más pequeñas del mundo.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
        <p:nvSpPr>
          <p:cNvPr id="5" name="4 CuadroTexto"/>
          <p:cNvSpPr txBox="1"/>
          <p:nvPr/>
        </p:nvSpPr>
        <p:spPr>
          <a:xfrm>
            <a:off x="642910" y="1214426"/>
            <a:ext cx="8215370" cy="400110"/>
          </a:xfrm>
          <a:prstGeom prst="rect">
            <a:avLst/>
          </a:prstGeom>
          <a:noFill/>
        </p:spPr>
        <p:txBody>
          <a:bodyPr wrap="square" rtlCol="0">
            <a:spAutoFit/>
          </a:bodyPr>
          <a:lstStyle/>
          <a:p>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Aquí encontrarás el rosal con la flor más pequeña del mundo.</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revea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diamond(in)">
                                      <p:cBhvr>
                                        <p:cTn id="7" dur="3000"/>
                                        <p:tgtEl>
                                          <p:spTgt spid="36866"/>
                                        </p:tgtEl>
                                      </p:cBhvr>
                                    </p:animEffect>
                                  </p:childTnLst>
                                </p:cTn>
                              </p:par>
                              <p:par>
                                <p:cTn id="8" presetID="23" presetClass="entr" presetSubtype="272"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 calcmode="lin" valueType="num">
                                      <p:cBhvr>
                                        <p:cTn id="10" dur="3000" fill="hold"/>
                                        <p:tgtEl>
                                          <p:spTgt spid="36866"/>
                                        </p:tgtEl>
                                        <p:attrNameLst>
                                          <p:attrName>ppt_w</p:attrName>
                                        </p:attrNameLst>
                                      </p:cBhvr>
                                      <p:tavLst>
                                        <p:tav tm="0">
                                          <p:val>
                                            <p:strVal val="2/3*#ppt_w"/>
                                          </p:val>
                                        </p:tav>
                                        <p:tav tm="100000">
                                          <p:val>
                                            <p:strVal val="#ppt_w"/>
                                          </p:val>
                                        </p:tav>
                                      </p:tavLst>
                                    </p:anim>
                                    <p:anim calcmode="lin" valueType="num">
                                      <p:cBhvr>
                                        <p:cTn id="11" dur="3000" fill="hold"/>
                                        <p:tgtEl>
                                          <p:spTgt spid="36866"/>
                                        </p:tgtEl>
                                        <p:attrNameLst>
                                          <p:attrName>ppt_h</p:attrName>
                                        </p:attrNameLst>
                                      </p:cBhvr>
                                      <p:tavLst>
                                        <p:tav tm="0">
                                          <p:val>
                                            <p:strVal val="2/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par>
                          <p:cTn id="26" fill="hold">
                            <p:stCondLst>
                              <p:cond delay="89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46050" prst="softRound"/>
          </a:sp3d>
        </p:spPr>
      </p:pic>
      <p:sp>
        <p:nvSpPr>
          <p:cNvPr id="8" name="7 Rectángulo"/>
          <p:cNvSpPr/>
          <p:nvPr/>
        </p:nvSpPr>
        <p:spPr>
          <a:xfrm>
            <a:off x="0" y="0"/>
            <a:ext cx="9144000" cy="5715000"/>
          </a:xfrm>
          <a:prstGeom prst="rect">
            <a:avLst/>
          </a:prstGeom>
          <a:solidFill>
            <a:schemeClr val="accent2">
              <a:alpha val="67000"/>
            </a:schemeClr>
          </a:solidFill>
          <a:ln>
            <a:noFill/>
          </a:ln>
          <a:scene3d>
            <a:camera prst="orthographicFront"/>
            <a:lightRig rig="threePt" dir="t"/>
          </a:scene3d>
          <a:sp3d>
            <a:bevelT w="273050" h="146050" prst="softRound"/>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5" name="4 CuadroTexto"/>
          <p:cNvSpPr txBox="1"/>
          <p:nvPr/>
        </p:nvSpPr>
        <p:spPr>
          <a:xfrm>
            <a:off x="500034" y="4357698"/>
            <a:ext cx="7786742"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El intenso e inconfundible aroma de sus más de 20.000 rosales actúa como un irresistible señuelo varios metros antes de que podamos vislumbrar la explosión cromática que tiene lugar cada año en este singular jardín.</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993088645"/>
      </p:ext>
    </p:extLst>
  </p:cSld>
  <p:clrMapOvr>
    <a:masterClrMapping/>
  </p:clrMapOvr>
  <mc:AlternateContent xmlns:mc="http://schemas.openxmlformats.org/markup-compatibility/2006">
    <mc:Choice xmlns:p14="http://schemas.microsoft.com/office/powerpoint/2010/main" Requires="p14">
      <p:transition spd="slow" p14:dur="250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octurnal_surprise_ii-580x743.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54000" h="152400"/>
          </a:sp3d>
        </p:spPr>
      </p:pic>
      <p:sp>
        <p:nvSpPr>
          <p:cNvPr id="12" name="11 Rectángulo"/>
          <p:cNvSpPr/>
          <p:nvPr/>
        </p:nvSpPr>
        <p:spPr>
          <a:xfrm>
            <a:off x="0" y="1"/>
            <a:ext cx="9144000" cy="5715000"/>
          </a:xfrm>
          <a:prstGeom prst="rect">
            <a:avLst/>
          </a:prstGeom>
          <a:solidFill>
            <a:schemeClr val="accent2">
              <a:lumMod val="60000"/>
              <a:lumOff val="40000"/>
              <a:alpha val="67000"/>
            </a:schemeClr>
          </a:solidFill>
          <a:ln>
            <a:noFill/>
          </a:ln>
          <a:scene3d>
            <a:camera prst="orthographicFront"/>
            <a:lightRig rig="threePt" dir="t"/>
          </a:scene3d>
          <a:sp3d>
            <a:bevelT w="254000" h="1524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5" name="4 CuadroTexto"/>
          <p:cNvSpPr txBox="1"/>
          <p:nvPr/>
        </p:nvSpPr>
        <p:spPr>
          <a:xfrm>
            <a:off x="571472" y="4643450"/>
            <a:ext cx="764386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Visitar La Rosaleda de Madrid es como acudir a un museo y dejarte seducir por el arte floral que invade todos los rincones, disfrutando de cada detalle, de los pequeños matices, sin prisa.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1953118182"/>
      </p:ext>
    </p:extLst>
  </p:cSld>
  <p:clrMapOvr>
    <a:masterClrMapping/>
  </p:clrMapOvr>
  <mc:AlternateContent xmlns:mc="http://schemas.openxmlformats.org/markup-compatibility/2006">
    <mc:Choice xmlns:p14="http://schemas.microsoft.com/office/powerpoint/2010/main" Requires="p14">
      <p:transition spd="slow" p14:dur="2500" advTm="24000">
        <p14:honeycomb/>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5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500" fill="hold"/>
                                        <p:tgtEl>
                                          <p:spTgt spid="4"/>
                                        </p:tgtEl>
                                        <p:attrNameLst>
                                          <p:attrName>ppt_w</p:attrName>
                                        </p:attrNameLst>
                                      </p:cBhvr>
                                      <p:tavLst>
                                        <p:tav tm="0">
                                          <p:val>
                                            <p:strVal val="#ppt_w*0.70"/>
                                          </p:val>
                                        </p:tav>
                                        <p:tav tm="100000">
                                          <p:val>
                                            <p:strVal val="#ppt_w"/>
                                          </p:val>
                                        </p:tav>
                                      </p:tavLst>
                                    </p:anim>
                                    <p:anim calcmode="lin" valueType="num">
                                      <p:cBhvr>
                                        <p:cTn id="11" dur="3500" fill="hold"/>
                                        <p:tgtEl>
                                          <p:spTgt spid="4"/>
                                        </p:tgtEl>
                                        <p:attrNameLst>
                                          <p:attrName>ppt_h</p:attrName>
                                        </p:attrNameLst>
                                      </p:cBhvr>
                                      <p:tavLst>
                                        <p:tav tm="0">
                                          <p:val>
                                            <p:strVal val="#ppt_h"/>
                                          </p:val>
                                        </p:tav>
                                        <p:tav tm="100000">
                                          <p:val>
                                            <p:strVal val="#ppt_h"/>
                                          </p:val>
                                        </p:tav>
                                      </p:tavLst>
                                    </p:anim>
                                    <p:animEffect transition="in" filter="fade">
                                      <p:cBhvr>
                                        <p:cTn id="12" dur="3500"/>
                                        <p:tgtEl>
                                          <p:spTgt spid="4"/>
                                        </p:tgtEl>
                                      </p:cBhvr>
                                    </p:animEffect>
                                  </p:childTnLst>
                                </p:cTn>
                              </p:par>
                              <p:par>
                                <p:cTn id="13" presetID="16" presetClass="exit" presetSubtype="42" fill="hold" nodeType="withEffect">
                                  <p:stCondLst>
                                    <p:cond delay="0"/>
                                  </p:stCondLst>
                                  <p:childTnLst>
                                    <p:animEffect transition="out" filter="barn(outHorizontal)">
                                      <p:cBhvr>
                                        <p:cTn id="14" dur="3500"/>
                                        <p:tgtEl>
                                          <p:spTgt spid="12"/>
                                        </p:tgtEl>
                                      </p:cBhvr>
                                    </p:animEffect>
                                    <p:set>
                                      <p:cBhvr>
                                        <p:cTn id="15" dur="1" fill="hold">
                                          <p:stCondLst>
                                            <p:cond delay="3499"/>
                                          </p:stCondLst>
                                        </p:cTn>
                                        <p:tgtEl>
                                          <p:spTgt spid="12"/>
                                        </p:tgtEl>
                                        <p:attrNameLst>
                                          <p:attrName>style.visibility</p:attrName>
                                        </p:attrNameLst>
                                      </p:cBhvr>
                                      <p:to>
                                        <p:strVal val="hidden"/>
                                      </p:to>
                                    </p:set>
                                  </p:childTnLst>
                                </p:cTn>
                              </p:par>
                            </p:childTnLst>
                          </p:cTn>
                        </p:par>
                        <p:par>
                          <p:cTn id="16" fill="hold">
                            <p:stCondLst>
                              <p:cond delay="35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0350" h="152400" prst="coolSlant"/>
          </a:sp3d>
        </p:spPr>
      </p:pic>
      <p:sp>
        <p:nvSpPr>
          <p:cNvPr id="12" name="11 Rectángulo"/>
          <p:cNvSpPr/>
          <p:nvPr/>
        </p:nvSpPr>
        <p:spPr>
          <a:xfrm>
            <a:off x="0" y="0"/>
            <a:ext cx="9144000" cy="5715000"/>
          </a:xfrm>
          <a:prstGeom prst="rect">
            <a:avLst/>
          </a:prstGeom>
          <a:solidFill>
            <a:schemeClr val="accent2">
              <a:alpha val="65000"/>
            </a:schemeClr>
          </a:solidFill>
          <a:ln>
            <a:noFill/>
          </a:ln>
          <a:scene3d>
            <a:camera prst="orthographicFront"/>
            <a:lightRig rig="threePt" dir="t"/>
          </a:scene3d>
          <a:sp3d>
            <a:bevelT w="260350" h="1524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rgbClr val="FFFFFF"/>
              </a:solidFill>
              <a:cs typeface="Arial" charset="0"/>
            </a:endParaRPr>
          </a:p>
        </p:txBody>
      </p:sp>
      <p:sp>
        <p:nvSpPr>
          <p:cNvPr id="5" name="4 CuadroTexto"/>
          <p:cNvSpPr txBox="1"/>
          <p:nvPr/>
        </p:nvSpPr>
        <p:spPr>
          <a:xfrm>
            <a:off x="428596" y="4357698"/>
            <a:ext cx="8358246"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Recorriendo detenidamente sus pasillos es posible admirar más de 650 variedades de rosales modernos, 400 de porte bajo y el resto, trepadores, llorones, de pie alto… Hay rosales desde cinco pétalos a un centenar, de las tonalidades más intensas al blanco níveo, polícromos…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3047880646"/>
      </p:ext>
    </p:extLst>
  </p:cSld>
  <p:clrMapOvr>
    <a:masterClrMapping/>
  </p:clrMapOvr>
  <mc:AlternateContent xmlns:mc="http://schemas.openxmlformats.org/markup-compatibility/2006">
    <mc:Choice xmlns:p14="http://schemas.microsoft.com/office/powerpoint/2010/main" Requires="p14">
      <p:transition spd="slow" p14:dur="2500" advTm="31000">
        <p14:honeycomb/>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2500"/>
                                        <p:tgtEl>
                                          <p:spTgt spid="12"/>
                                        </p:tgtEl>
                                      </p:cBhvr>
                                    </p:animEffect>
                                    <p:set>
                                      <p:cBhvr>
                                        <p:cTn id="7" dur="1" fill="hold">
                                          <p:stCondLst>
                                            <p:cond delay="2499"/>
                                          </p:stCondLst>
                                        </p:cTn>
                                        <p:tgtEl>
                                          <p:spTgt spid="12"/>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SANTATERESA_13 entrada.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52400" prst="coolSlant"/>
          </a:sp3d>
        </p:spPr>
      </p:pic>
      <p:pic>
        <p:nvPicPr>
          <p:cNvPr id="9" name="8 Imagen" descr="MEZQUITA_CATEDRAL_CAPILLA_SANTATERESA_13 entrada.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52400" prst="coolSlant"/>
          </a:sp3d>
        </p:spPr>
      </p:pic>
      <p:sp>
        <p:nvSpPr>
          <p:cNvPr id="5" name="4 CuadroTexto"/>
          <p:cNvSpPr txBox="1"/>
          <p:nvPr/>
        </p:nvSpPr>
        <p:spPr>
          <a:xfrm>
            <a:off x="214282" y="4500574"/>
            <a:ext cx="8572560"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Rosas de todas las formas y tamaños para enamorar las sensibilidades más exigentes, una destacable colección de rosales españoles, de la familia valenciana Ferrer y del famoso </a:t>
            </a:r>
            <a:r>
              <a:rPr lang="es-ES" b="1" dirty="0" err="1" smtClean="0">
                <a:effectLst>
                  <a:glow rad="101600">
                    <a:schemeClr val="accent2">
                      <a:satMod val="175000"/>
                      <a:alpha val="40000"/>
                    </a:schemeClr>
                  </a:glow>
                  <a:outerShdw blurRad="38100" dist="38100" dir="2700000" algn="tl">
                    <a:srgbClr val="000000">
                      <a:alpha val="43137"/>
                    </a:srgbClr>
                  </a:outerShdw>
                </a:effectLst>
              </a:rPr>
              <a:t>rosalista</a:t>
            </a:r>
            <a:r>
              <a:rPr lang="es-ES" b="1" dirty="0" smtClean="0">
                <a:effectLst>
                  <a:glow rad="101600">
                    <a:schemeClr val="accent2">
                      <a:satMod val="175000"/>
                      <a:alpha val="40000"/>
                    </a:schemeClr>
                  </a:glow>
                  <a:outerShdw blurRad="38100" dist="38100" dir="2700000" algn="tl">
                    <a:srgbClr val="000000">
                      <a:alpha val="43137"/>
                    </a:srgbClr>
                  </a:outerShdw>
                </a:effectLst>
              </a:rPr>
              <a:t> catalán Pere </a:t>
            </a:r>
            <a:r>
              <a:rPr lang="es-ES" b="1" dirty="0" err="1" smtClean="0">
                <a:effectLst>
                  <a:glow rad="101600">
                    <a:schemeClr val="accent2">
                      <a:satMod val="175000"/>
                      <a:alpha val="40000"/>
                    </a:schemeClr>
                  </a:glow>
                  <a:outerShdw blurRad="38100" dist="38100" dir="2700000" algn="tl">
                    <a:srgbClr val="000000">
                      <a:alpha val="43137"/>
                    </a:srgbClr>
                  </a:outerShdw>
                </a:effectLst>
              </a:rPr>
              <a:t>Dot</a:t>
            </a:r>
            <a:r>
              <a:rPr lang="es-ES" b="1" dirty="0" smtClean="0">
                <a:effectLst>
                  <a:glow rad="101600">
                    <a:schemeClr val="accent2">
                      <a:satMod val="175000"/>
                      <a:alpha val="40000"/>
                    </a:schemeClr>
                  </a:glow>
                  <a:outerShdw blurRad="38100" dist="38100" dir="2700000" algn="tl">
                    <a:srgbClr val="000000">
                      <a:alpha val="43137"/>
                    </a:srgbClr>
                  </a:outerShdw>
                </a:effectLst>
              </a:rPr>
              <a:t> entre ellos.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3372187717"/>
      </p:ext>
    </p:extLst>
  </p:cSld>
  <p:clrMapOvr>
    <a:masterClrMapping/>
  </p:clrMapOvr>
  <mc:AlternateContent xmlns:mc="http://schemas.openxmlformats.org/markup-compatibility/2006">
    <mc:Choice xmlns:p14="http://schemas.microsoft.com/office/powerpoint/2010/main" Requires="p14">
      <p:transition spd="slow" p14:dur="2000" advTm="26000">
        <p14:doors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250"/>
                                        <p:tgtEl>
                                          <p:spTgt spid="9"/>
                                        </p:tgtEl>
                                      </p:cBhvr>
                                    </p:animEffect>
                                    <p:set>
                                      <p:cBhvr>
                                        <p:cTn id="7" dur="1" fill="hold">
                                          <p:stCondLst>
                                            <p:cond delay="3249"/>
                                          </p:stCondLst>
                                        </p:cTn>
                                        <p:tgtEl>
                                          <p:spTgt spid="9"/>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25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250" fill="hold"/>
                                        <p:tgtEl>
                                          <p:spTgt spid="4"/>
                                        </p:tgtEl>
                                        <p:attrNameLst>
                                          <p:attrName>ppt_w</p:attrName>
                                        </p:attrNameLst>
                                      </p:cBhvr>
                                      <p:tavLst>
                                        <p:tav tm="0">
                                          <p:val>
                                            <p:fltVal val="0"/>
                                          </p:val>
                                        </p:tav>
                                        <p:tav tm="100000">
                                          <p:val>
                                            <p:strVal val="#ppt_w"/>
                                          </p:val>
                                        </p:tav>
                                      </p:tavLst>
                                    </p:anim>
                                    <p:anim calcmode="lin" valueType="num">
                                      <p:cBhvr>
                                        <p:cTn id="14" dur="325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25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46050" prst="coolSlant"/>
          </a:sp3d>
        </p:spPr>
      </p:pic>
      <p:sp>
        <p:nvSpPr>
          <p:cNvPr id="5" name="4 Cheurón"/>
          <p:cNvSpPr/>
          <p:nvPr/>
        </p:nvSpPr>
        <p:spPr>
          <a:xfrm>
            <a:off x="4572000" y="0"/>
            <a:ext cx="2592288" cy="5715000"/>
          </a:xfrm>
          <a:prstGeom prst="chevron">
            <a:avLst>
              <a:gd name="adj" fmla="val 75121"/>
            </a:avLst>
          </a:prstGeom>
          <a:blipFill dpi="0" rotWithShape="1">
            <a:blip r:embed="rId2"/>
            <a:srcRect/>
            <a:stretch>
              <a:fillRect/>
            </a:stretch>
          </a:blipFill>
          <a:ln>
            <a:solidFill>
              <a:schemeClr val="tx1">
                <a:lumMod val="95000"/>
              </a:schemeClr>
            </a:solidFill>
          </a:ln>
          <a:effectLst/>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21" y="0"/>
            <a:ext cx="2734593" cy="5715000"/>
          </a:xfrm>
          <a:prstGeom prst="chevron">
            <a:avLst>
              <a:gd name="adj" fmla="val 75936"/>
            </a:avLst>
          </a:prstGeom>
          <a:blipFill dpi="0" rotWithShape="1">
            <a:blip r:embed="rId2"/>
            <a:srcRect/>
            <a:stretch>
              <a:fillRect/>
            </a:stretch>
          </a:blipFill>
          <a:ln>
            <a:solidFill>
              <a:schemeClr val="tx1">
                <a:lumMod val="95000"/>
              </a:schemeClr>
            </a:solidFill>
          </a:ln>
          <a:effectLst/>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uadroTexto"/>
          <p:cNvSpPr txBox="1"/>
          <p:nvPr/>
        </p:nvSpPr>
        <p:spPr>
          <a:xfrm>
            <a:off x="285720" y="4357698"/>
            <a:ext cx="8501122"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Además de una representación de las variedades más importantes de obtentores (cultivadores) de todo el mundo. Las más abundantes proceden de Francia, Alemania, Bélgica, Dinamarca e Italia, pero también hay algunas llegadas de Japón y Estados Unidos.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doors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1"/>
                                          </p:val>
                                        </p:tav>
                                        <p:tav tm="100000">
                                          <p:val>
                                            <p:strVal val="#ppt_x"/>
                                          </p:val>
                                        </p:tav>
                                      </p:tavLst>
                                    </p:anim>
                                    <p:anim calcmode="lin" valueType="num">
                                      <p:cBhvr>
                                        <p:cTn id="4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46050" prst="coolSlant"/>
          </a:sp3d>
        </p:spPr>
      </p:pic>
      <p:sp>
        <p:nvSpPr>
          <p:cNvPr id="3" name="2 Triángulo rectángulo"/>
          <p:cNvSpPr/>
          <p:nvPr/>
        </p:nvSpPr>
        <p:spPr>
          <a:xfrm>
            <a:off x="0" y="3036889"/>
            <a:ext cx="4356100" cy="2693987"/>
          </a:xfrm>
          <a:prstGeom prst="rtTriangle">
            <a:avLst/>
          </a:prstGeom>
          <a:solidFill>
            <a:srgbClr val="000000"/>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flipH="1" flipV="1">
            <a:off x="4781550" y="0"/>
            <a:ext cx="4362450" cy="2693988"/>
          </a:xfrm>
          <a:prstGeom prst="rtTriangle">
            <a:avLst/>
          </a:prstGeom>
          <a:solidFill>
            <a:srgbClr val="000000"/>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62450" cy="2693987"/>
          </a:xfrm>
          <a:prstGeom prst="rtTriangle">
            <a:avLst/>
          </a:prstGeom>
          <a:solidFill>
            <a:srgbClr val="000000"/>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rectángulo"/>
          <p:cNvSpPr/>
          <p:nvPr/>
        </p:nvSpPr>
        <p:spPr>
          <a:xfrm flipV="1">
            <a:off x="0" y="0"/>
            <a:ext cx="4356100" cy="2693988"/>
          </a:xfrm>
          <a:prstGeom prst="rtTriangle">
            <a:avLst/>
          </a:prstGeom>
          <a:solidFill>
            <a:srgbClr val="000000"/>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Rombo"/>
          <p:cNvSpPr/>
          <p:nvPr/>
        </p:nvSpPr>
        <p:spPr>
          <a:xfrm>
            <a:off x="644525" y="96838"/>
            <a:ext cx="7848600" cy="5521326"/>
          </a:xfrm>
          <a:prstGeom prst="diamond">
            <a:avLst/>
          </a:prstGeom>
          <a:solidFill>
            <a:srgbClr val="000000">
              <a:alpha val="63000"/>
            </a:srgbClr>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785786" y="4500574"/>
            <a:ext cx="7643866" cy="1015663"/>
          </a:xfrm>
          <a:prstGeom prst="rect">
            <a:avLst/>
          </a:prstGeom>
          <a:noFill/>
        </p:spPr>
        <p:txBody>
          <a:bodyPr wrap="square" rtlCol="0">
            <a:spAutoFit/>
          </a:bodyPr>
          <a:lstStyle/>
          <a:p>
            <a:r>
              <a:rPr lang="es-ES" sz="2400" b="1" dirty="0" smtClean="0">
                <a:effectLst>
                  <a:glow rad="101600">
                    <a:schemeClr val="accent2">
                      <a:satMod val="175000"/>
                      <a:alpha val="40000"/>
                    </a:schemeClr>
                  </a:glow>
                  <a:outerShdw blurRad="38100" dist="38100" dir="2700000" algn="tl">
                    <a:srgbClr val="000000">
                      <a:alpha val="43137"/>
                    </a:srgbClr>
                  </a:outerShdw>
                </a:effectLst>
              </a:rPr>
              <a:t>El nombre de la rosa. </a:t>
            </a:r>
            <a:r>
              <a:rPr lang="es-ES" b="1" dirty="0" smtClean="0">
                <a:effectLst>
                  <a:glow rad="101600">
                    <a:schemeClr val="accent2">
                      <a:satMod val="175000"/>
                      <a:alpha val="40000"/>
                    </a:schemeClr>
                  </a:glow>
                  <a:outerShdw blurRad="38100" dist="38100" dir="2700000" algn="tl">
                    <a:srgbClr val="000000">
                      <a:alpha val="43137"/>
                    </a:srgbClr>
                  </a:outerShdw>
                </a:effectLst>
              </a:rPr>
              <a:t>Leyendo los carteles que explican sus características y origen llaman la atención algunos de los nombres de las rosas como Folklore….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0000">
        <p14:doors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3"/>
                                        </p:tgtEl>
                                        <p:attrNameLst>
                                          <p:attrName>ppt_x</p:attrName>
                                        </p:attrNameLst>
                                      </p:cBhvr>
                                      <p:tavLst>
                                        <p:tav tm="0">
                                          <p:val>
                                            <p:strVal val="ppt_x"/>
                                          </p:val>
                                        </p:tav>
                                        <p:tav tm="100000">
                                          <p:val>
                                            <p:strVal val="ppt_x-ppt_w/2"/>
                                          </p:val>
                                        </p:tav>
                                      </p:tavLst>
                                    </p:anim>
                                    <p:anim calcmode="lin" valueType="num">
                                      <p:cBhvr>
                                        <p:cTn id="13" dur="3000"/>
                                        <p:tgtEl>
                                          <p:spTgt spid="3"/>
                                        </p:tgtEl>
                                        <p:attrNameLst>
                                          <p:attrName>ppt_y</p:attrName>
                                        </p:attrNameLst>
                                      </p:cBhvr>
                                      <p:tavLst>
                                        <p:tav tm="0">
                                          <p:val>
                                            <p:strVal val="ppt_y"/>
                                          </p:val>
                                        </p:tav>
                                        <p:tav tm="100000">
                                          <p:val>
                                            <p:strVal val="ppt_y"/>
                                          </p:val>
                                        </p:tav>
                                      </p:tavLst>
                                    </p:anim>
                                    <p:anim calcmode="lin" valueType="num">
                                      <p:cBhvr>
                                        <p:cTn id="14" dur="3000"/>
                                        <p:tgtEl>
                                          <p:spTgt spid="3"/>
                                        </p:tgtEl>
                                        <p:attrNameLst>
                                          <p:attrName>ppt_w</p:attrName>
                                        </p:attrNameLst>
                                      </p:cBhvr>
                                      <p:tavLst>
                                        <p:tav tm="0">
                                          <p:val>
                                            <p:strVal val="ppt_w"/>
                                          </p:val>
                                        </p:tav>
                                        <p:tav tm="100000">
                                          <p:val>
                                            <p:fltVal val="0"/>
                                          </p:val>
                                        </p:tav>
                                      </p:tavLst>
                                    </p:anim>
                                    <p:anim calcmode="lin" valueType="num">
                                      <p:cBhvr>
                                        <p:cTn id="15" dur="3000"/>
                                        <p:tgtEl>
                                          <p:spTgt spid="3"/>
                                        </p:tgtEl>
                                        <p:attrNameLst>
                                          <p:attrName>ppt_h</p:attrName>
                                        </p:attrNameLst>
                                      </p:cBhvr>
                                      <p:tavLst>
                                        <p:tav tm="0">
                                          <p:val>
                                            <p:strVal val="ppt_h"/>
                                          </p:val>
                                        </p:tav>
                                        <p:tav tm="100000">
                                          <p:val>
                                            <p:strVal val="ppt_h"/>
                                          </p:val>
                                        </p:tav>
                                      </p:tavLst>
                                    </p:anim>
                                    <p:set>
                                      <p:cBhvr>
                                        <p:cTn id="16" dur="1" fill="hold">
                                          <p:stCondLst>
                                            <p:cond delay="2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4"/>
                                        </p:tgtEl>
                                        <p:attrNameLst>
                                          <p:attrName>ppt_x</p:attrName>
                                        </p:attrNameLst>
                                      </p:cBhvr>
                                      <p:tavLst>
                                        <p:tav tm="0">
                                          <p:val>
                                            <p:strVal val="ppt_x"/>
                                          </p:val>
                                        </p:tav>
                                        <p:tav tm="100000">
                                          <p:val>
                                            <p:strVal val="ppt_x+ppt_w/2"/>
                                          </p:val>
                                        </p:tav>
                                      </p:tavLst>
                                    </p:anim>
                                    <p:anim calcmode="lin" valueType="num">
                                      <p:cBhvr>
                                        <p:cTn id="19" dur="3000"/>
                                        <p:tgtEl>
                                          <p:spTgt spid="4"/>
                                        </p:tgtEl>
                                        <p:attrNameLst>
                                          <p:attrName>ppt_y</p:attrName>
                                        </p:attrNameLst>
                                      </p:cBhvr>
                                      <p:tavLst>
                                        <p:tav tm="0">
                                          <p:val>
                                            <p:strVal val="ppt_y"/>
                                          </p:val>
                                        </p:tav>
                                        <p:tav tm="100000">
                                          <p:val>
                                            <p:strVal val="ppt_y"/>
                                          </p:val>
                                        </p:tav>
                                      </p:tavLst>
                                    </p:anim>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strVal val="ppt_h"/>
                                          </p:val>
                                        </p:tav>
                                      </p:tavLst>
                                    </p:anim>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strVal val="4/3*#ppt_w"/>
                                          </p:val>
                                        </p:tav>
                                        <p:tav tm="100000">
                                          <p:val>
                                            <p:strVal val="#ppt_w"/>
                                          </p:val>
                                        </p:tav>
                                      </p:tavLst>
                                    </p:anim>
                                    <p:anim calcmode="lin" valueType="num">
                                      <p:cBhvr>
                                        <p:cTn id="38" dur="3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3000"/>
                                        <p:tgtEl>
                                          <p:spTgt spid="12"/>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coolSlant"/>
          </a:sp3d>
        </p:spPr>
      </p:pic>
      <p:sp>
        <p:nvSpPr>
          <p:cNvPr id="6" name="Rectángulo 4">
            <a:extLst>
              <a:ext uri="{FF2B5EF4-FFF2-40B4-BE49-F238E27FC236}"/>
            </a:extLst>
          </p:cNvPr>
          <p:cNvSpPr/>
          <p:nvPr/>
        </p:nvSpPr>
        <p:spPr>
          <a:xfrm rot="12900179" flipV="1">
            <a:off x="2730719" y="1952290"/>
            <a:ext cx="4053740" cy="1576639"/>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a:extLst>
              <a:ext uri="{FF2B5EF4-FFF2-40B4-BE49-F238E27FC236}"/>
            </a:extLst>
          </p:cNvPr>
          <p:cNvSpPr/>
          <p:nvPr/>
        </p:nvSpPr>
        <p:spPr>
          <a:xfrm rot="12900179" flipV="1">
            <a:off x="2692182" y="1951405"/>
            <a:ext cx="4069827" cy="1637449"/>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a:ext uri="{FF2B5EF4-FFF2-40B4-BE49-F238E27FC236}"/>
            </a:extLst>
          </p:cNvPr>
          <p:cNvSpPr/>
          <p:nvPr/>
        </p:nvSpPr>
        <p:spPr>
          <a:xfrm rot="12900179" flipV="1">
            <a:off x="2674259" y="1987305"/>
            <a:ext cx="4066626" cy="1626989"/>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a:extLst>
              <a:ext uri="{FF2B5EF4-FFF2-40B4-BE49-F238E27FC236}"/>
            </a:extLst>
          </p:cNvPr>
          <p:cNvSpPr/>
          <p:nvPr/>
        </p:nvSpPr>
        <p:spPr>
          <a:xfrm rot="12900179" flipV="1">
            <a:off x="2701612" y="1980361"/>
            <a:ext cx="4059272" cy="1586078"/>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a:ext uri="{FF2B5EF4-FFF2-40B4-BE49-F238E27FC236}"/>
            </a:extLst>
          </p:cNvPr>
          <p:cNvSpPr/>
          <p:nvPr/>
        </p:nvSpPr>
        <p:spPr>
          <a:xfrm rot="12900179" flipV="1">
            <a:off x="2677287" y="1967247"/>
            <a:ext cx="4026269" cy="1551462"/>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a:ext uri="{FF2B5EF4-FFF2-40B4-BE49-F238E27FC236}"/>
            </a:extLst>
          </p:cNvPr>
          <p:cNvSpPr/>
          <p:nvPr/>
        </p:nvSpPr>
        <p:spPr>
          <a:xfrm rot="12900179" flipV="1">
            <a:off x="2786936" y="1919420"/>
            <a:ext cx="4026269" cy="1548316"/>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a:ext uri="{FF2B5EF4-FFF2-40B4-BE49-F238E27FC236}"/>
            </a:extLst>
          </p:cNvPr>
          <p:cNvSpPr/>
          <p:nvPr/>
        </p:nvSpPr>
        <p:spPr>
          <a:xfrm rot="12900179" flipV="1">
            <a:off x="2713296" y="1942636"/>
            <a:ext cx="4059821" cy="1626990"/>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500034" y="4643450"/>
            <a:ext cx="835824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…Louis de </a:t>
            </a:r>
            <a:r>
              <a:rPr lang="es-ES" b="1" dirty="0" err="1" smtClean="0">
                <a:effectLst>
                  <a:glow rad="101600">
                    <a:schemeClr val="accent2">
                      <a:satMod val="175000"/>
                      <a:alpha val="40000"/>
                    </a:schemeClr>
                  </a:glow>
                  <a:outerShdw blurRad="38100" dist="38100" dir="2700000" algn="tl">
                    <a:srgbClr val="000000">
                      <a:alpha val="43137"/>
                    </a:srgbClr>
                  </a:outerShdw>
                </a:effectLst>
              </a:rPr>
              <a:t>Funes</a:t>
            </a:r>
            <a:r>
              <a:rPr lang="es-ES" b="1" dirty="0" smtClean="0">
                <a:effectLst>
                  <a:glow rad="101600">
                    <a:schemeClr val="accent2">
                      <a:satMod val="175000"/>
                      <a:alpha val="40000"/>
                    </a:schemeClr>
                  </a:glow>
                  <a:outerShdw blurRad="38100" dist="38100" dir="2700000" algn="tl">
                    <a:srgbClr val="000000">
                      <a:alpha val="43137"/>
                    </a:srgbClr>
                  </a:outerShdw>
                </a:effectLst>
              </a:rPr>
              <a:t>, Fiesta Brava, Ingrid Bergman, Leonor  o Condesa de </a:t>
            </a:r>
            <a:r>
              <a:rPr lang="es-ES" b="1" dirty="0" err="1" smtClean="0">
                <a:effectLst>
                  <a:glow rad="101600">
                    <a:schemeClr val="accent2">
                      <a:satMod val="175000"/>
                      <a:alpha val="40000"/>
                    </a:schemeClr>
                  </a:glow>
                  <a:outerShdw blurRad="38100" dist="38100" dir="2700000" algn="tl">
                    <a:srgbClr val="000000">
                      <a:alpha val="43137"/>
                    </a:srgbClr>
                  </a:outerShdw>
                </a:effectLst>
              </a:rPr>
              <a:t>Mayalde</a:t>
            </a:r>
            <a:r>
              <a:rPr lang="es-ES" b="1" dirty="0" smtClean="0">
                <a:effectLst>
                  <a:glow rad="101600">
                    <a:schemeClr val="accent2">
                      <a:satMod val="175000"/>
                      <a:alpha val="40000"/>
                    </a:schemeClr>
                  </a:glow>
                  <a:outerShdw blurRad="38100" dist="38100" dir="2700000" algn="tl">
                    <a:srgbClr val="000000">
                      <a:alpha val="43137"/>
                    </a:srgbClr>
                  </a:outerShdw>
                </a:effectLst>
              </a:rPr>
              <a:t>, la ganadora del primer Concurso Internacional de Rosas Nuevas de la Villa de Madrid, que se celebra en este recinto desde su apertura.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1 Medio marco"/>
          <p:cNvSpPr/>
          <p:nvPr/>
        </p:nvSpPr>
        <p:spPr>
          <a:xfrm>
            <a:off x="4551753" y="2857500"/>
            <a:ext cx="3145859" cy="2617473"/>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2"/>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3" name="11 Medio marco"/>
          <p:cNvSpPr/>
          <p:nvPr/>
        </p:nvSpPr>
        <p:spPr>
          <a:xfrm flipV="1">
            <a:off x="4563702" y="213489"/>
            <a:ext cx="3145859" cy="2617473"/>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2"/>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4" name="11 Medio marco"/>
          <p:cNvSpPr/>
          <p:nvPr/>
        </p:nvSpPr>
        <p:spPr>
          <a:xfrm rot="5400000">
            <a:off x="1636213" y="2597819"/>
            <a:ext cx="262154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2"/>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5" name="11 Medio marco"/>
          <p:cNvSpPr/>
          <p:nvPr/>
        </p:nvSpPr>
        <p:spPr>
          <a:xfrm rot="5400000" flipH="1">
            <a:off x="1606788" y="-50296"/>
            <a:ext cx="262154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2"/>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6" name="11 Medio marco"/>
          <p:cNvSpPr/>
          <p:nvPr/>
        </p:nvSpPr>
        <p:spPr>
          <a:xfrm>
            <a:off x="5292081" y="3445152"/>
            <a:ext cx="2641018" cy="2197427"/>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2"/>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7" name="11 Medio marco"/>
          <p:cNvSpPr/>
          <p:nvPr/>
        </p:nvSpPr>
        <p:spPr>
          <a:xfrm rot="5400000">
            <a:off x="1405658" y="3223727"/>
            <a:ext cx="2200849"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2"/>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8" name="11 Medio marco"/>
          <p:cNvSpPr/>
          <p:nvPr/>
        </p:nvSpPr>
        <p:spPr>
          <a:xfrm flipV="1">
            <a:off x="5292081" y="60102"/>
            <a:ext cx="2641018" cy="2197427"/>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2"/>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9" name="11 Medio marco"/>
          <p:cNvSpPr/>
          <p:nvPr/>
        </p:nvSpPr>
        <p:spPr>
          <a:xfrm rot="5400000" flipH="1">
            <a:off x="1383954" y="-218032"/>
            <a:ext cx="2200849"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2"/>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10" name="11 Medio marco"/>
          <p:cNvSpPr/>
          <p:nvPr/>
        </p:nvSpPr>
        <p:spPr>
          <a:xfrm>
            <a:off x="5940152" y="3967370"/>
            <a:ext cx="2136177" cy="177738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3" cstate="print"/>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11" name="11 Medio marco"/>
          <p:cNvSpPr/>
          <p:nvPr/>
        </p:nvSpPr>
        <p:spPr>
          <a:xfrm rot="5400000">
            <a:off x="1128617" y="3791016"/>
            <a:ext cx="1780148"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4" cstate="print"/>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12" name="11 Medio marco"/>
          <p:cNvSpPr/>
          <p:nvPr/>
        </p:nvSpPr>
        <p:spPr>
          <a:xfrm rot="16200000">
            <a:off x="6119864" y="-319187"/>
            <a:ext cx="1780148"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4" cstate="print"/>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sp>
        <p:nvSpPr>
          <p:cNvPr id="13" name="11 Medio marco"/>
          <p:cNvSpPr/>
          <p:nvPr/>
        </p:nvSpPr>
        <p:spPr>
          <a:xfrm rot="5400000" flipH="1">
            <a:off x="1128618" y="-319187"/>
            <a:ext cx="1780148"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blipFill>
            <a:blip r:embed="rId4" cstate="print"/>
            <a:stretch>
              <a:fillRect/>
            </a:stretch>
          </a:blipFill>
          <a:ln>
            <a:solidFill>
              <a:schemeClr val="accent5">
                <a:lumMod val="20000"/>
                <a:lumOff val="80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_tradnl">
              <a:solidFill>
                <a:prstClr val="black"/>
              </a:solidFill>
            </a:endParaRPr>
          </a:p>
        </p:txBody>
      </p:sp>
      <p:pic>
        <p:nvPicPr>
          <p:cNvPr id="14" name="13 Imagen" descr="Diapositiva39"/>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coolSlant"/>
          </a:sp3d>
        </p:spPr>
      </p:pic>
      <p:sp>
        <p:nvSpPr>
          <p:cNvPr id="15" name="14 CuadroTexto"/>
          <p:cNvSpPr txBox="1"/>
          <p:nvPr/>
        </p:nvSpPr>
        <p:spPr>
          <a:xfrm>
            <a:off x="500034" y="4357698"/>
            <a:ext cx="8358246"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Era habitual que sus creadores las bautizaran con nombres de famosos, políticos o relacionados con su entorno familiar. Como curiosidad, la rosa más oscura es la alemana </a:t>
            </a:r>
            <a:r>
              <a:rPr lang="es-ES" b="1" dirty="0" err="1" smtClean="0">
                <a:effectLst>
                  <a:glow rad="101600">
                    <a:schemeClr val="accent2">
                      <a:satMod val="175000"/>
                      <a:alpha val="40000"/>
                    </a:schemeClr>
                  </a:glow>
                  <a:outerShdw blurRad="38100" dist="38100" dir="2700000" algn="tl">
                    <a:srgbClr val="000000">
                      <a:alpha val="43137"/>
                    </a:srgbClr>
                  </a:outerShdw>
                </a:effectLst>
              </a:rPr>
              <a:t>Barkarole</a:t>
            </a:r>
            <a:r>
              <a:rPr lang="es-ES" b="1" dirty="0" smtClean="0">
                <a:effectLst>
                  <a:glow rad="101600">
                    <a:schemeClr val="accent2">
                      <a:satMod val="175000"/>
                      <a:alpha val="40000"/>
                    </a:schemeClr>
                  </a:glow>
                  <a:outerShdw blurRad="38100" dist="38100" dir="2700000" algn="tl">
                    <a:srgbClr val="000000">
                      <a:alpha val="43137"/>
                    </a:srgbClr>
                  </a:outerShdw>
                </a:effectLst>
              </a:rPr>
              <a:t> y la más buscada por los turistas que se acercan hasta aquí.</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352376938"/>
      </p:ext>
    </p:extLst>
  </p:cSld>
  <p:clrMapOvr>
    <a:masterClrMapping/>
  </p:clrMapOvr>
  <mc:AlternateContent xmlns:mc="http://schemas.openxmlformats.org/markup-compatibility/2006">
    <mc:Choice xmlns:p14="http://schemas.microsoft.com/office/powerpoint/2010/main" Requires="p14">
      <p:transition spd="slow" p14:dur="2000" advTm="30000">
        <p14:window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p:stCondLst>
                              <p:cond delay="2000"/>
                            </p:stCondLst>
                            <p:childTnLst>
                              <p:par>
                                <p:cTn id="90" presetID="2" presetClass="exit" presetSubtype="9" fill="hold" nodeType="after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0-ppt_w/2"/>
                                          </p:val>
                                        </p:tav>
                                      </p:tavLst>
                                    </p:anim>
                                    <p:anim calcmode="lin" valueType="num">
                                      <p:cBhvr additive="base">
                                        <p:cTn id="92" dur="3000"/>
                                        <p:tgtEl>
                                          <p:spTgt spid="10"/>
                                        </p:tgtEl>
                                        <p:attrNameLst>
                                          <p:attrName>ppt_y</p:attrName>
                                        </p:attrNameLst>
                                      </p:cBhvr>
                                      <p:tavLst>
                                        <p:tav tm="0">
                                          <p:val>
                                            <p:strVal val="ppt_y"/>
                                          </p:val>
                                        </p:tav>
                                        <p:tav tm="100000">
                                          <p:val>
                                            <p:strVal val="0-ppt_h/2"/>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0-ppt_w/2"/>
                                          </p:val>
                                        </p:tav>
                                      </p:tavLst>
                                    </p:anim>
                                    <p:anim calcmode="lin" valueType="num">
                                      <p:cBhvr additive="base">
                                        <p:cTn id="96" dur="3000"/>
                                        <p:tgtEl>
                                          <p:spTgt spid="6"/>
                                        </p:tgtEl>
                                        <p:attrNameLst>
                                          <p:attrName>ppt_y</p:attrName>
                                        </p:attrNameLst>
                                      </p:cBhvr>
                                      <p:tavLst>
                                        <p:tav tm="0">
                                          <p:val>
                                            <p:strVal val="ppt_y"/>
                                          </p:val>
                                        </p:tav>
                                        <p:tav tm="100000">
                                          <p:val>
                                            <p:strVal val="0-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1+ppt_h/2"/>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1+ppt_w/2"/>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2"/>
                                        </p:tgtEl>
                                        <p:attrNameLst>
                                          <p:attrName>ppt_x</p:attrName>
                                        </p:attrNameLst>
                                      </p:cBhvr>
                                      <p:tavLst>
                                        <p:tav tm="0">
                                          <p:val>
                                            <p:strVal val="ppt_x"/>
                                          </p:val>
                                        </p:tav>
                                        <p:tav tm="100000">
                                          <p:val>
                                            <p:strVal val="0-ppt_w/2"/>
                                          </p:val>
                                        </p:tav>
                                      </p:tavLst>
                                    </p:anim>
                                    <p:anim calcmode="lin" valueType="num">
                                      <p:cBhvr additive="base">
                                        <p:cTn id="108" dur="3000"/>
                                        <p:tgtEl>
                                          <p:spTgt spid="2"/>
                                        </p:tgtEl>
                                        <p:attrNameLst>
                                          <p:attrName>ppt_y</p:attrName>
                                        </p:attrNameLst>
                                      </p:cBhvr>
                                      <p:tavLst>
                                        <p:tav tm="0">
                                          <p:val>
                                            <p:strVal val="ppt_y"/>
                                          </p:val>
                                        </p:tav>
                                        <p:tav tm="100000">
                                          <p:val>
                                            <p:strVal val="0-ppt_h/2"/>
                                          </p:val>
                                        </p:tav>
                                      </p:tavLst>
                                    </p:anim>
                                    <p:set>
                                      <p:cBhvr>
                                        <p:cTn id="109" dur="1" fill="hold">
                                          <p:stCondLst>
                                            <p:cond delay="2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0-ppt_w/2"/>
                                          </p:val>
                                        </p:tav>
                                      </p:tavLst>
                                    </p:anim>
                                    <p:anim calcmode="lin" valueType="num">
                                      <p:cBhvr additive="base">
                                        <p:cTn id="112" dur="3000"/>
                                        <p:tgtEl>
                                          <p:spTgt spid="12"/>
                                        </p:tgtEl>
                                        <p:attrNameLst>
                                          <p:attrName>ppt_y</p:attrName>
                                        </p:attrNameLst>
                                      </p:cBhvr>
                                      <p:tavLst>
                                        <p:tav tm="0">
                                          <p:val>
                                            <p:strVal val="ppt_y"/>
                                          </p:val>
                                        </p:tav>
                                        <p:tav tm="100000">
                                          <p:val>
                                            <p:strVal val="1+ppt_h/2"/>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11"/>
                                        </p:tgtEl>
                                        <p:attrNameLst>
                                          <p:attrName>ppt_x</p:attrName>
                                        </p:attrNameLst>
                                      </p:cBhvr>
                                      <p:tavLst>
                                        <p:tav tm="0">
                                          <p:val>
                                            <p:strVal val="ppt_x"/>
                                          </p:val>
                                        </p:tav>
                                        <p:tav tm="100000">
                                          <p:val>
                                            <p:strVal val="1+ppt_w/2"/>
                                          </p:val>
                                        </p:tav>
                                      </p:tavLst>
                                    </p:anim>
                                    <p:anim calcmode="lin" valueType="num">
                                      <p:cBhvr additive="base">
                                        <p:cTn id="116" dur="3000"/>
                                        <p:tgtEl>
                                          <p:spTgt spid="11"/>
                                        </p:tgtEl>
                                        <p:attrNameLst>
                                          <p:attrName>ppt_y</p:attrName>
                                        </p:attrNameLst>
                                      </p:cBhvr>
                                      <p:tavLst>
                                        <p:tav tm="0">
                                          <p:val>
                                            <p:strVal val="ppt_y"/>
                                          </p:val>
                                        </p:tav>
                                        <p:tav tm="100000">
                                          <p:val>
                                            <p:strVal val="0-ppt_h/2"/>
                                          </p:val>
                                        </p:tav>
                                      </p:tavLst>
                                    </p:anim>
                                    <p:set>
                                      <p:cBhvr>
                                        <p:cTn id="117" dur="1" fill="hold">
                                          <p:stCondLst>
                                            <p:cond delay="2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1+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3"/>
                                        </p:tgtEl>
                                        <p:attrNameLst>
                                          <p:attrName>ppt_x</p:attrName>
                                        </p:attrNameLst>
                                      </p:cBhvr>
                                      <p:tavLst>
                                        <p:tav tm="0">
                                          <p:val>
                                            <p:strVal val="ppt_x"/>
                                          </p:val>
                                        </p:tav>
                                        <p:tav tm="100000">
                                          <p:val>
                                            <p:strVal val="0-ppt_w/2"/>
                                          </p:val>
                                        </p:tav>
                                      </p:tavLst>
                                    </p:anim>
                                    <p:anim calcmode="lin" valueType="num">
                                      <p:cBhvr additive="base">
                                        <p:cTn id="124" dur="3000"/>
                                        <p:tgtEl>
                                          <p:spTgt spid="3"/>
                                        </p:tgtEl>
                                        <p:attrNameLst>
                                          <p:attrName>ppt_y</p:attrName>
                                        </p:attrNameLst>
                                      </p:cBhvr>
                                      <p:tavLst>
                                        <p:tav tm="0">
                                          <p:val>
                                            <p:strVal val="ppt_y"/>
                                          </p:val>
                                        </p:tav>
                                        <p:tav tm="100000">
                                          <p:val>
                                            <p:strVal val="1+ppt_h/2"/>
                                          </p:val>
                                        </p:tav>
                                      </p:tavLst>
                                    </p:anim>
                                    <p:set>
                                      <p:cBhvr>
                                        <p:cTn id="125" dur="1" fill="hold">
                                          <p:stCondLst>
                                            <p:cond delay="2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3000"/>
                                        <p:tgtEl>
                                          <p:spTgt spid="13"/>
                                        </p:tgtEl>
                                        <p:attrNameLst>
                                          <p:attrName>ppt_x</p:attrName>
                                        </p:attrNameLst>
                                      </p:cBhvr>
                                      <p:tavLst>
                                        <p:tav tm="0">
                                          <p:val>
                                            <p:strVal val="ppt_x"/>
                                          </p:val>
                                        </p:tav>
                                        <p:tav tm="100000">
                                          <p:val>
                                            <p:strVal val="1+ppt_w/2"/>
                                          </p:val>
                                        </p:tav>
                                      </p:tavLst>
                                    </p:anim>
                                    <p:anim calcmode="lin" valueType="num">
                                      <p:cBhvr additive="base">
                                        <p:cTn id="128" dur="3000"/>
                                        <p:tgtEl>
                                          <p:spTgt spid="13"/>
                                        </p:tgtEl>
                                        <p:attrNameLst>
                                          <p:attrName>ppt_y</p:attrName>
                                        </p:attrNameLst>
                                      </p:cBhvr>
                                      <p:tavLst>
                                        <p:tav tm="0">
                                          <p:val>
                                            <p:strVal val="ppt_y"/>
                                          </p:val>
                                        </p:tav>
                                        <p:tav tm="100000">
                                          <p:val>
                                            <p:strVal val="1+ppt_h/2"/>
                                          </p:val>
                                        </p:tav>
                                      </p:tavLst>
                                    </p:anim>
                                    <p:set>
                                      <p:cBhvr>
                                        <p:cTn id="129" dur="1" fill="hold">
                                          <p:stCondLst>
                                            <p:cond delay="2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5"/>
                                        </p:tgtEl>
                                        <p:attrNameLst>
                                          <p:attrName>ppt_x</p:attrName>
                                        </p:attrNameLst>
                                      </p:cBhvr>
                                      <p:tavLst>
                                        <p:tav tm="0">
                                          <p:val>
                                            <p:strVal val="ppt_x"/>
                                          </p:val>
                                        </p:tav>
                                        <p:tav tm="100000">
                                          <p:val>
                                            <p:strVal val="1+ppt_w/2"/>
                                          </p:val>
                                        </p:tav>
                                      </p:tavLst>
                                    </p:anim>
                                    <p:anim calcmode="lin" valueType="num">
                                      <p:cBhvr additive="base">
                                        <p:cTn id="132" dur="3000"/>
                                        <p:tgtEl>
                                          <p:spTgt spid="5"/>
                                        </p:tgtEl>
                                        <p:attrNameLst>
                                          <p:attrName>ppt_y</p:attrName>
                                        </p:attrNameLst>
                                      </p:cBhvr>
                                      <p:tavLst>
                                        <p:tav tm="0">
                                          <p:val>
                                            <p:strVal val="ppt_y"/>
                                          </p:val>
                                        </p:tav>
                                        <p:tav tm="100000">
                                          <p:val>
                                            <p:strVal val="1+ppt_h/2"/>
                                          </p:val>
                                        </p:tav>
                                      </p:tavLst>
                                    </p:anim>
                                    <p:set>
                                      <p:cBhvr>
                                        <p:cTn id="133" dur="1" fill="hold">
                                          <p:stCondLst>
                                            <p:cond delay="2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4"/>
                                        </p:tgtEl>
                                        <p:attrNameLst>
                                          <p:attrName>ppt_x</p:attrName>
                                        </p:attrNameLst>
                                      </p:cBhvr>
                                      <p:tavLst>
                                        <p:tav tm="0">
                                          <p:val>
                                            <p:strVal val="ppt_x"/>
                                          </p:val>
                                        </p:tav>
                                        <p:tav tm="100000">
                                          <p:val>
                                            <p:strVal val="1+ppt_w/2"/>
                                          </p:val>
                                        </p:tav>
                                      </p:tavLst>
                                    </p:anim>
                                    <p:anim calcmode="lin" valueType="num">
                                      <p:cBhvr additive="base">
                                        <p:cTn id="136" dur="3000"/>
                                        <p:tgtEl>
                                          <p:spTgt spid="4"/>
                                        </p:tgtEl>
                                        <p:attrNameLst>
                                          <p:attrName>ppt_y</p:attrName>
                                        </p:attrNameLst>
                                      </p:cBhvr>
                                      <p:tavLst>
                                        <p:tav tm="0">
                                          <p:val>
                                            <p:strVal val="ppt_y"/>
                                          </p:val>
                                        </p:tav>
                                        <p:tav tm="100000">
                                          <p:val>
                                            <p:strVal val="0-ppt_h/2"/>
                                          </p:val>
                                        </p:tav>
                                      </p:tavLst>
                                    </p:anim>
                                    <p:set>
                                      <p:cBhvr>
                                        <p:cTn id="137" dur="1" fill="hold">
                                          <p:stCondLst>
                                            <p:cond delay="2999"/>
                                          </p:stCondLst>
                                        </p:cTn>
                                        <p:tgtEl>
                                          <p:spTgt spid="4"/>
                                        </p:tgtEl>
                                        <p:attrNameLst>
                                          <p:attrName>style.visibility</p:attrName>
                                        </p:attrNameLst>
                                      </p:cBhvr>
                                      <p:to>
                                        <p:strVal val="hidden"/>
                                      </p:to>
                                    </p:set>
                                  </p:childTnLst>
                                </p:cTn>
                              </p:par>
                              <p:par>
                                <p:cTn id="138" presetID="23" presetClass="entr" presetSubtype="16" fill="hold" nodeType="withEffect">
                                  <p:stCondLst>
                                    <p:cond delay="750"/>
                                  </p:stCondLst>
                                  <p:childTnLst>
                                    <p:set>
                                      <p:cBhvr>
                                        <p:cTn id="139" dur="1" fill="hold">
                                          <p:stCondLst>
                                            <p:cond delay="0"/>
                                          </p:stCondLst>
                                        </p:cTn>
                                        <p:tgtEl>
                                          <p:spTgt spid="14"/>
                                        </p:tgtEl>
                                        <p:attrNameLst>
                                          <p:attrName>style.visibility</p:attrName>
                                        </p:attrNameLst>
                                      </p:cBhvr>
                                      <p:to>
                                        <p:strVal val="visible"/>
                                      </p:to>
                                    </p:set>
                                    <p:anim calcmode="lin" valueType="num">
                                      <p:cBhvr>
                                        <p:cTn id="140" dur="2000" fill="hold"/>
                                        <p:tgtEl>
                                          <p:spTgt spid="14"/>
                                        </p:tgtEl>
                                        <p:attrNameLst>
                                          <p:attrName>ppt_w</p:attrName>
                                        </p:attrNameLst>
                                      </p:cBhvr>
                                      <p:tavLst>
                                        <p:tav tm="0">
                                          <p:val>
                                            <p:fltVal val="0"/>
                                          </p:val>
                                        </p:tav>
                                        <p:tav tm="100000">
                                          <p:val>
                                            <p:strVal val="#ppt_w"/>
                                          </p:val>
                                        </p:tav>
                                      </p:tavLst>
                                    </p:anim>
                                    <p:anim calcmode="lin" valueType="num">
                                      <p:cBhvr>
                                        <p:cTn id="141" dur="2000" fill="hold"/>
                                        <p:tgtEl>
                                          <p:spTgt spid="14"/>
                                        </p:tgtEl>
                                        <p:attrNameLst>
                                          <p:attrName>ppt_h</p:attrName>
                                        </p:attrNameLst>
                                      </p:cBhvr>
                                      <p:tavLst>
                                        <p:tav tm="0">
                                          <p:val>
                                            <p:fltVal val="0"/>
                                          </p:val>
                                        </p:tav>
                                        <p:tav tm="100000">
                                          <p:val>
                                            <p:strVal val="#ppt_h"/>
                                          </p:val>
                                        </p:tav>
                                      </p:tavLst>
                                    </p:anim>
                                  </p:childTnLst>
                                </p:cTn>
                              </p:par>
                            </p:childTnLst>
                          </p:cTn>
                        </p:par>
                        <p:par>
                          <p:cTn id="142" fill="hold">
                            <p:stCondLst>
                              <p:cond delay="5000"/>
                            </p:stCondLst>
                            <p:childTnLst>
                              <p:par>
                                <p:cTn id="143" presetID="40" presetClass="entr" presetSubtype="0" fill="hold" grpId="0" nodeType="afterEffect">
                                  <p:stCondLst>
                                    <p:cond delay="0"/>
                                  </p:stCondLst>
                                  <p:iterate type="lt">
                                    <p:tmPct val="10000"/>
                                  </p:iterate>
                                  <p:childTnLst>
                                    <p:set>
                                      <p:cBhvr>
                                        <p:cTn id="144" dur="1" fill="hold">
                                          <p:stCondLst>
                                            <p:cond delay="0"/>
                                          </p:stCondLst>
                                        </p:cTn>
                                        <p:tgtEl>
                                          <p:spTgt spid="15"/>
                                        </p:tgtEl>
                                        <p:attrNameLst>
                                          <p:attrName>style.visibility</p:attrName>
                                        </p:attrNameLst>
                                      </p:cBhvr>
                                      <p:to>
                                        <p:strVal val="visible"/>
                                      </p:to>
                                    </p:set>
                                    <p:animEffect transition="in" filter="fade">
                                      <p:cBhvr>
                                        <p:cTn id="145" dur="1000"/>
                                        <p:tgtEl>
                                          <p:spTgt spid="15"/>
                                        </p:tgtEl>
                                      </p:cBhvr>
                                    </p:animEffect>
                                    <p:anim calcmode="lin" valueType="num">
                                      <p:cBhvr>
                                        <p:cTn id="146" dur="1000" fill="hold"/>
                                        <p:tgtEl>
                                          <p:spTgt spid="15"/>
                                        </p:tgtEl>
                                        <p:attrNameLst>
                                          <p:attrName>ppt_x</p:attrName>
                                        </p:attrNameLst>
                                      </p:cBhvr>
                                      <p:tavLst>
                                        <p:tav tm="0">
                                          <p:val>
                                            <p:strVal val="#ppt_x-.1"/>
                                          </p:val>
                                        </p:tav>
                                        <p:tav tm="100000">
                                          <p:val>
                                            <p:strVal val="#ppt_x"/>
                                          </p:val>
                                        </p:tav>
                                      </p:tavLst>
                                    </p:anim>
                                    <p:anim calcmode="lin" valueType="num">
                                      <p:cBhvr>
                                        <p:cTn id="147"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p:cNvPicPr>
            <a:picLocks noGrp="1" noChangeAspect="1"/>
          </p:cNvPicPr>
          <p:nvPr isPhoto="1"/>
        </p:nvPicPr>
        <p:blipFill>
          <a:blip r:embed="rId2"/>
          <a:stretch>
            <a:fillRect/>
          </a:stretch>
        </p:blipFill>
        <p:spPr bwMode="auto">
          <a:xfrm>
            <a:off x="1" y="0"/>
            <a:ext cx="9143997" cy="5715000"/>
          </a:xfrm>
          <a:prstGeom prst="rect">
            <a:avLst/>
          </a:prstGeom>
          <a:solidFill>
            <a:srgbClr val="000000"/>
          </a:solidFill>
          <a:ln w="9525">
            <a:noFill/>
            <a:miter lim="800000"/>
            <a:headEnd/>
            <a:tailEnd/>
          </a:ln>
          <a:scene3d>
            <a:camera prst="orthographicFront"/>
            <a:lightRig rig="threePt" dir="t"/>
          </a:scene3d>
          <a:sp3d>
            <a:bevelT w="266700" h="146050" prst="coolSlant"/>
          </a:sp3d>
        </p:spPr>
      </p:pic>
      <p:sp>
        <p:nvSpPr>
          <p:cNvPr id="3" name="2 Rombo"/>
          <p:cNvSpPr/>
          <p:nvPr/>
        </p:nvSpPr>
        <p:spPr>
          <a:xfrm>
            <a:off x="2"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16240"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5940425" y="1588"/>
            <a:ext cx="3240088"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331915" y="2917826"/>
            <a:ext cx="3311525" cy="2798763"/>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5" y="2868613"/>
            <a:ext cx="3055937" cy="284638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90" y="-12700"/>
            <a:ext cx="3133725" cy="2854326"/>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5" y="-7937"/>
            <a:ext cx="3133725" cy="2854326"/>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Triángulo rectángulo"/>
          <p:cNvSpPr/>
          <p:nvPr/>
        </p:nvSpPr>
        <p:spPr>
          <a:xfrm>
            <a:off x="0" y="2713039"/>
            <a:ext cx="1619250" cy="300513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Triángulo rectángulo"/>
          <p:cNvSpPr/>
          <p:nvPr/>
        </p:nvSpPr>
        <p:spPr>
          <a:xfrm flipV="1">
            <a:off x="-17463" y="-3174"/>
            <a:ext cx="1636713" cy="293211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Triángulo rectángulo"/>
          <p:cNvSpPr/>
          <p:nvPr/>
        </p:nvSpPr>
        <p:spPr>
          <a:xfrm flipH="1" flipV="1">
            <a:off x="7451722" y="-12700"/>
            <a:ext cx="1728790" cy="283527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3" name="12 Triángulo rectángulo"/>
          <p:cNvSpPr/>
          <p:nvPr/>
        </p:nvSpPr>
        <p:spPr>
          <a:xfrm flipH="1">
            <a:off x="7451725" y="2878138"/>
            <a:ext cx="1701800" cy="283686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5" name="14 CuadroTexto"/>
          <p:cNvSpPr txBox="1"/>
          <p:nvPr/>
        </p:nvSpPr>
        <p:spPr>
          <a:xfrm>
            <a:off x="428596" y="4286260"/>
            <a:ext cx="8429684"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 una variedad de color amarillo denominada </a:t>
            </a:r>
            <a:r>
              <a:rPr lang="es-ES" b="1" dirty="0" err="1" smtClean="0">
                <a:effectLst>
                  <a:glow rad="101600">
                    <a:schemeClr val="accent2">
                      <a:satMod val="175000"/>
                      <a:alpha val="40000"/>
                    </a:schemeClr>
                  </a:glow>
                  <a:outerShdw blurRad="38100" dist="38100" dir="2700000" algn="tl">
                    <a:srgbClr val="000000">
                      <a:alpha val="43137"/>
                    </a:srgbClr>
                  </a:outerShdw>
                </a:effectLst>
              </a:rPr>
              <a:t>Peace</a:t>
            </a:r>
            <a:r>
              <a:rPr lang="es-ES" b="1" dirty="0" smtClean="0">
                <a:effectLst>
                  <a:glow rad="101600">
                    <a:schemeClr val="accent2">
                      <a:satMod val="175000"/>
                      <a:alpha val="40000"/>
                    </a:schemeClr>
                  </a:glow>
                  <a:outerShdw blurRad="38100" dist="38100" dir="2700000" algn="tl">
                    <a:srgbClr val="000000">
                      <a:alpha val="43137"/>
                    </a:srgbClr>
                  </a:outerShdw>
                </a:effectLst>
              </a:rPr>
              <a:t>, cuyo cultivo fue desarrollado en Francia por el prolífico </a:t>
            </a:r>
            <a:r>
              <a:rPr lang="es-ES" b="1" dirty="0" err="1" smtClean="0">
                <a:effectLst>
                  <a:glow rad="101600">
                    <a:schemeClr val="accent2">
                      <a:satMod val="175000"/>
                      <a:alpha val="40000"/>
                    </a:schemeClr>
                  </a:glow>
                  <a:outerShdw blurRad="38100" dist="38100" dir="2700000" algn="tl">
                    <a:srgbClr val="000000">
                      <a:alpha val="43137"/>
                    </a:srgbClr>
                  </a:outerShdw>
                </a:effectLst>
              </a:rPr>
              <a:t>rosalista</a:t>
            </a:r>
            <a:r>
              <a:rPr lang="es-ES" b="1" dirty="0" smtClean="0">
                <a:effectLst>
                  <a:glow rad="101600">
                    <a:schemeClr val="accent2">
                      <a:satMod val="175000"/>
                      <a:alpha val="40000"/>
                    </a:schemeClr>
                  </a:glow>
                  <a:outerShdw blurRad="38100" dist="38100" dir="2700000" algn="tl">
                    <a:srgbClr val="000000">
                      <a:alpha val="43137"/>
                    </a:srgbClr>
                  </a:outerShdw>
                </a:effectLst>
              </a:rPr>
              <a:t> francés Francis </a:t>
            </a:r>
            <a:r>
              <a:rPr lang="es-ES" b="1" dirty="0" err="1" smtClean="0">
                <a:effectLst>
                  <a:glow rad="101600">
                    <a:schemeClr val="accent2">
                      <a:satMod val="175000"/>
                      <a:alpha val="40000"/>
                    </a:schemeClr>
                  </a:glow>
                  <a:outerShdw blurRad="38100" dist="38100" dir="2700000" algn="tl">
                    <a:srgbClr val="000000">
                      <a:alpha val="43137"/>
                    </a:srgbClr>
                  </a:outerShdw>
                </a:effectLst>
              </a:rPr>
              <a:t>Meilland</a:t>
            </a:r>
            <a:r>
              <a:rPr lang="es-ES" b="1" dirty="0" smtClean="0">
                <a:effectLst>
                  <a:glow rad="101600">
                    <a:schemeClr val="accent2">
                      <a:satMod val="175000"/>
                      <a:alpha val="40000"/>
                    </a:schemeClr>
                  </a:glow>
                  <a:outerShdw blurRad="38100" dist="38100" dir="2700000" algn="tl">
                    <a:srgbClr val="000000">
                      <a:alpha val="43137"/>
                    </a:srgbClr>
                  </a:outerShdw>
                </a:effectLst>
              </a:rPr>
              <a:t> y que fue comercializada en EE. UU. para conmemorar el final de la II Guerra Mundial.</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window dir="ver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3000"/>
                                        <p:tgtEl>
                                          <p:spTgt spid="11"/>
                                        </p:tgtEl>
                                      </p:cBhvr>
                                    </p:animEffect>
                                    <p:set>
                                      <p:cBhvr>
                                        <p:cTn id="32" dur="1" fill="hold">
                                          <p:stCondLst>
                                            <p:cond delay="2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3000"/>
                                        <p:tgtEl>
                                          <p:spTgt spid="10"/>
                                        </p:tgtEl>
                                      </p:cBhvr>
                                    </p:animEffect>
                                    <p:set>
                                      <p:cBhvr>
                                        <p:cTn id="35" dur="1" fill="hold">
                                          <p:stCondLst>
                                            <p:cond delay="2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3000"/>
                                        <p:tgtEl>
                                          <p:spTgt spid="13"/>
                                        </p:tgtEl>
                                      </p:cBhvr>
                                    </p:animEffect>
                                    <p:set>
                                      <p:cBhvr>
                                        <p:cTn id="38" dur="1" fill="hold">
                                          <p:stCondLst>
                                            <p:cond delay="2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3000" fill="hold"/>
                                        <p:tgtEl>
                                          <p:spTgt spid="14"/>
                                        </p:tgtEl>
                                        <p:attrNameLst>
                                          <p:attrName>ppt_w</p:attrName>
                                        </p:attrNameLst>
                                      </p:cBhvr>
                                      <p:tavLst>
                                        <p:tav tm="0">
                                          <p:val>
                                            <p:strVal val="2/3*#ppt_w"/>
                                          </p:val>
                                        </p:tav>
                                        <p:tav tm="100000">
                                          <p:val>
                                            <p:strVal val="#ppt_w"/>
                                          </p:val>
                                        </p:tav>
                                      </p:tavLst>
                                    </p:anim>
                                    <p:anim calcmode="lin" valueType="num">
                                      <p:cBhvr>
                                        <p:cTn id="45" dur="3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3250"/>
                                        <p:tgtEl>
                                          <p:spTgt spid="14"/>
                                        </p:tgtEl>
                                      </p:cBhvr>
                                    </p:animEffect>
                                  </p:childTnLst>
                                </p:cTn>
                              </p:par>
                            </p:childTnLst>
                          </p:cTn>
                        </p:par>
                        <p:par>
                          <p:cTn id="49" fill="hold">
                            <p:stCondLst>
                              <p:cond delay="325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66700" h="146050" prst="coolSlant"/>
          </a:sp3d>
        </p:spPr>
      </p:pic>
      <p:pic>
        <p:nvPicPr>
          <p:cNvPr id="3" name="1 Imagen"/>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66700" h="146050" prst="coolSlant"/>
          </a:sp3d>
        </p:spPr>
      </p:pic>
      <p:sp>
        <p:nvSpPr>
          <p:cNvPr id="4" name="3 CuadroTexto"/>
          <p:cNvSpPr txBox="1"/>
          <p:nvPr/>
        </p:nvSpPr>
        <p:spPr>
          <a:xfrm>
            <a:off x="285720" y="4286260"/>
            <a:ext cx="8643998"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Otra de las joyas que se esconden entre tanta belleza es el rosal más pequeño del mundo, una increíble y delicada miniatura entre las miniaturas, con capullos del tamaño de una grano de arroz, llamada Sí por su </a:t>
            </a:r>
            <a:r>
              <a:rPr lang="es-ES" b="1" dirty="0" err="1" smtClean="0">
                <a:effectLst>
                  <a:glow rad="101600">
                    <a:schemeClr val="accent2">
                      <a:satMod val="175000"/>
                      <a:alpha val="40000"/>
                    </a:schemeClr>
                  </a:glow>
                  <a:outerShdw blurRad="38100" dist="38100" dir="2700000" algn="tl">
                    <a:srgbClr val="000000">
                      <a:alpha val="43137"/>
                    </a:srgbClr>
                  </a:outerShdw>
                </a:effectLst>
              </a:rPr>
              <a:t>obtenedor</a:t>
            </a:r>
            <a:r>
              <a:rPr lang="es-ES" b="1" dirty="0" smtClean="0">
                <a:effectLst>
                  <a:glow rad="101600">
                    <a:schemeClr val="accent2">
                      <a:satMod val="175000"/>
                      <a:alpha val="40000"/>
                    </a:schemeClr>
                  </a:glow>
                  <a:outerShdw blurRad="38100" dist="38100" dir="2700000" algn="tl">
                    <a:srgbClr val="000000">
                      <a:alpha val="43137"/>
                    </a:srgbClr>
                  </a:outerShdw>
                </a:effectLst>
              </a:rPr>
              <a:t>, Pere </a:t>
            </a:r>
            <a:r>
              <a:rPr lang="es-ES" b="1" dirty="0" err="1" smtClean="0">
                <a:effectLst>
                  <a:glow rad="101600">
                    <a:schemeClr val="accent2">
                      <a:satMod val="175000"/>
                      <a:alpha val="40000"/>
                    </a:schemeClr>
                  </a:glow>
                  <a:outerShdw blurRad="38100" dist="38100" dir="2700000" algn="tl">
                    <a:srgbClr val="000000">
                      <a:alpha val="43137"/>
                    </a:srgbClr>
                  </a:outerShdw>
                </a:effectLst>
              </a:rPr>
              <a:t>Dot</a:t>
            </a:r>
            <a:r>
              <a:rPr lang="es-ES" b="1" dirty="0" smtClean="0">
                <a:effectLst>
                  <a:glow rad="101600">
                    <a:schemeClr val="accent2">
                      <a:satMod val="175000"/>
                      <a:alpha val="40000"/>
                    </a:schemeClr>
                  </a:glow>
                  <a:outerShdw blurRad="38100" dist="38100" dir="2700000" algn="tl">
                    <a:srgbClr val="000000">
                      <a:alpha val="43137"/>
                    </a:srgbClr>
                  </a:outerShdw>
                </a:effectLst>
              </a:rPr>
              <a:t>, harto de que le preguntaran si esa diminuta flor era una rosa.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window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3000"/>
                                        <p:tgtEl>
                                          <p:spTgt spid="30722"/>
                                        </p:tgtEl>
                                      </p:cBhvr>
                                    </p:animEffect>
                                  </p:childTnLst>
                                </p:cTn>
                              </p:par>
                              <p:par>
                                <p:cTn id="8" presetID="23" presetClass="entr" presetSubtype="288" fill="hold" nodeType="withEffect">
                                  <p:stCondLst>
                                    <p:cond delay="0"/>
                                  </p:stCondLst>
                                  <p:childTnLst>
                                    <p:set>
                                      <p:cBhvr>
                                        <p:cTn id="9" dur="1" fill="hold">
                                          <p:stCondLst>
                                            <p:cond delay="0"/>
                                          </p:stCondLst>
                                        </p:cTn>
                                        <p:tgtEl>
                                          <p:spTgt spid="30722"/>
                                        </p:tgtEl>
                                        <p:attrNameLst>
                                          <p:attrName>style.visibility</p:attrName>
                                        </p:attrNameLst>
                                      </p:cBhvr>
                                      <p:to>
                                        <p:strVal val="visible"/>
                                      </p:to>
                                    </p:set>
                                    <p:anim calcmode="lin" valueType="num">
                                      <p:cBhvr>
                                        <p:cTn id="10" dur="3000" fill="hold"/>
                                        <p:tgtEl>
                                          <p:spTgt spid="30722"/>
                                        </p:tgtEl>
                                        <p:attrNameLst>
                                          <p:attrName>ppt_w</p:attrName>
                                        </p:attrNameLst>
                                      </p:cBhvr>
                                      <p:tavLst>
                                        <p:tav tm="0">
                                          <p:val>
                                            <p:strVal val="4/3*#ppt_w"/>
                                          </p:val>
                                        </p:tav>
                                        <p:tav tm="100000">
                                          <p:val>
                                            <p:strVal val="#ppt_w"/>
                                          </p:val>
                                        </p:tav>
                                      </p:tavLst>
                                    </p:anim>
                                    <p:anim calcmode="lin" valueType="num">
                                      <p:cBhvr>
                                        <p:cTn id="11" dur="3000" fill="hold"/>
                                        <p:tgtEl>
                                          <p:spTgt spid="30722"/>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p:cNvPicPr>
            <a:picLocks noChangeAspect="1"/>
          </p:cNvPicPr>
          <p:nvPr/>
        </p:nvPicPr>
        <p:blipFill>
          <a:blip r:embed="rId2"/>
          <a:stretch>
            <a:fillRect/>
          </a:stretch>
        </p:blipFill>
        <p:spPr bwMode="auto">
          <a:xfrm>
            <a:off x="-3824" y="15988"/>
            <a:ext cx="9144000" cy="5699012"/>
          </a:xfrm>
          <a:prstGeom prst="rect">
            <a:avLst/>
          </a:prstGeom>
          <a:noFill/>
          <a:ln w="9525">
            <a:noFill/>
            <a:miter lim="800000"/>
            <a:headEnd/>
            <a:tailEnd/>
          </a:ln>
          <a:scene3d>
            <a:camera prst="orthographicFront"/>
            <a:lightRig rig="threePt" dir="t"/>
          </a:scene3d>
          <a:sp3d>
            <a:bevelT w="273050" h="146050" prst="coolSlant"/>
          </a:sp3d>
        </p:spPr>
      </p:pic>
      <p:pic>
        <p:nvPicPr>
          <p:cNvPr id="5" name="1 Imagen"/>
          <p:cNvPicPr>
            <a:picLocks noChangeAspect="1"/>
          </p:cNvPicPr>
          <p:nvPr/>
        </p:nvPicPr>
        <p:blipFill>
          <a:blip r:embed="rId2"/>
          <a:stretch>
            <a:fillRect/>
          </a:stretch>
        </p:blipFill>
        <p:spPr bwMode="auto">
          <a:xfrm>
            <a:off x="0" y="0"/>
            <a:ext cx="9144000" cy="5699012"/>
          </a:xfrm>
          <a:prstGeom prst="rect">
            <a:avLst/>
          </a:prstGeom>
          <a:noFill/>
          <a:ln w="9525">
            <a:noFill/>
            <a:miter lim="800000"/>
            <a:headEnd/>
            <a:tailEnd/>
          </a:ln>
          <a:scene3d>
            <a:camera prst="orthographicFront"/>
            <a:lightRig rig="threePt" dir="t"/>
          </a:scene3d>
          <a:sp3d>
            <a:bevelT w="273050" h="146050" prst="coolSlant"/>
          </a:sp3d>
        </p:spPr>
      </p:pic>
      <p:sp>
        <p:nvSpPr>
          <p:cNvPr id="4" name="3 CuadroTexto"/>
          <p:cNvSpPr txBox="1"/>
          <p:nvPr/>
        </p:nvSpPr>
        <p:spPr>
          <a:xfrm>
            <a:off x="500034" y="4643450"/>
            <a:ext cx="8215370"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Diseñada por Ramón Ortiz Ferré, jardinero Mayor de la capital y sucesor de Cecilio Rodríguez, la Rosaleda del parque del Oeste fue construida en 1955 para albergar concursos y una colección permanente.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window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Vertical)">
                                      <p:cBhvr>
                                        <p:cTn id="7" dur="3000"/>
                                        <p:tgtEl>
                                          <p:spTgt spid="32770"/>
                                        </p:tgtEl>
                                      </p:cBhvr>
                                    </p:animEffect>
                                  </p:childTnLst>
                                </p:cTn>
                              </p:par>
                              <p:par>
                                <p:cTn id="8" presetID="23" presetClass="entr" presetSubtype="272" fill="hold" nodeType="withEffect">
                                  <p:stCondLst>
                                    <p:cond delay="0"/>
                                  </p:stCondLst>
                                  <p:childTnLst>
                                    <p:set>
                                      <p:cBhvr>
                                        <p:cTn id="9" dur="1" fill="hold">
                                          <p:stCondLst>
                                            <p:cond delay="0"/>
                                          </p:stCondLst>
                                        </p:cTn>
                                        <p:tgtEl>
                                          <p:spTgt spid="32770"/>
                                        </p:tgtEl>
                                        <p:attrNameLst>
                                          <p:attrName>style.visibility</p:attrName>
                                        </p:attrNameLst>
                                      </p:cBhvr>
                                      <p:to>
                                        <p:strVal val="visible"/>
                                      </p:to>
                                    </p:set>
                                    <p:anim calcmode="lin" valueType="num">
                                      <p:cBhvr>
                                        <p:cTn id="10" dur="3000" fill="hold"/>
                                        <p:tgtEl>
                                          <p:spTgt spid="32770"/>
                                        </p:tgtEl>
                                        <p:attrNameLst>
                                          <p:attrName>ppt_w</p:attrName>
                                        </p:attrNameLst>
                                      </p:cBhvr>
                                      <p:tavLst>
                                        <p:tav tm="0">
                                          <p:val>
                                            <p:strVal val="2/3*#ppt_w"/>
                                          </p:val>
                                        </p:tav>
                                        <p:tav tm="100000">
                                          <p:val>
                                            <p:strVal val="#ppt_w"/>
                                          </p:val>
                                        </p:tav>
                                      </p:tavLst>
                                    </p:anim>
                                    <p:anim calcmode="lin" valueType="num">
                                      <p:cBhvr>
                                        <p:cTn id="11" dur="3000" fill="hold"/>
                                        <p:tgtEl>
                                          <p:spTgt spid="32770"/>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Grp="1" noChangeAspect="1"/>
          </p:cNvPicPr>
          <p:nvPr isPhoto="1"/>
        </p:nvPicPr>
        <p:blipFill>
          <a:blip r:embed="rId2"/>
          <a:stretch>
            <a:fillRect/>
          </a:stretch>
        </p:blipFill>
        <p:spPr bwMode="auto">
          <a:xfrm>
            <a:off x="0" y="0"/>
            <a:ext cx="9144000" cy="5715000"/>
          </a:xfrm>
          <a:prstGeom prst="rect">
            <a:avLst/>
          </a:prstGeom>
          <a:solidFill>
            <a:schemeClr val="bg1"/>
          </a:solidFill>
          <a:ln w="9525">
            <a:noFill/>
            <a:miter lim="800000"/>
            <a:headEnd/>
            <a:tailEnd/>
          </a:ln>
          <a:scene3d>
            <a:camera prst="orthographicFront"/>
            <a:lightRig rig="threePt" dir="t"/>
          </a:scene3d>
          <a:sp3d>
            <a:bevelT w="266700" h="146050" prst="coolSlant"/>
          </a:sp3d>
        </p:spPr>
      </p:pic>
      <p:sp>
        <p:nvSpPr>
          <p:cNvPr id="3" name="2 Triángulo rectángulo"/>
          <p:cNvSpPr/>
          <p:nvPr/>
        </p:nvSpPr>
        <p:spPr>
          <a:xfrm flipV="1">
            <a:off x="0" y="0"/>
            <a:ext cx="4643438" cy="2857500"/>
          </a:xfrm>
          <a:prstGeom prst="rtTriangle">
            <a:avLst/>
          </a:prstGeom>
          <a:solidFill>
            <a:schemeClr val="bg1"/>
          </a:solidFill>
          <a:ln w="19050">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064"/>
            <a:ext cx="4643438" cy="2944812"/>
          </a:xfrm>
          <a:prstGeom prst="rtTriangle">
            <a:avLst/>
          </a:prstGeom>
          <a:solidFill>
            <a:schemeClr val="bg1"/>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58" y="0"/>
            <a:ext cx="4643439" cy="2928938"/>
          </a:xfrm>
          <a:prstGeom prst="rtTriangle">
            <a:avLst/>
          </a:prstGeom>
          <a:solidFill>
            <a:schemeClr val="bg1"/>
          </a:solidFill>
          <a:ln w="19050">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4" y="2786063"/>
            <a:ext cx="4643437" cy="2947987"/>
          </a:xfrm>
          <a:prstGeom prst="rtTriangle">
            <a:avLst/>
          </a:prstGeom>
          <a:solidFill>
            <a:schemeClr val="bg1"/>
          </a:solidFill>
          <a:ln w="19050">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chemeClr val="bg1"/>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644525" y="96838"/>
            <a:ext cx="7848600" cy="5521326"/>
          </a:xfrm>
          <a:prstGeom prst="diamond">
            <a:avLst/>
          </a:prstGeom>
          <a:solidFill>
            <a:schemeClr val="bg1"/>
          </a:solidFill>
          <a:ln>
            <a:noFill/>
          </a:ln>
          <a:scene3d>
            <a:camera prst="orthographicFront"/>
            <a:lightRig rig="threePt" dir="t"/>
          </a:scene3d>
          <a:sp3d>
            <a:bevelT w="266700" h="1460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357158" y="4357698"/>
            <a:ext cx="8501122"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Ocupa una superficie de 32.000 m</a:t>
            </a:r>
            <a:r>
              <a:rPr lang="es-ES" b="1" baseline="30000" dirty="0" smtClean="0">
                <a:effectLst>
                  <a:glow rad="101600">
                    <a:schemeClr val="accent2">
                      <a:satMod val="175000"/>
                      <a:alpha val="40000"/>
                    </a:schemeClr>
                  </a:glow>
                  <a:outerShdw blurRad="38100" dist="38100" dir="2700000" algn="tl">
                    <a:srgbClr val="000000">
                      <a:alpha val="43137"/>
                    </a:srgbClr>
                  </a:outerShdw>
                </a:effectLst>
              </a:rPr>
              <a:t>2</a:t>
            </a:r>
            <a:r>
              <a:rPr lang="es-ES" b="1" dirty="0" smtClean="0">
                <a:effectLst>
                  <a:glow rad="101600">
                    <a:schemeClr val="accent2">
                      <a:satMod val="175000"/>
                      <a:alpha val="40000"/>
                    </a:schemeClr>
                  </a:glow>
                  <a:outerShdw blurRad="38100" dist="38100" dir="2700000" algn="tl">
                    <a:srgbClr val="000000">
                      <a:alpha val="43137"/>
                    </a:srgbClr>
                  </a:outerShdw>
                </a:effectLst>
              </a:rPr>
              <a:t> y, desde sus inicios, fue escenario de exposiciones de arte floral, alcanzando gran éxito popular y convirtiéndose en referente de las Ferias de la Flor y de la Planta que se celebraron años después en los paseos de Recoletos, el Prado y en el parque de El Retiro.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
        <p:nvSpPr>
          <p:cNvPr id="11" name="10 CuadroTexto"/>
          <p:cNvSpPr txBox="1"/>
          <p:nvPr/>
        </p:nvSpPr>
        <p:spPr>
          <a:xfrm>
            <a:off x="1714480" y="785798"/>
            <a:ext cx="5786478" cy="707886"/>
          </a:xfrm>
          <a:prstGeom prst="rect">
            <a:avLst/>
          </a:prstGeom>
          <a:noFill/>
        </p:spPr>
        <p:txBody>
          <a:bodyPr wrap="square" rtlCol="0">
            <a:spAutoFit/>
          </a:bodyPr>
          <a:lstStyle/>
          <a:p>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En mayo, cuando florecen los rosales, hasta aquí peregrinan viajeros y locales.</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40000">
        <p:split orient="vert"/>
      </p:transition>
    </mc:Choice>
    <mc:Fallback>
      <p:transition spd="slow" advTm="4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4"/>
                                        </p:tgtEl>
                                        <p:attrNameLst>
                                          <p:attrName>ppt_x</p:attrName>
                                        </p:attrNameLst>
                                      </p:cBhvr>
                                      <p:tavLst>
                                        <p:tav tm="0">
                                          <p:val>
                                            <p:strVal val="ppt_x"/>
                                          </p:val>
                                        </p:tav>
                                        <p:tav tm="100000">
                                          <p:val>
                                            <p:strVal val="ppt_x-ppt_w/2"/>
                                          </p:val>
                                        </p:tav>
                                      </p:tavLst>
                                    </p:anim>
                                    <p:anim calcmode="lin" valueType="num">
                                      <p:cBhvr>
                                        <p:cTn id="13" dur="3000"/>
                                        <p:tgtEl>
                                          <p:spTgt spid="4"/>
                                        </p:tgtEl>
                                        <p:attrNameLst>
                                          <p:attrName>ppt_y</p:attrName>
                                        </p:attrNameLst>
                                      </p:cBhvr>
                                      <p:tavLst>
                                        <p:tav tm="0">
                                          <p:val>
                                            <p:strVal val="ppt_y"/>
                                          </p:val>
                                        </p:tav>
                                        <p:tav tm="100000">
                                          <p:val>
                                            <p:strVal val="ppt_y"/>
                                          </p:val>
                                        </p:tav>
                                      </p:tavLst>
                                    </p:anim>
                                    <p:anim calcmode="lin" valueType="num">
                                      <p:cBhvr>
                                        <p:cTn id="14" dur="3000"/>
                                        <p:tgtEl>
                                          <p:spTgt spid="4"/>
                                        </p:tgtEl>
                                        <p:attrNameLst>
                                          <p:attrName>ppt_w</p:attrName>
                                        </p:attrNameLst>
                                      </p:cBhvr>
                                      <p:tavLst>
                                        <p:tav tm="0">
                                          <p:val>
                                            <p:strVal val="ppt_w"/>
                                          </p:val>
                                        </p:tav>
                                        <p:tav tm="100000">
                                          <p:val>
                                            <p:fltVal val="0"/>
                                          </p:val>
                                        </p:tav>
                                      </p:tavLst>
                                    </p:anim>
                                    <p:anim calcmode="lin" valueType="num">
                                      <p:cBhvr>
                                        <p:cTn id="15" dur="3000"/>
                                        <p:tgtEl>
                                          <p:spTgt spid="4"/>
                                        </p:tgtEl>
                                        <p:attrNameLst>
                                          <p:attrName>ppt_h</p:attrName>
                                        </p:attrNameLst>
                                      </p:cBhvr>
                                      <p:tavLst>
                                        <p:tav tm="0">
                                          <p:val>
                                            <p:strVal val="ppt_h"/>
                                          </p:val>
                                        </p:tav>
                                        <p:tav tm="100000">
                                          <p:val>
                                            <p:strVal val="ppt_h"/>
                                          </p:val>
                                        </p:tav>
                                      </p:tavLst>
                                    </p:anim>
                                    <p:set>
                                      <p:cBhvr>
                                        <p:cTn id="16" dur="1" fill="hold">
                                          <p:stCondLst>
                                            <p:cond delay="2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8"/>
                                        </p:tgtEl>
                                      </p:cBhvr>
                                    </p:animEffect>
                                    <p:set>
                                      <p:cBhvr>
                                        <p:cTn id="34" dur="1" fill="hold">
                                          <p:stCondLst>
                                            <p:cond delay="2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3000" fill="hold"/>
                                        <p:tgtEl>
                                          <p:spTgt spid="9"/>
                                        </p:tgtEl>
                                        <p:attrNameLst>
                                          <p:attrName>ppt_w</p:attrName>
                                        </p:attrNameLst>
                                      </p:cBhvr>
                                      <p:tavLst>
                                        <p:tav tm="0">
                                          <p:val>
                                            <p:fltVal val="0"/>
                                          </p:val>
                                        </p:tav>
                                        <p:tav tm="100000">
                                          <p:val>
                                            <p:strVal val="#ppt_w"/>
                                          </p:val>
                                        </p:tav>
                                      </p:tavLst>
                                    </p:anim>
                                    <p:anim calcmode="lin" valueType="num">
                                      <p:cBhvr>
                                        <p:cTn id="38" dur="3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3000"/>
                            </p:stCondLst>
                            <p:childTnLst>
                              <p:par>
                                <p:cTn id="40" presetID="56" presetClass="entr" presetSubtype="0" fill="hold" grpId="0" nodeType="afterEffect">
                                  <p:stCondLst>
                                    <p:cond delay="0"/>
                                  </p:stCondLst>
                                  <p:iterate type="lt">
                                    <p:tmPct val="10000"/>
                                  </p:iterate>
                                  <p:childTnLst>
                                    <p:set>
                                      <p:cBhvr>
                                        <p:cTn id="41" dur="1" fill="hold">
                                          <p:stCondLst>
                                            <p:cond delay="0"/>
                                          </p:stCondLst>
                                        </p:cTn>
                                        <p:tgtEl>
                                          <p:spTgt spid="11"/>
                                        </p:tgtEl>
                                        <p:attrNameLst>
                                          <p:attrName>style.visibility</p:attrName>
                                        </p:attrNameLst>
                                      </p:cBhvr>
                                      <p:to>
                                        <p:strVal val="visible"/>
                                      </p:to>
                                    </p:set>
                                    <p:anim by="(-#ppt_w*2)" calcmode="lin" valueType="num">
                                      <p:cBhvr rctx="PPT">
                                        <p:cTn id="42" dur="500" autoRev="1" fill="hold">
                                          <p:stCondLst>
                                            <p:cond delay="0"/>
                                          </p:stCondLst>
                                        </p:cTn>
                                        <p:tgtEl>
                                          <p:spTgt spid="11"/>
                                        </p:tgtEl>
                                        <p:attrNameLst>
                                          <p:attrName>ppt_w</p:attrName>
                                        </p:attrNameLst>
                                      </p:cBhvr>
                                    </p:anim>
                                    <p:anim by="(#ppt_w*0.50)" calcmode="lin" valueType="num">
                                      <p:cBhvr>
                                        <p:cTn id="43" dur="500" decel="50000" autoRev="1" fill="hold">
                                          <p:stCondLst>
                                            <p:cond delay="0"/>
                                          </p:stCondLst>
                                        </p:cTn>
                                        <p:tgtEl>
                                          <p:spTgt spid="11"/>
                                        </p:tgtEl>
                                        <p:attrNameLst>
                                          <p:attrName>ppt_x</p:attrName>
                                        </p:attrNameLst>
                                      </p:cBhvr>
                                    </p:anim>
                                    <p:anim from="(-#ppt_h/2)" to="(#ppt_y)" calcmode="lin" valueType="num">
                                      <p:cBhvr>
                                        <p:cTn id="44" dur="1000" fill="hold">
                                          <p:stCondLst>
                                            <p:cond delay="0"/>
                                          </p:stCondLst>
                                        </p:cTn>
                                        <p:tgtEl>
                                          <p:spTgt spid="11"/>
                                        </p:tgtEl>
                                        <p:attrNameLst>
                                          <p:attrName>ppt_y</p:attrName>
                                        </p:attrNameLst>
                                      </p:cBhvr>
                                    </p:anim>
                                    <p:animRot by="21600000">
                                      <p:cBhvr>
                                        <p:cTn id="45" dur="1000" fill="hold">
                                          <p:stCondLst>
                                            <p:cond delay="0"/>
                                          </p:stCondLst>
                                        </p:cTn>
                                        <p:tgtEl>
                                          <p:spTgt spid="11"/>
                                        </p:tgtEl>
                                        <p:attrNameLst>
                                          <p:attrName>r</p:attrName>
                                        </p:attrNameLst>
                                      </p:cBhvr>
                                    </p:animRot>
                                  </p:childTnLst>
                                </p:cTn>
                              </p:par>
                            </p:childTnLst>
                          </p:cTn>
                        </p:par>
                        <p:par>
                          <p:cTn id="46" fill="hold">
                            <p:stCondLst>
                              <p:cond delay="107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1"/>
                                          </p:val>
                                        </p:tav>
                                        <p:tav tm="100000">
                                          <p:val>
                                            <p:strVal val="#ppt_x"/>
                                          </p:val>
                                        </p:tav>
                                      </p:tavLst>
                                    </p:anim>
                                    <p:anim calcmode="lin" valueType="num">
                                      <p:cBhvr>
                                        <p:cTn id="5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1"/>
            <a:ext cx="9144000" cy="5714999"/>
          </a:xfrm>
          <a:prstGeom prst="rect">
            <a:avLst/>
          </a:prstGeom>
          <a:noFill/>
          <a:ln w="9525">
            <a:noFill/>
            <a:miter lim="800000"/>
            <a:headEnd/>
            <a:tailEnd/>
          </a:ln>
          <a:scene3d>
            <a:camera prst="orthographicFront"/>
            <a:lightRig rig="threePt" dir="t"/>
          </a:scene3d>
          <a:sp3d>
            <a:bevelT w="273050" h="139700" prst="coolSlant"/>
          </a:sp3d>
        </p:spPr>
      </p:pic>
      <p:sp>
        <p:nvSpPr>
          <p:cNvPr id="7" name="6 Rectángulo"/>
          <p:cNvSpPr/>
          <p:nvPr/>
        </p:nvSpPr>
        <p:spPr>
          <a:xfrm rot="2733592">
            <a:off x="5456307" y="2238576"/>
            <a:ext cx="638597" cy="2931664"/>
          </a:xfrm>
          <a:prstGeom prst="rect">
            <a:avLst/>
          </a:prstGeom>
          <a:blipFill dpi="0" rotWithShape="1">
            <a:blip r:embed="rId3" cstate="print"/>
            <a:srcRect/>
            <a:stretch>
              <a:fillRect/>
            </a:stretch>
          </a:blipFill>
          <a:ln>
            <a:solidFill>
              <a:schemeClr val="accent6">
                <a:lumMod val="40000"/>
                <a:lumOff val="60000"/>
              </a:schemeClr>
            </a:solidFill>
          </a:ln>
          <a:effectLst/>
          <a:scene3d>
            <a:camera prst="orthographicFront"/>
            <a:lightRig rig="threePt" dir="t"/>
          </a:scene3d>
          <a:sp3d>
            <a:bevelT w="273050" h="1397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8687867">
            <a:off x="5270913" y="189148"/>
            <a:ext cx="584181" cy="3400016"/>
          </a:xfrm>
          <a:prstGeom prst="rect">
            <a:avLst/>
          </a:prstGeom>
          <a:blipFill dpi="0" rotWithShape="1">
            <a:blip r:embed="rId2"/>
            <a:srcRect/>
            <a:stretch>
              <a:fillRect/>
            </a:stretch>
          </a:blipFill>
          <a:ln>
            <a:solidFill>
              <a:schemeClr val="accent6">
                <a:lumMod val="40000"/>
                <a:lumOff val="60000"/>
              </a:schemeClr>
            </a:solidFill>
          </a:ln>
          <a:effectLst/>
          <a:scene3d>
            <a:camera prst="orthographicFront"/>
            <a:lightRig rig="threePt" dir="t"/>
          </a:scene3d>
          <a:sp3d>
            <a:bevelT w="273050" h="1397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rot="2629675">
            <a:off x="3415020" y="303075"/>
            <a:ext cx="589234" cy="2878852"/>
          </a:xfrm>
          <a:prstGeom prst="rect">
            <a:avLst/>
          </a:prstGeom>
          <a:blipFill dpi="0" rotWithShape="1">
            <a:blip r:embed="rId2"/>
            <a:srcRect/>
            <a:stretch>
              <a:fillRect/>
            </a:stretch>
          </a:blipFill>
          <a:ln>
            <a:solidFill>
              <a:schemeClr val="accent6">
                <a:lumMod val="40000"/>
                <a:lumOff val="60000"/>
              </a:schemeClr>
            </a:solidFill>
          </a:ln>
          <a:effectLst/>
          <a:scene3d>
            <a:camera prst="orthographicFront"/>
            <a:lightRig rig="threePt" dir="t"/>
          </a:scene3d>
          <a:sp3d>
            <a:bevelT w="273050" h="1397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8792171">
            <a:off x="3361806" y="1924550"/>
            <a:ext cx="657997" cy="2806600"/>
          </a:xfrm>
          <a:prstGeom prst="rect">
            <a:avLst/>
          </a:prstGeom>
          <a:blipFill dpi="0" rotWithShape="1">
            <a:blip r:embed="rId4" cstate="print"/>
            <a:srcRect/>
            <a:stretch>
              <a:fillRect/>
            </a:stretch>
          </a:blipFill>
          <a:ln>
            <a:solidFill>
              <a:schemeClr val="accent6">
                <a:lumMod val="40000"/>
                <a:lumOff val="60000"/>
              </a:schemeClr>
            </a:solidFill>
          </a:ln>
          <a:effectLst/>
          <a:scene3d>
            <a:camera prst="orthographicFront"/>
            <a:lightRig rig="threePt" dir="t"/>
          </a:scene3d>
          <a:sp3d>
            <a:bevelT w="273050" h="1397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857224" y="4643450"/>
            <a:ext cx="7358114"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 la actualidad es la sede del Concurso Internacional de Rosas Nuevas Villa de Madrid, que reúne a prestigiosos expertos y que este año cumplió su 62ª edición.</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
        <p:nvSpPr>
          <p:cNvPr id="10" name="9 CuadroTexto"/>
          <p:cNvSpPr txBox="1"/>
          <p:nvPr/>
        </p:nvSpPr>
        <p:spPr>
          <a:xfrm>
            <a:off x="1285852" y="428608"/>
            <a:ext cx="6429420" cy="707886"/>
          </a:xfrm>
          <a:prstGeom prst="rect">
            <a:avLst/>
          </a:prstGeom>
          <a:noFill/>
        </p:spPr>
        <p:txBody>
          <a:bodyPr wrap="square" rtlCol="0">
            <a:spAutoFit/>
          </a:bodyPr>
          <a:lstStyle/>
          <a:p>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Esta rosa, una </a:t>
            </a:r>
            <a:r>
              <a:rPr lang="es-ES" sz="2000" b="1" dirty="0" err="1"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Freia</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b="1" dirty="0" err="1"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Floribunda</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(Alemania, 1971) irradia optimismo a pesar de su nombre.</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pull/>
      </p:transition>
    </mc:Choice>
    <mc:Fallback>
      <p:transition spd="slow" advTm="3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1+#ppt_w/2"/>
                                          </p:val>
                                        </p:tav>
                                        <p:tav tm="100000">
                                          <p:val>
                                            <p:strVal val="#ppt_x"/>
                                          </p:val>
                                        </p:tav>
                                      </p:tavLst>
                                    </p:anim>
                                    <p:anim calcmode="lin" valueType="num">
                                      <p:cBhvr additive="base">
                                        <p:cTn id="28" dur="30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0-#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3" presetClass="exit" presetSubtype="10" fill="hold" nodeType="afterEffect">
                                  <p:stCondLst>
                                    <p:cond delay="0"/>
                                  </p:stCondLst>
                                  <p:childTnLst>
                                    <p:animEffect transition="out" filter="blinds(horizontal)">
                                      <p:cBhvr>
                                        <p:cTn id="35" dur="3000"/>
                                        <p:tgtEl>
                                          <p:spTgt spid="5"/>
                                        </p:tgtEl>
                                      </p:cBhvr>
                                    </p:animEffect>
                                    <p:set>
                                      <p:cBhvr>
                                        <p:cTn id="36" dur="1" fill="hold">
                                          <p:stCondLst>
                                            <p:cond delay="2999"/>
                                          </p:stCondLst>
                                        </p:cTn>
                                        <p:tgtEl>
                                          <p:spTgt spid="5"/>
                                        </p:tgtEl>
                                        <p:attrNameLst>
                                          <p:attrName>style.visibility</p:attrName>
                                        </p:attrNameLst>
                                      </p:cBhvr>
                                      <p:to>
                                        <p:strVal val="hidden"/>
                                      </p:to>
                                    </p:set>
                                  </p:childTnLst>
                                </p:cTn>
                              </p:par>
                              <p:par>
                                <p:cTn id="37" presetID="3" presetClass="exit" presetSubtype="10" fill="hold" nodeType="withEffect">
                                  <p:stCondLst>
                                    <p:cond delay="0"/>
                                  </p:stCondLst>
                                  <p:childTnLst>
                                    <p:animEffect transition="out" filter="blinds(horizontal)">
                                      <p:cBhvr>
                                        <p:cTn id="38" dur="3000"/>
                                        <p:tgtEl>
                                          <p:spTgt spid="6"/>
                                        </p:tgtEl>
                                      </p:cBhvr>
                                    </p:animEffect>
                                    <p:set>
                                      <p:cBhvr>
                                        <p:cTn id="39" dur="1" fill="hold">
                                          <p:stCondLst>
                                            <p:cond delay="2999"/>
                                          </p:stCondLst>
                                        </p:cTn>
                                        <p:tgtEl>
                                          <p:spTgt spid="6"/>
                                        </p:tgtEl>
                                        <p:attrNameLst>
                                          <p:attrName>style.visibility</p:attrName>
                                        </p:attrNameLst>
                                      </p:cBhvr>
                                      <p:to>
                                        <p:strVal val="hidden"/>
                                      </p:to>
                                    </p:set>
                                  </p:childTnLst>
                                </p:cTn>
                              </p:par>
                              <p:par>
                                <p:cTn id="40" presetID="3" presetClass="exit" presetSubtype="10" fill="hold" nodeType="withEffect">
                                  <p:stCondLst>
                                    <p:cond delay="0"/>
                                  </p:stCondLst>
                                  <p:childTnLst>
                                    <p:animEffect transition="out" filter="blinds(horizontal)">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3" presetClass="exit" presetSubtype="10" fill="hold" nodeType="withEffect">
                                  <p:stCondLst>
                                    <p:cond delay="0"/>
                                  </p:stCondLst>
                                  <p:childTnLst>
                                    <p:animEffect transition="out" filter="blinds(horizontal)">
                                      <p:cBhvr>
                                        <p:cTn id="44" dur="3000"/>
                                        <p:tgtEl>
                                          <p:spTgt spid="8"/>
                                        </p:tgtEl>
                                      </p:cBhvr>
                                    </p:animEffect>
                                    <p:set>
                                      <p:cBhvr>
                                        <p:cTn id="45" dur="1" fill="hold">
                                          <p:stCondLst>
                                            <p:cond delay="2999"/>
                                          </p:stCondLst>
                                        </p:cTn>
                                        <p:tgtEl>
                                          <p:spTgt spid="8"/>
                                        </p:tgtEl>
                                        <p:attrNameLst>
                                          <p:attrName>style.visibility</p:attrName>
                                        </p:attrNameLst>
                                      </p:cBhvr>
                                      <p:to>
                                        <p:strVal val="hidden"/>
                                      </p:to>
                                    </p:set>
                                  </p:childTnLst>
                                </p:cTn>
                              </p:par>
                              <p:par>
                                <p:cTn id="46" presetID="2" presetClass="exit" presetSubtype="6"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0-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1+ppt_w/2"/>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9"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0-ppt_w/2"/>
                                          </p:val>
                                        </p:tav>
                                      </p:tavLst>
                                    </p:anim>
                                    <p:anim calcmode="lin" valueType="num">
                                      <p:cBhvr additive="base">
                                        <p:cTn id="60" dur="3000"/>
                                        <p:tgtEl>
                                          <p:spTgt spid="7"/>
                                        </p:tgtEl>
                                        <p:attrNameLst>
                                          <p:attrName>ppt_y</p:attrName>
                                        </p:attrNameLst>
                                      </p:cBhvr>
                                      <p:tavLst>
                                        <p:tav tm="0">
                                          <p:val>
                                            <p:strVal val="ppt_y"/>
                                          </p:val>
                                        </p:tav>
                                        <p:tav tm="100000">
                                          <p:val>
                                            <p:strVal val="0-ppt_h/2"/>
                                          </p:val>
                                        </p:tav>
                                      </p:tavLst>
                                    </p:anim>
                                    <p:set>
                                      <p:cBhvr>
                                        <p:cTn id="61" dur="1" fill="hold">
                                          <p:stCondLst>
                                            <p:cond delay="2999"/>
                                          </p:stCondLst>
                                        </p:cTn>
                                        <p:tgtEl>
                                          <p:spTgt spid="7"/>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0"/>
                                        </p:tgtEl>
                                        <p:attrNameLst>
                                          <p:attrName>style.visibility</p:attrName>
                                        </p:attrNameLst>
                                      </p:cBhvr>
                                      <p:to>
                                        <p:strVal val="visible"/>
                                      </p:to>
                                    </p:set>
                                    <p:anim by="(-#ppt_w*2)" calcmode="lin" valueType="num">
                                      <p:cBhvr rctx="PPT">
                                        <p:cTn id="72" dur="500" autoRev="1" fill="hold">
                                          <p:stCondLst>
                                            <p:cond delay="0"/>
                                          </p:stCondLst>
                                        </p:cTn>
                                        <p:tgtEl>
                                          <p:spTgt spid="10"/>
                                        </p:tgtEl>
                                        <p:attrNameLst>
                                          <p:attrName>ppt_w</p:attrName>
                                        </p:attrNameLst>
                                      </p:cBhvr>
                                    </p:anim>
                                    <p:anim by="(#ppt_w*0.50)" calcmode="lin" valueType="num">
                                      <p:cBhvr>
                                        <p:cTn id="73" dur="500" decel="50000" autoRev="1" fill="hold">
                                          <p:stCondLst>
                                            <p:cond delay="0"/>
                                          </p:stCondLst>
                                        </p:cTn>
                                        <p:tgtEl>
                                          <p:spTgt spid="10"/>
                                        </p:tgtEl>
                                        <p:attrNameLst>
                                          <p:attrName>ppt_x</p:attrName>
                                        </p:attrNameLst>
                                      </p:cBhvr>
                                    </p:anim>
                                    <p:anim from="(-#ppt_h/2)" to="(#ppt_y)" calcmode="lin" valueType="num">
                                      <p:cBhvr>
                                        <p:cTn id="74" dur="1000" fill="hold">
                                          <p:stCondLst>
                                            <p:cond delay="0"/>
                                          </p:stCondLst>
                                        </p:cTn>
                                        <p:tgtEl>
                                          <p:spTgt spid="10"/>
                                        </p:tgtEl>
                                        <p:attrNameLst>
                                          <p:attrName>ppt_y</p:attrName>
                                        </p:attrNameLst>
                                      </p:cBhvr>
                                    </p:anim>
                                    <p:animRot by="21600000">
                                      <p:cBhvr>
                                        <p:cTn id="75" dur="1000" fill="hold">
                                          <p:stCondLst>
                                            <p:cond delay="0"/>
                                          </p:stCondLst>
                                        </p:cTn>
                                        <p:tgtEl>
                                          <p:spTgt spid="10"/>
                                        </p:tgtEl>
                                        <p:attrNameLst>
                                          <p:attrName>r</p:attrName>
                                        </p:attrNameLst>
                                      </p:cBhvr>
                                    </p:animRot>
                                  </p:childTnLst>
                                </p:cTn>
                              </p:par>
                            </p:childTnLst>
                          </p:cTn>
                        </p:par>
                        <p:par>
                          <p:cTn id="76" fill="hold">
                            <p:stCondLst>
                              <p:cond delay="14400"/>
                            </p:stCondLst>
                            <p:childTnLst>
                              <p:par>
                                <p:cTn id="77" presetID="40" presetClass="entr" presetSubtype="0" fill="hold" grpId="0" nodeType="afterEffect">
                                  <p:stCondLst>
                                    <p:cond delay="0"/>
                                  </p:stCondLst>
                                  <p:iterate type="lt">
                                    <p:tmPct val="10000"/>
                                  </p:iterate>
                                  <p:childTnLst>
                                    <p:set>
                                      <p:cBhvr>
                                        <p:cTn id="78" dur="1" fill="hold">
                                          <p:stCondLst>
                                            <p:cond delay="0"/>
                                          </p:stCondLst>
                                        </p:cTn>
                                        <p:tgtEl>
                                          <p:spTgt spid="9"/>
                                        </p:tgtEl>
                                        <p:attrNameLst>
                                          <p:attrName>style.visibility</p:attrName>
                                        </p:attrNameLst>
                                      </p:cBhvr>
                                      <p:to>
                                        <p:strVal val="visible"/>
                                      </p:to>
                                    </p:set>
                                    <p:animEffect transition="in" filter="fade">
                                      <p:cBhvr>
                                        <p:cTn id="79" dur="1000"/>
                                        <p:tgtEl>
                                          <p:spTgt spid="9"/>
                                        </p:tgtEl>
                                      </p:cBhvr>
                                    </p:animEffect>
                                    <p:anim calcmode="lin" valueType="num">
                                      <p:cBhvr>
                                        <p:cTn id="80" dur="1000" fill="hold"/>
                                        <p:tgtEl>
                                          <p:spTgt spid="9"/>
                                        </p:tgtEl>
                                        <p:attrNameLst>
                                          <p:attrName>ppt_x</p:attrName>
                                        </p:attrNameLst>
                                      </p:cBhvr>
                                      <p:tavLst>
                                        <p:tav tm="0">
                                          <p:val>
                                            <p:strVal val="#ppt_x-.1"/>
                                          </p:val>
                                        </p:tav>
                                        <p:tav tm="100000">
                                          <p:val>
                                            <p:strVal val="#ppt_x"/>
                                          </p:val>
                                        </p:tav>
                                      </p:tavLst>
                                    </p:anim>
                                    <p:anim calcmode="lin" valueType="num">
                                      <p:cBhvr>
                                        <p:cTn id="8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coolSlant"/>
          </a:sp3d>
        </p:spPr>
      </p:pic>
      <p:pic>
        <p:nvPicPr>
          <p:cNvPr id="3"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coolSlant"/>
          </a:sp3d>
        </p:spPr>
      </p:pic>
      <p:sp>
        <p:nvSpPr>
          <p:cNvPr id="5" name="Rectángulo 3                                                                       s">
            <a:extLst>
              <a:ext uri="{FF2B5EF4-FFF2-40B4-BE49-F238E27FC236}"/>
            </a:extLst>
          </p:cNvPr>
          <p:cNvSpPr/>
          <p:nvPr/>
        </p:nvSpPr>
        <p:spPr>
          <a:xfrm>
            <a:off x="2975270" y="2378076"/>
            <a:ext cx="3476884" cy="1129036"/>
          </a:xfrm>
          <a:prstGeom prst="rect">
            <a:avLst/>
          </a:prstGeom>
          <a:blipFill dpi="0" rotWithShape="1">
            <a:blip r:embed="rId3" cstate="print"/>
            <a:srcRect/>
            <a:stretch>
              <a:fillRect/>
            </a:stretch>
          </a:blipFill>
          <a:ln>
            <a:solidFill>
              <a:schemeClr val="tx2">
                <a:lumMod val="2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6" name="Rectángulo 4">
            <a:extLst>
              <a:ext uri="{FF2B5EF4-FFF2-40B4-BE49-F238E27FC236}"/>
            </a:extLst>
          </p:cNvPr>
          <p:cNvSpPr/>
          <p:nvPr/>
        </p:nvSpPr>
        <p:spPr>
          <a:xfrm>
            <a:off x="2975270" y="2373632"/>
            <a:ext cx="3520866" cy="1133480"/>
          </a:xfrm>
          <a:prstGeom prst="rect">
            <a:avLst/>
          </a:prstGeom>
          <a:blipFill dpi="0" rotWithShape="1">
            <a:blip r:embed="rId4" cstate="print"/>
            <a:srcRect/>
            <a:stretch>
              <a:fillRect/>
            </a:stretch>
          </a:blipFill>
          <a:ln>
            <a:solidFill>
              <a:schemeClr val="tx2">
                <a:lumMod val="2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u">
            <a:hlinkClick r:id="rId5"/>
            <a:extLst>
              <a:ext uri="{FF2B5EF4-FFF2-40B4-BE49-F238E27FC236}"/>
            </a:extLst>
          </p:cNvPr>
          <p:cNvSpPr/>
          <p:nvPr/>
        </p:nvSpPr>
        <p:spPr>
          <a:xfrm>
            <a:off x="3004910" y="2378076"/>
            <a:ext cx="3491253" cy="1078536"/>
          </a:xfrm>
          <a:prstGeom prst="rect">
            <a:avLst/>
          </a:prstGeom>
          <a:blipFill dpi="0" rotWithShape="1">
            <a:blip r:embed="rId6" cstate="print"/>
            <a:srcRect/>
            <a:stretch>
              <a:fillRect/>
            </a:stretch>
          </a:blipFill>
          <a:ln>
            <a:solidFill>
              <a:schemeClr val="tx2">
                <a:lumMod val="2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a:ext uri="{FF2B5EF4-FFF2-40B4-BE49-F238E27FC236}"/>
            </a:extLst>
          </p:cNvPr>
          <p:cNvSpPr/>
          <p:nvPr/>
        </p:nvSpPr>
        <p:spPr>
          <a:xfrm>
            <a:off x="2975270" y="2366044"/>
            <a:ext cx="3525826" cy="1133483"/>
          </a:xfrm>
          <a:prstGeom prst="rect">
            <a:avLst/>
          </a:prstGeom>
          <a:blipFill dpi="0" rotWithShape="1">
            <a:blip r:embed="rId7" cstate="print"/>
            <a:srcRect/>
            <a:stretch>
              <a:fillRect/>
            </a:stretch>
          </a:blipFill>
          <a:ln>
            <a:solidFill>
              <a:schemeClr val="tx2">
                <a:lumMod val="2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s">
            <a:extLst>
              <a:ext uri="{FF2B5EF4-FFF2-40B4-BE49-F238E27FC236}"/>
            </a:extLst>
          </p:cNvPr>
          <p:cNvSpPr/>
          <p:nvPr/>
        </p:nvSpPr>
        <p:spPr>
          <a:xfrm>
            <a:off x="2975270" y="2366044"/>
            <a:ext cx="3501268" cy="1058197"/>
          </a:xfrm>
          <a:prstGeom prst="rect">
            <a:avLst/>
          </a:prstGeom>
          <a:blipFill dpi="0" rotWithShape="1">
            <a:blip r:embed="rId8" cstate="print"/>
            <a:srcRect/>
            <a:stretch>
              <a:fillRect/>
            </a:stretch>
          </a:blipFill>
          <a:ln>
            <a:solidFill>
              <a:schemeClr val="tx2">
                <a:lumMod val="2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a:ext uri="{FF2B5EF4-FFF2-40B4-BE49-F238E27FC236}"/>
            </a:extLst>
          </p:cNvPr>
          <p:cNvSpPr/>
          <p:nvPr/>
        </p:nvSpPr>
        <p:spPr>
          <a:xfrm>
            <a:off x="3004911" y="2375852"/>
            <a:ext cx="3496185" cy="1133483"/>
          </a:xfrm>
          <a:prstGeom prst="rect">
            <a:avLst/>
          </a:prstGeom>
          <a:blipFill dpi="0" rotWithShape="1">
            <a:blip r:embed="rId9" cstate="print"/>
            <a:srcRect/>
            <a:stretch>
              <a:fillRect/>
            </a:stretch>
          </a:blipFill>
          <a:ln>
            <a:solidFill>
              <a:schemeClr val="tx2">
                <a:lumMod val="2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a:ext uri="{FF2B5EF4-FFF2-40B4-BE49-F238E27FC236}"/>
            </a:extLst>
          </p:cNvPr>
          <p:cNvSpPr/>
          <p:nvPr/>
        </p:nvSpPr>
        <p:spPr>
          <a:xfrm>
            <a:off x="2972344" y="2350604"/>
            <a:ext cx="3523819" cy="1133480"/>
          </a:xfrm>
          <a:prstGeom prst="rect">
            <a:avLst/>
          </a:prstGeom>
          <a:blipFill dpi="0" rotWithShape="1">
            <a:blip r:embed="rId10" cstate="print"/>
            <a:srcRect/>
            <a:stretch>
              <a:fillRect/>
            </a:stretch>
          </a:blipFill>
          <a:ln>
            <a:solidFill>
              <a:schemeClr val="tx2">
                <a:lumMod val="2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a:ext uri="{FF2B5EF4-FFF2-40B4-BE49-F238E27FC236}"/>
            </a:extLst>
          </p:cNvPr>
          <p:cNvSpPr/>
          <p:nvPr/>
        </p:nvSpPr>
        <p:spPr>
          <a:xfrm>
            <a:off x="2975270" y="2378076"/>
            <a:ext cx="3525825" cy="1078536"/>
          </a:xfrm>
          <a:prstGeom prst="rect">
            <a:avLst/>
          </a:prstGeom>
          <a:blipFill dpi="0" rotWithShape="1">
            <a:blip r:embed="rId11" cstate="print"/>
            <a:srcRect/>
            <a:stretch>
              <a:fillRect/>
            </a:stretch>
          </a:blipFill>
          <a:ln>
            <a:solidFill>
              <a:schemeClr val="tx2">
                <a:lumMod val="2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571472" y="4572012"/>
            <a:ext cx="764386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También acoge el Concurso Popular Rosa de Madrid, en el que la ciudadanía puede elegir su rosa favorita y en el que participan cada año unas 3.000 personas.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
        <p:nvSpPr>
          <p:cNvPr id="14" name="13 CuadroTexto"/>
          <p:cNvSpPr txBox="1"/>
          <p:nvPr/>
        </p:nvSpPr>
        <p:spPr>
          <a:xfrm>
            <a:off x="1785918" y="1214426"/>
            <a:ext cx="5786478" cy="707886"/>
          </a:xfrm>
          <a:prstGeom prst="rect">
            <a:avLst/>
          </a:prstGeom>
          <a:noFill/>
        </p:spPr>
        <p:txBody>
          <a:bodyPr wrap="square" rtlCol="0">
            <a:spAutoFit/>
          </a:bodyPr>
          <a:lstStyle/>
          <a:p>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jardín está abierto todos los días del año y el acceso es totalmente gratuito.</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pull/>
      </p:transition>
    </mc:Choice>
    <mc:Fallback>
      <p:transition spd="slow" advTm="3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p:val>
                                            <p:fltVal val="0.5"/>
                                          </p:val>
                                        </p:tav>
                                        <p:tav tm="100000">
                                          <p:val>
                                            <p:strVal val="#ppt_x"/>
                                          </p:val>
                                        </p:tav>
                                      </p:tavLst>
                                    </p:anim>
                                    <p:anim calcmode="lin" valueType="num">
                                      <p:cBhvr>
                                        <p:cTn id="10" dur="2000" fill="hold"/>
                                        <p:tgtEl>
                                          <p:spTgt spid="5"/>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5"/>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6"/>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anim calcmode="lin" valueType="num">
                                      <p:cBhvr>
                                        <p:cTn id="25" dur="2000" fill="hold"/>
                                        <p:tgtEl>
                                          <p:spTgt spid="7"/>
                                        </p:tgtEl>
                                        <p:attrNameLst>
                                          <p:attrName>ppt_x</p:attrName>
                                        </p:attrNameLst>
                                      </p:cBhvr>
                                      <p:tavLst>
                                        <p:tav tm="0">
                                          <p:val>
                                            <p:fltVal val="0.5"/>
                                          </p:val>
                                        </p:tav>
                                        <p:tav tm="100000">
                                          <p:val>
                                            <p:strVal val="#ppt_x"/>
                                          </p:val>
                                        </p:tav>
                                      </p:tavLst>
                                    </p:anim>
                                    <p:anim calcmode="lin" valueType="num">
                                      <p:cBhvr>
                                        <p:cTn id="26" dur="2000" fill="hold"/>
                                        <p:tgtEl>
                                          <p:spTgt spid="7"/>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7"/>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 calcmode="lin" valueType="num">
                                      <p:cBhvr>
                                        <p:cTn id="33" dur="2000" fill="hold"/>
                                        <p:tgtEl>
                                          <p:spTgt spid="8"/>
                                        </p:tgtEl>
                                        <p:attrNameLst>
                                          <p:attrName>ppt_x</p:attrName>
                                        </p:attrNameLst>
                                      </p:cBhvr>
                                      <p:tavLst>
                                        <p:tav tm="0">
                                          <p:val>
                                            <p:fltVal val="0.5"/>
                                          </p:val>
                                        </p:tav>
                                        <p:tav tm="100000">
                                          <p:val>
                                            <p:strVal val="#ppt_x"/>
                                          </p:val>
                                        </p:tav>
                                      </p:tavLst>
                                    </p:anim>
                                    <p:anim calcmode="lin" valueType="num">
                                      <p:cBhvr>
                                        <p:cTn id="34" dur="2000" fill="hold"/>
                                        <p:tgtEl>
                                          <p:spTgt spid="8"/>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8"/>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9"/>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anim calcmode="lin" valueType="num">
                                      <p:cBhvr>
                                        <p:cTn id="49" dur="2000" fill="hold"/>
                                        <p:tgtEl>
                                          <p:spTgt spid="10"/>
                                        </p:tgtEl>
                                        <p:attrNameLst>
                                          <p:attrName>ppt_x</p:attrName>
                                        </p:attrNameLst>
                                      </p:cBhvr>
                                      <p:tavLst>
                                        <p:tav tm="0">
                                          <p:val>
                                            <p:fltVal val="0.5"/>
                                          </p:val>
                                        </p:tav>
                                        <p:tav tm="100000">
                                          <p:val>
                                            <p:strVal val="#ppt_x"/>
                                          </p:val>
                                        </p:tav>
                                      </p:tavLst>
                                    </p:anim>
                                    <p:anim calcmode="lin" valueType="num">
                                      <p:cBhvr>
                                        <p:cTn id="50" dur="2000" fill="hold"/>
                                        <p:tgtEl>
                                          <p:spTgt spid="10"/>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0"/>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1"/>
                                        </p:tgtEl>
                                        <p:attrNameLst>
                                          <p:attrName>style.visibility</p:attrName>
                                        </p:attrNameLst>
                                      </p:cBhvr>
                                      <p:to>
                                        <p:strVal val="visible"/>
                                      </p:to>
                                    </p:set>
                                    <p:anim calcmode="lin" valueType="num">
                                      <p:cBhvr>
                                        <p:cTn id="55" dur="2000" fill="hold"/>
                                        <p:tgtEl>
                                          <p:spTgt spid="11"/>
                                        </p:tgtEl>
                                        <p:attrNameLst>
                                          <p:attrName>ppt_w</p:attrName>
                                        </p:attrNameLst>
                                      </p:cBhvr>
                                      <p:tavLst>
                                        <p:tav tm="0">
                                          <p:val>
                                            <p:fltVal val="0"/>
                                          </p:val>
                                        </p:tav>
                                        <p:tav tm="100000">
                                          <p:val>
                                            <p:strVal val="#ppt_w"/>
                                          </p:val>
                                        </p:tav>
                                      </p:tavLst>
                                    </p:anim>
                                    <p:anim calcmode="lin" valueType="num">
                                      <p:cBhvr>
                                        <p:cTn id="56" dur="2000" fill="hold"/>
                                        <p:tgtEl>
                                          <p:spTgt spid="11"/>
                                        </p:tgtEl>
                                        <p:attrNameLst>
                                          <p:attrName>ppt_h</p:attrName>
                                        </p:attrNameLst>
                                      </p:cBhvr>
                                      <p:tavLst>
                                        <p:tav tm="0">
                                          <p:val>
                                            <p:fltVal val="0"/>
                                          </p:val>
                                        </p:tav>
                                        <p:tav tm="100000">
                                          <p:val>
                                            <p:strVal val="#ppt_h"/>
                                          </p:val>
                                        </p:tav>
                                      </p:tavLst>
                                    </p:anim>
                                    <p:anim calcmode="lin" valueType="num">
                                      <p:cBhvr>
                                        <p:cTn id="57" dur="2000" fill="hold"/>
                                        <p:tgtEl>
                                          <p:spTgt spid="11"/>
                                        </p:tgtEl>
                                        <p:attrNameLst>
                                          <p:attrName>ppt_x</p:attrName>
                                        </p:attrNameLst>
                                      </p:cBhvr>
                                      <p:tavLst>
                                        <p:tav tm="0">
                                          <p:val>
                                            <p:fltVal val="0.5"/>
                                          </p:val>
                                        </p:tav>
                                        <p:tav tm="100000">
                                          <p:val>
                                            <p:strVal val="#ppt_x"/>
                                          </p:val>
                                        </p:tav>
                                      </p:tavLst>
                                    </p:anim>
                                    <p:anim calcmode="lin" valueType="num">
                                      <p:cBhvr>
                                        <p:cTn id="58" dur="2000" fill="hold"/>
                                        <p:tgtEl>
                                          <p:spTgt spid="11"/>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1"/>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2"/>
                                        </p:tgtEl>
                                        <p:attrNameLst>
                                          <p:attrName>r</p:attrName>
                                        </p:attrNameLst>
                                      </p:cBhvr>
                                    </p:animRot>
                                  </p:childTnLst>
                                </p:cTn>
                              </p:par>
                            </p:childTnLst>
                          </p:cTn>
                        </p:par>
                        <p:par>
                          <p:cTn id="69" fill="hold">
                            <p:stCondLst>
                              <p:cond delay="2800"/>
                            </p:stCondLst>
                            <p:childTnLst>
                              <p:par>
                                <p:cTn id="70" presetID="35" presetClass="exit" presetSubtype="0" fill="hold" grpId="0" nodeType="afterEffect">
                                  <p:stCondLst>
                                    <p:cond delay="0"/>
                                  </p:stCondLst>
                                  <p:childTnLst>
                                    <p:animEffect transition="out" filter="fade">
                                      <p:cBhvr>
                                        <p:cTn id="71" dur="3000"/>
                                        <p:tgtEl>
                                          <p:spTgt spid="5"/>
                                        </p:tgtEl>
                                      </p:cBhvr>
                                    </p:animEffect>
                                    <p:anim calcmode="lin" valueType="num">
                                      <p:cBhvr>
                                        <p:cTn id="72" dur="3000"/>
                                        <p:tgtEl>
                                          <p:spTgt spid="5"/>
                                        </p:tgtEl>
                                        <p:attrNameLst>
                                          <p:attrName>style.rotation</p:attrName>
                                        </p:attrNameLst>
                                      </p:cBhvr>
                                      <p:tavLst>
                                        <p:tav tm="0">
                                          <p:val>
                                            <p:fltVal val="0"/>
                                          </p:val>
                                        </p:tav>
                                        <p:tav tm="100000">
                                          <p:val>
                                            <p:fltVal val="720"/>
                                          </p:val>
                                        </p:tav>
                                      </p:tavLst>
                                    </p:anim>
                                    <p:anim calcmode="lin" valueType="num">
                                      <p:cBhvr>
                                        <p:cTn id="73" dur="3000"/>
                                        <p:tgtEl>
                                          <p:spTgt spid="5"/>
                                        </p:tgtEl>
                                        <p:attrNameLst>
                                          <p:attrName>ppt_h</p:attrName>
                                        </p:attrNameLst>
                                      </p:cBhvr>
                                      <p:tavLst>
                                        <p:tav tm="0">
                                          <p:val>
                                            <p:strVal val="ppt_h"/>
                                          </p:val>
                                        </p:tav>
                                        <p:tav tm="100000">
                                          <p:val>
                                            <p:fltVal val="0"/>
                                          </p:val>
                                        </p:tav>
                                      </p:tavLst>
                                    </p:anim>
                                    <p:anim calcmode="lin" valueType="num">
                                      <p:cBhvr>
                                        <p:cTn id="74" dur="3000"/>
                                        <p:tgtEl>
                                          <p:spTgt spid="5"/>
                                        </p:tgtEl>
                                        <p:attrNameLst>
                                          <p:attrName>ppt_w</p:attrName>
                                        </p:attrNameLst>
                                      </p:cBhvr>
                                      <p:tavLst>
                                        <p:tav tm="0">
                                          <p:val>
                                            <p:strVal val="ppt_w"/>
                                          </p:val>
                                        </p:tav>
                                        <p:tav tm="100000">
                                          <p:val>
                                            <p:fltVal val="0"/>
                                          </p:val>
                                        </p:tav>
                                      </p:tavLst>
                                    </p:anim>
                                    <p:set>
                                      <p:cBhvr>
                                        <p:cTn id="75" dur="1" fill="hold">
                                          <p:stCondLst>
                                            <p:cond delay="2999"/>
                                          </p:stCondLst>
                                        </p:cTn>
                                        <p:tgtEl>
                                          <p:spTgt spid="5"/>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3"/>
                                          </p:val>
                                        </p:tav>
                                      </p:tavLst>
                                    </p:anim>
                                    <p:anim calcmode="lin" valueType="num">
                                      <p:cBhvr>
                                        <p:cTn id="78" dur="3000"/>
                                        <p:tgtEl>
                                          <p:spTgt spid="5"/>
                                        </p:tgtEl>
                                        <p:attrNameLst>
                                          <p:attrName>ppt_h</p:attrName>
                                        </p:attrNameLst>
                                      </p:cBhvr>
                                      <p:tavLst>
                                        <p:tav tm="0">
                                          <p:val>
                                            <p:strVal val="ppt_h"/>
                                          </p:val>
                                        </p:tav>
                                        <p:tav tm="100000">
                                          <p:val>
                                            <p:strVal val="ppt_h"/>
                                          </p:val>
                                        </p:tav>
                                      </p:tavLst>
                                    </p:anim>
                                    <p:animEffect transition="out" filter="fade">
                                      <p:cBhvr>
                                        <p:cTn id="79" dur="3000"/>
                                        <p:tgtEl>
                                          <p:spTgt spid="5"/>
                                        </p:tgtEl>
                                      </p:cBhvr>
                                    </p:animEffect>
                                    <p:set>
                                      <p:cBhvr>
                                        <p:cTn id="80" dur="1" fill="hold">
                                          <p:stCondLst>
                                            <p:cond delay="2999"/>
                                          </p:stCondLst>
                                        </p:cTn>
                                        <p:tgtEl>
                                          <p:spTgt spid="5"/>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6"/>
                                        </p:tgtEl>
                                      </p:cBhvr>
                                    </p:animEffect>
                                    <p:anim calcmode="lin" valueType="num">
                                      <p:cBhvr>
                                        <p:cTn id="83" dur="3000"/>
                                        <p:tgtEl>
                                          <p:spTgt spid="6"/>
                                        </p:tgtEl>
                                        <p:attrNameLst>
                                          <p:attrName>style.rotation</p:attrName>
                                        </p:attrNameLst>
                                      </p:cBhvr>
                                      <p:tavLst>
                                        <p:tav tm="0">
                                          <p:val>
                                            <p:fltVal val="0"/>
                                          </p:val>
                                        </p:tav>
                                        <p:tav tm="100000">
                                          <p:val>
                                            <p:fltVal val="720"/>
                                          </p:val>
                                        </p:tav>
                                      </p:tavLst>
                                    </p:anim>
                                    <p:anim calcmode="lin" valueType="num">
                                      <p:cBhvr>
                                        <p:cTn id="84" dur="3000"/>
                                        <p:tgtEl>
                                          <p:spTgt spid="6"/>
                                        </p:tgtEl>
                                        <p:attrNameLst>
                                          <p:attrName>ppt_h</p:attrName>
                                        </p:attrNameLst>
                                      </p:cBhvr>
                                      <p:tavLst>
                                        <p:tav tm="0">
                                          <p:val>
                                            <p:strVal val="ppt_h"/>
                                          </p:val>
                                        </p:tav>
                                        <p:tav tm="100000">
                                          <p:val>
                                            <p:fltVal val="0"/>
                                          </p:val>
                                        </p:tav>
                                      </p:tavLst>
                                    </p:anim>
                                    <p:anim calcmode="lin" valueType="num">
                                      <p:cBhvr>
                                        <p:cTn id="85" dur="3000"/>
                                        <p:tgtEl>
                                          <p:spTgt spid="6"/>
                                        </p:tgtEl>
                                        <p:attrNameLst>
                                          <p:attrName>ppt_w</p:attrName>
                                        </p:attrNameLst>
                                      </p:cBhvr>
                                      <p:tavLst>
                                        <p:tav tm="0">
                                          <p:val>
                                            <p:strVal val="ppt_w"/>
                                          </p:val>
                                        </p:tav>
                                        <p:tav tm="100000">
                                          <p:val>
                                            <p:fltVal val="0"/>
                                          </p:val>
                                        </p:tav>
                                      </p:tavLst>
                                    </p:anim>
                                    <p:set>
                                      <p:cBhvr>
                                        <p:cTn id="86" dur="1" fill="hold">
                                          <p:stCondLst>
                                            <p:cond delay="2999"/>
                                          </p:stCondLst>
                                        </p:cTn>
                                        <p:tgtEl>
                                          <p:spTgt spid="6"/>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6"/>
                                        </p:tgtEl>
                                        <p:attrNameLst>
                                          <p:attrName>ppt_w</p:attrName>
                                        </p:attrNameLst>
                                      </p:cBhvr>
                                      <p:tavLst>
                                        <p:tav tm="0">
                                          <p:val>
                                            <p:strVal val="ppt_w"/>
                                          </p:val>
                                        </p:tav>
                                        <p:tav tm="100000">
                                          <p:val>
                                            <p:strVal val="ppt_w+.3"/>
                                          </p:val>
                                        </p:tav>
                                      </p:tavLst>
                                    </p:anim>
                                    <p:anim calcmode="lin" valueType="num">
                                      <p:cBhvr>
                                        <p:cTn id="89" dur="3000"/>
                                        <p:tgtEl>
                                          <p:spTgt spid="6"/>
                                        </p:tgtEl>
                                        <p:attrNameLst>
                                          <p:attrName>ppt_h</p:attrName>
                                        </p:attrNameLst>
                                      </p:cBhvr>
                                      <p:tavLst>
                                        <p:tav tm="0">
                                          <p:val>
                                            <p:strVal val="ppt_h"/>
                                          </p:val>
                                        </p:tav>
                                        <p:tav tm="100000">
                                          <p:val>
                                            <p:strVal val="ppt_h"/>
                                          </p:val>
                                        </p:tav>
                                      </p:tavLst>
                                    </p:anim>
                                    <p:animEffect transition="out" filter="fade">
                                      <p:cBhvr>
                                        <p:cTn id="90" dur="3000"/>
                                        <p:tgtEl>
                                          <p:spTgt spid="6"/>
                                        </p:tgtEl>
                                      </p:cBhvr>
                                    </p:animEffect>
                                    <p:set>
                                      <p:cBhvr>
                                        <p:cTn id="91" dur="1" fill="hold">
                                          <p:stCondLst>
                                            <p:cond delay="2999"/>
                                          </p:stCondLst>
                                        </p:cTn>
                                        <p:tgtEl>
                                          <p:spTgt spid="6"/>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7"/>
                                        </p:tgtEl>
                                      </p:cBhvr>
                                    </p:animEffect>
                                    <p:anim calcmode="lin" valueType="num">
                                      <p:cBhvr>
                                        <p:cTn id="94" dur="3000"/>
                                        <p:tgtEl>
                                          <p:spTgt spid="7"/>
                                        </p:tgtEl>
                                        <p:attrNameLst>
                                          <p:attrName>style.rotation</p:attrName>
                                        </p:attrNameLst>
                                      </p:cBhvr>
                                      <p:tavLst>
                                        <p:tav tm="0">
                                          <p:val>
                                            <p:fltVal val="0"/>
                                          </p:val>
                                        </p:tav>
                                        <p:tav tm="100000">
                                          <p:val>
                                            <p:fltVal val="720"/>
                                          </p:val>
                                        </p:tav>
                                      </p:tavLst>
                                    </p:anim>
                                    <p:anim calcmode="lin" valueType="num">
                                      <p:cBhvr>
                                        <p:cTn id="95" dur="3000"/>
                                        <p:tgtEl>
                                          <p:spTgt spid="7"/>
                                        </p:tgtEl>
                                        <p:attrNameLst>
                                          <p:attrName>ppt_h</p:attrName>
                                        </p:attrNameLst>
                                      </p:cBhvr>
                                      <p:tavLst>
                                        <p:tav tm="0">
                                          <p:val>
                                            <p:strVal val="ppt_h"/>
                                          </p:val>
                                        </p:tav>
                                        <p:tav tm="100000">
                                          <p:val>
                                            <p:fltVal val="0"/>
                                          </p:val>
                                        </p:tav>
                                      </p:tavLst>
                                    </p:anim>
                                    <p:anim calcmode="lin" valueType="num">
                                      <p:cBhvr>
                                        <p:cTn id="96" dur="3000"/>
                                        <p:tgtEl>
                                          <p:spTgt spid="7"/>
                                        </p:tgtEl>
                                        <p:attrNameLst>
                                          <p:attrName>ppt_w</p:attrName>
                                        </p:attrNameLst>
                                      </p:cBhvr>
                                      <p:tavLst>
                                        <p:tav tm="0">
                                          <p:val>
                                            <p:strVal val="ppt_w"/>
                                          </p:val>
                                        </p:tav>
                                        <p:tav tm="100000">
                                          <p:val>
                                            <p:fltVal val="0"/>
                                          </p:val>
                                        </p:tav>
                                      </p:tavLst>
                                    </p:anim>
                                    <p:set>
                                      <p:cBhvr>
                                        <p:cTn id="97" dur="1" fill="hold">
                                          <p:stCondLst>
                                            <p:cond delay="2999"/>
                                          </p:stCondLst>
                                        </p:cTn>
                                        <p:tgtEl>
                                          <p:spTgt spid="7"/>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7"/>
                                        </p:tgtEl>
                                        <p:attrNameLst>
                                          <p:attrName>ppt_w</p:attrName>
                                        </p:attrNameLst>
                                      </p:cBhvr>
                                      <p:tavLst>
                                        <p:tav tm="0">
                                          <p:val>
                                            <p:strVal val="ppt_w"/>
                                          </p:val>
                                        </p:tav>
                                        <p:tav tm="100000">
                                          <p:val>
                                            <p:strVal val="ppt_w+.3"/>
                                          </p:val>
                                        </p:tav>
                                      </p:tavLst>
                                    </p:anim>
                                    <p:anim calcmode="lin" valueType="num">
                                      <p:cBhvr>
                                        <p:cTn id="100" dur="3000"/>
                                        <p:tgtEl>
                                          <p:spTgt spid="7"/>
                                        </p:tgtEl>
                                        <p:attrNameLst>
                                          <p:attrName>ppt_h</p:attrName>
                                        </p:attrNameLst>
                                      </p:cBhvr>
                                      <p:tavLst>
                                        <p:tav tm="0">
                                          <p:val>
                                            <p:strVal val="ppt_h"/>
                                          </p:val>
                                        </p:tav>
                                        <p:tav tm="100000">
                                          <p:val>
                                            <p:strVal val="ppt_h"/>
                                          </p:val>
                                        </p:tav>
                                      </p:tavLst>
                                    </p:anim>
                                    <p:animEffect transition="out" filter="fade">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8"/>
                                        </p:tgtEl>
                                      </p:cBhvr>
                                    </p:animEffect>
                                    <p:anim calcmode="lin" valueType="num">
                                      <p:cBhvr>
                                        <p:cTn id="105" dur="3000"/>
                                        <p:tgtEl>
                                          <p:spTgt spid="8"/>
                                        </p:tgtEl>
                                        <p:attrNameLst>
                                          <p:attrName>style.rotation</p:attrName>
                                        </p:attrNameLst>
                                      </p:cBhvr>
                                      <p:tavLst>
                                        <p:tav tm="0">
                                          <p:val>
                                            <p:fltVal val="0"/>
                                          </p:val>
                                        </p:tav>
                                        <p:tav tm="100000">
                                          <p:val>
                                            <p:fltVal val="72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ppt_w</p:attrName>
                                        </p:attrNameLst>
                                      </p:cBhvr>
                                      <p:tavLst>
                                        <p:tav tm="0">
                                          <p:val>
                                            <p:strVal val="ppt_w"/>
                                          </p:val>
                                        </p:tav>
                                        <p:tav tm="100000">
                                          <p:val>
                                            <p:fltVal val="0"/>
                                          </p:val>
                                        </p:tav>
                                      </p:tavLst>
                                    </p:anim>
                                    <p:set>
                                      <p:cBhvr>
                                        <p:cTn id="108" dur="1" fill="hold">
                                          <p:stCondLst>
                                            <p:cond delay="2999"/>
                                          </p:stCondLst>
                                        </p:cTn>
                                        <p:tgtEl>
                                          <p:spTgt spid="8"/>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8"/>
                                        </p:tgtEl>
                                        <p:attrNameLst>
                                          <p:attrName>ppt_w</p:attrName>
                                        </p:attrNameLst>
                                      </p:cBhvr>
                                      <p:tavLst>
                                        <p:tav tm="0">
                                          <p:val>
                                            <p:strVal val="ppt_w"/>
                                          </p:val>
                                        </p:tav>
                                        <p:tav tm="100000">
                                          <p:val>
                                            <p:strVal val="ppt_w+.3"/>
                                          </p:val>
                                        </p:tav>
                                      </p:tavLst>
                                    </p:anim>
                                    <p:anim calcmode="lin" valueType="num">
                                      <p:cBhvr>
                                        <p:cTn id="111" dur="3000"/>
                                        <p:tgtEl>
                                          <p:spTgt spid="8"/>
                                        </p:tgtEl>
                                        <p:attrNameLst>
                                          <p:attrName>ppt_h</p:attrName>
                                        </p:attrNameLst>
                                      </p:cBhvr>
                                      <p:tavLst>
                                        <p:tav tm="0">
                                          <p:val>
                                            <p:strVal val="ppt_h"/>
                                          </p:val>
                                        </p:tav>
                                        <p:tav tm="100000">
                                          <p:val>
                                            <p:strVal val="ppt_h"/>
                                          </p:val>
                                        </p:tav>
                                      </p:tavLst>
                                    </p:anim>
                                    <p:animEffect transition="out" filter="fade">
                                      <p:cBhvr>
                                        <p:cTn id="112" dur="3000"/>
                                        <p:tgtEl>
                                          <p:spTgt spid="8"/>
                                        </p:tgtEl>
                                      </p:cBhvr>
                                    </p:animEffect>
                                    <p:set>
                                      <p:cBhvr>
                                        <p:cTn id="113" dur="1" fill="hold">
                                          <p:stCondLst>
                                            <p:cond delay="2999"/>
                                          </p:stCondLst>
                                        </p:cTn>
                                        <p:tgtEl>
                                          <p:spTgt spid="8"/>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9"/>
                                        </p:tgtEl>
                                      </p:cBhvr>
                                    </p:animEffect>
                                    <p:anim calcmode="lin" valueType="num">
                                      <p:cBhvr>
                                        <p:cTn id="116" dur="3000"/>
                                        <p:tgtEl>
                                          <p:spTgt spid="9"/>
                                        </p:tgtEl>
                                        <p:attrNameLst>
                                          <p:attrName>style.rotation</p:attrName>
                                        </p:attrNameLst>
                                      </p:cBhvr>
                                      <p:tavLst>
                                        <p:tav tm="0">
                                          <p:val>
                                            <p:fltVal val="0"/>
                                          </p:val>
                                        </p:tav>
                                        <p:tav tm="100000">
                                          <p:val>
                                            <p:fltVal val="720"/>
                                          </p:val>
                                        </p:tav>
                                      </p:tavLst>
                                    </p:anim>
                                    <p:anim calcmode="lin" valueType="num">
                                      <p:cBhvr>
                                        <p:cTn id="117" dur="3000"/>
                                        <p:tgtEl>
                                          <p:spTgt spid="9"/>
                                        </p:tgtEl>
                                        <p:attrNameLst>
                                          <p:attrName>ppt_h</p:attrName>
                                        </p:attrNameLst>
                                      </p:cBhvr>
                                      <p:tavLst>
                                        <p:tav tm="0">
                                          <p:val>
                                            <p:strVal val="ppt_h"/>
                                          </p:val>
                                        </p:tav>
                                        <p:tav tm="100000">
                                          <p:val>
                                            <p:fltVal val="0"/>
                                          </p:val>
                                        </p:tav>
                                      </p:tavLst>
                                    </p:anim>
                                    <p:anim calcmode="lin" valueType="num">
                                      <p:cBhvr>
                                        <p:cTn id="118" dur="3000"/>
                                        <p:tgtEl>
                                          <p:spTgt spid="9"/>
                                        </p:tgtEl>
                                        <p:attrNameLst>
                                          <p:attrName>ppt_w</p:attrName>
                                        </p:attrNameLst>
                                      </p:cBhvr>
                                      <p:tavLst>
                                        <p:tav tm="0">
                                          <p:val>
                                            <p:strVal val="ppt_w"/>
                                          </p:val>
                                        </p:tav>
                                        <p:tav tm="100000">
                                          <p:val>
                                            <p:fltVal val="0"/>
                                          </p:val>
                                        </p:tav>
                                      </p:tavLst>
                                    </p:anim>
                                    <p:set>
                                      <p:cBhvr>
                                        <p:cTn id="119" dur="1" fill="hold">
                                          <p:stCondLst>
                                            <p:cond delay="2999"/>
                                          </p:stCondLst>
                                        </p:cTn>
                                        <p:tgtEl>
                                          <p:spTgt spid="9"/>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9"/>
                                        </p:tgtEl>
                                        <p:attrNameLst>
                                          <p:attrName>ppt_w</p:attrName>
                                        </p:attrNameLst>
                                      </p:cBhvr>
                                      <p:tavLst>
                                        <p:tav tm="0">
                                          <p:val>
                                            <p:strVal val="ppt_w"/>
                                          </p:val>
                                        </p:tav>
                                        <p:tav tm="100000">
                                          <p:val>
                                            <p:strVal val="ppt_w+.3"/>
                                          </p:val>
                                        </p:tav>
                                      </p:tavLst>
                                    </p:anim>
                                    <p:anim calcmode="lin" valueType="num">
                                      <p:cBhvr>
                                        <p:cTn id="122" dur="3000"/>
                                        <p:tgtEl>
                                          <p:spTgt spid="9"/>
                                        </p:tgtEl>
                                        <p:attrNameLst>
                                          <p:attrName>ppt_h</p:attrName>
                                        </p:attrNameLst>
                                      </p:cBhvr>
                                      <p:tavLst>
                                        <p:tav tm="0">
                                          <p:val>
                                            <p:strVal val="ppt_h"/>
                                          </p:val>
                                        </p:tav>
                                        <p:tav tm="100000">
                                          <p:val>
                                            <p:strVal val="ppt_h"/>
                                          </p:val>
                                        </p:tav>
                                      </p:tavLst>
                                    </p:anim>
                                    <p:animEffect transition="out" filter="fade">
                                      <p:cBhvr>
                                        <p:cTn id="123" dur="3000"/>
                                        <p:tgtEl>
                                          <p:spTgt spid="9"/>
                                        </p:tgtEl>
                                      </p:cBhvr>
                                    </p:animEffect>
                                    <p:set>
                                      <p:cBhvr>
                                        <p:cTn id="124" dur="1" fill="hold">
                                          <p:stCondLst>
                                            <p:cond delay="2999"/>
                                          </p:stCondLst>
                                        </p:cTn>
                                        <p:tgtEl>
                                          <p:spTgt spid="9"/>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0"/>
                                        </p:tgtEl>
                                      </p:cBhvr>
                                    </p:animEffect>
                                    <p:anim calcmode="lin" valueType="num">
                                      <p:cBhvr>
                                        <p:cTn id="127" dur="3000"/>
                                        <p:tgtEl>
                                          <p:spTgt spid="10"/>
                                        </p:tgtEl>
                                        <p:attrNameLst>
                                          <p:attrName>style.rotation</p:attrName>
                                        </p:attrNameLst>
                                      </p:cBhvr>
                                      <p:tavLst>
                                        <p:tav tm="0">
                                          <p:val>
                                            <p:fltVal val="0"/>
                                          </p:val>
                                        </p:tav>
                                        <p:tav tm="100000">
                                          <p:val>
                                            <p:fltVal val="720"/>
                                          </p:val>
                                        </p:tav>
                                      </p:tavLst>
                                    </p:anim>
                                    <p:anim calcmode="lin" valueType="num">
                                      <p:cBhvr>
                                        <p:cTn id="128" dur="3000"/>
                                        <p:tgtEl>
                                          <p:spTgt spid="10"/>
                                        </p:tgtEl>
                                        <p:attrNameLst>
                                          <p:attrName>ppt_h</p:attrName>
                                        </p:attrNameLst>
                                      </p:cBhvr>
                                      <p:tavLst>
                                        <p:tav tm="0">
                                          <p:val>
                                            <p:strVal val="ppt_h"/>
                                          </p:val>
                                        </p:tav>
                                        <p:tav tm="100000">
                                          <p:val>
                                            <p:fltVal val="0"/>
                                          </p:val>
                                        </p:tav>
                                      </p:tavLst>
                                    </p:anim>
                                    <p:anim calcmode="lin" valueType="num">
                                      <p:cBhvr>
                                        <p:cTn id="129" dur="3000"/>
                                        <p:tgtEl>
                                          <p:spTgt spid="10"/>
                                        </p:tgtEl>
                                        <p:attrNameLst>
                                          <p:attrName>ppt_w</p:attrName>
                                        </p:attrNameLst>
                                      </p:cBhvr>
                                      <p:tavLst>
                                        <p:tav tm="0">
                                          <p:val>
                                            <p:strVal val="ppt_w"/>
                                          </p:val>
                                        </p:tav>
                                        <p:tav tm="100000">
                                          <p:val>
                                            <p:fltVal val="0"/>
                                          </p:val>
                                        </p:tav>
                                      </p:tavLst>
                                    </p:anim>
                                    <p:set>
                                      <p:cBhvr>
                                        <p:cTn id="130" dur="1" fill="hold">
                                          <p:stCondLst>
                                            <p:cond delay="2999"/>
                                          </p:stCondLst>
                                        </p:cTn>
                                        <p:tgtEl>
                                          <p:spTgt spid="10"/>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0"/>
                                        </p:tgtEl>
                                        <p:attrNameLst>
                                          <p:attrName>ppt_w</p:attrName>
                                        </p:attrNameLst>
                                      </p:cBhvr>
                                      <p:tavLst>
                                        <p:tav tm="0">
                                          <p:val>
                                            <p:strVal val="ppt_w"/>
                                          </p:val>
                                        </p:tav>
                                        <p:tav tm="100000">
                                          <p:val>
                                            <p:strVal val="ppt_w+.3"/>
                                          </p:val>
                                        </p:tav>
                                      </p:tavLst>
                                    </p:anim>
                                    <p:anim calcmode="lin" valueType="num">
                                      <p:cBhvr>
                                        <p:cTn id="133" dur="3000"/>
                                        <p:tgtEl>
                                          <p:spTgt spid="10"/>
                                        </p:tgtEl>
                                        <p:attrNameLst>
                                          <p:attrName>ppt_h</p:attrName>
                                        </p:attrNameLst>
                                      </p:cBhvr>
                                      <p:tavLst>
                                        <p:tav tm="0">
                                          <p:val>
                                            <p:strVal val="ppt_h"/>
                                          </p:val>
                                        </p:tav>
                                        <p:tav tm="100000">
                                          <p:val>
                                            <p:strVal val="ppt_h"/>
                                          </p:val>
                                        </p:tav>
                                      </p:tavLst>
                                    </p:anim>
                                    <p:animEffect transition="out" filter="fade">
                                      <p:cBhvr>
                                        <p:cTn id="134" dur="3000"/>
                                        <p:tgtEl>
                                          <p:spTgt spid="10"/>
                                        </p:tgtEl>
                                      </p:cBhvr>
                                    </p:animEffect>
                                    <p:set>
                                      <p:cBhvr>
                                        <p:cTn id="135" dur="1" fill="hold">
                                          <p:stCondLst>
                                            <p:cond delay="2999"/>
                                          </p:stCondLst>
                                        </p:cTn>
                                        <p:tgtEl>
                                          <p:spTgt spid="10"/>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1"/>
                                        </p:tgtEl>
                                      </p:cBhvr>
                                    </p:animEffect>
                                    <p:anim calcmode="lin" valueType="num">
                                      <p:cBhvr>
                                        <p:cTn id="138" dur="3000"/>
                                        <p:tgtEl>
                                          <p:spTgt spid="11"/>
                                        </p:tgtEl>
                                        <p:attrNameLst>
                                          <p:attrName>style.rotation</p:attrName>
                                        </p:attrNameLst>
                                      </p:cBhvr>
                                      <p:tavLst>
                                        <p:tav tm="0">
                                          <p:val>
                                            <p:fltVal val="0"/>
                                          </p:val>
                                        </p:tav>
                                        <p:tav tm="100000">
                                          <p:val>
                                            <p:fltVal val="720"/>
                                          </p:val>
                                        </p:tav>
                                      </p:tavLst>
                                    </p:anim>
                                    <p:anim calcmode="lin" valueType="num">
                                      <p:cBhvr>
                                        <p:cTn id="139" dur="3000"/>
                                        <p:tgtEl>
                                          <p:spTgt spid="11"/>
                                        </p:tgtEl>
                                        <p:attrNameLst>
                                          <p:attrName>ppt_h</p:attrName>
                                        </p:attrNameLst>
                                      </p:cBhvr>
                                      <p:tavLst>
                                        <p:tav tm="0">
                                          <p:val>
                                            <p:strVal val="ppt_h"/>
                                          </p:val>
                                        </p:tav>
                                        <p:tav tm="100000">
                                          <p:val>
                                            <p:fltVal val="0"/>
                                          </p:val>
                                        </p:tav>
                                      </p:tavLst>
                                    </p:anim>
                                    <p:anim calcmode="lin" valueType="num">
                                      <p:cBhvr>
                                        <p:cTn id="140" dur="3000"/>
                                        <p:tgtEl>
                                          <p:spTgt spid="11"/>
                                        </p:tgtEl>
                                        <p:attrNameLst>
                                          <p:attrName>ppt_w</p:attrName>
                                        </p:attrNameLst>
                                      </p:cBhvr>
                                      <p:tavLst>
                                        <p:tav tm="0">
                                          <p:val>
                                            <p:strVal val="ppt_w"/>
                                          </p:val>
                                        </p:tav>
                                        <p:tav tm="100000">
                                          <p:val>
                                            <p:fltVal val="0"/>
                                          </p:val>
                                        </p:tav>
                                      </p:tavLst>
                                    </p:anim>
                                    <p:set>
                                      <p:cBhvr>
                                        <p:cTn id="141" dur="1" fill="hold">
                                          <p:stCondLst>
                                            <p:cond delay="2999"/>
                                          </p:stCondLst>
                                        </p:cTn>
                                        <p:tgtEl>
                                          <p:spTgt spid="11"/>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1"/>
                                        </p:tgtEl>
                                        <p:attrNameLst>
                                          <p:attrName>ppt_w</p:attrName>
                                        </p:attrNameLst>
                                      </p:cBhvr>
                                      <p:tavLst>
                                        <p:tav tm="0">
                                          <p:val>
                                            <p:strVal val="ppt_w"/>
                                          </p:val>
                                        </p:tav>
                                        <p:tav tm="100000">
                                          <p:val>
                                            <p:strVal val="ppt_w+.3"/>
                                          </p:val>
                                        </p:tav>
                                      </p:tavLst>
                                    </p:anim>
                                    <p:anim calcmode="lin" valueType="num">
                                      <p:cBhvr>
                                        <p:cTn id="144" dur="3000"/>
                                        <p:tgtEl>
                                          <p:spTgt spid="11"/>
                                        </p:tgtEl>
                                        <p:attrNameLst>
                                          <p:attrName>ppt_h</p:attrName>
                                        </p:attrNameLst>
                                      </p:cBhvr>
                                      <p:tavLst>
                                        <p:tav tm="0">
                                          <p:val>
                                            <p:strVal val="ppt_h"/>
                                          </p:val>
                                        </p:tav>
                                        <p:tav tm="100000">
                                          <p:val>
                                            <p:strVal val="ppt_h"/>
                                          </p:val>
                                        </p:tav>
                                      </p:tavLst>
                                    </p:anim>
                                    <p:animEffect transition="out" filter="fade">
                                      <p:cBhvr>
                                        <p:cTn id="145" dur="3000"/>
                                        <p:tgtEl>
                                          <p:spTgt spid="11"/>
                                        </p:tgtEl>
                                      </p:cBhvr>
                                    </p:animEffect>
                                    <p:set>
                                      <p:cBhvr>
                                        <p:cTn id="146" dur="1" fill="hold">
                                          <p:stCondLst>
                                            <p:cond delay="2999"/>
                                          </p:stCondLst>
                                        </p:cTn>
                                        <p:tgtEl>
                                          <p:spTgt spid="11"/>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2"/>
                                        </p:tgtEl>
                                      </p:cBhvr>
                                    </p:animEffect>
                                    <p:anim calcmode="lin" valueType="num">
                                      <p:cBhvr>
                                        <p:cTn id="149" dur="3000"/>
                                        <p:tgtEl>
                                          <p:spTgt spid="12"/>
                                        </p:tgtEl>
                                        <p:attrNameLst>
                                          <p:attrName>style.rotation</p:attrName>
                                        </p:attrNameLst>
                                      </p:cBhvr>
                                      <p:tavLst>
                                        <p:tav tm="0">
                                          <p:val>
                                            <p:fltVal val="0"/>
                                          </p:val>
                                        </p:tav>
                                        <p:tav tm="100000">
                                          <p:val>
                                            <p:fltVal val="720"/>
                                          </p:val>
                                        </p:tav>
                                      </p:tavLst>
                                    </p:anim>
                                    <p:anim calcmode="lin" valueType="num">
                                      <p:cBhvr>
                                        <p:cTn id="150" dur="3000"/>
                                        <p:tgtEl>
                                          <p:spTgt spid="12"/>
                                        </p:tgtEl>
                                        <p:attrNameLst>
                                          <p:attrName>ppt_h</p:attrName>
                                        </p:attrNameLst>
                                      </p:cBhvr>
                                      <p:tavLst>
                                        <p:tav tm="0">
                                          <p:val>
                                            <p:strVal val="ppt_h"/>
                                          </p:val>
                                        </p:tav>
                                        <p:tav tm="100000">
                                          <p:val>
                                            <p:fltVal val="0"/>
                                          </p:val>
                                        </p:tav>
                                      </p:tavLst>
                                    </p:anim>
                                    <p:anim calcmode="lin" valueType="num">
                                      <p:cBhvr>
                                        <p:cTn id="151" dur="3000"/>
                                        <p:tgtEl>
                                          <p:spTgt spid="12"/>
                                        </p:tgtEl>
                                        <p:attrNameLst>
                                          <p:attrName>ppt_w</p:attrName>
                                        </p:attrNameLst>
                                      </p:cBhvr>
                                      <p:tavLst>
                                        <p:tav tm="0">
                                          <p:val>
                                            <p:strVal val="ppt_w"/>
                                          </p:val>
                                        </p:tav>
                                        <p:tav tm="100000">
                                          <p:val>
                                            <p:fltVal val="0"/>
                                          </p:val>
                                        </p:tav>
                                      </p:tavLst>
                                    </p:anim>
                                    <p:set>
                                      <p:cBhvr>
                                        <p:cTn id="152" dur="1" fill="hold">
                                          <p:stCondLst>
                                            <p:cond delay="2999"/>
                                          </p:stCondLst>
                                        </p:cTn>
                                        <p:tgtEl>
                                          <p:spTgt spid="12"/>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2"/>
                                        </p:tgtEl>
                                        <p:attrNameLst>
                                          <p:attrName>ppt_w</p:attrName>
                                        </p:attrNameLst>
                                      </p:cBhvr>
                                      <p:tavLst>
                                        <p:tav tm="0">
                                          <p:val>
                                            <p:strVal val="ppt_w"/>
                                          </p:val>
                                        </p:tav>
                                        <p:tav tm="100000">
                                          <p:val>
                                            <p:strVal val="ppt_w+.3"/>
                                          </p:val>
                                        </p:tav>
                                      </p:tavLst>
                                    </p:anim>
                                    <p:anim calcmode="lin" valueType="num">
                                      <p:cBhvr>
                                        <p:cTn id="155" dur="3000"/>
                                        <p:tgtEl>
                                          <p:spTgt spid="12"/>
                                        </p:tgtEl>
                                        <p:attrNameLst>
                                          <p:attrName>ppt_h</p:attrName>
                                        </p:attrNameLst>
                                      </p:cBhvr>
                                      <p:tavLst>
                                        <p:tav tm="0">
                                          <p:val>
                                            <p:strVal val="ppt_h"/>
                                          </p:val>
                                        </p:tav>
                                        <p:tav tm="100000">
                                          <p:val>
                                            <p:strVal val="ppt_h"/>
                                          </p:val>
                                        </p:tav>
                                      </p:tavLst>
                                    </p:anim>
                                    <p:animEffect transition="out" filter="fade">
                                      <p:cBhvr>
                                        <p:cTn id="156" dur="3000"/>
                                        <p:tgtEl>
                                          <p:spTgt spid="12"/>
                                        </p:tgtEl>
                                      </p:cBhvr>
                                    </p:animEffect>
                                    <p:set>
                                      <p:cBhvr>
                                        <p:cTn id="157" dur="1" fill="hold">
                                          <p:stCondLst>
                                            <p:cond delay="2999"/>
                                          </p:stCondLst>
                                        </p:cTn>
                                        <p:tgtEl>
                                          <p:spTgt spid="12"/>
                                        </p:tgtEl>
                                        <p:attrNameLst>
                                          <p:attrName>style.visibility</p:attrName>
                                        </p:attrNameLst>
                                      </p:cBhvr>
                                      <p:to>
                                        <p:strVal val="hidden"/>
                                      </p:to>
                                    </p:set>
                                  </p:childTnLst>
                                </p:cTn>
                              </p:par>
                              <p:par>
                                <p:cTn id="158" presetID="16" presetClass="entr" presetSubtype="21" fill="hold" nodeType="withEffect">
                                  <p:stCondLst>
                                    <p:cond delay="0"/>
                                  </p:stCondLst>
                                  <p:childTnLst>
                                    <p:set>
                                      <p:cBhvr>
                                        <p:cTn id="159" dur="1" fill="hold">
                                          <p:stCondLst>
                                            <p:cond delay="0"/>
                                          </p:stCondLst>
                                        </p:cTn>
                                        <p:tgtEl>
                                          <p:spTgt spid="38914"/>
                                        </p:tgtEl>
                                        <p:attrNameLst>
                                          <p:attrName>style.visibility</p:attrName>
                                        </p:attrNameLst>
                                      </p:cBhvr>
                                      <p:to>
                                        <p:strVal val="visible"/>
                                      </p:to>
                                    </p:set>
                                    <p:animEffect transition="in" filter="barn(inVertical)">
                                      <p:cBhvr>
                                        <p:cTn id="160" dur="3000"/>
                                        <p:tgtEl>
                                          <p:spTgt spid="38914"/>
                                        </p:tgtEl>
                                      </p:cBhvr>
                                    </p:animEffect>
                                  </p:childTnLst>
                                </p:cTn>
                              </p:par>
                              <p:par>
                                <p:cTn id="161" presetID="23" presetClass="entr" presetSubtype="272" fill="hold" nodeType="withEffect">
                                  <p:stCondLst>
                                    <p:cond delay="0"/>
                                  </p:stCondLst>
                                  <p:childTnLst>
                                    <p:set>
                                      <p:cBhvr>
                                        <p:cTn id="162" dur="1" fill="hold">
                                          <p:stCondLst>
                                            <p:cond delay="0"/>
                                          </p:stCondLst>
                                        </p:cTn>
                                        <p:tgtEl>
                                          <p:spTgt spid="38914"/>
                                        </p:tgtEl>
                                        <p:attrNameLst>
                                          <p:attrName>style.visibility</p:attrName>
                                        </p:attrNameLst>
                                      </p:cBhvr>
                                      <p:to>
                                        <p:strVal val="visible"/>
                                      </p:to>
                                    </p:set>
                                    <p:anim calcmode="lin" valueType="num">
                                      <p:cBhvr>
                                        <p:cTn id="163" dur="3000" fill="hold"/>
                                        <p:tgtEl>
                                          <p:spTgt spid="38914"/>
                                        </p:tgtEl>
                                        <p:attrNameLst>
                                          <p:attrName>ppt_w</p:attrName>
                                        </p:attrNameLst>
                                      </p:cBhvr>
                                      <p:tavLst>
                                        <p:tav tm="0">
                                          <p:val>
                                            <p:strVal val="2/3*#ppt_w"/>
                                          </p:val>
                                        </p:tav>
                                        <p:tav tm="100000">
                                          <p:val>
                                            <p:strVal val="#ppt_w"/>
                                          </p:val>
                                        </p:tav>
                                      </p:tavLst>
                                    </p:anim>
                                    <p:anim calcmode="lin" valueType="num">
                                      <p:cBhvr>
                                        <p:cTn id="164" dur="3000" fill="hold"/>
                                        <p:tgtEl>
                                          <p:spTgt spid="38914"/>
                                        </p:tgtEl>
                                        <p:attrNameLst>
                                          <p:attrName>ppt_h</p:attrName>
                                        </p:attrNameLst>
                                      </p:cBhvr>
                                      <p:tavLst>
                                        <p:tav tm="0">
                                          <p:val>
                                            <p:strVal val="2/3*#ppt_h"/>
                                          </p:val>
                                        </p:tav>
                                        <p:tav tm="100000">
                                          <p:val>
                                            <p:strVal val="#ppt_h"/>
                                          </p:val>
                                        </p:tav>
                                      </p:tavLst>
                                    </p:anim>
                                  </p:childTnLst>
                                </p:cTn>
                              </p:par>
                              <p:par>
                                <p:cTn id="165" presetID="8" presetClass="entr" presetSubtype="16" fill="hold" nodeType="withEffect">
                                  <p:stCondLst>
                                    <p:cond delay="0"/>
                                  </p:stCondLst>
                                  <p:childTnLst>
                                    <p:set>
                                      <p:cBhvr>
                                        <p:cTn id="166" dur="1" fill="hold">
                                          <p:stCondLst>
                                            <p:cond delay="0"/>
                                          </p:stCondLst>
                                        </p:cTn>
                                        <p:tgtEl>
                                          <p:spTgt spid="3"/>
                                        </p:tgtEl>
                                        <p:attrNameLst>
                                          <p:attrName>style.visibility</p:attrName>
                                        </p:attrNameLst>
                                      </p:cBhvr>
                                      <p:to>
                                        <p:strVal val="visible"/>
                                      </p:to>
                                    </p:set>
                                    <p:animEffect transition="in" filter="diamond(in)">
                                      <p:cBhvr>
                                        <p:cTn id="167" dur="4000"/>
                                        <p:tgtEl>
                                          <p:spTgt spid="3"/>
                                        </p:tgtEl>
                                      </p:cBhvr>
                                    </p:animEffect>
                                  </p:childTnLst>
                                </p:cTn>
                              </p:par>
                              <p:par>
                                <p:cTn id="168" presetID="23" presetClass="entr" presetSubtype="272" fill="hold"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4000" fill="hold"/>
                                        <p:tgtEl>
                                          <p:spTgt spid="3"/>
                                        </p:tgtEl>
                                        <p:attrNameLst>
                                          <p:attrName>ppt_w</p:attrName>
                                        </p:attrNameLst>
                                      </p:cBhvr>
                                      <p:tavLst>
                                        <p:tav tm="0">
                                          <p:val>
                                            <p:strVal val="2/3*#ppt_w"/>
                                          </p:val>
                                        </p:tav>
                                        <p:tav tm="100000">
                                          <p:val>
                                            <p:strVal val="#ppt_w"/>
                                          </p:val>
                                        </p:tav>
                                      </p:tavLst>
                                    </p:anim>
                                    <p:anim calcmode="lin" valueType="num">
                                      <p:cBhvr>
                                        <p:cTn id="171" dur="4000" fill="hold"/>
                                        <p:tgtEl>
                                          <p:spTgt spid="3"/>
                                        </p:tgtEl>
                                        <p:attrNameLst>
                                          <p:attrName>ppt_h</p:attrName>
                                        </p:attrNameLst>
                                      </p:cBhvr>
                                      <p:tavLst>
                                        <p:tav tm="0">
                                          <p:val>
                                            <p:strVal val="2/3*#ppt_h"/>
                                          </p:val>
                                        </p:tav>
                                        <p:tav tm="100000">
                                          <p:val>
                                            <p:strVal val="#ppt_h"/>
                                          </p:val>
                                        </p:tav>
                                      </p:tavLst>
                                    </p:anim>
                                  </p:childTnLst>
                                </p:cTn>
                              </p:par>
                            </p:childTnLst>
                          </p:cTn>
                        </p:par>
                        <p:par>
                          <p:cTn id="172" fill="hold">
                            <p:stCondLst>
                              <p:cond delay="6800"/>
                            </p:stCondLst>
                            <p:childTnLst>
                              <p:par>
                                <p:cTn id="173" presetID="56" presetClass="entr" presetSubtype="0" fill="hold" grpId="0" nodeType="afterEffect">
                                  <p:stCondLst>
                                    <p:cond delay="0"/>
                                  </p:stCondLst>
                                  <p:iterate type="lt">
                                    <p:tmPct val="10000"/>
                                  </p:iterate>
                                  <p:childTnLst>
                                    <p:set>
                                      <p:cBhvr>
                                        <p:cTn id="174" dur="1" fill="hold">
                                          <p:stCondLst>
                                            <p:cond delay="0"/>
                                          </p:stCondLst>
                                        </p:cTn>
                                        <p:tgtEl>
                                          <p:spTgt spid="14"/>
                                        </p:tgtEl>
                                        <p:attrNameLst>
                                          <p:attrName>style.visibility</p:attrName>
                                        </p:attrNameLst>
                                      </p:cBhvr>
                                      <p:to>
                                        <p:strVal val="visible"/>
                                      </p:to>
                                    </p:set>
                                    <p:anim by="(-#ppt_w*2)" calcmode="lin" valueType="num">
                                      <p:cBhvr rctx="PPT">
                                        <p:cTn id="175" dur="500" autoRev="1" fill="hold">
                                          <p:stCondLst>
                                            <p:cond delay="0"/>
                                          </p:stCondLst>
                                        </p:cTn>
                                        <p:tgtEl>
                                          <p:spTgt spid="14"/>
                                        </p:tgtEl>
                                        <p:attrNameLst>
                                          <p:attrName>ppt_w</p:attrName>
                                        </p:attrNameLst>
                                      </p:cBhvr>
                                    </p:anim>
                                    <p:anim by="(#ppt_w*0.50)" calcmode="lin" valueType="num">
                                      <p:cBhvr>
                                        <p:cTn id="176" dur="500" decel="50000" autoRev="1" fill="hold">
                                          <p:stCondLst>
                                            <p:cond delay="0"/>
                                          </p:stCondLst>
                                        </p:cTn>
                                        <p:tgtEl>
                                          <p:spTgt spid="14"/>
                                        </p:tgtEl>
                                        <p:attrNameLst>
                                          <p:attrName>ppt_x</p:attrName>
                                        </p:attrNameLst>
                                      </p:cBhvr>
                                    </p:anim>
                                    <p:anim from="(-#ppt_h/2)" to="(#ppt_y)" calcmode="lin" valueType="num">
                                      <p:cBhvr>
                                        <p:cTn id="177" dur="1000" fill="hold">
                                          <p:stCondLst>
                                            <p:cond delay="0"/>
                                          </p:stCondLst>
                                        </p:cTn>
                                        <p:tgtEl>
                                          <p:spTgt spid="14"/>
                                        </p:tgtEl>
                                        <p:attrNameLst>
                                          <p:attrName>ppt_y</p:attrName>
                                        </p:attrNameLst>
                                      </p:cBhvr>
                                    </p:anim>
                                    <p:animRot by="21600000">
                                      <p:cBhvr>
                                        <p:cTn id="178" dur="1000" fill="hold">
                                          <p:stCondLst>
                                            <p:cond delay="0"/>
                                          </p:stCondLst>
                                        </p:cTn>
                                        <p:tgtEl>
                                          <p:spTgt spid="14"/>
                                        </p:tgtEl>
                                        <p:attrNameLst>
                                          <p:attrName>r</p:attrName>
                                        </p:attrNameLst>
                                      </p:cBhvr>
                                    </p:animRot>
                                  </p:childTnLst>
                                </p:cTn>
                              </p:par>
                            </p:childTnLst>
                          </p:cTn>
                        </p:par>
                        <p:par>
                          <p:cTn id="179" fill="hold">
                            <p:stCondLst>
                              <p:cond delay="14400"/>
                            </p:stCondLst>
                            <p:childTnLst>
                              <p:par>
                                <p:cTn id="180" presetID="40" presetClass="entr" presetSubtype="0" fill="hold" grpId="0" nodeType="afterEffect">
                                  <p:stCondLst>
                                    <p:cond delay="0"/>
                                  </p:stCondLst>
                                  <p:iterate type="lt">
                                    <p:tmPct val="10000"/>
                                  </p:iterate>
                                  <p:childTnLst>
                                    <p:set>
                                      <p:cBhvr>
                                        <p:cTn id="181" dur="1" fill="hold">
                                          <p:stCondLst>
                                            <p:cond delay="0"/>
                                          </p:stCondLst>
                                        </p:cTn>
                                        <p:tgtEl>
                                          <p:spTgt spid="13"/>
                                        </p:tgtEl>
                                        <p:attrNameLst>
                                          <p:attrName>style.visibility</p:attrName>
                                        </p:attrNameLst>
                                      </p:cBhvr>
                                      <p:to>
                                        <p:strVal val="visible"/>
                                      </p:to>
                                    </p:set>
                                    <p:animEffect transition="in" filter="fade">
                                      <p:cBhvr>
                                        <p:cTn id="182" dur="1000"/>
                                        <p:tgtEl>
                                          <p:spTgt spid="13"/>
                                        </p:tgtEl>
                                      </p:cBhvr>
                                    </p:animEffect>
                                    <p:anim calcmode="lin" valueType="num">
                                      <p:cBhvr>
                                        <p:cTn id="183" dur="1000" fill="hold"/>
                                        <p:tgtEl>
                                          <p:spTgt spid="13"/>
                                        </p:tgtEl>
                                        <p:attrNameLst>
                                          <p:attrName>ppt_x</p:attrName>
                                        </p:attrNameLst>
                                      </p:cBhvr>
                                      <p:tavLst>
                                        <p:tav tm="0">
                                          <p:val>
                                            <p:strVal val="#ppt_x-.1"/>
                                          </p:val>
                                        </p:tav>
                                        <p:tav tm="100000">
                                          <p:val>
                                            <p:strVal val="#ppt_x"/>
                                          </p:val>
                                        </p:tav>
                                      </p:tavLst>
                                    </p:anim>
                                    <p:anim calcmode="lin" valueType="num">
                                      <p:cBhvr>
                                        <p:cTn id="18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P spid="1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1 Imagen"/>
          <p:cNvPicPr>
            <a:picLocks noChangeAspect="1"/>
          </p:cNvPicPr>
          <p:nvPr/>
        </p:nvPicPr>
        <p:blipFill>
          <a:blip r:embed="rId2"/>
          <a:stretch>
            <a:fillRect/>
          </a:stretch>
        </p:blipFill>
        <p:spPr bwMode="auto">
          <a:xfrm>
            <a:off x="0" y="-11828"/>
            <a:ext cx="9144000" cy="5715000"/>
          </a:xfrm>
          <a:prstGeom prst="rect">
            <a:avLst/>
          </a:prstGeom>
          <a:noFill/>
          <a:ln w="9525">
            <a:noFill/>
            <a:miter lim="800000"/>
            <a:headEnd/>
            <a:tailEnd/>
          </a:ln>
          <a:scene3d>
            <a:camera prst="orthographicFront"/>
            <a:lightRig rig="threePt" dir="t"/>
          </a:scene3d>
          <a:sp3d>
            <a:bevelT w="266700" h="139700" prst="coolSlant"/>
          </a:sp3d>
        </p:spPr>
      </p:pic>
      <p:pic>
        <p:nvPicPr>
          <p:cNvPr id="5"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39700" prst="coolSlant"/>
          </a:sp3d>
        </p:spPr>
      </p:pic>
      <p:sp>
        <p:nvSpPr>
          <p:cNvPr id="4" name="3 CuadroTexto"/>
          <p:cNvSpPr txBox="1"/>
          <p:nvPr/>
        </p:nvSpPr>
        <p:spPr>
          <a:xfrm>
            <a:off x="428596" y="4357698"/>
            <a:ext cx="8358246"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Con la celebración de los concursos Popular e Internacional los creadores de rosas nuevas experimentan sus novedades en la zona donde se celebra el certamen y el público puede conocer las diferentes variedades de rosas y sus posibilidades de utilización en el jardín.</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pull/>
      </p:transition>
    </mc:Choice>
    <mc:Fallback>
      <p:transition spd="slow" advTm="3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arn(outVertical)">
                                      <p:cBhvr>
                                        <p:cTn id="7" dur="3000"/>
                                        <p:tgtEl>
                                          <p:spTgt spid="89090"/>
                                        </p:tgtEl>
                                      </p:cBhvr>
                                    </p:animEffect>
                                  </p:childTnLst>
                                </p:cTn>
                              </p:par>
                              <p:par>
                                <p:cTn id="8" presetID="23" presetClass="entr" presetSubtype="272" fill="hold" nodeType="withEffect">
                                  <p:stCondLst>
                                    <p:cond delay="0"/>
                                  </p:stCondLst>
                                  <p:childTnLst>
                                    <p:set>
                                      <p:cBhvr>
                                        <p:cTn id="9" dur="1" fill="hold">
                                          <p:stCondLst>
                                            <p:cond delay="0"/>
                                          </p:stCondLst>
                                        </p:cTn>
                                        <p:tgtEl>
                                          <p:spTgt spid="89090"/>
                                        </p:tgtEl>
                                        <p:attrNameLst>
                                          <p:attrName>style.visibility</p:attrName>
                                        </p:attrNameLst>
                                      </p:cBhvr>
                                      <p:to>
                                        <p:strVal val="visible"/>
                                      </p:to>
                                    </p:set>
                                    <p:anim calcmode="lin" valueType="num">
                                      <p:cBhvr>
                                        <p:cTn id="10" dur="3000" fill="hold"/>
                                        <p:tgtEl>
                                          <p:spTgt spid="89090"/>
                                        </p:tgtEl>
                                        <p:attrNameLst>
                                          <p:attrName>ppt_w</p:attrName>
                                        </p:attrNameLst>
                                      </p:cBhvr>
                                      <p:tavLst>
                                        <p:tav tm="0">
                                          <p:val>
                                            <p:strVal val="2/3*#ppt_w"/>
                                          </p:val>
                                        </p:tav>
                                        <p:tav tm="100000">
                                          <p:val>
                                            <p:strVal val="#ppt_w"/>
                                          </p:val>
                                        </p:tav>
                                      </p:tavLst>
                                    </p:anim>
                                    <p:anim calcmode="lin" valueType="num">
                                      <p:cBhvr>
                                        <p:cTn id="11" dur="3000" fill="hold"/>
                                        <p:tgtEl>
                                          <p:spTgt spid="89090"/>
                                        </p:tgtEl>
                                        <p:attrNameLst>
                                          <p:attrName>ppt_h</p:attrName>
                                        </p:attrNameLst>
                                      </p:cBhvr>
                                      <p:tavLst>
                                        <p:tav tm="0">
                                          <p:val>
                                            <p:strVal val="2/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Horizont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52400" prst="coolSlant"/>
          </a:sp3d>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1071538" y="642922"/>
            <a:ext cx="6643734" cy="707886"/>
          </a:xfrm>
          <a:prstGeom prst="rect">
            <a:avLst/>
          </a:prstGeom>
          <a:noFill/>
        </p:spPr>
        <p:txBody>
          <a:bodyPr wrap="square" rtlCol="0">
            <a:spAutoFit/>
          </a:bodyPr>
          <a:lstStyle/>
          <a:p>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Pasear, leer, divagar... La Rosaleda da para mucho y más en una jornada primaveral como esta.</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714348" y="4857764"/>
            <a:ext cx="7429552"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Durante estas jornadas, el ambiente del recinto recuerda al de los populares concursos florales anglosajones.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pull/>
      </p:transition>
    </mc:Choice>
    <mc:Fallback>
      <p:transition spd="slow" advTm="27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3000"/>
                                        <p:tgtEl>
                                          <p:spTgt spid="9"/>
                                        </p:tgtEl>
                                      </p:cBhvr>
                                    </p:animEffect>
                                  </p:childTnLst>
                                </p:cTn>
                              </p:par>
                            </p:childTnLst>
                          </p:cTn>
                        </p:par>
                        <p:par>
                          <p:cTn id="24" fill="hold">
                            <p:stCondLst>
                              <p:cond delay="40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by="(-#ppt_w*2)" calcmode="lin" valueType="num">
                                      <p:cBhvr rctx="PPT">
                                        <p:cTn id="27" dur="500" autoRev="1" fill="hold">
                                          <p:stCondLst>
                                            <p:cond delay="0"/>
                                          </p:stCondLst>
                                        </p:cTn>
                                        <p:tgtEl>
                                          <p:spTgt spid="7"/>
                                        </p:tgtEl>
                                        <p:attrNameLst>
                                          <p:attrName>ppt_w</p:attrName>
                                        </p:attrNameLst>
                                      </p:cBhvr>
                                    </p:anim>
                                    <p:anim by="(#ppt_w*0.50)" calcmode="lin" valueType="num">
                                      <p:cBhvr>
                                        <p:cTn id="28" dur="500" decel="50000" autoRev="1" fill="hold">
                                          <p:stCondLst>
                                            <p:cond delay="0"/>
                                          </p:stCondLst>
                                        </p:cTn>
                                        <p:tgtEl>
                                          <p:spTgt spid="7"/>
                                        </p:tgtEl>
                                        <p:attrNameLst>
                                          <p:attrName>ppt_x</p:attrName>
                                        </p:attrNameLst>
                                      </p:cBhvr>
                                    </p:anim>
                                    <p:anim from="(-#ppt_h/2)" to="(#ppt_y)" calcmode="lin" valueType="num">
                                      <p:cBhvr>
                                        <p:cTn id="29" dur="1000" fill="hold">
                                          <p:stCondLst>
                                            <p:cond delay="0"/>
                                          </p:stCondLst>
                                        </p:cTn>
                                        <p:tgtEl>
                                          <p:spTgt spid="7"/>
                                        </p:tgtEl>
                                        <p:attrNameLst>
                                          <p:attrName>ppt_y</p:attrName>
                                        </p:attrNameLst>
                                      </p:cBhvr>
                                    </p:anim>
                                    <p:animRot by="21600000">
                                      <p:cBhvr>
                                        <p:cTn id="30" dur="1000" fill="hold">
                                          <p:stCondLst>
                                            <p:cond delay="0"/>
                                          </p:stCondLst>
                                        </p:cTn>
                                        <p:tgtEl>
                                          <p:spTgt spid="7"/>
                                        </p:tgtEl>
                                        <p:attrNameLst>
                                          <p:attrName>r</p:attrName>
                                        </p:attrNameLst>
                                      </p:cBhvr>
                                    </p:animRot>
                                  </p:childTnLst>
                                </p:cTn>
                              </p:par>
                            </p:childTnLst>
                          </p:cTn>
                        </p:par>
                        <p:par>
                          <p:cTn id="31" fill="hold">
                            <p:stCondLst>
                              <p:cond delay="127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73050" h="146050" prst="coolSlant"/>
          </a:sp3d>
        </p:spPr>
      </p:pic>
      <p:pic>
        <p:nvPicPr>
          <p:cNvPr id="3" name="1 Imagen"/>
          <p:cNvPicPr>
            <a:picLocks noChangeAspect="1"/>
          </p:cNvPicPr>
          <p:nvPr/>
        </p:nvPicPr>
        <p:blipFill>
          <a:blip r:embed="rId2"/>
          <a:stretch>
            <a:fillRect/>
          </a:stretch>
        </p:blipFill>
        <p:spPr bwMode="auto">
          <a:xfrm>
            <a:off x="0" y="1"/>
            <a:ext cx="9143999" cy="5715000"/>
          </a:xfrm>
          <a:prstGeom prst="rect">
            <a:avLst/>
          </a:prstGeom>
          <a:noFill/>
          <a:ln w="9525">
            <a:noFill/>
            <a:miter lim="800000"/>
            <a:headEnd/>
            <a:tailEnd/>
          </a:ln>
          <a:scene3d>
            <a:camera prst="orthographicFront"/>
            <a:lightRig rig="threePt" dir="t"/>
          </a:scene3d>
          <a:sp3d>
            <a:bevelT w="273050" h="146050" prst="coolSlant"/>
          </a:sp3d>
        </p:spPr>
      </p:pic>
      <p:sp>
        <p:nvSpPr>
          <p:cNvPr id="5" name="4 CuadroTexto"/>
          <p:cNvSpPr txBox="1"/>
          <p:nvPr/>
        </p:nvSpPr>
        <p:spPr>
          <a:xfrm>
            <a:off x="214282" y="4071946"/>
            <a:ext cx="8715436" cy="1477328"/>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Después de pasear un buen rato por este pequeño edén y acabar embriagado por la mezcla de fragancias que lo impregna todo, una buena opción es sentarse en un banco o buscar una buena sombra para admirar, por ejemplo, el efímero espectáculo de los rosales </a:t>
            </a:r>
            <a:r>
              <a:rPr lang="es-ES" b="1" dirty="0" err="1" smtClean="0">
                <a:effectLst>
                  <a:glow rad="101600">
                    <a:schemeClr val="accent2">
                      <a:satMod val="175000"/>
                      <a:alpha val="40000"/>
                    </a:schemeClr>
                  </a:glow>
                  <a:outerShdw blurRad="38100" dist="38100" dir="2700000" algn="tl">
                    <a:srgbClr val="000000">
                      <a:alpha val="43137"/>
                    </a:srgbClr>
                  </a:outerShdw>
                </a:effectLst>
              </a:rPr>
              <a:t>banksiae</a:t>
            </a:r>
            <a:r>
              <a:rPr lang="es-ES" b="1" dirty="0" smtClean="0">
                <a:effectLst>
                  <a:glow rad="101600">
                    <a:schemeClr val="accent2">
                      <a:satMod val="175000"/>
                      <a:alpha val="40000"/>
                    </a:schemeClr>
                  </a:glow>
                  <a:outerShdw blurRad="38100" dist="38100" dir="2700000" algn="tl">
                    <a:srgbClr val="000000">
                      <a:alpha val="43137"/>
                    </a:srgbClr>
                  </a:outerShdw>
                </a:effectLst>
              </a:rPr>
              <a:t> cuyas flores se derraman en cascada desde las pérgolas.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flythrough/>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arn(inVertical)">
                                      <p:cBhvr>
                                        <p:cTn id="7" dur="3000"/>
                                        <p:tgtEl>
                                          <p:spTgt spid="39938"/>
                                        </p:tgtEl>
                                      </p:cBhvr>
                                    </p:animEffect>
                                  </p:childTnLst>
                                </p:cTn>
                              </p:par>
                              <p:par>
                                <p:cTn id="8" presetID="23" presetClass="entr" presetSubtype="288"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 calcmode="lin" valueType="num">
                                      <p:cBhvr>
                                        <p:cTn id="10" dur="3000" fill="hold"/>
                                        <p:tgtEl>
                                          <p:spTgt spid="39938"/>
                                        </p:tgtEl>
                                        <p:attrNameLst>
                                          <p:attrName>ppt_w</p:attrName>
                                        </p:attrNameLst>
                                      </p:cBhvr>
                                      <p:tavLst>
                                        <p:tav tm="0">
                                          <p:val>
                                            <p:strVal val="4/3*#ppt_w"/>
                                          </p:val>
                                        </p:tav>
                                        <p:tav tm="100000">
                                          <p:val>
                                            <p:strVal val="#ppt_w"/>
                                          </p:val>
                                        </p:tav>
                                      </p:tavLst>
                                    </p:anim>
                                    <p:anim calcmode="lin" valueType="num">
                                      <p:cBhvr>
                                        <p:cTn id="11" dur="3000" fill="hold"/>
                                        <p:tgtEl>
                                          <p:spTgt spid="3993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46050" prst="coolSlant"/>
          </a:sp3d>
        </p:spPr>
      </p:pic>
      <p:sp>
        <p:nvSpPr>
          <p:cNvPr id="3" name="2 CuadroTexto"/>
          <p:cNvSpPr txBox="1"/>
          <p:nvPr/>
        </p:nvSpPr>
        <p:spPr>
          <a:xfrm>
            <a:off x="1000100" y="5072078"/>
            <a:ext cx="7572428" cy="400110"/>
          </a:xfrm>
          <a:prstGeom prst="rect">
            <a:avLst/>
          </a:prstGeom>
          <a:noFill/>
        </p:spPr>
        <p:txBody>
          <a:bodyPr wrap="square" rtlCol="0">
            <a:spAutoFit/>
          </a:bodyPr>
          <a:lstStyle/>
          <a:p>
            <a:r>
              <a:rPr lang="es-ES" sz="2000" b="1" dirty="0" smtClean="0">
                <a:effectLst>
                  <a:glow rad="101600">
                    <a:schemeClr val="accent2">
                      <a:satMod val="175000"/>
                      <a:alpha val="40000"/>
                    </a:schemeClr>
                  </a:glow>
                  <a:outerShdw blurRad="38100" dist="38100" dir="2700000" algn="tl">
                    <a:srgbClr val="000000">
                      <a:alpha val="43137"/>
                    </a:srgbClr>
                  </a:outerShdw>
                </a:effectLst>
              </a:rPr>
              <a:t>La belleza efímera de las rosas se quedará para el recuerdo.</a:t>
            </a:r>
            <a:endParaRPr lang="es-ES" sz="2000"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862434671"/>
      </p:ext>
    </p:extLst>
  </p:cSld>
  <p:clrMapOvr>
    <a:masterClrMapping/>
  </p:clrMapOvr>
  <mc:AlternateContent xmlns:mc="http://schemas.openxmlformats.org/markup-compatibility/2006">
    <mc:Choice xmlns:p14="http://schemas.microsoft.com/office/powerpoint/2010/main" Requires="p14">
      <p:transition spd="slow" p14:dur="2000" advTm="12000">
        <p14:flythrough/>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ppt_w/2"/>
                                          </p:val>
                                        </p:tav>
                                        <p:tav tm="100000">
                                          <p:val>
                                            <p:strVal val="#ppt_x"/>
                                          </p:val>
                                        </p:tav>
                                      </p:tavLst>
                                    </p:anim>
                                    <p:anim calcmode="lin" valueType="num">
                                      <p:cBhvr>
                                        <p:cTn id="8" dur="3000" fill="hold"/>
                                        <p:tgtEl>
                                          <p:spTgt spid="2"/>
                                        </p:tgtEl>
                                        <p:attrNameLst>
                                          <p:attrName>ppt_y</p:attrName>
                                        </p:attrNameLst>
                                      </p:cBhvr>
                                      <p:tavLst>
                                        <p:tav tm="0">
                                          <p:val>
                                            <p:strVal val="#ppt_y"/>
                                          </p:val>
                                        </p:tav>
                                        <p:tav tm="100000">
                                          <p:val>
                                            <p:strVal val="#ppt_y"/>
                                          </p:val>
                                        </p:tav>
                                      </p:tavLst>
                                    </p:anim>
                                    <p:anim calcmode="lin" valueType="num">
                                      <p:cBhvr>
                                        <p:cTn id="9" dur="3000" fill="hold"/>
                                        <p:tgtEl>
                                          <p:spTgt spid="2"/>
                                        </p:tgtEl>
                                        <p:attrNameLst>
                                          <p:attrName>ppt_w</p:attrName>
                                        </p:attrNameLst>
                                      </p:cBhvr>
                                      <p:tavLst>
                                        <p:tav tm="0">
                                          <p:val>
                                            <p:fltVal val="0"/>
                                          </p:val>
                                        </p:tav>
                                        <p:tav tm="100000">
                                          <p:val>
                                            <p:strVal val="#ppt_w"/>
                                          </p:val>
                                        </p:tav>
                                      </p:tavLst>
                                    </p:anim>
                                    <p:anim calcmode="lin" valueType="num">
                                      <p:cBhvr>
                                        <p:cTn id="10" dur="3000" fill="hold"/>
                                        <p:tgtEl>
                                          <p:spTgt spid="2"/>
                                        </p:tgtEl>
                                        <p:attrNameLst>
                                          <p:attrName>ppt_h</p:attrName>
                                        </p:attrNameLst>
                                      </p:cBhvr>
                                      <p:tavLst>
                                        <p:tav tm="0">
                                          <p:val>
                                            <p:strVal val="#ppt_h"/>
                                          </p:val>
                                        </p:tav>
                                        <p:tav tm="100000">
                                          <p:val>
                                            <p:strVal val="#ppt_h"/>
                                          </p:val>
                                        </p:tav>
                                      </p:tavLst>
                                    </p:anim>
                                  </p:childTnLst>
                                </p:cTn>
                              </p:par>
                              <p:par>
                                <p:cTn id="11" presetID="2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edge">
                                      <p:cBhvr>
                                        <p:cTn id="13" dur="3000"/>
                                        <p:tgtEl>
                                          <p:spTgt spid="2"/>
                                        </p:tgtEl>
                                      </p:cBhvr>
                                    </p:animEffect>
                                  </p:childTnLst>
                                </p:cTn>
                              </p:par>
                              <p:par>
                                <p:cTn id="14" presetID="8" presetClass="emph" presetSubtype="0" fill="hold" nodeType="withEffect">
                                  <p:stCondLst>
                                    <p:cond delay="0"/>
                                  </p:stCondLst>
                                  <p:childTnLst>
                                    <p:animRot by="21600000">
                                      <p:cBhvr>
                                        <p:cTn id="15" dur="2000" fill="hold"/>
                                        <p:tgtEl>
                                          <p:spTgt spid="2"/>
                                        </p:tgtEl>
                                        <p:attrNameLst>
                                          <p:attrName>r</p:attrName>
                                        </p:attrNameLst>
                                      </p:cBhvr>
                                    </p:animRo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66700" h="152400" prst="coolSlant"/>
          </a:sp3d>
        </p:spPr>
      </p:pic>
      <p:pic>
        <p:nvPicPr>
          <p:cNvPr id="3" name="1 Imagen"/>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66700" h="152400" prst="coolSlant"/>
          </a:sp3d>
        </p:spPr>
      </p:pic>
      <p:sp>
        <p:nvSpPr>
          <p:cNvPr id="5" name="4 Rectángulo"/>
          <p:cNvSpPr/>
          <p:nvPr/>
        </p:nvSpPr>
        <p:spPr>
          <a:xfrm>
            <a:off x="3743989" y="496509"/>
            <a:ext cx="1370270" cy="4804576"/>
          </a:xfrm>
          <a:prstGeom prst="rect">
            <a:avLst/>
          </a:prstGeom>
          <a:blipFill dpi="0" rotWithShape="1">
            <a:blip r:embed="rId2"/>
            <a:srcRect/>
            <a:stretch>
              <a:fillRect/>
            </a:stretch>
          </a:blipFill>
          <a:ln>
            <a:solidFill>
              <a:schemeClr val="tx1">
                <a:lumMod val="95000"/>
              </a:schemeClr>
            </a:solidFill>
          </a:ln>
          <a:effectLst/>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743989" y="500047"/>
            <a:ext cx="1370270" cy="4786346"/>
          </a:xfrm>
          <a:prstGeom prst="rect">
            <a:avLst/>
          </a:prstGeom>
          <a:blipFill dpi="0" rotWithShape="1">
            <a:blip r:embed="rId2"/>
            <a:srcRect/>
            <a:stretch>
              <a:fillRect/>
            </a:stretch>
          </a:blipFill>
          <a:ln>
            <a:solidFill>
              <a:schemeClr val="tx1">
                <a:lumMod val="95000"/>
              </a:schemeClr>
            </a:solidFill>
          </a:ln>
          <a:effectLst/>
          <a:scene3d>
            <a:camera prst="orthographicFront"/>
            <a:lightRig rig="threePt" dir="t"/>
          </a:scene3d>
          <a:sp3d>
            <a:bevelT w="2667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785786" y="4857764"/>
            <a:ext cx="7358114"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afamada rosa </a:t>
            </a:r>
            <a:r>
              <a:rPr lang="es-ES" b="1" dirty="0" err="1" smtClean="0">
                <a:effectLst>
                  <a:glow rad="101600">
                    <a:srgbClr val="C00000">
                      <a:alpha val="60000"/>
                    </a:srgbClr>
                  </a:glow>
                  <a:outerShdw blurRad="38100" dist="38100" dir="2700000" algn="tl">
                    <a:srgbClr val="000000">
                      <a:alpha val="43137"/>
                    </a:srgbClr>
                  </a:outerShdw>
                </a:effectLst>
              </a:rPr>
              <a:t>Peace</a:t>
            </a:r>
            <a:r>
              <a:rPr lang="es-ES" b="1" dirty="0" smtClean="0">
                <a:effectLst>
                  <a:glow rad="101600">
                    <a:srgbClr val="C00000">
                      <a:alpha val="60000"/>
                    </a:srgbClr>
                  </a:glow>
                  <a:outerShdw blurRad="38100" dist="38100" dir="2700000" algn="tl">
                    <a:srgbClr val="000000">
                      <a:alpha val="43137"/>
                    </a:srgbClr>
                  </a:outerShdw>
                </a:effectLst>
              </a:rPr>
              <a:t>, del </a:t>
            </a:r>
            <a:r>
              <a:rPr lang="es-ES" b="1" dirty="0" err="1" smtClean="0">
                <a:effectLst>
                  <a:glow rad="101600">
                    <a:srgbClr val="C00000">
                      <a:alpha val="60000"/>
                    </a:srgbClr>
                  </a:glow>
                  <a:outerShdw blurRad="38100" dist="38100" dir="2700000" algn="tl">
                    <a:srgbClr val="000000">
                      <a:alpha val="43137"/>
                    </a:srgbClr>
                  </a:outerShdw>
                </a:effectLst>
              </a:rPr>
              <a:t>rosalista</a:t>
            </a:r>
            <a:r>
              <a:rPr lang="es-ES" b="1" dirty="0" smtClean="0">
                <a:effectLst>
                  <a:glow rad="101600">
                    <a:srgbClr val="C00000">
                      <a:alpha val="60000"/>
                    </a:srgbClr>
                  </a:glow>
                  <a:outerShdw blurRad="38100" dist="38100" dir="2700000" algn="tl">
                    <a:srgbClr val="000000">
                      <a:alpha val="43137"/>
                    </a:srgbClr>
                  </a:outerShdw>
                </a:effectLst>
              </a:rPr>
              <a:t> francés Francis </a:t>
            </a:r>
            <a:r>
              <a:rPr lang="es-ES" b="1" dirty="0" err="1" smtClean="0">
                <a:effectLst>
                  <a:glow rad="101600">
                    <a:srgbClr val="C00000">
                      <a:alpha val="60000"/>
                    </a:srgbClr>
                  </a:glow>
                  <a:outerShdw blurRad="38100" dist="38100" dir="2700000" algn="tl">
                    <a:srgbClr val="000000">
                      <a:alpha val="43137"/>
                    </a:srgbClr>
                  </a:outerShdw>
                </a:effectLst>
              </a:rPr>
              <a:t>Meilland</a:t>
            </a:r>
            <a:r>
              <a:rPr lang="es-ES" b="1" dirty="0" smtClean="0">
                <a:effectLst>
                  <a:glow rad="101600">
                    <a:srgbClr val="C00000">
                      <a:alpha val="60000"/>
                    </a:srgbClr>
                  </a:glow>
                  <a:outerShdw blurRad="38100" dist="38100" dir="2700000" algn="tl">
                    <a:srgbClr val="000000">
                      <a:alpha val="43137"/>
                    </a:srgbClr>
                  </a:outerShdw>
                </a:effectLst>
              </a:rPr>
              <a:t>, se comercializó al finalizar la II Guerra Mundial.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flythrough/>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0-#ppt_h/2"/>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childTnLst>
                          </p:cTn>
                        </p:par>
                        <p:par>
                          <p:cTn id="23" fill="hold">
                            <p:stCondLst>
                              <p:cond delay="3000"/>
                            </p:stCondLst>
                            <p:childTnLst>
                              <p:par>
                                <p:cTn id="24" presetID="2" presetClass="exit" presetSubtype="8"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7"/>
                                        </p:tgtEl>
                                        <p:attrNameLst>
                                          <p:attrName>ppt_x</p:attrName>
                                        </p:attrNameLst>
                                      </p:cBhvr>
                                      <p:tavLst>
                                        <p:tav tm="0">
                                          <p:val>
                                            <p:strVal val="ppt_x"/>
                                          </p:val>
                                        </p:tav>
                                        <p:tav tm="100000">
                                          <p:val>
                                            <p:strVal val="1+ppt_w/2"/>
                                          </p:val>
                                        </p:tav>
                                      </p:tavLst>
                                    </p:anim>
                                    <p:anim calcmode="lin" valueType="num">
                                      <p:cBhvr additive="base">
                                        <p:cTn id="30" dur="3000"/>
                                        <p:tgtEl>
                                          <p:spTgt spid="7"/>
                                        </p:tgtEl>
                                        <p:attrNameLst>
                                          <p:attrName>ppt_y</p:attrName>
                                        </p:attrNameLst>
                                      </p:cBhvr>
                                      <p:tavLst>
                                        <p:tav tm="0">
                                          <p:val>
                                            <p:strVal val="ppt_y"/>
                                          </p:val>
                                        </p:tav>
                                        <p:tav tm="100000">
                                          <p:val>
                                            <p:strVal val="ppt_y"/>
                                          </p:val>
                                        </p:tav>
                                      </p:tavLst>
                                    </p:anim>
                                    <p:set>
                                      <p:cBhvr>
                                        <p:cTn id="31" dur="1" fill="hold">
                                          <p:stCondLst>
                                            <p:cond delay="2999"/>
                                          </p:stCondLst>
                                        </p:cTn>
                                        <p:tgtEl>
                                          <p:spTgt spid="7"/>
                                        </p:tgtEl>
                                        <p:attrNameLst>
                                          <p:attrName>style.visibility</p:attrName>
                                        </p:attrNameLst>
                                      </p:cBhvr>
                                      <p:to>
                                        <p:strVal val="hidden"/>
                                      </p:to>
                                    </p:set>
                                  </p:childTnLst>
                                </p:cTn>
                              </p:par>
                              <p:par>
                                <p:cTn id="32" presetID="16" presetClass="entr" presetSubtype="26" fill="hold" nodeType="withEffect">
                                  <p:stCondLst>
                                    <p:cond delay="0"/>
                                  </p:stCondLst>
                                  <p:childTnLst>
                                    <p:set>
                                      <p:cBhvr>
                                        <p:cTn id="33" dur="1" fill="hold">
                                          <p:stCondLst>
                                            <p:cond delay="0"/>
                                          </p:stCondLst>
                                        </p:cTn>
                                        <p:tgtEl>
                                          <p:spTgt spid="43010"/>
                                        </p:tgtEl>
                                        <p:attrNameLst>
                                          <p:attrName>style.visibility</p:attrName>
                                        </p:attrNameLst>
                                      </p:cBhvr>
                                      <p:to>
                                        <p:strVal val="visible"/>
                                      </p:to>
                                    </p:set>
                                    <p:animEffect transition="in" filter="barn(inHorizontal)">
                                      <p:cBhvr>
                                        <p:cTn id="34" dur="3000"/>
                                        <p:tgtEl>
                                          <p:spTgt spid="43010"/>
                                        </p:tgtEl>
                                      </p:cBhvr>
                                    </p:animEffect>
                                  </p:childTnLst>
                                </p:cTn>
                              </p:par>
                              <p:par>
                                <p:cTn id="35" presetID="23" presetClass="entr" presetSubtype="16" fill="hold" nodeType="withEffect">
                                  <p:stCondLst>
                                    <p:cond delay="0"/>
                                  </p:stCondLst>
                                  <p:childTnLst>
                                    <p:set>
                                      <p:cBhvr>
                                        <p:cTn id="36" dur="1" fill="hold">
                                          <p:stCondLst>
                                            <p:cond delay="0"/>
                                          </p:stCondLst>
                                        </p:cTn>
                                        <p:tgtEl>
                                          <p:spTgt spid="43010"/>
                                        </p:tgtEl>
                                        <p:attrNameLst>
                                          <p:attrName>style.visibility</p:attrName>
                                        </p:attrNameLst>
                                      </p:cBhvr>
                                      <p:to>
                                        <p:strVal val="visible"/>
                                      </p:to>
                                    </p:set>
                                    <p:anim calcmode="lin" valueType="num">
                                      <p:cBhvr>
                                        <p:cTn id="37" dur="3000" fill="hold"/>
                                        <p:tgtEl>
                                          <p:spTgt spid="43010"/>
                                        </p:tgtEl>
                                        <p:attrNameLst>
                                          <p:attrName>ppt_w</p:attrName>
                                        </p:attrNameLst>
                                      </p:cBhvr>
                                      <p:tavLst>
                                        <p:tav tm="0">
                                          <p:val>
                                            <p:fltVal val="0"/>
                                          </p:val>
                                        </p:tav>
                                        <p:tav tm="100000">
                                          <p:val>
                                            <p:strVal val="#ppt_w"/>
                                          </p:val>
                                        </p:tav>
                                      </p:tavLst>
                                    </p:anim>
                                    <p:anim calcmode="lin" valueType="num">
                                      <p:cBhvr>
                                        <p:cTn id="38" dur="3000" fill="hold"/>
                                        <p:tgtEl>
                                          <p:spTgt spid="43010"/>
                                        </p:tgtEl>
                                        <p:attrNameLst>
                                          <p:attrName>ppt_h</p:attrName>
                                        </p:attrNameLst>
                                      </p:cBhvr>
                                      <p:tavLst>
                                        <p:tav tm="0">
                                          <p:val>
                                            <p:fltVal val="0"/>
                                          </p:val>
                                        </p:tav>
                                        <p:tav tm="100000">
                                          <p:val>
                                            <p:strVal val="#ppt_h"/>
                                          </p:val>
                                        </p:tav>
                                      </p:tavLst>
                                    </p:anim>
                                  </p:childTnLst>
                                </p:cTn>
                              </p:par>
                              <p:par>
                                <p:cTn id="39" presetID="16" presetClass="entr" presetSubtype="42"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arn(outHorizontal)">
                                      <p:cBhvr>
                                        <p:cTn id="41" dur="3000"/>
                                        <p:tgtEl>
                                          <p:spTgt spid="3"/>
                                        </p:tgtEl>
                                      </p:cBhvr>
                                    </p:animEffect>
                                  </p:childTnLst>
                                </p:cTn>
                              </p:par>
                              <p:par>
                                <p:cTn id="42" presetID="23" presetClass="entr" presetSubtype="16"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3000" fill="hold"/>
                                        <p:tgtEl>
                                          <p:spTgt spid="3"/>
                                        </p:tgtEl>
                                        <p:attrNameLst>
                                          <p:attrName>ppt_w</p:attrName>
                                        </p:attrNameLst>
                                      </p:cBhvr>
                                      <p:tavLst>
                                        <p:tav tm="0">
                                          <p:val>
                                            <p:fltVal val="0"/>
                                          </p:val>
                                        </p:tav>
                                        <p:tav tm="100000">
                                          <p:val>
                                            <p:strVal val="#ppt_w"/>
                                          </p:val>
                                        </p:tav>
                                      </p:tavLst>
                                    </p:anim>
                                    <p:anim calcmode="lin" valueType="num">
                                      <p:cBhvr>
                                        <p:cTn id="45" dur="3000" fill="hold"/>
                                        <p:tgtEl>
                                          <p:spTgt spid="3"/>
                                        </p:tgtEl>
                                        <p:attrNameLst>
                                          <p:attrName>ppt_h</p:attrName>
                                        </p:attrNameLst>
                                      </p:cBhvr>
                                      <p:tavLst>
                                        <p:tav tm="0">
                                          <p:val>
                                            <p:fltVal val="0"/>
                                          </p:val>
                                        </p:tav>
                                        <p:tav tm="100000">
                                          <p:val>
                                            <p:strVal val="#ppt_h"/>
                                          </p:val>
                                        </p:tav>
                                      </p:tavLst>
                                    </p:anim>
                                  </p:childTnLst>
                                </p:cTn>
                              </p:par>
                            </p:childTnLst>
                          </p:cTn>
                        </p:par>
                        <p:par>
                          <p:cTn id="46" fill="hold">
                            <p:stCondLst>
                              <p:cond delay="6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1"/>
                                          </p:val>
                                        </p:tav>
                                        <p:tav tm="100000">
                                          <p:val>
                                            <p:strVal val="#ppt_x"/>
                                          </p:val>
                                        </p:tav>
                                      </p:tavLst>
                                    </p:anim>
                                    <p:anim calcmode="lin" valueType="num">
                                      <p:cBhvr>
                                        <p:cTn id="5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p:cNvPicPr>
            <a:picLocks noChangeAspect="1"/>
          </p:cNvPicPr>
          <p:nvPr/>
        </p:nvPicPr>
        <p:blipFill>
          <a:blip r:embed="rId2" cstate="print"/>
          <a:stretch>
            <a:fillRect/>
          </a:stretch>
        </p:blipFill>
        <p:spPr>
          <a:xfrm flipH="1">
            <a:off x="6179403" y="1483683"/>
            <a:ext cx="756495" cy="2643205"/>
          </a:xfrm>
          <a:prstGeom prst="rect">
            <a:avLst/>
          </a:prstGeom>
          <a:scene3d>
            <a:camera prst="orthographicFront"/>
            <a:lightRig rig="threePt" dir="t"/>
          </a:scene3d>
          <a:sp3d>
            <a:bevelT w="273050" h="152400" prst="coolSlant"/>
          </a:sp3d>
        </p:spPr>
      </p:pic>
      <p:pic>
        <p:nvPicPr>
          <p:cNvPr id="11" name="10 Imagen"/>
          <p:cNvPicPr>
            <a:picLocks noChangeAspect="1"/>
          </p:cNvPicPr>
          <p:nvPr/>
        </p:nvPicPr>
        <p:blipFill>
          <a:blip r:embed="rId2" cstate="print"/>
          <a:stretch>
            <a:fillRect/>
          </a:stretch>
        </p:blipFill>
        <p:spPr>
          <a:xfrm flipH="1">
            <a:off x="6913380" y="1514238"/>
            <a:ext cx="756495" cy="2643205"/>
          </a:xfrm>
          <a:prstGeom prst="rect">
            <a:avLst/>
          </a:prstGeom>
          <a:scene3d>
            <a:camera prst="orthographicFront"/>
            <a:lightRig rig="threePt" dir="t"/>
          </a:scene3d>
          <a:sp3d>
            <a:bevelT w="273050" h="152400" prst="coolSlant"/>
          </a:sp3d>
        </p:spPr>
      </p:pic>
      <p:pic>
        <p:nvPicPr>
          <p:cNvPr id="12" name="11 Imagen"/>
          <p:cNvPicPr>
            <a:picLocks noChangeAspect="1"/>
          </p:cNvPicPr>
          <p:nvPr/>
        </p:nvPicPr>
        <p:blipFill>
          <a:blip r:embed="rId2" cstate="print"/>
          <a:stretch>
            <a:fillRect/>
          </a:stretch>
        </p:blipFill>
        <p:spPr>
          <a:xfrm flipH="1">
            <a:off x="7634769" y="1516778"/>
            <a:ext cx="756495" cy="2643205"/>
          </a:xfrm>
          <a:prstGeom prst="rect">
            <a:avLst/>
          </a:prstGeom>
          <a:scene3d>
            <a:camera prst="orthographicFront"/>
            <a:lightRig rig="threePt" dir="t"/>
          </a:scene3d>
          <a:sp3d>
            <a:bevelT w="273050" h="152400" prst="coolSlant"/>
          </a:sp3d>
        </p:spPr>
      </p:pic>
      <p:pic>
        <p:nvPicPr>
          <p:cNvPr id="13" name="12 Imagen"/>
          <p:cNvPicPr>
            <a:picLocks noChangeAspect="1"/>
          </p:cNvPicPr>
          <p:nvPr/>
        </p:nvPicPr>
        <p:blipFill>
          <a:blip r:embed="rId2" cstate="print"/>
          <a:stretch>
            <a:fillRect/>
          </a:stretch>
        </p:blipFill>
        <p:spPr>
          <a:xfrm flipH="1">
            <a:off x="8387112" y="1524423"/>
            <a:ext cx="756495" cy="2643205"/>
          </a:xfrm>
          <a:prstGeom prst="rect">
            <a:avLst/>
          </a:prstGeom>
          <a:scene3d>
            <a:camera prst="orthographicFront"/>
            <a:lightRig rig="threePt" dir="t"/>
          </a:scene3d>
          <a:sp3d>
            <a:bevelT w="273050" h="152400" prst="coolSlant"/>
          </a:sp3d>
        </p:spPr>
      </p:pic>
      <p:pic>
        <p:nvPicPr>
          <p:cNvPr id="14" name="13 Imagen"/>
          <p:cNvPicPr>
            <a:picLocks noChangeAspect="1"/>
          </p:cNvPicPr>
          <p:nvPr/>
        </p:nvPicPr>
        <p:blipFill>
          <a:blip r:embed="rId2" cstate="print"/>
          <a:stretch>
            <a:fillRect/>
          </a:stretch>
        </p:blipFill>
        <p:spPr>
          <a:xfrm flipH="1">
            <a:off x="70915" y="1506232"/>
            <a:ext cx="756495" cy="2643205"/>
          </a:xfrm>
          <a:prstGeom prst="rect">
            <a:avLst/>
          </a:prstGeom>
          <a:scene3d>
            <a:camera prst="orthographicFront"/>
            <a:lightRig rig="threePt" dir="t"/>
          </a:scene3d>
          <a:sp3d>
            <a:bevelT w="273050" h="152400" prst="coolSlant"/>
          </a:sp3d>
        </p:spPr>
      </p:pic>
      <p:pic>
        <p:nvPicPr>
          <p:cNvPr id="15" name="14 Imagen"/>
          <p:cNvPicPr>
            <a:picLocks noChangeAspect="1"/>
          </p:cNvPicPr>
          <p:nvPr/>
        </p:nvPicPr>
        <p:blipFill>
          <a:blip r:embed="rId2" cstate="print"/>
          <a:stretch>
            <a:fillRect/>
          </a:stretch>
        </p:blipFill>
        <p:spPr>
          <a:xfrm flipH="1">
            <a:off x="827408" y="1517078"/>
            <a:ext cx="756495" cy="2643205"/>
          </a:xfrm>
          <a:prstGeom prst="rect">
            <a:avLst/>
          </a:prstGeom>
          <a:scene3d>
            <a:camera prst="orthographicFront"/>
            <a:lightRig rig="threePt" dir="t"/>
          </a:scene3d>
          <a:sp3d>
            <a:bevelT w="273050" h="152400" prst="coolSlant"/>
          </a:sp3d>
        </p:spPr>
      </p:pic>
      <p:pic>
        <p:nvPicPr>
          <p:cNvPr id="16" name="15 Imagen"/>
          <p:cNvPicPr>
            <a:picLocks noChangeAspect="1"/>
          </p:cNvPicPr>
          <p:nvPr/>
        </p:nvPicPr>
        <p:blipFill>
          <a:blip r:embed="rId2" cstate="print"/>
          <a:stretch>
            <a:fillRect/>
          </a:stretch>
        </p:blipFill>
        <p:spPr>
          <a:xfrm flipH="1">
            <a:off x="1583907" y="1506232"/>
            <a:ext cx="756495" cy="2643205"/>
          </a:xfrm>
          <a:prstGeom prst="rect">
            <a:avLst/>
          </a:prstGeom>
          <a:scene3d>
            <a:camera prst="orthographicFront"/>
            <a:lightRig rig="threePt" dir="t"/>
          </a:scene3d>
          <a:sp3d>
            <a:bevelT w="273050" h="152400" prst="coolSlant"/>
          </a:sp3d>
        </p:spPr>
      </p:pic>
      <p:pic>
        <p:nvPicPr>
          <p:cNvPr id="17" name="16 Imagen"/>
          <p:cNvPicPr>
            <a:picLocks noChangeAspect="1"/>
          </p:cNvPicPr>
          <p:nvPr/>
        </p:nvPicPr>
        <p:blipFill>
          <a:blip r:embed="rId2" cstate="print"/>
          <a:stretch>
            <a:fillRect/>
          </a:stretch>
        </p:blipFill>
        <p:spPr>
          <a:xfrm flipH="1">
            <a:off x="2340402" y="1516418"/>
            <a:ext cx="756495" cy="2643205"/>
          </a:xfrm>
          <a:prstGeom prst="rect">
            <a:avLst/>
          </a:prstGeom>
          <a:scene3d>
            <a:camera prst="orthographicFront"/>
            <a:lightRig rig="threePt" dir="t"/>
          </a:scene3d>
          <a:sp3d>
            <a:bevelT w="273050" h="152400" prst="coolSlant"/>
          </a:sp3d>
        </p:spPr>
      </p:pic>
      <p:pic>
        <p:nvPicPr>
          <p:cNvPr id="18" name="17 Imagen"/>
          <p:cNvPicPr>
            <a:picLocks noChangeAspect="1"/>
          </p:cNvPicPr>
          <p:nvPr/>
        </p:nvPicPr>
        <p:blipFill>
          <a:blip r:embed="rId2" cstate="print"/>
          <a:stretch>
            <a:fillRect/>
          </a:stretch>
        </p:blipFill>
        <p:spPr>
          <a:xfrm flipH="1">
            <a:off x="3096897" y="1488431"/>
            <a:ext cx="756495" cy="2643205"/>
          </a:xfrm>
          <a:prstGeom prst="rect">
            <a:avLst/>
          </a:prstGeom>
          <a:scene3d>
            <a:camera prst="orthographicFront"/>
            <a:lightRig rig="threePt" dir="t"/>
          </a:scene3d>
          <a:sp3d>
            <a:bevelT w="273050" h="152400" prst="coolSlant"/>
          </a:sp3d>
        </p:spPr>
      </p:pic>
      <p:pic>
        <p:nvPicPr>
          <p:cNvPr id="19" name="18 Imagen"/>
          <p:cNvPicPr>
            <a:picLocks noChangeAspect="1"/>
          </p:cNvPicPr>
          <p:nvPr/>
        </p:nvPicPr>
        <p:blipFill>
          <a:blip r:embed="rId2" cstate="print"/>
          <a:stretch>
            <a:fillRect/>
          </a:stretch>
        </p:blipFill>
        <p:spPr>
          <a:xfrm flipH="1">
            <a:off x="3853392" y="1479883"/>
            <a:ext cx="756495" cy="2643205"/>
          </a:xfrm>
          <a:prstGeom prst="rect">
            <a:avLst/>
          </a:prstGeom>
          <a:scene3d>
            <a:camera prst="orthographicFront"/>
            <a:lightRig rig="threePt" dir="t"/>
          </a:scene3d>
          <a:sp3d>
            <a:bevelT w="273050" h="152400" prst="coolSlant"/>
          </a:sp3d>
        </p:spPr>
      </p:pic>
      <p:pic>
        <p:nvPicPr>
          <p:cNvPr id="20" name="19 Imagen"/>
          <p:cNvPicPr>
            <a:picLocks noChangeAspect="1"/>
          </p:cNvPicPr>
          <p:nvPr/>
        </p:nvPicPr>
        <p:blipFill>
          <a:blip r:embed="rId2" cstate="print"/>
          <a:stretch>
            <a:fillRect/>
          </a:stretch>
        </p:blipFill>
        <p:spPr>
          <a:xfrm flipH="1">
            <a:off x="4598445" y="1500178"/>
            <a:ext cx="756495" cy="2643205"/>
          </a:xfrm>
          <a:prstGeom prst="rect">
            <a:avLst/>
          </a:prstGeom>
          <a:scene3d>
            <a:camera prst="orthographicFront"/>
            <a:lightRig rig="threePt" dir="t"/>
          </a:scene3d>
          <a:sp3d>
            <a:bevelT w="273050" h="152400" prst="coolSlant"/>
          </a:sp3d>
        </p:spPr>
      </p:pic>
      <p:pic>
        <p:nvPicPr>
          <p:cNvPr id="21" name="20 Imagen"/>
          <p:cNvPicPr>
            <a:picLocks noChangeAspect="1"/>
          </p:cNvPicPr>
          <p:nvPr/>
        </p:nvPicPr>
        <p:blipFill>
          <a:blip r:embed="rId3" cstate="print"/>
          <a:stretch>
            <a:fillRect/>
          </a:stretch>
        </p:blipFill>
        <p:spPr>
          <a:xfrm flipH="1">
            <a:off x="5330915" y="1535198"/>
            <a:ext cx="812720" cy="2643205"/>
          </a:xfrm>
          <a:prstGeom prst="rect">
            <a:avLst/>
          </a:prstGeom>
          <a:scene3d>
            <a:camera prst="orthographicFront"/>
            <a:lightRig rig="threePt" dir="t"/>
          </a:scene3d>
          <a:sp3d>
            <a:bevelT w="273050" h="152400" prst="coolSlant"/>
          </a:sp3d>
        </p:spPr>
      </p:pic>
      <p:pic>
        <p:nvPicPr>
          <p:cNvPr id="22" name="21 Imagen"/>
          <p:cNvPicPr>
            <a:picLocks noGrp="1" noChangeAspect="1"/>
          </p:cNvPicPr>
          <p:nvPr isPhoto="1"/>
        </p:nvPicPr>
        <p:blipFill>
          <a:blip r:embed="rId4"/>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73050" h="152400" prst="coolSlant"/>
          </a:sp3d>
        </p:spPr>
      </p:pic>
      <p:sp>
        <p:nvSpPr>
          <p:cNvPr id="23" name="22 CuadroTexto"/>
          <p:cNvSpPr txBox="1"/>
          <p:nvPr/>
        </p:nvSpPr>
        <p:spPr>
          <a:xfrm>
            <a:off x="500034" y="4357698"/>
            <a:ext cx="8286808"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Otra opción es dejarse llevar y disfrutar de la experiencia sensorial que constituye la visión de esta suerte de mantón de manila vegetal, enmarcado entre cedros y chopos, con el murmullo de la fuente de fondo, que pone el toque de frescor cuando aprieta la canícula.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864873444"/>
      </p:ext>
    </p:extLst>
  </p:cSld>
  <p:clrMapOvr>
    <a:masterClrMapping/>
  </p:clrMapOvr>
  <mc:AlternateContent xmlns:mc="http://schemas.openxmlformats.org/markup-compatibility/2006">
    <mc:Choice xmlns:p14="http://schemas.microsoft.com/office/powerpoint/2010/main" Requires="p14">
      <p:transition spd="slow" p14:dur="2000" advTm="33000">
        <p:wipe/>
      </p:transition>
    </mc:Choice>
    <mc:Fallback>
      <p:transition spd="slow" advTm="3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1+#ppt_w/2"/>
                                          </p:val>
                                        </p:tav>
                                        <p:tav tm="100000">
                                          <p:val>
                                            <p:strVal val="#ppt_x"/>
                                          </p:val>
                                        </p:tav>
                                      </p:tavLst>
                                    </p:anim>
                                    <p:anim calcmode="lin" valueType="num">
                                      <p:cBhvr additive="base">
                                        <p:cTn id="8" dur="3000" fill="hold"/>
                                        <p:tgtEl>
                                          <p:spTgt spid="13"/>
                                        </p:tgtEl>
                                        <p:attrNameLst>
                                          <p:attrName>ppt_y</p:attrName>
                                        </p:attrNameLst>
                                      </p:cBhvr>
                                      <p:tavLst>
                                        <p:tav tm="0">
                                          <p:val>
                                            <p:strVal val="#ppt_y"/>
                                          </p:val>
                                        </p:tav>
                                        <p:tav tm="100000">
                                          <p:val>
                                            <p:strVal val="#ppt_y"/>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fltVal val="0"/>
                                          </p:val>
                                        </p:tav>
                                        <p:tav tm="100000">
                                          <p:val>
                                            <p:strVal val="#ppt_h"/>
                                          </p:val>
                                        </p:tav>
                                      </p:tavLst>
                                    </p:anim>
                                    <p:anim calcmode="lin" valueType="num">
                                      <p:cBhvr>
                                        <p:cTn id="13" dur="3000" fill="hold"/>
                                        <p:tgtEl>
                                          <p:spTgt spid="13"/>
                                        </p:tgtEl>
                                        <p:attrNameLst>
                                          <p:attrName>style.rotation</p:attrName>
                                        </p:attrNameLst>
                                      </p:cBhvr>
                                      <p:tavLst>
                                        <p:tav tm="0">
                                          <p:val>
                                            <p:fltVal val="360"/>
                                          </p:val>
                                        </p:tav>
                                        <p:tav tm="100000">
                                          <p:val>
                                            <p:fltVal val="0"/>
                                          </p:val>
                                        </p:tav>
                                      </p:tavLst>
                                    </p:anim>
                                    <p:animEffect transition="in" filter="fade">
                                      <p:cBhvr>
                                        <p:cTn id="14" dur="3000"/>
                                        <p:tgtEl>
                                          <p:spTgt spid="13"/>
                                        </p:tgtEl>
                                      </p:cBhvr>
                                    </p:animEffect>
                                  </p:childTnLst>
                                </p:cTn>
                              </p:par>
                              <p:par>
                                <p:cTn id="15" presetID="2" presetClass="entr" presetSubtype="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1+#ppt_w/2"/>
                                          </p:val>
                                        </p:tav>
                                        <p:tav tm="100000">
                                          <p:val>
                                            <p:strVal val="#ppt_x"/>
                                          </p:val>
                                        </p:tav>
                                      </p:tavLst>
                                    </p:anim>
                                    <p:anim calcmode="lin" valueType="num">
                                      <p:cBhvr additive="base">
                                        <p:cTn id="18" dur="3000" fill="hold"/>
                                        <p:tgtEl>
                                          <p:spTgt spid="10"/>
                                        </p:tgtEl>
                                        <p:attrNameLst>
                                          <p:attrName>ppt_y</p:attrName>
                                        </p:attrNameLst>
                                      </p:cBhvr>
                                      <p:tavLst>
                                        <p:tav tm="0">
                                          <p:val>
                                            <p:strVal val="#ppt_y"/>
                                          </p:val>
                                        </p:tav>
                                        <p:tav tm="100000">
                                          <p:val>
                                            <p:strVal val="#ppt_y"/>
                                          </p:val>
                                        </p:tav>
                                      </p:tavLst>
                                    </p:anim>
                                  </p:childTnLst>
                                </p:cTn>
                              </p:par>
                              <p:par>
                                <p:cTn id="19" presetID="49" presetClass="entr" presetSubtype="0" decel="10000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anim calcmode="lin" valueType="num">
                                      <p:cBhvr>
                                        <p:cTn id="23" dur="3000" fill="hold"/>
                                        <p:tgtEl>
                                          <p:spTgt spid="10"/>
                                        </p:tgtEl>
                                        <p:attrNameLst>
                                          <p:attrName>style.rotation</p:attrName>
                                        </p:attrNameLst>
                                      </p:cBhvr>
                                      <p:tavLst>
                                        <p:tav tm="0">
                                          <p:val>
                                            <p:fltVal val="360"/>
                                          </p:val>
                                        </p:tav>
                                        <p:tav tm="100000">
                                          <p:val>
                                            <p:fltVal val="0"/>
                                          </p:val>
                                        </p:tav>
                                      </p:tavLst>
                                    </p:anim>
                                    <p:animEffect transition="in" filter="fade">
                                      <p:cBhvr>
                                        <p:cTn id="24" dur="3000"/>
                                        <p:tgtEl>
                                          <p:spTgt spid="10"/>
                                        </p:tgtEl>
                                      </p:cBhvr>
                                    </p:animEffect>
                                  </p:childTnLst>
                                </p:cTn>
                              </p:par>
                              <p:par>
                                <p:cTn id="25" presetID="2" presetClass="entr" presetSubtype="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1+#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49" presetClass="entr" presetSubtype="0" decel="10000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fltVal val="0"/>
                                          </p:val>
                                        </p:tav>
                                        <p:tav tm="100000">
                                          <p:val>
                                            <p:strVal val="#ppt_w"/>
                                          </p:val>
                                        </p:tav>
                                      </p:tavLst>
                                    </p:anim>
                                    <p:anim calcmode="lin" valueType="num">
                                      <p:cBhvr>
                                        <p:cTn id="32" dur="3000" fill="hold"/>
                                        <p:tgtEl>
                                          <p:spTgt spid="11"/>
                                        </p:tgtEl>
                                        <p:attrNameLst>
                                          <p:attrName>ppt_h</p:attrName>
                                        </p:attrNameLst>
                                      </p:cBhvr>
                                      <p:tavLst>
                                        <p:tav tm="0">
                                          <p:val>
                                            <p:fltVal val="0"/>
                                          </p:val>
                                        </p:tav>
                                        <p:tav tm="100000">
                                          <p:val>
                                            <p:strVal val="#ppt_h"/>
                                          </p:val>
                                        </p:tav>
                                      </p:tavLst>
                                    </p:anim>
                                    <p:anim calcmode="lin" valueType="num">
                                      <p:cBhvr>
                                        <p:cTn id="33" dur="3000" fill="hold"/>
                                        <p:tgtEl>
                                          <p:spTgt spid="11"/>
                                        </p:tgtEl>
                                        <p:attrNameLst>
                                          <p:attrName>style.rotation</p:attrName>
                                        </p:attrNameLst>
                                      </p:cBhvr>
                                      <p:tavLst>
                                        <p:tav tm="0">
                                          <p:val>
                                            <p:fltVal val="360"/>
                                          </p:val>
                                        </p:tav>
                                        <p:tav tm="100000">
                                          <p:val>
                                            <p:fltVal val="0"/>
                                          </p:val>
                                        </p:tav>
                                      </p:tavLst>
                                    </p:anim>
                                    <p:animEffect transition="in" filter="fade">
                                      <p:cBhvr>
                                        <p:cTn id="34" dur="3000"/>
                                        <p:tgtEl>
                                          <p:spTgt spid="11"/>
                                        </p:tgtEl>
                                      </p:cBhvr>
                                    </p:animEffect>
                                  </p:childTnLst>
                                </p:cTn>
                              </p:par>
                              <p:par>
                                <p:cTn id="35" presetID="2" presetClass="entr" presetSubtype="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1+#ppt_w/2"/>
                                          </p:val>
                                        </p:tav>
                                        <p:tav tm="100000">
                                          <p:val>
                                            <p:strVal val="#ppt_x"/>
                                          </p:val>
                                        </p:tav>
                                      </p:tavLst>
                                    </p:anim>
                                    <p:anim calcmode="lin" valueType="num">
                                      <p:cBhvr additive="base">
                                        <p:cTn id="38" dur="3000" fill="hold"/>
                                        <p:tgtEl>
                                          <p:spTgt spid="12"/>
                                        </p:tgtEl>
                                        <p:attrNameLst>
                                          <p:attrName>ppt_y</p:attrName>
                                        </p:attrNameLst>
                                      </p:cBhvr>
                                      <p:tavLst>
                                        <p:tav tm="0">
                                          <p:val>
                                            <p:strVal val="#ppt_y"/>
                                          </p:val>
                                        </p:tav>
                                        <p:tav tm="100000">
                                          <p:val>
                                            <p:strVal val="#ppt_y"/>
                                          </p:val>
                                        </p:tav>
                                      </p:tavLst>
                                    </p:anim>
                                  </p:childTnLst>
                                </p:cTn>
                              </p:par>
                              <p:par>
                                <p:cTn id="39" presetID="49" presetClass="entr" presetSubtype="0" decel="100000"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3000" fill="hold"/>
                                        <p:tgtEl>
                                          <p:spTgt spid="12"/>
                                        </p:tgtEl>
                                        <p:attrNameLst>
                                          <p:attrName>ppt_w</p:attrName>
                                        </p:attrNameLst>
                                      </p:cBhvr>
                                      <p:tavLst>
                                        <p:tav tm="0">
                                          <p:val>
                                            <p:fltVal val="0"/>
                                          </p:val>
                                        </p:tav>
                                        <p:tav tm="100000">
                                          <p:val>
                                            <p:strVal val="#ppt_w"/>
                                          </p:val>
                                        </p:tav>
                                      </p:tavLst>
                                    </p:anim>
                                    <p:anim calcmode="lin" valueType="num">
                                      <p:cBhvr>
                                        <p:cTn id="42" dur="3000" fill="hold"/>
                                        <p:tgtEl>
                                          <p:spTgt spid="12"/>
                                        </p:tgtEl>
                                        <p:attrNameLst>
                                          <p:attrName>ppt_h</p:attrName>
                                        </p:attrNameLst>
                                      </p:cBhvr>
                                      <p:tavLst>
                                        <p:tav tm="0">
                                          <p:val>
                                            <p:fltVal val="0"/>
                                          </p:val>
                                        </p:tav>
                                        <p:tav tm="100000">
                                          <p:val>
                                            <p:strVal val="#ppt_h"/>
                                          </p:val>
                                        </p:tav>
                                      </p:tavLst>
                                    </p:anim>
                                    <p:anim calcmode="lin" valueType="num">
                                      <p:cBhvr>
                                        <p:cTn id="43" dur="3000" fill="hold"/>
                                        <p:tgtEl>
                                          <p:spTgt spid="12"/>
                                        </p:tgtEl>
                                        <p:attrNameLst>
                                          <p:attrName>style.rotation</p:attrName>
                                        </p:attrNameLst>
                                      </p:cBhvr>
                                      <p:tavLst>
                                        <p:tav tm="0">
                                          <p:val>
                                            <p:fltVal val="360"/>
                                          </p:val>
                                        </p:tav>
                                        <p:tav tm="100000">
                                          <p:val>
                                            <p:fltVal val="0"/>
                                          </p:val>
                                        </p:tav>
                                      </p:tavLst>
                                    </p:anim>
                                    <p:animEffect transition="in" filter="fade">
                                      <p:cBhvr>
                                        <p:cTn id="44" dur="3000"/>
                                        <p:tgtEl>
                                          <p:spTgt spid="12"/>
                                        </p:tgtEl>
                                      </p:cBhvr>
                                    </p:animEffect>
                                  </p:childTnLst>
                                </p:cTn>
                              </p:par>
                              <p:par>
                                <p:cTn id="45" presetID="2" presetClass="entr" presetSubtype="2"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ppt_y"/>
                                          </p:val>
                                        </p:tav>
                                        <p:tav tm="100000">
                                          <p:val>
                                            <p:strVal val="#ppt_y"/>
                                          </p:val>
                                        </p:tav>
                                      </p:tavLst>
                                    </p:anim>
                                  </p:childTnLst>
                                </p:cTn>
                              </p:par>
                              <p:par>
                                <p:cTn id="49" presetID="49" presetClass="entr" presetSubtype="0" decel="10000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3000" fill="hold"/>
                                        <p:tgtEl>
                                          <p:spTgt spid="14"/>
                                        </p:tgtEl>
                                        <p:attrNameLst>
                                          <p:attrName>ppt_w</p:attrName>
                                        </p:attrNameLst>
                                      </p:cBhvr>
                                      <p:tavLst>
                                        <p:tav tm="0">
                                          <p:val>
                                            <p:fltVal val="0"/>
                                          </p:val>
                                        </p:tav>
                                        <p:tav tm="100000">
                                          <p:val>
                                            <p:strVal val="#ppt_w"/>
                                          </p:val>
                                        </p:tav>
                                      </p:tavLst>
                                    </p:anim>
                                    <p:anim calcmode="lin" valueType="num">
                                      <p:cBhvr>
                                        <p:cTn id="52" dur="3000" fill="hold"/>
                                        <p:tgtEl>
                                          <p:spTgt spid="14"/>
                                        </p:tgtEl>
                                        <p:attrNameLst>
                                          <p:attrName>ppt_h</p:attrName>
                                        </p:attrNameLst>
                                      </p:cBhvr>
                                      <p:tavLst>
                                        <p:tav tm="0">
                                          <p:val>
                                            <p:fltVal val="0"/>
                                          </p:val>
                                        </p:tav>
                                        <p:tav tm="100000">
                                          <p:val>
                                            <p:strVal val="#ppt_h"/>
                                          </p:val>
                                        </p:tav>
                                      </p:tavLst>
                                    </p:anim>
                                    <p:anim calcmode="lin" valueType="num">
                                      <p:cBhvr>
                                        <p:cTn id="53" dur="3000" fill="hold"/>
                                        <p:tgtEl>
                                          <p:spTgt spid="14"/>
                                        </p:tgtEl>
                                        <p:attrNameLst>
                                          <p:attrName>style.rotation</p:attrName>
                                        </p:attrNameLst>
                                      </p:cBhvr>
                                      <p:tavLst>
                                        <p:tav tm="0">
                                          <p:val>
                                            <p:fltVal val="360"/>
                                          </p:val>
                                        </p:tav>
                                        <p:tav tm="100000">
                                          <p:val>
                                            <p:fltVal val="0"/>
                                          </p:val>
                                        </p:tav>
                                      </p:tavLst>
                                    </p:anim>
                                    <p:animEffect transition="in" filter="fade">
                                      <p:cBhvr>
                                        <p:cTn id="54" dur="3000"/>
                                        <p:tgtEl>
                                          <p:spTgt spid="14"/>
                                        </p:tgtEl>
                                      </p:cBhvr>
                                    </p:animEffect>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1+#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49" presetClass="entr" presetSubtype="0" decel="100000"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3000" fill="hold"/>
                                        <p:tgtEl>
                                          <p:spTgt spid="15"/>
                                        </p:tgtEl>
                                        <p:attrNameLst>
                                          <p:attrName>ppt_w</p:attrName>
                                        </p:attrNameLst>
                                      </p:cBhvr>
                                      <p:tavLst>
                                        <p:tav tm="0">
                                          <p:val>
                                            <p:fltVal val="0"/>
                                          </p:val>
                                        </p:tav>
                                        <p:tav tm="100000">
                                          <p:val>
                                            <p:strVal val="#ppt_w"/>
                                          </p:val>
                                        </p:tav>
                                      </p:tavLst>
                                    </p:anim>
                                    <p:anim calcmode="lin" valueType="num">
                                      <p:cBhvr>
                                        <p:cTn id="62" dur="3000" fill="hold"/>
                                        <p:tgtEl>
                                          <p:spTgt spid="15"/>
                                        </p:tgtEl>
                                        <p:attrNameLst>
                                          <p:attrName>ppt_h</p:attrName>
                                        </p:attrNameLst>
                                      </p:cBhvr>
                                      <p:tavLst>
                                        <p:tav tm="0">
                                          <p:val>
                                            <p:fltVal val="0"/>
                                          </p:val>
                                        </p:tav>
                                        <p:tav tm="100000">
                                          <p:val>
                                            <p:strVal val="#ppt_h"/>
                                          </p:val>
                                        </p:tav>
                                      </p:tavLst>
                                    </p:anim>
                                    <p:anim calcmode="lin" valueType="num">
                                      <p:cBhvr>
                                        <p:cTn id="63" dur="3000" fill="hold"/>
                                        <p:tgtEl>
                                          <p:spTgt spid="15"/>
                                        </p:tgtEl>
                                        <p:attrNameLst>
                                          <p:attrName>style.rotation</p:attrName>
                                        </p:attrNameLst>
                                      </p:cBhvr>
                                      <p:tavLst>
                                        <p:tav tm="0">
                                          <p:val>
                                            <p:fltVal val="360"/>
                                          </p:val>
                                        </p:tav>
                                        <p:tav tm="100000">
                                          <p:val>
                                            <p:fltVal val="0"/>
                                          </p:val>
                                        </p:tav>
                                      </p:tavLst>
                                    </p:anim>
                                    <p:animEffect transition="in" filter="fade">
                                      <p:cBhvr>
                                        <p:cTn id="64" dur="3000"/>
                                        <p:tgtEl>
                                          <p:spTgt spid="15"/>
                                        </p:tgtEl>
                                      </p:cBhvr>
                                    </p:animEffect>
                                  </p:childTnLst>
                                </p:cTn>
                              </p:par>
                              <p:par>
                                <p:cTn id="65" presetID="2" presetClass="entr" presetSubtype="2"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3000" fill="hold"/>
                                        <p:tgtEl>
                                          <p:spTgt spid="16"/>
                                        </p:tgtEl>
                                        <p:attrNameLst>
                                          <p:attrName>ppt_x</p:attrName>
                                        </p:attrNameLst>
                                      </p:cBhvr>
                                      <p:tavLst>
                                        <p:tav tm="0">
                                          <p:val>
                                            <p:strVal val="1+#ppt_w/2"/>
                                          </p:val>
                                        </p:tav>
                                        <p:tav tm="100000">
                                          <p:val>
                                            <p:strVal val="#ppt_x"/>
                                          </p:val>
                                        </p:tav>
                                      </p:tavLst>
                                    </p:anim>
                                    <p:anim calcmode="lin" valueType="num">
                                      <p:cBhvr additive="base">
                                        <p:cTn id="68" dur="3000" fill="hold"/>
                                        <p:tgtEl>
                                          <p:spTgt spid="16"/>
                                        </p:tgtEl>
                                        <p:attrNameLst>
                                          <p:attrName>ppt_y</p:attrName>
                                        </p:attrNameLst>
                                      </p:cBhvr>
                                      <p:tavLst>
                                        <p:tav tm="0">
                                          <p:val>
                                            <p:strVal val="#ppt_y"/>
                                          </p:val>
                                        </p:tav>
                                        <p:tav tm="100000">
                                          <p:val>
                                            <p:strVal val="#ppt_y"/>
                                          </p:val>
                                        </p:tav>
                                      </p:tavLst>
                                    </p:anim>
                                  </p:childTnLst>
                                </p:cTn>
                              </p:par>
                              <p:par>
                                <p:cTn id="69" presetID="49" presetClass="entr" presetSubtype="0" decel="10000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3000" fill="hold"/>
                                        <p:tgtEl>
                                          <p:spTgt spid="16"/>
                                        </p:tgtEl>
                                        <p:attrNameLst>
                                          <p:attrName>ppt_w</p:attrName>
                                        </p:attrNameLst>
                                      </p:cBhvr>
                                      <p:tavLst>
                                        <p:tav tm="0">
                                          <p:val>
                                            <p:fltVal val="0"/>
                                          </p:val>
                                        </p:tav>
                                        <p:tav tm="100000">
                                          <p:val>
                                            <p:strVal val="#ppt_w"/>
                                          </p:val>
                                        </p:tav>
                                      </p:tavLst>
                                    </p:anim>
                                    <p:anim calcmode="lin" valueType="num">
                                      <p:cBhvr>
                                        <p:cTn id="72" dur="3000" fill="hold"/>
                                        <p:tgtEl>
                                          <p:spTgt spid="16"/>
                                        </p:tgtEl>
                                        <p:attrNameLst>
                                          <p:attrName>ppt_h</p:attrName>
                                        </p:attrNameLst>
                                      </p:cBhvr>
                                      <p:tavLst>
                                        <p:tav tm="0">
                                          <p:val>
                                            <p:fltVal val="0"/>
                                          </p:val>
                                        </p:tav>
                                        <p:tav tm="100000">
                                          <p:val>
                                            <p:strVal val="#ppt_h"/>
                                          </p:val>
                                        </p:tav>
                                      </p:tavLst>
                                    </p:anim>
                                    <p:anim calcmode="lin" valueType="num">
                                      <p:cBhvr>
                                        <p:cTn id="73" dur="3000" fill="hold"/>
                                        <p:tgtEl>
                                          <p:spTgt spid="16"/>
                                        </p:tgtEl>
                                        <p:attrNameLst>
                                          <p:attrName>style.rotation</p:attrName>
                                        </p:attrNameLst>
                                      </p:cBhvr>
                                      <p:tavLst>
                                        <p:tav tm="0">
                                          <p:val>
                                            <p:fltVal val="360"/>
                                          </p:val>
                                        </p:tav>
                                        <p:tav tm="100000">
                                          <p:val>
                                            <p:fltVal val="0"/>
                                          </p:val>
                                        </p:tav>
                                      </p:tavLst>
                                    </p:anim>
                                    <p:animEffect transition="in" filter="fade">
                                      <p:cBhvr>
                                        <p:cTn id="74" dur="3000"/>
                                        <p:tgtEl>
                                          <p:spTgt spid="16"/>
                                        </p:tgtEl>
                                      </p:cBhvr>
                                    </p:animEffect>
                                  </p:childTnLst>
                                </p:cTn>
                              </p:par>
                              <p:par>
                                <p:cTn id="75" presetID="2" presetClass="entr" presetSubtype="2"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3000" fill="hold"/>
                                        <p:tgtEl>
                                          <p:spTgt spid="17"/>
                                        </p:tgtEl>
                                        <p:attrNameLst>
                                          <p:attrName>ppt_x</p:attrName>
                                        </p:attrNameLst>
                                      </p:cBhvr>
                                      <p:tavLst>
                                        <p:tav tm="0">
                                          <p:val>
                                            <p:strVal val="1+#ppt_w/2"/>
                                          </p:val>
                                        </p:tav>
                                        <p:tav tm="100000">
                                          <p:val>
                                            <p:strVal val="#ppt_x"/>
                                          </p:val>
                                        </p:tav>
                                      </p:tavLst>
                                    </p:anim>
                                    <p:anim calcmode="lin" valueType="num">
                                      <p:cBhvr additive="base">
                                        <p:cTn id="78" dur="3000" fill="hold"/>
                                        <p:tgtEl>
                                          <p:spTgt spid="17"/>
                                        </p:tgtEl>
                                        <p:attrNameLst>
                                          <p:attrName>ppt_y</p:attrName>
                                        </p:attrNameLst>
                                      </p:cBhvr>
                                      <p:tavLst>
                                        <p:tav tm="0">
                                          <p:val>
                                            <p:strVal val="#ppt_y"/>
                                          </p:val>
                                        </p:tav>
                                        <p:tav tm="100000">
                                          <p:val>
                                            <p:strVal val="#ppt_y"/>
                                          </p:val>
                                        </p:tav>
                                      </p:tavLst>
                                    </p:anim>
                                  </p:childTnLst>
                                </p:cTn>
                              </p:par>
                              <p:par>
                                <p:cTn id="79" presetID="49" presetClass="entr" presetSubtype="0" decel="100000"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fltVal val="0"/>
                                          </p:val>
                                        </p:tav>
                                        <p:tav tm="100000">
                                          <p:val>
                                            <p:strVal val="#ppt_h"/>
                                          </p:val>
                                        </p:tav>
                                      </p:tavLst>
                                    </p:anim>
                                    <p:anim calcmode="lin" valueType="num">
                                      <p:cBhvr>
                                        <p:cTn id="83" dur="3000" fill="hold"/>
                                        <p:tgtEl>
                                          <p:spTgt spid="17"/>
                                        </p:tgtEl>
                                        <p:attrNameLst>
                                          <p:attrName>style.rotation</p:attrName>
                                        </p:attrNameLst>
                                      </p:cBhvr>
                                      <p:tavLst>
                                        <p:tav tm="0">
                                          <p:val>
                                            <p:fltVal val="360"/>
                                          </p:val>
                                        </p:tav>
                                        <p:tav tm="100000">
                                          <p:val>
                                            <p:fltVal val="0"/>
                                          </p:val>
                                        </p:tav>
                                      </p:tavLst>
                                    </p:anim>
                                    <p:animEffect transition="in" filter="fade">
                                      <p:cBhvr>
                                        <p:cTn id="84" dur="3000"/>
                                        <p:tgtEl>
                                          <p:spTgt spid="17"/>
                                        </p:tgtEl>
                                      </p:cBhvr>
                                    </p:animEffect>
                                  </p:childTnLst>
                                </p:cTn>
                              </p:par>
                              <p:par>
                                <p:cTn id="85" presetID="2" presetClass="entr" presetSubtype="2" fill="hold" nodeType="withEffect">
                                  <p:stCondLst>
                                    <p:cond delay="0"/>
                                  </p:stCondLst>
                                  <p:childTnLst>
                                    <p:set>
                                      <p:cBhvr>
                                        <p:cTn id="86" dur="1" fill="hold">
                                          <p:stCondLst>
                                            <p:cond delay="0"/>
                                          </p:stCondLst>
                                        </p:cTn>
                                        <p:tgtEl>
                                          <p:spTgt spid="18"/>
                                        </p:tgtEl>
                                        <p:attrNameLst>
                                          <p:attrName>style.visibility</p:attrName>
                                        </p:attrNameLst>
                                      </p:cBhvr>
                                      <p:to>
                                        <p:strVal val="visible"/>
                                      </p:to>
                                    </p:set>
                                    <p:anim calcmode="lin" valueType="num">
                                      <p:cBhvr additive="base">
                                        <p:cTn id="87" dur="3000" fill="hold"/>
                                        <p:tgtEl>
                                          <p:spTgt spid="18"/>
                                        </p:tgtEl>
                                        <p:attrNameLst>
                                          <p:attrName>ppt_x</p:attrName>
                                        </p:attrNameLst>
                                      </p:cBhvr>
                                      <p:tavLst>
                                        <p:tav tm="0">
                                          <p:val>
                                            <p:strVal val="1+#ppt_w/2"/>
                                          </p:val>
                                        </p:tav>
                                        <p:tav tm="100000">
                                          <p:val>
                                            <p:strVal val="#ppt_x"/>
                                          </p:val>
                                        </p:tav>
                                      </p:tavLst>
                                    </p:anim>
                                    <p:anim calcmode="lin" valueType="num">
                                      <p:cBhvr additive="base">
                                        <p:cTn id="88" dur="3000" fill="hold"/>
                                        <p:tgtEl>
                                          <p:spTgt spid="18"/>
                                        </p:tgtEl>
                                        <p:attrNameLst>
                                          <p:attrName>ppt_y</p:attrName>
                                        </p:attrNameLst>
                                      </p:cBhvr>
                                      <p:tavLst>
                                        <p:tav tm="0">
                                          <p:val>
                                            <p:strVal val="#ppt_y"/>
                                          </p:val>
                                        </p:tav>
                                        <p:tav tm="100000">
                                          <p:val>
                                            <p:strVal val="#ppt_y"/>
                                          </p:val>
                                        </p:tav>
                                      </p:tavLst>
                                    </p:anim>
                                  </p:childTnLst>
                                </p:cTn>
                              </p:par>
                              <p:par>
                                <p:cTn id="89" presetID="49" presetClass="entr" presetSubtype="0" decel="100000" fill="hold"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3000" fill="hold"/>
                                        <p:tgtEl>
                                          <p:spTgt spid="18"/>
                                        </p:tgtEl>
                                        <p:attrNameLst>
                                          <p:attrName>ppt_w</p:attrName>
                                        </p:attrNameLst>
                                      </p:cBhvr>
                                      <p:tavLst>
                                        <p:tav tm="0">
                                          <p:val>
                                            <p:fltVal val="0"/>
                                          </p:val>
                                        </p:tav>
                                        <p:tav tm="100000">
                                          <p:val>
                                            <p:strVal val="#ppt_w"/>
                                          </p:val>
                                        </p:tav>
                                      </p:tavLst>
                                    </p:anim>
                                    <p:anim calcmode="lin" valueType="num">
                                      <p:cBhvr>
                                        <p:cTn id="92" dur="3000" fill="hold"/>
                                        <p:tgtEl>
                                          <p:spTgt spid="18"/>
                                        </p:tgtEl>
                                        <p:attrNameLst>
                                          <p:attrName>ppt_h</p:attrName>
                                        </p:attrNameLst>
                                      </p:cBhvr>
                                      <p:tavLst>
                                        <p:tav tm="0">
                                          <p:val>
                                            <p:fltVal val="0"/>
                                          </p:val>
                                        </p:tav>
                                        <p:tav tm="100000">
                                          <p:val>
                                            <p:strVal val="#ppt_h"/>
                                          </p:val>
                                        </p:tav>
                                      </p:tavLst>
                                    </p:anim>
                                    <p:anim calcmode="lin" valueType="num">
                                      <p:cBhvr>
                                        <p:cTn id="93" dur="3000" fill="hold"/>
                                        <p:tgtEl>
                                          <p:spTgt spid="18"/>
                                        </p:tgtEl>
                                        <p:attrNameLst>
                                          <p:attrName>style.rotation</p:attrName>
                                        </p:attrNameLst>
                                      </p:cBhvr>
                                      <p:tavLst>
                                        <p:tav tm="0">
                                          <p:val>
                                            <p:fltVal val="360"/>
                                          </p:val>
                                        </p:tav>
                                        <p:tav tm="100000">
                                          <p:val>
                                            <p:fltVal val="0"/>
                                          </p:val>
                                        </p:tav>
                                      </p:tavLst>
                                    </p:anim>
                                    <p:animEffect transition="in" filter="fade">
                                      <p:cBhvr>
                                        <p:cTn id="94" dur="3000"/>
                                        <p:tgtEl>
                                          <p:spTgt spid="18"/>
                                        </p:tgtEl>
                                      </p:cBhvr>
                                    </p:animEffect>
                                  </p:childTnLst>
                                </p:cTn>
                              </p:par>
                              <p:par>
                                <p:cTn id="95" presetID="2" presetClass="entr" presetSubtype="2"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3000" fill="hold"/>
                                        <p:tgtEl>
                                          <p:spTgt spid="19"/>
                                        </p:tgtEl>
                                        <p:attrNameLst>
                                          <p:attrName>ppt_x</p:attrName>
                                        </p:attrNameLst>
                                      </p:cBhvr>
                                      <p:tavLst>
                                        <p:tav tm="0">
                                          <p:val>
                                            <p:strVal val="1+#ppt_w/2"/>
                                          </p:val>
                                        </p:tav>
                                        <p:tav tm="100000">
                                          <p:val>
                                            <p:strVal val="#ppt_x"/>
                                          </p:val>
                                        </p:tav>
                                      </p:tavLst>
                                    </p:anim>
                                    <p:anim calcmode="lin" valueType="num">
                                      <p:cBhvr additive="base">
                                        <p:cTn id="98" dur="3000" fill="hold"/>
                                        <p:tgtEl>
                                          <p:spTgt spid="19"/>
                                        </p:tgtEl>
                                        <p:attrNameLst>
                                          <p:attrName>ppt_y</p:attrName>
                                        </p:attrNameLst>
                                      </p:cBhvr>
                                      <p:tavLst>
                                        <p:tav tm="0">
                                          <p:val>
                                            <p:strVal val="#ppt_y"/>
                                          </p:val>
                                        </p:tav>
                                        <p:tav tm="100000">
                                          <p:val>
                                            <p:strVal val="#ppt_y"/>
                                          </p:val>
                                        </p:tav>
                                      </p:tavLst>
                                    </p:anim>
                                  </p:childTnLst>
                                </p:cTn>
                              </p:par>
                              <p:par>
                                <p:cTn id="99" presetID="49" presetClass="entr" presetSubtype="0" decel="100000"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p:cTn id="101" dur="3000" fill="hold"/>
                                        <p:tgtEl>
                                          <p:spTgt spid="19"/>
                                        </p:tgtEl>
                                        <p:attrNameLst>
                                          <p:attrName>ppt_w</p:attrName>
                                        </p:attrNameLst>
                                      </p:cBhvr>
                                      <p:tavLst>
                                        <p:tav tm="0">
                                          <p:val>
                                            <p:fltVal val="0"/>
                                          </p:val>
                                        </p:tav>
                                        <p:tav tm="100000">
                                          <p:val>
                                            <p:strVal val="#ppt_w"/>
                                          </p:val>
                                        </p:tav>
                                      </p:tavLst>
                                    </p:anim>
                                    <p:anim calcmode="lin" valueType="num">
                                      <p:cBhvr>
                                        <p:cTn id="102" dur="3000" fill="hold"/>
                                        <p:tgtEl>
                                          <p:spTgt spid="19"/>
                                        </p:tgtEl>
                                        <p:attrNameLst>
                                          <p:attrName>ppt_h</p:attrName>
                                        </p:attrNameLst>
                                      </p:cBhvr>
                                      <p:tavLst>
                                        <p:tav tm="0">
                                          <p:val>
                                            <p:fltVal val="0"/>
                                          </p:val>
                                        </p:tav>
                                        <p:tav tm="100000">
                                          <p:val>
                                            <p:strVal val="#ppt_h"/>
                                          </p:val>
                                        </p:tav>
                                      </p:tavLst>
                                    </p:anim>
                                    <p:anim calcmode="lin" valueType="num">
                                      <p:cBhvr>
                                        <p:cTn id="103" dur="3000" fill="hold"/>
                                        <p:tgtEl>
                                          <p:spTgt spid="19"/>
                                        </p:tgtEl>
                                        <p:attrNameLst>
                                          <p:attrName>style.rotation</p:attrName>
                                        </p:attrNameLst>
                                      </p:cBhvr>
                                      <p:tavLst>
                                        <p:tav tm="0">
                                          <p:val>
                                            <p:fltVal val="360"/>
                                          </p:val>
                                        </p:tav>
                                        <p:tav tm="100000">
                                          <p:val>
                                            <p:fltVal val="0"/>
                                          </p:val>
                                        </p:tav>
                                      </p:tavLst>
                                    </p:anim>
                                    <p:animEffect transition="in" filter="fade">
                                      <p:cBhvr>
                                        <p:cTn id="104" dur="3000"/>
                                        <p:tgtEl>
                                          <p:spTgt spid="19"/>
                                        </p:tgtEl>
                                      </p:cBhvr>
                                    </p:animEffect>
                                  </p:childTnLst>
                                </p:cTn>
                              </p:par>
                              <p:par>
                                <p:cTn id="105" presetID="2" presetClass="entr" presetSubtype="2" fill="hold"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3000" fill="hold"/>
                                        <p:tgtEl>
                                          <p:spTgt spid="20"/>
                                        </p:tgtEl>
                                        <p:attrNameLst>
                                          <p:attrName>ppt_x</p:attrName>
                                        </p:attrNameLst>
                                      </p:cBhvr>
                                      <p:tavLst>
                                        <p:tav tm="0">
                                          <p:val>
                                            <p:strVal val="1+#ppt_w/2"/>
                                          </p:val>
                                        </p:tav>
                                        <p:tav tm="100000">
                                          <p:val>
                                            <p:strVal val="#ppt_x"/>
                                          </p:val>
                                        </p:tav>
                                      </p:tavLst>
                                    </p:anim>
                                    <p:anim calcmode="lin" valueType="num">
                                      <p:cBhvr additive="base">
                                        <p:cTn id="108" dur="3000" fill="hold"/>
                                        <p:tgtEl>
                                          <p:spTgt spid="20"/>
                                        </p:tgtEl>
                                        <p:attrNameLst>
                                          <p:attrName>ppt_y</p:attrName>
                                        </p:attrNameLst>
                                      </p:cBhvr>
                                      <p:tavLst>
                                        <p:tav tm="0">
                                          <p:val>
                                            <p:strVal val="#ppt_y"/>
                                          </p:val>
                                        </p:tav>
                                        <p:tav tm="100000">
                                          <p:val>
                                            <p:strVal val="#ppt_y"/>
                                          </p:val>
                                        </p:tav>
                                      </p:tavLst>
                                    </p:anim>
                                  </p:childTnLst>
                                </p:cTn>
                              </p:par>
                              <p:par>
                                <p:cTn id="109" presetID="49" presetClass="entr" presetSubtype="0" decel="100000"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3000" fill="hold"/>
                                        <p:tgtEl>
                                          <p:spTgt spid="20"/>
                                        </p:tgtEl>
                                        <p:attrNameLst>
                                          <p:attrName>ppt_w</p:attrName>
                                        </p:attrNameLst>
                                      </p:cBhvr>
                                      <p:tavLst>
                                        <p:tav tm="0">
                                          <p:val>
                                            <p:fltVal val="0"/>
                                          </p:val>
                                        </p:tav>
                                        <p:tav tm="100000">
                                          <p:val>
                                            <p:strVal val="#ppt_w"/>
                                          </p:val>
                                        </p:tav>
                                      </p:tavLst>
                                    </p:anim>
                                    <p:anim calcmode="lin" valueType="num">
                                      <p:cBhvr>
                                        <p:cTn id="112" dur="3000" fill="hold"/>
                                        <p:tgtEl>
                                          <p:spTgt spid="20"/>
                                        </p:tgtEl>
                                        <p:attrNameLst>
                                          <p:attrName>ppt_h</p:attrName>
                                        </p:attrNameLst>
                                      </p:cBhvr>
                                      <p:tavLst>
                                        <p:tav tm="0">
                                          <p:val>
                                            <p:fltVal val="0"/>
                                          </p:val>
                                        </p:tav>
                                        <p:tav tm="100000">
                                          <p:val>
                                            <p:strVal val="#ppt_h"/>
                                          </p:val>
                                        </p:tav>
                                      </p:tavLst>
                                    </p:anim>
                                    <p:anim calcmode="lin" valueType="num">
                                      <p:cBhvr>
                                        <p:cTn id="113" dur="3000" fill="hold"/>
                                        <p:tgtEl>
                                          <p:spTgt spid="20"/>
                                        </p:tgtEl>
                                        <p:attrNameLst>
                                          <p:attrName>style.rotation</p:attrName>
                                        </p:attrNameLst>
                                      </p:cBhvr>
                                      <p:tavLst>
                                        <p:tav tm="0">
                                          <p:val>
                                            <p:fltVal val="360"/>
                                          </p:val>
                                        </p:tav>
                                        <p:tav tm="100000">
                                          <p:val>
                                            <p:fltVal val="0"/>
                                          </p:val>
                                        </p:tav>
                                      </p:tavLst>
                                    </p:anim>
                                    <p:animEffect transition="in" filter="fade">
                                      <p:cBhvr>
                                        <p:cTn id="114" dur="3000"/>
                                        <p:tgtEl>
                                          <p:spTgt spid="20"/>
                                        </p:tgtEl>
                                      </p:cBhvr>
                                    </p:animEffect>
                                  </p:childTnLst>
                                </p:cTn>
                              </p:par>
                              <p:par>
                                <p:cTn id="115" presetID="2" presetClass="entr" presetSubtype="2"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3000" fill="hold"/>
                                        <p:tgtEl>
                                          <p:spTgt spid="21"/>
                                        </p:tgtEl>
                                        <p:attrNameLst>
                                          <p:attrName>ppt_x</p:attrName>
                                        </p:attrNameLst>
                                      </p:cBhvr>
                                      <p:tavLst>
                                        <p:tav tm="0">
                                          <p:val>
                                            <p:strVal val="1+#ppt_w/2"/>
                                          </p:val>
                                        </p:tav>
                                        <p:tav tm="100000">
                                          <p:val>
                                            <p:strVal val="#ppt_x"/>
                                          </p:val>
                                        </p:tav>
                                      </p:tavLst>
                                    </p:anim>
                                    <p:anim calcmode="lin" valueType="num">
                                      <p:cBhvr additive="base">
                                        <p:cTn id="118" dur="3000" fill="hold"/>
                                        <p:tgtEl>
                                          <p:spTgt spid="21"/>
                                        </p:tgtEl>
                                        <p:attrNameLst>
                                          <p:attrName>ppt_y</p:attrName>
                                        </p:attrNameLst>
                                      </p:cBhvr>
                                      <p:tavLst>
                                        <p:tav tm="0">
                                          <p:val>
                                            <p:strVal val="#ppt_y"/>
                                          </p:val>
                                        </p:tav>
                                        <p:tav tm="100000">
                                          <p:val>
                                            <p:strVal val="#ppt_y"/>
                                          </p:val>
                                        </p:tav>
                                      </p:tavLst>
                                    </p:anim>
                                  </p:childTnLst>
                                </p:cTn>
                              </p:par>
                              <p:par>
                                <p:cTn id="119" presetID="49" presetClass="entr" presetSubtype="0" decel="100000" fill="hold"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p:cTn id="121" dur="3000" fill="hold"/>
                                        <p:tgtEl>
                                          <p:spTgt spid="21"/>
                                        </p:tgtEl>
                                        <p:attrNameLst>
                                          <p:attrName>ppt_w</p:attrName>
                                        </p:attrNameLst>
                                      </p:cBhvr>
                                      <p:tavLst>
                                        <p:tav tm="0">
                                          <p:val>
                                            <p:fltVal val="0"/>
                                          </p:val>
                                        </p:tav>
                                        <p:tav tm="100000">
                                          <p:val>
                                            <p:strVal val="#ppt_w"/>
                                          </p:val>
                                        </p:tav>
                                      </p:tavLst>
                                    </p:anim>
                                    <p:anim calcmode="lin" valueType="num">
                                      <p:cBhvr>
                                        <p:cTn id="122" dur="3000" fill="hold"/>
                                        <p:tgtEl>
                                          <p:spTgt spid="21"/>
                                        </p:tgtEl>
                                        <p:attrNameLst>
                                          <p:attrName>ppt_h</p:attrName>
                                        </p:attrNameLst>
                                      </p:cBhvr>
                                      <p:tavLst>
                                        <p:tav tm="0">
                                          <p:val>
                                            <p:fltVal val="0"/>
                                          </p:val>
                                        </p:tav>
                                        <p:tav tm="100000">
                                          <p:val>
                                            <p:strVal val="#ppt_h"/>
                                          </p:val>
                                        </p:tav>
                                      </p:tavLst>
                                    </p:anim>
                                    <p:anim calcmode="lin" valueType="num">
                                      <p:cBhvr>
                                        <p:cTn id="123" dur="3000" fill="hold"/>
                                        <p:tgtEl>
                                          <p:spTgt spid="21"/>
                                        </p:tgtEl>
                                        <p:attrNameLst>
                                          <p:attrName>style.rotation</p:attrName>
                                        </p:attrNameLst>
                                      </p:cBhvr>
                                      <p:tavLst>
                                        <p:tav tm="0">
                                          <p:val>
                                            <p:fltVal val="360"/>
                                          </p:val>
                                        </p:tav>
                                        <p:tav tm="100000">
                                          <p:val>
                                            <p:fltVal val="0"/>
                                          </p:val>
                                        </p:tav>
                                      </p:tavLst>
                                    </p:anim>
                                    <p:animEffect transition="in" filter="fade">
                                      <p:cBhvr>
                                        <p:cTn id="124" dur="3000"/>
                                        <p:tgtEl>
                                          <p:spTgt spid="21"/>
                                        </p:tgtEl>
                                      </p:cBhvr>
                                    </p:animEffect>
                                  </p:childTnLst>
                                </p:cTn>
                              </p:par>
                            </p:childTnLst>
                          </p:cTn>
                        </p:par>
                        <p:par>
                          <p:cTn id="125" fill="hold">
                            <p:stCondLst>
                              <p:cond delay="3000"/>
                            </p:stCondLst>
                            <p:childTnLst>
                              <p:par>
                                <p:cTn id="126" presetID="2" presetClass="exit" presetSubtype="2" fill="hold" nodeType="afterEffect">
                                  <p:stCondLst>
                                    <p:cond delay="0"/>
                                  </p:stCondLst>
                                  <p:childTnLst>
                                    <p:anim calcmode="lin" valueType="num">
                                      <p:cBhvr additive="base">
                                        <p:cTn id="127" dur="3000"/>
                                        <p:tgtEl>
                                          <p:spTgt spid="12"/>
                                        </p:tgtEl>
                                        <p:attrNameLst>
                                          <p:attrName>ppt_x</p:attrName>
                                        </p:attrNameLst>
                                      </p:cBhvr>
                                      <p:tavLst>
                                        <p:tav tm="0">
                                          <p:val>
                                            <p:strVal val="ppt_x"/>
                                          </p:val>
                                        </p:tav>
                                        <p:tav tm="100000">
                                          <p:val>
                                            <p:strVal val="1+ppt_w/2"/>
                                          </p:val>
                                        </p:tav>
                                      </p:tavLst>
                                    </p:anim>
                                    <p:anim calcmode="lin" valueType="num">
                                      <p:cBhvr additive="base">
                                        <p:cTn id="128" dur="3000"/>
                                        <p:tgtEl>
                                          <p:spTgt spid="12"/>
                                        </p:tgtEl>
                                        <p:attrNameLst>
                                          <p:attrName>ppt_y</p:attrName>
                                        </p:attrNameLst>
                                      </p:cBhvr>
                                      <p:tavLst>
                                        <p:tav tm="0">
                                          <p:val>
                                            <p:strVal val="ppt_y"/>
                                          </p:val>
                                        </p:tav>
                                        <p:tav tm="100000">
                                          <p:val>
                                            <p:strVal val="ppt_y"/>
                                          </p:val>
                                        </p:tav>
                                      </p:tavLst>
                                    </p:anim>
                                    <p:set>
                                      <p:cBhvr>
                                        <p:cTn id="129" dur="1" fill="hold">
                                          <p:stCondLst>
                                            <p:cond delay="2999"/>
                                          </p:stCondLst>
                                        </p:cTn>
                                        <p:tgtEl>
                                          <p:spTgt spid="1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1+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13"/>
                                        </p:tgtEl>
                                        <p:attrNameLst>
                                          <p:attrName>ppt_x</p:attrName>
                                        </p:attrNameLst>
                                      </p:cBhvr>
                                      <p:tavLst>
                                        <p:tav tm="0">
                                          <p:val>
                                            <p:strVal val="ppt_x"/>
                                          </p:val>
                                        </p:tav>
                                        <p:tav tm="100000">
                                          <p:val>
                                            <p:strVal val="1+ppt_w/2"/>
                                          </p:val>
                                        </p:tav>
                                      </p:tavLst>
                                    </p:anim>
                                    <p:anim calcmode="lin" valueType="num">
                                      <p:cBhvr additive="base">
                                        <p:cTn id="140" dur="3000"/>
                                        <p:tgtEl>
                                          <p:spTgt spid="13"/>
                                        </p:tgtEl>
                                        <p:attrNameLst>
                                          <p:attrName>ppt_y</p:attrName>
                                        </p:attrNameLst>
                                      </p:cBhvr>
                                      <p:tavLst>
                                        <p:tav tm="0">
                                          <p:val>
                                            <p:strVal val="ppt_y"/>
                                          </p:val>
                                        </p:tav>
                                        <p:tav tm="100000">
                                          <p:val>
                                            <p:strVal val="ppt_y"/>
                                          </p:val>
                                        </p:tav>
                                      </p:tavLst>
                                    </p:anim>
                                    <p:set>
                                      <p:cBhvr>
                                        <p:cTn id="141" dur="1" fill="hold">
                                          <p:stCondLst>
                                            <p:cond delay="2999"/>
                                          </p:stCondLst>
                                        </p:cTn>
                                        <p:tgtEl>
                                          <p:spTgt spid="13"/>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21"/>
                                        </p:tgtEl>
                                        <p:attrNameLst>
                                          <p:attrName>ppt_x</p:attrName>
                                        </p:attrNameLst>
                                      </p:cBhvr>
                                      <p:tavLst>
                                        <p:tav tm="0">
                                          <p:val>
                                            <p:strVal val="ppt_x"/>
                                          </p:val>
                                        </p:tav>
                                        <p:tav tm="100000">
                                          <p:val>
                                            <p:strVal val="1+ppt_w/2"/>
                                          </p:val>
                                        </p:tav>
                                      </p:tavLst>
                                    </p:anim>
                                    <p:anim calcmode="lin" valueType="num">
                                      <p:cBhvr additive="base">
                                        <p:cTn id="144" dur="3000"/>
                                        <p:tgtEl>
                                          <p:spTgt spid="21"/>
                                        </p:tgtEl>
                                        <p:attrNameLst>
                                          <p:attrName>ppt_y</p:attrName>
                                        </p:attrNameLst>
                                      </p:cBhvr>
                                      <p:tavLst>
                                        <p:tav tm="0">
                                          <p:val>
                                            <p:strVal val="ppt_y"/>
                                          </p:val>
                                        </p:tav>
                                        <p:tav tm="100000">
                                          <p:val>
                                            <p:strVal val="ppt_y"/>
                                          </p:val>
                                        </p:tav>
                                      </p:tavLst>
                                    </p:anim>
                                    <p:set>
                                      <p:cBhvr>
                                        <p:cTn id="145" dur="1" fill="hold">
                                          <p:stCondLst>
                                            <p:cond delay="2999"/>
                                          </p:stCondLst>
                                        </p:cTn>
                                        <p:tgtEl>
                                          <p:spTgt spid="21"/>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1+ppt_w/2"/>
                                          </p:val>
                                        </p:tav>
                                      </p:tavLst>
                                    </p:anim>
                                    <p:anim calcmode="lin" valueType="num">
                                      <p:cBhvr additive="base">
                                        <p:cTn id="148" dur="3000"/>
                                        <p:tgtEl>
                                          <p:spTgt spid="15"/>
                                        </p:tgtEl>
                                        <p:attrNameLst>
                                          <p:attrName>ppt_y</p:attrName>
                                        </p:attrNameLst>
                                      </p:cBhvr>
                                      <p:tavLst>
                                        <p:tav tm="0">
                                          <p:val>
                                            <p:strVal val="ppt_y"/>
                                          </p:val>
                                        </p:tav>
                                        <p:tav tm="100000">
                                          <p:val>
                                            <p:strVal val="ppt_y"/>
                                          </p:val>
                                        </p:tav>
                                      </p:tavLst>
                                    </p:anim>
                                    <p:set>
                                      <p:cBhvr>
                                        <p:cTn id="149" dur="1" fill="hold">
                                          <p:stCondLst>
                                            <p:cond delay="2999"/>
                                          </p:stCondLst>
                                        </p:cTn>
                                        <p:tgtEl>
                                          <p:spTgt spid="15"/>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1+ppt_w/2"/>
                                          </p:val>
                                        </p:tav>
                                      </p:tavLst>
                                    </p:anim>
                                    <p:anim calcmode="lin" valueType="num">
                                      <p:cBhvr additive="base">
                                        <p:cTn id="152" dur="3000"/>
                                        <p:tgtEl>
                                          <p:spTgt spid="14"/>
                                        </p:tgtEl>
                                        <p:attrNameLst>
                                          <p:attrName>ppt_y</p:attrName>
                                        </p:attrNameLst>
                                      </p:cBhvr>
                                      <p:tavLst>
                                        <p:tav tm="0">
                                          <p:val>
                                            <p:strVal val="ppt_y"/>
                                          </p:val>
                                        </p:tav>
                                        <p:tav tm="100000">
                                          <p:val>
                                            <p:strVal val="ppt_y"/>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1+ppt_w/2"/>
                                          </p:val>
                                        </p:tav>
                                      </p:tavLst>
                                    </p:anim>
                                    <p:anim calcmode="lin" valueType="num">
                                      <p:cBhvr additive="base">
                                        <p:cTn id="156" dur="3000"/>
                                        <p:tgtEl>
                                          <p:spTgt spid="16"/>
                                        </p:tgtEl>
                                        <p:attrNameLst>
                                          <p:attrName>ppt_y</p:attrName>
                                        </p:attrNameLst>
                                      </p:cBhvr>
                                      <p:tavLst>
                                        <p:tav tm="0">
                                          <p:val>
                                            <p:strVal val="ppt_y"/>
                                          </p:val>
                                        </p:tav>
                                        <p:tav tm="100000">
                                          <p:val>
                                            <p:strVal val="ppt_y"/>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20"/>
                                        </p:tgtEl>
                                        <p:attrNameLst>
                                          <p:attrName>ppt_x</p:attrName>
                                        </p:attrNameLst>
                                      </p:cBhvr>
                                      <p:tavLst>
                                        <p:tav tm="0">
                                          <p:val>
                                            <p:strVal val="ppt_x"/>
                                          </p:val>
                                        </p:tav>
                                        <p:tav tm="100000">
                                          <p:val>
                                            <p:strVal val="1+ppt_w/2"/>
                                          </p:val>
                                        </p:tav>
                                      </p:tavLst>
                                    </p:anim>
                                    <p:anim calcmode="lin" valueType="num">
                                      <p:cBhvr additive="base">
                                        <p:cTn id="160" dur="3000"/>
                                        <p:tgtEl>
                                          <p:spTgt spid="20"/>
                                        </p:tgtEl>
                                        <p:attrNameLst>
                                          <p:attrName>ppt_y</p:attrName>
                                        </p:attrNameLst>
                                      </p:cBhvr>
                                      <p:tavLst>
                                        <p:tav tm="0">
                                          <p:val>
                                            <p:strVal val="ppt_y"/>
                                          </p:val>
                                        </p:tav>
                                        <p:tav tm="100000">
                                          <p:val>
                                            <p:strVal val="ppt_y"/>
                                          </p:val>
                                        </p:tav>
                                      </p:tavLst>
                                    </p:anim>
                                    <p:set>
                                      <p:cBhvr>
                                        <p:cTn id="161" dur="1" fill="hold">
                                          <p:stCondLst>
                                            <p:cond delay="2999"/>
                                          </p:stCondLst>
                                        </p:cTn>
                                        <p:tgtEl>
                                          <p:spTgt spid="20"/>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17" presetClass="entr" presetSubtype="8" fill="hold" nodeType="withEffect">
                                  <p:stCondLst>
                                    <p:cond delay="0"/>
                                  </p:stCondLst>
                                  <p:childTnLst>
                                    <p:set>
                                      <p:cBhvr>
                                        <p:cTn id="175" dur="1" fill="hold">
                                          <p:stCondLst>
                                            <p:cond delay="0"/>
                                          </p:stCondLst>
                                        </p:cTn>
                                        <p:tgtEl>
                                          <p:spTgt spid="22"/>
                                        </p:tgtEl>
                                        <p:attrNameLst>
                                          <p:attrName>style.visibility</p:attrName>
                                        </p:attrNameLst>
                                      </p:cBhvr>
                                      <p:to>
                                        <p:strVal val="visible"/>
                                      </p:to>
                                    </p:set>
                                    <p:anim calcmode="lin" valueType="num">
                                      <p:cBhvr>
                                        <p:cTn id="176" dur="3000" fill="hold"/>
                                        <p:tgtEl>
                                          <p:spTgt spid="22"/>
                                        </p:tgtEl>
                                        <p:attrNameLst>
                                          <p:attrName>ppt_x</p:attrName>
                                        </p:attrNameLst>
                                      </p:cBhvr>
                                      <p:tavLst>
                                        <p:tav tm="0">
                                          <p:val>
                                            <p:strVal val="#ppt_x-#ppt_w/2"/>
                                          </p:val>
                                        </p:tav>
                                        <p:tav tm="100000">
                                          <p:val>
                                            <p:strVal val="#ppt_x"/>
                                          </p:val>
                                        </p:tav>
                                      </p:tavLst>
                                    </p:anim>
                                    <p:anim calcmode="lin" valueType="num">
                                      <p:cBhvr>
                                        <p:cTn id="177" dur="3000" fill="hold"/>
                                        <p:tgtEl>
                                          <p:spTgt spid="22"/>
                                        </p:tgtEl>
                                        <p:attrNameLst>
                                          <p:attrName>ppt_y</p:attrName>
                                        </p:attrNameLst>
                                      </p:cBhvr>
                                      <p:tavLst>
                                        <p:tav tm="0">
                                          <p:val>
                                            <p:strVal val="#ppt_y"/>
                                          </p:val>
                                        </p:tav>
                                        <p:tav tm="100000">
                                          <p:val>
                                            <p:strVal val="#ppt_y"/>
                                          </p:val>
                                        </p:tav>
                                      </p:tavLst>
                                    </p:anim>
                                    <p:anim calcmode="lin" valueType="num">
                                      <p:cBhvr>
                                        <p:cTn id="178" dur="3000" fill="hold"/>
                                        <p:tgtEl>
                                          <p:spTgt spid="22"/>
                                        </p:tgtEl>
                                        <p:attrNameLst>
                                          <p:attrName>ppt_w</p:attrName>
                                        </p:attrNameLst>
                                      </p:cBhvr>
                                      <p:tavLst>
                                        <p:tav tm="0">
                                          <p:val>
                                            <p:fltVal val="0"/>
                                          </p:val>
                                        </p:tav>
                                        <p:tav tm="100000">
                                          <p:val>
                                            <p:strVal val="#ppt_w"/>
                                          </p:val>
                                        </p:tav>
                                      </p:tavLst>
                                    </p:anim>
                                    <p:anim calcmode="lin" valueType="num">
                                      <p:cBhvr>
                                        <p:cTn id="179" dur="3000" fill="hold"/>
                                        <p:tgtEl>
                                          <p:spTgt spid="22"/>
                                        </p:tgtEl>
                                        <p:attrNameLst>
                                          <p:attrName>ppt_h</p:attrName>
                                        </p:attrNameLst>
                                      </p:cBhvr>
                                      <p:tavLst>
                                        <p:tav tm="0">
                                          <p:val>
                                            <p:strVal val="#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2"/>
                                        </p:tgtEl>
                                        <p:attrNameLst>
                                          <p:attrName>style.visibility</p:attrName>
                                        </p:attrNameLst>
                                      </p:cBhvr>
                                      <p:to>
                                        <p:strVal val="visible"/>
                                      </p:to>
                                    </p:set>
                                    <p:animEffect transition="in" filter="barn(outHorizontal)">
                                      <p:cBhvr>
                                        <p:cTn id="182" dur="3000"/>
                                        <p:tgtEl>
                                          <p:spTgt spid="22"/>
                                        </p:tgtEl>
                                      </p:cBhvr>
                                    </p:animEffect>
                                  </p:childTnLst>
                                </p:cTn>
                              </p:par>
                            </p:childTnLst>
                          </p:cTn>
                        </p:par>
                        <p:par>
                          <p:cTn id="183" fill="hold">
                            <p:stCondLst>
                              <p:cond delay="6000"/>
                            </p:stCondLst>
                            <p:childTnLst>
                              <p:par>
                                <p:cTn id="184" presetID="40" presetClass="entr" presetSubtype="0" fill="hold" grpId="0" nodeType="afterEffect">
                                  <p:stCondLst>
                                    <p:cond delay="0"/>
                                  </p:stCondLst>
                                  <p:iterate type="lt">
                                    <p:tmPct val="10000"/>
                                  </p:iterate>
                                  <p:childTnLst>
                                    <p:set>
                                      <p:cBhvr>
                                        <p:cTn id="185" dur="1" fill="hold">
                                          <p:stCondLst>
                                            <p:cond delay="0"/>
                                          </p:stCondLst>
                                        </p:cTn>
                                        <p:tgtEl>
                                          <p:spTgt spid="23"/>
                                        </p:tgtEl>
                                        <p:attrNameLst>
                                          <p:attrName>style.visibility</p:attrName>
                                        </p:attrNameLst>
                                      </p:cBhvr>
                                      <p:to>
                                        <p:strVal val="visible"/>
                                      </p:to>
                                    </p:set>
                                    <p:animEffect transition="in" filter="fade">
                                      <p:cBhvr>
                                        <p:cTn id="186" dur="1000"/>
                                        <p:tgtEl>
                                          <p:spTgt spid="23"/>
                                        </p:tgtEl>
                                      </p:cBhvr>
                                    </p:animEffect>
                                    <p:anim calcmode="lin" valueType="num">
                                      <p:cBhvr>
                                        <p:cTn id="187" dur="1000" fill="hold"/>
                                        <p:tgtEl>
                                          <p:spTgt spid="23"/>
                                        </p:tgtEl>
                                        <p:attrNameLst>
                                          <p:attrName>ppt_x</p:attrName>
                                        </p:attrNameLst>
                                      </p:cBhvr>
                                      <p:tavLst>
                                        <p:tav tm="0">
                                          <p:val>
                                            <p:strVal val="#ppt_x-.1"/>
                                          </p:val>
                                        </p:tav>
                                        <p:tav tm="100000">
                                          <p:val>
                                            <p:strVal val="#ppt_x"/>
                                          </p:val>
                                        </p:tav>
                                      </p:tavLst>
                                    </p:anim>
                                    <p:anim calcmode="lin" valueType="num">
                                      <p:cBhvr>
                                        <p:cTn id="18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p:cNvPicPr>
            <a:picLocks noGrp="1" noChangeAspect="1"/>
          </p:cNvPicPr>
          <p:nvPr isPhoto="1"/>
        </p:nvPicPr>
        <p:blipFill>
          <a:blip r:embed="rId2"/>
          <a:stretch>
            <a:fillRect/>
          </a:stretch>
        </p:blipFill>
        <p:spPr bwMode="auto">
          <a:xfrm>
            <a:off x="2" y="0"/>
            <a:ext cx="9143998" cy="5683821"/>
          </a:xfrm>
          <a:prstGeom prst="rect">
            <a:avLst/>
          </a:prstGeom>
          <a:solidFill>
            <a:srgbClr val="000000"/>
          </a:solidFill>
          <a:ln w="9525">
            <a:noFill/>
            <a:miter lim="800000"/>
            <a:headEnd/>
            <a:tailEnd/>
          </a:ln>
          <a:scene3d>
            <a:camera prst="orthographicFront"/>
            <a:lightRig rig="threePt" dir="t"/>
          </a:scene3d>
          <a:sp3d>
            <a:bevelT w="266700" h="139700" prst="coolSlant"/>
          </a:sp3d>
        </p:spPr>
      </p:pic>
      <p:sp>
        <p:nvSpPr>
          <p:cNvPr id="3" name="2 Triángulo rectángulo"/>
          <p:cNvSpPr/>
          <p:nvPr/>
        </p:nvSpPr>
        <p:spPr>
          <a:xfrm flipV="1">
            <a:off x="2" y="0"/>
            <a:ext cx="4716463" cy="292893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064"/>
            <a:ext cx="4643438" cy="294481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0" y="0"/>
            <a:ext cx="4643439" cy="292893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4" y="2713038"/>
            <a:ext cx="4643437" cy="301942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4400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214282" y="4643450"/>
            <a:ext cx="8786874"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rosaleda del Parque del Oeste fue galardonada en 2006 por la </a:t>
            </a:r>
            <a:r>
              <a:rPr lang="es-ES" b="1" dirty="0" err="1" smtClean="0">
                <a:effectLst>
                  <a:glow rad="101600">
                    <a:schemeClr val="accent2">
                      <a:satMod val="175000"/>
                      <a:alpha val="40000"/>
                    </a:schemeClr>
                  </a:glow>
                  <a:outerShdw blurRad="38100" dist="38100" dir="2700000" algn="tl">
                    <a:srgbClr val="000000">
                      <a:alpha val="43137"/>
                    </a:srgbClr>
                  </a:outerShdw>
                </a:effectLst>
              </a:rPr>
              <a:t>World</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err="1" smtClean="0">
                <a:effectLst>
                  <a:glow rad="101600">
                    <a:schemeClr val="accent2">
                      <a:satMod val="175000"/>
                      <a:alpha val="40000"/>
                    </a:schemeClr>
                  </a:glow>
                  <a:outerShdw blurRad="38100" dist="38100" dir="2700000" algn="tl">
                    <a:srgbClr val="000000">
                      <a:alpha val="43137"/>
                    </a:srgbClr>
                  </a:outerShdw>
                </a:effectLst>
              </a:rPr>
              <a:t>Federation</a:t>
            </a:r>
            <a:r>
              <a:rPr lang="es-ES" b="1" dirty="0" smtClean="0">
                <a:effectLst>
                  <a:glow rad="101600">
                    <a:schemeClr val="accent2">
                      <a:satMod val="175000"/>
                      <a:alpha val="40000"/>
                    </a:schemeClr>
                  </a:glow>
                  <a:outerShdw blurRad="38100" dist="38100" dir="2700000" algn="tl">
                    <a:srgbClr val="000000">
                      <a:alpha val="43137"/>
                    </a:srgbClr>
                  </a:outerShdw>
                </a:effectLst>
              </a:rPr>
              <a:t> of Rose </a:t>
            </a:r>
            <a:r>
              <a:rPr lang="es-ES" b="1" dirty="0" err="1" smtClean="0">
                <a:effectLst>
                  <a:glow rad="101600">
                    <a:schemeClr val="accent2">
                      <a:satMod val="175000"/>
                      <a:alpha val="40000"/>
                    </a:schemeClr>
                  </a:glow>
                  <a:outerShdw blurRad="38100" dist="38100" dir="2700000" algn="tl">
                    <a:srgbClr val="000000">
                      <a:alpha val="43137"/>
                    </a:srgbClr>
                  </a:outerShdw>
                </a:effectLst>
              </a:rPr>
              <a:t>Societies</a:t>
            </a:r>
            <a:r>
              <a:rPr lang="es-ES" b="1" dirty="0" smtClean="0">
                <a:effectLst>
                  <a:glow rad="101600">
                    <a:schemeClr val="accent2">
                      <a:satMod val="175000"/>
                      <a:alpha val="40000"/>
                    </a:schemeClr>
                  </a:glow>
                  <a:outerShdw blurRad="38100" dist="38100" dir="2700000" algn="tl">
                    <a:srgbClr val="000000">
                      <a:alpha val="43137"/>
                    </a:srgbClr>
                  </a:outerShdw>
                </a:effectLst>
              </a:rPr>
              <a:t> con el « '</a:t>
            </a:r>
            <a:r>
              <a:rPr lang="es-ES" b="1" dirty="0" err="1" smtClean="0">
                <a:effectLst>
                  <a:glow rad="101600">
                    <a:schemeClr val="accent2">
                      <a:satMod val="175000"/>
                      <a:alpha val="40000"/>
                    </a:schemeClr>
                  </a:glow>
                  <a:outerShdw blurRad="38100" dist="38100" dir="2700000" algn="tl">
                    <a:srgbClr val="000000">
                      <a:alpha val="43137"/>
                    </a:srgbClr>
                  </a:outerShdw>
                </a:effectLst>
              </a:rPr>
              <a:t>Award</a:t>
            </a:r>
            <a:r>
              <a:rPr lang="es-ES" b="1" dirty="0" smtClean="0">
                <a:effectLst>
                  <a:glow rad="101600">
                    <a:schemeClr val="accent2">
                      <a:satMod val="175000"/>
                      <a:alpha val="40000"/>
                    </a:schemeClr>
                  </a:glow>
                  <a:outerShdw blurRad="38100" dist="38100" dir="2700000" algn="tl">
                    <a:srgbClr val="000000">
                      <a:alpha val="43137"/>
                    </a:srgbClr>
                  </a:outerShdw>
                </a:effectLst>
              </a:rPr>
              <a:t> of Garden </a:t>
            </a:r>
            <a:r>
              <a:rPr lang="es-ES" b="1" dirty="0" err="1" smtClean="0">
                <a:effectLst>
                  <a:glow rad="101600">
                    <a:schemeClr val="accent2">
                      <a:satMod val="175000"/>
                      <a:alpha val="40000"/>
                    </a:schemeClr>
                  </a:glow>
                  <a:outerShdw blurRad="38100" dist="38100" dir="2700000" algn="tl">
                    <a:srgbClr val="000000">
                      <a:alpha val="43137"/>
                    </a:srgbClr>
                  </a:outerShdw>
                </a:effectLst>
              </a:rPr>
              <a:t>Excellence</a:t>
            </a:r>
            <a:r>
              <a:rPr lang="es-ES" b="1" dirty="0" smtClean="0">
                <a:effectLst>
                  <a:glow rad="101600">
                    <a:schemeClr val="accent2">
                      <a:satMod val="175000"/>
                      <a:alpha val="40000"/>
                    </a:schemeClr>
                  </a:glow>
                  <a:outerShdw blurRad="38100" dist="38100" dir="2700000" algn="tl">
                    <a:srgbClr val="000000">
                      <a:alpha val="43137"/>
                    </a:srgbClr>
                  </a:outerShdw>
                </a:effectLst>
              </a:rPr>
              <a:t>'», reconociéndola como una de las rosaledas "excepcionales de todo el mundo".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wipe/>
      </p:transition>
    </mc:Choice>
    <mc:Fallback>
      <p:transition spd="slow" advTm="2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3*#ppt_w"/>
                                          </p:val>
                                        </p:tav>
                                        <p:tav tm="100000">
                                          <p:val>
                                            <p:strVal val="#ppt_w"/>
                                          </p:val>
                                        </p:tav>
                                      </p:tavLst>
                                    </p:anim>
                                    <p:anim calcmode="lin" valueType="num">
                                      <p:cBhvr>
                                        <p:cTn id="23" dur="3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3000"/>
                                        <p:tgtEl>
                                          <p:spTgt spid="8"/>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p:cNvPicPr>
            <a:picLocks noChangeAspect="1"/>
          </p:cNvPicPr>
          <p:nvPr/>
        </p:nvPicPr>
        <p:blipFill>
          <a:blip r:embed="rId2"/>
          <a:stretch>
            <a:fillRect/>
          </a:stretch>
        </p:blipFill>
        <p:spPr bwMode="auto">
          <a:xfrm>
            <a:off x="0" y="1"/>
            <a:ext cx="9144000" cy="5715000"/>
          </a:xfrm>
          <a:prstGeom prst="rect">
            <a:avLst/>
          </a:prstGeom>
          <a:noFill/>
          <a:ln w="9525">
            <a:noFill/>
            <a:miter lim="800000"/>
            <a:headEnd/>
            <a:tailEnd/>
          </a:ln>
          <a:scene3d>
            <a:camera prst="orthographicFront"/>
            <a:lightRig rig="threePt" dir="t"/>
          </a:scene3d>
          <a:sp3d>
            <a:bevelT w="266700" h="139700" prst="coolSlant"/>
          </a:sp3d>
        </p:spPr>
      </p:pic>
      <p:sp>
        <p:nvSpPr>
          <p:cNvPr id="3" name="2 CuadroTexto"/>
          <p:cNvSpPr txBox="1"/>
          <p:nvPr/>
        </p:nvSpPr>
        <p:spPr>
          <a:xfrm>
            <a:off x="500034" y="4786326"/>
            <a:ext cx="8286808"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Este prestigioso premio justifica por sí solo la visita a este lugar especial que constituye un auténtico regalo para los sentidos.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wipe/>
      </p:transition>
    </mc:Choice>
    <mc:Fallback>
      <p:transition spd="slow" advTm="1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3000"/>
                                        <p:tgtEl>
                                          <p:spTgt spid="28674"/>
                                        </p:tgtEl>
                                      </p:cBhvr>
                                    </p:animEffect>
                                  </p:childTnLst>
                                </p:cTn>
                              </p:par>
                              <p:par>
                                <p:cTn id="8" presetID="29"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3000" fill="hold"/>
                                        <p:tgtEl>
                                          <p:spTgt spid="28674"/>
                                        </p:tgtEl>
                                        <p:attrNameLst>
                                          <p:attrName>ppt_x</p:attrName>
                                        </p:attrNameLst>
                                      </p:cBhvr>
                                      <p:tavLst>
                                        <p:tav tm="0">
                                          <p:val>
                                            <p:strVal val="#ppt_x-.2"/>
                                          </p:val>
                                        </p:tav>
                                        <p:tav tm="100000">
                                          <p:val>
                                            <p:strVal val="#ppt_x"/>
                                          </p:val>
                                        </p:tav>
                                      </p:tavLst>
                                    </p:anim>
                                    <p:anim calcmode="lin" valueType="num">
                                      <p:cBhvr>
                                        <p:cTn id="11" dur="3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867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2 Imagen"/>
          <p:cNvPicPr>
            <a:picLocks noChangeAspect="1"/>
          </p:cNvPicPr>
          <p:nvPr/>
        </p:nvPicPr>
        <p:blipFill>
          <a:blip r:embed="rId2"/>
          <a:stretch>
            <a:fillRect/>
          </a:stretch>
        </p:blipFill>
        <p:spPr bwMode="auto">
          <a:xfrm>
            <a:off x="-785850" y="428608"/>
            <a:ext cx="9572692" cy="4929222"/>
          </a:xfrm>
          <a:prstGeom prst="rect">
            <a:avLst/>
          </a:prstGeom>
          <a:noFill/>
          <a:ln w="9525">
            <a:noFill/>
            <a:miter lim="800000"/>
            <a:headEnd/>
            <a:tailEnd/>
          </a:ln>
          <a:scene3d>
            <a:camera prst="perspectiveLeft"/>
            <a:lightRig rig="threePt" dir="t"/>
          </a:scene3d>
          <a:sp3d>
            <a:bevelT w="266700" h="139700" prst="coolSlant"/>
          </a:sp3d>
        </p:spPr>
      </p:pic>
      <p:sp>
        <p:nvSpPr>
          <p:cNvPr id="3" name="2 CuadroTexto"/>
          <p:cNvSpPr txBox="1"/>
          <p:nvPr/>
        </p:nvSpPr>
        <p:spPr>
          <a:xfrm>
            <a:off x="714348" y="4572012"/>
            <a:ext cx="764386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Las variedades de rosas que participan en el concurso se cultivan durante un periodo de 3 años y a cada una de ellas se le adjudica un número que será al que voten los expertos en el concurso anual.</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pan dir="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92162"/>
                                        </p:tgtEl>
                                        <p:attrNameLst>
                                          <p:attrName>style.visibility</p:attrName>
                                        </p:attrNameLst>
                                      </p:cBhvr>
                                      <p:to>
                                        <p:strVal val="visible"/>
                                      </p:to>
                                    </p:set>
                                    <p:anim calcmode="lin" valueType="num">
                                      <p:cBhvr>
                                        <p:cTn id="7" dur="3000" fill="hold"/>
                                        <p:tgtEl>
                                          <p:spTgt spid="92162"/>
                                        </p:tgtEl>
                                        <p:attrNameLst>
                                          <p:attrName>ppt_x</p:attrName>
                                        </p:attrNameLst>
                                      </p:cBhvr>
                                      <p:tavLst>
                                        <p:tav tm="0">
                                          <p:val>
                                            <p:strVal val="#ppt_x+#ppt_w/2"/>
                                          </p:val>
                                        </p:tav>
                                        <p:tav tm="100000">
                                          <p:val>
                                            <p:strVal val="#ppt_x"/>
                                          </p:val>
                                        </p:tav>
                                      </p:tavLst>
                                    </p:anim>
                                    <p:anim calcmode="lin" valueType="num">
                                      <p:cBhvr>
                                        <p:cTn id="8" dur="3000" fill="hold"/>
                                        <p:tgtEl>
                                          <p:spTgt spid="92162"/>
                                        </p:tgtEl>
                                        <p:attrNameLst>
                                          <p:attrName>ppt_y</p:attrName>
                                        </p:attrNameLst>
                                      </p:cBhvr>
                                      <p:tavLst>
                                        <p:tav tm="0">
                                          <p:val>
                                            <p:strVal val="#ppt_y"/>
                                          </p:val>
                                        </p:tav>
                                        <p:tav tm="100000">
                                          <p:val>
                                            <p:strVal val="#ppt_y"/>
                                          </p:val>
                                        </p:tav>
                                      </p:tavLst>
                                    </p:anim>
                                    <p:anim calcmode="lin" valueType="num">
                                      <p:cBhvr>
                                        <p:cTn id="9" dur="3000" fill="hold"/>
                                        <p:tgtEl>
                                          <p:spTgt spid="92162"/>
                                        </p:tgtEl>
                                        <p:attrNameLst>
                                          <p:attrName>ppt_w</p:attrName>
                                        </p:attrNameLst>
                                      </p:cBhvr>
                                      <p:tavLst>
                                        <p:tav tm="0">
                                          <p:val>
                                            <p:fltVal val="0"/>
                                          </p:val>
                                        </p:tav>
                                        <p:tav tm="100000">
                                          <p:val>
                                            <p:strVal val="#ppt_w"/>
                                          </p:val>
                                        </p:tav>
                                      </p:tavLst>
                                    </p:anim>
                                    <p:anim calcmode="lin" valueType="num">
                                      <p:cBhvr>
                                        <p:cTn id="10" dur="3000" fill="hold"/>
                                        <p:tgtEl>
                                          <p:spTgt spid="92162"/>
                                        </p:tgtEl>
                                        <p:attrNameLst>
                                          <p:attrName>ppt_h</p:attrName>
                                        </p:attrNameLst>
                                      </p:cBhvr>
                                      <p:tavLst>
                                        <p:tav tm="0">
                                          <p:val>
                                            <p:strVal val="#ppt_h"/>
                                          </p:val>
                                        </p:tav>
                                        <p:tav tm="100000">
                                          <p:val>
                                            <p:strVal val="#ppt_h"/>
                                          </p:val>
                                        </p:tav>
                                      </p:tavLst>
                                    </p:anim>
                                  </p:childTnLst>
                                </p:cTn>
                              </p:par>
                              <p:par>
                                <p:cTn id="11" presetID="29" presetClass="entr" presetSubtype="0" fill="hold" nodeType="withEffect">
                                  <p:stCondLst>
                                    <p:cond delay="0"/>
                                  </p:stCondLst>
                                  <p:childTnLst>
                                    <p:set>
                                      <p:cBhvr>
                                        <p:cTn id="12" dur="1" fill="hold">
                                          <p:stCondLst>
                                            <p:cond delay="0"/>
                                          </p:stCondLst>
                                        </p:cTn>
                                        <p:tgtEl>
                                          <p:spTgt spid="92162"/>
                                        </p:tgtEl>
                                        <p:attrNameLst>
                                          <p:attrName>style.visibility</p:attrName>
                                        </p:attrNameLst>
                                      </p:cBhvr>
                                      <p:to>
                                        <p:strVal val="visible"/>
                                      </p:to>
                                    </p:set>
                                    <p:anim calcmode="lin" valueType="num">
                                      <p:cBhvr>
                                        <p:cTn id="13" dur="3000" fill="hold"/>
                                        <p:tgtEl>
                                          <p:spTgt spid="92162"/>
                                        </p:tgtEl>
                                        <p:attrNameLst>
                                          <p:attrName>ppt_x</p:attrName>
                                        </p:attrNameLst>
                                      </p:cBhvr>
                                      <p:tavLst>
                                        <p:tav tm="0">
                                          <p:val>
                                            <p:strVal val="#ppt_x-.2"/>
                                          </p:val>
                                        </p:tav>
                                        <p:tav tm="100000">
                                          <p:val>
                                            <p:strVal val="#ppt_x"/>
                                          </p:val>
                                        </p:tav>
                                      </p:tavLst>
                                    </p:anim>
                                    <p:anim calcmode="lin" valueType="num">
                                      <p:cBhvr>
                                        <p:cTn id="14" dur="3000" fill="hold"/>
                                        <p:tgtEl>
                                          <p:spTgt spid="92162"/>
                                        </p:tgtEl>
                                        <p:attrNameLst>
                                          <p:attrName>ppt_y</p:attrName>
                                        </p:attrNameLst>
                                      </p:cBhvr>
                                      <p:tavLst>
                                        <p:tav tm="0">
                                          <p:val>
                                            <p:strVal val="#ppt_y"/>
                                          </p:val>
                                        </p:tav>
                                        <p:tav tm="100000">
                                          <p:val>
                                            <p:strVal val="#ppt_y"/>
                                          </p:val>
                                        </p:tav>
                                      </p:tavLst>
                                    </p:anim>
                                    <p:animEffect transition="in" filter="wipe(right)" prLst="gradientSize: 0.1">
                                      <p:cBhvr>
                                        <p:cTn id="15" dur="3000"/>
                                        <p:tgtEl>
                                          <p:spTgt spid="92162"/>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stretch>
            <a:fillRect/>
          </a:stretch>
        </p:blipFill>
        <p:spPr bwMode="auto">
          <a:xfrm>
            <a:off x="0" y="-1"/>
            <a:ext cx="9143999" cy="5715001"/>
          </a:xfrm>
          <a:prstGeom prst="rect">
            <a:avLst/>
          </a:prstGeom>
          <a:noFill/>
          <a:ln w="9525">
            <a:noFill/>
            <a:miter lim="800000"/>
            <a:headEnd/>
            <a:tailEnd/>
          </a:ln>
          <a:scene3d>
            <a:camera prst="orthographicFront"/>
            <a:lightRig rig="threePt" dir="t"/>
          </a:scene3d>
          <a:sp3d>
            <a:bevelT w="266700" h="139700" prst="coolSlant"/>
          </a:sp3d>
        </p:spPr>
      </p:pic>
      <p:sp>
        <p:nvSpPr>
          <p:cNvPr id="6" name="Rectángulo 4">
            <a:extLst>
              <a:ext uri="{FF2B5EF4-FFF2-40B4-BE49-F238E27FC236}"/>
            </a:extLst>
          </p:cNvPr>
          <p:cNvSpPr/>
          <p:nvPr/>
        </p:nvSpPr>
        <p:spPr>
          <a:xfrm rot="12900179" flipV="1">
            <a:off x="2730719" y="1952290"/>
            <a:ext cx="4053740" cy="1576639"/>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a:extLst>
              <a:ext uri="{FF2B5EF4-FFF2-40B4-BE49-F238E27FC236}"/>
            </a:extLst>
          </p:cNvPr>
          <p:cNvSpPr/>
          <p:nvPr/>
        </p:nvSpPr>
        <p:spPr>
          <a:xfrm rot="12900179" flipV="1">
            <a:off x="2692182" y="1951405"/>
            <a:ext cx="4069827" cy="1637449"/>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a:ext uri="{FF2B5EF4-FFF2-40B4-BE49-F238E27FC236}"/>
            </a:extLst>
          </p:cNvPr>
          <p:cNvSpPr/>
          <p:nvPr/>
        </p:nvSpPr>
        <p:spPr>
          <a:xfrm rot="12900179" flipV="1">
            <a:off x="2674259" y="1987305"/>
            <a:ext cx="4066626" cy="1626989"/>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a:extLst>
              <a:ext uri="{FF2B5EF4-FFF2-40B4-BE49-F238E27FC236}"/>
            </a:extLst>
          </p:cNvPr>
          <p:cNvSpPr/>
          <p:nvPr/>
        </p:nvSpPr>
        <p:spPr>
          <a:xfrm rot="12900179" flipV="1">
            <a:off x="2701612" y="1980361"/>
            <a:ext cx="4059272" cy="1586078"/>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a:ext uri="{FF2B5EF4-FFF2-40B4-BE49-F238E27FC236}"/>
            </a:extLst>
          </p:cNvPr>
          <p:cNvSpPr/>
          <p:nvPr/>
        </p:nvSpPr>
        <p:spPr>
          <a:xfrm rot="12900179" flipV="1">
            <a:off x="2677287" y="1967247"/>
            <a:ext cx="4026269" cy="1551462"/>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a:ext uri="{FF2B5EF4-FFF2-40B4-BE49-F238E27FC236}"/>
            </a:extLst>
          </p:cNvPr>
          <p:cNvSpPr/>
          <p:nvPr/>
        </p:nvSpPr>
        <p:spPr>
          <a:xfrm rot="12900179" flipV="1">
            <a:off x="2786936" y="1919420"/>
            <a:ext cx="4026269" cy="1548316"/>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a:ext uri="{FF2B5EF4-FFF2-40B4-BE49-F238E27FC236}"/>
            </a:extLst>
          </p:cNvPr>
          <p:cNvSpPr/>
          <p:nvPr/>
        </p:nvSpPr>
        <p:spPr>
          <a:xfrm rot="12900179" flipV="1">
            <a:off x="2713296" y="1942636"/>
            <a:ext cx="4059821" cy="1626990"/>
          </a:xfrm>
          <a:prstGeom prst="rect">
            <a:avLst/>
          </a:prstGeom>
          <a:blipFill dpi="0" rotWithShape="1">
            <a:blip r:embed="rId2"/>
            <a:srcRect/>
            <a:stretch>
              <a:fillRect/>
            </a:stretch>
          </a:blipFill>
          <a:ln>
            <a:solidFill>
              <a:schemeClr val="tx1">
                <a:lumMod val="75000"/>
              </a:schemeClr>
            </a:solidFill>
          </a:ln>
          <a:scene3d>
            <a:camera prst="orthographicFront"/>
            <a:lightRig rig="threePt" dir="t"/>
          </a:scene3d>
          <a:sp3d>
            <a:bevelT w="266700" h="1397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714348" y="4857764"/>
            <a:ext cx="8001056"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Entre todos los asistentes que hayan votado a la rosa que ha obtenido más votos se les regala una planta de rosal.</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245393734"/>
      </p:ext>
    </p:extLst>
  </p:cSld>
  <p:clrMapOvr>
    <a:masterClrMapping/>
  </p:clrMapOvr>
  <mc:AlternateContent xmlns:mc="http://schemas.openxmlformats.org/markup-compatibility/2006">
    <mc:Choice xmlns:p14="http://schemas.microsoft.com/office/powerpoint/2010/main" Requires="p14">
      <p:transition spd="slow" p14:dur="2000" advTm="25000">
        <p14:pan dir="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46050" prst="coolSlant"/>
          </a:sp3d>
        </p:spPr>
      </p:pic>
      <p:pic>
        <p:nvPicPr>
          <p:cNvPr id="4"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6700" h="146050" prst="coolSlant"/>
          </a:sp3d>
        </p:spPr>
      </p:pic>
      <p:sp>
        <p:nvSpPr>
          <p:cNvPr id="5" name="4 CuadroTexto"/>
          <p:cNvSpPr txBox="1"/>
          <p:nvPr/>
        </p:nvSpPr>
        <p:spPr>
          <a:xfrm>
            <a:off x="571472" y="4857764"/>
            <a:ext cx="7643866"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 la Rosaleda de Madrid existen representaciones de las más importantes variedades de obtentores de rosales de todo el mundo.</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1974589485"/>
      </p:ext>
    </p:extLst>
  </p:cSld>
  <p:clrMapOvr>
    <a:masterClrMapping/>
  </p:clrMapOvr>
  <mc:AlternateContent xmlns:mc="http://schemas.openxmlformats.org/markup-compatibility/2006">
    <mc:Choice xmlns:p14="http://schemas.microsoft.com/office/powerpoint/2010/main" Requires="p14">
      <p:transition spd="slow" p14:dur="2000" advTm="18000">
        <p14:pan dir="u"/>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diamond(in)">
                                      <p:cBhvr>
                                        <p:cTn id="7" dur="3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par>
                                <p:cTn id="12" presetID="21"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p:cNvPicPr>
            <a:picLocks noGrp="1" noChangeAspect="1"/>
          </p:cNvPicPr>
          <p:nvPr isPhoto="1"/>
        </p:nvPicPr>
        <p:blipFill>
          <a:blip r:embed="rId2"/>
          <a:stretch>
            <a:fillRect/>
          </a:stretch>
        </p:blipFill>
        <p:spPr bwMode="auto">
          <a:xfrm>
            <a:off x="0" y="0"/>
            <a:ext cx="9144000" cy="5715000"/>
          </a:xfrm>
          <a:prstGeom prst="rect">
            <a:avLst/>
          </a:prstGeom>
          <a:solidFill>
            <a:schemeClr val="bg1"/>
          </a:solidFill>
          <a:ln w="9525">
            <a:noFill/>
            <a:miter lim="800000"/>
            <a:headEnd/>
            <a:tailEnd/>
          </a:ln>
          <a:scene3d>
            <a:camera prst="orthographicFront"/>
            <a:lightRig rig="threePt" dir="t"/>
          </a:scene3d>
          <a:sp3d>
            <a:bevelT w="279400" h="152400" prst="coolSlant"/>
          </a:sp3d>
        </p:spPr>
      </p:pic>
      <p:sp>
        <p:nvSpPr>
          <p:cNvPr id="3" name="2 Rombo"/>
          <p:cNvSpPr/>
          <p:nvPr/>
        </p:nvSpPr>
        <p:spPr>
          <a:xfrm>
            <a:off x="0" y="0"/>
            <a:ext cx="3143240"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857488" y="0"/>
            <a:ext cx="3357586"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6000762" y="1588"/>
            <a:ext cx="3179753"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466850" y="2917826"/>
            <a:ext cx="3041650" cy="27987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5" y="2870201"/>
            <a:ext cx="3055937" cy="28368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90" y="-12700"/>
            <a:ext cx="3133725" cy="2854326"/>
          </a:xfrm>
          <a:prstGeom prst="triangle">
            <a:avLst>
              <a:gd name="adj" fmla="val 503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5" y="-7937"/>
            <a:ext cx="3133725" cy="2854326"/>
          </a:xfrm>
          <a:prstGeom prst="triangle">
            <a:avLst>
              <a:gd name="adj" fmla="val 503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285720" y="4643450"/>
            <a:ext cx="8072494"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Además de servir de soporte a tan importante colección de rosas sirve como parcela de ensayo para ver el comportamiento de tales rosales en nuestras latitudes.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1000">
        <p14:revea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3000" fill="hold"/>
                                        <p:tgtEl>
                                          <p:spTgt spid="14"/>
                                        </p:tgtEl>
                                        <p:attrNameLst>
                                          <p:attrName>ppt_w</p:attrName>
                                        </p:attrNameLst>
                                      </p:cBhvr>
                                      <p:tavLst>
                                        <p:tav tm="0">
                                          <p:val>
                                            <p:fltVal val="0"/>
                                          </p:val>
                                        </p:tav>
                                        <p:tav tm="100000">
                                          <p:val>
                                            <p:strVal val="#ppt_w"/>
                                          </p:val>
                                        </p:tav>
                                      </p:tavLst>
                                    </p:anim>
                                    <p:anim calcmode="lin" valueType="num">
                                      <p:cBhvr>
                                        <p:cTn id="33" dur="3000" fill="hold"/>
                                        <p:tgtEl>
                                          <p:spTgt spid="14"/>
                                        </p:tgtEl>
                                        <p:attrNameLst>
                                          <p:attrName>ppt_h</p:attrName>
                                        </p:attrNameLst>
                                      </p:cBhvr>
                                      <p:tavLst>
                                        <p:tav tm="0">
                                          <p:val>
                                            <p:fltVal val="0"/>
                                          </p:val>
                                        </p:tav>
                                        <p:tav tm="100000">
                                          <p:val>
                                            <p:strVal val="#ppt_h"/>
                                          </p:val>
                                        </p:tav>
                                      </p:tavLst>
                                    </p:anim>
                                  </p:childTnLst>
                                </p:cTn>
                              </p:par>
                              <p:par>
                                <p:cTn id="34" presetID="16" presetClass="entr" presetSubtype="42"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outHorizontal)">
                                      <p:cBhvr>
                                        <p:cTn id="36" dur="3250"/>
                                        <p:tgtEl>
                                          <p:spTgt spid="14"/>
                                        </p:tgtEl>
                                      </p:cBhvr>
                                    </p:animEffect>
                                  </p:childTnLst>
                                </p:cTn>
                              </p:par>
                            </p:childTnLst>
                          </p:cTn>
                        </p:par>
                        <p:par>
                          <p:cTn id="37" fill="hold">
                            <p:stCondLst>
                              <p:cond delay="325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52400" prst="coolSlant"/>
          </a:sp3d>
        </p:spPr>
      </p:pic>
      <p:pic>
        <p:nvPicPr>
          <p:cNvPr id="3"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52400" prst="coolSlant"/>
          </a:sp3d>
        </p:spPr>
      </p:pic>
      <p:sp>
        <p:nvSpPr>
          <p:cNvPr id="4" name="3 CuadroTexto"/>
          <p:cNvSpPr txBox="1"/>
          <p:nvPr/>
        </p:nvSpPr>
        <p:spPr>
          <a:xfrm>
            <a:off x="642910" y="4643450"/>
            <a:ext cx="7715304"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Una rosa alemana gana el concurso internacional ‘Villa de Madrid’</a:t>
            </a:r>
          </a:p>
          <a:p>
            <a:r>
              <a:rPr lang="es-ES" b="1" dirty="0" smtClean="0">
                <a:effectLst>
                  <a:glow rad="101600">
                    <a:schemeClr val="accent2">
                      <a:satMod val="175000"/>
                      <a:alpha val="40000"/>
                    </a:schemeClr>
                  </a:glow>
                  <a:outerShdw blurRad="38100" dist="38100" dir="2700000" algn="tl">
                    <a:srgbClr val="000000">
                      <a:alpha val="43137"/>
                    </a:srgbClr>
                  </a:outerShdw>
                </a:effectLst>
              </a:rPr>
              <a:t>La alcaldesa Manuela Carmena vino a entregar  los premios de la 63ª edición de este certamen internacional.</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revea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Vertical)">
                                      <p:cBhvr>
                                        <p:cTn id="7" dur="3000"/>
                                        <p:tgtEl>
                                          <p:spTgt spid="45058"/>
                                        </p:tgtEl>
                                      </p:cBhvr>
                                    </p:animEffect>
                                  </p:childTnLst>
                                </p:cTn>
                              </p:par>
                              <p:par>
                                <p:cTn id="8" presetID="23" presetClass="entr" presetSubtype="288"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 calcmode="lin" valueType="num">
                                      <p:cBhvr>
                                        <p:cTn id="10" dur="3000" fill="hold"/>
                                        <p:tgtEl>
                                          <p:spTgt spid="45058"/>
                                        </p:tgtEl>
                                        <p:attrNameLst>
                                          <p:attrName>ppt_w</p:attrName>
                                        </p:attrNameLst>
                                      </p:cBhvr>
                                      <p:tavLst>
                                        <p:tav tm="0">
                                          <p:val>
                                            <p:strVal val="4/3*#ppt_w"/>
                                          </p:val>
                                        </p:tav>
                                        <p:tav tm="100000">
                                          <p:val>
                                            <p:strVal val="#ppt_w"/>
                                          </p:val>
                                        </p:tav>
                                      </p:tavLst>
                                    </p:anim>
                                    <p:anim calcmode="lin" valueType="num">
                                      <p:cBhvr>
                                        <p:cTn id="11" dur="3000" fill="hold"/>
                                        <p:tgtEl>
                                          <p:spTgt spid="45058"/>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46050" prst="coolSlant"/>
          </a:sp3d>
        </p:spPr>
      </p:pic>
      <p:pic>
        <p:nvPicPr>
          <p:cNvPr id="6"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46050" prst="coolSlant"/>
          </a:sp3d>
        </p:spPr>
      </p:pic>
      <p:sp>
        <p:nvSpPr>
          <p:cNvPr id="4" name="3 CuadroTexto"/>
          <p:cNvSpPr txBox="1"/>
          <p:nvPr/>
        </p:nvSpPr>
        <p:spPr>
          <a:xfrm>
            <a:off x="571472" y="4643450"/>
            <a:ext cx="8215370"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El rosal arbustivo del obtentor Lens Roses de Bélgica ha sido el ganador del Concurso Popular Rosa de Madrid, que ha contado con la participación de 737 personas.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inVertical)">
                                      <p:cBhvr>
                                        <p:cTn id="7" dur="3000"/>
                                        <p:tgtEl>
                                          <p:spTgt spid="44034"/>
                                        </p:tgtEl>
                                      </p:cBhvr>
                                    </p:animEffect>
                                  </p:childTnLst>
                                </p:cTn>
                              </p:par>
                              <p:par>
                                <p:cTn id="8" presetID="23" presetClass="entr" presetSubtype="288"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 calcmode="lin" valueType="num">
                                      <p:cBhvr>
                                        <p:cTn id="10" dur="3000" fill="hold"/>
                                        <p:tgtEl>
                                          <p:spTgt spid="44034"/>
                                        </p:tgtEl>
                                        <p:attrNameLst>
                                          <p:attrName>ppt_w</p:attrName>
                                        </p:attrNameLst>
                                      </p:cBhvr>
                                      <p:tavLst>
                                        <p:tav tm="0">
                                          <p:val>
                                            <p:strVal val="4/3*#ppt_w"/>
                                          </p:val>
                                        </p:tav>
                                        <p:tav tm="100000">
                                          <p:val>
                                            <p:strVal val="#ppt_w"/>
                                          </p:val>
                                        </p:tav>
                                      </p:tavLst>
                                    </p:anim>
                                    <p:anim calcmode="lin" valueType="num">
                                      <p:cBhvr>
                                        <p:cTn id="11" dur="3000" fill="hold"/>
                                        <p:tgtEl>
                                          <p:spTgt spid="4403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46050" prst="coolSlant"/>
          </a:sp3d>
        </p:spPr>
      </p:pic>
      <p:pic>
        <p:nvPicPr>
          <p:cNvPr id="3"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46050" prst="coolSlant"/>
          </a:sp3d>
        </p:spPr>
      </p:pic>
      <p:sp>
        <p:nvSpPr>
          <p:cNvPr id="4" name="3 CuadroTexto"/>
          <p:cNvSpPr txBox="1"/>
          <p:nvPr/>
        </p:nvSpPr>
        <p:spPr>
          <a:xfrm>
            <a:off x="785786" y="4857764"/>
            <a:ext cx="7429552"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Este año se han presentado 82 variedades inéditas, siete más que el año pasado, procedentes de seis países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6000">
        <p14:vortex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checkerboard(down)">
                                      <p:cBhvr>
                                        <p:cTn id="7" dur="3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3000" fill="hold"/>
                                        <p:tgtEl>
                                          <p:spTgt spid="27650"/>
                                        </p:tgtEl>
                                        <p:attrNameLst>
                                          <p:attrName>ppt_x</p:attrName>
                                        </p:attrNameLst>
                                      </p:cBhvr>
                                      <p:tavLst>
                                        <p:tav tm="0">
                                          <p:val>
                                            <p:strVal val="#ppt_x-.2"/>
                                          </p:val>
                                        </p:tav>
                                        <p:tav tm="100000">
                                          <p:val>
                                            <p:strVal val="#ppt_x"/>
                                          </p:val>
                                        </p:tav>
                                      </p:tavLst>
                                    </p:anim>
                                    <p:anim calcmode="lin" valueType="num">
                                      <p:cBhvr>
                                        <p:cTn id="11" dur="3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7650"/>
                                        </p:tgtEl>
                                      </p:cBhvr>
                                    </p:animEffect>
                                  </p:childTnLst>
                                </p:cTn>
                              </p:par>
                              <p:par>
                                <p:cTn id="13" presetID="5"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across)">
                                      <p:cBhvr>
                                        <p:cTn id="15" dur="3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ppt_x</p:attrName>
                                        </p:attrNameLst>
                                      </p:cBhvr>
                                      <p:tavLst>
                                        <p:tav tm="0">
                                          <p:val>
                                            <p:strVal val="#ppt_x-.2"/>
                                          </p:val>
                                        </p:tav>
                                        <p:tav tm="100000">
                                          <p:val>
                                            <p:strVal val="#ppt_x"/>
                                          </p:val>
                                        </p:tav>
                                      </p:tavLst>
                                    </p:anim>
                                    <p:anim calcmode="lin" valueType="num">
                                      <p:cBhvr>
                                        <p:cTn id="19" dur="3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3000"/>
                                        <p:tgtEl>
                                          <p:spTgt spid="3"/>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73050" h="152400" prst="coolSlant"/>
          </a:sp3d>
        </p:spPr>
      </p:pic>
      <p:sp>
        <p:nvSpPr>
          <p:cNvPr id="5" name="4 Rectángulo"/>
          <p:cNvSpPr/>
          <p:nvPr/>
        </p:nvSpPr>
        <p:spPr>
          <a:xfrm>
            <a:off x="3786182" y="496509"/>
            <a:ext cx="1285884" cy="4804576"/>
          </a:xfrm>
          <a:prstGeom prst="rect">
            <a:avLst/>
          </a:prstGeom>
          <a:blipFill dpi="0" rotWithShape="1">
            <a:blip r:embed="rId2"/>
            <a:srcRect/>
            <a:stretch>
              <a:fillRect/>
            </a:stretch>
          </a:blipFill>
          <a:ln>
            <a:solidFill>
              <a:schemeClr val="tx1">
                <a:lumMod val="95000"/>
              </a:schemeClr>
            </a:solidFill>
          </a:ln>
          <a:effectLst/>
          <a:scene3d>
            <a:camera prst="orthographicFront"/>
            <a:lightRig rig="threePt" dir="t"/>
          </a:scene3d>
          <a:sp3d>
            <a:bevelT w="27305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786182" y="500047"/>
            <a:ext cx="1285884" cy="4786346"/>
          </a:xfrm>
          <a:prstGeom prst="rect">
            <a:avLst/>
          </a:prstGeom>
          <a:blipFill dpi="0" rotWithShape="1">
            <a:blip r:embed="rId2"/>
            <a:srcRect/>
            <a:stretch>
              <a:fillRect/>
            </a:stretch>
          </a:blipFill>
          <a:ln>
            <a:solidFill>
              <a:schemeClr val="tx1">
                <a:lumMod val="95000"/>
              </a:schemeClr>
            </a:solidFill>
          </a:ln>
          <a:effectLst/>
          <a:scene3d>
            <a:camera prst="orthographicFront"/>
            <a:lightRig rig="threePt" dir="t"/>
          </a:scene3d>
          <a:sp3d>
            <a:bevelT w="27305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28596" y="4643450"/>
            <a:ext cx="8286808"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Este certamen reúne todos los años en Madrid a los productores de rosas más prestigiosos del mundo donde presentan variedades inéditas que luego forman parte de la Rosaleda del Parque del Oeste.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0-#ppt_h/2"/>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childTnLst>
                          </p:cTn>
                        </p:par>
                        <p:par>
                          <p:cTn id="23" fill="hold">
                            <p:stCondLst>
                              <p:cond delay="3000"/>
                            </p:stCondLst>
                            <p:childTnLst>
                              <p:par>
                                <p:cTn id="24" presetID="2" presetClass="exit" presetSubtype="8"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ntr" presetSubtype="37" fill="hold" nodeType="withEffect">
                                  <p:stCondLst>
                                    <p:cond delay="0"/>
                                  </p:stCondLst>
                                  <p:childTnLst>
                                    <p:set>
                                      <p:cBhvr>
                                        <p:cTn id="33" dur="1" fill="hold">
                                          <p:stCondLst>
                                            <p:cond delay="0"/>
                                          </p:stCondLst>
                                        </p:cTn>
                                        <p:tgtEl>
                                          <p:spTgt spid="15362"/>
                                        </p:tgtEl>
                                        <p:attrNameLst>
                                          <p:attrName>style.visibility</p:attrName>
                                        </p:attrNameLst>
                                      </p:cBhvr>
                                      <p:to>
                                        <p:strVal val="visible"/>
                                      </p:to>
                                    </p:set>
                                    <p:animEffect transition="in" filter="barn(outVertical)">
                                      <p:cBhvr>
                                        <p:cTn id="34" dur="3000"/>
                                        <p:tgtEl>
                                          <p:spTgt spid="15362"/>
                                        </p:tgtEl>
                                      </p:cBhvr>
                                    </p:animEffect>
                                  </p:childTnLst>
                                </p:cTn>
                              </p:par>
                              <p:par>
                                <p:cTn id="35" presetID="23" presetClass="entr" presetSubtype="272" fill="hold" nodeType="withEffect">
                                  <p:stCondLst>
                                    <p:cond delay="0"/>
                                  </p:stCondLst>
                                  <p:childTnLst>
                                    <p:set>
                                      <p:cBhvr>
                                        <p:cTn id="36" dur="1" fill="hold">
                                          <p:stCondLst>
                                            <p:cond delay="0"/>
                                          </p:stCondLst>
                                        </p:cTn>
                                        <p:tgtEl>
                                          <p:spTgt spid="15362"/>
                                        </p:tgtEl>
                                        <p:attrNameLst>
                                          <p:attrName>style.visibility</p:attrName>
                                        </p:attrNameLst>
                                      </p:cBhvr>
                                      <p:to>
                                        <p:strVal val="visible"/>
                                      </p:to>
                                    </p:set>
                                    <p:anim calcmode="lin" valueType="num">
                                      <p:cBhvr>
                                        <p:cTn id="37" dur="3000" fill="hold"/>
                                        <p:tgtEl>
                                          <p:spTgt spid="15362"/>
                                        </p:tgtEl>
                                        <p:attrNameLst>
                                          <p:attrName>ppt_w</p:attrName>
                                        </p:attrNameLst>
                                      </p:cBhvr>
                                      <p:tavLst>
                                        <p:tav tm="0">
                                          <p:val>
                                            <p:strVal val="2/3*#ppt_w"/>
                                          </p:val>
                                        </p:tav>
                                        <p:tav tm="100000">
                                          <p:val>
                                            <p:strVal val="#ppt_w"/>
                                          </p:val>
                                        </p:tav>
                                      </p:tavLst>
                                    </p:anim>
                                    <p:anim calcmode="lin" valueType="num">
                                      <p:cBhvr>
                                        <p:cTn id="38" dur="3000" fill="hold"/>
                                        <p:tgtEl>
                                          <p:spTgt spid="15362"/>
                                        </p:tgtEl>
                                        <p:attrNameLst>
                                          <p:attrName>ppt_h</p:attrName>
                                        </p:attrNameLst>
                                      </p:cBhvr>
                                      <p:tavLst>
                                        <p:tav tm="0">
                                          <p:val>
                                            <p:strVal val="2/3*#ppt_h"/>
                                          </p:val>
                                        </p:tav>
                                        <p:tav tm="100000">
                                          <p:val>
                                            <p:strVal val="#ppt_h"/>
                                          </p:val>
                                        </p:tav>
                                      </p:tavLst>
                                    </p:anim>
                                  </p:childTnLst>
                                </p:cTn>
                              </p:par>
                            </p:childTnLst>
                          </p:cTn>
                        </p:par>
                        <p:par>
                          <p:cTn id="39" fill="hold">
                            <p:stCondLst>
                              <p:cond delay="6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1"/>
                                          </p:val>
                                        </p:tav>
                                        <p:tav tm="100000">
                                          <p:val>
                                            <p:strVal val="#ppt_x"/>
                                          </p:val>
                                        </p:tav>
                                      </p:tavLst>
                                    </p:anim>
                                    <p:anim calcmode="lin" valueType="num">
                                      <p:cBhvr>
                                        <p:cTn id="4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p:cNvPicPr>
            <a:picLocks noGrp="1" noChangeAspect="1"/>
          </p:cNvPicPr>
          <p:nvPr isPhoto="1"/>
        </p:nvPicPr>
        <p:blipFill>
          <a:blip r:embed="rId3"/>
          <a:stretch>
            <a:fillRect/>
          </a:stretch>
        </p:blipFill>
        <p:spPr bwMode="auto">
          <a:xfrm>
            <a:off x="0" y="0"/>
            <a:ext cx="9144000" cy="5715000"/>
          </a:xfrm>
          <a:prstGeom prst="rect">
            <a:avLst/>
          </a:prstGeom>
          <a:solidFill>
            <a:srgbClr val="000000"/>
          </a:solidFill>
          <a:ln w="9525">
            <a:noFill/>
            <a:miter lim="800000"/>
            <a:headEnd/>
            <a:tailEnd/>
          </a:ln>
          <a:scene3d>
            <a:camera prst="orthographicFront"/>
            <a:lightRig rig="threePt" dir="t"/>
          </a:scene3d>
          <a:sp3d>
            <a:bevelT w="266700" h="139700" prst="coolSlant"/>
          </a:sp3d>
        </p:spPr>
      </p:pic>
      <p:sp>
        <p:nvSpPr>
          <p:cNvPr id="3" name="2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3036889"/>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78155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24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285720" y="3786194"/>
            <a:ext cx="8572560" cy="1754326"/>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alcaldesa de Madrid, Manuela Carmena, ha entregado los premios del Concurso Internacional de Rosas Nuevas Villa de Madrid celebrado en la Rosaleda Ramón Ortiz del parque del Oeste, en un acto en el que también ha participado la delegada de Medio Ambiente y Movilidad, Inés </a:t>
            </a:r>
            <a:r>
              <a:rPr lang="es-ES" b="1" dirty="0" err="1" smtClean="0">
                <a:effectLst>
                  <a:glow rad="101600">
                    <a:schemeClr val="accent2">
                      <a:satMod val="175000"/>
                      <a:alpha val="40000"/>
                    </a:schemeClr>
                  </a:glow>
                  <a:outerShdw blurRad="38100" dist="38100" dir="2700000" algn="tl">
                    <a:srgbClr val="000000">
                      <a:alpha val="43137"/>
                    </a:srgbClr>
                  </a:outerShdw>
                </a:effectLst>
              </a:rPr>
              <a:t>Sabanés</a:t>
            </a:r>
            <a:r>
              <a:rPr lang="es-ES" b="1" dirty="0" smtClean="0">
                <a:effectLst>
                  <a:glow rad="101600">
                    <a:schemeClr val="accent2">
                      <a:satMod val="175000"/>
                      <a:alpha val="40000"/>
                    </a:schemeClr>
                  </a:glow>
                  <a:outerShdw blurRad="38100" dist="38100" dir="2700000" algn="tl">
                    <a:srgbClr val="000000">
                      <a:alpha val="43137"/>
                    </a:srgbClr>
                  </a:outerShdw>
                </a:effectLst>
              </a:rPr>
              <a:t>. El pódium ha quedado este año repartido entre una rosa alemana (Oro), belga (Plata) y francesa (Bronce).</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2000">
        <p14:glitter pattern="hexagon"/>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3000"/>
                                        <p:tgtEl>
                                          <p:spTgt spid="10"/>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835699" y="137587"/>
            <a:ext cx="5689057" cy="760237"/>
          </a:xfrm>
          <a:prstGeom prst="rect">
            <a:avLst/>
          </a:prstGeom>
        </p:spPr>
        <p:txBody>
          <a:bodyPr wrap="none" lIns="91435" tIns="45717" rIns="91435" bIns="45717" fromWordArt="1">
            <a:prstTxWarp prst="textCanUp">
              <a:avLst>
                <a:gd name="adj" fmla="val 67287"/>
              </a:avLst>
            </a:prstTxWarp>
            <a:scene3d>
              <a:camera prst="legacyPerspectiveBottom"/>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555777" y="1017296"/>
            <a:ext cx="4105275" cy="720106"/>
          </a:xfrm>
          <a:prstGeom prst="rect">
            <a:avLst/>
          </a:prstGeom>
        </p:spPr>
        <p:txBody>
          <a:bodyPr wrap="none" lIns="91435" tIns="45717" rIns="91435" bIns="45717"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r>
              <a:rPr lang="es-ES" sz="32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Títulos: </a:t>
            </a:r>
            <a:endPar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89092" name="WordArt 4"/>
          <p:cNvSpPr>
            <a:spLocks noChangeArrowheads="1" noChangeShapeType="1" noTextEdit="1"/>
          </p:cNvSpPr>
          <p:nvPr/>
        </p:nvSpPr>
        <p:spPr bwMode="auto">
          <a:xfrm>
            <a:off x="1691681" y="1633365"/>
            <a:ext cx="5760640" cy="792088"/>
          </a:xfrm>
          <a:prstGeom prst="rect">
            <a:avLst/>
          </a:prstGeom>
        </p:spPr>
        <p:txBody>
          <a:bodyPr wrap="none" lIns="91435" tIns="45717" rIns="91435" bIns="45717" fromWordArt="1">
            <a:prstTxWarp prst="textCanDown">
              <a:avLst>
                <a:gd name="adj" fmla="val 0"/>
              </a:avLst>
            </a:prstTxWarp>
            <a:scene3d>
              <a:camera prst="orthographicFront"/>
              <a:lightRig rig="threePt" dir="t"/>
            </a:scene3d>
            <a:sp3d extrusionH="57150">
              <a:bevelT w="82550" h="38100" prst="coolSlant"/>
            </a:sp3d>
          </a:bodyPr>
          <a:lstStyle/>
          <a:p>
            <a:pPr algn="ct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Vals de las flores (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Chaikowsky</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89094" name="WordArt 6"/>
          <p:cNvSpPr>
            <a:spLocks noChangeArrowheads="1" noChangeShapeType="1" noTextEdit="1"/>
          </p:cNvSpPr>
          <p:nvPr/>
        </p:nvSpPr>
        <p:spPr bwMode="auto">
          <a:xfrm>
            <a:off x="1403648" y="2537465"/>
            <a:ext cx="6120680" cy="704933"/>
          </a:xfrm>
          <a:prstGeom prst="rect">
            <a:avLst/>
          </a:prstGeom>
        </p:spPr>
        <p:txBody>
          <a:bodyPr wrap="none" lIns="91435" tIns="45717" rIns="91435" bIns="45717"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r>
              <a:rPr lang="es-ES" sz="3600" kern="10" spc="-360" dirty="0" smtClean="0">
                <a:ln w="12700">
                  <a:noFill/>
                  <a:round/>
                  <a:headEnd/>
                  <a:tailEnd/>
                </a:ln>
                <a:solidFill>
                  <a:srgbClr val="33CCFF"/>
                </a:solidFill>
                <a:effectLst>
                  <a:prstShdw prst="shdw17" dist="17961" dir="13500000">
                    <a:srgbClr val="1F7A99"/>
                  </a:prstShdw>
                </a:effectLst>
                <a:latin typeface="High Tower Text"/>
              </a:rPr>
              <a:t>  -  </a:t>
            </a:r>
            <a:r>
              <a:rPr lang="es-ES" sz="3600" kern="10" spc="-360" dirty="0" err="1" smtClean="0">
                <a:ln w="12700">
                  <a:noFill/>
                  <a:round/>
                  <a:headEnd/>
                  <a:tailEnd/>
                </a:ln>
                <a:solidFill>
                  <a:srgbClr val="33CCFF"/>
                </a:solidFill>
                <a:effectLst>
                  <a:prstShdw prst="shdw17" dist="17961" dir="13500000">
                    <a:srgbClr val="1F7A99"/>
                  </a:prstShdw>
                </a:effectLst>
                <a:latin typeface="High Tower Text"/>
              </a:rPr>
              <a:t>On</a:t>
            </a:r>
            <a:r>
              <a:rPr lang="es-ES" sz="3600" kern="10" spc="-360" dirty="0" smtClean="0">
                <a:ln w="12700">
                  <a:noFill/>
                  <a:round/>
                  <a:headEnd/>
                  <a:tailEnd/>
                </a:ln>
                <a:solidFill>
                  <a:srgbClr val="33CCFF"/>
                </a:solidFill>
                <a:effectLst>
                  <a:prstShdw prst="shdw17" dist="17961" dir="13500000">
                    <a:srgbClr val="1F7A99"/>
                  </a:prstShdw>
                </a:effectLst>
                <a:latin typeface="High Tower Text"/>
              </a:rPr>
              <a:t> </a:t>
            </a:r>
            <a:r>
              <a:rPr lang="es-ES" sz="3600" kern="10" spc="-360" dirty="0" err="1" smtClean="0">
                <a:ln w="12700">
                  <a:noFill/>
                  <a:round/>
                  <a:headEnd/>
                  <a:tailEnd/>
                </a:ln>
                <a:solidFill>
                  <a:srgbClr val="33CCFF"/>
                </a:solidFill>
                <a:effectLst>
                  <a:prstShdw prst="shdw17" dist="17961" dir="13500000">
                    <a:srgbClr val="1F7A99"/>
                  </a:prstShdw>
                </a:effectLst>
                <a:latin typeface="High Tower Text"/>
              </a:rPr>
              <a:t>the</a:t>
            </a:r>
            <a:r>
              <a:rPr lang="es-ES" sz="3600" kern="10" spc="-360" dirty="0" smtClean="0">
                <a:ln w="12700">
                  <a:noFill/>
                  <a:round/>
                  <a:headEnd/>
                  <a:tailEnd/>
                </a:ln>
                <a:solidFill>
                  <a:srgbClr val="33CCFF"/>
                </a:solidFill>
                <a:effectLst>
                  <a:prstShdw prst="shdw17" dist="17961" dir="13500000">
                    <a:srgbClr val="1F7A99"/>
                  </a:prstShdw>
                </a:effectLst>
                <a:latin typeface="High Tower Text"/>
              </a:rPr>
              <a:t> </a:t>
            </a:r>
            <a:r>
              <a:rPr lang="es-ES" sz="3600" kern="10" spc="-360" dirty="0" err="1" smtClean="0">
                <a:ln w="12700">
                  <a:noFill/>
                  <a:round/>
                  <a:headEnd/>
                  <a:tailEnd/>
                </a:ln>
                <a:solidFill>
                  <a:srgbClr val="33CCFF"/>
                </a:solidFill>
                <a:effectLst>
                  <a:prstShdw prst="shdw17" dist="17961" dir="13500000">
                    <a:srgbClr val="1F7A99"/>
                  </a:prstShdw>
                </a:effectLst>
                <a:latin typeface="High Tower Text"/>
              </a:rPr>
              <a:t>hills</a:t>
            </a:r>
            <a:r>
              <a:rPr lang="es-ES" sz="3600" kern="10" spc="-360" dirty="0" smtClean="0">
                <a:ln w="12700">
                  <a:noFill/>
                  <a:round/>
                  <a:headEnd/>
                  <a:tailEnd/>
                </a:ln>
                <a:solidFill>
                  <a:srgbClr val="33CCFF"/>
                </a:solidFill>
                <a:effectLst>
                  <a:prstShdw prst="shdw17" dist="17961" dir="13500000">
                    <a:srgbClr val="1F7A99"/>
                  </a:prstShdw>
                </a:effectLst>
                <a:latin typeface="High Tower Text"/>
              </a:rPr>
              <a:t> of Manchuria ( J. </a:t>
            </a:r>
            <a:r>
              <a:rPr lang="es-ES" sz="3600" kern="10" spc="-360" dirty="0" err="1" smtClean="0">
                <a:ln w="12700">
                  <a:noFill/>
                  <a:round/>
                  <a:headEnd/>
                  <a:tailEnd/>
                </a:ln>
                <a:solidFill>
                  <a:srgbClr val="33CCFF"/>
                </a:solidFill>
                <a:effectLst>
                  <a:prstShdw prst="shdw17" dist="17961" dir="13500000">
                    <a:srgbClr val="1F7A99"/>
                  </a:prstShdw>
                </a:effectLst>
                <a:latin typeface="High Tower Text"/>
              </a:rPr>
              <a:t>Shatrov</a:t>
            </a:r>
            <a:r>
              <a:rPr lang="es-ES" sz="3600" kern="10" spc="-360" dirty="0" smtClean="0">
                <a:ln w="12700">
                  <a:noFill/>
                  <a:round/>
                  <a:headEnd/>
                  <a:tailEnd/>
                </a:ln>
                <a:solidFill>
                  <a:srgbClr val="33CCFF"/>
                </a:solidFill>
                <a:effectLst>
                  <a:prstShdw prst="shdw17" dist="17961" dir="13500000">
                    <a:srgbClr val="1F7A99"/>
                  </a:prstShdw>
                </a:effectLst>
                <a:latin typeface="High Tower Text"/>
              </a:rPr>
              <a:t> )   </a:t>
            </a:r>
            <a:endParaRPr lang="es-ES" sz="3600" kern="10" spc="-360" dirty="0">
              <a:ln w="12700">
                <a:noFill/>
                <a:round/>
                <a:headEnd/>
                <a:tailEnd/>
              </a:ln>
              <a:solidFill>
                <a:srgbClr val="33CCFF"/>
              </a:solidFill>
              <a:effectLst>
                <a:prstShdw prst="shdw17" dist="17961" dir="13500000">
                  <a:srgbClr val="1F7A99"/>
                </a:prstShdw>
              </a:effectLst>
              <a:latin typeface="High Tower Text"/>
            </a:endParaRPr>
          </a:p>
        </p:txBody>
      </p:sp>
      <p:sp>
        <p:nvSpPr>
          <p:cNvPr id="89095" name="WordArt 7"/>
          <p:cNvSpPr>
            <a:spLocks noChangeArrowheads="1" noChangeShapeType="1" noTextEdit="1"/>
          </p:cNvSpPr>
          <p:nvPr/>
        </p:nvSpPr>
        <p:spPr bwMode="auto">
          <a:xfrm>
            <a:off x="1187624" y="3497571"/>
            <a:ext cx="6120680" cy="711169"/>
          </a:xfrm>
          <a:prstGeom prst="rect">
            <a:avLst/>
          </a:prstGeom>
        </p:spPr>
        <p:txBody>
          <a:bodyPr wrap="none" lIns="91435" tIns="45717" rIns="91435" bIns="45717"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 Voces de primavera  </a:t>
            </a:r>
            <a:endParaRPr lang="es-ES" sz="3600" kern="10" dirty="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endParaRPr>
          </a:p>
        </p:txBody>
      </p:sp>
      <p:sp>
        <p:nvSpPr>
          <p:cNvPr id="75787" name="WordArt 11"/>
          <p:cNvSpPr>
            <a:spLocks noChangeArrowheads="1" noChangeShapeType="1" noTextEdit="1"/>
          </p:cNvSpPr>
          <p:nvPr/>
        </p:nvSpPr>
        <p:spPr bwMode="auto">
          <a:xfrm>
            <a:off x="1115616" y="4537687"/>
            <a:ext cx="6120680" cy="784088"/>
          </a:xfrm>
          <a:prstGeom prst="rect">
            <a:avLst/>
          </a:prstGeom>
        </p:spPr>
        <p:txBody>
          <a:bodyPr wrap="none" lIns="91435" tIns="45717" rIns="91435" bIns="45717" fromWordArt="1">
            <a:prstTxWarp prst="textSlantUp">
              <a:avLst>
                <a:gd name="adj" fmla="val 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Vida de artista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75785" name="Text Box 9"/>
          <p:cNvSpPr txBox="1">
            <a:spLocks noChangeArrowheads="1"/>
          </p:cNvSpPr>
          <p:nvPr/>
        </p:nvSpPr>
        <p:spPr bwMode="auto">
          <a:xfrm>
            <a:off x="1671640" y="4639029"/>
            <a:ext cx="184720" cy="369326"/>
          </a:xfrm>
          <a:prstGeom prst="rect">
            <a:avLst/>
          </a:prstGeom>
          <a:noFill/>
          <a:ln w="9525">
            <a:noFill/>
            <a:miter lim="800000"/>
            <a:headEnd/>
            <a:tailEnd/>
          </a:ln>
          <a:effectLst>
            <a:prstShdw prst="shdw17" dist="17961" dir="2700000">
              <a:schemeClr val="accent1">
                <a:gamma/>
                <a:shade val="60000"/>
                <a:invGamma/>
              </a:schemeClr>
            </a:prstShdw>
          </a:effectLst>
        </p:spPr>
        <p:txBody>
          <a:bodyPr wrap="none" lIns="91435" tIns="45717" rIns="91435" bIns="45717">
            <a:spAutoFit/>
          </a:bodyPr>
          <a:lstStyle/>
          <a:p>
            <a:pPr fontAlgn="auto">
              <a:spcBef>
                <a:spcPts val="0"/>
              </a:spcBef>
              <a:spcAft>
                <a:spcPts val="0"/>
              </a:spcAft>
              <a:defRPr/>
            </a:pPr>
            <a:endParaRPr lang="es-ES">
              <a:latin typeface="+mn-lt"/>
              <a:cs typeface="+mn-cs"/>
            </a:endParaRPr>
          </a:p>
        </p:txBody>
      </p:sp>
    </p:spTree>
    <p:extLst>
      <p:ext uri="{BB962C8B-B14F-4D97-AF65-F5344CB8AC3E}">
        <p14:creationId xmlns:p14="http://schemas.microsoft.com/office/powerpoint/2010/main" val="2258482798"/>
      </p:ext>
    </p:extLst>
  </p:cSld>
  <p:clrMapOvr>
    <a:masterClrMapping/>
  </p:clrMapOvr>
  <mc:AlternateContent xmlns:mc="http://schemas.openxmlformats.org/markup-compatibility/2006">
    <mc:Choice xmlns:p14="http://schemas.microsoft.com/office/powerpoint/2010/main" Requires="p14">
      <p:transition spd="slow" p14:dur="2500" advTm="20000">
        <p14:glitter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35" presetClass="entr" presetSubtype="0" fill="hold" grpId="0" nodeType="afterEffect">
                                  <p:stCondLst>
                                    <p:cond delay="500"/>
                                  </p:stCondLst>
                                  <p:childTnLst>
                                    <p:set>
                                      <p:cBhvr>
                                        <p:cTn id="27" dur="1" fill="hold">
                                          <p:stCondLst>
                                            <p:cond delay="0"/>
                                          </p:stCondLst>
                                        </p:cTn>
                                        <p:tgtEl>
                                          <p:spTgt spid="89094"/>
                                        </p:tgtEl>
                                        <p:attrNameLst>
                                          <p:attrName>style.visibility</p:attrName>
                                        </p:attrNameLst>
                                      </p:cBhvr>
                                      <p:to>
                                        <p:strVal val="visible"/>
                                      </p:to>
                                    </p:set>
                                    <p:animEffect transition="in" filter="fade">
                                      <p:cBhvr>
                                        <p:cTn id="28" dur="2000"/>
                                        <p:tgtEl>
                                          <p:spTgt spid="89094"/>
                                        </p:tgtEl>
                                      </p:cBhvr>
                                    </p:animEffect>
                                    <p:anim calcmode="lin" valueType="num">
                                      <p:cBhvr>
                                        <p:cTn id="29" dur="2000" fill="hold"/>
                                        <p:tgtEl>
                                          <p:spTgt spid="89094"/>
                                        </p:tgtEl>
                                        <p:attrNameLst>
                                          <p:attrName>style.rotation</p:attrName>
                                        </p:attrNameLst>
                                      </p:cBhvr>
                                      <p:tavLst>
                                        <p:tav tm="0">
                                          <p:val>
                                            <p:fltVal val="720"/>
                                          </p:val>
                                        </p:tav>
                                        <p:tav tm="100000">
                                          <p:val>
                                            <p:fltVal val="0"/>
                                          </p:val>
                                        </p:tav>
                                      </p:tavLst>
                                    </p:anim>
                                    <p:anim calcmode="lin" valueType="num">
                                      <p:cBhvr>
                                        <p:cTn id="30" dur="2000" fill="hold"/>
                                        <p:tgtEl>
                                          <p:spTgt spid="89094"/>
                                        </p:tgtEl>
                                        <p:attrNameLst>
                                          <p:attrName>ppt_h</p:attrName>
                                        </p:attrNameLst>
                                      </p:cBhvr>
                                      <p:tavLst>
                                        <p:tav tm="0">
                                          <p:val>
                                            <p:fltVal val="0"/>
                                          </p:val>
                                        </p:tav>
                                        <p:tav tm="100000">
                                          <p:val>
                                            <p:strVal val="#ppt_h"/>
                                          </p:val>
                                        </p:tav>
                                      </p:tavLst>
                                    </p:anim>
                                    <p:anim calcmode="lin" valueType="num">
                                      <p:cBhvr>
                                        <p:cTn id="31" dur="2000" fill="hold"/>
                                        <p:tgtEl>
                                          <p:spTgt spid="89094"/>
                                        </p:tgtEl>
                                        <p:attrNameLst>
                                          <p:attrName>ppt_w</p:attrName>
                                        </p:attrNameLst>
                                      </p:cBhvr>
                                      <p:tavLst>
                                        <p:tav tm="0">
                                          <p:val>
                                            <p:fltVal val="0"/>
                                          </p:val>
                                        </p:tav>
                                        <p:tav tm="100000">
                                          <p:val>
                                            <p:strVal val="#ppt_w"/>
                                          </p:val>
                                        </p:tav>
                                      </p:tavLst>
                                    </p:anim>
                                  </p:childTnLst>
                                </p:cTn>
                              </p:par>
                              <p:par>
                                <p:cTn id="32" presetID="23" presetClass="entr" presetSubtype="16" fill="hold" grpId="1" nodeType="withEffect">
                                  <p:stCondLst>
                                    <p:cond delay="500"/>
                                  </p:stCondLst>
                                  <p:childTnLst>
                                    <p:set>
                                      <p:cBhvr>
                                        <p:cTn id="33" dur="1" fill="hold">
                                          <p:stCondLst>
                                            <p:cond delay="0"/>
                                          </p:stCondLst>
                                        </p:cTn>
                                        <p:tgtEl>
                                          <p:spTgt spid="89094"/>
                                        </p:tgtEl>
                                        <p:attrNameLst>
                                          <p:attrName>style.visibility</p:attrName>
                                        </p:attrNameLst>
                                      </p:cBhvr>
                                      <p:to>
                                        <p:strVal val="visible"/>
                                      </p:to>
                                    </p:set>
                                    <p:anim calcmode="lin" valueType="num">
                                      <p:cBhvr>
                                        <p:cTn id="34" dur="2000" fill="hold"/>
                                        <p:tgtEl>
                                          <p:spTgt spid="89094"/>
                                        </p:tgtEl>
                                        <p:attrNameLst>
                                          <p:attrName>ppt_w</p:attrName>
                                        </p:attrNameLst>
                                      </p:cBhvr>
                                      <p:tavLst>
                                        <p:tav tm="0">
                                          <p:val>
                                            <p:fltVal val="0"/>
                                          </p:val>
                                        </p:tav>
                                        <p:tav tm="100000">
                                          <p:val>
                                            <p:strVal val="#ppt_w"/>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childTnLst>
                                </p:cTn>
                              </p:par>
                            </p:childTnLst>
                          </p:cTn>
                        </p:par>
                        <p:par>
                          <p:cTn id="36" fill="hold">
                            <p:stCondLst>
                              <p:cond delay="9500"/>
                            </p:stCondLst>
                            <p:childTnLst>
                              <p:par>
                                <p:cTn id="37" presetID="23" presetClass="entr" presetSubtype="16" fill="hold" grpId="0" nodeType="afterEffect">
                                  <p:stCondLst>
                                    <p:cond delay="500"/>
                                  </p:stCondLst>
                                  <p:childTnLst>
                                    <p:set>
                                      <p:cBhvr>
                                        <p:cTn id="38" dur="1" fill="hold">
                                          <p:stCondLst>
                                            <p:cond delay="0"/>
                                          </p:stCondLst>
                                        </p:cTn>
                                        <p:tgtEl>
                                          <p:spTgt spid="89095"/>
                                        </p:tgtEl>
                                        <p:attrNameLst>
                                          <p:attrName>style.visibility</p:attrName>
                                        </p:attrNameLst>
                                      </p:cBhvr>
                                      <p:to>
                                        <p:strVal val="visible"/>
                                      </p:to>
                                    </p:set>
                                    <p:anim calcmode="lin" valueType="num">
                                      <p:cBhvr>
                                        <p:cTn id="39" dur="2000" fill="hold"/>
                                        <p:tgtEl>
                                          <p:spTgt spid="89095"/>
                                        </p:tgtEl>
                                        <p:attrNameLst>
                                          <p:attrName>ppt_w</p:attrName>
                                        </p:attrNameLst>
                                      </p:cBhvr>
                                      <p:tavLst>
                                        <p:tav tm="0">
                                          <p:val>
                                            <p:fltVal val="0"/>
                                          </p:val>
                                        </p:tav>
                                        <p:tav tm="100000">
                                          <p:val>
                                            <p:strVal val="#ppt_w"/>
                                          </p:val>
                                        </p:tav>
                                      </p:tavLst>
                                    </p:anim>
                                    <p:anim calcmode="lin" valueType="num">
                                      <p:cBhvr>
                                        <p:cTn id="40" dur="2000" fill="hold"/>
                                        <p:tgtEl>
                                          <p:spTgt spid="89095"/>
                                        </p:tgtEl>
                                        <p:attrNameLst>
                                          <p:attrName>ppt_h</p:attrName>
                                        </p:attrNameLst>
                                      </p:cBhvr>
                                      <p:tavLst>
                                        <p:tav tm="0">
                                          <p:val>
                                            <p:fltVal val="0"/>
                                          </p:val>
                                        </p:tav>
                                        <p:tav tm="100000">
                                          <p:val>
                                            <p:strVal val="#ppt_h"/>
                                          </p:val>
                                        </p:tav>
                                      </p:tavLst>
                                    </p:anim>
                                  </p:childTnLst>
                                </p:cTn>
                              </p:par>
                            </p:childTnLst>
                          </p:cTn>
                        </p:par>
                        <p:par>
                          <p:cTn id="41" fill="hold">
                            <p:stCondLst>
                              <p:cond delay="12000"/>
                            </p:stCondLst>
                            <p:childTnLst>
                              <p:par>
                                <p:cTn id="42" presetID="17" presetClass="entr" presetSubtype="10" fill="hold" grpId="0" nodeType="afterEffect">
                                  <p:stCondLst>
                                    <p:cond delay="500"/>
                                  </p:stCondLst>
                                  <p:childTnLst>
                                    <p:set>
                                      <p:cBhvr>
                                        <p:cTn id="43" dur="1" fill="hold">
                                          <p:stCondLst>
                                            <p:cond delay="0"/>
                                          </p:stCondLst>
                                        </p:cTn>
                                        <p:tgtEl>
                                          <p:spTgt spid="75787"/>
                                        </p:tgtEl>
                                        <p:attrNameLst>
                                          <p:attrName>style.visibility</p:attrName>
                                        </p:attrNameLst>
                                      </p:cBhvr>
                                      <p:to>
                                        <p:strVal val="visible"/>
                                      </p:to>
                                    </p:set>
                                    <p:anim calcmode="lin" valueType="num">
                                      <p:cBhvr>
                                        <p:cTn id="44" dur="2000" fill="hold"/>
                                        <p:tgtEl>
                                          <p:spTgt spid="75787"/>
                                        </p:tgtEl>
                                        <p:attrNameLst>
                                          <p:attrName>ppt_w</p:attrName>
                                        </p:attrNameLst>
                                      </p:cBhvr>
                                      <p:tavLst>
                                        <p:tav tm="0">
                                          <p:val>
                                            <p:fltVal val="0"/>
                                          </p:val>
                                        </p:tav>
                                        <p:tav tm="100000">
                                          <p:val>
                                            <p:strVal val="#ppt_w"/>
                                          </p:val>
                                        </p:tav>
                                      </p:tavLst>
                                    </p:anim>
                                    <p:anim calcmode="lin" valueType="num">
                                      <p:cBhvr>
                                        <p:cTn id="45" dur="2000" fill="hold"/>
                                        <p:tgtEl>
                                          <p:spTgt spid="7578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89095" grpId="0" animBg="1"/>
      <p:bldP spid="7578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altLang="es-ES" smtClean="0">
              <a:solidFill>
                <a:srgbClr val="000000"/>
              </a:solidFill>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t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2"/>
              </a:rPr>
              <a:t>Aquí</a:t>
            </a:r>
            <a:endParaRPr lang="es-ES" alt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937000"/>
            <a:ext cx="2667000"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eaLnBrk="1" hangingPunct="1">
              <a:spcBef>
                <a:spcPct val="50000"/>
              </a:spcBef>
            </a:pPr>
            <a:endParaRPr lang="es-ES" alt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advTm="8000">
        <p14:glitter pattern="hexagon"/>
      </p:transition>
    </mc:Choice>
    <mc:Fallback>
      <p:transition spd="slow" advTm="8000">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5760</TotalTime>
  <Words>1859</Words>
  <Application>Microsoft Office PowerPoint</Application>
  <PresentationFormat>Presentación en pantalla (16:10)</PresentationFormat>
  <Paragraphs>92</Paragraphs>
  <Slides>65</Slides>
  <Notes>5</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447</cp:revision>
  <dcterms:created xsi:type="dcterms:W3CDTF">2021-08-31T22:22:05Z</dcterms:created>
  <dcterms:modified xsi:type="dcterms:W3CDTF">2023-03-07T13:03:47Z</dcterms:modified>
</cp:coreProperties>
</file>